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90" r:id="rId3"/>
    <p:sldId id="298" r:id="rId4"/>
    <p:sldId id="299" r:id="rId5"/>
    <p:sldId id="300" r:id="rId6"/>
    <p:sldId id="301" r:id="rId7"/>
    <p:sldId id="302" r:id="rId8"/>
    <p:sldId id="303" r:id="rId9"/>
    <p:sldId id="304" r:id="rId10"/>
    <p:sldId id="305" r:id="rId11"/>
    <p:sldId id="306" r:id="rId12"/>
    <p:sldId id="307" r:id="rId13"/>
    <p:sldId id="308" r:id="rId14"/>
    <p:sldId id="309" r:id="rId15"/>
    <p:sldId id="292" r:id="rId16"/>
    <p:sldId id="274" r:id="rId17"/>
    <p:sldId id="285" r:id="rId18"/>
    <p:sldId id="289" r:id="rId19"/>
    <p:sldId id="288" r:id="rId20"/>
    <p:sldId id="275" r:id="rId21"/>
    <p:sldId id="287" r:id="rId22"/>
    <p:sldId id="286" r:id="rId23"/>
    <p:sldId id="295" r:id="rId24"/>
    <p:sldId id="296" r:id="rId25"/>
    <p:sldId id="310" r:id="rId26"/>
    <p:sldId id="311" r:id="rId27"/>
    <p:sldId id="29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3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78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78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78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3CE61C-0AC0-45BE-8DB6-EBABAECC4404}" type="slidenum">
              <a:rPr lang="en-US"/>
              <a:pPr>
                <a:defRPr/>
              </a:pPr>
              <a:t>‹#›</a:t>
            </a:fld>
            <a:endParaRPr lang="en-US"/>
          </a:p>
        </p:txBody>
      </p:sp>
    </p:spTree>
    <p:extLst>
      <p:ext uri="{BB962C8B-B14F-4D97-AF65-F5344CB8AC3E}">
        <p14:creationId xmlns:p14="http://schemas.microsoft.com/office/powerpoint/2010/main" val="4058627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4417A65-2976-4335-9DEC-E5A046D95C8A}" type="slidenum">
              <a:rPr lang="en-US"/>
              <a:pPr>
                <a:defRPr/>
              </a:pPr>
              <a:t>‹#›</a:t>
            </a:fld>
            <a:endParaRPr lang="en-US"/>
          </a:p>
        </p:txBody>
      </p:sp>
    </p:spTree>
    <p:extLst>
      <p:ext uri="{BB962C8B-B14F-4D97-AF65-F5344CB8AC3E}">
        <p14:creationId xmlns:p14="http://schemas.microsoft.com/office/powerpoint/2010/main" val="2213305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5326" indent="-282818" eaLnBrk="0" hangingPunct="0">
              <a:defRPr>
                <a:solidFill>
                  <a:schemeClr val="tx1"/>
                </a:solidFill>
                <a:latin typeface="Arial" charset="0"/>
              </a:defRPr>
            </a:lvl2pPr>
            <a:lvl3pPr marL="1131272" indent="-226254" eaLnBrk="0" hangingPunct="0">
              <a:defRPr>
                <a:solidFill>
                  <a:schemeClr val="tx1"/>
                </a:solidFill>
                <a:latin typeface="Arial" charset="0"/>
              </a:defRPr>
            </a:lvl3pPr>
            <a:lvl4pPr marL="1583781" indent="-226254" eaLnBrk="0" hangingPunct="0">
              <a:defRPr>
                <a:solidFill>
                  <a:schemeClr val="tx1"/>
                </a:solidFill>
                <a:latin typeface="Arial" charset="0"/>
              </a:defRPr>
            </a:lvl4pPr>
            <a:lvl5pPr marL="2036290" indent="-226254" eaLnBrk="0" hangingPunct="0">
              <a:defRPr>
                <a:solidFill>
                  <a:schemeClr val="tx1"/>
                </a:solidFill>
                <a:latin typeface="Arial" charset="0"/>
              </a:defRPr>
            </a:lvl5pPr>
            <a:lvl6pPr marL="2488799" indent="-226254" algn="ctr" eaLnBrk="0" fontAlgn="base" hangingPunct="0">
              <a:spcBef>
                <a:spcPct val="0"/>
              </a:spcBef>
              <a:spcAft>
                <a:spcPct val="0"/>
              </a:spcAft>
              <a:defRPr>
                <a:solidFill>
                  <a:schemeClr val="tx1"/>
                </a:solidFill>
                <a:latin typeface="Arial" charset="0"/>
              </a:defRPr>
            </a:lvl6pPr>
            <a:lvl7pPr marL="2941306" indent="-226254" algn="ctr" eaLnBrk="0" fontAlgn="base" hangingPunct="0">
              <a:spcBef>
                <a:spcPct val="0"/>
              </a:spcBef>
              <a:spcAft>
                <a:spcPct val="0"/>
              </a:spcAft>
              <a:defRPr>
                <a:solidFill>
                  <a:schemeClr val="tx1"/>
                </a:solidFill>
                <a:latin typeface="Arial" charset="0"/>
              </a:defRPr>
            </a:lvl7pPr>
            <a:lvl8pPr marL="3393815" indent="-226254" algn="ctr" eaLnBrk="0" fontAlgn="base" hangingPunct="0">
              <a:spcBef>
                <a:spcPct val="0"/>
              </a:spcBef>
              <a:spcAft>
                <a:spcPct val="0"/>
              </a:spcAft>
              <a:defRPr>
                <a:solidFill>
                  <a:schemeClr val="tx1"/>
                </a:solidFill>
                <a:latin typeface="Arial" charset="0"/>
              </a:defRPr>
            </a:lvl8pPr>
            <a:lvl9pPr marL="3846324" indent="-226254" algn="ctr" eaLnBrk="0" fontAlgn="base" hangingPunct="0">
              <a:spcBef>
                <a:spcPct val="0"/>
              </a:spcBef>
              <a:spcAft>
                <a:spcPct val="0"/>
              </a:spcAft>
              <a:defRPr>
                <a:solidFill>
                  <a:schemeClr val="tx1"/>
                </a:solidFill>
                <a:latin typeface="Arial" charset="0"/>
              </a:defRPr>
            </a:lvl9pPr>
          </a:lstStyle>
          <a:p>
            <a:pPr eaLnBrk="1" hangingPunct="1"/>
            <a:fld id="{99846778-D0F5-45E1-B481-D84F8B30376F}" type="slidenum">
              <a:rPr lang="en-US" smtClean="0">
                <a:solidFill>
                  <a:prstClr val="black"/>
                </a:solidFill>
              </a:rPr>
              <a:pPr eaLnBrk="1" hangingPunct="1"/>
              <a:t>2</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F318A9-E394-4E73-B80E-A10C270C4F0C}" type="slidenum">
              <a:rPr lang="en-US" smtClean="0"/>
              <a:pPr eaLnBrk="1" hangingPunct="1"/>
              <a:t>13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47941B-2447-4E39-BF96-255BA5D87931}" type="slidenum">
              <a:rPr lang="en-US" smtClean="0"/>
              <a:pPr eaLnBrk="1" hangingPunct="1"/>
              <a:t>15</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D50E65-B778-4E17-9293-5445DADF178E}" type="slidenum">
              <a:rPr lang="en-US" smtClean="0"/>
              <a:pPr eaLnBrk="1" hangingPunct="1"/>
              <a:t>16</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A9DA82-0221-43A9-83D7-30F29E5B590E}" type="slidenum">
              <a:rPr lang="en-US" smtClean="0"/>
              <a:pPr eaLnBrk="1" hangingPunct="1"/>
              <a:t>17</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DE4D500-519F-44F2-B223-DD62E6B84A73}" type="slidenum">
              <a:rPr lang="en-US" smtClean="0"/>
              <a:pPr eaLnBrk="1" hangingPunct="1"/>
              <a:t>18</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AD139D-5ECB-44D5-9486-D3AB65C1D2FD}" type="slidenum">
              <a:rPr lang="en-US" smtClean="0"/>
              <a:pPr eaLnBrk="1" hangingPunct="1"/>
              <a:t>19</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3BBC38-7490-45B6-8C1D-B011A4D1864E}" type="slidenum">
              <a:rPr lang="en-US" smtClean="0"/>
              <a:pPr eaLnBrk="1" hangingPunct="1"/>
              <a:t>21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7E4FC-CBFA-424D-B2E4-EBA779881747}" type="slidenum">
              <a:rPr lang="en-US"/>
              <a:pPr>
                <a:defRPr/>
              </a:pPr>
              <a:t>‹#›</a:t>
            </a:fld>
            <a:endParaRPr lang="en-US"/>
          </a:p>
        </p:txBody>
      </p:sp>
    </p:spTree>
    <p:extLst>
      <p:ext uri="{BB962C8B-B14F-4D97-AF65-F5344CB8AC3E}">
        <p14:creationId xmlns:p14="http://schemas.microsoft.com/office/powerpoint/2010/main" val="110667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1E5EB1-F438-40AD-8AAE-A3333C84B287}" type="slidenum">
              <a:rPr lang="en-US"/>
              <a:pPr>
                <a:defRPr/>
              </a:pPr>
              <a:t>‹#›</a:t>
            </a:fld>
            <a:endParaRPr lang="en-US"/>
          </a:p>
        </p:txBody>
      </p:sp>
    </p:spTree>
    <p:extLst>
      <p:ext uri="{BB962C8B-B14F-4D97-AF65-F5344CB8AC3E}">
        <p14:creationId xmlns:p14="http://schemas.microsoft.com/office/powerpoint/2010/main" val="225096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9B630-904D-4149-BFE3-FCE58DF40572}" type="slidenum">
              <a:rPr lang="en-US"/>
              <a:pPr>
                <a:defRPr/>
              </a:pPr>
              <a:t>‹#›</a:t>
            </a:fld>
            <a:endParaRPr lang="en-US"/>
          </a:p>
        </p:txBody>
      </p:sp>
    </p:spTree>
    <p:extLst>
      <p:ext uri="{BB962C8B-B14F-4D97-AF65-F5344CB8AC3E}">
        <p14:creationId xmlns:p14="http://schemas.microsoft.com/office/powerpoint/2010/main" val="395378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6411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1373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2336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0863"/>
            <a:ext cx="3600450" cy="4173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3850" y="1820863"/>
            <a:ext cx="3600450" cy="4173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714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6317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049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034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291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C7323-7BE4-4BCC-8220-809209196E0D}" type="slidenum">
              <a:rPr lang="en-US"/>
              <a:pPr>
                <a:defRPr/>
              </a:pPr>
              <a:t>‹#›</a:t>
            </a:fld>
            <a:endParaRPr lang="en-US"/>
          </a:p>
        </p:txBody>
      </p:sp>
    </p:spTree>
    <p:extLst>
      <p:ext uri="{BB962C8B-B14F-4D97-AF65-F5344CB8AC3E}">
        <p14:creationId xmlns:p14="http://schemas.microsoft.com/office/powerpoint/2010/main" val="751151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7196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6589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92800" y="1255713"/>
            <a:ext cx="1841500" cy="473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3538" y="1255713"/>
            <a:ext cx="5376862" cy="473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158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1365250"/>
            <a:ext cx="7065963" cy="433388"/>
          </a:xfrm>
        </p:spPr>
        <p:txBody>
          <a:bodyPr/>
          <a:lstStyle/>
          <a:p>
            <a:r>
              <a:rPr lang="en-US" smtClean="0"/>
              <a:t>Click to edit Master title style</a:t>
            </a:r>
            <a:endParaRPr lang="en-US"/>
          </a:p>
        </p:txBody>
      </p:sp>
      <p:sp>
        <p:nvSpPr>
          <p:cNvPr id="3" name="Content Placeholder 2"/>
          <p:cNvSpPr>
            <a:spLocks noGrp="1"/>
          </p:cNvSpPr>
          <p:nvPr>
            <p:ph idx="1"/>
          </p:nvPr>
        </p:nvSpPr>
        <p:spPr>
          <a:xfrm>
            <a:off x="488950" y="1892300"/>
            <a:ext cx="7245350" cy="4173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57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44B276-D4D1-4369-92BD-814B8D9D4945}" type="slidenum">
              <a:rPr lang="en-US"/>
              <a:pPr>
                <a:defRPr/>
              </a:pPr>
              <a:t>‹#›</a:t>
            </a:fld>
            <a:endParaRPr lang="en-US"/>
          </a:p>
        </p:txBody>
      </p:sp>
    </p:spTree>
    <p:extLst>
      <p:ext uri="{BB962C8B-B14F-4D97-AF65-F5344CB8AC3E}">
        <p14:creationId xmlns:p14="http://schemas.microsoft.com/office/powerpoint/2010/main" val="211309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2E4A01-E553-4A0A-9B16-74EBFCC19440}" type="slidenum">
              <a:rPr lang="en-US"/>
              <a:pPr>
                <a:defRPr/>
              </a:pPr>
              <a:t>‹#›</a:t>
            </a:fld>
            <a:endParaRPr lang="en-US"/>
          </a:p>
        </p:txBody>
      </p:sp>
    </p:spTree>
    <p:extLst>
      <p:ext uri="{BB962C8B-B14F-4D97-AF65-F5344CB8AC3E}">
        <p14:creationId xmlns:p14="http://schemas.microsoft.com/office/powerpoint/2010/main" val="152169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68DDFE-B821-4F54-995F-525A9D5BCA96}" type="slidenum">
              <a:rPr lang="en-US"/>
              <a:pPr>
                <a:defRPr/>
              </a:pPr>
              <a:t>‹#›</a:t>
            </a:fld>
            <a:endParaRPr lang="en-US"/>
          </a:p>
        </p:txBody>
      </p:sp>
    </p:spTree>
    <p:extLst>
      <p:ext uri="{BB962C8B-B14F-4D97-AF65-F5344CB8AC3E}">
        <p14:creationId xmlns:p14="http://schemas.microsoft.com/office/powerpoint/2010/main" val="305054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844BA5-BCF7-4637-B714-CA03482CB46B}" type="slidenum">
              <a:rPr lang="en-US"/>
              <a:pPr>
                <a:defRPr/>
              </a:pPr>
              <a:t>‹#›</a:t>
            </a:fld>
            <a:endParaRPr lang="en-US"/>
          </a:p>
        </p:txBody>
      </p:sp>
    </p:spTree>
    <p:extLst>
      <p:ext uri="{BB962C8B-B14F-4D97-AF65-F5344CB8AC3E}">
        <p14:creationId xmlns:p14="http://schemas.microsoft.com/office/powerpoint/2010/main" val="45028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AAE651-3845-43C4-8227-E6F679C8121D}" type="slidenum">
              <a:rPr lang="en-US"/>
              <a:pPr>
                <a:defRPr/>
              </a:pPr>
              <a:t>‹#›</a:t>
            </a:fld>
            <a:endParaRPr lang="en-US"/>
          </a:p>
        </p:txBody>
      </p:sp>
    </p:spTree>
    <p:extLst>
      <p:ext uri="{BB962C8B-B14F-4D97-AF65-F5344CB8AC3E}">
        <p14:creationId xmlns:p14="http://schemas.microsoft.com/office/powerpoint/2010/main" val="193078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0CDE43-1BF7-4586-A57A-BE576730B68F}" type="slidenum">
              <a:rPr lang="en-US"/>
              <a:pPr>
                <a:defRPr/>
              </a:pPr>
              <a:t>‹#›</a:t>
            </a:fld>
            <a:endParaRPr lang="en-US"/>
          </a:p>
        </p:txBody>
      </p:sp>
    </p:spTree>
    <p:extLst>
      <p:ext uri="{BB962C8B-B14F-4D97-AF65-F5344CB8AC3E}">
        <p14:creationId xmlns:p14="http://schemas.microsoft.com/office/powerpoint/2010/main" val="180512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BCF24B-F71C-408C-9037-30650407C8E4}" type="slidenum">
              <a:rPr lang="en-US"/>
              <a:pPr>
                <a:defRPr/>
              </a:pPr>
              <a:t>‹#›</a:t>
            </a:fld>
            <a:endParaRPr lang="en-US"/>
          </a:p>
        </p:txBody>
      </p:sp>
    </p:spTree>
    <p:extLst>
      <p:ext uri="{BB962C8B-B14F-4D97-AF65-F5344CB8AC3E}">
        <p14:creationId xmlns:p14="http://schemas.microsoft.com/office/powerpoint/2010/main" val="10783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F7E7A2F-4127-4614-AE9A-712BB1C461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0" y="990600"/>
            <a:ext cx="9140825" cy="5867400"/>
          </a:xfrm>
          <a:prstGeom prst="rect">
            <a:avLst/>
          </a:prstGeom>
          <a:gradFill rotWithShape="1">
            <a:gsLst>
              <a:gs pos="0">
                <a:srgbClr val="FFC000"/>
              </a:gs>
              <a:gs pos="50000">
                <a:srgbClr val="FFECB7"/>
              </a:gs>
              <a:gs pos="100000">
                <a:srgbClr val="FFF5DC"/>
              </a:gs>
            </a:gsLst>
            <a:lin ang="5400000" scaled="1"/>
          </a:gradFill>
          <a:ln w="38100">
            <a:noFill/>
            <a:miter lim="800000"/>
            <a:headEnd/>
            <a:tailEnd/>
          </a:ln>
        </p:spPr>
        <p:txBody>
          <a:bodyPr wrap="none" anchor="ctr"/>
          <a:lstStyle/>
          <a:p>
            <a:pPr>
              <a:defRPr/>
            </a:pPr>
            <a:endParaRPr lang="en-US">
              <a:solidFill>
                <a:srgbClr val="000000"/>
              </a:solidFill>
            </a:endParaRPr>
          </a:p>
        </p:txBody>
      </p:sp>
      <p:sp>
        <p:nvSpPr>
          <p:cNvPr id="1027" name="Rectangle 7"/>
          <p:cNvSpPr>
            <a:spLocks noChangeArrowheads="1"/>
          </p:cNvSpPr>
          <p:nvPr userDrawn="1"/>
        </p:nvSpPr>
        <p:spPr bwMode="auto">
          <a:xfrm>
            <a:off x="0" y="0"/>
            <a:ext cx="9140825" cy="992188"/>
          </a:xfrm>
          <a:prstGeom prst="rect">
            <a:avLst/>
          </a:prstGeom>
          <a:solidFill>
            <a:srgbClr val="005688"/>
          </a:solidFill>
          <a:ln w="9525">
            <a:noFill/>
            <a:miter lim="800000"/>
            <a:headEnd/>
            <a:tailEnd/>
          </a:ln>
        </p:spPr>
        <p:txBody>
          <a:bodyPr wrap="none" anchor="ctr"/>
          <a:lstStyle/>
          <a:p>
            <a:pPr algn="ctr">
              <a:defRPr/>
            </a:pPr>
            <a:endParaRPr lang="en-US" baseline="-25000">
              <a:solidFill>
                <a:srgbClr val="000000"/>
              </a:solidFill>
            </a:endParaRPr>
          </a:p>
        </p:txBody>
      </p:sp>
      <p:sp>
        <p:nvSpPr>
          <p:cNvPr id="1028" name="Rectangle 2"/>
          <p:cNvSpPr>
            <a:spLocks noGrp="1" noChangeArrowheads="1"/>
          </p:cNvSpPr>
          <p:nvPr>
            <p:ph type="title"/>
          </p:nvPr>
        </p:nvSpPr>
        <p:spPr bwMode="auto">
          <a:xfrm>
            <a:off x="152400" y="1219200"/>
            <a:ext cx="70659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0" rIns="45720" bIns="0" numCol="1" anchor="t" anchorCtr="0" compatLnSpc="1">
            <a:prstTxWarp prst="textNoShape">
              <a:avLst/>
            </a:prstTxWarp>
          </a:bodyPr>
          <a:lstStyle/>
          <a:p>
            <a:pPr lvl="0"/>
            <a:r>
              <a:rPr lang="en-US" smtClean="0"/>
              <a:t>Click to edit Master title style</a:t>
            </a:r>
            <a:br>
              <a:rPr lang="en-US" smtClean="0"/>
            </a:br>
            <a:endParaRPr lang="en-US" smtClean="0"/>
          </a:p>
        </p:txBody>
      </p:sp>
      <p:sp>
        <p:nvSpPr>
          <p:cNvPr id="1029" name="Rectangle 3"/>
          <p:cNvSpPr>
            <a:spLocks noGrp="1" noChangeArrowheads="1"/>
          </p:cNvSpPr>
          <p:nvPr>
            <p:ph type="body" idx="1"/>
          </p:nvPr>
        </p:nvSpPr>
        <p:spPr bwMode="auto">
          <a:xfrm>
            <a:off x="168275" y="1746250"/>
            <a:ext cx="7245350"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30" name="Picture 9" descr="UBCWCID_New-Logo-for-Web-Site_3.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39000" y="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a:xfrm>
            <a:off x="0" y="1066800"/>
            <a:ext cx="7315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074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lnSpc>
          <a:spcPct val="85000"/>
        </a:lnSpc>
        <a:spcBef>
          <a:spcPct val="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0"/>
        </a:spcBef>
        <a:spcAft>
          <a:spcPct val="0"/>
        </a:spcAft>
        <a:defRPr sz="3200" b="1">
          <a:solidFill>
            <a:schemeClr val="tx1"/>
          </a:solidFill>
          <a:latin typeface="Calibri" pitchFamily="34" charset="0"/>
        </a:defRPr>
      </a:lvl2pPr>
      <a:lvl3pPr algn="l" rtl="0" eaLnBrk="0" fontAlgn="base" hangingPunct="0">
        <a:lnSpc>
          <a:spcPct val="85000"/>
        </a:lnSpc>
        <a:spcBef>
          <a:spcPct val="0"/>
        </a:spcBef>
        <a:spcAft>
          <a:spcPct val="0"/>
        </a:spcAft>
        <a:defRPr sz="3200" b="1">
          <a:solidFill>
            <a:schemeClr val="tx1"/>
          </a:solidFill>
          <a:latin typeface="Calibri" pitchFamily="34" charset="0"/>
        </a:defRPr>
      </a:lvl3pPr>
      <a:lvl4pPr algn="l" rtl="0" eaLnBrk="0" fontAlgn="base" hangingPunct="0">
        <a:lnSpc>
          <a:spcPct val="85000"/>
        </a:lnSpc>
        <a:spcBef>
          <a:spcPct val="0"/>
        </a:spcBef>
        <a:spcAft>
          <a:spcPct val="0"/>
        </a:spcAft>
        <a:defRPr sz="3200" b="1">
          <a:solidFill>
            <a:schemeClr val="tx1"/>
          </a:solidFill>
          <a:latin typeface="Calibri" pitchFamily="34" charset="0"/>
        </a:defRPr>
      </a:lvl4pPr>
      <a:lvl5pPr algn="l" rtl="0" eaLnBrk="0" fontAlgn="base" hangingPunct="0">
        <a:lnSpc>
          <a:spcPct val="85000"/>
        </a:lnSpc>
        <a:spcBef>
          <a:spcPct val="0"/>
        </a:spcBef>
        <a:spcAft>
          <a:spcPct val="0"/>
        </a:spcAft>
        <a:defRPr sz="3200" b="1">
          <a:solidFill>
            <a:schemeClr val="tx1"/>
          </a:solidFill>
          <a:latin typeface="Calibri" pitchFamily="34" charset="0"/>
        </a:defRPr>
      </a:lvl5pPr>
      <a:lvl6pPr marL="457200" algn="l" rtl="0" fontAlgn="base">
        <a:lnSpc>
          <a:spcPct val="85000"/>
        </a:lnSpc>
        <a:spcBef>
          <a:spcPct val="0"/>
        </a:spcBef>
        <a:spcAft>
          <a:spcPct val="0"/>
        </a:spcAft>
        <a:defRPr sz="3000">
          <a:solidFill>
            <a:schemeClr val="tx1"/>
          </a:solidFill>
          <a:latin typeface="Futura Md BT" pitchFamily="34" charset="0"/>
        </a:defRPr>
      </a:lvl6pPr>
      <a:lvl7pPr marL="914400" algn="l" rtl="0" fontAlgn="base">
        <a:lnSpc>
          <a:spcPct val="85000"/>
        </a:lnSpc>
        <a:spcBef>
          <a:spcPct val="0"/>
        </a:spcBef>
        <a:spcAft>
          <a:spcPct val="0"/>
        </a:spcAft>
        <a:defRPr sz="3000">
          <a:solidFill>
            <a:schemeClr val="tx1"/>
          </a:solidFill>
          <a:latin typeface="Futura Md BT" pitchFamily="34" charset="0"/>
        </a:defRPr>
      </a:lvl7pPr>
      <a:lvl8pPr marL="1371600" algn="l" rtl="0" fontAlgn="base">
        <a:lnSpc>
          <a:spcPct val="85000"/>
        </a:lnSpc>
        <a:spcBef>
          <a:spcPct val="0"/>
        </a:spcBef>
        <a:spcAft>
          <a:spcPct val="0"/>
        </a:spcAft>
        <a:defRPr sz="3000">
          <a:solidFill>
            <a:schemeClr val="tx1"/>
          </a:solidFill>
          <a:latin typeface="Futura Md BT" pitchFamily="34" charset="0"/>
        </a:defRPr>
      </a:lvl8pPr>
      <a:lvl9pPr marL="1828800" algn="l" rtl="0" fontAlgn="base">
        <a:lnSpc>
          <a:spcPct val="85000"/>
        </a:lnSpc>
        <a:spcBef>
          <a:spcPct val="0"/>
        </a:spcBef>
        <a:spcAft>
          <a:spcPct val="0"/>
        </a:spcAft>
        <a:defRPr sz="3000">
          <a:solidFill>
            <a:schemeClr val="tx1"/>
          </a:solidFill>
          <a:latin typeface="Futura Md BT" pitchFamily="34" charset="0"/>
        </a:defRPr>
      </a:lvl9pPr>
    </p:titleStyle>
    <p:bodyStyle>
      <a:lvl1pPr marL="342900" indent="-342900" algn="l" rtl="0" eaLnBrk="0" fontAlgn="base" hangingPunct="0">
        <a:lnSpc>
          <a:spcPct val="85000"/>
        </a:lnSpc>
        <a:spcBef>
          <a:spcPct val="50000"/>
        </a:spcBef>
        <a:spcAft>
          <a:spcPct val="0"/>
        </a:spcAft>
        <a:buSzPct val="70000"/>
        <a:buFont typeface="Wingdings" pitchFamily="2" charset="2"/>
        <a:buChar char="§"/>
        <a:defRPr sz="2800" b="1">
          <a:solidFill>
            <a:schemeClr val="tx1"/>
          </a:solidFill>
          <a:latin typeface="Calibri" pitchFamily="34" charset="0"/>
          <a:ea typeface="+mn-ea"/>
          <a:cs typeface="+mn-cs"/>
        </a:defRPr>
      </a:lvl1pPr>
      <a:lvl2pPr marL="742950" indent="-285750" algn="l" rtl="0" eaLnBrk="0" fontAlgn="base" hangingPunct="0">
        <a:lnSpc>
          <a:spcPct val="85000"/>
        </a:lnSpc>
        <a:spcBef>
          <a:spcPct val="50000"/>
        </a:spcBef>
        <a:spcAft>
          <a:spcPct val="0"/>
        </a:spcAft>
        <a:buSzPct val="70000"/>
        <a:buFont typeface="Wingdings" pitchFamily="2" charset="2"/>
        <a:buChar char="§"/>
        <a:defRPr sz="2400" b="1">
          <a:solidFill>
            <a:schemeClr val="tx1"/>
          </a:solidFill>
          <a:latin typeface="Calibri" pitchFamily="34" charset="0"/>
        </a:defRPr>
      </a:lvl2pPr>
      <a:lvl3pPr marL="1143000" indent="-228600" algn="l" rtl="0" eaLnBrk="0" fontAlgn="base" hangingPunct="0">
        <a:lnSpc>
          <a:spcPct val="85000"/>
        </a:lnSpc>
        <a:spcBef>
          <a:spcPct val="50000"/>
        </a:spcBef>
        <a:spcAft>
          <a:spcPct val="0"/>
        </a:spcAft>
        <a:buSzPct val="70000"/>
        <a:buFont typeface="Wingdings" pitchFamily="2" charset="2"/>
        <a:buChar char="§"/>
        <a:defRPr sz="2400" b="1">
          <a:solidFill>
            <a:schemeClr val="tx1"/>
          </a:solidFill>
          <a:latin typeface="Calibri" pitchFamily="34" charset="0"/>
        </a:defRPr>
      </a:lvl3pPr>
      <a:lvl4pPr marL="1600200" indent="-228600" algn="l" rtl="0" eaLnBrk="0" fontAlgn="base" hangingPunct="0">
        <a:lnSpc>
          <a:spcPct val="85000"/>
        </a:lnSpc>
        <a:spcBef>
          <a:spcPct val="50000"/>
        </a:spcBef>
        <a:spcAft>
          <a:spcPct val="0"/>
        </a:spcAft>
        <a:buSzPct val="70000"/>
        <a:buFont typeface="Wingdings" pitchFamily="2" charset="2"/>
        <a:buChar char="§"/>
        <a:defRPr sz="2000">
          <a:solidFill>
            <a:schemeClr val="tx1"/>
          </a:solidFill>
          <a:latin typeface="+mn-lt"/>
        </a:defRPr>
      </a:lvl4pPr>
      <a:lvl5pPr marL="2057400" indent="-228600" algn="l" rtl="0" eaLnBrk="0" fontAlgn="base" hangingPunct="0">
        <a:lnSpc>
          <a:spcPct val="85000"/>
        </a:lnSpc>
        <a:spcBef>
          <a:spcPct val="50000"/>
        </a:spcBef>
        <a:spcAft>
          <a:spcPct val="0"/>
        </a:spcAft>
        <a:buSzPct val="70000"/>
        <a:buFont typeface="Wingdings" pitchFamily="2" charset="2"/>
        <a:buChar char="§"/>
        <a:defRPr sz="2000">
          <a:solidFill>
            <a:schemeClr val="tx1"/>
          </a:solidFill>
          <a:latin typeface="+mn-lt"/>
        </a:defRPr>
      </a:lvl5pPr>
      <a:lvl6pPr marL="2514600" indent="-228600" algn="l" rtl="0" fontAlgn="base">
        <a:lnSpc>
          <a:spcPct val="85000"/>
        </a:lnSpc>
        <a:spcBef>
          <a:spcPct val="50000"/>
        </a:spcBef>
        <a:spcAft>
          <a:spcPct val="0"/>
        </a:spcAft>
        <a:buSzPct val="70000"/>
        <a:buFont typeface="Wingdings" pitchFamily="2" charset="2"/>
        <a:buChar char="§"/>
        <a:defRPr>
          <a:solidFill>
            <a:schemeClr val="tx1"/>
          </a:solidFill>
          <a:latin typeface="+mn-lt"/>
        </a:defRPr>
      </a:lvl6pPr>
      <a:lvl7pPr marL="2971800" indent="-228600" algn="l" rtl="0" fontAlgn="base">
        <a:lnSpc>
          <a:spcPct val="85000"/>
        </a:lnSpc>
        <a:spcBef>
          <a:spcPct val="50000"/>
        </a:spcBef>
        <a:spcAft>
          <a:spcPct val="0"/>
        </a:spcAft>
        <a:buSzPct val="70000"/>
        <a:buFont typeface="Wingdings" pitchFamily="2" charset="2"/>
        <a:buChar char="§"/>
        <a:defRPr>
          <a:solidFill>
            <a:schemeClr val="tx1"/>
          </a:solidFill>
          <a:latin typeface="+mn-lt"/>
        </a:defRPr>
      </a:lvl7pPr>
      <a:lvl8pPr marL="3429000" indent="-228600" algn="l" rtl="0" fontAlgn="base">
        <a:lnSpc>
          <a:spcPct val="85000"/>
        </a:lnSpc>
        <a:spcBef>
          <a:spcPct val="50000"/>
        </a:spcBef>
        <a:spcAft>
          <a:spcPct val="0"/>
        </a:spcAft>
        <a:buSzPct val="70000"/>
        <a:buFont typeface="Wingdings" pitchFamily="2" charset="2"/>
        <a:buChar char="§"/>
        <a:defRPr>
          <a:solidFill>
            <a:schemeClr val="tx1"/>
          </a:solidFill>
          <a:latin typeface="+mn-lt"/>
        </a:defRPr>
      </a:lvl8pPr>
      <a:lvl9pPr marL="3886200" indent="-228600" algn="l" rtl="0" fontAlgn="base">
        <a:lnSpc>
          <a:spcPct val="85000"/>
        </a:lnSpc>
        <a:spcBef>
          <a:spcPct val="50000"/>
        </a:spcBef>
        <a:spcAft>
          <a:spcPct val="0"/>
        </a:spcAft>
        <a:buSzPct val="7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nap.edu/catalog.php?record_id=154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crwr.utexas.edu/gis/gishyd98/atlas/world.ht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www.ubcwcid.org/Overview/Overview.aspx?id=1" TargetMode="External"/><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pPr eaLnBrk="1" hangingPunct="1"/>
            <a:r>
              <a:rPr lang="en-US" sz="4000" smtClean="0"/>
              <a:t>CE 374K Hydrology – Lecture 1</a:t>
            </a:r>
          </a:p>
        </p:txBody>
      </p:sp>
      <p:sp>
        <p:nvSpPr>
          <p:cNvPr id="2051" name="Rectangle 5"/>
          <p:cNvSpPr>
            <a:spLocks noGrp="1" noChangeArrowheads="1"/>
          </p:cNvSpPr>
          <p:nvPr>
            <p:ph type="body" idx="1"/>
          </p:nvPr>
        </p:nvSpPr>
        <p:spPr/>
        <p:txBody>
          <a:bodyPr/>
          <a:lstStyle/>
          <a:p>
            <a:pPr eaLnBrk="1" hangingPunct="1"/>
            <a:r>
              <a:rPr lang="en-US" sz="2400" dirty="0" smtClean="0"/>
              <a:t>Syllabus, sequence of topics</a:t>
            </a:r>
          </a:p>
          <a:p>
            <a:pPr eaLnBrk="1" hangingPunct="1"/>
            <a:r>
              <a:rPr lang="en-US" sz="2400" dirty="0" smtClean="0"/>
              <a:t>Case study of Brushy Creek watershed </a:t>
            </a:r>
          </a:p>
          <a:p>
            <a:pPr eaLnBrk="1" hangingPunct="1"/>
            <a:r>
              <a:rPr lang="en-US" sz="2400" dirty="0" smtClean="0"/>
              <a:t>Hydrology as a science and as a profession</a:t>
            </a:r>
          </a:p>
          <a:p>
            <a:pPr eaLnBrk="1" hangingPunct="1"/>
            <a:r>
              <a:rPr lang="en-US" sz="2400" dirty="0" smtClean="0"/>
              <a:t>Hydrologic cycle and world water balance</a:t>
            </a:r>
          </a:p>
          <a:p>
            <a:pPr eaLnBrk="1" hangingPunct="1"/>
            <a:r>
              <a:rPr lang="en-US" sz="2400" dirty="0" smtClean="0"/>
              <a:t>Water as a physical substance</a:t>
            </a:r>
          </a:p>
          <a:p>
            <a:pPr eaLnBrk="1" hangingPunct="1">
              <a:buFontTx/>
              <a:buNone/>
            </a:pPr>
            <a:r>
              <a:rPr lang="en-US" sz="2400" dirty="0" smtClean="0"/>
              <a:t>Readings:  </a:t>
            </a:r>
          </a:p>
          <a:p>
            <a:pPr eaLnBrk="1" hangingPunct="1"/>
            <a:r>
              <a:rPr lang="en-US" sz="2400" dirty="0" smtClean="0"/>
              <a:t>For today – Applied Hydrology and Chapter 1</a:t>
            </a:r>
          </a:p>
          <a:p>
            <a:pPr eaLnBrk="1" hangingPunct="1"/>
            <a:r>
              <a:rPr lang="en-US" sz="2400" dirty="0" smtClean="0"/>
              <a:t>For Thursday, Applied Hydrology, Sections 2.1 and 2.2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Flood Emergency Response for Williamson County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267575" cy="468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35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Brushy Creek Watershed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057399"/>
            <a:ext cx="8305800" cy="383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704378"/>
            <a:ext cx="3267075" cy="175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038600" y="2581125"/>
            <a:ext cx="1676400" cy="139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7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Flood Response Polygon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077200" cy="399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4029075" cy="216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a:stCxn id="4100" idx="1"/>
          </p:cNvCxnSpPr>
          <p:nvPr/>
        </p:nvCxnSpPr>
        <p:spPr>
          <a:xfrm flipH="1" flipV="1">
            <a:off x="2057400" y="2605236"/>
            <a:ext cx="2819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600" y="4038600"/>
            <a:ext cx="4114800" cy="646331"/>
          </a:xfrm>
          <a:prstGeom prst="rect">
            <a:avLst/>
          </a:prstGeom>
          <a:noFill/>
        </p:spPr>
        <p:txBody>
          <a:bodyPr wrap="square" rtlCol="0">
            <a:spAutoFit/>
          </a:bodyPr>
          <a:lstStyle/>
          <a:p>
            <a:r>
              <a:rPr lang="en-US" dirty="0" smtClean="0"/>
              <a:t>Color this Green, Yellow, Orange, Red according to flood risk</a:t>
            </a:r>
            <a:endParaRPr lang="en-US" dirty="0"/>
          </a:p>
        </p:txBody>
      </p:sp>
      <p:cxnSp>
        <p:nvCxnSpPr>
          <p:cNvPr id="7" name="Straight Arrow Connector 6"/>
          <p:cNvCxnSpPr/>
          <p:nvPr/>
        </p:nvCxnSpPr>
        <p:spPr>
          <a:xfrm flipV="1">
            <a:off x="2667000" y="34290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618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Hydrology as a Science</a:t>
            </a:r>
          </a:p>
        </p:txBody>
      </p:sp>
      <p:sp>
        <p:nvSpPr>
          <p:cNvPr id="3075" name="Content Placeholder 2"/>
          <p:cNvSpPr>
            <a:spLocks noGrp="1"/>
          </p:cNvSpPr>
          <p:nvPr>
            <p:ph idx="1"/>
          </p:nvPr>
        </p:nvSpPr>
        <p:spPr>
          <a:xfrm>
            <a:off x="457200" y="1371600"/>
            <a:ext cx="5334000" cy="4267200"/>
          </a:xfrm>
        </p:spPr>
        <p:txBody>
          <a:bodyPr/>
          <a:lstStyle/>
          <a:p>
            <a:pPr eaLnBrk="1" hangingPunct="1"/>
            <a:r>
              <a:rPr lang="en-US" smtClean="0"/>
              <a:t>“</a:t>
            </a:r>
            <a:r>
              <a:rPr lang="en-US" sz="2400" smtClean="0"/>
              <a:t>Hydrology is the science that treats the waters of the earth, their occurrence, circulation and distribution, their chemical and physical properties, and their reaction with their environment, including their relation to living things.   The domain of hydrology embraces the full life history of water on the earth</a:t>
            </a:r>
            <a:r>
              <a:rPr lang="en-US" smtClean="0"/>
              <a:t>”</a:t>
            </a:r>
          </a:p>
        </p:txBody>
      </p:sp>
      <p:sp>
        <p:nvSpPr>
          <p:cNvPr id="3076" name="TextBox 3"/>
          <p:cNvSpPr txBox="1">
            <a:spLocks noChangeArrowheads="1"/>
          </p:cNvSpPr>
          <p:nvPr/>
        </p:nvSpPr>
        <p:spPr bwMode="auto">
          <a:xfrm>
            <a:off x="609600" y="5486400"/>
            <a:ext cx="805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From “Opportunities in Hydrologic Science”, National Academies Press, 1992</a:t>
            </a:r>
          </a:p>
        </p:txBody>
      </p:sp>
      <p:sp>
        <p:nvSpPr>
          <p:cNvPr id="3077" name="Rectangle 4"/>
          <p:cNvSpPr>
            <a:spLocks noChangeArrowheads="1"/>
          </p:cNvSpPr>
          <p:nvPr/>
        </p:nvSpPr>
        <p:spPr bwMode="auto">
          <a:xfrm>
            <a:off x="1371600" y="58674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3"/>
              </a:rPr>
              <a:t>http://www.nap.edu/catalog.php?record_id=1543</a:t>
            </a:r>
            <a:r>
              <a:rPr lang="en-US"/>
              <a:t> </a:t>
            </a:r>
          </a:p>
        </p:txBody>
      </p:sp>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2014538"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6"/>
          <p:cNvSpPr txBox="1">
            <a:spLocks noChangeArrowheads="1"/>
          </p:cNvSpPr>
          <p:nvPr/>
        </p:nvSpPr>
        <p:spPr bwMode="auto">
          <a:xfrm>
            <a:off x="6248400" y="4800600"/>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“Blue Book”</a:t>
            </a:r>
          </a:p>
        </p:txBody>
      </p:sp>
      <p:sp>
        <p:nvSpPr>
          <p:cNvPr id="3080" name="TextBox 8"/>
          <p:cNvSpPr txBox="1">
            <a:spLocks noChangeArrowheads="1"/>
          </p:cNvSpPr>
          <p:nvPr/>
        </p:nvSpPr>
        <p:spPr bwMode="auto">
          <a:xfrm>
            <a:off x="685800" y="6248400"/>
            <a:ext cx="740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Has this definition evolved in recent years?  Are new issues important?</a:t>
            </a:r>
          </a:p>
        </p:txBody>
      </p:sp>
    </p:spTree>
    <p:extLst>
      <p:ext uri="{BB962C8B-B14F-4D97-AF65-F5344CB8AC3E}">
        <p14:creationId xmlns:p14="http://schemas.microsoft.com/office/powerpoint/2010/main" val="710989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Hydrology as a Profession</a:t>
            </a:r>
          </a:p>
        </p:txBody>
      </p:sp>
      <p:sp>
        <p:nvSpPr>
          <p:cNvPr id="4099" name="Content Placeholder 2"/>
          <p:cNvSpPr>
            <a:spLocks noGrp="1"/>
          </p:cNvSpPr>
          <p:nvPr>
            <p:ph idx="1"/>
          </p:nvPr>
        </p:nvSpPr>
        <p:spPr/>
        <p:txBody>
          <a:bodyPr/>
          <a:lstStyle/>
          <a:p>
            <a:pPr eaLnBrk="1" hangingPunct="1"/>
            <a:r>
              <a:rPr lang="en-US" sz="2800" smtClean="0"/>
              <a:t>A profession is a “calling requiring specialized knowledge, which has as its prime purpose the rendering of a public service”</a:t>
            </a:r>
          </a:p>
          <a:p>
            <a:pPr eaLnBrk="1" hangingPunct="1"/>
            <a:r>
              <a:rPr lang="en-US" sz="2800" smtClean="0"/>
              <a:t>What hydrologists do:</a:t>
            </a:r>
          </a:p>
          <a:p>
            <a:pPr lvl="1" eaLnBrk="1" hangingPunct="1"/>
            <a:r>
              <a:rPr lang="en-US" smtClean="0">
                <a:solidFill>
                  <a:srgbClr val="FF0000"/>
                </a:solidFill>
              </a:rPr>
              <a:t>Water use </a:t>
            </a:r>
            <a:r>
              <a:rPr lang="en-US" smtClean="0"/>
              <a:t>– water withdrawal and instream uses</a:t>
            </a:r>
          </a:p>
          <a:p>
            <a:pPr lvl="1" eaLnBrk="1" hangingPunct="1"/>
            <a:r>
              <a:rPr lang="en-US" smtClean="0">
                <a:solidFill>
                  <a:srgbClr val="FF0000"/>
                </a:solidFill>
              </a:rPr>
              <a:t>Water Control </a:t>
            </a:r>
            <a:r>
              <a:rPr lang="en-US" smtClean="0"/>
              <a:t>– flood and drought mitigation</a:t>
            </a:r>
          </a:p>
          <a:p>
            <a:pPr lvl="1" eaLnBrk="1" hangingPunct="1"/>
            <a:r>
              <a:rPr lang="en-US" smtClean="0">
                <a:solidFill>
                  <a:srgbClr val="FF0000"/>
                </a:solidFill>
              </a:rPr>
              <a:t>Pollution Control </a:t>
            </a:r>
            <a:r>
              <a:rPr lang="en-US" smtClean="0"/>
              <a:t>– point and nonpoint sources</a:t>
            </a:r>
          </a:p>
        </p:txBody>
      </p:sp>
      <p:sp>
        <p:nvSpPr>
          <p:cNvPr id="4100" name="TextBox 3"/>
          <p:cNvSpPr txBox="1">
            <a:spLocks noChangeArrowheads="1"/>
          </p:cNvSpPr>
          <p:nvPr/>
        </p:nvSpPr>
        <p:spPr bwMode="auto">
          <a:xfrm>
            <a:off x="381000" y="6096000"/>
            <a:ext cx="791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Have these functions changed in recent years?  Are priorities different now?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152400"/>
            <a:ext cx="8382000" cy="533400"/>
          </a:xfrm>
        </p:spPr>
        <p:txBody>
          <a:bodyPr/>
          <a:lstStyle/>
          <a:p>
            <a:pPr eaLnBrk="1" hangingPunct="1"/>
            <a:r>
              <a:rPr lang="en-US" sz="4000" smtClean="0"/>
              <a:t>Hydrologic Cycle</a:t>
            </a:r>
          </a:p>
        </p:txBody>
      </p:sp>
      <p:grpSp>
        <p:nvGrpSpPr>
          <p:cNvPr id="5123" name="Group 3"/>
          <p:cNvGrpSpPr>
            <a:grpSpLocks/>
          </p:cNvGrpSpPr>
          <p:nvPr/>
        </p:nvGrpSpPr>
        <p:grpSpPr bwMode="auto">
          <a:xfrm>
            <a:off x="152400" y="758825"/>
            <a:ext cx="8915400" cy="6022975"/>
            <a:chOff x="96" y="478"/>
            <a:chExt cx="5616" cy="3794"/>
          </a:xfrm>
        </p:grpSpPr>
        <p:pic>
          <p:nvPicPr>
            <p:cNvPr id="5124" name="Picture 4" descr="Hydro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78"/>
              <a:ext cx="5616" cy="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ChangeArrowheads="1"/>
            </p:cNvSpPr>
            <p:nvPr/>
          </p:nvSpPr>
          <p:spPr bwMode="auto">
            <a:xfrm>
              <a:off x="96" y="1920"/>
              <a:ext cx="432" cy="24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Rectangle 6"/>
            <p:cNvSpPr>
              <a:spLocks noChangeArrowheads="1"/>
            </p:cNvSpPr>
            <p:nvPr/>
          </p:nvSpPr>
          <p:spPr bwMode="auto">
            <a:xfrm>
              <a:off x="816" y="1776"/>
              <a:ext cx="624" cy="14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 name="Rectangle 7"/>
            <p:cNvSpPr>
              <a:spLocks noChangeArrowheads="1"/>
            </p:cNvSpPr>
            <p:nvPr/>
          </p:nvSpPr>
          <p:spPr bwMode="auto">
            <a:xfrm>
              <a:off x="720" y="2880"/>
              <a:ext cx="576" cy="19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8" name="Rectangle 8"/>
            <p:cNvSpPr>
              <a:spLocks noChangeArrowheads="1"/>
            </p:cNvSpPr>
            <p:nvPr/>
          </p:nvSpPr>
          <p:spPr bwMode="auto">
            <a:xfrm rot="1200000">
              <a:off x="2016" y="2926"/>
              <a:ext cx="720" cy="194"/>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9" name="Rectangle 9"/>
            <p:cNvSpPr>
              <a:spLocks noChangeArrowheads="1"/>
            </p:cNvSpPr>
            <p:nvPr/>
          </p:nvSpPr>
          <p:spPr bwMode="auto">
            <a:xfrm>
              <a:off x="2880" y="2448"/>
              <a:ext cx="864" cy="2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143000"/>
          </a:xfrm>
        </p:spPr>
        <p:txBody>
          <a:bodyPr/>
          <a:lstStyle/>
          <a:p>
            <a:pPr eaLnBrk="1" hangingPunct="1"/>
            <a:r>
              <a:rPr lang="en-US" sz="4000" smtClean="0"/>
              <a:t>Global water balance (volumetric)</a:t>
            </a:r>
          </a:p>
        </p:txBody>
      </p:sp>
      <p:sp>
        <p:nvSpPr>
          <p:cNvPr id="6147" name="Line 3"/>
          <p:cNvSpPr>
            <a:spLocks noChangeShapeType="1"/>
          </p:cNvSpPr>
          <p:nvPr/>
        </p:nvSpPr>
        <p:spPr bwMode="auto">
          <a:xfrm>
            <a:off x="685800" y="5219700"/>
            <a:ext cx="2819400" cy="0"/>
          </a:xfrm>
          <a:prstGeom prst="line">
            <a:avLst/>
          </a:prstGeom>
          <a:noFill/>
          <a:ln w="381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 name="Line 4"/>
          <p:cNvSpPr>
            <a:spLocks noChangeShapeType="1"/>
          </p:cNvSpPr>
          <p:nvPr/>
        </p:nvSpPr>
        <p:spPr bwMode="auto">
          <a:xfrm>
            <a:off x="4114800" y="5219700"/>
            <a:ext cx="44958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9" name="Text Box 5"/>
          <p:cNvSpPr txBox="1">
            <a:spLocks noChangeArrowheads="1"/>
          </p:cNvSpPr>
          <p:nvPr/>
        </p:nvSpPr>
        <p:spPr bwMode="auto">
          <a:xfrm>
            <a:off x="533400" y="52959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Land (148.7 km</a:t>
            </a:r>
            <a:r>
              <a:rPr lang="en-US" baseline="30000"/>
              <a:t>2</a:t>
            </a:r>
            <a:r>
              <a:rPr lang="en-US"/>
              <a:t>)</a:t>
            </a:r>
          </a:p>
          <a:p>
            <a:pPr eaLnBrk="1" hangingPunct="1"/>
            <a:r>
              <a:rPr lang="en-US"/>
              <a:t>(29% of earth area)</a:t>
            </a:r>
          </a:p>
        </p:txBody>
      </p:sp>
      <p:sp>
        <p:nvSpPr>
          <p:cNvPr id="6150" name="Text Box 6"/>
          <p:cNvSpPr txBox="1">
            <a:spLocks noChangeArrowheads="1"/>
          </p:cNvSpPr>
          <p:nvPr/>
        </p:nvSpPr>
        <p:spPr bwMode="auto">
          <a:xfrm>
            <a:off x="5867400" y="52959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Ocean (361.3 km</a:t>
            </a:r>
            <a:r>
              <a:rPr lang="en-US" baseline="30000"/>
              <a:t>2</a:t>
            </a:r>
            <a:r>
              <a:rPr lang="en-US"/>
              <a:t>)</a:t>
            </a:r>
          </a:p>
          <a:p>
            <a:pPr eaLnBrk="1" hangingPunct="1"/>
            <a:r>
              <a:rPr lang="en-US"/>
              <a:t>(71% of earth area)</a:t>
            </a:r>
          </a:p>
        </p:txBody>
      </p:sp>
      <p:sp>
        <p:nvSpPr>
          <p:cNvPr id="6151" name="AutoShape 7"/>
          <p:cNvSpPr>
            <a:spLocks noChangeArrowheads="1"/>
          </p:cNvSpPr>
          <p:nvPr/>
        </p:nvSpPr>
        <p:spPr bwMode="auto">
          <a:xfrm>
            <a:off x="914400" y="2552700"/>
            <a:ext cx="533400" cy="914400"/>
          </a:xfrm>
          <a:prstGeom prst="downArrow">
            <a:avLst>
              <a:gd name="adj1" fmla="val 50000"/>
              <a:gd name="adj2" fmla="val 42857"/>
            </a:avLst>
          </a:prstGeom>
          <a:solidFill>
            <a:schemeClr val="accent1"/>
          </a:solidFill>
          <a:ln w="9525">
            <a:solidFill>
              <a:schemeClr val="tx1"/>
            </a:solidFill>
            <a:miter lim="800000"/>
            <a:headEnd/>
            <a:tailEnd/>
          </a:ln>
        </p:spPr>
        <p:txBody>
          <a:bodyPr vert="eaVert" wrap="none" anchor="ctr"/>
          <a:lstStyle/>
          <a:p>
            <a:endParaRPr lang="en-US"/>
          </a:p>
        </p:txBody>
      </p:sp>
      <p:sp>
        <p:nvSpPr>
          <p:cNvPr id="6152" name="Text Box 8"/>
          <p:cNvSpPr txBox="1">
            <a:spLocks noChangeArrowheads="1"/>
          </p:cNvSpPr>
          <p:nvPr/>
        </p:nvSpPr>
        <p:spPr bwMode="auto">
          <a:xfrm>
            <a:off x="457200" y="1905000"/>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100</a:t>
            </a:r>
          </a:p>
        </p:txBody>
      </p:sp>
      <p:sp>
        <p:nvSpPr>
          <p:cNvPr id="6153" name="AutoShape 9"/>
          <p:cNvSpPr>
            <a:spLocks noChangeArrowheads="1"/>
          </p:cNvSpPr>
          <p:nvPr/>
        </p:nvSpPr>
        <p:spPr bwMode="auto">
          <a:xfrm flipV="1">
            <a:off x="2057400" y="4381500"/>
            <a:ext cx="533400" cy="609600"/>
          </a:xfrm>
          <a:prstGeom prst="downArrow">
            <a:avLst>
              <a:gd name="adj1" fmla="val 50000"/>
              <a:gd name="adj2" fmla="val 28571"/>
            </a:avLst>
          </a:prstGeom>
          <a:solidFill>
            <a:schemeClr val="accent1"/>
          </a:solidFill>
          <a:ln w="9525">
            <a:solidFill>
              <a:schemeClr val="tx1"/>
            </a:solidFill>
            <a:miter lim="800000"/>
            <a:headEnd/>
            <a:tailEnd/>
          </a:ln>
        </p:spPr>
        <p:txBody>
          <a:bodyPr vert="eaVert" wrap="none" anchor="ctr"/>
          <a:lstStyle/>
          <a:p>
            <a:endParaRPr lang="en-US"/>
          </a:p>
        </p:txBody>
      </p:sp>
      <p:sp>
        <p:nvSpPr>
          <p:cNvPr id="6154" name="Text Box 10"/>
          <p:cNvSpPr txBox="1">
            <a:spLocks noChangeArrowheads="1"/>
          </p:cNvSpPr>
          <p:nvPr/>
        </p:nvSpPr>
        <p:spPr bwMode="auto">
          <a:xfrm>
            <a:off x="1600200" y="361950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61</a:t>
            </a:r>
          </a:p>
        </p:txBody>
      </p:sp>
      <p:sp>
        <p:nvSpPr>
          <p:cNvPr id="6155" name="AutoShape 11"/>
          <p:cNvSpPr>
            <a:spLocks noChangeArrowheads="1"/>
          </p:cNvSpPr>
          <p:nvPr/>
        </p:nvSpPr>
        <p:spPr bwMode="auto">
          <a:xfrm rot="5400000" flipV="1">
            <a:off x="3429000" y="47625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6156" name="Text Box 12"/>
          <p:cNvSpPr txBox="1">
            <a:spLocks noChangeArrowheads="1"/>
          </p:cNvSpPr>
          <p:nvPr/>
        </p:nvSpPr>
        <p:spPr bwMode="auto">
          <a:xfrm>
            <a:off x="2768600" y="4152900"/>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Surface Outflow</a:t>
            </a:r>
          </a:p>
          <a:p>
            <a:pPr algn="ctr" eaLnBrk="1" hangingPunct="1"/>
            <a:r>
              <a:rPr lang="en-US">
                <a:solidFill>
                  <a:srgbClr val="0066FF"/>
                </a:solidFill>
              </a:rPr>
              <a:t>38</a:t>
            </a:r>
          </a:p>
        </p:txBody>
      </p:sp>
      <p:sp>
        <p:nvSpPr>
          <p:cNvPr id="6157" name="AutoShape 13"/>
          <p:cNvSpPr>
            <a:spLocks noChangeArrowheads="1"/>
          </p:cNvSpPr>
          <p:nvPr/>
        </p:nvSpPr>
        <p:spPr bwMode="auto">
          <a:xfrm rot="5400000" flipV="1">
            <a:off x="3543300" y="5334000"/>
            <a:ext cx="152400" cy="381000"/>
          </a:xfrm>
          <a:prstGeom prst="downArrow">
            <a:avLst>
              <a:gd name="adj1" fmla="val 50000"/>
              <a:gd name="adj2" fmla="val 62500"/>
            </a:avLst>
          </a:prstGeom>
          <a:solidFill>
            <a:schemeClr val="accent1"/>
          </a:solidFill>
          <a:ln w="9525">
            <a:solidFill>
              <a:schemeClr val="tx1"/>
            </a:solidFill>
            <a:miter lim="800000"/>
            <a:headEnd/>
            <a:tailEnd/>
          </a:ln>
        </p:spPr>
        <p:txBody>
          <a:bodyPr vert="eaVert" wrap="none" anchor="ctr"/>
          <a:lstStyle/>
          <a:p>
            <a:endParaRPr lang="en-US"/>
          </a:p>
        </p:txBody>
      </p:sp>
      <p:sp>
        <p:nvSpPr>
          <p:cNvPr id="6158" name="Text Box 14"/>
          <p:cNvSpPr txBox="1">
            <a:spLocks noChangeArrowheads="1"/>
          </p:cNvSpPr>
          <p:nvPr/>
        </p:nvSpPr>
        <p:spPr bwMode="auto">
          <a:xfrm>
            <a:off x="2590800" y="5524500"/>
            <a:ext cx="285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Subsurface Outflow</a:t>
            </a:r>
          </a:p>
          <a:p>
            <a:pPr algn="ctr" eaLnBrk="1" hangingPunct="1"/>
            <a:r>
              <a:rPr lang="en-US">
                <a:solidFill>
                  <a:srgbClr val="0066FF"/>
                </a:solidFill>
              </a:rPr>
              <a:t>1</a:t>
            </a:r>
          </a:p>
        </p:txBody>
      </p:sp>
      <p:sp>
        <p:nvSpPr>
          <p:cNvPr id="6159" name="AutoShape 15"/>
          <p:cNvSpPr>
            <a:spLocks noChangeArrowheads="1"/>
          </p:cNvSpPr>
          <p:nvPr/>
        </p:nvSpPr>
        <p:spPr bwMode="auto">
          <a:xfrm>
            <a:off x="6019800" y="2552700"/>
            <a:ext cx="533400" cy="2438400"/>
          </a:xfrm>
          <a:prstGeom prst="downArrow">
            <a:avLst>
              <a:gd name="adj1" fmla="val 50000"/>
              <a:gd name="adj2" fmla="val 114286"/>
            </a:avLst>
          </a:prstGeom>
          <a:solidFill>
            <a:schemeClr val="accent1"/>
          </a:solidFill>
          <a:ln w="9525">
            <a:solidFill>
              <a:schemeClr val="tx1"/>
            </a:solidFill>
            <a:miter lim="800000"/>
            <a:headEnd/>
            <a:tailEnd/>
          </a:ln>
        </p:spPr>
        <p:txBody>
          <a:bodyPr vert="eaVert" wrap="none" anchor="ctr"/>
          <a:lstStyle/>
          <a:p>
            <a:endParaRPr lang="en-US"/>
          </a:p>
        </p:txBody>
      </p:sp>
      <p:sp>
        <p:nvSpPr>
          <p:cNvPr id="6160" name="Text Box 16"/>
          <p:cNvSpPr txBox="1">
            <a:spLocks noChangeArrowheads="1"/>
          </p:cNvSpPr>
          <p:nvPr/>
        </p:nvSpPr>
        <p:spPr bwMode="auto">
          <a:xfrm>
            <a:off x="5562600" y="1905000"/>
            <a:ext cx="144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385</a:t>
            </a:r>
          </a:p>
        </p:txBody>
      </p:sp>
      <p:sp>
        <p:nvSpPr>
          <p:cNvPr id="6161" name="AutoShape 17"/>
          <p:cNvSpPr>
            <a:spLocks noChangeArrowheads="1"/>
          </p:cNvSpPr>
          <p:nvPr/>
        </p:nvSpPr>
        <p:spPr bwMode="auto">
          <a:xfrm flipV="1">
            <a:off x="7162800" y="1943100"/>
            <a:ext cx="533400" cy="3048000"/>
          </a:xfrm>
          <a:prstGeom prst="downArrow">
            <a:avLst>
              <a:gd name="adj1" fmla="val 50000"/>
              <a:gd name="adj2" fmla="val 142857"/>
            </a:avLst>
          </a:prstGeom>
          <a:solidFill>
            <a:schemeClr val="accent1"/>
          </a:solidFill>
          <a:ln w="9525">
            <a:solidFill>
              <a:schemeClr val="tx1"/>
            </a:solidFill>
            <a:miter lim="800000"/>
            <a:headEnd/>
            <a:tailEnd/>
          </a:ln>
        </p:spPr>
        <p:txBody>
          <a:bodyPr vert="eaVert" wrap="none" anchor="ctr"/>
          <a:lstStyle/>
          <a:p>
            <a:endParaRPr lang="en-US"/>
          </a:p>
        </p:txBody>
      </p:sp>
      <p:sp>
        <p:nvSpPr>
          <p:cNvPr id="6162" name="Text Box 18"/>
          <p:cNvSpPr txBox="1">
            <a:spLocks noChangeArrowheads="1"/>
          </p:cNvSpPr>
          <p:nvPr/>
        </p:nvSpPr>
        <p:spPr bwMode="auto">
          <a:xfrm>
            <a:off x="7740650" y="1905000"/>
            <a:ext cx="140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424</a:t>
            </a:r>
          </a:p>
        </p:txBody>
      </p:sp>
      <p:sp>
        <p:nvSpPr>
          <p:cNvPr id="6163" name="AutoShape 19"/>
          <p:cNvSpPr>
            <a:spLocks noChangeArrowheads="1"/>
          </p:cNvSpPr>
          <p:nvPr/>
        </p:nvSpPr>
        <p:spPr bwMode="auto">
          <a:xfrm rot="-5400000" flipH="1" flipV="1">
            <a:off x="3543300" y="26670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vert="eaVert" wrap="none" anchor="ctr"/>
          <a:lstStyle/>
          <a:p>
            <a:endParaRPr lang="en-US"/>
          </a:p>
        </p:txBody>
      </p:sp>
      <p:sp>
        <p:nvSpPr>
          <p:cNvPr id="6164" name="Text Box 20"/>
          <p:cNvSpPr txBox="1">
            <a:spLocks noChangeArrowheads="1"/>
          </p:cNvSpPr>
          <p:nvPr/>
        </p:nvSpPr>
        <p:spPr bwMode="auto">
          <a:xfrm>
            <a:off x="2286000" y="19050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Atmospheric moisture flow 39</a:t>
            </a:r>
          </a:p>
        </p:txBody>
      </p:sp>
      <p:sp>
        <p:nvSpPr>
          <p:cNvPr id="6165" name="Text Box 21"/>
          <p:cNvSpPr txBox="1">
            <a:spLocks noChangeArrowheads="1"/>
          </p:cNvSpPr>
          <p:nvPr/>
        </p:nvSpPr>
        <p:spPr bwMode="auto">
          <a:xfrm>
            <a:off x="1676400" y="1066800"/>
            <a:ext cx="5805488"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Units are in volume per year relative to precipitation on land (119,000 km</a:t>
            </a:r>
            <a:r>
              <a:rPr lang="en-US" baseline="30000">
                <a:solidFill>
                  <a:srgbClr val="0066FF"/>
                </a:solidFill>
              </a:rPr>
              <a:t>3</a:t>
            </a:r>
            <a:r>
              <a:rPr lang="en-US">
                <a:solidFill>
                  <a:srgbClr val="0066FF"/>
                </a:solidFill>
              </a:rPr>
              <a:t>/yr) which is 100 units</a:t>
            </a:r>
          </a:p>
        </p:txBody>
      </p:sp>
      <p:sp>
        <p:nvSpPr>
          <p:cNvPr id="6166" name="Text Box 19"/>
          <p:cNvSpPr txBox="1">
            <a:spLocks noChangeArrowheads="1"/>
          </p:cNvSpPr>
          <p:nvPr/>
        </p:nvSpPr>
        <p:spPr bwMode="auto">
          <a:xfrm>
            <a:off x="1905000" y="6324600"/>
            <a:ext cx="509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What conclusions can we draw from these data?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200" smtClean="0"/>
              <a:t>Digital Atlas of the World Water Balance</a:t>
            </a:r>
            <a:br>
              <a:rPr lang="en-US" sz="3200" smtClean="0"/>
            </a:br>
            <a:r>
              <a:rPr lang="en-US" sz="3200" smtClean="0"/>
              <a:t>(Precipitation)</a:t>
            </a:r>
          </a:p>
        </p:txBody>
      </p:sp>
      <p:sp>
        <p:nvSpPr>
          <p:cNvPr id="7171" name="Rectangle 3"/>
          <p:cNvSpPr>
            <a:spLocks noChangeArrowheads="1"/>
          </p:cNvSpPr>
          <p:nvPr/>
        </p:nvSpPr>
        <p:spPr bwMode="auto">
          <a:xfrm>
            <a:off x="1219200" y="5943600"/>
            <a:ext cx="713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hlinkClick r:id="rId3"/>
              </a:rPr>
              <a:t>http://www.crwr.utexas.edu/gis/gishyd98/atlas/world.htm#animations</a:t>
            </a:r>
            <a:r>
              <a:rPr lang="en-US"/>
              <a:t> </a:t>
            </a:r>
          </a:p>
        </p:txBody>
      </p:sp>
      <p:pic>
        <p:nvPicPr>
          <p:cNvPr id="7172" name="Picture 4" descr="pr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00200"/>
            <a:ext cx="57912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Global water balance</a:t>
            </a:r>
          </a:p>
        </p:txBody>
      </p:sp>
      <p:sp>
        <p:nvSpPr>
          <p:cNvPr id="8195" name="Line 3"/>
          <p:cNvSpPr>
            <a:spLocks noChangeShapeType="1"/>
          </p:cNvSpPr>
          <p:nvPr/>
        </p:nvSpPr>
        <p:spPr bwMode="auto">
          <a:xfrm>
            <a:off x="685800" y="4876800"/>
            <a:ext cx="2819400" cy="0"/>
          </a:xfrm>
          <a:prstGeom prst="line">
            <a:avLst/>
          </a:prstGeom>
          <a:noFill/>
          <a:ln w="3810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6" name="Line 4"/>
          <p:cNvSpPr>
            <a:spLocks noChangeShapeType="1"/>
          </p:cNvSpPr>
          <p:nvPr/>
        </p:nvSpPr>
        <p:spPr bwMode="auto">
          <a:xfrm>
            <a:off x="4114800" y="4876800"/>
            <a:ext cx="4495800" cy="0"/>
          </a:xfrm>
          <a:prstGeom prst="lin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Text Box 5"/>
          <p:cNvSpPr txBox="1">
            <a:spLocks noChangeArrowheads="1"/>
          </p:cNvSpPr>
          <p:nvPr/>
        </p:nvSpPr>
        <p:spPr bwMode="auto">
          <a:xfrm>
            <a:off x="533400" y="49530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Land (148.7 km</a:t>
            </a:r>
            <a:r>
              <a:rPr lang="en-US" baseline="30000"/>
              <a:t>2</a:t>
            </a:r>
            <a:r>
              <a:rPr lang="en-US"/>
              <a:t>)</a:t>
            </a:r>
          </a:p>
          <a:p>
            <a:pPr eaLnBrk="1" hangingPunct="1"/>
            <a:r>
              <a:rPr lang="en-US"/>
              <a:t>(29% of earth area)</a:t>
            </a:r>
          </a:p>
        </p:txBody>
      </p:sp>
      <p:sp>
        <p:nvSpPr>
          <p:cNvPr id="8198" name="Text Box 6"/>
          <p:cNvSpPr txBox="1">
            <a:spLocks noChangeArrowheads="1"/>
          </p:cNvSpPr>
          <p:nvPr/>
        </p:nvSpPr>
        <p:spPr bwMode="auto">
          <a:xfrm>
            <a:off x="5867400" y="4953000"/>
            <a:ext cx="215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Ocean (361.3 km</a:t>
            </a:r>
            <a:r>
              <a:rPr lang="en-US" baseline="30000"/>
              <a:t>2</a:t>
            </a:r>
            <a:r>
              <a:rPr lang="en-US"/>
              <a:t>)</a:t>
            </a:r>
          </a:p>
          <a:p>
            <a:pPr eaLnBrk="1" hangingPunct="1"/>
            <a:r>
              <a:rPr lang="en-US"/>
              <a:t>(71% of earth area)</a:t>
            </a:r>
          </a:p>
        </p:txBody>
      </p:sp>
      <p:sp>
        <p:nvSpPr>
          <p:cNvPr id="8199" name="AutoShape 7"/>
          <p:cNvSpPr>
            <a:spLocks noChangeArrowheads="1"/>
          </p:cNvSpPr>
          <p:nvPr/>
        </p:nvSpPr>
        <p:spPr bwMode="auto">
          <a:xfrm>
            <a:off x="914400" y="2209800"/>
            <a:ext cx="533400" cy="914400"/>
          </a:xfrm>
          <a:prstGeom prst="downArrow">
            <a:avLst>
              <a:gd name="adj1" fmla="val 50000"/>
              <a:gd name="adj2" fmla="val 42857"/>
            </a:avLst>
          </a:prstGeom>
          <a:solidFill>
            <a:schemeClr val="accent1"/>
          </a:solidFill>
          <a:ln w="9525">
            <a:solidFill>
              <a:schemeClr val="tx1"/>
            </a:solidFill>
            <a:miter lim="800000"/>
            <a:headEnd/>
            <a:tailEnd/>
          </a:ln>
        </p:spPr>
        <p:txBody>
          <a:bodyPr vert="eaVert" wrap="none" anchor="ctr"/>
          <a:lstStyle/>
          <a:p>
            <a:endParaRPr lang="en-US"/>
          </a:p>
        </p:txBody>
      </p:sp>
      <p:sp>
        <p:nvSpPr>
          <p:cNvPr id="8200" name="Text Box 8"/>
          <p:cNvSpPr txBox="1">
            <a:spLocks noChangeArrowheads="1"/>
          </p:cNvSpPr>
          <p:nvPr/>
        </p:nvSpPr>
        <p:spPr bwMode="auto">
          <a:xfrm>
            <a:off x="457200" y="1562100"/>
            <a:ext cx="173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800 mm (31 in)</a:t>
            </a:r>
          </a:p>
        </p:txBody>
      </p:sp>
      <p:sp>
        <p:nvSpPr>
          <p:cNvPr id="8201" name="AutoShape 9"/>
          <p:cNvSpPr>
            <a:spLocks noChangeArrowheads="1"/>
          </p:cNvSpPr>
          <p:nvPr/>
        </p:nvSpPr>
        <p:spPr bwMode="auto">
          <a:xfrm flipV="1">
            <a:off x="2057400" y="4038600"/>
            <a:ext cx="533400" cy="609600"/>
          </a:xfrm>
          <a:prstGeom prst="downArrow">
            <a:avLst>
              <a:gd name="adj1" fmla="val 50000"/>
              <a:gd name="adj2" fmla="val 28571"/>
            </a:avLst>
          </a:prstGeom>
          <a:solidFill>
            <a:schemeClr val="accent1"/>
          </a:solidFill>
          <a:ln w="9525">
            <a:solidFill>
              <a:schemeClr val="tx1"/>
            </a:solidFill>
            <a:miter lim="800000"/>
            <a:headEnd/>
            <a:tailEnd/>
          </a:ln>
        </p:spPr>
        <p:txBody>
          <a:bodyPr vert="eaVert" wrap="none" anchor="ctr"/>
          <a:lstStyle/>
          <a:p>
            <a:endParaRPr lang="en-US"/>
          </a:p>
        </p:txBody>
      </p:sp>
      <p:sp>
        <p:nvSpPr>
          <p:cNvPr id="8202" name="Text Box 10"/>
          <p:cNvSpPr txBox="1">
            <a:spLocks noChangeArrowheads="1"/>
          </p:cNvSpPr>
          <p:nvPr/>
        </p:nvSpPr>
        <p:spPr bwMode="auto">
          <a:xfrm>
            <a:off x="1600200" y="3276600"/>
            <a:ext cx="173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480 mm (19 in)</a:t>
            </a:r>
          </a:p>
        </p:txBody>
      </p:sp>
      <p:sp>
        <p:nvSpPr>
          <p:cNvPr id="8203" name="AutoShape 11"/>
          <p:cNvSpPr>
            <a:spLocks noChangeArrowheads="1"/>
          </p:cNvSpPr>
          <p:nvPr/>
        </p:nvSpPr>
        <p:spPr bwMode="auto">
          <a:xfrm rot="5400000" flipV="1">
            <a:off x="3429000" y="4419600"/>
            <a:ext cx="381000" cy="3810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8204" name="Text Box 12"/>
          <p:cNvSpPr txBox="1">
            <a:spLocks noChangeArrowheads="1"/>
          </p:cNvSpPr>
          <p:nvPr/>
        </p:nvSpPr>
        <p:spPr bwMode="auto">
          <a:xfrm>
            <a:off x="3194050" y="3810000"/>
            <a:ext cx="1800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Outflow</a:t>
            </a:r>
          </a:p>
          <a:p>
            <a:pPr algn="ctr" eaLnBrk="1" hangingPunct="1"/>
            <a:r>
              <a:rPr lang="en-US">
                <a:solidFill>
                  <a:srgbClr val="0066FF"/>
                </a:solidFill>
              </a:rPr>
              <a:t>320 mm (12 in) </a:t>
            </a:r>
          </a:p>
        </p:txBody>
      </p:sp>
      <p:sp>
        <p:nvSpPr>
          <p:cNvPr id="8205" name="AutoShape 13"/>
          <p:cNvSpPr>
            <a:spLocks noChangeArrowheads="1"/>
          </p:cNvSpPr>
          <p:nvPr/>
        </p:nvSpPr>
        <p:spPr bwMode="auto">
          <a:xfrm>
            <a:off x="6019800" y="2590800"/>
            <a:ext cx="533400" cy="2057400"/>
          </a:xfrm>
          <a:prstGeom prst="downArrow">
            <a:avLst>
              <a:gd name="adj1" fmla="val 50000"/>
              <a:gd name="adj2" fmla="val 114286"/>
            </a:avLst>
          </a:prstGeom>
          <a:solidFill>
            <a:schemeClr val="accent1"/>
          </a:solidFill>
          <a:ln w="9525">
            <a:solidFill>
              <a:schemeClr val="tx1"/>
            </a:solidFill>
            <a:miter lim="800000"/>
            <a:headEnd/>
            <a:tailEnd/>
          </a:ln>
        </p:spPr>
        <p:txBody>
          <a:bodyPr vert="eaVert" wrap="none" anchor="ctr"/>
          <a:lstStyle/>
          <a:p>
            <a:endParaRPr lang="en-US"/>
          </a:p>
        </p:txBody>
      </p:sp>
      <p:sp>
        <p:nvSpPr>
          <p:cNvPr id="8206" name="Text Box 14"/>
          <p:cNvSpPr txBox="1">
            <a:spLocks noChangeArrowheads="1"/>
          </p:cNvSpPr>
          <p:nvPr/>
        </p:nvSpPr>
        <p:spPr bwMode="auto">
          <a:xfrm>
            <a:off x="5334000" y="1562100"/>
            <a:ext cx="186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Precipitation</a:t>
            </a:r>
          </a:p>
          <a:p>
            <a:pPr algn="ctr" eaLnBrk="1" hangingPunct="1"/>
            <a:r>
              <a:rPr lang="en-US">
                <a:solidFill>
                  <a:srgbClr val="0066FF"/>
                </a:solidFill>
              </a:rPr>
              <a:t>1270 mm (50 in)</a:t>
            </a:r>
          </a:p>
        </p:txBody>
      </p:sp>
      <p:sp>
        <p:nvSpPr>
          <p:cNvPr id="8207" name="AutoShape 15"/>
          <p:cNvSpPr>
            <a:spLocks noChangeArrowheads="1"/>
          </p:cNvSpPr>
          <p:nvPr/>
        </p:nvSpPr>
        <p:spPr bwMode="auto">
          <a:xfrm flipV="1">
            <a:off x="7696200" y="2362200"/>
            <a:ext cx="533400" cy="2362200"/>
          </a:xfrm>
          <a:prstGeom prst="downArrow">
            <a:avLst>
              <a:gd name="adj1" fmla="val 50000"/>
              <a:gd name="adj2" fmla="val 142862"/>
            </a:avLst>
          </a:prstGeom>
          <a:solidFill>
            <a:schemeClr val="accent1"/>
          </a:solidFill>
          <a:ln w="9525">
            <a:solidFill>
              <a:schemeClr val="tx1"/>
            </a:solidFill>
            <a:miter lim="800000"/>
            <a:headEnd/>
            <a:tailEnd/>
          </a:ln>
        </p:spPr>
        <p:txBody>
          <a:bodyPr vert="eaVert" wrap="none" anchor="ctr"/>
          <a:lstStyle/>
          <a:p>
            <a:endParaRPr lang="en-US"/>
          </a:p>
        </p:txBody>
      </p:sp>
      <p:sp>
        <p:nvSpPr>
          <p:cNvPr id="8208" name="Text Box 16"/>
          <p:cNvSpPr txBox="1">
            <a:spLocks noChangeArrowheads="1"/>
          </p:cNvSpPr>
          <p:nvPr/>
        </p:nvSpPr>
        <p:spPr bwMode="auto">
          <a:xfrm>
            <a:off x="7180263" y="1563688"/>
            <a:ext cx="1865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Evaporation</a:t>
            </a:r>
          </a:p>
          <a:p>
            <a:pPr algn="ctr" eaLnBrk="1" hangingPunct="1"/>
            <a:r>
              <a:rPr lang="en-US">
                <a:solidFill>
                  <a:srgbClr val="0066FF"/>
                </a:solidFill>
              </a:rPr>
              <a:t>1400 mm (55 in)</a:t>
            </a:r>
          </a:p>
        </p:txBody>
      </p:sp>
      <p:sp>
        <p:nvSpPr>
          <p:cNvPr id="8209" name="AutoShape 17"/>
          <p:cNvSpPr>
            <a:spLocks noChangeArrowheads="1"/>
          </p:cNvSpPr>
          <p:nvPr/>
        </p:nvSpPr>
        <p:spPr bwMode="auto">
          <a:xfrm rot="-5400000" flipH="1" flipV="1">
            <a:off x="3543300" y="2324100"/>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vert="eaVert" wrap="none" anchor="ctr"/>
          <a:lstStyle/>
          <a:p>
            <a:endParaRPr lang="en-US"/>
          </a:p>
        </p:txBody>
      </p:sp>
      <p:sp>
        <p:nvSpPr>
          <p:cNvPr id="8210" name="Text Box 18"/>
          <p:cNvSpPr txBox="1">
            <a:spLocks noChangeArrowheads="1"/>
          </p:cNvSpPr>
          <p:nvPr/>
        </p:nvSpPr>
        <p:spPr bwMode="auto">
          <a:xfrm>
            <a:off x="2286000" y="15621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0066FF"/>
                </a:solidFill>
              </a:rPr>
              <a:t>Atmospheric moisture flow 316 mm (12 in)</a:t>
            </a:r>
          </a:p>
        </p:txBody>
      </p:sp>
      <p:sp>
        <p:nvSpPr>
          <p:cNvPr id="8211" name="Text Box 19"/>
          <p:cNvSpPr txBox="1">
            <a:spLocks noChangeArrowheads="1"/>
          </p:cNvSpPr>
          <p:nvPr/>
        </p:nvSpPr>
        <p:spPr bwMode="auto">
          <a:xfrm>
            <a:off x="1752600" y="5867400"/>
            <a:ext cx="509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00"/>
                </a:solidFill>
              </a:rPr>
              <a:t>What conclusions can we draw from these data?</a:t>
            </a:r>
          </a:p>
        </p:txBody>
      </p:sp>
      <p:sp>
        <p:nvSpPr>
          <p:cNvPr id="8212" name="Text Box 20"/>
          <p:cNvSpPr txBox="1">
            <a:spLocks noChangeArrowheads="1"/>
          </p:cNvSpPr>
          <p:nvPr/>
        </p:nvSpPr>
        <p:spPr bwMode="auto">
          <a:xfrm>
            <a:off x="2514600" y="6324600"/>
            <a:ext cx="375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Applied Hydrology, Table 1.1.2, p.5</a:t>
            </a:r>
          </a:p>
        </p:txBody>
      </p:sp>
      <p:sp>
        <p:nvSpPr>
          <p:cNvPr id="8213" name="TextBox 22"/>
          <p:cNvSpPr txBox="1">
            <a:spLocks noChangeArrowheads="1"/>
          </p:cNvSpPr>
          <p:nvPr/>
        </p:nvSpPr>
        <p:spPr bwMode="auto">
          <a:xfrm>
            <a:off x="2819400" y="50292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(Values relative to land area)</a:t>
            </a:r>
          </a:p>
        </p:txBody>
      </p:sp>
      <p:cxnSp>
        <p:nvCxnSpPr>
          <p:cNvPr id="25" name="Straight Arrow Connector 24"/>
          <p:cNvCxnSpPr>
            <a:stCxn id="8213" idx="0"/>
          </p:cNvCxnSpPr>
          <p:nvPr/>
        </p:nvCxnSpPr>
        <p:spPr>
          <a:xfrm rot="5400000" flipH="1" flipV="1">
            <a:off x="3695701" y="4838700"/>
            <a:ext cx="3810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0263" y="274638"/>
            <a:ext cx="7513637" cy="985837"/>
          </a:xfrm>
        </p:spPr>
        <p:txBody>
          <a:bodyPr/>
          <a:lstStyle/>
          <a:p>
            <a:pPr eaLnBrk="1" hangingPunct="1"/>
            <a:r>
              <a:rPr lang="en-US" smtClean="0"/>
              <a:t>Global Water Resources</a:t>
            </a:r>
          </a:p>
        </p:txBody>
      </p:sp>
      <p:pic>
        <p:nvPicPr>
          <p:cNvPr id="9219" name="Picture 3" descr="01-water-quant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230313"/>
            <a:ext cx="5791200" cy="5389562"/>
          </a:xfrm>
          <a:noFill/>
        </p:spPr>
      </p:pic>
      <p:sp>
        <p:nvSpPr>
          <p:cNvPr id="9220" name="Oval 4"/>
          <p:cNvSpPr>
            <a:spLocks noChangeArrowheads="1"/>
          </p:cNvSpPr>
          <p:nvPr/>
        </p:nvSpPr>
        <p:spPr bwMode="auto">
          <a:xfrm>
            <a:off x="4422775" y="1943100"/>
            <a:ext cx="1854200" cy="4270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1" name="Line 5"/>
          <p:cNvSpPr>
            <a:spLocks noChangeShapeType="1"/>
          </p:cNvSpPr>
          <p:nvPr/>
        </p:nvSpPr>
        <p:spPr bwMode="auto">
          <a:xfrm>
            <a:off x="6324600" y="2133600"/>
            <a:ext cx="533400" cy="0"/>
          </a:xfrm>
          <a:prstGeom prst="line">
            <a:avLst/>
          </a:prstGeom>
          <a:noFill/>
          <a:ln w="254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22" name="Text Box 6"/>
          <p:cNvSpPr txBox="1">
            <a:spLocks noChangeArrowheads="1"/>
          </p:cNvSpPr>
          <p:nvPr/>
        </p:nvSpPr>
        <p:spPr bwMode="auto">
          <a:xfrm>
            <a:off x="6858000" y="1689100"/>
            <a:ext cx="1981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a:solidFill>
                  <a:schemeClr val="hlink"/>
                </a:solidFill>
              </a:rPr>
              <a:t>105,000 km</a:t>
            </a:r>
            <a:r>
              <a:rPr lang="en-US" sz="1600" baseline="30000">
                <a:solidFill>
                  <a:schemeClr val="hlink"/>
                </a:solidFill>
              </a:rPr>
              <a:t>3</a:t>
            </a:r>
            <a:r>
              <a:rPr lang="en-US" sz="1600">
                <a:solidFill>
                  <a:schemeClr val="hlink"/>
                </a:solidFill>
              </a:rPr>
              <a:t> or </a:t>
            </a:r>
            <a:r>
              <a:rPr lang="en-US" sz="1600" b="1">
                <a:solidFill>
                  <a:schemeClr val="hlink"/>
                </a:solidFill>
              </a:rPr>
              <a:t>0.0076%</a:t>
            </a:r>
            <a:r>
              <a:rPr lang="en-US" sz="1600">
                <a:solidFill>
                  <a:schemeClr val="hlink"/>
                </a:solidFill>
              </a:rPr>
              <a:t> of total water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FA51B"/>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179" y="2514600"/>
            <a:ext cx="9144000" cy="914400"/>
          </a:xfrm>
        </p:spPr>
        <p:txBody>
          <a:bodyPr>
            <a:normAutofit fontScale="90000"/>
          </a:bodyPr>
          <a:lstStyle/>
          <a:p>
            <a:pPr algn="ctr" eaLnBrk="1" hangingPunct="1">
              <a:lnSpc>
                <a:spcPct val="80000"/>
              </a:lnSpc>
              <a:defRPr/>
            </a:pPr>
            <a:r>
              <a:rPr lang="en-US" sz="4000" dirty="0" smtClean="0">
                <a:effectLst>
                  <a:outerShdw blurRad="38100" dist="38100" dir="2700000" algn="tl">
                    <a:srgbClr val="000000">
                      <a:alpha val="43137"/>
                    </a:srgbClr>
                  </a:outerShdw>
                </a:effectLst>
              </a:rPr>
              <a:t>Upper Brushy Creek Water Control &amp; Improvement District</a:t>
            </a:r>
            <a:br>
              <a:rPr lang="en-US" sz="4000" dirty="0" smtClean="0">
                <a:effectLst>
                  <a:outerShdw blurRad="38100" dist="38100" dir="2700000" algn="tl">
                    <a:srgbClr val="000000">
                      <a:alpha val="43137"/>
                    </a:srgbClr>
                  </a:outerShdw>
                </a:effectLst>
              </a:rPr>
            </a:br>
            <a:endParaRPr lang="en-US" sz="4000" dirty="0" smtClean="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1371600" y="5943600"/>
            <a:ext cx="6400800" cy="550863"/>
          </a:xfrm>
        </p:spPr>
        <p:txBody>
          <a:bodyPr/>
          <a:lstStyle/>
          <a:p>
            <a:pPr eaLnBrk="1" hangingPunct="1"/>
            <a:r>
              <a:rPr lang="en-US" sz="3200" dirty="0">
                <a:effectLst>
                  <a:outerShdw blurRad="38100" dist="38100" dir="2700000" algn="tl">
                    <a:srgbClr val="000000">
                      <a:alpha val="43137"/>
                    </a:srgbClr>
                  </a:outerShdw>
                </a:effectLst>
              </a:rPr>
              <a:t>Ruth Haberman, General Manager</a:t>
            </a:r>
            <a:endParaRPr lang="en-US" sz="3200" dirty="0" smtClean="0"/>
          </a:p>
        </p:txBody>
      </p:sp>
      <p:sp>
        <p:nvSpPr>
          <p:cNvPr id="2052" name="Rectangle 36"/>
          <p:cNvSpPr>
            <a:spLocks noChangeArrowheads="1"/>
          </p:cNvSpPr>
          <p:nvPr/>
        </p:nvSpPr>
        <p:spPr bwMode="auto">
          <a:xfrm>
            <a:off x="0" y="0"/>
            <a:ext cx="9144000" cy="1552575"/>
          </a:xfrm>
          <a:prstGeom prst="rect">
            <a:avLst/>
          </a:prstGeom>
          <a:solidFill>
            <a:srgbClr val="0056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2053" name="Line 37"/>
          <p:cNvSpPr>
            <a:spLocks noChangeShapeType="1"/>
          </p:cNvSpPr>
          <p:nvPr/>
        </p:nvSpPr>
        <p:spPr bwMode="auto">
          <a:xfrm>
            <a:off x="0" y="1676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a:solidFill>
                <a:srgbClr val="000000"/>
              </a:solidFill>
            </a:endParaRPr>
          </a:p>
        </p:txBody>
      </p:sp>
      <p:sp>
        <p:nvSpPr>
          <p:cNvPr id="2054" name="Line 39"/>
          <p:cNvSpPr>
            <a:spLocks noChangeShapeType="1"/>
          </p:cNvSpPr>
          <p:nvPr/>
        </p:nvSpPr>
        <p:spPr bwMode="auto">
          <a:xfrm>
            <a:off x="0" y="1581150"/>
            <a:ext cx="91440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pPr algn="ctr"/>
            <a:endParaRPr lang="en-US">
              <a:solidFill>
                <a:srgbClr val="000000"/>
              </a:solidFill>
            </a:endParaRPr>
          </a:p>
        </p:txBody>
      </p:sp>
      <p:pic>
        <p:nvPicPr>
          <p:cNvPr id="4104" name="Picture 41" descr="Highland Lakes Flooding copy"/>
          <p:cNvPicPr preferRelativeResize="0">
            <a:picLocks noChangeArrowheads="1"/>
          </p:cNvPicPr>
          <p:nvPr/>
        </p:nvPicPr>
        <p:blipFill>
          <a:blip r:embed="rId3">
            <a:lum bright="-10000" contrast="30000"/>
          </a:blip>
          <a:srcRect t="22603" r="32362"/>
          <a:stretch>
            <a:fillRect/>
          </a:stretch>
        </p:blipFill>
        <p:spPr bwMode="auto">
          <a:xfrm>
            <a:off x="228600" y="4114800"/>
            <a:ext cx="1825625" cy="1401763"/>
          </a:xfrm>
          <a:prstGeom prst="rect">
            <a:avLst/>
          </a:prstGeom>
          <a:noFill/>
          <a:ln w="38100" algn="ctr">
            <a:solidFill>
              <a:schemeClr val="bg1"/>
            </a:solidFill>
            <a:miter lim="800000"/>
            <a:headEnd/>
            <a:tailEnd/>
          </a:ln>
          <a:effectLst>
            <a:outerShdw blurRad="50800" dist="38100" dir="8100000" algn="tr" rotWithShape="0">
              <a:prstClr val="black">
                <a:alpha val="40000"/>
              </a:prstClr>
            </a:outerShdw>
          </a:effectLst>
        </p:spPr>
      </p:pic>
      <p:pic>
        <p:nvPicPr>
          <p:cNvPr id="4105" name="Picture 42" descr="07 - 031907 dam15 045"/>
          <p:cNvPicPr preferRelativeResize="0">
            <a:picLocks noChangeArrowheads="1"/>
          </p:cNvPicPr>
          <p:nvPr/>
        </p:nvPicPr>
        <p:blipFill>
          <a:blip r:embed="rId4">
            <a:lum bright="-10000" contrast="30000"/>
          </a:blip>
          <a:srcRect l="7263" r="4263"/>
          <a:stretch>
            <a:fillRect/>
          </a:stretch>
        </p:blipFill>
        <p:spPr bwMode="auto">
          <a:xfrm>
            <a:off x="4800600" y="4114800"/>
            <a:ext cx="1825625" cy="1398588"/>
          </a:xfrm>
          <a:prstGeom prst="rect">
            <a:avLst/>
          </a:prstGeom>
          <a:noFill/>
          <a:ln w="38100" algn="ctr">
            <a:solidFill>
              <a:schemeClr val="bg1"/>
            </a:solidFill>
            <a:miter lim="800000"/>
            <a:headEnd/>
            <a:tailEnd/>
          </a:ln>
          <a:effectLst>
            <a:outerShdw blurRad="50800" dist="38100" dir="8100000" algn="tr" rotWithShape="0">
              <a:prstClr val="black">
                <a:alpha val="40000"/>
              </a:prstClr>
            </a:outerShdw>
          </a:effectLst>
        </p:spPr>
      </p:pic>
      <p:pic>
        <p:nvPicPr>
          <p:cNvPr id="4106" name="Picture 43" descr="06"/>
          <p:cNvPicPr preferRelativeResize="0">
            <a:picLocks noChangeArrowheads="1"/>
          </p:cNvPicPr>
          <p:nvPr/>
        </p:nvPicPr>
        <p:blipFill>
          <a:blip r:embed="rId5">
            <a:lum bright="-10000" contrast="30000"/>
          </a:blip>
          <a:srcRect t="21875" r="6000" b="27875"/>
          <a:stretch>
            <a:fillRect/>
          </a:stretch>
        </p:blipFill>
        <p:spPr bwMode="auto">
          <a:xfrm>
            <a:off x="2438400" y="4114800"/>
            <a:ext cx="1825625" cy="1398588"/>
          </a:xfrm>
          <a:prstGeom prst="rect">
            <a:avLst/>
          </a:prstGeom>
          <a:noFill/>
          <a:ln w="38100" algn="ctr">
            <a:solidFill>
              <a:schemeClr val="bg1"/>
            </a:solidFill>
            <a:miter lim="800000"/>
            <a:headEnd/>
            <a:tailEnd/>
          </a:ln>
          <a:effectLst>
            <a:outerShdw blurRad="50800" dist="38100" dir="8100000" algn="tr" rotWithShape="0">
              <a:prstClr val="black">
                <a:alpha val="40000"/>
              </a:prstClr>
            </a:outerShdw>
          </a:effectLst>
        </p:spPr>
      </p:pic>
      <p:pic>
        <p:nvPicPr>
          <p:cNvPr id="4107" name="Picture 44" descr="SW2"/>
          <p:cNvPicPr preferRelativeResize="0">
            <a:picLocks noChangeArrowheads="1"/>
          </p:cNvPicPr>
          <p:nvPr/>
        </p:nvPicPr>
        <p:blipFill>
          <a:blip r:embed="rId6">
            <a:lum bright="-10000" contrast="30000"/>
          </a:blip>
          <a:srcRect t="15640" r="25874"/>
          <a:stretch>
            <a:fillRect/>
          </a:stretch>
        </p:blipFill>
        <p:spPr bwMode="auto">
          <a:xfrm>
            <a:off x="7086600" y="4114800"/>
            <a:ext cx="1825625" cy="1398588"/>
          </a:xfrm>
          <a:prstGeom prst="rect">
            <a:avLst/>
          </a:prstGeom>
          <a:noFill/>
          <a:ln w="38100" algn="ctr">
            <a:solidFill>
              <a:schemeClr val="bg1"/>
            </a:solidFill>
            <a:miter lim="800000"/>
            <a:headEnd/>
            <a:tailEnd/>
          </a:ln>
          <a:effectLst>
            <a:outerShdw blurRad="50800" dist="38100" dir="8100000" algn="tr" rotWithShape="0">
              <a:prstClr val="black">
                <a:alpha val="40000"/>
              </a:prstClr>
            </a:outerShdw>
          </a:effectLst>
        </p:spPr>
      </p:pic>
      <p:pic>
        <p:nvPicPr>
          <p:cNvPr id="2059" name="Picture 17" descr="UBCWCID_New-Logo-for-Web-Site_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228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22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6838"/>
            <a:ext cx="7848600" cy="676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p:cNvSpPr>
            <a:spLocks noChangeArrowheads="1"/>
          </p:cNvSpPr>
          <p:nvPr/>
        </p:nvSpPr>
        <p:spPr bwMode="auto">
          <a:xfrm>
            <a:off x="762000" y="5410200"/>
            <a:ext cx="7315200" cy="3810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Residence Time</a:t>
            </a:r>
          </a:p>
        </p:txBody>
      </p:sp>
      <p:sp>
        <p:nvSpPr>
          <p:cNvPr id="11267" name="Text Box 3"/>
          <p:cNvSpPr txBox="1">
            <a:spLocks noChangeArrowheads="1"/>
          </p:cNvSpPr>
          <p:nvPr/>
        </p:nvSpPr>
        <p:spPr bwMode="auto">
          <a:xfrm>
            <a:off x="609600" y="1658938"/>
            <a:ext cx="76200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u="sng"/>
              <a:t>Residence time:</a:t>
            </a:r>
          </a:p>
          <a:p>
            <a:pPr eaLnBrk="1" hangingPunct="1"/>
            <a:r>
              <a:rPr lang="en-US"/>
              <a:t>Average travel time for water to pass through a subsystem of the hydrologic cycle</a:t>
            </a:r>
          </a:p>
          <a:p>
            <a:pPr eaLnBrk="1" hangingPunct="1"/>
            <a:endParaRPr lang="en-US"/>
          </a:p>
          <a:p>
            <a:pPr eaLnBrk="1" hangingPunct="1"/>
            <a:r>
              <a:rPr lang="en-US" i="1"/>
              <a:t>T</a:t>
            </a:r>
            <a:r>
              <a:rPr lang="en-US" i="1" baseline="-25000"/>
              <a:t>r</a:t>
            </a:r>
            <a:r>
              <a:rPr lang="en-US"/>
              <a:t> = </a:t>
            </a:r>
            <a:r>
              <a:rPr lang="en-US" i="1"/>
              <a:t>S/Q</a:t>
            </a:r>
          </a:p>
          <a:p>
            <a:pPr eaLnBrk="1" hangingPunct="1"/>
            <a:r>
              <a:rPr lang="en-US"/>
              <a:t>Storage/flow rate</a:t>
            </a:r>
          </a:p>
        </p:txBody>
      </p:sp>
      <p:sp>
        <p:nvSpPr>
          <p:cNvPr id="11268" name="Text Box 4"/>
          <p:cNvSpPr txBox="1">
            <a:spLocks noChangeArrowheads="1"/>
          </p:cNvSpPr>
          <p:nvPr/>
        </p:nvSpPr>
        <p:spPr bwMode="auto">
          <a:xfrm>
            <a:off x="457200" y="3733800"/>
            <a:ext cx="80772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Residence time of global atmospheric moisture (Ex. 1.1.1)</a:t>
            </a:r>
          </a:p>
          <a:p>
            <a:pPr eaLnBrk="1" hangingPunct="1">
              <a:spcBef>
                <a:spcPct val="50000"/>
              </a:spcBef>
            </a:pPr>
            <a:r>
              <a:rPr lang="en-US"/>
              <a:t>Volume (storage) of atmospheric water: 12,900 km3</a:t>
            </a:r>
          </a:p>
          <a:p>
            <a:pPr eaLnBrk="1" hangingPunct="1">
              <a:spcBef>
                <a:spcPct val="50000"/>
              </a:spcBef>
            </a:pPr>
            <a:r>
              <a:rPr lang="en-US"/>
              <a:t>Flow rate of moisture from the atmosphere as precipitation = 577,000 km</a:t>
            </a:r>
            <a:r>
              <a:rPr lang="en-US" baseline="30000"/>
              <a:t>3</a:t>
            </a:r>
            <a:r>
              <a:rPr lang="en-US"/>
              <a:t>/yr</a:t>
            </a:r>
          </a:p>
          <a:p>
            <a:pPr eaLnBrk="1" hangingPunct="1"/>
            <a:r>
              <a:rPr lang="en-US" i="1"/>
              <a:t>T</a:t>
            </a:r>
            <a:r>
              <a:rPr lang="en-US" i="1" baseline="-25000"/>
              <a:t>r</a:t>
            </a:r>
            <a:r>
              <a:rPr lang="en-US" baseline="-25000"/>
              <a:t> </a:t>
            </a:r>
            <a:r>
              <a:rPr lang="en-US"/>
              <a:t>= 12,900/577,000 = 0.022 yr = </a:t>
            </a:r>
            <a:r>
              <a:rPr lang="en-US" b="1">
                <a:solidFill>
                  <a:schemeClr val="hlink"/>
                </a:solidFill>
              </a:rPr>
              <a:t>8.2 days</a:t>
            </a:r>
          </a:p>
        </p:txBody>
      </p:sp>
      <p:sp>
        <p:nvSpPr>
          <p:cNvPr id="11269" name="Text Box 5"/>
          <p:cNvSpPr txBox="1">
            <a:spLocks noChangeArrowheads="1"/>
          </p:cNvSpPr>
          <p:nvPr/>
        </p:nvSpPr>
        <p:spPr bwMode="auto">
          <a:xfrm>
            <a:off x="457200" y="579120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i="1">
                <a:solidFill>
                  <a:schemeClr val="hlink"/>
                </a:solidFill>
              </a:rPr>
              <a:t>One reason why weather cannot be forecast accurately more than a few days ahead!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Water Molecule</a:t>
            </a:r>
          </a:p>
        </p:txBody>
      </p:sp>
      <p:sp>
        <p:nvSpPr>
          <p:cNvPr id="12291" name="Content Placeholder 2"/>
          <p:cNvSpPr>
            <a:spLocks noGrp="1"/>
          </p:cNvSpPr>
          <p:nvPr>
            <p:ph sz="half" idx="1"/>
          </p:nvPr>
        </p:nvSpPr>
        <p:spPr/>
        <p:txBody>
          <a:bodyPr/>
          <a:lstStyle/>
          <a:p>
            <a:pPr eaLnBrk="1" hangingPunct="1"/>
            <a:r>
              <a:rPr lang="en-US" smtClean="0"/>
              <a:t>Electrons desired</a:t>
            </a:r>
          </a:p>
          <a:p>
            <a:pPr lvl="1" eaLnBrk="1" hangingPunct="1"/>
            <a:r>
              <a:rPr lang="en-US" smtClean="0"/>
              <a:t>“s” shell – 2</a:t>
            </a:r>
          </a:p>
          <a:p>
            <a:pPr lvl="1" eaLnBrk="1" hangingPunct="1"/>
            <a:r>
              <a:rPr lang="en-US" smtClean="0"/>
              <a:t>“p” shell – 8 </a:t>
            </a:r>
          </a:p>
          <a:p>
            <a:pPr lvl="1" eaLnBrk="1" hangingPunct="1"/>
            <a:r>
              <a:rPr lang="en-US" smtClean="0"/>
              <a:t>Total – 10 </a:t>
            </a:r>
          </a:p>
          <a:p>
            <a:pPr eaLnBrk="1" hangingPunct="1"/>
            <a:r>
              <a:rPr lang="en-US" smtClean="0"/>
              <a:t>Electrons available:</a:t>
            </a:r>
          </a:p>
          <a:p>
            <a:pPr lvl="1" eaLnBrk="1" hangingPunct="1"/>
            <a:r>
              <a:rPr lang="en-US" smtClean="0"/>
              <a:t>Hydrogen H</a:t>
            </a:r>
            <a:r>
              <a:rPr lang="en-US" baseline="30000" smtClean="0"/>
              <a:t>1</a:t>
            </a:r>
            <a:r>
              <a:rPr lang="en-US" smtClean="0"/>
              <a:t> – 1 </a:t>
            </a:r>
          </a:p>
          <a:p>
            <a:pPr lvl="1" eaLnBrk="1" hangingPunct="1"/>
            <a:r>
              <a:rPr lang="en-US" smtClean="0"/>
              <a:t>Oxygen O</a:t>
            </a:r>
            <a:r>
              <a:rPr lang="en-US" baseline="30000" smtClean="0"/>
              <a:t>16 </a:t>
            </a:r>
            <a:r>
              <a:rPr lang="en-US" smtClean="0"/>
              <a:t>– 8 </a:t>
            </a:r>
          </a:p>
          <a:p>
            <a:pPr lvl="1" eaLnBrk="1" hangingPunct="1"/>
            <a:r>
              <a:rPr lang="en-US" smtClean="0"/>
              <a:t>For H</a:t>
            </a:r>
            <a:r>
              <a:rPr lang="en-US" baseline="-25000" smtClean="0"/>
              <a:t>2</a:t>
            </a:r>
            <a:r>
              <a:rPr lang="en-US" smtClean="0"/>
              <a:t>O – 10 </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1894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381000" y="59436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http://www.brooklyn.cuny.edu/bc/ahp/SDgraphics/PSgraphics/SD.PS.LG.Water.html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Polar Bonding</a:t>
            </a:r>
          </a:p>
        </p:txBody>
      </p:sp>
      <p:sp>
        <p:nvSpPr>
          <p:cNvPr id="13315" name="Content Placeholder 2"/>
          <p:cNvSpPr>
            <a:spLocks noGrp="1"/>
          </p:cNvSpPr>
          <p:nvPr>
            <p:ph sz="half" idx="1"/>
          </p:nvPr>
        </p:nvSpPr>
        <p:spPr/>
        <p:txBody>
          <a:bodyPr/>
          <a:lstStyle/>
          <a:p>
            <a:pPr eaLnBrk="1" hangingPunct="1"/>
            <a:r>
              <a:rPr lang="en-US" smtClean="0"/>
              <a:t>10 – 50 times weaker than covalent bonds between atoms in a molecule</a:t>
            </a:r>
          </a:p>
          <a:p>
            <a:pPr eaLnBrk="1" hangingPunct="1"/>
            <a:r>
              <a:rPr lang="en-US" smtClean="0"/>
              <a:t>Water as a solvent --more substances dissolve in greater quantities in water than in any other liquid</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31432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4419600" y="5105400"/>
            <a:ext cx="432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http://www1.lsbu.ac.uk/water/hbond.html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Water Molecule</a:t>
            </a:r>
          </a:p>
        </p:txBody>
      </p:sp>
      <p:sp>
        <p:nvSpPr>
          <p:cNvPr id="12291" name="Content Placeholder 2"/>
          <p:cNvSpPr>
            <a:spLocks noGrp="1"/>
          </p:cNvSpPr>
          <p:nvPr>
            <p:ph sz="half" idx="1"/>
          </p:nvPr>
        </p:nvSpPr>
        <p:spPr/>
        <p:txBody>
          <a:bodyPr/>
          <a:lstStyle/>
          <a:p>
            <a:pPr eaLnBrk="1" hangingPunct="1"/>
            <a:r>
              <a:rPr lang="en-US" smtClean="0"/>
              <a:t>Electrons desired</a:t>
            </a:r>
          </a:p>
          <a:p>
            <a:pPr lvl="1" eaLnBrk="1" hangingPunct="1"/>
            <a:r>
              <a:rPr lang="en-US" smtClean="0"/>
              <a:t>“s” shell – 2</a:t>
            </a:r>
          </a:p>
          <a:p>
            <a:pPr lvl="1" eaLnBrk="1" hangingPunct="1"/>
            <a:r>
              <a:rPr lang="en-US" smtClean="0"/>
              <a:t>“p” shell – 8 </a:t>
            </a:r>
          </a:p>
          <a:p>
            <a:pPr lvl="1" eaLnBrk="1" hangingPunct="1"/>
            <a:r>
              <a:rPr lang="en-US" smtClean="0"/>
              <a:t>Total – 10 </a:t>
            </a:r>
          </a:p>
          <a:p>
            <a:pPr eaLnBrk="1" hangingPunct="1"/>
            <a:r>
              <a:rPr lang="en-US" smtClean="0"/>
              <a:t>Electrons available:</a:t>
            </a:r>
          </a:p>
          <a:p>
            <a:pPr lvl="1" eaLnBrk="1" hangingPunct="1"/>
            <a:r>
              <a:rPr lang="en-US" smtClean="0"/>
              <a:t>Hydrogen H</a:t>
            </a:r>
            <a:r>
              <a:rPr lang="en-US" baseline="30000" smtClean="0"/>
              <a:t>1</a:t>
            </a:r>
            <a:r>
              <a:rPr lang="en-US" smtClean="0"/>
              <a:t> – 1 </a:t>
            </a:r>
          </a:p>
          <a:p>
            <a:pPr lvl="1" eaLnBrk="1" hangingPunct="1"/>
            <a:r>
              <a:rPr lang="en-US" smtClean="0"/>
              <a:t>Oxygen O</a:t>
            </a:r>
            <a:r>
              <a:rPr lang="en-US" baseline="30000" smtClean="0"/>
              <a:t>16 </a:t>
            </a:r>
            <a:r>
              <a:rPr lang="en-US" smtClean="0"/>
              <a:t>– 8 </a:t>
            </a:r>
          </a:p>
          <a:p>
            <a:pPr lvl="1" eaLnBrk="1" hangingPunct="1"/>
            <a:r>
              <a:rPr lang="en-US" smtClean="0"/>
              <a:t>For H</a:t>
            </a:r>
            <a:r>
              <a:rPr lang="en-US" baseline="-25000" smtClean="0"/>
              <a:t>2</a:t>
            </a:r>
            <a:r>
              <a:rPr lang="en-US" smtClean="0"/>
              <a:t>O – 10 </a:t>
            </a: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41894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381000" y="59436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http://www.brooklyn.cuny.edu/bc/ahp/SDgraphics/PSgraphics/SD.PS.LG.Water.html</a:t>
            </a:r>
          </a:p>
        </p:txBody>
      </p:sp>
    </p:spTree>
    <p:extLst>
      <p:ext uri="{BB962C8B-B14F-4D97-AF65-F5344CB8AC3E}">
        <p14:creationId xmlns:p14="http://schemas.microsoft.com/office/powerpoint/2010/main" val="3775770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Polar Bonding</a:t>
            </a:r>
          </a:p>
        </p:txBody>
      </p:sp>
      <p:sp>
        <p:nvSpPr>
          <p:cNvPr id="13315" name="Content Placeholder 2"/>
          <p:cNvSpPr>
            <a:spLocks noGrp="1"/>
          </p:cNvSpPr>
          <p:nvPr>
            <p:ph sz="half" idx="1"/>
          </p:nvPr>
        </p:nvSpPr>
        <p:spPr/>
        <p:txBody>
          <a:bodyPr/>
          <a:lstStyle/>
          <a:p>
            <a:pPr eaLnBrk="1" hangingPunct="1"/>
            <a:r>
              <a:rPr lang="en-US" smtClean="0"/>
              <a:t>10 – 50 times weaker than covalent bonds between atoms in a molecule</a:t>
            </a:r>
          </a:p>
          <a:p>
            <a:pPr eaLnBrk="1" hangingPunct="1"/>
            <a:r>
              <a:rPr lang="en-US" smtClean="0"/>
              <a:t>Water as a solvent --more substances dissolve in greater quantities in water than in any other liquid</a:t>
            </a: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05000"/>
            <a:ext cx="31432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6"/>
          <p:cNvSpPr>
            <a:spLocks noChangeArrowheads="1"/>
          </p:cNvSpPr>
          <p:nvPr/>
        </p:nvSpPr>
        <p:spPr bwMode="auto">
          <a:xfrm>
            <a:off x="4419600" y="5105400"/>
            <a:ext cx="432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http://www1.lsbu.ac.uk/water/hbond.html</a:t>
            </a:r>
          </a:p>
        </p:txBody>
      </p:sp>
    </p:spTree>
    <p:extLst>
      <p:ext uri="{BB962C8B-B14F-4D97-AF65-F5344CB8AC3E}">
        <p14:creationId xmlns:p14="http://schemas.microsoft.com/office/powerpoint/2010/main" val="940823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Water Density</a:t>
            </a:r>
          </a:p>
        </p:txBody>
      </p:sp>
      <p:sp>
        <p:nvSpPr>
          <p:cNvPr id="14339" name="Content Placeholder 2"/>
          <p:cNvSpPr>
            <a:spLocks noGrp="1"/>
          </p:cNvSpPr>
          <p:nvPr>
            <p:ph sz="half" idx="1"/>
          </p:nvPr>
        </p:nvSpPr>
        <p:spPr>
          <a:xfrm>
            <a:off x="265906" y="1428622"/>
            <a:ext cx="9067800" cy="4525963"/>
          </a:xfrm>
        </p:spPr>
        <p:txBody>
          <a:bodyPr/>
          <a:lstStyle/>
          <a:p>
            <a:pPr eaLnBrk="1" hangingPunct="1"/>
            <a:r>
              <a:rPr lang="en-US" dirty="0" smtClean="0"/>
              <a:t>Water as a solid (ice) is less dense than </a:t>
            </a:r>
            <a:r>
              <a:rPr lang="en-US" dirty="0" smtClean="0"/>
              <a:t>as </a:t>
            </a:r>
            <a:r>
              <a:rPr lang="en-US" dirty="0" smtClean="0"/>
              <a:t>a liquid</a:t>
            </a:r>
          </a:p>
          <a:p>
            <a:pPr eaLnBrk="1" hangingPunct="1"/>
            <a:r>
              <a:rPr lang="en-US" dirty="0" smtClean="0"/>
              <a:t>Maximum density is at 4</a:t>
            </a:r>
            <a:r>
              <a:rPr lang="en-US" dirty="0" smtClean="0">
                <a:latin typeface="Calibri" pitchFamily="34" charset="0"/>
              </a:rPr>
              <a:t>°C</a:t>
            </a:r>
            <a:endParaRPr lang="en-US" dirty="0"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743200"/>
            <a:ext cx="39608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2849880" y="5648960"/>
            <a:ext cx="40944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t>http://www.chem1.com/acad/sci/aboutwater.html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236418"/>
            <a:ext cx="1836295" cy="19091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800" y="3161788"/>
            <a:ext cx="1971040" cy="2000680"/>
          </a:xfrm>
          <a:prstGeom prst="rect">
            <a:avLst/>
          </a:prstGeom>
        </p:spPr>
      </p:pic>
      <p:sp>
        <p:nvSpPr>
          <p:cNvPr id="4" name="TextBox 3"/>
          <p:cNvSpPr txBox="1"/>
          <p:nvPr/>
        </p:nvSpPr>
        <p:spPr>
          <a:xfrm>
            <a:off x="1329627" y="5269468"/>
            <a:ext cx="492443" cy="369332"/>
          </a:xfrm>
          <a:prstGeom prst="rect">
            <a:avLst/>
          </a:prstGeom>
          <a:noFill/>
        </p:spPr>
        <p:txBody>
          <a:bodyPr wrap="none" rtlCol="0">
            <a:spAutoFit/>
          </a:bodyPr>
          <a:lstStyle/>
          <a:p>
            <a:r>
              <a:rPr lang="en-US" dirty="0" smtClean="0"/>
              <a:t>Ice</a:t>
            </a:r>
            <a:endParaRPr lang="en-US" dirty="0"/>
          </a:p>
        </p:txBody>
      </p:sp>
      <p:sp>
        <p:nvSpPr>
          <p:cNvPr id="9" name="TextBox 8"/>
          <p:cNvSpPr txBox="1"/>
          <p:nvPr/>
        </p:nvSpPr>
        <p:spPr>
          <a:xfrm>
            <a:off x="7648098" y="5235098"/>
            <a:ext cx="791627" cy="369332"/>
          </a:xfrm>
          <a:prstGeom prst="rect">
            <a:avLst/>
          </a:prstGeom>
          <a:noFill/>
        </p:spPr>
        <p:txBody>
          <a:bodyPr wrap="none" rtlCol="0">
            <a:spAutoFit/>
          </a:bodyPr>
          <a:lstStyle/>
          <a:p>
            <a:r>
              <a:rPr lang="en-US" dirty="0" smtClean="0"/>
              <a:t>Water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1295400"/>
            <a:ext cx="8229600" cy="457200"/>
          </a:xfrm>
          <a:prstGeom prst="rect">
            <a:avLst/>
          </a:prstGeom>
        </p:spPr>
        <p:txBody>
          <a:bodyPr/>
          <a:lstStyle/>
          <a:p>
            <a:pPr>
              <a:lnSpc>
                <a:spcPct val="85000"/>
              </a:lnSpc>
              <a:defRPr/>
            </a:pPr>
            <a:r>
              <a:rPr lang="en-US" sz="2800" b="1" kern="0" dirty="0">
                <a:solidFill>
                  <a:srgbClr val="000000"/>
                </a:solidFill>
                <a:latin typeface="Calibri" pitchFamily="34" charset="0"/>
              </a:rPr>
              <a:t>DISTRICT OVERVIEW</a:t>
            </a:r>
            <a:r>
              <a:rPr lang="en-US" sz="2400" b="1" kern="0" dirty="0">
                <a:solidFill>
                  <a:srgbClr val="000000"/>
                </a:solidFill>
                <a:latin typeface="Calibri" pitchFamily="34" charset="0"/>
              </a:rPr>
              <a:t/>
            </a:r>
            <a:br>
              <a:rPr lang="en-US" sz="2400" b="1" kern="0" dirty="0">
                <a:solidFill>
                  <a:srgbClr val="000000"/>
                </a:solidFill>
                <a:latin typeface="Calibri" pitchFamily="34" charset="0"/>
              </a:rPr>
            </a:br>
            <a:r>
              <a:rPr lang="en-US" sz="2400" b="1" kern="0" dirty="0">
                <a:solidFill>
                  <a:srgbClr val="000000"/>
                </a:solidFill>
                <a:latin typeface="Calibri" pitchFamily="34" charset="0"/>
              </a:rPr>
              <a:t/>
            </a:r>
            <a:br>
              <a:rPr lang="en-US" sz="2400" b="1" kern="0" dirty="0">
                <a:solidFill>
                  <a:srgbClr val="000000"/>
                </a:solidFill>
                <a:latin typeface="Calibri" pitchFamily="34" charset="0"/>
              </a:rPr>
            </a:br>
            <a:endParaRPr lang="en-US" sz="2400" b="1" kern="0" dirty="0">
              <a:solidFill>
                <a:srgbClr val="000000"/>
              </a:solidFill>
              <a:latin typeface="Calibri" pitchFamily="34" charset="0"/>
            </a:endParaRPr>
          </a:p>
        </p:txBody>
      </p:sp>
      <p:sp>
        <p:nvSpPr>
          <p:cNvPr id="3" name="Rectangle 3"/>
          <p:cNvSpPr txBox="1">
            <a:spLocks noChangeArrowheads="1"/>
          </p:cNvSpPr>
          <p:nvPr/>
        </p:nvSpPr>
        <p:spPr>
          <a:xfrm>
            <a:off x="381000" y="1828800"/>
            <a:ext cx="3581400" cy="4495800"/>
          </a:xfrm>
          <a:prstGeom prst="rect">
            <a:avLst/>
          </a:prstGeom>
        </p:spPr>
        <p:txBody>
          <a:bodyPr/>
          <a:lstStyle/>
          <a:p>
            <a:pPr marL="342900" indent="-342900">
              <a:lnSpc>
                <a:spcPct val="114000"/>
              </a:lnSpc>
              <a:spcBef>
                <a:spcPct val="50000"/>
              </a:spcBef>
              <a:buSzPct val="70000"/>
              <a:buFont typeface="Wingdings" pitchFamily="2" charset="2"/>
              <a:buChar char="§"/>
              <a:defRPr/>
            </a:pPr>
            <a:r>
              <a:rPr lang="en-US" sz="2000" kern="0" dirty="0">
                <a:solidFill>
                  <a:srgbClr val="000000"/>
                </a:solidFill>
                <a:latin typeface="Arial" pitchFamily="34" charset="0"/>
                <a:cs typeface="Arial" pitchFamily="34" charset="0"/>
              </a:rPr>
              <a:t>Original District was formed by the Texas Legislature in 1956 for flood and erosion control within the Brushy Creek watershed</a:t>
            </a:r>
          </a:p>
          <a:p>
            <a:pPr marL="342900" indent="-342900">
              <a:lnSpc>
                <a:spcPct val="114000"/>
              </a:lnSpc>
              <a:spcBef>
                <a:spcPct val="50000"/>
              </a:spcBef>
              <a:buSzPct val="70000"/>
              <a:buFont typeface="Wingdings" pitchFamily="2" charset="2"/>
              <a:buChar char="§"/>
              <a:defRPr/>
            </a:pPr>
            <a:r>
              <a:rPr lang="en-US" sz="2000" kern="0" dirty="0">
                <a:solidFill>
                  <a:srgbClr val="000000"/>
                </a:solidFill>
                <a:latin typeface="Arial" pitchFamily="34" charset="0"/>
                <a:cs typeface="Arial" pitchFamily="34" charset="0"/>
              </a:rPr>
              <a:t>Primary focus has been operation and maintenance of 23 dams constructed by the SCS (now NRCS) in the 1950s and 1960s</a:t>
            </a:r>
          </a:p>
          <a:p>
            <a:pPr marL="342900" indent="-342900">
              <a:lnSpc>
                <a:spcPct val="90000"/>
              </a:lnSpc>
              <a:spcBef>
                <a:spcPct val="50000"/>
              </a:spcBef>
              <a:buSzPct val="70000"/>
              <a:buFont typeface="Wingdings" pitchFamily="2" charset="2"/>
              <a:buNone/>
              <a:defRPr/>
            </a:pPr>
            <a:endParaRPr lang="en-US" sz="2800" b="1" kern="0" dirty="0">
              <a:solidFill>
                <a:srgbClr val="000000"/>
              </a:solidFill>
              <a:latin typeface="Calibri" pitchFamily="34" charset="0"/>
            </a:endParaRPr>
          </a:p>
          <a:p>
            <a:pPr marL="342900" indent="-342900">
              <a:lnSpc>
                <a:spcPct val="90000"/>
              </a:lnSpc>
              <a:spcBef>
                <a:spcPct val="50000"/>
              </a:spcBef>
              <a:buSzPct val="70000"/>
              <a:buFont typeface="Wingdings" pitchFamily="2" charset="2"/>
              <a:buChar char="§"/>
              <a:defRPr/>
            </a:pPr>
            <a:endParaRPr lang="en-US" sz="2400" b="1" kern="0" dirty="0">
              <a:solidFill>
                <a:srgbClr val="000000"/>
              </a:solidFill>
              <a:latin typeface="Calibri" pitchFamily="34" charset="0"/>
            </a:endParaRPr>
          </a:p>
          <a:p>
            <a:pPr marL="342900" indent="-342900">
              <a:lnSpc>
                <a:spcPct val="90000"/>
              </a:lnSpc>
              <a:spcBef>
                <a:spcPct val="50000"/>
              </a:spcBef>
              <a:buSzPct val="70000"/>
              <a:buFont typeface="Wingdings" pitchFamily="2" charset="2"/>
              <a:buChar char="§"/>
              <a:defRPr/>
            </a:pPr>
            <a:endParaRPr lang="en-US" sz="2000" b="1" kern="0" dirty="0">
              <a:solidFill>
                <a:srgbClr val="000000"/>
              </a:solidFill>
              <a:latin typeface="Calibri" pitchFamily="34" charset="0"/>
            </a:endParaRPr>
          </a:p>
          <a:p>
            <a:pPr marL="742950" lvl="1" indent="-285750">
              <a:lnSpc>
                <a:spcPct val="90000"/>
              </a:lnSpc>
              <a:spcBef>
                <a:spcPct val="50000"/>
              </a:spcBef>
              <a:buSzPct val="70000"/>
              <a:buFont typeface="Wingdings" pitchFamily="2" charset="2"/>
              <a:buNone/>
              <a:defRPr/>
            </a:pPr>
            <a:endParaRPr lang="en-US" sz="2000" b="1" kern="0" dirty="0">
              <a:solidFill>
                <a:srgbClr val="000000"/>
              </a:solidFill>
              <a:latin typeface="Calibri" pitchFamily="34" charset="0"/>
            </a:endParaRPr>
          </a:p>
          <a:p>
            <a:pPr marL="342900" indent="-342900">
              <a:lnSpc>
                <a:spcPct val="90000"/>
              </a:lnSpc>
              <a:spcBef>
                <a:spcPct val="50000"/>
              </a:spcBef>
              <a:buSzPct val="70000"/>
              <a:buFont typeface="Wingdings" pitchFamily="2" charset="2"/>
              <a:buNone/>
              <a:defRPr/>
            </a:pPr>
            <a:endParaRPr lang="en-US" sz="2400" b="1" kern="0" dirty="0">
              <a:solidFill>
                <a:srgbClr val="000000"/>
              </a:solidFill>
              <a:latin typeface="Calibri" pitchFamily="34" charset="0"/>
            </a:endParaRPr>
          </a:p>
        </p:txBody>
      </p:sp>
      <p:pic>
        <p:nvPicPr>
          <p:cNvPr id="3076" name="Picture 7" descr="Zoomma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743200"/>
            <a:ext cx="4572000" cy="3773488"/>
          </a:xfrm>
          <a:prstGeom prst="rect">
            <a:avLst/>
          </a:prstGeom>
          <a:solidFill>
            <a:schemeClr val="tx1"/>
          </a:solidFill>
          <a:ln w="9525">
            <a:solidFill>
              <a:schemeClr val="tx1"/>
            </a:solidFill>
            <a:miter lim="800000"/>
            <a:headEnd/>
            <a:tailEnd/>
          </a:ln>
        </p:spPr>
      </p:pic>
    </p:spTree>
    <p:extLst>
      <p:ext uri="{BB962C8B-B14F-4D97-AF65-F5344CB8AC3E}">
        <p14:creationId xmlns:p14="http://schemas.microsoft.com/office/powerpoint/2010/main" val="3153777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85800" y="1219200"/>
            <a:ext cx="72390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000000"/>
                </a:solidFill>
              </a:rPr>
              <a:t>MISSION STATEMENT</a:t>
            </a:r>
          </a:p>
          <a:p>
            <a:pPr algn="ctr"/>
            <a:endParaRPr lang="en-US" sz="2400" b="1" dirty="0">
              <a:solidFill>
                <a:srgbClr val="000000"/>
              </a:solidFill>
            </a:endParaRPr>
          </a:p>
          <a:p>
            <a:pPr>
              <a:lnSpc>
                <a:spcPct val="114000"/>
              </a:lnSpc>
            </a:pPr>
            <a:r>
              <a:rPr lang="en-US" sz="2000" dirty="0">
                <a:solidFill>
                  <a:srgbClr val="000000"/>
                </a:solidFill>
              </a:rPr>
              <a:t>The mission of the Upper Brushy Creek Water Control and Improvement District is to maintain and improve flood control structures and take appropriate measures to </a:t>
            </a:r>
            <a:r>
              <a:rPr lang="en-US" sz="2000" dirty="0">
                <a:solidFill>
                  <a:srgbClr val="FF0000"/>
                </a:solidFill>
              </a:rPr>
              <a:t>protect public safety</a:t>
            </a:r>
            <a:r>
              <a:rPr lang="en-US" sz="2000" dirty="0">
                <a:solidFill>
                  <a:srgbClr val="000000"/>
                </a:solidFill>
              </a:rPr>
              <a:t> as well as economic infrastructure of the District, in consultation and cooperation with other governmental entities. The District will actively foster a </a:t>
            </a:r>
            <a:r>
              <a:rPr lang="en-US" sz="2000" dirty="0">
                <a:solidFill>
                  <a:srgbClr val="FF0000"/>
                </a:solidFill>
              </a:rPr>
              <a:t>regional perspective </a:t>
            </a:r>
            <a:r>
              <a:rPr lang="en-US" sz="2000" dirty="0">
                <a:solidFill>
                  <a:srgbClr val="000000"/>
                </a:solidFill>
              </a:rPr>
              <a:t>and will encourage cooperation among governmental entities. We will accomplish these tasks utilizing cost-effective methods, minimizing the impact to the environment, considering the community values of our stakeholders, and conducting our business with openness, honesty and integrity.</a:t>
            </a:r>
            <a:r>
              <a:rPr lang="en-US" dirty="0">
                <a:solidFill>
                  <a:srgbClr val="000000"/>
                </a:solidFill>
              </a:rPr>
              <a:t/>
            </a:r>
            <a:br>
              <a:rPr lang="en-US" dirty="0">
                <a:solidFill>
                  <a:srgbClr val="000000"/>
                </a:solidFill>
              </a:rPr>
            </a:br>
            <a:endParaRPr lang="en-US" dirty="0">
              <a:solidFill>
                <a:srgbClr val="000000"/>
              </a:solidFill>
            </a:endParaRPr>
          </a:p>
        </p:txBody>
      </p:sp>
    </p:spTree>
    <p:extLst>
      <p:ext uri="{BB962C8B-B14F-4D97-AF65-F5344CB8AC3E}">
        <p14:creationId xmlns:p14="http://schemas.microsoft.com/office/powerpoint/2010/main" val="1608215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tIns="45720" bIns="45720" anchor="ctr"/>
          <a:lstStyle/>
          <a:p>
            <a:r>
              <a:rPr lang="en-US" sz="2600" dirty="0" smtClean="0"/>
              <a:t>JURISDICTIONAL BOUNDARIES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 y="1916248"/>
            <a:ext cx="8001000" cy="4918892"/>
          </a:xfrm>
          <a:prstGeom prst="rect">
            <a:avLst/>
          </a:prstGeom>
        </p:spPr>
      </p:pic>
    </p:spTree>
    <p:extLst>
      <p:ext uri="{BB962C8B-B14F-4D97-AF65-F5344CB8AC3E}">
        <p14:creationId xmlns:p14="http://schemas.microsoft.com/office/powerpoint/2010/main" val="241521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tIns="45720" bIns="45720" anchor="ctr"/>
          <a:lstStyle/>
          <a:p>
            <a:r>
              <a:rPr lang="en-US" sz="2600" dirty="0" smtClean="0"/>
              <a:t>DRAINAGE AREAS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905000"/>
            <a:ext cx="8534400" cy="4859827"/>
          </a:xfrm>
          <a:prstGeom prst="rect">
            <a:avLst/>
          </a:prstGeom>
        </p:spPr>
      </p:pic>
    </p:spTree>
    <p:extLst>
      <p:ext uri="{BB962C8B-B14F-4D97-AF65-F5344CB8AC3E}">
        <p14:creationId xmlns:p14="http://schemas.microsoft.com/office/powerpoint/2010/main" val="1315470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29018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bwMode="auto">
          <a:xfrm>
            <a:off x="152400" y="1219200"/>
            <a:ext cx="70659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0"/>
              </a:spcBef>
              <a:spcAft>
                <a:spcPct val="0"/>
              </a:spcAft>
              <a:defRPr sz="3200" b="1">
                <a:solidFill>
                  <a:schemeClr val="tx1"/>
                </a:solidFill>
                <a:latin typeface="Calibri" pitchFamily="34" charset="0"/>
              </a:defRPr>
            </a:lvl2pPr>
            <a:lvl3pPr algn="l" rtl="0" eaLnBrk="0" fontAlgn="base" hangingPunct="0">
              <a:lnSpc>
                <a:spcPct val="85000"/>
              </a:lnSpc>
              <a:spcBef>
                <a:spcPct val="0"/>
              </a:spcBef>
              <a:spcAft>
                <a:spcPct val="0"/>
              </a:spcAft>
              <a:defRPr sz="3200" b="1">
                <a:solidFill>
                  <a:schemeClr val="tx1"/>
                </a:solidFill>
                <a:latin typeface="Calibri" pitchFamily="34" charset="0"/>
              </a:defRPr>
            </a:lvl3pPr>
            <a:lvl4pPr algn="l" rtl="0" eaLnBrk="0" fontAlgn="base" hangingPunct="0">
              <a:lnSpc>
                <a:spcPct val="85000"/>
              </a:lnSpc>
              <a:spcBef>
                <a:spcPct val="0"/>
              </a:spcBef>
              <a:spcAft>
                <a:spcPct val="0"/>
              </a:spcAft>
              <a:defRPr sz="3200" b="1">
                <a:solidFill>
                  <a:schemeClr val="tx1"/>
                </a:solidFill>
                <a:latin typeface="Calibri" pitchFamily="34" charset="0"/>
              </a:defRPr>
            </a:lvl4pPr>
            <a:lvl5pPr algn="l" rtl="0" eaLnBrk="0" fontAlgn="base" hangingPunct="0">
              <a:lnSpc>
                <a:spcPct val="85000"/>
              </a:lnSpc>
              <a:spcBef>
                <a:spcPct val="0"/>
              </a:spcBef>
              <a:spcAft>
                <a:spcPct val="0"/>
              </a:spcAft>
              <a:defRPr sz="3200" b="1">
                <a:solidFill>
                  <a:schemeClr val="tx1"/>
                </a:solidFill>
                <a:latin typeface="Calibri" pitchFamily="34" charset="0"/>
              </a:defRPr>
            </a:lvl5pPr>
            <a:lvl6pPr marL="457200" algn="l" rtl="0" fontAlgn="base">
              <a:lnSpc>
                <a:spcPct val="85000"/>
              </a:lnSpc>
              <a:spcBef>
                <a:spcPct val="0"/>
              </a:spcBef>
              <a:spcAft>
                <a:spcPct val="0"/>
              </a:spcAft>
              <a:defRPr sz="3000">
                <a:solidFill>
                  <a:schemeClr val="tx1"/>
                </a:solidFill>
                <a:latin typeface="Futura Md BT" pitchFamily="34" charset="0"/>
              </a:defRPr>
            </a:lvl6pPr>
            <a:lvl7pPr marL="914400" algn="l" rtl="0" fontAlgn="base">
              <a:lnSpc>
                <a:spcPct val="85000"/>
              </a:lnSpc>
              <a:spcBef>
                <a:spcPct val="0"/>
              </a:spcBef>
              <a:spcAft>
                <a:spcPct val="0"/>
              </a:spcAft>
              <a:defRPr sz="3000">
                <a:solidFill>
                  <a:schemeClr val="tx1"/>
                </a:solidFill>
                <a:latin typeface="Futura Md BT" pitchFamily="34" charset="0"/>
              </a:defRPr>
            </a:lvl7pPr>
            <a:lvl8pPr marL="1371600" algn="l" rtl="0" fontAlgn="base">
              <a:lnSpc>
                <a:spcPct val="85000"/>
              </a:lnSpc>
              <a:spcBef>
                <a:spcPct val="0"/>
              </a:spcBef>
              <a:spcAft>
                <a:spcPct val="0"/>
              </a:spcAft>
              <a:defRPr sz="3000">
                <a:solidFill>
                  <a:schemeClr val="tx1"/>
                </a:solidFill>
                <a:latin typeface="Futura Md BT" pitchFamily="34" charset="0"/>
              </a:defRPr>
            </a:lvl8pPr>
            <a:lvl9pPr marL="1828800" algn="l" rtl="0" fontAlgn="base">
              <a:lnSpc>
                <a:spcPct val="85000"/>
              </a:lnSpc>
              <a:spcBef>
                <a:spcPct val="0"/>
              </a:spcBef>
              <a:spcAft>
                <a:spcPct val="0"/>
              </a:spcAft>
              <a:defRPr sz="3000">
                <a:solidFill>
                  <a:schemeClr val="tx1"/>
                </a:solidFill>
                <a:latin typeface="Futura Md BT" pitchFamily="34" charset="0"/>
              </a:defRPr>
            </a:lvl9pPr>
          </a:lstStyle>
          <a:p>
            <a:r>
              <a:rPr lang="en-US" sz="2600" dirty="0" smtClean="0">
                <a:solidFill>
                  <a:srgbClr val="000000"/>
                </a:solidFill>
              </a:rPr>
              <a:t>Flood Monitoring System</a:t>
            </a:r>
          </a:p>
        </p:txBody>
      </p:sp>
      <p:sp>
        <p:nvSpPr>
          <p:cNvPr id="2" name="Rectangle 1"/>
          <p:cNvSpPr/>
          <p:nvPr/>
        </p:nvSpPr>
        <p:spPr>
          <a:xfrm>
            <a:off x="1704975" y="6400800"/>
            <a:ext cx="5867400" cy="369332"/>
          </a:xfrm>
          <a:prstGeom prst="rect">
            <a:avLst/>
          </a:prstGeom>
        </p:spPr>
        <p:txBody>
          <a:bodyPr wrap="square">
            <a:spAutoFit/>
          </a:bodyPr>
          <a:lstStyle/>
          <a:p>
            <a:pPr algn="ctr"/>
            <a:r>
              <a:rPr lang="en-US" dirty="0">
                <a:solidFill>
                  <a:srgbClr val="000000"/>
                </a:solidFill>
                <a:hlinkClick r:id="rId3"/>
              </a:rPr>
              <a:t>http://www.ubcwcid.org/Overview/Overview.aspx?id=1</a:t>
            </a:r>
            <a:r>
              <a:rPr lang="en-US" dirty="0">
                <a:solidFill>
                  <a:srgbClr val="000000"/>
                </a:solidFill>
              </a:rPr>
              <a:t> </a:t>
            </a:r>
          </a:p>
        </p:txBody>
      </p:sp>
    </p:spTree>
    <p:extLst>
      <p:ext uri="{BB962C8B-B14F-4D97-AF65-F5344CB8AC3E}">
        <p14:creationId xmlns:p14="http://schemas.microsoft.com/office/powerpoint/2010/main" val="160239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710113"/>
            <a:ext cx="49149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168" y="2114550"/>
            <a:ext cx="2613932"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H="1" flipV="1">
            <a:off x="6057901" y="1652588"/>
            <a:ext cx="2247899" cy="16240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057902" y="3505200"/>
            <a:ext cx="2247898" cy="31242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52400" y="1219200"/>
            <a:ext cx="70659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tx1"/>
                </a:solidFill>
                <a:latin typeface="Calibri" pitchFamily="34" charset="0"/>
                <a:ea typeface="+mj-ea"/>
                <a:cs typeface="+mj-cs"/>
              </a:defRPr>
            </a:lvl1pPr>
            <a:lvl2pPr algn="l" rtl="0" eaLnBrk="0" fontAlgn="base" hangingPunct="0">
              <a:lnSpc>
                <a:spcPct val="85000"/>
              </a:lnSpc>
              <a:spcBef>
                <a:spcPct val="0"/>
              </a:spcBef>
              <a:spcAft>
                <a:spcPct val="0"/>
              </a:spcAft>
              <a:defRPr sz="3200" b="1">
                <a:solidFill>
                  <a:schemeClr val="tx1"/>
                </a:solidFill>
                <a:latin typeface="Calibri" pitchFamily="34" charset="0"/>
              </a:defRPr>
            </a:lvl2pPr>
            <a:lvl3pPr algn="l" rtl="0" eaLnBrk="0" fontAlgn="base" hangingPunct="0">
              <a:lnSpc>
                <a:spcPct val="85000"/>
              </a:lnSpc>
              <a:spcBef>
                <a:spcPct val="0"/>
              </a:spcBef>
              <a:spcAft>
                <a:spcPct val="0"/>
              </a:spcAft>
              <a:defRPr sz="3200" b="1">
                <a:solidFill>
                  <a:schemeClr val="tx1"/>
                </a:solidFill>
                <a:latin typeface="Calibri" pitchFamily="34" charset="0"/>
              </a:defRPr>
            </a:lvl3pPr>
            <a:lvl4pPr algn="l" rtl="0" eaLnBrk="0" fontAlgn="base" hangingPunct="0">
              <a:lnSpc>
                <a:spcPct val="85000"/>
              </a:lnSpc>
              <a:spcBef>
                <a:spcPct val="0"/>
              </a:spcBef>
              <a:spcAft>
                <a:spcPct val="0"/>
              </a:spcAft>
              <a:defRPr sz="3200" b="1">
                <a:solidFill>
                  <a:schemeClr val="tx1"/>
                </a:solidFill>
                <a:latin typeface="Calibri" pitchFamily="34" charset="0"/>
              </a:defRPr>
            </a:lvl4pPr>
            <a:lvl5pPr algn="l" rtl="0" eaLnBrk="0" fontAlgn="base" hangingPunct="0">
              <a:lnSpc>
                <a:spcPct val="85000"/>
              </a:lnSpc>
              <a:spcBef>
                <a:spcPct val="0"/>
              </a:spcBef>
              <a:spcAft>
                <a:spcPct val="0"/>
              </a:spcAft>
              <a:defRPr sz="3200" b="1">
                <a:solidFill>
                  <a:schemeClr val="tx1"/>
                </a:solidFill>
                <a:latin typeface="Calibri" pitchFamily="34" charset="0"/>
              </a:defRPr>
            </a:lvl5pPr>
            <a:lvl6pPr marL="457200" algn="l" rtl="0" fontAlgn="base">
              <a:lnSpc>
                <a:spcPct val="85000"/>
              </a:lnSpc>
              <a:spcBef>
                <a:spcPct val="0"/>
              </a:spcBef>
              <a:spcAft>
                <a:spcPct val="0"/>
              </a:spcAft>
              <a:defRPr sz="3000">
                <a:solidFill>
                  <a:schemeClr val="tx1"/>
                </a:solidFill>
                <a:latin typeface="Futura Md BT" pitchFamily="34" charset="0"/>
              </a:defRPr>
            </a:lvl6pPr>
            <a:lvl7pPr marL="914400" algn="l" rtl="0" fontAlgn="base">
              <a:lnSpc>
                <a:spcPct val="85000"/>
              </a:lnSpc>
              <a:spcBef>
                <a:spcPct val="0"/>
              </a:spcBef>
              <a:spcAft>
                <a:spcPct val="0"/>
              </a:spcAft>
              <a:defRPr sz="3000">
                <a:solidFill>
                  <a:schemeClr val="tx1"/>
                </a:solidFill>
                <a:latin typeface="Futura Md BT" pitchFamily="34" charset="0"/>
              </a:defRPr>
            </a:lvl7pPr>
            <a:lvl8pPr marL="1371600" algn="l" rtl="0" fontAlgn="base">
              <a:lnSpc>
                <a:spcPct val="85000"/>
              </a:lnSpc>
              <a:spcBef>
                <a:spcPct val="0"/>
              </a:spcBef>
              <a:spcAft>
                <a:spcPct val="0"/>
              </a:spcAft>
              <a:defRPr sz="3000">
                <a:solidFill>
                  <a:schemeClr val="tx1"/>
                </a:solidFill>
                <a:latin typeface="Futura Md BT" pitchFamily="34" charset="0"/>
              </a:defRPr>
            </a:lvl8pPr>
            <a:lvl9pPr marL="1828800" algn="l" rtl="0" fontAlgn="base">
              <a:lnSpc>
                <a:spcPct val="85000"/>
              </a:lnSpc>
              <a:spcBef>
                <a:spcPct val="0"/>
              </a:spcBef>
              <a:spcAft>
                <a:spcPct val="0"/>
              </a:spcAft>
              <a:defRPr sz="3000">
                <a:solidFill>
                  <a:schemeClr val="tx1"/>
                </a:solidFill>
                <a:latin typeface="Futura Md BT" pitchFamily="34" charset="0"/>
              </a:defRPr>
            </a:lvl9pPr>
          </a:lstStyle>
          <a:p>
            <a:r>
              <a:rPr lang="en-US" sz="2600" dirty="0" smtClean="0">
                <a:solidFill>
                  <a:srgbClr val="000000"/>
                </a:solidFill>
              </a:rPr>
              <a:t>Flood Control Dam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652588"/>
            <a:ext cx="555307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42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81000" y="1371600"/>
            <a:ext cx="647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0000"/>
                </a:solidFill>
              </a:rPr>
              <a:t>FLOODING ISSUES IN THE DISTRICT </a:t>
            </a:r>
          </a:p>
          <a:p>
            <a:pPr eaLnBrk="1" hangingPunct="1"/>
            <a:r>
              <a:rPr lang="en-US" sz="2400" b="1">
                <a:solidFill>
                  <a:srgbClr val="000000"/>
                </a:solidFill>
              </a:rPr>
              <a:t>Tropical Storm Hermine</a:t>
            </a:r>
          </a:p>
        </p:txBody>
      </p:sp>
      <p:sp>
        <p:nvSpPr>
          <p:cNvPr id="13315" name="TextBox 5"/>
          <p:cNvSpPr txBox="1">
            <a:spLocks noChangeArrowheads="1"/>
          </p:cNvSpPr>
          <p:nvPr/>
        </p:nvSpPr>
        <p:spPr bwMode="auto">
          <a:xfrm>
            <a:off x="457200" y="3276600"/>
            <a:ext cx="807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000" b="1" dirty="0" smtClean="0">
                <a:solidFill>
                  <a:srgbClr val="000000"/>
                </a:solidFill>
              </a:rPr>
              <a:t>District Infrastructure:</a:t>
            </a:r>
            <a:endParaRPr lang="en-US" sz="2000" b="1" dirty="0">
              <a:solidFill>
                <a:srgbClr val="000000"/>
              </a:solidFill>
            </a:endParaRPr>
          </a:p>
        </p:txBody>
      </p:sp>
      <p:sp>
        <p:nvSpPr>
          <p:cNvPr id="7" name="Rectangle 3"/>
          <p:cNvSpPr txBox="1">
            <a:spLocks noChangeArrowheads="1"/>
          </p:cNvSpPr>
          <p:nvPr/>
        </p:nvSpPr>
        <p:spPr bwMode="auto">
          <a:xfrm>
            <a:off x="533400" y="3733800"/>
            <a:ext cx="7588250" cy="2362200"/>
          </a:xfrm>
          <a:prstGeom prst="rect">
            <a:avLst/>
          </a:prstGeom>
          <a:noFill/>
          <a:ln w="9525">
            <a:noFill/>
            <a:miter lim="800000"/>
            <a:headEnd/>
            <a:tailEnd/>
          </a:ln>
        </p:spPr>
        <p:txBody>
          <a:bodyPr/>
          <a:lstStyle/>
          <a:p>
            <a:pPr marL="342900" indent="-342900">
              <a:lnSpc>
                <a:spcPct val="114000"/>
              </a:lnSpc>
              <a:spcBef>
                <a:spcPts val="600"/>
              </a:spcBef>
              <a:buSzPct val="70000"/>
              <a:buFont typeface="Wingdings" pitchFamily="2" charset="2"/>
              <a:buChar char="§"/>
              <a:defRPr/>
            </a:pPr>
            <a:r>
              <a:rPr lang="en-US" sz="2000" kern="0" dirty="0">
                <a:solidFill>
                  <a:srgbClr val="000000"/>
                </a:solidFill>
                <a:latin typeface="Arial" pitchFamily="34" charset="0"/>
                <a:cs typeface="Arial" pitchFamily="34" charset="0"/>
              </a:rPr>
              <a:t>The dams functioned as designed, constructed and maintained.</a:t>
            </a:r>
          </a:p>
          <a:p>
            <a:pPr marL="342900" indent="-342900">
              <a:lnSpc>
                <a:spcPct val="114000"/>
              </a:lnSpc>
              <a:spcBef>
                <a:spcPts val="600"/>
              </a:spcBef>
              <a:buSzPct val="70000"/>
              <a:buFont typeface="Wingdings" pitchFamily="2" charset="2"/>
              <a:buChar char="§"/>
              <a:defRPr/>
            </a:pPr>
            <a:r>
              <a:rPr lang="en-US" sz="2000" kern="0" dirty="0">
                <a:solidFill>
                  <a:srgbClr val="000000"/>
                </a:solidFill>
                <a:latin typeface="Arial" pitchFamily="34" charset="0"/>
                <a:cs typeface="Arial" pitchFamily="34" charset="0"/>
              </a:rPr>
              <a:t>The dams experienced only minor damage from the flooding.</a:t>
            </a:r>
          </a:p>
          <a:p>
            <a:pPr marL="342900" indent="-342900">
              <a:lnSpc>
                <a:spcPct val="114000"/>
              </a:lnSpc>
              <a:spcBef>
                <a:spcPts val="600"/>
              </a:spcBef>
              <a:buSzPct val="70000"/>
              <a:buFont typeface="Wingdings" pitchFamily="2" charset="2"/>
              <a:buChar char="§"/>
              <a:defRPr/>
            </a:pPr>
            <a:r>
              <a:rPr lang="en-US" sz="2000" kern="0" dirty="0">
                <a:solidFill>
                  <a:srgbClr val="000000"/>
                </a:solidFill>
                <a:latin typeface="Arial" pitchFamily="34" charset="0"/>
                <a:cs typeface="Arial" pitchFamily="34" charset="0"/>
              </a:rPr>
              <a:t>The web-based data displays allowed District engineers, elected officials, and both City and County emergency managers to monitor the rainfall in the area.</a:t>
            </a:r>
          </a:p>
        </p:txBody>
      </p:sp>
      <p:sp>
        <p:nvSpPr>
          <p:cNvPr id="13317" name="TextBox 4"/>
          <p:cNvSpPr txBox="1">
            <a:spLocks noChangeArrowheads="1"/>
          </p:cNvSpPr>
          <p:nvPr/>
        </p:nvSpPr>
        <p:spPr bwMode="auto">
          <a:xfrm>
            <a:off x="457200" y="2286000"/>
            <a:ext cx="7772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114000"/>
              </a:lnSpc>
            </a:pPr>
            <a:r>
              <a:rPr lang="en-US" sz="2000">
                <a:solidFill>
                  <a:srgbClr val="000000"/>
                </a:solidFill>
              </a:rPr>
              <a:t>Even with the dams operating as expected, there were still threats to public safety and risk of property damage.</a:t>
            </a:r>
          </a:p>
        </p:txBody>
      </p:sp>
    </p:spTree>
    <p:extLst>
      <p:ext uri="{BB962C8B-B14F-4D97-AF65-F5344CB8AC3E}">
        <p14:creationId xmlns:p14="http://schemas.microsoft.com/office/powerpoint/2010/main" val="2493656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sign_1">
  <a:themeElements>
    <a:clrScheme name="1_Design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sign_1">
      <a:majorFont>
        <a:latin typeface="Futura Md BT"/>
        <a:ea typeface=""/>
        <a:cs typeface=""/>
      </a:majorFont>
      <a:minorFont>
        <a:latin typeface="Futura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sign_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sign_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sign_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sign_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sign_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sign_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sign_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sign_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sign_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sign_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sign_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sign_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942</Words>
  <Application>Microsoft Office PowerPoint</Application>
  <PresentationFormat>On-screen Show (4:3)</PresentationFormat>
  <Paragraphs>146</Paragraphs>
  <Slides>26</Slides>
  <Notes>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Default Design</vt:lpstr>
      <vt:lpstr>1_Design_1</vt:lpstr>
      <vt:lpstr>CE 374K Hydrology – Lecture 1</vt:lpstr>
      <vt:lpstr>Upper Brushy Creek Water Control &amp; Improvement District </vt:lpstr>
      <vt:lpstr>PowerPoint Presentation</vt:lpstr>
      <vt:lpstr>PowerPoint Presentation</vt:lpstr>
      <vt:lpstr>JURISDICTIONAL BOUNDARIES</vt:lpstr>
      <vt:lpstr>DRAINAGE AREAS</vt:lpstr>
      <vt:lpstr>PowerPoint Presentation</vt:lpstr>
      <vt:lpstr>PowerPoint Presentation</vt:lpstr>
      <vt:lpstr>PowerPoint Presentation</vt:lpstr>
      <vt:lpstr>Flood Emergency Response for Williamson County</vt:lpstr>
      <vt:lpstr>Upper Brushy Creek Watershed</vt:lpstr>
      <vt:lpstr>Flood Response Polygon</vt:lpstr>
      <vt:lpstr>Hydrology as a Science</vt:lpstr>
      <vt:lpstr>Hydrology as a Profession</vt:lpstr>
      <vt:lpstr>Hydrologic Cycle</vt:lpstr>
      <vt:lpstr>Global water balance (volumetric)</vt:lpstr>
      <vt:lpstr>Digital Atlas of the World Water Balance (Precipitation)</vt:lpstr>
      <vt:lpstr>Global water balance</vt:lpstr>
      <vt:lpstr>Global Water Resources</vt:lpstr>
      <vt:lpstr>PowerPoint Presentation</vt:lpstr>
      <vt:lpstr>Residence Time</vt:lpstr>
      <vt:lpstr>Water Molecule</vt:lpstr>
      <vt:lpstr>Polar Bonding</vt:lpstr>
      <vt:lpstr>Water Molecule</vt:lpstr>
      <vt:lpstr>Polar Bonding</vt:lpstr>
      <vt:lpstr>Water Density</vt:lpstr>
    </vt:vector>
  </TitlesOfParts>
  <Company>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394K.2 Hydrology, Lecture 1 Introduction to Hydrology</dc:title>
  <dc:creator>David Maidment</dc:creator>
  <cp:lastModifiedBy>maidment</cp:lastModifiedBy>
  <cp:revision>33</cp:revision>
  <dcterms:created xsi:type="dcterms:W3CDTF">2008-01-17T16:53:45Z</dcterms:created>
  <dcterms:modified xsi:type="dcterms:W3CDTF">2012-12-06T17:40:07Z</dcterms:modified>
</cp:coreProperties>
</file>