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9" r:id="rId3"/>
    <p:sldId id="290" r:id="rId4"/>
    <p:sldId id="295" r:id="rId5"/>
    <p:sldId id="296" r:id="rId6"/>
    <p:sldId id="297" r:id="rId7"/>
    <p:sldId id="291" r:id="rId8"/>
    <p:sldId id="257" r:id="rId9"/>
    <p:sldId id="258" r:id="rId10"/>
    <p:sldId id="293" r:id="rId11"/>
    <p:sldId id="259" r:id="rId12"/>
    <p:sldId id="260" r:id="rId13"/>
    <p:sldId id="261" r:id="rId14"/>
    <p:sldId id="262" r:id="rId15"/>
    <p:sldId id="263" r:id="rId16"/>
    <p:sldId id="292" r:id="rId17"/>
    <p:sldId id="265" r:id="rId18"/>
    <p:sldId id="266" r:id="rId19"/>
    <p:sldId id="267" r:id="rId20"/>
    <p:sldId id="268" r:id="rId21"/>
    <p:sldId id="269" r:id="rId22"/>
    <p:sldId id="270" r:id="rId23"/>
    <p:sldId id="316" r:id="rId24"/>
    <p:sldId id="272" r:id="rId25"/>
    <p:sldId id="273" r:id="rId26"/>
    <p:sldId id="274" r:id="rId27"/>
    <p:sldId id="275" r:id="rId28"/>
    <p:sldId id="294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1" autoAdjust="0"/>
    <p:restoredTop sz="94660"/>
  </p:normalViewPr>
  <p:slideViewPr>
    <p:cSldViewPr>
      <p:cViewPr varScale="1">
        <p:scale>
          <a:sx n="78" d="100"/>
          <a:sy n="78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9CABFC4-CD07-47EE-8D38-BFB9A5688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FC536-8FD1-4E15-A056-41CC9041BA7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78068-529A-496B-B1F4-BE1CC7664395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931A40-97D9-489F-82EF-0CC18CA53408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EF4E20-BA8D-41E0-871A-6B358875016C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4EE78B-F802-470B-9767-4BF50B457105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9B8B1E-927E-4FC5-9952-2655989E4557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0BC47-1392-4AD5-91A0-B24CDC8D04D6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A682E-3421-47FB-A102-0CECF063EEF6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BA0FB4-6791-4155-989B-9C982FA321E6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DD8C3-FF48-488D-B880-211D3490E43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B1FAA-A819-4306-BE96-45A6AC22D3F5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6440A-2BBE-4927-A3F1-495D781074C3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625D6-4B45-4FD6-851B-18B45F7D7675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C9991-78A6-4A31-9608-757D32D14E9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B48B5-C6CB-43A4-AF55-657F1CE3F911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C795E3-7040-40B0-A5DB-5DC69F5F2928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4E09C-C425-4748-AF38-8790FC58CEF0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E664F-4988-4BFC-BF12-5EBAFFC2AFFA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0842-DF07-4EF1-A44E-6C304D55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99D4-1E1C-45A6-AE8C-771868C6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6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BA68-DCEB-431D-80C5-E09FA557B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8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E95B-91CC-4D04-BA9A-86138B4EB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C61-1D94-4CF8-84A0-C9CDBB90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0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CD8A-5E3C-40FB-90C9-1D24400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C046-70B6-4BEE-A7CF-5824460F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FD75-1FC8-408F-9BD2-BCE024F3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1B5D-5C2B-4E0D-863A-FD403DEB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1E75-F5DF-420B-B38B-5849960A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B481-E539-4D89-9533-AFFC6C02F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3396-16BF-499B-A728-F934DD302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1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208E-0978-406C-AF97-1F5473E80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8352-0E61-4802-9C8F-1F2A4FC3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1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D012391-C5B6-4B45-8F43-E0557A18B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r.utexas.edu/grace/gallery/animations/measurement/measurement_qt.html" TargetMode="External"/><Relationship Id="rId2" Type="http://schemas.openxmlformats.org/officeDocument/2006/relationships/hyperlink" Target="http://www.csr.utexas.edu/grac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Grace.wmv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ography.uoregon.edu/envchange/clim_animations/flash/netrad.html" TargetMode="Externa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ography.uoregon.edu/envchange/clim_animations/flash/pwat.html" TargetMode="Externa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CE 394K.2 </a:t>
            </a:r>
            <a:br>
              <a:rPr lang="en-US" sz="4000" smtClean="0"/>
            </a:br>
            <a:r>
              <a:rPr lang="en-US" sz="4000" smtClean="0"/>
              <a:t>Mass, Momentum, Energy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Begin with the Reynolds Transport Theorem</a:t>
            </a:r>
          </a:p>
          <a:p>
            <a:pPr eaLnBrk="1" hangingPunct="1"/>
            <a:r>
              <a:rPr lang="en-US" dirty="0" smtClean="0"/>
              <a:t>Momentum – Manning and Darcy </a:t>
            </a:r>
            <a:r>
              <a:rPr lang="en-US" dirty="0" err="1" smtClean="0"/>
              <a:t>eqns</a:t>
            </a:r>
            <a:endParaRPr lang="en-US" dirty="0" smtClean="0"/>
          </a:p>
          <a:p>
            <a:pPr eaLnBrk="1" hangingPunct="1"/>
            <a:r>
              <a:rPr lang="en-US" dirty="0" smtClean="0"/>
              <a:t>Energy – conduction, convection, radiation</a:t>
            </a:r>
          </a:p>
          <a:p>
            <a:pPr eaLnBrk="1" hangingPunct="1"/>
            <a:r>
              <a:rPr lang="en-US" dirty="0" smtClean="0"/>
              <a:t>Energy Balance of the Earth</a:t>
            </a:r>
          </a:p>
          <a:p>
            <a:pPr eaLnBrk="1" hangingPunct="1"/>
            <a:r>
              <a:rPr lang="en-US" dirty="0" smtClean="0"/>
              <a:t>Atmospheric water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838200" y="518160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Reading: Applied Hydrology Sections </a:t>
            </a:r>
            <a:r>
              <a:rPr lang="en-US" sz="2400" dirty="0" smtClean="0">
                <a:solidFill>
                  <a:srgbClr val="0070C0"/>
                </a:solidFill>
              </a:rPr>
              <a:t>3.1 to 3.4 on Atmospheric Water and Precipitation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Mission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3200" dirty="0" smtClean="0"/>
              <a:t>ravity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3200" dirty="0" smtClean="0"/>
              <a:t>ecovery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200" dirty="0" smtClean="0"/>
              <a:t>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3200" dirty="0" smtClean="0"/>
              <a:t>limat</a:t>
            </a:r>
            <a:r>
              <a:rPr lang="en-US" sz="3200" dirty="0" smtClean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sz="3200" dirty="0" smtClean="0">
                <a:solidFill>
                  <a:schemeClr val="tx1"/>
                </a:solidFill>
              </a:rPr>
              <a:t>xperiment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818892" y="1371600"/>
            <a:ext cx="357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http://www.csr.utexas.edu/grace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637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Creating a new map of the earth’s gravity field every 30 days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9760" y="5887854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www.csr.utexas.edu/grace/gallery/animations/measurement/measurement_qt.html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9183"/>
            <a:ext cx="2771644" cy="353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733800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file"/>
              </a:rPr>
              <a:t>Water Mass of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Earth Datums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 vertical datum defines elevation, z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NGVD29</a:t>
            </a:r>
            <a:r>
              <a:rPr lang="en-US" smtClean="0"/>
              <a:t> (National Geodetic Vertical Datum of 1929)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NAVD88</a:t>
            </a:r>
            <a:r>
              <a:rPr lang="en-US" smtClean="0"/>
              <a:t> (North American Vertical Datum of 1988)</a:t>
            </a:r>
          </a:p>
          <a:p>
            <a:pPr eaLnBrk="1" hangingPunct="1"/>
            <a:r>
              <a:rPr lang="en-US" smtClean="0"/>
              <a:t>takes into account a map of gravity anomalies between the ellipsoid and the geoid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Energy equation of fluid mechanics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2590800"/>
          <a:ext cx="33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4" imgW="241200" imgH="444240" progId="Equation.3">
                  <p:embed/>
                </p:oleObj>
              </mc:Choice>
              <mc:Fallback>
                <p:oleObj name="Equation" r:id="rId4" imgW="2412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0"/>
                        <a:ext cx="33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1143000"/>
          <a:ext cx="4800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6" imgW="1942920" imgH="444240" progId="Equation.3">
                  <p:embed/>
                </p:oleObj>
              </mc:Choice>
              <mc:Fallback>
                <p:oleObj name="Equation" r:id="rId6" imgW="19429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4800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12192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304800" y="56388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Datum</a:t>
            </a:r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1219200" y="4191000"/>
            <a:ext cx="6096000" cy="68580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>
            <a:off x="1219200" y="3124200"/>
            <a:ext cx="60960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>
            <a:off x="1219200" y="2514600"/>
            <a:ext cx="6096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>
            <a:off x="16002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1"/>
          <p:cNvSpPr>
            <a:spLocks noChangeShapeType="1"/>
          </p:cNvSpPr>
          <p:nvPr/>
        </p:nvSpPr>
        <p:spPr bwMode="auto">
          <a:xfrm>
            <a:off x="16002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>
            <a:off x="1600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1676400" y="4876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5136" name="Text Box 14"/>
          <p:cNvSpPr txBox="1">
            <a:spLocks noChangeArrowheads="1"/>
          </p:cNvSpPr>
          <p:nvPr/>
        </p:nvSpPr>
        <p:spPr bwMode="auto">
          <a:xfrm>
            <a:off x="1676400" y="35052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en-US" baseline="-25000"/>
              <a:t>1</a:t>
            </a:r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7680325" y="46847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bed</a:t>
            </a:r>
          </a:p>
        </p:txBody>
      </p:sp>
      <p:sp>
        <p:nvSpPr>
          <p:cNvPr id="5138" name="Text Box 16"/>
          <p:cNvSpPr txBox="1">
            <a:spLocks noChangeArrowheads="1"/>
          </p:cNvSpPr>
          <p:nvPr/>
        </p:nvSpPr>
        <p:spPr bwMode="auto">
          <a:xfrm>
            <a:off x="7680325" y="3617913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</a:t>
            </a:r>
          </a:p>
          <a:p>
            <a:pPr eaLnBrk="1" hangingPunct="1"/>
            <a:r>
              <a:rPr lang="en-US"/>
              <a:t>surface</a:t>
            </a:r>
          </a:p>
        </p:txBody>
      </p:sp>
      <p:sp>
        <p:nvSpPr>
          <p:cNvPr id="5139" name="AutoShape 17"/>
          <p:cNvSpPr>
            <a:spLocks noChangeArrowheads="1"/>
          </p:cNvSpPr>
          <p:nvPr/>
        </p:nvSpPr>
        <p:spPr bwMode="auto">
          <a:xfrm flipV="1">
            <a:off x="4143375" y="3316288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18"/>
          <p:cNvSpPr txBox="1">
            <a:spLocks noChangeArrowheads="1"/>
          </p:cNvSpPr>
          <p:nvPr/>
        </p:nvSpPr>
        <p:spPr bwMode="auto">
          <a:xfrm>
            <a:off x="7696200" y="2895600"/>
            <a:ext cx="118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energy </a:t>
            </a:r>
          </a:p>
          <a:p>
            <a:pPr eaLnBrk="1" hangingPunct="1"/>
            <a:r>
              <a:rPr lang="en-US"/>
              <a:t>grade line</a:t>
            </a:r>
          </a:p>
        </p:txBody>
      </p:sp>
      <p:sp>
        <p:nvSpPr>
          <p:cNvPr id="5141" name="Line 19"/>
          <p:cNvSpPr>
            <a:spLocks noChangeShapeType="1"/>
          </p:cNvSpPr>
          <p:nvPr/>
        </p:nvSpPr>
        <p:spPr bwMode="auto">
          <a:xfrm>
            <a:off x="1600200" y="2514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0"/>
          <p:cNvSpPr>
            <a:spLocks noChangeShapeType="1"/>
          </p:cNvSpPr>
          <p:nvPr/>
        </p:nvSpPr>
        <p:spPr bwMode="auto">
          <a:xfrm>
            <a:off x="70866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Text Box 21"/>
          <p:cNvSpPr txBox="1">
            <a:spLocks noChangeArrowheads="1"/>
          </p:cNvSpPr>
          <p:nvPr/>
        </p:nvSpPr>
        <p:spPr bwMode="auto">
          <a:xfrm>
            <a:off x="7146925" y="2627313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</a:t>
            </a:r>
            <a:r>
              <a:rPr lang="en-US" baseline="-25000"/>
              <a:t>f</a:t>
            </a:r>
          </a:p>
        </p:txBody>
      </p:sp>
      <p:sp>
        <p:nvSpPr>
          <p:cNvPr id="5144" name="Line 22"/>
          <p:cNvSpPr>
            <a:spLocks noChangeShapeType="1"/>
          </p:cNvSpPr>
          <p:nvPr/>
        </p:nvSpPr>
        <p:spPr bwMode="auto">
          <a:xfrm>
            <a:off x="7086600" y="4876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3"/>
          <p:cNvSpPr>
            <a:spLocks noChangeShapeType="1"/>
          </p:cNvSpPr>
          <p:nvPr/>
        </p:nvSpPr>
        <p:spPr bwMode="auto">
          <a:xfrm>
            <a:off x="7086600" y="3810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4"/>
          <p:cNvSpPr>
            <a:spLocks noChangeShapeType="1"/>
          </p:cNvSpPr>
          <p:nvPr/>
        </p:nvSpPr>
        <p:spPr bwMode="auto">
          <a:xfrm>
            <a:off x="70866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Text Box 25"/>
          <p:cNvSpPr txBox="1">
            <a:spLocks noChangeArrowheads="1"/>
          </p:cNvSpPr>
          <p:nvPr/>
        </p:nvSpPr>
        <p:spPr bwMode="auto">
          <a:xfrm>
            <a:off x="7162800" y="51054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sp>
        <p:nvSpPr>
          <p:cNvPr id="5148" name="Text Box 26"/>
          <p:cNvSpPr txBox="1">
            <a:spLocks noChangeArrowheads="1"/>
          </p:cNvSpPr>
          <p:nvPr/>
        </p:nvSpPr>
        <p:spPr bwMode="auto">
          <a:xfrm>
            <a:off x="7162800" y="4114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en-US" baseline="-25000"/>
              <a:t>2</a:t>
            </a:r>
          </a:p>
        </p:txBody>
      </p:sp>
      <p:graphicFrame>
        <p:nvGraphicFramePr>
          <p:cNvPr id="5124" name="Object 27"/>
          <p:cNvGraphicFramePr>
            <a:graphicFrameLocks noChangeAspect="1"/>
          </p:cNvGraphicFramePr>
          <p:nvPr/>
        </p:nvGraphicFramePr>
        <p:xfrm>
          <a:off x="7086600" y="3124200"/>
          <a:ext cx="38576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8" imgW="241200" imgH="444240" progId="Equation.3">
                  <p:embed/>
                </p:oleObj>
              </mc:Choice>
              <mc:Fallback>
                <p:oleObj name="Equation" r:id="rId8" imgW="241200" imgH="4442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124200"/>
                        <a:ext cx="385763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1600200" y="5638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Text Box 29"/>
          <p:cNvSpPr txBox="1">
            <a:spLocks noChangeArrowheads="1"/>
          </p:cNvSpPr>
          <p:nvPr/>
        </p:nvSpPr>
        <p:spPr bwMode="auto">
          <a:xfrm>
            <a:off x="3870325" y="5218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</a:t>
            </a:r>
          </a:p>
        </p:txBody>
      </p:sp>
      <p:sp>
        <p:nvSpPr>
          <p:cNvPr id="5151" name="Text Box 30"/>
          <p:cNvSpPr txBox="1">
            <a:spLocks noChangeArrowheads="1"/>
          </p:cNvSpPr>
          <p:nvPr/>
        </p:nvSpPr>
        <p:spPr bwMode="auto">
          <a:xfrm>
            <a:off x="974725" y="6132513"/>
            <a:ext cx="342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How do we relate friction slope, </a:t>
            </a:r>
          </a:p>
        </p:txBody>
      </p:sp>
      <p:graphicFrame>
        <p:nvGraphicFramePr>
          <p:cNvPr id="5125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3400" y="5921375"/>
          <a:ext cx="1009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10" imgW="545760" imgH="419040" progId="Equation.3">
                  <p:embed/>
                </p:oleObj>
              </mc:Choice>
              <mc:Fallback>
                <p:oleObj name="Equation" r:id="rId10" imgW="545760" imgH="419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921375"/>
                        <a:ext cx="10096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5394325" y="6132513"/>
            <a:ext cx="243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 the velocity of flow?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Open channel flow</a:t>
            </a:r>
            <a:br>
              <a:rPr lang="en-US" sz="4000" smtClean="0"/>
            </a:br>
            <a:r>
              <a:rPr lang="en-US" sz="2400" smtClean="0"/>
              <a:t>Manning’s equation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295400"/>
          <a:ext cx="32924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1066680" imgH="393480" progId="Equation.3">
                  <p:embed/>
                </p:oleObj>
              </mc:Choice>
              <mc:Fallback>
                <p:oleObj name="Equation" r:id="rId4" imgW="1066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329247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657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29718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6600"/>
                </a:solidFill>
              </a:rPr>
              <a:t>Channel Roughness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743200" y="23622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19200" y="388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03325" y="3846513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6600"/>
                </a:solidFill>
              </a:rPr>
              <a:t>Channel Geometry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3276600" y="3886200"/>
            <a:ext cx="2743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124200" y="2057400"/>
            <a:ext cx="1600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4343400"/>
            <a:ext cx="25939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Hydrologic Processes</a:t>
            </a:r>
          </a:p>
          <a:p>
            <a:pPr algn="ctr" eaLnBrk="1" hangingPunct="1"/>
            <a:r>
              <a:rPr lang="en-US" b="1"/>
              <a:t>(Open channel flow)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6250" y="6096000"/>
            <a:ext cx="2555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Physical environment</a:t>
            </a:r>
          </a:p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(Channel n, R)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514600" y="5181600"/>
            <a:ext cx="2606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Hydrologic conditions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(V, S</a:t>
            </a:r>
            <a:r>
              <a:rPr lang="en-US" b="1" baseline="-25000">
                <a:solidFill>
                  <a:srgbClr val="0066FF"/>
                </a:solidFill>
              </a:rPr>
              <a:t>f</a:t>
            </a:r>
            <a:r>
              <a:rPr lang="en-US" b="1">
                <a:solidFill>
                  <a:srgbClr val="0066FF"/>
                </a:solidFill>
              </a:rPr>
              <a:t>)</a:t>
            </a:r>
          </a:p>
        </p:txBody>
      </p:sp>
      <p:cxnSp>
        <p:nvCxnSpPr>
          <p:cNvPr id="6158" name="AutoShape 14"/>
          <p:cNvCxnSpPr>
            <a:cxnSpLocks noChangeShapeType="1"/>
            <a:stCxn id="6157" idx="2"/>
            <a:endCxn id="6156" idx="0"/>
          </p:cNvCxnSpPr>
          <p:nvPr/>
        </p:nvCxnSpPr>
        <p:spPr bwMode="auto">
          <a:xfrm flipH="1">
            <a:off x="1754188" y="5832475"/>
            <a:ext cx="20637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15"/>
          <p:cNvCxnSpPr>
            <a:cxnSpLocks noChangeShapeType="1"/>
            <a:stCxn id="6155" idx="2"/>
            <a:endCxn id="6156" idx="0"/>
          </p:cNvCxnSpPr>
          <p:nvPr/>
        </p:nvCxnSpPr>
        <p:spPr bwMode="auto">
          <a:xfrm>
            <a:off x="1754188" y="4994275"/>
            <a:ext cx="0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6"/>
          <p:cNvCxnSpPr>
            <a:cxnSpLocks noChangeShapeType="1"/>
            <a:stCxn id="6155" idx="2"/>
            <a:endCxn id="6157" idx="0"/>
          </p:cNvCxnSpPr>
          <p:nvPr/>
        </p:nvCxnSpPr>
        <p:spPr bwMode="auto">
          <a:xfrm>
            <a:off x="1754188" y="4994275"/>
            <a:ext cx="2063750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Subsurface flow</a:t>
            </a:r>
            <a:br>
              <a:rPr lang="en-US" sz="4000" smtClean="0"/>
            </a:br>
            <a:r>
              <a:rPr lang="en-US" sz="2400" smtClean="0"/>
              <a:t>Darcy’s equation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92463" y="1295400"/>
          <a:ext cx="25463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295400"/>
                        <a:ext cx="25463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6600"/>
                </a:solidFill>
              </a:rPr>
              <a:t>Hydraulic conductivity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9200" y="388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25939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Hydrologic Processes</a:t>
            </a:r>
          </a:p>
          <a:p>
            <a:pPr algn="ctr" eaLnBrk="1" hangingPunct="1"/>
            <a:r>
              <a:rPr lang="en-US" b="1"/>
              <a:t>(Porous medium flow)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76250" y="5715000"/>
            <a:ext cx="2555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Physical environment</a:t>
            </a:r>
          </a:p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(Medium K)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14600" y="4800600"/>
            <a:ext cx="2606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Hydrologic conditions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(q, S</a:t>
            </a:r>
            <a:r>
              <a:rPr lang="en-US" b="1" baseline="-25000">
                <a:solidFill>
                  <a:srgbClr val="0066FF"/>
                </a:solidFill>
              </a:rPr>
              <a:t>f</a:t>
            </a:r>
            <a:r>
              <a:rPr lang="en-US" b="1">
                <a:solidFill>
                  <a:srgbClr val="0066FF"/>
                </a:solidFill>
              </a:rPr>
              <a:t>)</a:t>
            </a:r>
          </a:p>
        </p:txBody>
      </p:sp>
      <p:cxnSp>
        <p:nvCxnSpPr>
          <p:cNvPr id="7177" name="AutoShape 9"/>
          <p:cNvCxnSpPr>
            <a:cxnSpLocks noChangeShapeType="1"/>
            <a:stCxn id="7176" idx="2"/>
            <a:endCxn id="7175" idx="0"/>
          </p:cNvCxnSpPr>
          <p:nvPr/>
        </p:nvCxnSpPr>
        <p:spPr bwMode="auto">
          <a:xfrm flipH="1">
            <a:off x="1754188" y="5451475"/>
            <a:ext cx="20637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AutoShape 10"/>
          <p:cNvCxnSpPr>
            <a:cxnSpLocks noChangeShapeType="1"/>
            <a:stCxn id="7174" idx="2"/>
            <a:endCxn id="7175" idx="0"/>
          </p:cNvCxnSpPr>
          <p:nvPr/>
        </p:nvCxnSpPr>
        <p:spPr bwMode="auto">
          <a:xfrm>
            <a:off x="1754188" y="4613275"/>
            <a:ext cx="0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AutoShape 11"/>
          <p:cNvCxnSpPr>
            <a:cxnSpLocks noChangeShapeType="1"/>
            <a:stCxn id="7174" idx="2"/>
            <a:endCxn id="7176" idx="0"/>
          </p:cNvCxnSpPr>
          <p:nvPr/>
        </p:nvCxnSpPr>
        <p:spPr bwMode="auto">
          <a:xfrm>
            <a:off x="1754188" y="4613275"/>
            <a:ext cx="2063750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12" descr="25%"/>
          <p:cNvSpPr>
            <a:spLocks noChangeArrowheads="1"/>
          </p:cNvSpPr>
          <p:nvPr/>
        </p:nvSpPr>
        <p:spPr bwMode="auto">
          <a:xfrm>
            <a:off x="5562600" y="2743200"/>
            <a:ext cx="2209800" cy="914400"/>
          </a:xfrm>
          <a:prstGeom prst="rect">
            <a:avLst/>
          </a:prstGeom>
          <a:pattFill prst="pct25">
            <a:fgClr>
              <a:srgbClr val="99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3352800" y="2057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800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772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08952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924800" y="2819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66294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6294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flow equations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912938"/>
          <a:ext cx="40386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12938"/>
                        <a:ext cx="4038600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447800" y="3733800"/>
          <a:ext cx="25463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6" imgW="825480" imgH="393480" progId="Equation.3">
                  <p:embed/>
                </p:oleObj>
              </mc:Choice>
              <mc:Fallback>
                <p:oleObj name="Equation" r:id="rId6" imgW="825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25463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943600" y="2362200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Open Channel Flow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67400" y="41910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Porous medium flow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346325" y="5373688"/>
            <a:ext cx="5095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Why is there a different power of S</a:t>
            </a:r>
            <a:r>
              <a:rPr lang="en-US" sz="2400" baseline="-25000"/>
              <a:t>f</a:t>
            </a:r>
            <a:r>
              <a:rPr lang="en-US" sz="2400"/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 = E = mv</a:t>
            </a:r>
            <a:r>
              <a:rPr lang="en-US" baseline="30000"/>
              <a:t>2</a:t>
            </a:r>
            <a:r>
              <a:rPr lang="en-US"/>
              <a:t>/2 + mgz + E</a:t>
            </a:r>
            <a:r>
              <a:rPr lang="en-US" baseline="-25000"/>
              <a:t>u</a:t>
            </a:r>
            <a:r>
              <a:rPr lang="en-US"/>
              <a:t>; 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= dB/dm = v</a:t>
            </a:r>
            <a:r>
              <a:rPr lang="en-US" baseline="-25000"/>
              <a:t>2</a:t>
            </a:r>
            <a:r>
              <a:rPr lang="en-US"/>
              <a:t>/2 + gz + e</a:t>
            </a:r>
            <a:r>
              <a:rPr lang="en-US" baseline="-25000"/>
              <a:t>u</a:t>
            </a:r>
            <a:r>
              <a:rPr lang="en-US"/>
              <a:t>; </a:t>
            </a:r>
          </a:p>
          <a:p>
            <a:pPr eaLnBrk="1" hangingPunct="1"/>
            <a:r>
              <a:rPr lang="en-US"/>
              <a:t>dE/dt = dH/dt – dW/dt  (heat input – work output) First Law of Thermodynamics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0" y="3276600"/>
          <a:ext cx="880903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5" imgW="3746160" imgH="469800" progId="Equation.3">
                  <p:embed/>
                </p:oleObj>
              </mc:Choice>
              <mc:Fallback>
                <p:oleObj name="Equation" r:id="rId5" imgW="37461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6600"/>
                        <a:ext cx="8809038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508125" y="4989513"/>
            <a:ext cx="683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Generally in hydrology, the heat or internal energy component</a:t>
            </a:r>
          </a:p>
          <a:p>
            <a:pPr eaLnBrk="1" hangingPunct="1"/>
            <a:r>
              <a:rPr lang="en-US"/>
              <a:t>(E</a:t>
            </a:r>
            <a:r>
              <a:rPr lang="en-US" baseline="-25000"/>
              <a:t>u</a:t>
            </a:r>
            <a:r>
              <a:rPr lang="en-US"/>
              <a:t>, dominates the mechanical energy components (mv</a:t>
            </a:r>
            <a:r>
              <a:rPr lang="en-US" baseline="30000"/>
              <a:t>2</a:t>
            </a:r>
            <a:r>
              <a:rPr lang="en-US"/>
              <a:t>/2 + mgz)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energy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Energy</a:t>
            </a:r>
          </a:p>
          <a:p>
            <a:pPr lvl="1" eaLnBrk="1" hangingPunct="1"/>
            <a:r>
              <a:rPr lang="en-US" smtClean="0"/>
              <a:t>Potential, Kinetic, </a:t>
            </a:r>
            <a:r>
              <a:rPr lang="en-US" smtClean="0">
                <a:solidFill>
                  <a:srgbClr val="FF3300"/>
                </a:solidFill>
              </a:rPr>
              <a:t>Internal (E</a:t>
            </a:r>
            <a:r>
              <a:rPr lang="en-US" baseline="-25000" smtClean="0">
                <a:solidFill>
                  <a:srgbClr val="FF3300"/>
                </a:solidFill>
              </a:rPr>
              <a:t>u</a:t>
            </a:r>
            <a:r>
              <a:rPr lang="en-US" smtClean="0">
                <a:solidFill>
                  <a:srgbClr val="FF3300"/>
                </a:solidFill>
              </a:rPr>
              <a:t>)</a:t>
            </a:r>
          </a:p>
          <a:p>
            <a:pPr eaLnBrk="1" hangingPunct="1"/>
            <a:r>
              <a:rPr lang="en-US" smtClean="0"/>
              <a:t>Internal energy</a:t>
            </a:r>
          </a:p>
          <a:p>
            <a:pPr lvl="1" eaLnBrk="1" hangingPunct="1"/>
            <a:r>
              <a:rPr lang="en-US" i="1" smtClean="0">
                <a:solidFill>
                  <a:srgbClr val="FF3300"/>
                </a:solidFill>
              </a:rPr>
              <a:t>Sensible</a:t>
            </a:r>
            <a:r>
              <a:rPr lang="en-US" smtClean="0">
                <a:solidFill>
                  <a:srgbClr val="FF3300"/>
                </a:solidFill>
              </a:rPr>
              <a:t> </a:t>
            </a:r>
            <a:r>
              <a:rPr lang="en-US" i="1" smtClean="0">
                <a:solidFill>
                  <a:srgbClr val="FF3300"/>
                </a:solidFill>
              </a:rPr>
              <a:t>heat</a:t>
            </a:r>
            <a:r>
              <a:rPr lang="en-US" smtClean="0"/>
              <a:t> – heat content that can be </a:t>
            </a:r>
            <a:r>
              <a:rPr lang="en-US" i="1" smtClean="0"/>
              <a:t>measured</a:t>
            </a:r>
            <a:r>
              <a:rPr lang="en-US" smtClean="0"/>
              <a:t> and is proportional to </a:t>
            </a:r>
            <a:r>
              <a:rPr lang="en-US" i="1" smtClean="0">
                <a:solidFill>
                  <a:srgbClr val="FF3300"/>
                </a:solidFill>
              </a:rPr>
              <a:t>temperature</a:t>
            </a:r>
          </a:p>
          <a:p>
            <a:pPr lvl="1" eaLnBrk="1" hangingPunct="1"/>
            <a:r>
              <a:rPr lang="en-US" i="1" smtClean="0">
                <a:solidFill>
                  <a:srgbClr val="FF3300"/>
                </a:solidFill>
              </a:rPr>
              <a:t>Latent heat</a:t>
            </a:r>
            <a:r>
              <a:rPr lang="en-US" smtClean="0"/>
              <a:t> – “hidden” heat content that is related to </a:t>
            </a:r>
            <a:r>
              <a:rPr lang="en-US" i="1" smtClean="0">
                <a:solidFill>
                  <a:srgbClr val="FF3300"/>
                </a:solidFill>
              </a:rPr>
              <a:t>phase changes</a:t>
            </a:r>
          </a:p>
          <a:p>
            <a:pPr lvl="2"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590800" y="1524000"/>
          <a:ext cx="4800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1942920" imgH="444240" progId="Equation.3">
                  <p:embed/>
                </p:oleObj>
              </mc:Choice>
              <mc:Fallback>
                <p:oleObj name="Equation" r:id="rId3" imgW="19429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0"/>
                        <a:ext cx="4800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AutoShape 5"/>
          <p:cNvSpPr>
            <a:spLocks/>
          </p:cNvSpPr>
          <p:nvPr/>
        </p:nvSpPr>
        <p:spPr bwMode="auto">
          <a:xfrm rot="5400000">
            <a:off x="3009900" y="20193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209800" y="2667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 rot="5400000">
            <a:off x="4076700" y="22479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581400" y="2819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 rot="5400000">
            <a:off x="7010400" y="21336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5029200" y="2667000"/>
            <a:ext cx="2057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Units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 SI units</a:t>
            </a:r>
            <a:r>
              <a:rPr lang="en-US" smtClean="0"/>
              <a:t>, the basic unit of energy is </a:t>
            </a:r>
            <a:r>
              <a:rPr lang="en-US" smtClean="0">
                <a:solidFill>
                  <a:srgbClr val="FF3300"/>
                </a:solidFill>
              </a:rPr>
              <a:t>Joule (J),</a:t>
            </a:r>
            <a:r>
              <a:rPr lang="en-US" smtClean="0"/>
              <a:t> where 1 J = 1 kg x 1 m/s</a:t>
            </a:r>
            <a:r>
              <a:rPr lang="en-US" baseline="30000" smtClean="0"/>
              <a:t>2</a:t>
            </a:r>
          </a:p>
          <a:p>
            <a:pPr eaLnBrk="1" hangingPunct="1"/>
            <a:r>
              <a:rPr lang="en-US" smtClean="0"/>
              <a:t>Energy can also be measured in </a:t>
            </a:r>
            <a:r>
              <a:rPr lang="en-US" smtClean="0">
                <a:solidFill>
                  <a:srgbClr val="FF3300"/>
                </a:solidFill>
              </a:rPr>
              <a:t>calories</a:t>
            </a:r>
            <a:r>
              <a:rPr lang="en-US" smtClean="0"/>
              <a:t> where 1 calorie = heat required to raise 1 gm of water by 1</a:t>
            </a:r>
            <a:r>
              <a:rPr lang="en-US" smtClean="0">
                <a:cs typeface="Arial" charset="0"/>
              </a:rPr>
              <a:t>°C and 1 kilocalorie (C) = 1000 calories (1 calorie = 4.19 Joules)</a:t>
            </a:r>
          </a:p>
          <a:p>
            <a:pPr eaLnBrk="1" hangingPunct="1"/>
            <a:r>
              <a:rPr lang="en-US" smtClean="0">
                <a:cs typeface="Arial" charset="0"/>
              </a:rPr>
              <a:t>We will use the </a:t>
            </a:r>
            <a:r>
              <a:rPr lang="en-US" smtClean="0">
                <a:solidFill>
                  <a:srgbClr val="FF3300"/>
                </a:solidFill>
                <a:cs typeface="Arial" charset="0"/>
              </a:rPr>
              <a:t>SI system of units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fluxes and flows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Volume [L</a:t>
            </a:r>
            <a:r>
              <a:rPr lang="en-US" baseline="30000" smtClean="0"/>
              <a:t>3</a:t>
            </a:r>
            <a:r>
              <a:rPr lang="en-US" smtClean="0"/>
              <a:t>] (acre-ft, m</a:t>
            </a:r>
            <a:r>
              <a:rPr lang="en-US" baseline="30000" smtClean="0"/>
              <a:t>3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Water flow [L</a:t>
            </a:r>
            <a:r>
              <a:rPr lang="en-US" baseline="30000" smtClean="0"/>
              <a:t>3</a:t>
            </a:r>
            <a:r>
              <a:rPr lang="en-US" smtClean="0"/>
              <a:t>/T] (cfs or m</a:t>
            </a:r>
            <a:r>
              <a:rPr lang="en-US" baseline="30000" smtClean="0"/>
              <a:t>3</a:t>
            </a:r>
            <a:r>
              <a:rPr lang="en-US" smtClean="0"/>
              <a:t>/s)</a:t>
            </a:r>
          </a:p>
          <a:p>
            <a:pPr eaLnBrk="1" hangingPunct="1"/>
            <a:r>
              <a:rPr lang="en-US" smtClean="0"/>
              <a:t>Water flux [L/T] (in/day, mm/day)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Energy amount</a:t>
            </a:r>
            <a:r>
              <a:rPr lang="en-US" smtClean="0"/>
              <a:t> [E] (Joules)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Energy “flow”</a:t>
            </a:r>
            <a:r>
              <a:rPr lang="en-US" smtClean="0"/>
              <a:t> in Watts [E/T] (1W = 1 J/s)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Energy flux</a:t>
            </a:r>
            <a:r>
              <a:rPr lang="en-US" smtClean="0"/>
              <a:t> [E/L</a:t>
            </a:r>
            <a:r>
              <a:rPr lang="en-US" baseline="30000" smtClean="0"/>
              <a:t>2</a:t>
            </a:r>
            <a:r>
              <a:rPr lang="en-US" smtClean="0"/>
              <a:t>T] in Watts/m</a:t>
            </a:r>
            <a:r>
              <a:rPr lang="en-US" baseline="30000" smtClean="0"/>
              <a:t>2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0" y="3505200"/>
            <a:ext cx="4038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124200" y="54102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124200" y="5410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19200" y="4724400"/>
            <a:ext cx="2116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Energy flow of</a:t>
            </a:r>
          </a:p>
          <a:p>
            <a:pPr eaLnBrk="1" hangingPunct="1"/>
            <a:r>
              <a:rPr lang="en-US" sz="2400"/>
              <a:t>1 Joule/sec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18125" y="5751513"/>
            <a:ext cx="1392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1 m</a:t>
            </a:r>
            <a:r>
              <a:rPr lang="en-US" baseline="30000"/>
              <a:t>2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5029200" y="5791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Reynolds Transport Theorem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62000" y="3733800"/>
            <a:ext cx="1539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rate of change of B in the fluid system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971800" y="3657600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of change of B stored in the control volume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943600" y="37338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outflow of B across the control surface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7593117"/>
              </p:ext>
            </p:extLst>
          </p:nvPr>
        </p:nvGraphicFramePr>
        <p:xfrm>
          <a:off x="838200" y="1828800"/>
          <a:ext cx="703936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866090" imgH="444307" progId="Equation.3">
                  <p:embed/>
                </p:oleObj>
              </mc:Choice>
              <mc:Fallback>
                <p:oleObj name="Equation" r:id="rId3" imgW="1866090" imgH="444307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703936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MegaJoules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working with evaporation, its more convenient to use </a:t>
            </a:r>
            <a:r>
              <a:rPr lang="en-US" smtClean="0">
                <a:solidFill>
                  <a:srgbClr val="FF3300"/>
                </a:solidFill>
              </a:rPr>
              <a:t>MegaJoules</a:t>
            </a:r>
            <a:r>
              <a:rPr lang="en-US" smtClean="0"/>
              <a:t>, MJ (J x 10</a:t>
            </a:r>
            <a:r>
              <a:rPr lang="en-US" baseline="30000" smtClean="0"/>
              <a:t>6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So units are</a:t>
            </a:r>
          </a:p>
          <a:p>
            <a:pPr lvl="1" eaLnBrk="1" hangingPunct="1"/>
            <a:r>
              <a:rPr lang="en-US" smtClean="0"/>
              <a:t>Energy amount (MJ)</a:t>
            </a:r>
          </a:p>
          <a:p>
            <a:pPr lvl="1" eaLnBrk="1" hangingPunct="1"/>
            <a:r>
              <a:rPr lang="en-US" smtClean="0"/>
              <a:t>Energy flow (MJ/day, MJ/month)</a:t>
            </a:r>
          </a:p>
          <a:p>
            <a:pPr lvl="1" eaLnBrk="1" hangingPunct="1"/>
            <a:r>
              <a:rPr lang="en-US" smtClean="0"/>
              <a:t>Energy flux (MJ/m</a:t>
            </a:r>
            <a:r>
              <a:rPr lang="en-US" baseline="30000" smtClean="0"/>
              <a:t>2</a:t>
            </a:r>
            <a:r>
              <a:rPr lang="en-US" smtClean="0"/>
              <a:t>-day, MJ/m</a:t>
            </a:r>
            <a:r>
              <a:rPr lang="en-US" baseline="30000" smtClean="0"/>
              <a:t>2</a:t>
            </a:r>
            <a:r>
              <a:rPr lang="en-US" smtClean="0"/>
              <a:t>-month)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 of Water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141413"/>
          <a:ext cx="815340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Chart" r:id="rId3" imgW="4667217" imgH="2286118" progId="Excel.Chart.8">
                  <p:embed/>
                </p:oleObj>
              </mc:Choice>
              <mc:Fallback>
                <p:oleObj name="Chart" r:id="rId3" imgW="4667217" imgH="228611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1413"/>
                        <a:ext cx="8153400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5027613"/>
            <a:ext cx="5949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	</a:t>
            </a:r>
            <a:r>
              <a:rPr lang="en-US" b="1"/>
              <a:t>Heat Capacity (J/kg-K)	Latent Heat (MJ/kg)</a:t>
            </a:r>
          </a:p>
          <a:p>
            <a:pPr eaLnBrk="1" hangingPunct="1"/>
            <a:r>
              <a:rPr lang="en-US" b="1"/>
              <a:t>Ice</a:t>
            </a:r>
            <a:r>
              <a:rPr lang="en-US"/>
              <a:t>		2220			0.33</a:t>
            </a:r>
          </a:p>
          <a:p>
            <a:pPr eaLnBrk="1" hangingPunct="1"/>
            <a:r>
              <a:rPr lang="en-US" b="1"/>
              <a:t>Water</a:t>
            </a:r>
            <a:r>
              <a:rPr lang="en-US"/>
              <a:t>		4190			2.5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17725" y="3616325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Ice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22725" y="31591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Water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994525" y="1558925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Water vapor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019800" y="5332413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2971800" y="3884613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957888" y="5618163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6019800" y="2741613"/>
            <a:ext cx="762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836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may evaporate at any temperature in range 0 – 100</a:t>
            </a:r>
            <a:r>
              <a:rPr lang="en-US">
                <a:cs typeface="Arial" charset="0"/>
              </a:rPr>
              <a:t>°</a:t>
            </a:r>
            <a:r>
              <a:rPr lang="en-US"/>
              <a:t>C</a:t>
            </a:r>
          </a:p>
          <a:p>
            <a:pPr eaLnBrk="1" hangingPunct="1"/>
            <a:r>
              <a:rPr lang="en-US"/>
              <a:t>Latent heat of </a:t>
            </a:r>
            <a:r>
              <a:rPr lang="en-US" i="1">
                <a:solidFill>
                  <a:srgbClr val="FF3300"/>
                </a:solidFill>
              </a:rPr>
              <a:t>vaporization</a:t>
            </a:r>
            <a:r>
              <a:rPr lang="en-US"/>
              <a:t> consumes 7.6 times the latent heat of </a:t>
            </a:r>
            <a:r>
              <a:rPr lang="en-US" i="1">
                <a:solidFill>
                  <a:srgbClr val="FF3300"/>
                </a:solidFill>
              </a:rPr>
              <a:t>fusion</a:t>
            </a:r>
            <a:r>
              <a:rPr lang="en-US"/>
              <a:t> (melting)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162800" y="548640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3300"/>
                </a:solidFill>
              </a:rPr>
              <a:t>2.5/0.33 = 7.6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Mass Fluxes and Flows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Volume, V [L</a:t>
            </a:r>
            <a:r>
              <a:rPr lang="en-US" baseline="30000" smtClean="0"/>
              <a:t>3</a:t>
            </a:r>
            <a:r>
              <a:rPr lang="en-US" smtClean="0"/>
              <a:t>] (acre-ft, m</a:t>
            </a:r>
            <a:r>
              <a:rPr lang="en-US" baseline="30000" smtClean="0"/>
              <a:t>3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Water flow, Q [L</a:t>
            </a:r>
            <a:r>
              <a:rPr lang="en-US" baseline="30000" smtClean="0"/>
              <a:t>3</a:t>
            </a:r>
            <a:r>
              <a:rPr lang="en-US" smtClean="0"/>
              <a:t>/T] (cfs or m</a:t>
            </a:r>
            <a:r>
              <a:rPr lang="en-US" baseline="30000" smtClean="0"/>
              <a:t>3</a:t>
            </a:r>
            <a:r>
              <a:rPr lang="en-US" smtClean="0"/>
              <a:t>/s)</a:t>
            </a:r>
          </a:p>
          <a:p>
            <a:pPr eaLnBrk="1" hangingPunct="1"/>
            <a:r>
              <a:rPr lang="en-US" smtClean="0"/>
              <a:t>Water flux, q [L/T] (in/day, mm/day)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mass</a:t>
            </a:r>
            <a:r>
              <a:rPr lang="en-US" smtClean="0"/>
              <a:t> [m =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V] (Kg)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mass flow rate</a:t>
            </a:r>
            <a:r>
              <a:rPr lang="en-US" smtClean="0"/>
              <a:t> [m/T =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Q]  (kg/s or kg/day)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mass flux</a:t>
            </a:r>
            <a:r>
              <a:rPr lang="en-US" smtClean="0"/>
              <a:t> [M/L</a:t>
            </a:r>
            <a:r>
              <a:rPr lang="en-US" baseline="30000" smtClean="0"/>
              <a:t>2</a:t>
            </a:r>
            <a:r>
              <a:rPr lang="en-US" smtClean="0"/>
              <a:t>T =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q] in kg/m</a:t>
            </a:r>
            <a:r>
              <a:rPr lang="en-US" baseline="30000" smtClean="0"/>
              <a:t>2</a:t>
            </a:r>
            <a:r>
              <a:rPr lang="en-US" smtClean="0"/>
              <a:t>-day</a:t>
            </a:r>
            <a:endParaRPr lang="en-US" baseline="30000" smtClean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48200" y="3810000"/>
            <a:ext cx="4038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71600" y="50292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Water flux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981200" y="56388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75125" y="5980113"/>
            <a:ext cx="1392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1 m</a:t>
            </a:r>
            <a:r>
              <a:rPr lang="en-US" baseline="30000"/>
              <a:t>2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8862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048000" y="4572000"/>
            <a:ext cx="381000" cy="990600"/>
          </a:xfrm>
          <a:prstGeom prst="up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794125" y="468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Latent heat flux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flux</a:t>
            </a:r>
          </a:p>
          <a:p>
            <a:pPr lvl="1" eaLnBrk="1" hangingPunct="1"/>
            <a:r>
              <a:rPr lang="en-US" smtClean="0"/>
              <a:t>Evaporation rate, E (mm/day)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flux </a:t>
            </a:r>
          </a:p>
          <a:p>
            <a:pPr lvl="1" eaLnBrk="1" hangingPunct="1"/>
            <a:r>
              <a:rPr lang="en-US" smtClean="0"/>
              <a:t>Latent heat flux (W/m</a:t>
            </a:r>
            <a:r>
              <a:rPr lang="en-US" baseline="30000" smtClean="0"/>
              <a:t>2</a:t>
            </a:r>
            <a:r>
              <a:rPr lang="en-US" smtClean="0"/>
              <a:t>), H</a:t>
            </a:r>
            <a:r>
              <a:rPr lang="en-US" baseline="-25000" smtClean="0"/>
              <a:t>l</a:t>
            </a:r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4795838" y="56388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219200" y="4724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6989763" y="5980113"/>
            <a:ext cx="1392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1 m</a:t>
            </a:r>
            <a:r>
              <a:rPr lang="en-US" baseline="30000"/>
              <a:t>2</a:t>
            </a:r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flipH="1" flipV="1">
            <a:off x="6700838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AutoShape 9"/>
          <p:cNvSpPr>
            <a:spLocks noChangeArrowheads="1"/>
          </p:cNvSpPr>
          <p:nvPr/>
        </p:nvSpPr>
        <p:spPr bwMode="auto">
          <a:xfrm>
            <a:off x="5862638" y="4572000"/>
            <a:ext cx="381000" cy="990600"/>
          </a:xfrm>
          <a:prstGeom prst="up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6608763" y="468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200400" y="3200400"/>
          <a:ext cx="2235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22352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762000" y="3276600"/>
            <a:ext cx="2149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/>
              <a:t> = 1000 kg/m</a:t>
            </a:r>
            <a:r>
              <a:rPr lang="en-US" baseline="30000"/>
              <a:t>3</a:t>
            </a:r>
          </a:p>
          <a:p>
            <a:pPr eaLnBrk="1" hangingPunct="1"/>
            <a:r>
              <a:rPr lang="en-US"/>
              <a:t>l</a:t>
            </a:r>
            <a:r>
              <a:rPr lang="en-US" baseline="-25000"/>
              <a:t>v</a:t>
            </a:r>
            <a:r>
              <a:rPr lang="en-US"/>
              <a:t> = 2.5 MJ/kg</a:t>
            </a:r>
          </a:p>
          <a:p>
            <a:pPr eaLnBrk="1" hangingPunct="1"/>
            <a:endParaRPr lang="en-US"/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795338" y="3962400"/>
          <a:ext cx="74755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5562360" imgH="457200" progId="Equation.3">
                  <p:embed/>
                </p:oleObj>
              </mc:Choice>
              <mc:Fallback>
                <p:oleObj name="Equation" r:id="rId5" imgW="5562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3962400"/>
                        <a:ext cx="74755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159000" y="4501294"/>
            <a:ext cx="263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28.94 W/m</a:t>
            </a:r>
            <a:r>
              <a:rPr lang="en-US" baseline="30000" dirty="0"/>
              <a:t>2</a:t>
            </a:r>
            <a:r>
              <a:rPr lang="en-US" dirty="0"/>
              <a:t> = 1 mm/day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22742"/>
              </p:ext>
            </p:extLst>
          </p:nvPr>
        </p:nvGraphicFramePr>
        <p:xfrm>
          <a:off x="376237" y="4962144"/>
          <a:ext cx="3738563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1624"/>
                <a:gridCol w="983339"/>
                <a:gridCol w="838200"/>
                <a:gridCol w="1295400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Temp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Lv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Density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Conversion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2501000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28.94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2477300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999.7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28.66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2453600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2429900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995.7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2406200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992.2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3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Radiation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Two basic laws</a:t>
            </a:r>
          </a:p>
          <a:p>
            <a:pPr lvl="1" eaLnBrk="1" hangingPunct="1"/>
            <a:r>
              <a:rPr lang="en-US" sz="2400" i="1" smtClean="0">
                <a:solidFill>
                  <a:srgbClr val="FF3300"/>
                </a:solidFill>
              </a:rPr>
              <a:t>Stefan-Boltzman Law</a:t>
            </a:r>
          </a:p>
          <a:p>
            <a:pPr lvl="2" eaLnBrk="1" hangingPunct="1"/>
            <a:r>
              <a:rPr lang="en-US" sz="2000" smtClean="0"/>
              <a:t>R = emitted radiation (W/m2)</a:t>
            </a:r>
          </a:p>
          <a:p>
            <a:pPr lvl="2" eaLnBrk="1" hangingPunct="1"/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 = emissivity (0-1)</a:t>
            </a:r>
          </a:p>
          <a:p>
            <a:pPr lvl="2" eaLnBrk="1" hangingPunct="1"/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smtClean="0"/>
              <a:t> = 5.67x10</a:t>
            </a:r>
            <a:r>
              <a:rPr lang="en-US" sz="2000" baseline="30000" smtClean="0"/>
              <a:t>-8</a:t>
            </a:r>
            <a:r>
              <a:rPr lang="en-US" sz="2000" smtClean="0"/>
              <a:t>W/m2-K</a:t>
            </a:r>
            <a:r>
              <a:rPr lang="en-US" sz="2000" baseline="30000" smtClean="0"/>
              <a:t>4</a:t>
            </a:r>
          </a:p>
          <a:p>
            <a:pPr lvl="2" eaLnBrk="1" hangingPunct="1"/>
            <a:r>
              <a:rPr lang="en-US" sz="2000" smtClean="0"/>
              <a:t>T = absolute temperature (K)</a:t>
            </a:r>
          </a:p>
          <a:p>
            <a:pPr lvl="1" eaLnBrk="1" hangingPunct="1"/>
            <a:r>
              <a:rPr lang="en-US" sz="2400" i="1" smtClean="0">
                <a:solidFill>
                  <a:srgbClr val="FF3300"/>
                </a:solidFill>
              </a:rPr>
              <a:t>Wiens Law</a:t>
            </a:r>
          </a:p>
          <a:p>
            <a:pPr lvl="2" eaLnBrk="1" hangingPunct="1"/>
            <a:r>
              <a:rPr lang="en-US" sz="2000" smtClean="0">
                <a:latin typeface="Symbol" pitchFamily="18" charset="2"/>
              </a:rPr>
              <a:t>l</a:t>
            </a:r>
            <a:r>
              <a:rPr lang="en-US" sz="2000" smtClean="0"/>
              <a:t> = wavelength of emitted radiation (m)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7800" y="1752600"/>
          <a:ext cx="2781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3" imgW="609480" imgH="203040" progId="Equation.3">
                  <p:embed/>
                </p:oleObj>
              </mc:Choice>
              <mc:Fallback>
                <p:oleObj name="Equation" r:id="rId3" imgW="609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52600"/>
                        <a:ext cx="2781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4191000"/>
          <a:ext cx="3281363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5" imgW="939600" imgH="419040" progId="Equation.3">
                  <p:embed/>
                </p:oleObj>
              </mc:Choice>
              <mc:Fallback>
                <p:oleObj name="Equation" r:id="rId5" imgW="9396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91000"/>
                        <a:ext cx="3281363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5870575"/>
            <a:ext cx="6154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</a:rPr>
              <a:t>Hot </a:t>
            </a:r>
            <a:r>
              <a:rPr lang="en-US" sz="2400"/>
              <a:t>bodies (sun) emit </a:t>
            </a:r>
            <a:r>
              <a:rPr lang="en-US" sz="2400">
                <a:solidFill>
                  <a:srgbClr val="FF3300"/>
                </a:solidFill>
              </a:rPr>
              <a:t>short wave</a:t>
            </a:r>
            <a:r>
              <a:rPr lang="en-US" sz="2400"/>
              <a:t> radiation</a:t>
            </a:r>
          </a:p>
          <a:p>
            <a:pPr eaLnBrk="1" hangingPunct="1"/>
            <a:r>
              <a:rPr lang="en-US" sz="2400">
                <a:solidFill>
                  <a:srgbClr val="FF3300"/>
                </a:solidFill>
              </a:rPr>
              <a:t>Cool </a:t>
            </a:r>
            <a:r>
              <a:rPr lang="en-US" sz="2400"/>
              <a:t>bodies (earth) emit </a:t>
            </a:r>
            <a:r>
              <a:rPr lang="en-US" sz="2400">
                <a:solidFill>
                  <a:srgbClr val="FF3300"/>
                </a:solidFill>
              </a:rPr>
              <a:t>long wave</a:t>
            </a:r>
            <a:r>
              <a:rPr lang="en-US" sz="2400"/>
              <a:t> radiation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53000" y="2895600"/>
            <a:ext cx="342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</a:rPr>
              <a:t>All bodies emit radiation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Radiation, R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1676400" y="4227513"/>
            <a:ext cx="39624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524000" y="2627313"/>
            <a:ext cx="1981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V="1">
            <a:off x="3505200" y="3313113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3416300" y="4227513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736725" y="2209800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i</a:t>
            </a:r>
            <a:r>
              <a:rPr lang="en-US" sz="2400"/>
              <a:t>  Incoming Radiation</a:t>
            </a:r>
            <a:endParaRPr lang="en-US" sz="2400" baseline="-25000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4343400" y="2855913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o</a:t>
            </a:r>
            <a:r>
              <a:rPr lang="en-US" sz="2400"/>
              <a:t> =</a:t>
            </a:r>
            <a:r>
              <a:rPr lang="en-US" sz="2400">
                <a:latin typeface="Symbol" pitchFamily="18" charset="2"/>
              </a:rPr>
              <a:t>a</a:t>
            </a:r>
            <a:r>
              <a:rPr lang="en-US" sz="2400"/>
              <a:t>R</a:t>
            </a:r>
            <a:r>
              <a:rPr lang="en-US" sz="2400" baseline="-25000"/>
              <a:t>i   </a:t>
            </a:r>
            <a:r>
              <a:rPr lang="en-US" sz="2400"/>
              <a:t>Reflected radiation</a:t>
            </a:r>
          </a:p>
          <a:p>
            <a:pPr eaLnBrk="1" hangingPunct="1"/>
            <a:endParaRPr lang="en-US" sz="2400">
              <a:latin typeface="Symbol" pitchFamily="18" charset="2"/>
            </a:endParaRPr>
          </a:p>
          <a:p>
            <a:pPr eaLnBrk="1" hangingPunct="1">
              <a:buFont typeface="Symbol" pitchFamily="18" charset="2"/>
              <a:buChar char="a"/>
            </a:pPr>
            <a:r>
              <a:rPr lang="en-US" sz="2400">
                <a:latin typeface="Symbol" pitchFamily="18" charset="2"/>
              </a:rPr>
              <a:t>= </a:t>
            </a:r>
            <a:r>
              <a:rPr lang="en-US" sz="2400">
                <a:latin typeface="Times New Roman" pitchFamily="18" charset="0"/>
              </a:rPr>
              <a:t>albedo (0 – 1)</a:t>
            </a:r>
          </a:p>
          <a:p>
            <a:pPr eaLnBrk="1" hangingPunct="1">
              <a:buFont typeface="Symbol" pitchFamily="18" charset="2"/>
              <a:buNone/>
            </a:pPr>
            <a:endParaRPr lang="en-US" sz="2400">
              <a:latin typeface="Symbol" pitchFamily="18" charset="2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505200" y="5065713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n  </a:t>
            </a:r>
            <a:r>
              <a:rPr lang="en-US" sz="2400"/>
              <a:t>Net Radiation</a:t>
            </a:r>
            <a:endParaRPr lang="en-US" sz="2400" baseline="-25000"/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 flipV="1">
            <a:off x="1828800" y="3313113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1371600" y="3011488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r>
              <a:rPr lang="en-US" sz="2400" baseline="-25000"/>
              <a:t>e</a:t>
            </a: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510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3" imgW="1168200" imgH="241200" progId="Equation.3">
                  <p:embed/>
                </p:oleObj>
              </mc:Choice>
              <mc:Fallback>
                <p:oleObj name="Equation" r:id="rId3" imgW="11682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105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04975" y="5730875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Average value of R</a:t>
            </a:r>
            <a:r>
              <a:rPr lang="en-US" sz="2400" baseline="-25000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 over the earth and 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over the year is 105 W/m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Radiation, R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1676400" y="4227513"/>
            <a:ext cx="39624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4"/>
          <p:cNvSpPr>
            <a:spLocks/>
          </p:cNvSpPr>
          <p:nvPr/>
        </p:nvSpPr>
        <p:spPr bwMode="auto">
          <a:xfrm flipV="1">
            <a:off x="3810000" y="33528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048000" y="5105400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n  </a:t>
            </a:r>
            <a:r>
              <a:rPr lang="en-US" sz="2400"/>
              <a:t>Net Radiation</a:t>
            </a:r>
            <a:endParaRPr lang="en-US" sz="2400" baseline="-25000"/>
          </a:p>
        </p:txBody>
      </p:sp>
      <p:graphicFrame>
        <p:nvGraphicFramePr>
          <p:cNvPr id="1536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149475" y="1295400"/>
          <a:ext cx="49196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1066680" imgH="228600" progId="Equation.3">
                  <p:embed/>
                </p:oleObj>
              </mc:Choice>
              <mc:Fallback>
                <p:oleObj name="Equation" r:id="rId3" imgW="10666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1295400"/>
                        <a:ext cx="49196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04975" y="5730875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Average value of R</a:t>
            </a:r>
            <a:r>
              <a:rPr lang="en-US" sz="2400" baseline="-25000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 over the earth and 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over the year is 105 W/m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3200400" y="42672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4419600" y="4267200"/>
            <a:ext cx="228600" cy="5334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 flipV="1">
            <a:off x="2667000" y="33528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8200" y="4348163"/>
            <a:ext cx="312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G – Ground Heat Flux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62400" y="29718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LE – Evaporation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H – Sensible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8750" y="6172200"/>
            <a:ext cx="898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http://www.uwsp.edu/geo/faculty/ritter/geog101/textbook/energy/radiation_balance.html</a:t>
            </a:r>
          </a:p>
        </p:txBody>
      </p:sp>
      <p:pic>
        <p:nvPicPr>
          <p:cNvPr id="36867" name="Picture 3" descr="radiation_balance_usg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Balance of Earth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27125" y="1789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0800" y="16002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100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305800" y="1447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505200" y="5410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51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013325" y="4989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467600" y="2286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26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382000" y="3276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38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553200" y="1905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962400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553200" y="3581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257800" y="5221288"/>
            <a:ext cx="284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00"/>
                </a:solidFill>
              </a:rPr>
              <a:t>Sensible heat flux 7</a:t>
            </a:r>
          </a:p>
          <a:p>
            <a:pPr eaLnBrk="1" hangingPunct="1"/>
            <a:r>
              <a:rPr lang="en-US" sz="2400">
                <a:solidFill>
                  <a:srgbClr val="0066FF"/>
                </a:solidFill>
              </a:rPr>
              <a:t>Latent heat flux 23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 rot="-3030025">
            <a:off x="8001000" y="5334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581400" y="4267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Net Radiation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72855"/>
            <a:ext cx="5291138" cy="26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54172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84" y="2895600"/>
            <a:ext cx="419631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371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annual net radiation over the earth and over the year is 105 W/m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71445" y="2555151"/>
            <a:ext cx="0" cy="39987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" y="85427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geography.uoregon.edu/envchange/clim_animations/flash/netrad.html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9"/>
          <p:cNvGraphicFramePr>
            <a:graphicFrameLocks noGrp="1" noChangeAspect="1"/>
          </p:cNvGraphicFramePr>
          <p:nvPr>
            <p:ph idx="1"/>
          </p:nvPr>
        </p:nvGraphicFramePr>
        <p:xfrm>
          <a:off x="3276600" y="2590800"/>
          <a:ext cx="49530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hart" r:id="rId3" imgW="3686147" imgH="2409727" progId="Excel.Chart.8">
                  <p:embed/>
                </p:oleObj>
              </mc:Choice>
              <mc:Fallback>
                <p:oleObj name="Chart" r:id="rId3" imgW="3686147" imgH="24097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0800"/>
                        <a:ext cx="49530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Energy Balance in the San Marcos Basin from the NARR (July 2003)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4671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476750" y="245745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fluxes over the day</a:t>
            </a:r>
          </a:p>
        </p:txBody>
      </p:sp>
      <p:sp>
        <p:nvSpPr>
          <p:cNvPr id="4102" name="Text Box 51"/>
          <p:cNvSpPr txBox="1">
            <a:spLocks noChangeArrowheads="1"/>
          </p:cNvSpPr>
          <p:nvPr/>
        </p:nvSpPr>
        <p:spPr bwMode="auto">
          <a:xfrm>
            <a:off x="4267200" y="49530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310</a:t>
            </a:r>
          </a:p>
        </p:txBody>
      </p:sp>
      <p:sp>
        <p:nvSpPr>
          <p:cNvPr id="4103" name="Text Box 52"/>
          <p:cNvSpPr txBox="1">
            <a:spLocks noChangeArrowheads="1"/>
          </p:cNvSpPr>
          <p:nvPr/>
        </p:nvSpPr>
        <p:spPr bwMode="auto">
          <a:xfrm>
            <a:off x="4800600" y="3657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72</a:t>
            </a:r>
          </a:p>
        </p:txBody>
      </p:sp>
      <p:sp>
        <p:nvSpPr>
          <p:cNvPr id="4104" name="Text Box 53"/>
          <p:cNvSpPr txBox="1">
            <a:spLocks noChangeArrowheads="1"/>
          </p:cNvSpPr>
          <p:nvPr/>
        </p:nvSpPr>
        <p:spPr bwMode="auto">
          <a:xfrm>
            <a:off x="5181600" y="5105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415</a:t>
            </a:r>
          </a:p>
        </p:txBody>
      </p:sp>
      <p:sp>
        <p:nvSpPr>
          <p:cNvPr id="4105" name="Text Box 54"/>
          <p:cNvSpPr txBox="1">
            <a:spLocks noChangeArrowheads="1"/>
          </p:cNvSpPr>
          <p:nvPr/>
        </p:nvSpPr>
        <p:spPr bwMode="auto">
          <a:xfrm>
            <a:off x="5867400" y="2819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495</a:t>
            </a:r>
          </a:p>
        </p:txBody>
      </p:sp>
      <p:sp>
        <p:nvSpPr>
          <p:cNvPr id="4106" name="Text Box 55"/>
          <p:cNvSpPr txBox="1">
            <a:spLocks noChangeArrowheads="1"/>
          </p:cNvSpPr>
          <p:nvPr/>
        </p:nvSpPr>
        <p:spPr bwMode="auto">
          <a:xfrm>
            <a:off x="6477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07" name="Text Box 56"/>
          <p:cNvSpPr txBox="1">
            <a:spLocks noChangeArrowheads="1"/>
          </p:cNvSpPr>
          <p:nvPr/>
        </p:nvSpPr>
        <p:spPr bwMode="auto">
          <a:xfrm>
            <a:off x="6934200" y="3505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61</a:t>
            </a:r>
          </a:p>
        </p:txBody>
      </p:sp>
      <p:sp>
        <p:nvSpPr>
          <p:cNvPr id="4108" name="Text Box 57"/>
          <p:cNvSpPr txBox="1">
            <a:spLocks noChangeArrowheads="1"/>
          </p:cNvSpPr>
          <p:nvPr/>
        </p:nvSpPr>
        <p:spPr bwMode="auto">
          <a:xfrm>
            <a:off x="7467600" y="36576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112</a:t>
            </a:r>
          </a:p>
        </p:txBody>
      </p:sp>
      <p:sp>
        <p:nvSpPr>
          <p:cNvPr id="4109" name="Text Box 61"/>
          <p:cNvSpPr txBox="1">
            <a:spLocks noChangeArrowheads="1"/>
          </p:cNvSpPr>
          <p:nvPr/>
        </p:nvSpPr>
        <p:spPr bwMode="auto">
          <a:xfrm>
            <a:off x="593725" y="5903913"/>
            <a:ext cx="730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Shortwave = 310 – 72 = 238;      Net Longwave = 415 – 495 = - 80</a:t>
            </a:r>
          </a:p>
        </p:txBody>
      </p:sp>
      <p:sp>
        <p:nvSpPr>
          <p:cNvPr id="4110" name="Text Box 62"/>
          <p:cNvSpPr txBox="1">
            <a:spLocks noChangeArrowheads="1"/>
          </p:cNvSpPr>
          <p:nvPr/>
        </p:nvSpPr>
        <p:spPr bwMode="auto">
          <a:xfrm>
            <a:off x="609600" y="16002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Note the very large amount of longwave radiation exchanged between land and atmosphere</a:t>
            </a:r>
          </a:p>
        </p:txBody>
      </p:sp>
    </p:spTree>
    <p:extLst>
      <p:ext uri="{BB962C8B-B14F-4D97-AF65-F5344CB8AC3E}">
        <p14:creationId xmlns:p14="http://schemas.microsoft.com/office/powerpoint/2010/main" val="3792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679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B = m; 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= dB/</a:t>
            </a:r>
            <a:r>
              <a:rPr lang="en-US" dirty="0" err="1"/>
              <a:t>dm</a:t>
            </a:r>
            <a:r>
              <a:rPr lang="en-US" dirty="0"/>
              <a:t> = </a:t>
            </a:r>
            <a:r>
              <a:rPr lang="en-US" dirty="0" err="1"/>
              <a:t>dm</a:t>
            </a:r>
            <a:r>
              <a:rPr lang="en-US" dirty="0"/>
              <a:t>/</a:t>
            </a:r>
            <a:r>
              <a:rPr lang="en-US" dirty="0" err="1"/>
              <a:t>dm</a:t>
            </a:r>
            <a:r>
              <a:rPr lang="en-US" dirty="0"/>
              <a:t> = 1; dB/</a:t>
            </a:r>
            <a:r>
              <a:rPr lang="en-US" dirty="0" err="1"/>
              <a:t>dt</a:t>
            </a:r>
            <a:r>
              <a:rPr lang="en-US" dirty="0"/>
              <a:t> = 0 (conservation of mass)</a:t>
            </a: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209800" y="2590800"/>
          <a:ext cx="4343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5" imgW="1574640" imgH="444240" progId="Equation.3">
                  <p:embed/>
                </p:oleObj>
              </mc:Choice>
              <mc:Fallback>
                <p:oleObj name="Equation" r:id="rId5" imgW="157464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4343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819400" y="3810000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/>
              <a:t> = constant for water</a:t>
            </a:r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2133600" y="4114800"/>
          <a:ext cx="3505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7" imgW="1371600" imgH="444240" progId="Equation.3">
                  <p:embed/>
                </p:oleObj>
              </mc:Choice>
              <mc:Fallback>
                <p:oleObj name="Equation" r:id="rId7" imgW="137160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35052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9"/>
          <p:cNvGraphicFramePr>
            <a:graphicFrameLocks noChangeAspect="1"/>
          </p:cNvGraphicFramePr>
          <p:nvPr/>
        </p:nvGraphicFramePr>
        <p:xfrm>
          <a:off x="2667000" y="5181600"/>
          <a:ext cx="25638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9" imgW="1002960" imgH="393480" progId="Equation.3">
                  <p:embed/>
                </p:oleObj>
              </mc:Choice>
              <mc:Fallback>
                <p:oleObj name="Equation" r:id="rId9" imgW="10029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56381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2"/>
          <p:cNvGraphicFramePr>
            <a:graphicFrameLocks noChangeAspect="1"/>
          </p:cNvGraphicFramePr>
          <p:nvPr/>
        </p:nvGraphicFramePr>
        <p:xfrm>
          <a:off x="6172200" y="5181600"/>
          <a:ext cx="18176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1" imgW="711000" imgH="393480" progId="Equation.3">
                  <p:embed/>
                </p:oleObj>
              </mc:Choice>
              <mc:Fallback>
                <p:oleObj name="Equation" r:id="rId11" imgW="71100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1817688" cy="1003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5546725" y="55229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</a:t>
            </a:r>
          </a:p>
        </p:txBody>
      </p:sp>
      <p:sp>
        <p:nvSpPr>
          <p:cNvPr id="2059" name="Text Box 24"/>
          <p:cNvSpPr txBox="1">
            <a:spLocks noChangeArrowheads="1"/>
          </p:cNvSpPr>
          <p:nvPr/>
        </p:nvSpPr>
        <p:spPr bwMode="auto">
          <a:xfrm>
            <a:off x="1524000" y="55626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981200" y="1905000"/>
            <a:ext cx="3733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Increasing carbon dioxide in the atmosphere (from about 300 ppm in preindustrial times)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724400" y="4191000"/>
            <a:ext cx="29114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We are burning fossil carbon (oil, coal) at 100,000 times the rate it</a:t>
            </a:r>
          </a:p>
          <a:p>
            <a:pPr eaLnBrk="1" hangingPunct="1"/>
            <a:r>
              <a:rPr lang="en-US"/>
              <a:t>was laid down in geologic time</a:t>
            </a:r>
          </a:p>
        </p:txBody>
      </p:sp>
    </p:spTree>
    <p:extLst>
      <p:ext uri="{BB962C8B-B14F-4D97-AF65-F5344CB8AC3E}">
        <p14:creationId xmlns:p14="http://schemas.microsoft.com/office/powerpoint/2010/main" val="32146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 of energy by CO</a:t>
            </a:r>
            <a:r>
              <a:rPr lang="en-US" baseline="-25000" smtClean="0"/>
              <a:t>2</a:t>
            </a:r>
          </a:p>
        </p:txBody>
      </p:sp>
      <p:pic>
        <p:nvPicPr>
          <p:cNvPr id="20483" name="Picture 5" descr="carb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Heating of earth surface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114800" cy="4876800"/>
          </a:xfrm>
        </p:spPr>
        <p:txBody>
          <a:bodyPr/>
          <a:lstStyle/>
          <a:p>
            <a:pPr eaLnBrk="1" hangingPunct="1"/>
            <a:r>
              <a:rPr lang="en-US" smtClean="0"/>
              <a:t>Heating of earth surface is uneven</a:t>
            </a:r>
          </a:p>
          <a:p>
            <a:pPr lvl="1" eaLnBrk="1" hangingPunct="1"/>
            <a:r>
              <a:rPr lang="en-US" smtClean="0"/>
              <a:t>Solar radiation strikes perpendicularly near the equator (270 W/m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Solar radiation strikes at an oblique angle near the poles  (90 W/m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Emitted radiation is more uniform than incoming radiation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4" descr="world_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/>
          <a:stretch>
            <a:fillRect/>
          </a:stretch>
        </p:blipFill>
        <p:spPr bwMode="auto">
          <a:xfrm>
            <a:off x="4343400" y="2019300"/>
            <a:ext cx="4648200" cy="24765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43400" y="4527550"/>
            <a:ext cx="4643438" cy="118745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Amount of energy transferred from equator to the poles is approximately 4 x 10</a:t>
            </a:r>
            <a:r>
              <a:rPr lang="en-US" sz="2400" baseline="30000">
                <a:solidFill>
                  <a:schemeClr val="bg2"/>
                </a:solidFill>
                <a:latin typeface="Garamond" pitchFamily="18" charset="0"/>
              </a:rPr>
              <a:t>9</a:t>
            </a: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 MW</a:t>
            </a:r>
          </a:p>
        </p:txBody>
      </p:sp>
    </p:spTree>
    <p:extLst>
      <p:ext uri="{BB962C8B-B14F-4D97-AF65-F5344CB8AC3E}">
        <p14:creationId xmlns:p14="http://schemas.microsoft.com/office/powerpoint/2010/main" val="3540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4000" smtClean="0"/>
              <a:t>Hadley circulation</a:t>
            </a:r>
          </a:p>
        </p:txBody>
      </p:sp>
      <p:pic>
        <p:nvPicPr>
          <p:cNvPr id="23555" name="Picture 3" descr="FIG07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715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Warm air rises, cool air descends creating two huge convective cells.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" y="4648200"/>
            <a:ext cx="2743200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Atmosphere (and oceans) serve to transmit heat energy from the equator to the poles</a:t>
            </a:r>
          </a:p>
        </p:txBody>
      </p:sp>
    </p:spTree>
    <p:extLst>
      <p:ext uri="{BB962C8B-B14F-4D97-AF65-F5344CB8AC3E}">
        <p14:creationId xmlns:p14="http://schemas.microsoft.com/office/powerpoint/2010/main" val="1600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Atmospheric circulation</a:t>
            </a:r>
          </a:p>
        </p:txBody>
      </p:sp>
      <p:pic>
        <p:nvPicPr>
          <p:cNvPr id="25603" name="Picture 3" descr="FIG07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6673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72200" y="3273425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Tropical Easterlies/Trades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Westerlies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easterlies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172200" y="4948238"/>
            <a:ext cx="25908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Intertropical convergence zone (ITCZ)/Doldrums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Horse latitudes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Subpolar low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high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67200" y="24384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Ferrel Cell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733800" y="164465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Polar Cell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172200" y="1689100"/>
            <a:ext cx="2743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Hadley  cell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Ferrel Cell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>
                <a:latin typeface="Garamond" pitchFamily="18" charset="0"/>
              </a:rPr>
              <a:t>Polar cell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248400" y="456723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Latitudes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248400" y="29067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Winds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248400" y="1371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Garamond" pitchFamily="18" charset="0"/>
              </a:rPr>
              <a:t>Circulation cells</a:t>
            </a:r>
          </a:p>
        </p:txBody>
      </p:sp>
    </p:spTree>
    <p:extLst>
      <p:ext uri="{BB962C8B-B14F-4D97-AF65-F5344CB8AC3E}">
        <p14:creationId xmlns:p14="http://schemas.microsoft.com/office/powerpoint/2010/main" val="25775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/>
              <a:t>Shifting in Intertropical Convergence Zone (ITCZ)</a:t>
            </a:r>
          </a:p>
        </p:txBody>
      </p:sp>
      <p:pic>
        <p:nvPicPr>
          <p:cNvPr id="27651" name="Picture 3" descr="FIG07_0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87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IG07_0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0244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257800" y="1660525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Garamond" pitchFamily="18" charset="0"/>
              </a:rPr>
              <a:t>Owing to the tilt of the Earth's axis in orbit, the ITCZ shifts north and south. 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Southward shift in January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24400" y="6324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Northward shift in July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" y="5408613"/>
            <a:ext cx="3352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Creates wet Summers (Monsoons) and dry winters, especially in India and SE Asia</a:t>
            </a:r>
          </a:p>
        </p:txBody>
      </p:sp>
    </p:spTree>
    <p:extLst>
      <p:ext uri="{BB962C8B-B14F-4D97-AF65-F5344CB8AC3E}">
        <p14:creationId xmlns:p14="http://schemas.microsoft.com/office/powerpoint/2010/main" val="32511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Structure of atmosphere</a:t>
            </a:r>
          </a:p>
        </p:txBody>
      </p:sp>
      <p:pic>
        <p:nvPicPr>
          <p:cNvPr id="30723" name="Picture 3" descr="FIG01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r="12242"/>
          <a:stretch>
            <a:fillRect/>
          </a:stretch>
        </p:blipFill>
        <p:spPr bwMode="auto">
          <a:xfrm>
            <a:off x="457200" y="990600"/>
            <a:ext cx="5468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FIG01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 r="26454"/>
          <a:stretch>
            <a:fillRect/>
          </a:stretch>
        </p:blipFill>
        <p:spPr bwMode="auto">
          <a:xfrm>
            <a:off x="6172200" y="1752600"/>
            <a:ext cx="2633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Atmospheric water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eaLnBrk="1" hangingPunct="1"/>
            <a:r>
              <a:rPr lang="en-US" smtClean="0"/>
              <a:t>Atmospheric water exists </a:t>
            </a:r>
          </a:p>
          <a:p>
            <a:pPr lvl="1" eaLnBrk="1" hangingPunct="1"/>
            <a:r>
              <a:rPr lang="en-US" smtClean="0"/>
              <a:t>Mostly as gas or water vapor</a:t>
            </a:r>
          </a:p>
          <a:p>
            <a:pPr lvl="1" eaLnBrk="1" hangingPunct="1"/>
            <a:r>
              <a:rPr lang="en-US" smtClean="0"/>
              <a:t>Liquid in rainfall and water droplets in clouds</a:t>
            </a:r>
          </a:p>
          <a:p>
            <a:pPr lvl="1" eaLnBrk="1" hangingPunct="1"/>
            <a:r>
              <a:rPr lang="en-US" smtClean="0"/>
              <a:t>Solid in snowfall and in hail storms</a:t>
            </a:r>
          </a:p>
          <a:p>
            <a:pPr eaLnBrk="1" hangingPunct="1"/>
            <a:r>
              <a:rPr lang="en-US" smtClean="0"/>
              <a:t>Accounts for less than 1/100,000 part of total water, but plays a major role in the hydrologic cycle</a:t>
            </a:r>
          </a:p>
        </p:txBody>
      </p:sp>
    </p:spTree>
    <p:extLst>
      <p:ext uri="{BB962C8B-B14F-4D97-AF65-F5344CB8AC3E}">
        <p14:creationId xmlns:p14="http://schemas.microsoft.com/office/powerpoint/2010/main" val="5635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vapor</a:t>
            </a:r>
          </a:p>
        </p:txBody>
      </p:sp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4953000" y="2438400"/>
            <a:ext cx="2819400" cy="2514600"/>
            <a:chOff x="1680" y="1104"/>
            <a:chExt cx="2496" cy="2064"/>
          </a:xfrm>
        </p:grpSpPr>
        <p:sp>
          <p:nvSpPr>
            <p:cNvPr id="5134" name="Rectangle 4"/>
            <p:cNvSpPr>
              <a:spLocks noChangeArrowheads="1"/>
            </p:cNvSpPr>
            <p:nvPr/>
          </p:nvSpPr>
          <p:spPr bwMode="auto">
            <a:xfrm>
              <a:off x="1680" y="1824"/>
              <a:ext cx="158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5"/>
            <p:cNvSpPr>
              <a:spLocks noChangeArrowheads="1"/>
            </p:cNvSpPr>
            <p:nvPr/>
          </p:nvSpPr>
          <p:spPr bwMode="auto">
            <a:xfrm>
              <a:off x="2592" y="1104"/>
              <a:ext cx="158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6"/>
            <p:cNvSpPr>
              <a:spLocks noChangeShapeType="1"/>
            </p:cNvSpPr>
            <p:nvPr/>
          </p:nvSpPr>
          <p:spPr bwMode="auto">
            <a:xfrm flipV="1">
              <a:off x="1680" y="244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7"/>
            <p:cNvSpPr>
              <a:spLocks noChangeShapeType="1"/>
            </p:cNvSpPr>
            <p:nvPr/>
          </p:nvSpPr>
          <p:spPr bwMode="auto">
            <a:xfrm flipV="1">
              <a:off x="1680" y="1104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8"/>
            <p:cNvSpPr>
              <a:spLocks noChangeShapeType="1"/>
            </p:cNvSpPr>
            <p:nvPr/>
          </p:nvSpPr>
          <p:spPr bwMode="auto">
            <a:xfrm flipV="1">
              <a:off x="3264" y="1104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9"/>
            <p:cNvSpPr>
              <a:spLocks noChangeShapeType="1"/>
            </p:cNvSpPr>
            <p:nvPr/>
          </p:nvSpPr>
          <p:spPr bwMode="auto">
            <a:xfrm flipV="1">
              <a:off x="3264" y="244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1295400" y="1371600"/>
            <a:ext cx="668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Suppose we have an elementary volume of atmosphere dV and </a:t>
            </a:r>
          </a:p>
          <a:p>
            <a:pPr algn="ctr" eaLnBrk="1" hangingPunct="1"/>
            <a:r>
              <a:rPr lang="en-US"/>
              <a:t>we want quantify how much water vapor it contains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552450" y="5029200"/>
            <a:ext cx="2190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Atmospheric gases:</a:t>
            </a:r>
          </a:p>
          <a:p>
            <a:pPr eaLnBrk="1" hangingPunct="1"/>
            <a:r>
              <a:rPr lang="en-US"/>
              <a:t>Nitrogen – 78.1%</a:t>
            </a:r>
          </a:p>
          <a:p>
            <a:pPr eaLnBrk="1" hangingPunct="1"/>
            <a:r>
              <a:rPr lang="en-US"/>
              <a:t>Oxygen – 20.9%</a:t>
            </a:r>
          </a:p>
          <a:p>
            <a:pPr eaLnBrk="1" hangingPunct="1"/>
            <a:r>
              <a:rPr lang="en-US"/>
              <a:t>Other gases ~ 1%</a:t>
            </a:r>
          </a:p>
          <a:p>
            <a:pPr eaLnBrk="1" hangingPunct="1"/>
            <a:endParaRPr 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6172200"/>
            <a:ext cx="6818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http://www.bambooweb.com/articles/e/a/Earth's_atmosphere.html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8153400" y="2819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dV</a:t>
            </a: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H="1">
            <a:off x="7772400" y="3048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5181600" y="3429000"/>
            <a:ext cx="276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  <a:r>
              <a:rPr lang="en-US" baseline="-25000"/>
              <a:t>a</a:t>
            </a:r>
            <a:r>
              <a:rPr lang="en-US"/>
              <a:t> = mass of moist air</a:t>
            </a:r>
          </a:p>
          <a:p>
            <a:pPr eaLnBrk="1" hangingPunct="1"/>
            <a:r>
              <a:rPr lang="en-US"/>
              <a:t>m</a:t>
            </a:r>
            <a:r>
              <a:rPr lang="en-US" baseline="-25000"/>
              <a:t>v</a:t>
            </a:r>
            <a:r>
              <a:rPr lang="en-US"/>
              <a:t> = mass of water vapor</a:t>
            </a:r>
          </a:p>
        </p:txBody>
      </p:sp>
      <p:graphicFrame>
        <p:nvGraphicFramePr>
          <p:cNvPr id="5122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895600" y="2438400"/>
          <a:ext cx="14255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255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593725" y="2779713"/>
            <a:ext cx="221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vapor density</a:t>
            </a: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2819400" y="3468688"/>
          <a:ext cx="1457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68688"/>
                        <a:ext cx="1457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Air density</a:t>
            </a:r>
          </a:p>
        </p:txBody>
      </p:sp>
    </p:spTree>
    <p:extLst>
      <p:ext uri="{BB962C8B-B14F-4D97-AF65-F5344CB8AC3E}">
        <p14:creationId xmlns:p14="http://schemas.microsoft.com/office/powerpoint/2010/main" val="35597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Humidity, q</a:t>
            </a:r>
            <a:r>
              <a:rPr lang="en-US" baseline="-25000" smtClean="0"/>
              <a:t>v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Specific humidity measures the mass of water vapor per unit mass of moist air</a:t>
            </a:r>
          </a:p>
          <a:p>
            <a:pPr eaLnBrk="1" hangingPunct="1"/>
            <a:r>
              <a:rPr lang="en-US" sz="2800" smtClean="0"/>
              <a:t>It is dimensionless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1905000"/>
          <a:ext cx="28956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4" imgW="520560" imgH="431640" progId="Equation.3">
                  <p:embed/>
                </p:oleObj>
              </mc:Choice>
              <mc:Fallback>
                <p:oleObj name="Equation" r:id="rId4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895600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5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1" y="1530985"/>
            <a:ext cx="4445819" cy="51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Continuous and Discrete time data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Continuous</a:t>
            </a:r>
            <a:r>
              <a:rPr lang="en-US"/>
              <a:t> time representation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13325" y="3770313"/>
            <a:ext cx="401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Sampled or Instantaneous data</a:t>
            </a:r>
          </a:p>
          <a:p>
            <a:r>
              <a:rPr lang="en-US"/>
              <a:t>(streamflow)</a:t>
            </a:r>
          </a:p>
          <a:p>
            <a:r>
              <a:rPr lang="en-US"/>
              <a:t>truthful for rate, volume is interpolated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3854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Pulse or Interval data</a:t>
            </a:r>
          </a:p>
          <a:p>
            <a:r>
              <a:rPr lang="en-US"/>
              <a:t>(precipitation)</a:t>
            </a:r>
          </a:p>
          <a:p>
            <a:r>
              <a:rPr lang="en-US"/>
              <a:t>truthful for depth, rate is interpolated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22525" y="1179513"/>
            <a:ext cx="395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2.3.1, p. 28 Applied Hydrology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474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we close a discrete-time water balance?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494897" y="3476196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9697" y="324759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8897" y="324759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6719" y="35201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2785" y="3524964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69860" y="31068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6572534" y="3291530"/>
            <a:ext cx="446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799697" y="3291530"/>
            <a:ext cx="370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Vapor pressure, 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Vapor pressure, e,</a:t>
            </a:r>
            <a:r>
              <a:rPr lang="en-US" sz="2400" smtClean="0"/>
              <a:t> is the pressure that water vapor exerts on a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Air pressure, p,</a:t>
            </a:r>
            <a:r>
              <a:rPr lang="en-US" sz="2400" smtClean="0"/>
              <a:t> is the total pressure that air makes on a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Ideal gas law</a:t>
            </a:r>
            <a:r>
              <a:rPr lang="en-US" sz="2400" smtClean="0"/>
              <a:t> relates pressure to absolute temperature T, R</a:t>
            </a:r>
            <a:r>
              <a:rPr lang="en-US" sz="2400" baseline="-25000" smtClean="0"/>
              <a:t>v</a:t>
            </a:r>
            <a:r>
              <a:rPr lang="en-US" sz="2400" smtClean="0"/>
              <a:t> is the gas constant for water vapor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</a:rPr>
              <a:t>0.622 </a:t>
            </a:r>
            <a:r>
              <a:rPr lang="en-US" sz="2400" smtClean="0"/>
              <a:t>is ratio of mol. wt. of water vapor to avg mol. wt. of dry air (=18/28.9)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3810000"/>
          <a:ext cx="1981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981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5181600" y="1981200"/>
            <a:ext cx="3200400" cy="1066800"/>
            <a:chOff x="3264" y="1776"/>
            <a:chExt cx="2016" cy="672"/>
          </a:xfrm>
        </p:grpSpPr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3264" y="244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>
              <a:off x="3552" y="20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 flipH="1">
              <a:off x="3936" y="182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Oval 10"/>
            <p:cNvSpPr>
              <a:spLocks noChangeArrowheads="1"/>
            </p:cNvSpPr>
            <p:nvPr/>
          </p:nvSpPr>
          <p:spPr bwMode="auto">
            <a:xfrm>
              <a:off x="4482" y="203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4560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4128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3"/>
            <p:cNvSpPr>
              <a:spLocks noChangeArrowheads="1"/>
            </p:cNvSpPr>
            <p:nvPr/>
          </p:nvSpPr>
          <p:spPr bwMode="auto">
            <a:xfrm flipH="1">
              <a:off x="5166" y="202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 flipH="1">
              <a:off x="4944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71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38800" y="4876800"/>
          <a:ext cx="24399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6" imgW="825480" imgH="419040" progId="Equation.3">
                  <p:embed/>
                </p:oleObj>
              </mc:Choice>
              <mc:Fallback>
                <p:oleObj name="Equation" r:id="rId6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876800"/>
                        <a:ext cx="24399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2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Saturation vapor pressure, e</a:t>
            </a:r>
            <a:r>
              <a:rPr lang="en-US" baseline="-25000" smtClean="0"/>
              <a:t>s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86000"/>
          <a:ext cx="5176838" cy="277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Bitmap Image" r:id="rId4" imgW="2962689" imgH="1590897" progId="Paint.Picture">
                  <p:embed/>
                </p:oleObj>
              </mc:Choice>
              <mc:Fallback>
                <p:oleObj name="Bitmap Image" r:id="rId4" imgW="2962689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5176838" cy="277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43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Saturation vapor pressure</a:t>
            </a:r>
            <a:r>
              <a:rPr lang="en-US"/>
              <a:t> occurs when air is holding all the water vapor</a:t>
            </a:r>
          </a:p>
          <a:p>
            <a:pPr eaLnBrk="1" hangingPunct="1"/>
            <a:r>
              <a:rPr lang="en-US"/>
              <a:t>that it can at a given air temperature</a:t>
            </a: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3276600"/>
          <a:ext cx="3352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3352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6891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Vapor pressure is measured in Pascals (Pa), where 1 Pa = 1 N/m</a:t>
            </a:r>
            <a:r>
              <a:rPr lang="en-US" baseline="30000"/>
              <a:t>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0" y="5943600"/>
            <a:ext cx="187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 kPa = 1000 Pa</a:t>
            </a:r>
          </a:p>
        </p:txBody>
      </p:sp>
    </p:spTree>
    <p:extLst>
      <p:ext uri="{BB962C8B-B14F-4D97-AF65-F5344CB8AC3E}">
        <p14:creationId xmlns:p14="http://schemas.microsoft.com/office/powerpoint/2010/main" val="41194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humidity, R</a:t>
            </a:r>
            <a:r>
              <a:rPr lang="en-US" baseline="-25000" smtClean="0"/>
              <a:t>h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315200" cy="3927475"/>
          </a:xfrm>
          <a:noFill/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5867400" y="2819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4114800" y="3276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>
            <a:off x="4114800" y="2819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038600" y="2438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s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40386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/>
        </p:nvGraphicFramePr>
        <p:xfrm>
          <a:off x="914400" y="48768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507960" imgH="431640" progId="Equation.3">
                  <p:embed/>
                </p:oleObj>
              </mc:Choice>
              <mc:Fallback>
                <p:oleObj name="Equation" r:id="rId5" imgW="50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2514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251325" y="5370513"/>
            <a:ext cx="4210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Relative humidity measures the percent</a:t>
            </a:r>
          </a:p>
          <a:p>
            <a:pPr eaLnBrk="1" hangingPunct="1"/>
            <a:r>
              <a:rPr lang="en-US"/>
              <a:t>of the saturation water content of the air</a:t>
            </a:r>
          </a:p>
          <a:p>
            <a:pPr eaLnBrk="1" hangingPunct="1"/>
            <a:r>
              <a:rPr lang="en-US"/>
              <a:t>that it currently holds (0 – 100%)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74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Dewpoint Temperature, T</a:t>
            </a:r>
            <a:r>
              <a:rPr lang="en-US" baseline="-25000" smtClean="0"/>
              <a:t>d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315200" cy="3927475"/>
          </a:xfrm>
          <a:noFill/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5867400" y="2819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4114800" y="3276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05000" y="5410200"/>
            <a:ext cx="5314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Dewpoint temperature</a:t>
            </a:r>
            <a:r>
              <a:rPr lang="en-US"/>
              <a:t> is the air temperature</a:t>
            </a:r>
          </a:p>
          <a:p>
            <a:pPr eaLnBrk="1" hangingPunct="1"/>
            <a:r>
              <a:rPr lang="en-US"/>
              <a:t>at which the air would be saturated with its current </a:t>
            </a:r>
          </a:p>
          <a:p>
            <a:pPr eaLnBrk="1" hangingPunct="1"/>
            <a:r>
              <a:rPr lang="en-US"/>
              <a:t>vapor content</a:t>
            </a:r>
          </a:p>
          <a:p>
            <a:pPr eaLnBrk="1" hangingPunct="1"/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334000" y="3276600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791200" y="3810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257800" y="3733800"/>
            <a:ext cx="40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</a:t>
            </a:r>
            <a:r>
              <a:rPr lang="en-US" baseline="-250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28373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vapor in an air column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have three equations describing column: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Hydrostatic air pressure, dp/dz = -</a:t>
            </a:r>
            <a:r>
              <a:rPr lang="en-US" sz="2400" smtClean="0">
                <a:latin typeface="Symbol" pitchFamily="18" charset="2"/>
              </a:rPr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Lapse rate of temperature, dT/dz = - </a:t>
            </a:r>
            <a:r>
              <a:rPr lang="en-US" sz="2400" smtClean="0">
                <a:latin typeface="Symbol" pitchFamily="18" charset="2"/>
              </a:rPr>
              <a:t>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Ideal gas law, p = </a:t>
            </a:r>
            <a:r>
              <a:rPr lang="en-US" sz="2400" smtClean="0">
                <a:latin typeface="Symbol" pitchFamily="18" charset="2"/>
              </a:rPr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R</a:t>
            </a:r>
            <a:r>
              <a:rPr lang="en-US" sz="2400" baseline="-25000" smtClean="0"/>
              <a:t>a</a:t>
            </a:r>
            <a:r>
              <a:rPr lang="en-US" sz="2400" smtClean="0"/>
              <a:t>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Combine them and integrate over column to get pressure variation elevation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5867400" y="1676400"/>
            <a:ext cx="1295400" cy="3276600"/>
            <a:chOff x="3696" y="1680"/>
            <a:chExt cx="816" cy="1440"/>
          </a:xfrm>
        </p:grpSpPr>
        <p:sp>
          <p:nvSpPr>
            <p:cNvPr id="10252" name="Oval 5"/>
            <p:cNvSpPr>
              <a:spLocks noChangeArrowheads="1"/>
            </p:cNvSpPr>
            <p:nvPr/>
          </p:nvSpPr>
          <p:spPr bwMode="auto">
            <a:xfrm>
              <a:off x="3696" y="1680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6"/>
            <p:cNvSpPr>
              <a:spLocks noChangeArrowheads="1"/>
            </p:cNvSpPr>
            <p:nvPr/>
          </p:nvSpPr>
          <p:spPr bwMode="auto">
            <a:xfrm>
              <a:off x="3696" y="2160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7"/>
            <p:cNvSpPr>
              <a:spLocks noChangeArrowheads="1"/>
            </p:cNvSpPr>
            <p:nvPr/>
          </p:nvSpPr>
          <p:spPr bwMode="auto">
            <a:xfrm>
              <a:off x="3696" y="2304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8"/>
            <p:cNvSpPr>
              <a:spLocks noChangeArrowheads="1"/>
            </p:cNvSpPr>
            <p:nvPr/>
          </p:nvSpPr>
          <p:spPr bwMode="auto">
            <a:xfrm>
              <a:off x="3696" y="2928"/>
              <a:ext cx="81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>
              <a:off x="3696" y="177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>
              <a:off x="4512" y="177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7451725" y="1789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Column</a:t>
            </a:r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 flipH="1">
            <a:off x="71628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7467600" y="27432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Element, dz</a:t>
            </a:r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 flipH="1">
            <a:off x="7178675" y="29352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5105400"/>
          <a:ext cx="31242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4" imgW="1066680" imgH="507960" progId="Equation.3">
                  <p:embed/>
                </p:oleObj>
              </mc:Choice>
              <mc:Fallback>
                <p:oleObj name="Equation" r:id="rId4" imgW="106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05400"/>
                        <a:ext cx="31242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6400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6324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680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Precipitable Water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an element dz, the </a:t>
            </a:r>
            <a:r>
              <a:rPr lang="en-US" sz="2800" smtClean="0">
                <a:solidFill>
                  <a:srgbClr val="FF3300"/>
                </a:solidFill>
              </a:rPr>
              <a:t>mass of water vapor</a:t>
            </a:r>
            <a:r>
              <a:rPr lang="en-US" sz="2800" smtClean="0"/>
              <a:t> is dm</a:t>
            </a:r>
            <a:r>
              <a:rPr lang="en-US" sz="2800" baseline="-25000" smtClean="0"/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Integrate over the whole atmospheric column to get </a:t>
            </a:r>
            <a:r>
              <a:rPr lang="en-US" sz="2800" smtClean="0">
                <a:solidFill>
                  <a:srgbClr val="FF3300"/>
                </a:solidFill>
              </a:rPr>
              <a:t>precipitable water,m</a:t>
            </a:r>
            <a:r>
              <a:rPr lang="en-US" sz="2800" baseline="-25000" smtClean="0">
                <a:solidFill>
                  <a:srgbClr val="FF3300"/>
                </a:solidFill>
              </a:rPr>
              <a:t>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</a:t>
            </a:r>
            <a:r>
              <a:rPr lang="en-US" sz="2800" baseline="-25000" smtClean="0"/>
              <a:t>p</a:t>
            </a:r>
            <a:r>
              <a:rPr lang="en-US" sz="2800" smtClean="0"/>
              <a:t>/A gives </a:t>
            </a:r>
            <a:r>
              <a:rPr lang="en-US" sz="2800" smtClean="0">
                <a:solidFill>
                  <a:srgbClr val="FF3300"/>
                </a:solidFill>
              </a:rPr>
              <a:t>precipitable water per unit area in kg/m</a:t>
            </a:r>
            <a:r>
              <a:rPr lang="en-US" sz="2800" baseline="30000" smtClean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5867400" y="1676400"/>
            <a:ext cx="1295400" cy="436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5867400" y="2768600"/>
            <a:ext cx="1295400" cy="436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5867400" y="3095625"/>
            <a:ext cx="129540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5867400" y="4516438"/>
            <a:ext cx="1295400" cy="436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867400" y="1895475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7162800" y="1895475"/>
            <a:ext cx="0" cy="283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7451725" y="1789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Column</a:t>
            </a: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flipH="1">
            <a:off x="71628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7467600" y="27432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Element, dz</a:t>
            </a: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H="1">
            <a:off x="7178675" y="29352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6400800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6324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graphicFrame>
        <p:nvGraphicFramePr>
          <p:cNvPr id="1126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5181600"/>
          <a:ext cx="32813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4" imgW="990360" imgH="241200" progId="Equation.3">
                  <p:embed/>
                </p:oleObj>
              </mc:Choice>
              <mc:Fallback>
                <p:oleObj name="Equation" r:id="rId4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81600"/>
                        <a:ext cx="32813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75525" y="43799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A</a:t>
            </a:r>
          </a:p>
        </p:txBody>
      </p:sp>
    </p:spTree>
    <p:extLst>
      <p:ext uri="{BB962C8B-B14F-4D97-AF65-F5344CB8AC3E}">
        <p14:creationId xmlns:p14="http://schemas.microsoft.com/office/powerpoint/2010/main" val="1768689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84" y="43934"/>
            <a:ext cx="8229600" cy="1143000"/>
          </a:xfrm>
        </p:spPr>
        <p:txBody>
          <a:bodyPr/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9696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5088384" cy="27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24400"/>
            <a:ext cx="291869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0022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http://geography.uoregon.edu/envchange/clim_animations/flash/pwat.html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mm </a:t>
            </a:r>
            <a:r>
              <a:rPr lang="en-US" dirty="0" err="1" smtClean="0"/>
              <a:t>precipitable</a:t>
            </a:r>
            <a:r>
              <a:rPr lang="en-US" dirty="0" smtClean="0"/>
              <a:t> water divides frontal from thunderstorm rainfall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5201718"/>
            <a:ext cx="0" cy="60960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1336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rainfall in the winter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3191" y="358140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Thunderstorm rainfall in the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7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4379532" cy="64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102286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1400604"/>
            <a:ext cx="38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181856" y="2971800"/>
            <a:ext cx="1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5626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S</a:t>
            </a:r>
            <a:r>
              <a:rPr lang="en-US" baseline="-25000" dirty="0" smtClean="0"/>
              <a:t>j-1</a:t>
            </a:r>
            <a:r>
              <a:rPr lang="en-US" dirty="0" smtClean="0"/>
              <a:t> +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343648" y="1905000"/>
            <a:ext cx="341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Continuity Equation</a:t>
            </a:r>
            <a:r>
              <a:rPr lang="en-US" dirty="0" smtClean="0"/>
              <a:t>, </a:t>
            </a:r>
            <a:r>
              <a:rPr lang="en-US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I – Q</a:t>
            </a:r>
          </a:p>
          <a:p>
            <a:pPr algn="ctr"/>
            <a:r>
              <a:rPr lang="en-US" dirty="0" smtClean="0"/>
              <a:t>applied in a discrete time interval [(j-1)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j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42672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4038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0" y="4038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7822" y="431113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23888" y="4315968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0963" y="38978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7173637" y="4082534"/>
            <a:ext cx="446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6400800" y="4082534"/>
            <a:ext cx="370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928"/>
            <a:ext cx="7848600" cy="66106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066800" y="2282825"/>
            <a:ext cx="7827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 = m</a:t>
            </a:r>
            <a:r>
              <a:rPr lang="en-US" u="sng"/>
              <a:t>v</a:t>
            </a:r>
            <a:r>
              <a:rPr lang="en-US"/>
              <a:t>;  b = dB/dm = dm</a:t>
            </a:r>
            <a:r>
              <a:rPr lang="en-US" u="sng"/>
              <a:t>v</a:t>
            </a:r>
            <a:r>
              <a:rPr lang="en-US"/>
              <a:t>/dm = </a:t>
            </a:r>
            <a:r>
              <a:rPr lang="en-US" u="sng"/>
              <a:t>v</a:t>
            </a:r>
            <a:r>
              <a:rPr lang="en-US"/>
              <a:t>; dB/dt = d(m</a:t>
            </a:r>
            <a:r>
              <a:rPr lang="en-US" u="sng"/>
              <a:t>v</a:t>
            </a:r>
            <a:r>
              <a:rPr lang="en-US"/>
              <a:t>)/dt = </a:t>
            </a:r>
            <a:r>
              <a:rPr lang="en-US">
                <a:latin typeface="Symbol" pitchFamily="18" charset="2"/>
              </a:rPr>
              <a:t>S</a:t>
            </a:r>
            <a:r>
              <a:rPr lang="en-US" u="sng"/>
              <a:t>F</a:t>
            </a:r>
            <a:r>
              <a:rPr lang="en-US"/>
              <a:t> (Newtons 2</a:t>
            </a:r>
            <a:r>
              <a:rPr lang="en-US" baseline="30000"/>
              <a:t>nd</a:t>
            </a:r>
            <a:r>
              <a:rPr lang="en-US"/>
              <a:t> Law)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736725" y="2590800"/>
          <a:ext cx="52895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5" imgW="1917360" imgH="444240" progId="Equation.3">
                  <p:embed/>
                </p:oleObj>
              </mc:Choice>
              <mc:Fallback>
                <p:oleObj name="Equation" r:id="rId5" imgW="191736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2590800"/>
                        <a:ext cx="528955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6350000" y="5359400"/>
          <a:ext cx="1460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7" imgW="571320" imgH="253800" progId="Equation.3">
                  <p:embed/>
                </p:oleObj>
              </mc:Choice>
              <mc:Fallback>
                <p:oleObj name="Equation" r:id="rId7" imgW="5713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5359400"/>
                        <a:ext cx="1460500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546725" y="552291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914400" y="4191000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 steady flow</a:t>
            </a:r>
          </a:p>
        </p:txBody>
      </p:sp>
      <p:graphicFrame>
        <p:nvGraphicFramePr>
          <p:cNvPr id="4101" name="Object 15"/>
          <p:cNvGraphicFramePr>
            <a:graphicFrameLocks noChangeAspect="1"/>
          </p:cNvGraphicFramePr>
          <p:nvPr/>
        </p:nvGraphicFramePr>
        <p:xfrm>
          <a:off x="2819400" y="3871913"/>
          <a:ext cx="24384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9" imgW="977760" imgH="444240" progId="Equation.3">
                  <p:embed/>
                </p:oleObj>
              </mc:Choice>
              <mc:Fallback>
                <p:oleObj name="Equation" r:id="rId9" imgW="97776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71913"/>
                        <a:ext cx="243840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838200" y="54102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 uniform flow</a:t>
            </a:r>
          </a:p>
        </p:txBody>
      </p:sp>
      <p:graphicFrame>
        <p:nvGraphicFramePr>
          <p:cNvPr id="4102" name="Object 22"/>
          <p:cNvGraphicFramePr>
            <a:graphicFrameLocks noChangeAspect="1"/>
          </p:cNvGraphicFramePr>
          <p:nvPr/>
        </p:nvGraphicFramePr>
        <p:xfrm>
          <a:off x="2971800" y="5181600"/>
          <a:ext cx="2209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1" imgW="850680" imgH="380880" progId="Equation.3">
                  <p:embed/>
                </p:oleObj>
              </mc:Choice>
              <mc:Fallback>
                <p:oleObj name="Equation" r:id="rId11" imgW="850680" imgH="3808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1600"/>
                        <a:ext cx="2209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5699125" y="6132513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 a steady, uniform flow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66FF"/>
                </a:solidFill>
              </a:rPr>
              <a:t>Surface and Groundwater Flow Levels</a:t>
            </a:r>
            <a:r>
              <a:rPr lang="en-US" sz="3600" smtClean="0"/>
              <a:t> </a:t>
            </a:r>
            <a:r>
              <a:rPr lang="en-US" sz="2400" smtClean="0"/>
              <a:t>are related to Mean Sea Level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447800" y="2286000"/>
            <a:ext cx="7175500" cy="4176713"/>
            <a:chOff x="806" y="1040"/>
            <a:chExt cx="4520" cy="2631"/>
          </a:xfrm>
        </p:grpSpPr>
        <p:sp>
          <p:nvSpPr>
            <p:cNvPr id="29701" name="Freeform 4"/>
            <p:cNvSpPr>
              <a:spLocks/>
            </p:cNvSpPr>
            <p:nvPr/>
          </p:nvSpPr>
          <p:spPr bwMode="auto">
            <a:xfrm>
              <a:off x="1046" y="1152"/>
              <a:ext cx="2948" cy="2423"/>
            </a:xfrm>
            <a:custGeom>
              <a:avLst/>
              <a:gdLst>
                <a:gd name="T0" fmla="*/ 344 w 2064"/>
                <a:gd name="T1" fmla="*/ 400 h 1568"/>
                <a:gd name="T2" fmla="*/ 488 w 2064"/>
                <a:gd name="T3" fmla="*/ 448 h 1568"/>
                <a:gd name="T4" fmla="*/ 680 w 2064"/>
                <a:gd name="T5" fmla="*/ 448 h 1568"/>
                <a:gd name="T6" fmla="*/ 824 w 2064"/>
                <a:gd name="T7" fmla="*/ 304 h 1568"/>
                <a:gd name="T8" fmla="*/ 872 w 2064"/>
                <a:gd name="T9" fmla="*/ 160 h 1568"/>
                <a:gd name="T10" fmla="*/ 968 w 2064"/>
                <a:gd name="T11" fmla="*/ 64 h 1568"/>
                <a:gd name="T12" fmla="*/ 1160 w 2064"/>
                <a:gd name="T13" fmla="*/ 16 h 1568"/>
                <a:gd name="T14" fmla="*/ 1400 w 2064"/>
                <a:gd name="T15" fmla="*/ 160 h 1568"/>
                <a:gd name="T16" fmla="*/ 1784 w 2064"/>
                <a:gd name="T17" fmla="*/ 304 h 1568"/>
                <a:gd name="T18" fmla="*/ 1928 w 2064"/>
                <a:gd name="T19" fmla="*/ 592 h 1568"/>
                <a:gd name="T20" fmla="*/ 2024 w 2064"/>
                <a:gd name="T21" fmla="*/ 928 h 1568"/>
                <a:gd name="T22" fmla="*/ 1688 w 2064"/>
                <a:gd name="T23" fmla="*/ 1312 h 1568"/>
                <a:gd name="T24" fmla="*/ 1256 w 2064"/>
                <a:gd name="T25" fmla="*/ 1456 h 1568"/>
                <a:gd name="T26" fmla="*/ 1160 w 2064"/>
                <a:gd name="T27" fmla="*/ 1360 h 1568"/>
                <a:gd name="T28" fmla="*/ 1016 w 2064"/>
                <a:gd name="T29" fmla="*/ 1408 h 1568"/>
                <a:gd name="T30" fmla="*/ 968 w 2064"/>
                <a:gd name="T31" fmla="*/ 1456 h 1568"/>
                <a:gd name="T32" fmla="*/ 776 w 2064"/>
                <a:gd name="T33" fmla="*/ 1552 h 1568"/>
                <a:gd name="T34" fmla="*/ 488 w 2064"/>
                <a:gd name="T35" fmla="*/ 1360 h 1568"/>
                <a:gd name="T36" fmla="*/ 56 w 2064"/>
                <a:gd name="T37" fmla="*/ 1120 h 1568"/>
                <a:gd name="T38" fmla="*/ 152 w 2064"/>
                <a:gd name="T39" fmla="*/ 592 h 1568"/>
                <a:gd name="T40" fmla="*/ 152 w 2064"/>
                <a:gd name="T41" fmla="*/ 352 h 1568"/>
                <a:gd name="T42" fmla="*/ 344 w 2064"/>
                <a:gd name="T43" fmla="*/ 400 h 1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64"/>
                <a:gd name="T67" fmla="*/ 0 h 1568"/>
                <a:gd name="T68" fmla="*/ 2064 w 2064"/>
                <a:gd name="T69" fmla="*/ 1568 h 15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64" h="1568">
                  <a:moveTo>
                    <a:pt x="344" y="400"/>
                  </a:moveTo>
                  <a:cubicBezTo>
                    <a:pt x="400" y="416"/>
                    <a:pt x="432" y="440"/>
                    <a:pt x="488" y="448"/>
                  </a:cubicBezTo>
                  <a:cubicBezTo>
                    <a:pt x="544" y="456"/>
                    <a:pt x="624" y="472"/>
                    <a:pt x="680" y="448"/>
                  </a:cubicBezTo>
                  <a:cubicBezTo>
                    <a:pt x="736" y="424"/>
                    <a:pt x="792" y="352"/>
                    <a:pt x="824" y="304"/>
                  </a:cubicBezTo>
                  <a:cubicBezTo>
                    <a:pt x="856" y="256"/>
                    <a:pt x="848" y="200"/>
                    <a:pt x="872" y="160"/>
                  </a:cubicBezTo>
                  <a:cubicBezTo>
                    <a:pt x="896" y="120"/>
                    <a:pt x="920" y="88"/>
                    <a:pt x="968" y="64"/>
                  </a:cubicBezTo>
                  <a:cubicBezTo>
                    <a:pt x="1016" y="40"/>
                    <a:pt x="1088" y="0"/>
                    <a:pt x="1160" y="16"/>
                  </a:cubicBezTo>
                  <a:cubicBezTo>
                    <a:pt x="1232" y="32"/>
                    <a:pt x="1296" y="112"/>
                    <a:pt x="1400" y="160"/>
                  </a:cubicBezTo>
                  <a:cubicBezTo>
                    <a:pt x="1504" y="208"/>
                    <a:pt x="1696" y="232"/>
                    <a:pt x="1784" y="304"/>
                  </a:cubicBezTo>
                  <a:cubicBezTo>
                    <a:pt x="1872" y="376"/>
                    <a:pt x="1888" y="488"/>
                    <a:pt x="1928" y="592"/>
                  </a:cubicBezTo>
                  <a:cubicBezTo>
                    <a:pt x="1968" y="696"/>
                    <a:pt x="2064" y="808"/>
                    <a:pt x="2024" y="928"/>
                  </a:cubicBezTo>
                  <a:cubicBezTo>
                    <a:pt x="1984" y="1048"/>
                    <a:pt x="1816" y="1224"/>
                    <a:pt x="1688" y="1312"/>
                  </a:cubicBezTo>
                  <a:cubicBezTo>
                    <a:pt x="1560" y="1400"/>
                    <a:pt x="1344" y="1448"/>
                    <a:pt x="1256" y="1456"/>
                  </a:cubicBezTo>
                  <a:cubicBezTo>
                    <a:pt x="1168" y="1464"/>
                    <a:pt x="1200" y="1368"/>
                    <a:pt x="1160" y="1360"/>
                  </a:cubicBezTo>
                  <a:cubicBezTo>
                    <a:pt x="1120" y="1352"/>
                    <a:pt x="1048" y="1392"/>
                    <a:pt x="1016" y="1408"/>
                  </a:cubicBezTo>
                  <a:cubicBezTo>
                    <a:pt x="984" y="1424"/>
                    <a:pt x="1008" y="1432"/>
                    <a:pt x="968" y="1456"/>
                  </a:cubicBezTo>
                  <a:cubicBezTo>
                    <a:pt x="928" y="1480"/>
                    <a:pt x="856" y="1568"/>
                    <a:pt x="776" y="1552"/>
                  </a:cubicBezTo>
                  <a:cubicBezTo>
                    <a:pt x="696" y="1536"/>
                    <a:pt x="608" y="1432"/>
                    <a:pt x="488" y="1360"/>
                  </a:cubicBezTo>
                  <a:cubicBezTo>
                    <a:pt x="368" y="1288"/>
                    <a:pt x="112" y="1248"/>
                    <a:pt x="56" y="1120"/>
                  </a:cubicBezTo>
                  <a:cubicBezTo>
                    <a:pt x="0" y="992"/>
                    <a:pt x="136" y="720"/>
                    <a:pt x="152" y="592"/>
                  </a:cubicBezTo>
                  <a:cubicBezTo>
                    <a:pt x="168" y="464"/>
                    <a:pt x="120" y="384"/>
                    <a:pt x="152" y="352"/>
                  </a:cubicBezTo>
                  <a:cubicBezTo>
                    <a:pt x="184" y="320"/>
                    <a:pt x="288" y="384"/>
                    <a:pt x="344" y="400"/>
                  </a:cubicBez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1263" y="1463"/>
              <a:ext cx="2537" cy="194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>
              <a:off x="1252" y="1295"/>
              <a:ext cx="411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 flipH="1">
              <a:off x="3377" y="1223"/>
              <a:ext cx="343" cy="5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 flipH="1">
              <a:off x="3771" y="2664"/>
              <a:ext cx="343" cy="216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6" name="Freeform 9"/>
            <p:cNvSpPr>
              <a:spLocks/>
            </p:cNvSpPr>
            <p:nvPr/>
          </p:nvSpPr>
          <p:spPr bwMode="auto">
            <a:xfrm>
              <a:off x="1246" y="1440"/>
              <a:ext cx="2628" cy="1980"/>
            </a:xfrm>
            <a:custGeom>
              <a:avLst/>
              <a:gdLst>
                <a:gd name="T0" fmla="*/ 712 w 1840"/>
                <a:gd name="T1" fmla="*/ 48 h 1320"/>
                <a:gd name="T2" fmla="*/ 808 w 1840"/>
                <a:gd name="T3" fmla="*/ 0 h 1320"/>
                <a:gd name="T4" fmla="*/ 1000 w 1840"/>
                <a:gd name="T5" fmla="*/ 48 h 1320"/>
                <a:gd name="T6" fmla="*/ 1144 w 1840"/>
                <a:gd name="T7" fmla="*/ 48 h 1320"/>
                <a:gd name="T8" fmla="*/ 1336 w 1840"/>
                <a:gd name="T9" fmla="*/ 96 h 1320"/>
                <a:gd name="T10" fmla="*/ 1384 w 1840"/>
                <a:gd name="T11" fmla="*/ 144 h 1320"/>
                <a:gd name="T12" fmla="*/ 1576 w 1840"/>
                <a:gd name="T13" fmla="*/ 192 h 1320"/>
                <a:gd name="T14" fmla="*/ 1624 w 1840"/>
                <a:gd name="T15" fmla="*/ 288 h 1320"/>
                <a:gd name="T16" fmla="*/ 1672 w 1840"/>
                <a:gd name="T17" fmla="*/ 336 h 1320"/>
                <a:gd name="T18" fmla="*/ 1816 w 1840"/>
                <a:gd name="T19" fmla="*/ 528 h 1320"/>
                <a:gd name="T20" fmla="*/ 1816 w 1840"/>
                <a:gd name="T21" fmla="*/ 720 h 1320"/>
                <a:gd name="T22" fmla="*/ 1672 w 1840"/>
                <a:gd name="T23" fmla="*/ 1008 h 1320"/>
                <a:gd name="T24" fmla="*/ 1528 w 1840"/>
                <a:gd name="T25" fmla="*/ 1200 h 1320"/>
                <a:gd name="T26" fmla="*/ 1096 w 1840"/>
                <a:gd name="T27" fmla="*/ 1296 h 1320"/>
                <a:gd name="T28" fmla="*/ 808 w 1840"/>
                <a:gd name="T29" fmla="*/ 1296 h 1320"/>
                <a:gd name="T30" fmla="*/ 568 w 1840"/>
                <a:gd name="T31" fmla="*/ 1296 h 1320"/>
                <a:gd name="T32" fmla="*/ 280 w 1840"/>
                <a:gd name="T33" fmla="*/ 1152 h 1320"/>
                <a:gd name="T34" fmla="*/ 40 w 1840"/>
                <a:gd name="T35" fmla="*/ 960 h 1320"/>
                <a:gd name="T36" fmla="*/ 40 w 1840"/>
                <a:gd name="T37" fmla="*/ 672 h 1320"/>
                <a:gd name="T38" fmla="*/ 88 w 1840"/>
                <a:gd name="T39" fmla="*/ 336 h 1320"/>
                <a:gd name="T40" fmla="*/ 232 w 1840"/>
                <a:gd name="T41" fmla="*/ 240 h 1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0"/>
                <a:gd name="T64" fmla="*/ 0 h 1320"/>
                <a:gd name="T65" fmla="*/ 1840 w 1840"/>
                <a:gd name="T66" fmla="*/ 1320 h 1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0" h="1320">
                  <a:moveTo>
                    <a:pt x="712" y="48"/>
                  </a:moveTo>
                  <a:cubicBezTo>
                    <a:pt x="736" y="24"/>
                    <a:pt x="760" y="0"/>
                    <a:pt x="808" y="0"/>
                  </a:cubicBezTo>
                  <a:cubicBezTo>
                    <a:pt x="856" y="0"/>
                    <a:pt x="944" y="40"/>
                    <a:pt x="1000" y="48"/>
                  </a:cubicBezTo>
                  <a:cubicBezTo>
                    <a:pt x="1056" y="56"/>
                    <a:pt x="1088" y="40"/>
                    <a:pt x="1144" y="48"/>
                  </a:cubicBezTo>
                  <a:cubicBezTo>
                    <a:pt x="1200" y="56"/>
                    <a:pt x="1296" y="80"/>
                    <a:pt x="1336" y="96"/>
                  </a:cubicBezTo>
                  <a:cubicBezTo>
                    <a:pt x="1376" y="112"/>
                    <a:pt x="1344" y="128"/>
                    <a:pt x="1384" y="144"/>
                  </a:cubicBezTo>
                  <a:cubicBezTo>
                    <a:pt x="1424" y="160"/>
                    <a:pt x="1536" y="168"/>
                    <a:pt x="1576" y="192"/>
                  </a:cubicBezTo>
                  <a:cubicBezTo>
                    <a:pt x="1616" y="216"/>
                    <a:pt x="1608" y="264"/>
                    <a:pt x="1624" y="288"/>
                  </a:cubicBezTo>
                  <a:cubicBezTo>
                    <a:pt x="1640" y="312"/>
                    <a:pt x="1640" y="296"/>
                    <a:pt x="1672" y="336"/>
                  </a:cubicBezTo>
                  <a:cubicBezTo>
                    <a:pt x="1704" y="376"/>
                    <a:pt x="1792" y="464"/>
                    <a:pt x="1816" y="528"/>
                  </a:cubicBezTo>
                  <a:cubicBezTo>
                    <a:pt x="1840" y="592"/>
                    <a:pt x="1840" y="640"/>
                    <a:pt x="1816" y="720"/>
                  </a:cubicBezTo>
                  <a:cubicBezTo>
                    <a:pt x="1792" y="800"/>
                    <a:pt x="1720" y="928"/>
                    <a:pt x="1672" y="1008"/>
                  </a:cubicBezTo>
                  <a:cubicBezTo>
                    <a:pt x="1624" y="1088"/>
                    <a:pt x="1624" y="1152"/>
                    <a:pt x="1528" y="1200"/>
                  </a:cubicBezTo>
                  <a:cubicBezTo>
                    <a:pt x="1432" y="1248"/>
                    <a:pt x="1216" y="1280"/>
                    <a:pt x="1096" y="1296"/>
                  </a:cubicBezTo>
                  <a:cubicBezTo>
                    <a:pt x="976" y="1312"/>
                    <a:pt x="896" y="1296"/>
                    <a:pt x="808" y="1296"/>
                  </a:cubicBezTo>
                  <a:cubicBezTo>
                    <a:pt x="720" y="1296"/>
                    <a:pt x="656" y="1320"/>
                    <a:pt x="568" y="1296"/>
                  </a:cubicBezTo>
                  <a:cubicBezTo>
                    <a:pt x="480" y="1272"/>
                    <a:pt x="368" y="1208"/>
                    <a:pt x="280" y="1152"/>
                  </a:cubicBezTo>
                  <a:cubicBezTo>
                    <a:pt x="192" y="1096"/>
                    <a:pt x="80" y="1040"/>
                    <a:pt x="40" y="960"/>
                  </a:cubicBezTo>
                  <a:cubicBezTo>
                    <a:pt x="0" y="880"/>
                    <a:pt x="32" y="776"/>
                    <a:pt x="40" y="672"/>
                  </a:cubicBezTo>
                  <a:cubicBezTo>
                    <a:pt x="48" y="568"/>
                    <a:pt x="56" y="408"/>
                    <a:pt x="88" y="336"/>
                  </a:cubicBezTo>
                  <a:cubicBezTo>
                    <a:pt x="120" y="264"/>
                    <a:pt x="176" y="252"/>
                    <a:pt x="232" y="240"/>
                  </a:cubicBezTo>
                </a:path>
              </a:pathLst>
            </a:cu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7" name="Arc 10"/>
            <p:cNvSpPr>
              <a:spLocks/>
            </p:cNvSpPr>
            <p:nvPr/>
          </p:nvSpPr>
          <p:spPr bwMode="auto">
            <a:xfrm>
              <a:off x="1609" y="1496"/>
              <a:ext cx="917" cy="951"/>
            </a:xfrm>
            <a:custGeom>
              <a:avLst/>
              <a:gdLst>
                <a:gd name="T0" fmla="*/ 0 w 15780"/>
                <a:gd name="T1" fmla="*/ 287 h 21139"/>
                <a:gd name="T2" fmla="*/ 659 w 15780"/>
                <a:gd name="T3" fmla="*/ 0 h 21139"/>
                <a:gd name="T4" fmla="*/ 917 w 15780"/>
                <a:gd name="T5" fmla="*/ 951 h 21139"/>
                <a:gd name="T6" fmla="*/ 0 60000 65536"/>
                <a:gd name="T7" fmla="*/ 0 60000 65536"/>
                <a:gd name="T8" fmla="*/ 0 60000 65536"/>
                <a:gd name="T9" fmla="*/ 0 w 15780"/>
                <a:gd name="T10" fmla="*/ 0 h 21139"/>
                <a:gd name="T11" fmla="*/ 15780 w 15780"/>
                <a:gd name="T12" fmla="*/ 21139 h 2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80" h="21139" fill="none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</a:path>
                <a:path w="15780" h="21139" stroke="0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  <a:lnTo>
                    <a:pt x="15780" y="2113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8" name="Arc 11"/>
            <p:cNvSpPr>
              <a:spLocks/>
            </p:cNvSpPr>
            <p:nvPr/>
          </p:nvSpPr>
          <p:spPr bwMode="auto">
            <a:xfrm>
              <a:off x="2443" y="2432"/>
              <a:ext cx="324" cy="972"/>
            </a:xfrm>
            <a:custGeom>
              <a:avLst/>
              <a:gdLst>
                <a:gd name="T0" fmla="*/ 324 w 5567"/>
                <a:gd name="T1" fmla="*/ 953 h 21600"/>
                <a:gd name="T2" fmla="*/ 0 w 5567"/>
                <a:gd name="T3" fmla="*/ 970 h 21600"/>
                <a:gd name="T4" fmla="*/ 76 w 5567"/>
                <a:gd name="T5" fmla="*/ 0 h 21600"/>
                <a:gd name="T6" fmla="*/ 0 60000 65536"/>
                <a:gd name="T7" fmla="*/ 0 60000 65536"/>
                <a:gd name="T8" fmla="*/ 0 60000 65536"/>
                <a:gd name="T9" fmla="*/ 0 w 5567"/>
                <a:gd name="T10" fmla="*/ 0 h 21600"/>
                <a:gd name="T11" fmla="*/ 5567 w 55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7" h="21600" fill="none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</a:path>
                <a:path w="5567" h="21600" stroke="0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  <a:lnTo>
                    <a:pt x="1304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 flipH="1">
              <a:off x="1440" y="3240"/>
              <a:ext cx="274" cy="288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10" name="Text Box 13"/>
            <p:cNvSpPr txBox="1">
              <a:spLocks noChangeArrowheads="1"/>
            </p:cNvSpPr>
            <p:nvPr/>
          </p:nvSpPr>
          <p:spPr bwMode="auto">
            <a:xfrm>
              <a:off x="4118" y="2480"/>
              <a:ext cx="120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rgbClr val="996633"/>
                  </a:solidFill>
                </a:rPr>
                <a:t>Earth surface</a:t>
              </a:r>
            </a:p>
          </p:txBody>
        </p:sp>
        <p:sp>
          <p:nvSpPr>
            <p:cNvPr id="29711" name="Text Box 14"/>
            <p:cNvSpPr txBox="1">
              <a:spLocks noChangeArrowheads="1"/>
            </p:cNvSpPr>
            <p:nvPr/>
          </p:nvSpPr>
          <p:spPr bwMode="auto">
            <a:xfrm>
              <a:off x="3734" y="1088"/>
              <a:ext cx="80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chemeClr val="accent1"/>
                  </a:solidFill>
                </a:rPr>
                <a:t>Ellipsoid</a:t>
              </a:r>
            </a:p>
          </p:txBody>
        </p:sp>
        <p:sp>
          <p:nvSpPr>
            <p:cNvPr id="29712" name="Text Box 15"/>
            <p:cNvSpPr txBox="1">
              <a:spLocks noChangeArrowheads="1"/>
            </p:cNvSpPr>
            <p:nvPr/>
          </p:nvSpPr>
          <p:spPr bwMode="auto">
            <a:xfrm>
              <a:off x="806" y="1040"/>
              <a:ext cx="109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chemeClr val="accent2"/>
                  </a:solidFill>
                </a:rPr>
                <a:t>Sea surface</a:t>
              </a:r>
            </a:p>
          </p:txBody>
        </p:sp>
        <p:sp>
          <p:nvSpPr>
            <p:cNvPr id="29713" name="Text Box 16"/>
            <p:cNvSpPr txBox="1">
              <a:spLocks noChangeArrowheads="1"/>
            </p:cNvSpPr>
            <p:nvPr/>
          </p:nvSpPr>
          <p:spPr bwMode="auto">
            <a:xfrm>
              <a:off x="902" y="3392"/>
              <a:ext cx="60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rgbClr val="FF0066"/>
                  </a:solidFill>
                </a:rPr>
                <a:t>Geoid</a:t>
              </a:r>
            </a:p>
          </p:txBody>
        </p:sp>
      </p:grpSp>
      <p:sp>
        <p:nvSpPr>
          <p:cNvPr id="29700" name="Rectangle 17"/>
          <p:cNvSpPr>
            <a:spLocks noChangeArrowheads="1"/>
          </p:cNvSpPr>
          <p:nvPr/>
        </p:nvSpPr>
        <p:spPr bwMode="auto">
          <a:xfrm>
            <a:off x="2286000" y="1447800"/>
            <a:ext cx="510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Mean Sea Level is a surface of constant </a:t>
            </a:r>
          </a:p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gravitational potential</a:t>
            </a:r>
            <a:r>
              <a:rPr lang="en-US" sz="2400">
                <a:latin typeface="Times New Roman" pitchFamily="18" charset="0"/>
              </a:rPr>
              <a:t> called the 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Geoid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oi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7937500" cy="6462713"/>
          </a:xfr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5257800"/>
            <a:ext cx="535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http://www.csr.utexas.edu/ocean/mss.html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1787</Words>
  <Application>Microsoft Office PowerPoint</Application>
  <PresentationFormat>On-screen Show (4:3)</PresentationFormat>
  <Paragraphs>364</Paragraphs>
  <Slides>46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Default Design</vt:lpstr>
      <vt:lpstr>Equation</vt:lpstr>
      <vt:lpstr>Chart</vt:lpstr>
      <vt:lpstr>Bitmap Image</vt:lpstr>
      <vt:lpstr>CE 394K.2  Mass, Momentum, Energy</vt:lpstr>
      <vt:lpstr>Reynolds Transport Theorem</vt:lpstr>
      <vt:lpstr>Continuity Equation</vt:lpstr>
      <vt:lpstr>Continuous and Discrete time data</vt:lpstr>
      <vt:lpstr>PowerPoint Presentation</vt:lpstr>
      <vt:lpstr>PowerPoint Presentation</vt:lpstr>
      <vt:lpstr>Momentum</vt:lpstr>
      <vt:lpstr>Surface and Groundwater Flow Levels are related to Mean Sea Level</vt:lpstr>
      <vt:lpstr>PowerPoint Presentation</vt:lpstr>
      <vt:lpstr>GRACE Mission Gravity Recovery And Climate Experiment  </vt:lpstr>
      <vt:lpstr>Vertical Earth Datums</vt:lpstr>
      <vt:lpstr>Energy equation of fluid mechanics</vt:lpstr>
      <vt:lpstr>Open channel flow Manning’s equation</vt:lpstr>
      <vt:lpstr>Subsurface flow Darcy’s equation</vt:lpstr>
      <vt:lpstr>Comparison of flow equations</vt:lpstr>
      <vt:lpstr>Energy</vt:lpstr>
      <vt:lpstr>Heat energy</vt:lpstr>
      <vt:lpstr>Energy Units</vt:lpstr>
      <vt:lpstr>Energy fluxes and flows</vt:lpstr>
      <vt:lpstr>MegaJoules</vt:lpstr>
      <vt:lpstr>Internal Energy of Water</vt:lpstr>
      <vt:lpstr>Water Mass Fluxes and Flows</vt:lpstr>
      <vt:lpstr>Latent heat flux</vt:lpstr>
      <vt:lpstr>Radiation</vt:lpstr>
      <vt:lpstr>Net Radiation, Rn </vt:lpstr>
      <vt:lpstr>Net Radiation, Rn </vt:lpstr>
      <vt:lpstr>Energy Balance of Earth</vt:lpstr>
      <vt:lpstr>Net Radiation</vt:lpstr>
      <vt:lpstr>Energy Balance in the San Marcos Basin from the NARR (July 2003)</vt:lpstr>
      <vt:lpstr>PowerPoint Presentation</vt:lpstr>
      <vt:lpstr>Absorption of energy by CO2</vt:lpstr>
      <vt:lpstr>Heating of earth surface</vt:lpstr>
      <vt:lpstr>Hadley circulation</vt:lpstr>
      <vt:lpstr>Atmospheric circulation</vt:lpstr>
      <vt:lpstr>Shifting in Intertropical Convergence Zone (ITCZ)</vt:lpstr>
      <vt:lpstr>Structure of atmosphere</vt:lpstr>
      <vt:lpstr>Atmospheric water</vt:lpstr>
      <vt:lpstr>Water vapor</vt:lpstr>
      <vt:lpstr>Specific Humidity, qv</vt:lpstr>
      <vt:lpstr>Vapor pressure, e</vt:lpstr>
      <vt:lpstr>Saturation vapor pressure, es</vt:lpstr>
      <vt:lpstr>Relative humidity, Rh</vt:lpstr>
      <vt:lpstr>Dewpoint Temperature, Td</vt:lpstr>
      <vt:lpstr>Water vapor in an air column</vt:lpstr>
      <vt:lpstr>Precipitable Water</vt:lpstr>
      <vt:lpstr>Precipitable Water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Maidment</dc:creator>
  <cp:lastModifiedBy>Maidment</cp:lastModifiedBy>
  <cp:revision>19</cp:revision>
  <dcterms:created xsi:type="dcterms:W3CDTF">2008-01-24T16:43:19Z</dcterms:created>
  <dcterms:modified xsi:type="dcterms:W3CDTF">2012-02-21T07:48:39Z</dcterms:modified>
</cp:coreProperties>
</file>