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  <p:sldMasterId id="2147483689" r:id="rId4"/>
    <p:sldMasterId id="2147483702" r:id="rId5"/>
    <p:sldMasterId id="2147483714" r:id="rId6"/>
    <p:sldMasterId id="2147483727" r:id="rId7"/>
    <p:sldMasterId id="2147483740" r:id="rId8"/>
    <p:sldMasterId id="2147483753" r:id="rId9"/>
    <p:sldMasterId id="2147483766" r:id="rId10"/>
    <p:sldMasterId id="2147483779" r:id="rId11"/>
  </p:sldMasterIdLst>
  <p:notesMasterIdLst>
    <p:notesMasterId r:id="rId83"/>
  </p:notesMasterIdLst>
  <p:sldIdLst>
    <p:sldId id="256" r:id="rId12"/>
    <p:sldId id="281" r:id="rId13"/>
    <p:sldId id="282" r:id="rId14"/>
    <p:sldId id="283" r:id="rId15"/>
    <p:sldId id="284" r:id="rId16"/>
    <p:sldId id="285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8" r:id="rId28"/>
    <p:sldId id="299" r:id="rId29"/>
    <p:sldId id="300" r:id="rId30"/>
    <p:sldId id="301" r:id="rId31"/>
    <p:sldId id="302" r:id="rId32"/>
    <p:sldId id="305" r:id="rId33"/>
    <p:sldId id="306" r:id="rId34"/>
    <p:sldId id="321" r:id="rId35"/>
    <p:sldId id="322" r:id="rId36"/>
    <p:sldId id="323" r:id="rId37"/>
    <p:sldId id="324" r:id="rId38"/>
    <p:sldId id="325" r:id="rId39"/>
    <p:sldId id="328" r:id="rId40"/>
    <p:sldId id="329" r:id="rId41"/>
    <p:sldId id="330" r:id="rId42"/>
    <p:sldId id="373" r:id="rId43"/>
    <p:sldId id="374" r:id="rId44"/>
    <p:sldId id="372" r:id="rId45"/>
    <p:sldId id="370" r:id="rId46"/>
    <p:sldId id="371" r:id="rId47"/>
    <p:sldId id="365" r:id="rId48"/>
    <p:sldId id="366" r:id="rId49"/>
    <p:sldId id="367" r:id="rId50"/>
    <p:sldId id="368" r:id="rId51"/>
    <p:sldId id="369" r:id="rId52"/>
    <p:sldId id="335" r:id="rId53"/>
    <p:sldId id="334" r:id="rId54"/>
    <p:sldId id="331" r:id="rId55"/>
    <p:sldId id="332" r:id="rId56"/>
    <p:sldId id="333" r:id="rId57"/>
    <p:sldId id="336" r:id="rId58"/>
    <p:sldId id="337" r:id="rId59"/>
    <p:sldId id="338" r:id="rId60"/>
    <p:sldId id="339" r:id="rId61"/>
    <p:sldId id="341" r:id="rId62"/>
    <p:sldId id="345" r:id="rId63"/>
    <p:sldId id="340" r:id="rId64"/>
    <p:sldId id="342" r:id="rId65"/>
    <p:sldId id="347" r:id="rId66"/>
    <p:sldId id="346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9" r:id="rId78"/>
    <p:sldId id="360" r:id="rId79"/>
    <p:sldId id="361" r:id="rId80"/>
    <p:sldId id="362" r:id="rId81"/>
    <p:sldId id="364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3" autoAdjust="0"/>
  </p:normalViewPr>
  <p:slideViewPr>
    <p:cSldViewPr>
      <p:cViewPr varScale="1">
        <p:scale>
          <a:sx n="84" d="100"/>
          <a:sy n="84" d="100"/>
        </p:scale>
        <p:origin x="-5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9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12" Type="http://schemas.openxmlformats.org/officeDocument/2006/relationships/image" Target="../media/image38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11" Type="http://schemas.openxmlformats.org/officeDocument/2006/relationships/image" Target="../media/image37.wmf"/><Relationship Id="rId5" Type="http://schemas.openxmlformats.org/officeDocument/2006/relationships/image" Target="../media/image32.wmf"/><Relationship Id="rId10" Type="http://schemas.openxmlformats.org/officeDocument/2006/relationships/image" Target="../media/image23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Relationship Id="rId1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12" Type="http://schemas.openxmlformats.org/officeDocument/2006/relationships/image" Target="../media/image53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11" Type="http://schemas.openxmlformats.org/officeDocument/2006/relationships/image" Target="../media/image52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6B52-21F2-499E-B32F-E24895D40CDA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240FD-97DC-4C4E-8F9B-34074B02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D1A35E-9D34-49FA-9C40-57268D9FDFF7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New LiDAR should be available in September, 2012.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FF1EA9-42A1-44A0-951D-9FC82F52C34E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16C238-B912-4DF7-8AEB-FC63BCD836EA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7306E5-FC70-4EBC-8F0F-14D04AAA553B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 defTabSz="914437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 defTabSz="914437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 defTabSz="914437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 defTabSz="914437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0DAC0A6A-C8B8-4CD9-AD57-C94EA6E1C50F}" type="slidenum">
              <a:rPr lang="en-US">
                <a:solidFill>
                  <a:prstClr val="black"/>
                </a:solidFill>
                <a:latin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Varying Complexity of Watershed Modeling</a:t>
            </a:r>
          </a:p>
          <a:p>
            <a:pPr>
              <a:buFontTx/>
              <a:buChar char="•"/>
            </a:pPr>
            <a:r>
              <a:rPr lang="en-US" smtClean="0"/>
              <a:t>Simple (relatively) – Dry Creek East</a:t>
            </a:r>
          </a:p>
          <a:p>
            <a:pPr>
              <a:buFontTx/>
              <a:buChar char="•"/>
            </a:pPr>
            <a:r>
              <a:rPr lang="en-US" smtClean="0"/>
              <a:t>Complex – Carson Creek</a:t>
            </a:r>
          </a:p>
          <a:p>
            <a:pPr>
              <a:buFontTx/>
              <a:buChar char="•"/>
            </a:pPr>
            <a:r>
              <a:rPr lang="en-US" smtClean="0"/>
              <a:t>Unsteady – Colorado River</a:t>
            </a:r>
          </a:p>
          <a:p>
            <a:pPr>
              <a:buFontTx/>
              <a:buChar char="•"/>
            </a:pPr>
            <a:r>
              <a:rPr lang="en-US" smtClean="0"/>
              <a:t>Two-Dimensional – Shoal Creek</a:t>
            </a:r>
          </a:p>
          <a:p>
            <a:pPr>
              <a:buFontTx/>
              <a:buChar char="•"/>
            </a:pPr>
            <a:r>
              <a:rPr lang="en-US" smtClean="0"/>
              <a:t>Beyond HEC-RAS</a:t>
            </a:r>
          </a:p>
          <a:p>
            <a:pPr lvl="1">
              <a:buFontTx/>
              <a:buChar char="•"/>
            </a:pPr>
            <a:r>
              <a:rPr lang="en-US" smtClean="0"/>
              <a:t>Waller Creek Tunnel</a:t>
            </a:r>
          </a:p>
          <a:p>
            <a:pPr lvl="1">
              <a:buFontTx/>
              <a:buChar char="•"/>
            </a:pPr>
            <a:r>
              <a:rPr lang="en-US" smtClean="0"/>
              <a:t>2D – XPSWMM and InforWorks RS</a:t>
            </a:r>
          </a:p>
          <a:p>
            <a:pPr lvl="1">
              <a:buFontTx/>
              <a:buChar char="•"/>
            </a:pPr>
            <a:r>
              <a:rPr lang="en-US" smtClean="0"/>
              <a:t>SWAT</a:t>
            </a:r>
          </a:p>
          <a:p>
            <a:pPr lvl="1"/>
            <a:r>
              <a:rPr lang="en-US" smtClean="0"/>
              <a:t>Complication of Model Versions</a:t>
            </a:r>
          </a:p>
          <a:p>
            <a:pPr lvl="1"/>
            <a:r>
              <a:rPr lang="en-US" smtClean="0"/>
              <a:t>HEC-RAS 2.2 through 4.1</a:t>
            </a:r>
          </a:p>
          <a:p>
            <a:pPr lvl="1"/>
            <a:r>
              <a:rPr lang="en-US" smtClean="0"/>
              <a:t>HEC-HMS 2.1.2 through 3.5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3494" y="676119"/>
            <a:ext cx="4578212" cy="3452422"/>
          </a:xfrm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065" y="4272197"/>
            <a:ext cx="5082934" cy="4125418"/>
          </a:xfrm>
          <a:noFill/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89730" tIns="44865" rIns="89730" bIns="44865"/>
          <a:lstStyle/>
          <a:p>
            <a:pPr eaLnBrk="1" hangingPunct="1"/>
            <a:r>
              <a:rPr lang="en-US" smtClean="0"/>
              <a:t>The 3 Flood Risk Products are 3 different ways to deliver the 4 Flood Risk Datasets. All the datasets are present in the database and elements of the datasets are shown on the map and described in the report.</a:t>
            </a:r>
          </a:p>
        </p:txBody>
      </p:sp>
      <p:sp>
        <p:nvSpPr>
          <p:cNvPr id="277508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23EEED-52E5-4491-B904-E86E25E8164B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4E9C0C2-C1CB-414F-8289-7027CC34E274}" type="slidenum">
              <a:rPr lang="en-US" smtClean="0">
                <a:solidFill>
                  <a:prstClr val="black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3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463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6273-BBD7-4CBC-AEDE-1D826022C1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090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1660E-01CB-4B38-8111-44F6AB55E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35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8DE16-F178-463B-8714-6C73750BA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328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B1550-CEBE-4F24-8088-793C6BE868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367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F123-DBAF-4601-9445-D753F2845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11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7FF8-802B-42B7-86D2-FA6B24AAD5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33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1913C-561B-4240-A166-F3A3272DC7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509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24980-DE55-450C-81DC-4998CEC211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912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4860F-465B-4537-BA75-4A5D822D2A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853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4D3B44-C46A-4BDA-8604-4FFE29511E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4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62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C937-887D-4A66-9A8F-35406C9EA7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007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2648-6305-49E5-9348-02A6CD5DF2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349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6273-BBD7-4CBC-AEDE-1D826022C1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105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1660E-01CB-4B38-8111-44F6AB55E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36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8DE16-F178-463B-8714-6C73750BA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102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B1550-CEBE-4F24-8088-793C6BE868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126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F123-DBAF-4601-9445-D753F2845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281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7FF8-802B-42B7-86D2-FA6B24AAD5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784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1913C-561B-4240-A166-F3A3272DC7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236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24980-DE55-450C-81DC-4998CEC211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7215-793A-4F71-8B72-A5E295C3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681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4860F-465B-4537-BA75-4A5D822D2A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899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4D3B44-C46A-4BDA-8604-4FFE29511E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38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C937-887D-4A66-9A8F-35406C9EA7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699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2648-6305-49E5-9348-02A6CD5DF2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187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6273-BBD7-4CBC-AEDE-1D826022C1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15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1660E-01CB-4B38-8111-44F6AB55E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122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8DE16-F178-463B-8714-6C73750BA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158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B1550-CEBE-4F24-8088-793C6BE868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75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F123-DBAF-4601-9445-D753F2845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1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7FF8-802B-42B7-86D2-FA6B24AAD5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16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85E5-D7DE-4EFF-8B55-7C56FD2E0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321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1913C-561B-4240-A166-F3A3272DC7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548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24980-DE55-450C-81DC-4998CEC211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172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4860F-465B-4537-BA75-4A5D822D2A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944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4D3B44-C46A-4BDA-8604-4FFE29511E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46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94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1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52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28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8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3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09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99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57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28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97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46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1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C230-2B33-4676-9DAD-79984B562D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34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50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77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6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5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4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2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8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78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31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71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84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70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C230-2B33-4676-9DAD-79984B562D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25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7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3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63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40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7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9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49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42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64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54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97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C230-2B33-4676-9DAD-79984B562D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9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1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69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00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87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57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90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273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45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3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91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77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61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C937-887D-4A66-9A8F-35406C9EA7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583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2648-6305-49E5-9348-02A6CD5DF2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3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6273-BBD7-4CBC-AEDE-1D826022C1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00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1660E-01CB-4B38-8111-44F6AB55E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96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8DE16-F178-463B-8714-6C73750BA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2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B1550-CEBE-4F24-8088-793C6BE868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31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F123-DBAF-4601-9445-D753F2845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0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7FF8-802B-42B7-86D2-FA6B24AAD5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28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1913C-561B-4240-A166-F3A3272DC7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63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24980-DE55-450C-81DC-4998CEC211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41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4860F-465B-4537-BA75-4A5D822D2A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58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4D3B44-C46A-4BDA-8604-4FFE29511E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44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C937-887D-4A66-9A8F-35406C9EA7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10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2648-6305-49E5-9348-02A6CD5DF2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6273-BBD7-4CBC-AEDE-1D826022C1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276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1660E-01CB-4B38-8111-44F6AB55E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06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8DE16-F178-463B-8714-6C73750BA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2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B1550-CEBE-4F24-8088-793C6BE868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142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F123-DBAF-4601-9445-D753F2845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080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7FF8-802B-42B7-86D2-FA6B24AAD5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40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1913C-561B-4240-A166-F3A3272DC7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325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24980-DE55-450C-81DC-4998CEC211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0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4860F-465B-4537-BA75-4A5D822D2A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416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4D3B44-C46A-4BDA-8604-4FFE29511E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940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C937-887D-4A66-9A8F-35406C9EA7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116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2648-6305-49E5-9348-02A6CD5DF2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266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6273-BBD7-4CBC-AEDE-1D826022C1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203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1660E-01CB-4B38-8111-44F6AB55E5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74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8DE16-F178-463B-8714-6C73750BA9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677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B1550-CEBE-4F24-8088-793C6BE868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825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0F123-DBAF-4601-9445-D753F2845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213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7FF8-802B-42B7-86D2-FA6B24AAD5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78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1913C-561B-4240-A166-F3A3272DC7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607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24980-DE55-450C-81DC-4998CEC211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63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4860F-465B-4537-BA75-4A5D822D2A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5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4D3B44-C46A-4BDA-8604-4FFE29511E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908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C937-887D-4A66-9A8F-35406C9EA7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766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2648-6305-49E5-9348-02A6CD5DF2F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8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C5ED5-6329-4A97-933F-181DA706C7F0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409C6-9162-48EA-B6F0-068ED25E5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3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79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lidebckgr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FC01E-8787-440A-A5CD-EF7521FE5DE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2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lidebckgr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FC01E-8787-440A-A5CD-EF7521FE5DE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0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3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6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0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59EC-1F63-42A1-9AC3-DE59B347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E3F2-1605-4A6F-94FB-2077B64C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5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lidebckgr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FC01E-8787-440A-A5CD-EF7521FE5DE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8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lidebckgr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FC01E-8787-440A-A5CD-EF7521FE5DE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0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lidebckgr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FC01E-8787-440A-A5CD-EF7521FE5DE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lidebckgr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8FC01E-8787-440A-A5CD-EF7521FE5DE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1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7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1.wmf"/><Relationship Id="rId9" Type="http://schemas.openxmlformats.org/officeDocument/2006/relationships/image" Target="../media/image26.wmf"/><Relationship Id="rId1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8.bin"/><Relationship Id="rId3" Type="http://schemas.openxmlformats.org/officeDocument/2006/relationships/oleObject" Target="../embeddings/oleObject7.bin"/><Relationship Id="rId21" Type="http://schemas.openxmlformats.org/officeDocument/2006/relationships/image" Target="../media/image36.wmf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4.wmf"/><Relationship Id="rId25" Type="http://schemas.openxmlformats.org/officeDocument/2006/relationships/image" Target="../media/image37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1.wmf"/><Relationship Id="rId24" Type="http://schemas.openxmlformats.org/officeDocument/2006/relationships/oleObject" Target="../embeddings/oleObject17.bin"/><Relationship Id="rId5" Type="http://schemas.openxmlformats.org/officeDocument/2006/relationships/image" Target="../media/image26.wmf"/><Relationship Id="rId15" Type="http://schemas.openxmlformats.org/officeDocument/2006/relationships/image" Target="../media/image33.wmf"/><Relationship Id="rId23" Type="http://schemas.openxmlformats.org/officeDocument/2006/relationships/image" Target="../media/image23.wmf"/><Relationship Id="rId28" Type="http://schemas.openxmlformats.org/officeDocument/2006/relationships/oleObject" Target="../embeddings/oleObject19.bin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5.wmf"/><Relationship Id="rId31" Type="http://schemas.openxmlformats.org/officeDocument/2006/relationships/image" Target="../media/image40.wmf"/><Relationship Id="rId4" Type="http://schemas.openxmlformats.org/officeDocument/2006/relationships/image" Target="../media/image28.wmf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38.wmf"/><Relationship Id="rId30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29.bin"/><Relationship Id="rId26" Type="http://schemas.openxmlformats.org/officeDocument/2006/relationships/image" Target="../media/image52.wmf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48.wmf"/><Relationship Id="rId25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wmf"/><Relationship Id="rId11" Type="http://schemas.openxmlformats.org/officeDocument/2006/relationships/image" Target="../media/image45.wmf"/><Relationship Id="rId24" Type="http://schemas.openxmlformats.org/officeDocument/2006/relationships/image" Target="../media/image51.wmf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47.wmf"/><Relationship Id="rId23" Type="http://schemas.openxmlformats.org/officeDocument/2006/relationships/oleObject" Target="../embeddings/oleObject32.bin"/><Relationship Id="rId28" Type="http://schemas.openxmlformats.org/officeDocument/2006/relationships/image" Target="../media/image53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49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7.bin"/><Relationship Id="rId22" Type="http://schemas.openxmlformats.org/officeDocument/2006/relationships/image" Target="../media/image50.wmf"/><Relationship Id="rId27" Type="http://schemas.openxmlformats.org/officeDocument/2006/relationships/oleObject" Target="../embeddings/oleObject3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38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c.usace.army.mil/software/hec-ras/documents/HEC-RAS_4.1_Reference_Manual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67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69.png"/><Relationship Id="rId5" Type="http://schemas.openxmlformats.org/officeDocument/2006/relationships/image" Target="../media/image64.wmf"/><Relationship Id="rId10" Type="http://schemas.openxmlformats.org/officeDocument/2006/relationships/image" Target="../media/image68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6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5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image" Target="../media/image82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8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56.bin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8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99.emf"/><Relationship Id="rId9" Type="http://schemas.openxmlformats.org/officeDocument/2006/relationships/image" Target="../media/image102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intexas.gov/department/watershed-protecti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1.jpeg"/><Relationship Id="rId5" Type="http://schemas.openxmlformats.org/officeDocument/2006/relationships/image" Target="../media/image109.png"/><Relationship Id="rId4" Type="http://schemas.openxmlformats.org/officeDocument/2006/relationships/oleObject" Target="../embeddings/oleObject60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 374K Hydrology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Review for Second Exam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April 17, 2012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1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AF9886-D69D-4F91-B760-38749EC033BE}" type="slidenum">
              <a:rPr lang="en-US"/>
              <a:pPr/>
              <a:t>10</a:t>
            </a:fld>
            <a:endParaRPr lang="en-US"/>
          </a:p>
        </p:txBody>
      </p:sp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427038"/>
            <a:ext cx="4191000" cy="563562"/>
          </a:xfrm>
        </p:spPr>
        <p:txBody>
          <a:bodyPr>
            <a:normAutofit fontScale="90000"/>
          </a:bodyPr>
          <a:lstStyle/>
          <a:p>
            <a:r>
              <a:rPr lang="en-US" sz="4000"/>
              <a:t>Flow Routing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3581400" cy="4343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/>
              <a:t>Procedure to determine the flow hydrograph at a point on a watershed from a known hydrograph upstream</a:t>
            </a:r>
          </a:p>
          <a:p>
            <a:pPr>
              <a:lnSpc>
                <a:spcPct val="90000"/>
              </a:lnSpc>
            </a:pPr>
            <a:r>
              <a:rPr lang="en-US" sz="2800"/>
              <a:t>As the hydrograph travels, it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attenuates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gets delayed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4876800" y="15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876800" y="1447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4876800" y="317500"/>
            <a:ext cx="1219200" cy="1130300"/>
          </a:xfrm>
          <a:custGeom>
            <a:avLst/>
            <a:gdLst>
              <a:gd name="T0" fmla="*/ 0 w 768"/>
              <a:gd name="T1" fmla="*/ 712 h 712"/>
              <a:gd name="T2" fmla="*/ 144 w 768"/>
              <a:gd name="T3" fmla="*/ 472 h 712"/>
              <a:gd name="T4" fmla="*/ 240 w 768"/>
              <a:gd name="T5" fmla="*/ 40 h 712"/>
              <a:gd name="T6" fmla="*/ 288 w 768"/>
              <a:gd name="T7" fmla="*/ 232 h 712"/>
              <a:gd name="T8" fmla="*/ 336 w 768"/>
              <a:gd name="T9" fmla="*/ 472 h 712"/>
              <a:gd name="T10" fmla="*/ 480 w 768"/>
              <a:gd name="T11" fmla="*/ 616 h 712"/>
              <a:gd name="T12" fmla="*/ 768 w 768"/>
              <a:gd name="T13" fmla="*/ 712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" h="712">
                <a:moveTo>
                  <a:pt x="0" y="712"/>
                </a:moveTo>
                <a:cubicBezTo>
                  <a:pt x="52" y="648"/>
                  <a:pt x="104" y="584"/>
                  <a:pt x="144" y="472"/>
                </a:cubicBezTo>
                <a:cubicBezTo>
                  <a:pt x="184" y="360"/>
                  <a:pt x="216" y="80"/>
                  <a:pt x="240" y="40"/>
                </a:cubicBezTo>
                <a:cubicBezTo>
                  <a:pt x="264" y="0"/>
                  <a:pt x="272" y="160"/>
                  <a:pt x="288" y="232"/>
                </a:cubicBezTo>
                <a:cubicBezTo>
                  <a:pt x="304" y="304"/>
                  <a:pt x="304" y="408"/>
                  <a:pt x="336" y="472"/>
                </a:cubicBezTo>
                <a:cubicBezTo>
                  <a:pt x="368" y="536"/>
                  <a:pt x="408" y="576"/>
                  <a:pt x="480" y="616"/>
                </a:cubicBezTo>
                <a:cubicBezTo>
                  <a:pt x="552" y="656"/>
                  <a:pt x="660" y="684"/>
                  <a:pt x="768" y="712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7086600" y="1828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7086600" y="3124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>
            <a:off x="7239000" y="2127250"/>
            <a:ext cx="1511300" cy="996950"/>
          </a:xfrm>
          <a:custGeom>
            <a:avLst/>
            <a:gdLst>
              <a:gd name="T0" fmla="*/ 0 w 952"/>
              <a:gd name="T1" fmla="*/ 628 h 628"/>
              <a:gd name="T2" fmla="*/ 144 w 952"/>
              <a:gd name="T3" fmla="*/ 388 h 628"/>
              <a:gd name="T4" fmla="*/ 298 w 952"/>
              <a:gd name="T5" fmla="*/ 31 h 628"/>
              <a:gd name="T6" fmla="*/ 376 w 952"/>
              <a:gd name="T7" fmla="*/ 202 h 628"/>
              <a:gd name="T8" fmla="*/ 477 w 952"/>
              <a:gd name="T9" fmla="*/ 413 h 628"/>
              <a:gd name="T10" fmla="*/ 633 w 952"/>
              <a:gd name="T11" fmla="*/ 529 h 628"/>
              <a:gd name="T12" fmla="*/ 952 w 952"/>
              <a:gd name="T13" fmla="*/ 623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2" h="628">
                <a:moveTo>
                  <a:pt x="0" y="628"/>
                </a:moveTo>
                <a:cubicBezTo>
                  <a:pt x="52" y="564"/>
                  <a:pt x="94" y="488"/>
                  <a:pt x="144" y="388"/>
                </a:cubicBezTo>
                <a:cubicBezTo>
                  <a:pt x="194" y="288"/>
                  <a:pt x="259" y="62"/>
                  <a:pt x="298" y="31"/>
                </a:cubicBezTo>
                <a:cubicBezTo>
                  <a:pt x="337" y="0"/>
                  <a:pt x="346" y="138"/>
                  <a:pt x="376" y="202"/>
                </a:cubicBezTo>
                <a:cubicBezTo>
                  <a:pt x="406" y="266"/>
                  <a:pt x="434" y="359"/>
                  <a:pt x="477" y="413"/>
                </a:cubicBezTo>
                <a:cubicBezTo>
                  <a:pt x="520" y="467"/>
                  <a:pt x="554" y="494"/>
                  <a:pt x="633" y="529"/>
                </a:cubicBezTo>
                <a:cubicBezTo>
                  <a:pt x="712" y="564"/>
                  <a:pt x="886" y="604"/>
                  <a:pt x="952" y="623"/>
                </a:cubicBezTo>
              </a:path>
            </a:pathLst>
          </a:cu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V="1">
            <a:off x="6934200" y="3429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6934200" y="4724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Freeform 16"/>
          <p:cNvSpPr>
            <a:spLocks/>
          </p:cNvSpPr>
          <p:nvPr/>
        </p:nvSpPr>
        <p:spPr bwMode="auto">
          <a:xfrm>
            <a:off x="7239000" y="3990975"/>
            <a:ext cx="1676400" cy="733425"/>
          </a:xfrm>
          <a:custGeom>
            <a:avLst/>
            <a:gdLst>
              <a:gd name="T0" fmla="*/ 0 w 1056"/>
              <a:gd name="T1" fmla="*/ 462 h 462"/>
              <a:gd name="T2" fmla="*/ 275 w 1056"/>
              <a:gd name="T3" fmla="*/ 188 h 462"/>
              <a:gd name="T4" fmla="*/ 528 w 1056"/>
              <a:gd name="T5" fmla="*/ 30 h 462"/>
              <a:gd name="T6" fmla="*/ 912 w 1056"/>
              <a:gd name="T7" fmla="*/ 366 h 462"/>
              <a:gd name="T8" fmla="*/ 1056 w 1056"/>
              <a:gd name="T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6" h="462">
                <a:moveTo>
                  <a:pt x="0" y="462"/>
                </a:moveTo>
                <a:cubicBezTo>
                  <a:pt x="46" y="416"/>
                  <a:pt x="187" y="260"/>
                  <a:pt x="275" y="188"/>
                </a:cubicBezTo>
                <a:cubicBezTo>
                  <a:pt x="363" y="116"/>
                  <a:pt x="422" y="0"/>
                  <a:pt x="528" y="30"/>
                </a:cubicBezTo>
                <a:cubicBezTo>
                  <a:pt x="634" y="60"/>
                  <a:pt x="824" y="294"/>
                  <a:pt x="912" y="366"/>
                </a:cubicBezTo>
                <a:cubicBezTo>
                  <a:pt x="1000" y="438"/>
                  <a:pt x="1028" y="450"/>
                  <a:pt x="1056" y="462"/>
                </a:cubicBez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4495800" y="5476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Q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6096000" y="1371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t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6705600" y="2057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Q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8458200" y="30622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t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553200" y="3581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Q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8458200" y="46624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t</a:t>
            </a:r>
          </a:p>
        </p:txBody>
      </p:sp>
      <p:sp>
        <p:nvSpPr>
          <p:cNvPr id="6171" name="Freeform 27"/>
          <p:cNvSpPr>
            <a:spLocks/>
          </p:cNvSpPr>
          <p:nvPr/>
        </p:nvSpPr>
        <p:spPr bwMode="auto">
          <a:xfrm>
            <a:off x="3886200" y="1752600"/>
            <a:ext cx="2743200" cy="2819400"/>
          </a:xfrm>
          <a:custGeom>
            <a:avLst/>
            <a:gdLst>
              <a:gd name="T0" fmla="*/ 1248 w 1728"/>
              <a:gd name="T1" fmla="*/ 1680 h 1776"/>
              <a:gd name="T2" fmla="*/ 768 w 1728"/>
              <a:gd name="T3" fmla="*/ 1488 h 1776"/>
              <a:gd name="T4" fmla="*/ 432 w 1728"/>
              <a:gd name="T5" fmla="*/ 1296 h 1776"/>
              <a:gd name="T6" fmla="*/ 96 w 1728"/>
              <a:gd name="T7" fmla="*/ 960 h 1776"/>
              <a:gd name="T8" fmla="*/ 0 w 1728"/>
              <a:gd name="T9" fmla="*/ 672 h 1776"/>
              <a:gd name="T10" fmla="*/ 96 w 1728"/>
              <a:gd name="T11" fmla="*/ 336 h 1776"/>
              <a:gd name="T12" fmla="*/ 336 w 1728"/>
              <a:gd name="T13" fmla="*/ 144 h 1776"/>
              <a:gd name="T14" fmla="*/ 672 w 1728"/>
              <a:gd name="T15" fmla="*/ 0 h 1776"/>
              <a:gd name="T16" fmla="*/ 1008 w 1728"/>
              <a:gd name="T17" fmla="*/ 192 h 1776"/>
              <a:gd name="T18" fmla="*/ 1336 w 1728"/>
              <a:gd name="T19" fmla="*/ 463 h 1776"/>
              <a:gd name="T20" fmla="*/ 1461 w 1728"/>
              <a:gd name="T21" fmla="*/ 774 h 1776"/>
              <a:gd name="T22" fmla="*/ 1584 w 1728"/>
              <a:gd name="T23" fmla="*/ 1344 h 1776"/>
              <a:gd name="T24" fmla="*/ 1728 w 1728"/>
              <a:gd name="T25" fmla="*/ 1728 h 1776"/>
              <a:gd name="T26" fmla="*/ 1728 w 1728"/>
              <a:gd name="T27" fmla="*/ 1776 h 1776"/>
              <a:gd name="T28" fmla="*/ 1536 w 1728"/>
              <a:gd name="T29" fmla="*/ 1728 h 1776"/>
              <a:gd name="T30" fmla="*/ 1248 w 1728"/>
              <a:gd name="T31" fmla="*/ 1680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28" h="1776">
                <a:moveTo>
                  <a:pt x="1248" y="1680"/>
                </a:moveTo>
                <a:lnTo>
                  <a:pt x="768" y="1488"/>
                </a:lnTo>
                <a:lnTo>
                  <a:pt x="432" y="1296"/>
                </a:lnTo>
                <a:lnTo>
                  <a:pt x="96" y="960"/>
                </a:lnTo>
                <a:lnTo>
                  <a:pt x="0" y="672"/>
                </a:lnTo>
                <a:lnTo>
                  <a:pt x="96" y="336"/>
                </a:lnTo>
                <a:lnTo>
                  <a:pt x="336" y="144"/>
                </a:lnTo>
                <a:lnTo>
                  <a:pt x="672" y="0"/>
                </a:lnTo>
                <a:lnTo>
                  <a:pt x="1008" y="192"/>
                </a:lnTo>
                <a:lnTo>
                  <a:pt x="1336" y="463"/>
                </a:lnTo>
                <a:lnTo>
                  <a:pt x="1461" y="774"/>
                </a:lnTo>
                <a:lnTo>
                  <a:pt x="1584" y="1344"/>
                </a:lnTo>
                <a:lnTo>
                  <a:pt x="1728" y="1728"/>
                </a:lnTo>
                <a:lnTo>
                  <a:pt x="1728" y="1776"/>
                </a:lnTo>
                <a:lnTo>
                  <a:pt x="1536" y="1728"/>
                </a:lnTo>
                <a:lnTo>
                  <a:pt x="1248" y="168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2" name="Freeform 28"/>
          <p:cNvSpPr>
            <a:spLocks/>
          </p:cNvSpPr>
          <p:nvPr/>
        </p:nvSpPr>
        <p:spPr bwMode="auto">
          <a:xfrm>
            <a:off x="4495800" y="2209800"/>
            <a:ext cx="2133600" cy="2362200"/>
          </a:xfrm>
          <a:custGeom>
            <a:avLst/>
            <a:gdLst>
              <a:gd name="T0" fmla="*/ 1344 w 1344"/>
              <a:gd name="T1" fmla="*/ 1488 h 1488"/>
              <a:gd name="T2" fmla="*/ 1008 w 1344"/>
              <a:gd name="T3" fmla="*/ 1104 h 1488"/>
              <a:gd name="T4" fmla="*/ 720 w 1344"/>
              <a:gd name="T5" fmla="*/ 864 h 1488"/>
              <a:gd name="T6" fmla="*/ 563 w 1344"/>
              <a:gd name="T7" fmla="*/ 642 h 1488"/>
              <a:gd name="T8" fmla="*/ 336 w 1344"/>
              <a:gd name="T9" fmla="*/ 336 h 1488"/>
              <a:gd name="T10" fmla="*/ 0 w 1344"/>
              <a:gd name="T11" fmla="*/ 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4" h="1488">
                <a:moveTo>
                  <a:pt x="1344" y="1488"/>
                </a:moveTo>
                <a:cubicBezTo>
                  <a:pt x="1228" y="1348"/>
                  <a:pt x="1112" y="1208"/>
                  <a:pt x="1008" y="1104"/>
                </a:cubicBezTo>
                <a:cubicBezTo>
                  <a:pt x="904" y="1000"/>
                  <a:pt x="794" y="941"/>
                  <a:pt x="720" y="864"/>
                </a:cubicBezTo>
                <a:cubicBezTo>
                  <a:pt x="646" y="787"/>
                  <a:pt x="627" y="730"/>
                  <a:pt x="563" y="642"/>
                </a:cubicBezTo>
                <a:cubicBezTo>
                  <a:pt x="499" y="554"/>
                  <a:pt x="430" y="443"/>
                  <a:pt x="336" y="336"/>
                </a:cubicBezTo>
                <a:cubicBezTo>
                  <a:pt x="242" y="229"/>
                  <a:pt x="136" y="10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" name="Freeform 31"/>
          <p:cNvSpPr>
            <a:spLocks/>
          </p:cNvSpPr>
          <p:nvPr/>
        </p:nvSpPr>
        <p:spPr bwMode="auto">
          <a:xfrm>
            <a:off x="4784725" y="3476625"/>
            <a:ext cx="1320800" cy="481013"/>
          </a:xfrm>
          <a:custGeom>
            <a:avLst/>
            <a:gdLst>
              <a:gd name="T0" fmla="*/ 832 w 832"/>
              <a:gd name="T1" fmla="*/ 303 h 303"/>
              <a:gd name="T2" fmla="*/ 724 w 832"/>
              <a:gd name="T3" fmla="*/ 257 h 303"/>
              <a:gd name="T4" fmla="*/ 303 w 832"/>
              <a:gd name="T5" fmla="*/ 202 h 303"/>
              <a:gd name="T6" fmla="*/ 155 w 832"/>
              <a:gd name="T7" fmla="*/ 54 h 303"/>
              <a:gd name="T8" fmla="*/ 0 w 832"/>
              <a:gd name="T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2" h="303">
                <a:moveTo>
                  <a:pt x="832" y="303"/>
                </a:moveTo>
                <a:cubicBezTo>
                  <a:pt x="813" y="275"/>
                  <a:pt x="756" y="267"/>
                  <a:pt x="724" y="257"/>
                </a:cubicBezTo>
                <a:cubicBezTo>
                  <a:pt x="620" y="188"/>
                  <a:pt x="396" y="205"/>
                  <a:pt x="303" y="202"/>
                </a:cubicBezTo>
                <a:cubicBezTo>
                  <a:pt x="229" y="176"/>
                  <a:pt x="206" y="105"/>
                  <a:pt x="155" y="54"/>
                </a:cubicBezTo>
                <a:cubicBezTo>
                  <a:pt x="124" y="23"/>
                  <a:pt x="42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Freeform 32"/>
          <p:cNvSpPr>
            <a:spLocks/>
          </p:cNvSpPr>
          <p:nvPr/>
        </p:nvSpPr>
        <p:spPr bwMode="auto">
          <a:xfrm>
            <a:off x="5562600" y="2611438"/>
            <a:ext cx="247650" cy="1050925"/>
          </a:xfrm>
          <a:custGeom>
            <a:avLst/>
            <a:gdLst>
              <a:gd name="T0" fmla="*/ 117 w 156"/>
              <a:gd name="T1" fmla="*/ 662 h 662"/>
              <a:gd name="T2" fmla="*/ 78 w 156"/>
              <a:gd name="T3" fmla="*/ 420 h 662"/>
              <a:gd name="T4" fmla="*/ 47 w 156"/>
              <a:gd name="T5" fmla="*/ 109 h 662"/>
              <a:gd name="T6" fmla="*/ 0 w 156"/>
              <a:gd name="T7" fmla="*/ 0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6" h="662">
                <a:moveTo>
                  <a:pt x="117" y="662"/>
                </a:moveTo>
                <a:cubicBezTo>
                  <a:pt x="129" y="578"/>
                  <a:pt x="156" y="474"/>
                  <a:pt x="78" y="420"/>
                </a:cubicBezTo>
                <a:cubicBezTo>
                  <a:pt x="13" y="326"/>
                  <a:pt x="57" y="246"/>
                  <a:pt x="47" y="109"/>
                </a:cubicBezTo>
                <a:cubicBezTo>
                  <a:pt x="44" y="75"/>
                  <a:pt x="15" y="3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Freeform 33"/>
          <p:cNvSpPr>
            <a:spLocks/>
          </p:cNvSpPr>
          <p:nvPr/>
        </p:nvSpPr>
        <p:spPr bwMode="auto">
          <a:xfrm>
            <a:off x="4165600" y="2619375"/>
            <a:ext cx="952500" cy="250825"/>
          </a:xfrm>
          <a:custGeom>
            <a:avLst/>
            <a:gdLst>
              <a:gd name="T0" fmla="*/ 600 w 600"/>
              <a:gd name="T1" fmla="*/ 158 h 158"/>
              <a:gd name="T2" fmla="*/ 281 w 600"/>
              <a:gd name="T3" fmla="*/ 135 h 158"/>
              <a:gd name="T4" fmla="*/ 179 w 600"/>
              <a:gd name="T5" fmla="*/ 73 h 158"/>
              <a:gd name="T6" fmla="*/ 0 w 600"/>
              <a:gd name="T7" fmla="*/ 3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58">
                <a:moveTo>
                  <a:pt x="600" y="158"/>
                </a:moveTo>
                <a:cubicBezTo>
                  <a:pt x="479" y="123"/>
                  <a:pt x="509" y="142"/>
                  <a:pt x="281" y="135"/>
                </a:cubicBezTo>
                <a:cubicBezTo>
                  <a:pt x="247" y="114"/>
                  <a:pt x="213" y="94"/>
                  <a:pt x="179" y="73"/>
                </a:cubicBezTo>
                <a:cubicBezTo>
                  <a:pt x="158" y="0"/>
                  <a:pt x="61" y="3"/>
                  <a:pt x="0" y="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8" name="Freeform 34"/>
          <p:cNvSpPr>
            <a:spLocks/>
          </p:cNvSpPr>
          <p:nvPr/>
        </p:nvSpPr>
        <p:spPr bwMode="auto">
          <a:xfrm>
            <a:off x="5010150" y="1993900"/>
            <a:ext cx="258763" cy="914400"/>
          </a:xfrm>
          <a:custGeom>
            <a:avLst/>
            <a:gdLst>
              <a:gd name="T0" fmla="*/ 107 w 163"/>
              <a:gd name="T1" fmla="*/ 576 h 576"/>
              <a:gd name="T2" fmla="*/ 68 w 163"/>
              <a:gd name="T3" fmla="*/ 249 h 576"/>
              <a:gd name="T4" fmla="*/ 37 w 163"/>
              <a:gd name="T5" fmla="*/ 210 h 576"/>
              <a:gd name="T6" fmla="*/ 6 w 163"/>
              <a:gd name="T7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576">
                <a:moveTo>
                  <a:pt x="107" y="576"/>
                </a:moveTo>
                <a:cubicBezTo>
                  <a:pt x="135" y="481"/>
                  <a:pt x="163" y="311"/>
                  <a:pt x="68" y="249"/>
                </a:cubicBezTo>
                <a:cubicBezTo>
                  <a:pt x="38" y="163"/>
                  <a:pt x="88" y="293"/>
                  <a:pt x="37" y="210"/>
                </a:cubicBezTo>
                <a:cubicBezTo>
                  <a:pt x="0" y="151"/>
                  <a:pt x="6" y="62"/>
                  <a:pt x="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1" name="Line 37"/>
          <p:cNvSpPr>
            <a:spLocks noChangeShapeType="1"/>
          </p:cNvSpPr>
          <p:nvPr/>
        </p:nvSpPr>
        <p:spPr bwMode="auto">
          <a:xfrm flipH="1">
            <a:off x="4648200" y="1524000"/>
            <a:ext cx="533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H="1">
            <a:off x="5334000" y="2743200"/>
            <a:ext cx="1600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3" name="Line 39"/>
          <p:cNvSpPr>
            <a:spLocks noChangeShapeType="1"/>
          </p:cNvSpPr>
          <p:nvPr/>
        </p:nvSpPr>
        <p:spPr bwMode="auto">
          <a:xfrm flipH="1" flipV="1">
            <a:off x="6248400" y="41148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4" name="Line 40"/>
          <p:cNvSpPr>
            <a:spLocks noChangeShapeType="1"/>
          </p:cNvSpPr>
          <p:nvPr/>
        </p:nvSpPr>
        <p:spPr bwMode="auto">
          <a:xfrm flipV="1">
            <a:off x="3352800" y="473868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>
            <a:off x="3352800" y="6034088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Freeform 42"/>
          <p:cNvSpPr>
            <a:spLocks/>
          </p:cNvSpPr>
          <p:nvPr/>
        </p:nvSpPr>
        <p:spPr bwMode="auto">
          <a:xfrm>
            <a:off x="3352800" y="4903788"/>
            <a:ext cx="1219200" cy="1130300"/>
          </a:xfrm>
          <a:custGeom>
            <a:avLst/>
            <a:gdLst>
              <a:gd name="T0" fmla="*/ 0 w 768"/>
              <a:gd name="T1" fmla="*/ 712 h 712"/>
              <a:gd name="T2" fmla="*/ 144 w 768"/>
              <a:gd name="T3" fmla="*/ 472 h 712"/>
              <a:gd name="T4" fmla="*/ 240 w 768"/>
              <a:gd name="T5" fmla="*/ 40 h 712"/>
              <a:gd name="T6" fmla="*/ 288 w 768"/>
              <a:gd name="T7" fmla="*/ 232 h 712"/>
              <a:gd name="T8" fmla="*/ 336 w 768"/>
              <a:gd name="T9" fmla="*/ 472 h 712"/>
              <a:gd name="T10" fmla="*/ 480 w 768"/>
              <a:gd name="T11" fmla="*/ 616 h 712"/>
              <a:gd name="T12" fmla="*/ 768 w 768"/>
              <a:gd name="T13" fmla="*/ 712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" h="712">
                <a:moveTo>
                  <a:pt x="0" y="712"/>
                </a:moveTo>
                <a:cubicBezTo>
                  <a:pt x="52" y="648"/>
                  <a:pt x="104" y="584"/>
                  <a:pt x="144" y="472"/>
                </a:cubicBezTo>
                <a:cubicBezTo>
                  <a:pt x="184" y="360"/>
                  <a:pt x="216" y="80"/>
                  <a:pt x="240" y="40"/>
                </a:cubicBezTo>
                <a:cubicBezTo>
                  <a:pt x="264" y="0"/>
                  <a:pt x="272" y="160"/>
                  <a:pt x="288" y="232"/>
                </a:cubicBezTo>
                <a:cubicBezTo>
                  <a:pt x="304" y="304"/>
                  <a:pt x="304" y="408"/>
                  <a:pt x="336" y="472"/>
                </a:cubicBezTo>
                <a:cubicBezTo>
                  <a:pt x="368" y="536"/>
                  <a:pt x="408" y="576"/>
                  <a:pt x="480" y="616"/>
                </a:cubicBezTo>
                <a:cubicBezTo>
                  <a:pt x="552" y="656"/>
                  <a:pt x="660" y="684"/>
                  <a:pt x="768" y="712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2971800" y="513397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Q</a:t>
            </a:r>
          </a:p>
        </p:txBody>
      </p:sp>
      <p:sp>
        <p:nvSpPr>
          <p:cNvPr id="6188" name="Text Box 44"/>
          <p:cNvSpPr txBox="1">
            <a:spLocks noChangeArrowheads="1"/>
          </p:cNvSpPr>
          <p:nvPr/>
        </p:nvSpPr>
        <p:spPr bwMode="auto">
          <a:xfrm>
            <a:off x="5029200" y="59578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t</a:t>
            </a:r>
          </a:p>
        </p:txBody>
      </p:sp>
      <p:sp>
        <p:nvSpPr>
          <p:cNvPr id="6189" name="Freeform 45"/>
          <p:cNvSpPr>
            <a:spLocks/>
          </p:cNvSpPr>
          <p:nvPr/>
        </p:nvSpPr>
        <p:spPr bwMode="auto">
          <a:xfrm>
            <a:off x="3505200" y="5022850"/>
            <a:ext cx="1511300" cy="996950"/>
          </a:xfrm>
          <a:custGeom>
            <a:avLst/>
            <a:gdLst>
              <a:gd name="T0" fmla="*/ 0 w 952"/>
              <a:gd name="T1" fmla="*/ 628 h 628"/>
              <a:gd name="T2" fmla="*/ 144 w 952"/>
              <a:gd name="T3" fmla="*/ 388 h 628"/>
              <a:gd name="T4" fmla="*/ 298 w 952"/>
              <a:gd name="T5" fmla="*/ 31 h 628"/>
              <a:gd name="T6" fmla="*/ 376 w 952"/>
              <a:gd name="T7" fmla="*/ 202 h 628"/>
              <a:gd name="T8" fmla="*/ 477 w 952"/>
              <a:gd name="T9" fmla="*/ 413 h 628"/>
              <a:gd name="T10" fmla="*/ 633 w 952"/>
              <a:gd name="T11" fmla="*/ 529 h 628"/>
              <a:gd name="T12" fmla="*/ 952 w 952"/>
              <a:gd name="T13" fmla="*/ 623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2" h="628">
                <a:moveTo>
                  <a:pt x="0" y="628"/>
                </a:moveTo>
                <a:cubicBezTo>
                  <a:pt x="52" y="564"/>
                  <a:pt x="94" y="488"/>
                  <a:pt x="144" y="388"/>
                </a:cubicBezTo>
                <a:cubicBezTo>
                  <a:pt x="194" y="288"/>
                  <a:pt x="259" y="62"/>
                  <a:pt x="298" y="31"/>
                </a:cubicBezTo>
                <a:cubicBezTo>
                  <a:pt x="337" y="0"/>
                  <a:pt x="346" y="138"/>
                  <a:pt x="376" y="202"/>
                </a:cubicBezTo>
                <a:cubicBezTo>
                  <a:pt x="406" y="266"/>
                  <a:pt x="434" y="359"/>
                  <a:pt x="477" y="413"/>
                </a:cubicBezTo>
                <a:cubicBezTo>
                  <a:pt x="520" y="467"/>
                  <a:pt x="554" y="494"/>
                  <a:pt x="633" y="529"/>
                </a:cubicBezTo>
                <a:cubicBezTo>
                  <a:pt x="712" y="564"/>
                  <a:pt x="886" y="604"/>
                  <a:pt x="952" y="623"/>
                </a:cubicBezTo>
              </a:path>
            </a:pathLst>
          </a:cu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0" name="Freeform 46"/>
          <p:cNvSpPr>
            <a:spLocks/>
          </p:cNvSpPr>
          <p:nvPr/>
        </p:nvSpPr>
        <p:spPr bwMode="auto">
          <a:xfrm>
            <a:off x="3657600" y="5286375"/>
            <a:ext cx="1676400" cy="733425"/>
          </a:xfrm>
          <a:custGeom>
            <a:avLst/>
            <a:gdLst>
              <a:gd name="T0" fmla="*/ 0 w 1056"/>
              <a:gd name="T1" fmla="*/ 462 h 462"/>
              <a:gd name="T2" fmla="*/ 275 w 1056"/>
              <a:gd name="T3" fmla="*/ 188 h 462"/>
              <a:gd name="T4" fmla="*/ 528 w 1056"/>
              <a:gd name="T5" fmla="*/ 30 h 462"/>
              <a:gd name="T6" fmla="*/ 912 w 1056"/>
              <a:gd name="T7" fmla="*/ 366 h 462"/>
              <a:gd name="T8" fmla="*/ 1056 w 1056"/>
              <a:gd name="T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6" h="462">
                <a:moveTo>
                  <a:pt x="0" y="462"/>
                </a:moveTo>
                <a:cubicBezTo>
                  <a:pt x="46" y="416"/>
                  <a:pt x="187" y="260"/>
                  <a:pt x="275" y="188"/>
                </a:cubicBezTo>
                <a:cubicBezTo>
                  <a:pt x="363" y="116"/>
                  <a:pt x="422" y="0"/>
                  <a:pt x="528" y="30"/>
                </a:cubicBezTo>
                <a:cubicBezTo>
                  <a:pt x="634" y="60"/>
                  <a:pt x="824" y="294"/>
                  <a:pt x="912" y="366"/>
                </a:cubicBezTo>
                <a:cubicBezTo>
                  <a:pt x="1000" y="438"/>
                  <a:pt x="1028" y="450"/>
                  <a:pt x="1056" y="462"/>
                </a:cubicBez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5BBBE-C3E4-43DA-B76C-D88B38946179}" type="slidenum">
              <a:rPr lang="en-US"/>
              <a:pPr/>
              <a:t>11</a:t>
            </a:fld>
            <a:endParaRPr lang="en-US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222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/>
              <a:t>Hydrologic Routing</a:t>
            </a:r>
          </a:p>
        </p:txBody>
      </p:sp>
      <p:graphicFrame>
        <p:nvGraphicFramePr>
          <p:cNvPr id="1024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7713895"/>
              </p:ext>
            </p:extLst>
          </p:nvPr>
        </p:nvGraphicFramePr>
        <p:xfrm>
          <a:off x="1055688" y="2819400"/>
          <a:ext cx="1306512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Equation" r:id="rId3" imgW="1307880" imgH="304560" progId="Equation.3">
                  <p:embed/>
                </p:oleObj>
              </mc:Choice>
              <mc:Fallback>
                <p:oleObj name="Equation" r:id="rId3" imgW="13078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2819400"/>
                        <a:ext cx="1306512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914388"/>
              </p:ext>
            </p:extLst>
          </p:nvPr>
        </p:nvGraphicFramePr>
        <p:xfrm>
          <a:off x="6705600" y="2819400"/>
          <a:ext cx="1531938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Equation" r:id="rId5" imgW="1536480" imgH="304560" progId="Equation.3">
                  <p:embed/>
                </p:oleObj>
              </mc:Choice>
              <mc:Fallback>
                <p:oleObj name="Equation" r:id="rId5" imgW="15364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819400"/>
                        <a:ext cx="1531938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09600" y="3138488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effectLst/>
              </a:rPr>
              <a:t>Upstream hydrograph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943600" y="31242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effectLst/>
              </a:rPr>
              <a:t>Downstream hydrograph</a:t>
            </a:r>
          </a:p>
        </p:txBody>
      </p:sp>
      <p:graphicFrame>
        <p:nvGraphicFramePr>
          <p:cNvPr id="10250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5184251"/>
              </p:ext>
            </p:extLst>
          </p:nvPr>
        </p:nvGraphicFramePr>
        <p:xfrm>
          <a:off x="381000" y="4191000"/>
          <a:ext cx="16541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Equation" r:id="rId7" imgW="1650960" imgH="609480" progId="Equation.3">
                  <p:embed/>
                </p:oleObj>
              </mc:Choice>
              <mc:Fallback>
                <p:oleObj name="Equation" r:id="rId7" imgW="1650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91000"/>
                        <a:ext cx="16541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28600" y="3657600"/>
            <a:ext cx="678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effectLst/>
              </a:rPr>
              <a:t>Input, output, and storage are related by continuity equation:</a:t>
            </a:r>
          </a:p>
        </p:txBody>
      </p:sp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228600" y="914400"/>
            <a:ext cx="2922588" cy="1784350"/>
            <a:chOff x="153" y="1147"/>
            <a:chExt cx="1841" cy="1124"/>
          </a:xfrm>
        </p:grpSpPr>
        <p:grpSp>
          <p:nvGrpSpPr>
            <p:cNvPr id="10255" name="Group 15"/>
            <p:cNvGrpSpPr>
              <a:grpSpLocks/>
            </p:cNvGrpSpPr>
            <p:nvPr/>
          </p:nvGrpSpPr>
          <p:grpSpPr bwMode="auto">
            <a:xfrm>
              <a:off x="153" y="1147"/>
              <a:ext cx="1841" cy="1124"/>
              <a:chOff x="153" y="1147"/>
              <a:chExt cx="1841" cy="1124"/>
            </a:xfrm>
          </p:grpSpPr>
          <p:sp>
            <p:nvSpPr>
              <p:cNvPr id="10256" name="Rectangle 16"/>
              <p:cNvSpPr>
                <a:spLocks noChangeArrowheads="1"/>
              </p:cNvSpPr>
              <p:nvPr/>
            </p:nvSpPr>
            <p:spPr bwMode="auto">
              <a:xfrm>
                <a:off x="180" y="1147"/>
                <a:ext cx="1814" cy="1094"/>
              </a:xfrm>
              <a:prstGeom prst="rect">
                <a:avLst/>
              </a:prstGeom>
              <a:solidFill>
                <a:srgbClr val="02AA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0257" name="Picture 1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8" t="42827" r="52379" b="6725"/>
              <a:stretch>
                <a:fillRect/>
              </a:stretch>
            </p:blipFill>
            <p:spPr bwMode="auto">
              <a:xfrm>
                <a:off x="153" y="1209"/>
                <a:ext cx="1787" cy="1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58" name="Line 18"/>
              <p:cNvSpPr>
                <a:spLocks noChangeShapeType="1"/>
              </p:cNvSpPr>
              <p:nvPr/>
            </p:nvSpPr>
            <p:spPr bwMode="auto">
              <a:xfrm>
                <a:off x="307" y="2156"/>
                <a:ext cx="1646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Line 19"/>
              <p:cNvSpPr>
                <a:spLocks noChangeShapeType="1"/>
              </p:cNvSpPr>
              <p:nvPr/>
            </p:nvSpPr>
            <p:spPr bwMode="auto">
              <a:xfrm flipV="1">
                <a:off x="314" y="1222"/>
                <a:ext cx="0" cy="93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Text Box 20"/>
              <p:cNvSpPr txBox="1">
                <a:spLocks noChangeArrowheads="1"/>
              </p:cNvSpPr>
              <p:nvPr/>
            </p:nvSpPr>
            <p:spPr bwMode="auto">
              <a:xfrm>
                <a:off x="310" y="1187"/>
                <a:ext cx="60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chemeClr val="bg2"/>
                    </a:solidFill>
                    <a:effectLst/>
                  </a:rPr>
                  <a:t>Discharge</a:t>
                </a:r>
              </a:p>
            </p:txBody>
          </p:sp>
          <p:sp>
            <p:nvSpPr>
              <p:cNvPr id="10261" name="Text Box 21"/>
              <p:cNvSpPr txBox="1">
                <a:spLocks noChangeArrowheads="1"/>
              </p:cNvSpPr>
              <p:nvPr/>
            </p:nvSpPr>
            <p:spPr bwMode="auto">
              <a:xfrm>
                <a:off x="439" y="1403"/>
                <a:ext cx="42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chemeClr val="tx1"/>
                    </a:solidFill>
                    <a:effectLst/>
                  </a:rPr>
                  <a:t>Inflow</a:t>
                </a:r>
              </a:p>
            </p:txBody>
          </p:sp>
        </p:grpSp>
        <p:graphicFrame>
          <p:nvGraphicFramePr>
            <p:cNvPr id="10262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9357651"/>
                </p:ext>
              </p:extLst>
            </p:nvPr>
          </p:nvGraphicFramePr>
          <p:xfrm>
            <a:off x="1210" y="1239"/>
            <a:ext cx="296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6" name="Equation" r:id="rId10" imgW="469800" imgH="304560" progId="Equation.3">
                    <p:embed/>
                  </p:oleObj>
                </mc:Choice>
                <mc:Fallback>
                  <p:oleObj name="Equation" r:id="rId10" imgW="46980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0" y="1239"/>
                          <a:ext cx="296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5956300" y="931863"/>
            <a:ext cx="2995613" cy="1743075"/>
            <a:chOff x="3617" y="1075"/>
            <a:chExt cx="1887" cy="1098"/>
          </a:xfrm>
        </p:grpSpPr>
        <p:grpSp>
          <p:nvGrpSpPr>
            <p:cNvPr id="10264" name="Group 24"/>
            <p:cNvGrpSpPr>
              <a:grpSpLocks/>
            </p:cNvGrpSpPr>
            <p:nvPr/>
          </p:nvGrpSpPr>
          <p:grpSpPr bwMode="auto">
            <a:xfrm>
              <a:off x="3617" y="1075"/>
              <a:ext cx="1887" cy="1098"/>
              <a:chOff x="2979" y="1243"/>
              <a:chExt cx="2447" cy="1554"/>
            </a:xfrm>
          </p:grpSpPr>
          <p:sp>
            <p:nvSpPr>
              <p:cNvPr id="10265" name="Rectangle 25"/>
              <p:cNvSpPr>
                <a:spLocks noChangeArrowheads="1"/>
              </p:cNvSpPr>
              <p:nvPr/>
            </p:nvSpPr>
            <p:spPr bwMode="auto">
              <a:xfrm>
                <a:off x="2979" y="1243"/>
                <a:ext cx="2447" cy="1554"/>
              </a:xfrm>
              <a:prstGeom prst="rect">
                <a:avLst/>
              </a:prstGeom>
              <a:solidFill>
                <a:srgbClr val="02AA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6" name="Freeform 26"/>
              <p:cNvSpPr>
                <a:spLocks/>
              </p:cNvSpPr>
              <p:nvPr/>
            </p:nvSpPr>
            <p:spPr bwMode="auto">
              <a:xfrm>
                <a:off x="3154" y="1940"/>
                <a:ext cx="2150" cy="737"/>
              </a:xfrm>
              <a:custGeom>
                <a:avLst/>
                <a:gdLst>
                  <a:gd name="T0" fmla="*/ 0 w 2150"/>
                  <a:gd name="T1" fmla="*/ 737 h 737"/>
                  <a:gd name="T2" fmla="*/ 183 w 2150"/>
                  <a:gd name="T3" fmla="*/ 673 h 737"/>
                  <a:gd name="T4" fmla="*/ 329 w 2150"/>
                  <a:gd name="T5" fmla="*/ 526 h 737"/>
                  <a:gd name="T6" fmla="*/ 494 w 2150"/>
                  <a:gd name="T7" fmla="*/ 353 h 737"/>
                  <a:gd name="T8" fmla="*/ 732 w 2150"/>
                  <a:gd name="T9" fmla="*/ 161 h 737"/>
                  <a:gd name="T10" fmla="*/ 1106 w 2150"/>
                  <a:gd name="T11" fmla="*/ 23 h 737"/>
                  <a:gd name="T12" fmla="*/ 1190 w 2150"/>
                  <a:gd name="T13" fmla="*/ 24 h 737"/>
                  <a:gd name="T14" fmla="*/ 1342 w 2150"/>
                  <a:gd name="T15" fmla="*/ 72 h 737"/>
                  <a:gd name="T16" fmla="*/ 1458 w 2150"/>
                  <a:gd name="T17" fmla="*/ 148 h 737"/>
                  <a:gd name="T18" fmla="*/ 1602 w 2150"/>
                  <a:gd name="T19" fmla="*/ 308 h 737"/>
                  <a:gd name="T20" fmla="*/ 1698 w 2150"/>
                  <a:gd name="T21" fmla="*/ 400 h 737"/>
                  <a:gd name="T22" fmla="*/ 1818 w 2150"/>
                  <a:gd name="T23" fmla="*/ 512 h 737"/>
                  <a:gd name="T24" fmla="*/ 1930 w 2150"/>
                  <a:gd name="T25" fmla="*/ 604 h 737"/>
                  <a:gd name="T26" fmla="*/ 2034 w 2150"/>
                  <a:gd name="T27" fmla="*/ 664 h 737"/>
                  <a:gd name="T28" fmla="*/ 2150 w 2150"/>
                  <a:gd name="T29" fmla="*/ 71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50" h="737">
                    <a:moveTo>
                      <a:pt x="0" y="737"/>
                    </a:moveTo>
                    <a:cubicBezTo>
                      <a:pt x="30" y="726"/>
                      <a:pt x="128" y="708"/>
                      <a:pt x="183" y="673"/>
                    </a:cubicBezTo>
                    <a:cubicBezTo>
                      <a:pt x="238" y="638"/>
                      <a:pt x="277" y="579"/>
                      <a:pt x="329" y="526"/>
                    </a:cubicBezTo>
                    <a:cubicBezTo>
                      <a:pt x="381" y="473"/>
                      <a:pt x="427" y="414"/>
                      <a:pt x="494" y="353"/>
                    </a:cubicBezTo>
                    <a:cubicBezTo>
                      <a:pt x="561" y="292"/>
                      <a:pt x="630" y="216"/>
                      <a:pt x="732" y="161"/>
                    </a:cubicBezTo>
                    <a:cubicBezTo>
                      <a:pt x="834" y="106"/>
                      <a:pt x="1030" y="46"/>
                      <a:pt x="1106" y="23"/>
                    </a:cubicBezTo>
                    <a:cubicBezTo>
                      <a:pt x="1182" y="0"/>
                      <a:pt x="1151" y="16"/>
                      <a:pt x="1190" y="24"/>
                    </a:cubicBezTo>
                    <a:cubicBezTo>
                      <a:pt x="1229" y="32"/>
                      <a:pt x="1297" y="51"/>
                      <a:pt x="1342" y="72"/>
                    </a:cubicBezTo>
                    <a:cubicBezTo>
                      <a:pt x="1387" y="93"/>
                      <a:pt x="1415" y="109"/>
                      <a:pt x="1458" y="148"/>
                    </a:cubicBezTo>
                    <a:cubicBezTo>
                      <a:pt x="1501" y="187"/>
                      <a:pt x="1562" y="266"/>
                      <a:pt x="1602" y="308"/>
                    </a:cubicBezTo>
                    <a:cubicBezTo>
                      <a:pt x="1642" y="350"/>
                      <a:pt x="1662" y="366"/>
                      <a:pt x="1698" y="400"/>
                    </a:cubicBezTo>
                    <a:cubicBezTo>
                      <a:pt x="1734" y="434"/>
                      <a:pt x="1779" y="478"/>
                      <a:pt x="1818" y="512"/>
                    </a:cubicBezTo>
                    <a:cubicBezTo>
                      <a:pt x="1857" y="546"/>
                      <a:pt x="1894" y="579"/>
                      <a:pt x="1930" y="604"/>
                    </a:cubicBezTo>
                    <a:cubicBezTo>
                      <a:pt x="1966" y="629"/>
                      <a:pt x="1997" y="646"/>
                      <a:pt x="2034" y="664"/>
                    </a:cubicBezTo>
                    <a:cubicBezTo>
                      <a:pt x="2071" y="682"/>
                      <a:pt x="2126" y="702"/>
                      <a:pt x="2150" y="71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267" name="Group 27"/>
              <p:cNvGrpSpPr>
                <a:grpSpLocks/>
              </p:cNvGrpSpPr>
              <p:nvPr/>
            </p:nvGrpSpPr>
            <p:grpSpPr bwMode="auto">
              <a:xfrm>
                <a:off x="3136" y="1350"/>
                <a:ext cx="2259" cy="1325"/>
                <a:chOff x="530" y="1070"/>
                <a:chExt cx="2259" cy="1325"/>
              </a:xfrm>
            </p:grpSpPr>
            <p:sp>
              <p:nvSpPr>
                <p:cNvPr id="10268" name="Line 28"/>
                <p:cNvSpPr>
                  <a:spLocks noChangeShapeType="1"/>
                </p:cNvSpPr>
                <p:nvPr/>
              </p:nvSpPr>
              <p:spPr bwMode="auto">
                <a:xfrm>
                  <a:off x="530" y="2395"/>
                  <a:ext cx="2259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9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539" y="1070"/>
                  <a:ext cx="0" cy="1325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70" name="Text Box 30"/>
              <p:cNvSpPr txBox="1">
                <a:spLocks noChangeArrowheads="1"/>
              </p:cNvSpPr>
              <p:nvPr/>
            </p:nvSpPr>
            <p:spPr bwMode="auto">
              <a:xfrm>
                <a:off x="3139" y="1301"/>
                <a:ext cx="784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chemeClr val="bg2"/>
                    </a:solidFill>
                    <a:effectLst/>
                  </a:rPr>
                  <a:t>Discharge</a:t>
                </a:r>
              </a:p>
            </p:txBody>
          </p:sp>
          <p:sp>
            <p:nvSpPr>
              <p:cNvPr id="10271" name="Text Box 31"/>
              <p:cNvSpPr txBox="1">
                <a:spLocks noChangeArrowheads="1"/>
              </p:cNvSpPr>
              <p:nvPr/>
            </p:nvSpPr>
            <p:spPr bwMode="auto">
              <a:xfrm>
                <a:off x="4675" y="2043"/>
                <a:ext cx="651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chemeClr val="tx1"/>
                    </a:solidFill>
                    <a:effectLst/>
                  </a:rPr>
                  <a:t>Outflow</a:t>
                </a:r>
              </a:p>
            </p:txBody>
          </p:sp>
        </p:grpSp>
        <p:graphicFrame>
          <p:nvGraphicFramePr>
            <p:cNvPr id="10272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4287384"/>
                </p:ext>
              </p:extLst>
            </p:nvPr>
          </p:nvGraphicFramePr>
          <p:xfrm>
            <a:off x="4034" y="1334"/>
            <a:ext cx="335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7" name="Equation" r:id="rId12" imgW="533160" imgH="304560" progId="Equation.3">
                    <p:embed/>
                  </p:oleObj>
                </mc:Choice>
                <mc:Fallback>
                  <p:oleObj name="Equation" r:id="rId12" imgW="53316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4" y="1334"/>
                          <a:ext cx="335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74" name="AutoShape 34"/>
          <p:cNvSpPr>
            <a:spLocks noChangeArrowheads="1"/>
          </p:cNvSpPr>
          <p:nvPr/>
        </p:nvSpPr>
        <p:spPr bwMode="auto">
          <a:xfrm>
            <a:off x="5249863" y="1436688"/>
            <a:ext cx="817562" cy="420687"/>
          </a:xfrm>
          <a:prstGeom prst="rightArrow">
            <a:avLst>
              <a:gd name="adj1" fmla="val 50000"/>
              <a:gd name="adj2" fmla="val 485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822700" y="1316038"/>
            <a:ext cx="1524000" cy="782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effectLst/>
              </a:rPr>
              <a:t>Transfer</a:t>
            </a:r>
          </a:p>
          <a:p>
            <a:pPr algn="ctr" eaLnBrk="0" hangingPunct="0"/>
            <a:r>
              <a:rPr lang="en-US" sz="1800">
                <a:solidFill>
                  <a:schemeClr val="tx1"/>
                </a:solidFill>
                <a:effectLst/>
              </a:rPr>
              <a:t>Function</a:t>
            </a:r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>
            <a:off x="2695575" y="1520825"/>
            <a:ext cx="1103313" cy="379413"/>
          </a:xfrm>
          <a:prstGeom prst="rightArrow">
            <a:avLst>
              <a:gd name="adj1" fmla="val 50000"/>
              <a:gd name="adj2" fmla="val 7269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2133600" y="4281488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effectLst/>
              </a:rPr>
              <a:t>Q and S are unknown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304800" y="4967288"/>
            <a:ext cx="6553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</a:rPr>
              <a:t>Storage can be expressed as a function of I(t) or Q(t) or both</a:t>
            </a:r>
          </a:p>
        </p:txBody>
      </p:sp>
      <p:pic>
        <p:nvPicPr>
          <p:cNvPr id="10281" name="Picture 4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2705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457200" y="61722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  <a:effectLst/>
              </a:rPr>
              <a:t>For a linear reservoir, S=</a:t>
            </a:r>
            <a:r>
              <a:rPr lang="en-US" sz="1800" b="0" i="1">
                <a:solidFill>
                  <a:schemeClr val="tx1"/>
                </a:solidFill>
                <a:effectLst/>
              </a:rPr>
              <a:t>k</a:t>
            </a:r>
            <a:r>
              <a:rPr lang="en-US" sz="1800" b="0">
                <a:solidFill>
                  <a:schemeClr val="tx1"/>
                </a:solidFill>
                <a:effectLst/>
              </a:rPr>
              <a:t>Q</a:t>
            </a:r>
          </a:p>
        </p:txBody>
      </p:sp>
      <p:pic>
        <p:nvPicPr>
          <p:cNvPr id="10283" name="Picture 4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14287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15335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5" name="Line 45"/>
          <p:cNvSpPr>
            <a:spLocks noChangeShapeType="1"/>
          </p:cNvSpPr>
          <p:nvPr/>
        </p:nvSpPr>
        <p:spPr bwMode="auto">
          <a:xfrm flipV="1">
            <a:off x="3200400" y="5562600"/>
            <a:ext cx="31242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F2C66F-01A0-47F6-81A3-9B4167227DA7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47638"/>
            <a:ext cx="8229600" cy="766762"/>
          </a:xfrm>
        </p:spPr>
        <p:txBody>
          <a:bodyPr/>
          <a:lstStyle/>
          <a:p>
            <a:r>
              <a:rPr lang="en-US"/>
              <a:t>Level pool methodology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433388" y="1141413"/>
            <a:ext cx="4471987" cy="5605462"/>
            <a:chOff x="273" y="719"/>
            <a:chExt cx="2817" cy="3531"/>
          </a:xfrm>
        </p:grpSpPr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273" y="2541"/>
              <a:ext cx="2817" cy="1709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274" y="719"/>
              <a:ext cx="2807" cy="1746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4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979795"/>
                </p:ext>
              </p:extLst>
            </p:nvPr>
          </p:nvGraphicFramePr>
          <p:xfrm>
            <a:off x="484" y="1156"/>
            <a:ext cx="288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2" name="Equation" r:id="rId3" imgW="457200" imgH="368280" progId="Equation.3">
                    <p:embed/>
                  </p:oleObj>
                </mc:Choice>
                <mc:Fallback>
                  <p:oleObj name="Equation" r:id="rId3" imgW="4572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" y="1156"/>
                          <a:ext cx="288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42827" r="52379" b="6725"/>
            <a:stretch>
              <a:fillRect/>
            </a:stretch>
          </p:blipFill>
          <p:spPr bwMode="auto">
            <a:xfrm>
              <a:off x="600" y="807"/>
              <a:ext cx="2216" cy="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4" name="Freeform 8"/>
            <p:cNvSpPr>
              <a:spLocks/>
            </p:cNvSpPr>
            <p:nvPr/>
          </p:nvSpPr>
          <p:spPr bwMode="auto">
            <a:xfrm>
              <a:off x="809" y="1416"/>
              <a:ext cx="2194" cy="737"/>
            </a:xfrm>
            <a:custGeom>
              <a:avLst/>
              <a:gdLst>
                <a:gd name="T0" fmla="*/ 0 w 2194"/>
                <a:gd name="T1" fmla="*/ 737 h 737"/>
                <a:gd name="T2" fmla="*/ 183 w 2194"/>
                <a:gd name="T3" fmla="*/ 673 h 737"/>
                <a:gd name="T4" fmla="*/ 329 w 2194"/>
                <a:gd name="T5" fmla="*/ 526 h 737"/>
                <a:gd name="T6" fmla="*/ 494 w 2194"/>
                <a:gd name="T7" fmla="*/ 353 h 737"/>
                <a:gd name="T8" fmla="*/ 732 w 2194"/>
                <a:gd name="T9" fmla="*/ 161 h 737"/>
                <a:gd name="T10" fmla="*/ 1106 w 2194"/>
                <a:gd name="T11" fmla="*/ 23 h 737"/>
                <a:gd name="T12" fmla="*/ 1381 w 2194"/>
                <a:gd name="T13" fmla="*/ 23 h 737"/>
                <a:gd name="T14" fmla="*/ 1664 w 2194"/>
                <a:gd name="T15" fmla="*/ 78 h 737"/>
                <a:gd name="T16" fmla="*/ 1884 w 2194"/>
                <a:gd name="T17" fmla="*/ 170 h 737"/>
                <a:gd name="T18" fmla="*/ 2194 w 2194"/>
                <a:gd name="T19" fmla="*/ 362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4" h="737">
                  <a:moveTo>
                    <a:pt x="0" y="737"/>
                  </a:moveTo>
                  <a:cubicBezTo>
                    <a:pt x="30" y="726"/>
                    <a:pt x="128" y="708"/>
                    <a:pt x="183" y="673"/>
                  </a:cubicBezTo>
                  <a:cubicBezTo>
                    <a:pt x="238" y="638"/>
                    <a:pt x="277" y="579"/>
                    <a:pt x="329" y="526"/>
                  </a:cubicBezTo>
                  <a:cubicBezTo>
                    <a:pt x="381" y="473"/>
                    <a:pt x="427" y="414"/>
                    <a:pt x="494" y="353"/>
                  </a:cubicBezTo>
                  <a:cubicBezTo>
                    <a:pt x="561" y="292"/>
                    <a:pt x="630" y="216"/>
                    <a:pt x="732" y="161"/>
                  </a:cubicBezTo>
                  <a:cubicBezTo>
                    <a:pt x="834" y="106"/>
                    <a:pt x="998" y="46"/>
                    <a:pt x="1106" y="23"/>
                  </a:cubicBezTo>
                  <a:cubicBezTo>
                    <a:pt x="1214" y="0"/>
                    <a:pt x="1288" y="14"/>
                    <a:pt x="1381" y="23"/>
                  </a:cubicBezTo>
                  <a:cubicBezTo>
                    <a:pt x="1474" y="32"/>
                    <a:pt x="1580" y="54"/>
                    <a:pt x="1664" y="78"/>
                  </a:cubicBezTo>
                  <a:cubicBezTo>
                    <a:pt x="1748" y="102"/>
                    <a:pt x="1796" y="123"/>
                    <a:pt x="1884" y="170"/>
                  </a:cubicBezTo>
                  <a:cubicBezTo>
                    <a:pt x="1972" y="217"/>
                    <a:pt x="2142" y="330"/>
                    <a:pt x="2194" y="362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1998" y="1408"/>
              <a:ext cx="0" cy="260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auto">
            <a:xfrm>
              <a:off x="891" y="3181"/>
              <a:ext cx="2176" cy="788"/>
            </a:xfrm>
            <a:custGeom>
              <a:avLst/>
              <a:gdLst>
                <a:gd name="T0" fmla="*/ 0 w 2176"/>
                <a:gd name="T1" fmla="*/ 788 h 788"/>
                <a:gd name="T2" fmla="*/ 237 w 2176"/>
                <a:gd name="T3" fmla="*/ 688 h 788"/>
                <a:gd name="T4" fmla="*/ 420 w 2176"/>
                <a:gd name="T5" fmla="*/ 523 h 788"/>
                <a:gd name="T6" fmla="*/ 585 w 2176"/>
                <a:gd name="T7" fmla="*/ 313 h 788"/>
                <a:gd name="T8" fmla="*/ 786 w 2176"/>
                <a:gd name="T9" fmla="*/ 94 h 788"/>
                <a:gd name="T10" fmla="*/ 1069 w 2176"/>
                <a:gd name="T11" fmla="*/ 11 h 788"/>
                <a:gd name="T12" fmla="*/ 1334 w 2176"/>
                <a:gd name="T13" fmla="*/ 30 h 788"/>
                <a:gd name="T14" fmla="*/ 1572 w 2176"/>
                <a:gd name="T15" fmla="*/ 139 h 788"/>
                <a:gd name="T16" fmla="*/ 1792 w 2176"/>
                <a:gd name="T17" fmla="*/ 304 h 788"/>
                <a:gd name="T18" fmla="*/ 2176 w 2176"/>
                <a:gd name="T19" fmla="*/ 55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6" h="788">
                  <a:moveTo>
                    <a:pt x="0" y="788"/>
                  </a:moveTo>
                  <a:cubicBezTo>
                    <a:pt x="39" y="771"/>
                    <a:pt x="167" y="732"/>
                    <a:pt x="237" y="688"/>
                  </a:cubicBezTo>
                  <a:cubicBezTo>
                    <a:pt x="307" y="644"/>
                    <a:pt x="362" y="585"/>
                    <a:pt x="420" y="523"/>
                  </a:cubicBezTo>
                  <a:cubicBezTo>
                    <a:pt x="478" y="461"/>
                    <a:pt x="524" y="384"/>
                    <a:pt x="585" y="313"/>
                  </a:cubicBezTo>
                  <a:cubicBezTo>
                    <a:pt x="646" y="242"/>
                    <a:pt x="705" y="144"/>
                    <a:pt x="786" y="94"/>
                  </a:cubicBezTo>
                  <a:cubicBezTo>
                    <a:pt x="867" y="44"/>
                    <a:pt x="978" y="22"/>
                    <a:pt x="1069" y="11"/>
                  </a:cubicBezTo>
                  <a:cubicBezTo>
                    <a:pt x="1160" y="0"/>
                    <a:pt x="1250" y="9"/>
                    <a:pt x="1334" y="30"/>
                  </a:cubicBezTo>
                  <a:cubicBezTo>
                    <a:pt x="1418" y="51"/>
                    <a:pt x="1496" y="93"/>
                    <a:pt x="1572" y="139"/>
                  </a:cubicBezTo>
                  <a:cubicBezTo>
                    <a:pt x="1648" y="185"/>
                    <a:pt x="1691" y="235"/>
                    <a:pt x="1792" y="304"/>
                  </a:cubicBezTo>
                  <a:cubicBezTo>
                    <a:pt x="1893" y="373"/>
                    <a:pt x="2096" y="500"/>
                    <a:pt x="2176" y="551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47" name="Group 11"/>
            <p:cNvGrpSpPr>
              <a:grpSpLocks/>
            </p:cNvGrpSpPr>
            <p:nvPr/>
          </p:nvGrpSpPr>
          <p:grpSpPr bwMode="auto">
            <a:xfrm>
              <a:off x="791" y="962"/>
              <a:ext cx="2259" cy="1325"/>
              <a:chOff x="530" y="1070"/>
              <a:chExt cx="2259" cy="1325"/>
            </a:xfrm>
          </p:grpSpPr>
          <p:sp>
            <p:nvSpPr>
              <p:cNvPr id="14348" name="Line 12"/>
              <p:cNvSpPr>
                <a:spLocks noChangeShapeType="1"/>
              </p:cNvSpPr>
              <p:nvPr/>
            </p:nvSpPr>
            <p:spPr bwMode="auto">
              <a:xfrm>
                <a:off x="530" y="2395"/>
                <a:ext cx="225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9" name="Line 13"/>
              <p:cNvSpPr>
                <a:spLocks noChangeShapeType="1"/>
              </p:cNvSpPr>
              <p:nvPr/>
            </p:nvSpPr>
            <p:spPr bwMode="auto">
              <a:xfrm flipV="1">
                <a:off x="539" y="1070"/>
                <a:ext cx="0" cy="132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0" name="Group 14"/>
            <p:cNvGrpSpPr>
              <a:grpSpLocks/>
            </p:cNvGrpSpPr>
            <p:nvPr/>
          </p:nvGrpSpPr>
          <p:grpSpPr bwMode="auto">
            <a:xfrm>
              <a:off x="800" y="2694"/>
              <a:ext cx="2259" cy="1325"/>
              <a:chOff x="480" y="2784"/>
              <a:chExt cx="2259" cy="1325"/>
            </a:xfrm>
          </p:grpSpPr>
          <p:sp>
            <p:nvSpPr>
              <p:cNvPr id="14351" name="Line 15"/>
              <p:cNvSpPr>
                <a:spLocks noChangeShapeType="1"/>
              </p:cNvSpPr>
              <p:nvPr/>
            </p:nvSpPr>
            <p:spPr bwMode="auto">
              <a:xfrm>
                <a:off x="480" y="4109"/>
                <a:ext cx="2259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2" name="Line 16"/>
              <p:cNvSpPr>
                <a:spLocks noChangeShapeType="1"/>
              </p:cNvSpPr>
              <p:nvPr/>
            </p:nvSpPr>
            <p:spPr bwMode="auto">
              <a:xfrm flipV="1">
                <a:off x="489" y="2784"/>
                <a:ext cx="0" cy="1325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53" name="Text Box 17"/>
            <p:cNvSpPr txBox="1">
              <a:spLocks noChangeArrowheads="1"/>
            </p:cNvSpPr>
            <p:nvPr/>
          </p:nvSpPr>
          <p:spPr bwMode="auto">
            <a:xfrm>
              <a:off x="723" y="776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Discharge</a:t>
              </a:r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2658" y="4032"/>
              <a:ext cx="3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Time</a:t>
              </a:r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650" y="2538"/>
              <a:ext cx="4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Storage</a:t>
              </a:r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2599" y="2282"/>
              <a:ext cx="3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  <a:effectLst/>
                </a:rPr>
                <a:t>Time</a:t>
              </a:r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1116" y="1677"/>
              <a:ext cx="0" cy="218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1332" y="1297"/>
              <a:ext cx="0" cy="234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359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131558"/>
                </p:ext>
              </p:extLst>
            </p:nvPr>
          </p:nvGraphicFramePr>
          <p:xfrm>
            <a:off x="601" y="1482"/>
            <a:ext cx="139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3" name="Equation" r:id="rId6" imgW="266400" imgH="368280" progId="Equation.3">
                    <p:embed/>
                  </p:oleObj>
                </mc:Choice>
                <mc:Fallback>
                  <p:oleObj name="Equation" r:id="rId6" imgW="2664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" y="1482"/>
                          <a:ext cx="139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0664039"/>
                </p:ext>
              </p:extLst>
            </p:nvPr>
          </p:nvGraphicFramePr>
          <p:xfrm>
            <a:off x="481" y="1720"/>
            <a:ext cx="271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4" name="Equation" r:id="rId8" imgW="520560" imgH="368280" progId="Equation.3">
                    <p:embed/>
                  </p:oleObj>
                </mc:Choice>
                <mc:Fallback>
                  <p:oleObj name="Equation" r:id="rId8" imgW="5205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" y="1720"/>
                          <a:ext cx="271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1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259964"/>
                </p:ext>
              </p:extLst>
            </p:nvPr>
          </p:nvGraphicFramePr>
          <p:xfrm>
            <a:off x="575" y="1934"/>
            <a:ext cx="165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5" name="Equation" r:id="rId10" imgW="317160" imgH="368280" progId="Equation.3">
                    <p:embed/>
                  </p:oleObj>
                </mc:Choice>
                <mc:Fallback>
                  <p:oleObj name="Equation" r:id="rId10" imgW="3171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" y="1934"/>
                          <a:ext cx="165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2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8458851"/>
                </p:ext>
              </p:extLst>
            </p:nvPr>
          </p:nvGraphicFramePr>
          <p:xfrm>
            <a:off x="523" y="3517"/>
            <a:ext cx="251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6" name="Equation" r:id="rId12" imgW="482400" imgH="368280" progId="Equation.3">
                    <p:embed/>
                  </p:oleObj>
                </mc:Choice>
                <mc:Fallback>
                  <p:oleObj name="Equation" r:id="rId12" imgW="4824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" y="3517"/>
                          <a:ext cx="251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3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816229"/>
                </p:ext>
              </p:extLst>
            </p:nvPr>
          </p:nvGraphicFramePr>
          <p:xfrm>
            <a:off x="614" y="3767"/>
            <a:ext cx="152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7" name="Equation" r:id="rId14" imgW="291960" imgH="368280" progId="Equation.3">
                    <p:embed/>
                  </p:oleObj>
                </mc:Choice>
                <mc:Fallback>
                  <p:oleObj name="Equation" r:id="rId14" imgW="2919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" y="3767"/>
                          <a:ext cx="152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4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162550"/>
                </p:ext>
              </p:extLst>
            </p:nvPr>
          </p:nvGraphicFramePr>
          <p:xfrm>
            <a:off x="1358" y="2316"/>
            <a:ext cx="403" cy="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8" name="Equation" r:id="rId16" imgW="774360" imgH="253800" progId="Equation.3">
                    <p:embed/>
                  </p:oleObj>
                </mc:Choice>
                <mc:Fallback>
                  <p:oleObj name="Equation" r:id="rId16" imgW="7743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8" y="2316"/>
                          <a:ext cx="403" cy="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5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0555010"/>
                </p:ext>
              </p:extLst>
            </p:nvPr>
          </p:nvGraphicFramePr>
          <p:xfrm>
            <a:off x="899" y="2326"/>
            <a:ext cx="172" cy="1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9" name="Equation" r:id="rId18" imgW="330120" imgH="241200" progId="Equation.3">
                    <p:embed/>
                  </p:oleObj>
                </mc:Choice>
                <mc:Fallback>
                  <p:oleObj name="Equation" r:id="rId18" imgW="330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" y="2326"/>
                          <a:ext cx="172" cy="1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6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9992906"/>
                </p:ext>
              </p:extLst>
            </p:nvPr>
          </p:nvGraphicFramePr>
          <p:xfrm>
            <a:off x="1164" y="2066"/>
            <a:ext cx="126" cy="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0" name="Equation" r:id="rId20" imgW="241200" imgH="203040" progId="Equation.3">
                    <p:embed/>
                  </p:oleObj>
                </mc:Choice>
                <mc:Fallback>
                  <p:oleObj name="Equation" r:id="rId20" imgW="2412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4" y="2066"/>
                          <a:ext cx="126" cy="1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 flipH="1">
              <a:off x="823" y="3657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Line 32"/>
            <p:cNvSpPr>
              <a:spLocks noChangeShapeType="1"/>
            </p:cNvSpPr>
            <p:nvPr/>
          </p:nvSpPr>
          <p:spPr bwMode="auto">
            <a:xfrm flipH="1">
              <a:off x="814" y="3858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Line 33"/>
            <p:cNvSpPr>
              <a:spLocks noChangeShapeType="1"/>
            </p:cNvSpPr>
            <p:nvPr/>
          </p:nvSpPr>
          <p:spPr bwMode="auto">
            <a:xfrm flipH="1">
              <a:off x="805" y="1957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34"/>
            <p:cNvSpPr>
              <a:spLocks noChangeShapeType="1"/>
            </p:cNvSpPr>
            <p:nvPr/>
          </p:nvSpPr>
          <p:spPr bwMode="auto">
            <a:xfrm flipH="1">
              <a:off x="814" y="1737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Line 35"/>
            <p:cNvSpPr>
              <a:spLocks noChangeShapeType="1"/>
            </p:cNvSpPr>
            <p:nvPr/>
          </p:nvSpPr>
          <p:spPr bwMode="auto">
            <a:xfrm flipH="1">
              <a:off x="805" y="1682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Line 36"/>
            <p:cNvSpPr>
              <a:spLocks noChangeShapeType="1"/>
            </p:cNvSpPr>
            <p:nvPr/>
          </p:nvSpPr>
          <p:spPr bwMode="auto">
            <a:xfrm flipH="1">
              <a:off x="795" y="1280"/>
              <a:ext cx="5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Text Box 37"/>
            <p:cNvSpPr txBox="1">
              <a:spLocks noChangeArrowheads="1"/>
            </p:cNvSpPr>
            <p:nvPr/>
          </p:nvSpPr>
          <p:spPr bwMode="auto">
            <a:xfrm>
              <a:off x="1696" y="845"/>
              <a:ext cx="4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Inflow</a:t>
              </a:r>
            </a:p>
          </p:txBody>
        </p:sp>
        <p:sp>
          <p:nvSpPr>
            <p:cNvPr id="14374" name="Text Box 38"/>
            <p:cNvSpPr txBox="1">
              <a:spLocks noChangeArrowheads="1"/>
            </p:cNvSpPr>
            <p:nvPr/>
          </p:nvSpPr>
          <p:spPr bwMode="auto">
            <a:xfrm>
              <a:off x="2469" y="1289"/>
              <a:ext cx="5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Outflow</a:t>
              </a:r>
            </a:p>
          </p:txBody>
        </p:sp>
      </p:grpSp>
      <p:graphicFrame>
        <p:nvGraphicFramePr>
          <p:cNvPr id="14375" name="Object 39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5934298"/>
              </p:ext>
            </p:extLst>
          </p:nvPr>
        </p:nvGraphicFramePr>
        <p:xfrm>
          <a:off x="5114925" y="1143000"/>
          <a:ext cx="1651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1" name="Equation" r:id="rId22" imgW="1650960" imgH="609480" progId="Equation.3">
                  <p:embed/>
                </p:oleObj>
              </mc:Choice>
              <mc:Fallback>
                <p:oleObj name="Equation" r:id="rId22" imgW="1650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25" y="1143000"/>
                        <a:ext cx="16510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7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142"/>
              </p:ext>
            </p:extLst>
          </p:nvPr>
        </p:nvGraphicFramePr>
        <p:xfrm>
          <a:off x="5118100" y="2082800"/>
          <a:ext cx="2501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" name="Equation" r:id="rId24" imgW="2501640" imgH="888840" progId="Equation.3">
                  <p:embed/>
                </p:oleObj>
              </mc:Choice>
              <mc:Fallback>
                <p:oleObj name="Equation" r:id="rId24" imgW="250164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100" y="2082800"/>
                        <a:ext cx="25019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77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458256"/>
              </p:ext>
            </p:extLst>
          </p:nvPr>
        </p:nvGraphicFramePr>
        <p:xfrm>
          <a:off x="5105400" y="3225800"/>
          <a:ext cx="35560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3" name="Equation" r:id="rId26" imgW="3555720" imgH="660240" progId="Equation.3">
                  <p:embed/>
                </p:oleObj>
              </mc:Choice>
              <mc:Fallback>
                <p:oleObj name="Equation" r:id="rId26" imgW="35557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225800"/>
                        <a:ext cx="35560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7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127992"/>
              </p:ext>
            </p:extLst>
          </p:nvPr>
        </p:nvGraphicFramePr>
        <p:xfrm>
          <a:off x="5173663" y="4070350"/>
          <a:ext cx="37719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4" name="Equation" r:id="rId28" imgW="3771720" imgH="660240" progId="Equation.3">
                  <p:embed/>
                </p:oleObj>
              </mc:Choice>
              <mc:Fallback>
                <p:oleObj name="Equation" r:id="rId28" imgW="37717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3" y="4070350"/>
                        <a:ext cx="37719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9" name="AutoShape 43"/>
          <p:cNvSpPr>
            <a:spLocks/>
          </p:cNvSpPr>
          <p:nvPr/>
        </p:nvSpPr>
        <p:spPr bwMode="auto">
          <a:xfrm rot="-5400000">
            <a:off x="5734050" y="4340226"/>
            <a:ext cx="274637" cy="1262062"/>
          </a:xfrm>
          <a:prstGeom prst="leftBrace">
            <a:avLst>
              <a:gd name="adj1" fmla="val 3829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44"/>
          <p:cNvSpPr>
            <a:spLocks/>
          </p:cNvSpPr>
          <p:nvPr/>
        </p:nvSpPr>
        <p:spPr bwMode="auto">
          <a:xfrm rot="-5400000">
            <a:off x="7708107" y="3940969"/>
            <a:ext cx="274637" cy="2060575"/>
          </a:xfrm>
          <a:prstGeom prst="leftBrace">
            <a:avLst>
              <a:gd name="adj1" fmla="val 6252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5480050" y="5218113"/>
            <a:ext cx="927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Unknown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7404100" y="5218113"/>
            <a:ext cx="719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Known</a:t>
            </a: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5511800" y="5486400"/>
            <a:ext cx="203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hlink"/>
                </a:solidFill>
                <a:effectLst/>
              </a:rPr>
              <a:t>Need a function relating</a:t>
            </a:r>
          </a:p>
        </p:txBody>
      </p:sp>
      <p:graphicFrame>
        <p:nvGraphicFramePr>
          <p:cNvPr id="14384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567536"/>
              </p:ext>
            </p:extLst>
          </p:nvPr>
        </p:nvGraphicFramePr>
        <p:xfrm>
          <a:off x="5651500" y="5867400"/>
          <a:ext cx="1435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5" name="Equation" r:id="rId30" imgW="1434960" imgH="609480" progId="Equation.3">
                  <p:embed/>
                </p:oleObj>
              </mc:Choice>
              <mc:Fallback>
                <p:oleObj name="Equation" r:id="rId30" imgW="1434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5867400"/>
                        <a:ext cx="14351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5562600" y="6477000"/>
            <a:ext cx="2049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Storage-outflow function</a:t>
            </a:r>
          </a:p>
        </p:txBody>
      </p:sp>
    </p:spTree>
    <p:extLst>
      <p:ext uri="{BB962C8B-B14F-4D97-AF65-F5344CB8AC3E}">
        <p14:creationId xmlns:p14="http://schemas.microsoft.com/office/powerpoint/2010/main" val="41902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876CF7-10E3-48C3-96C9-883027A9050C}" type="slidenum">
              <a:rPr lang="en-US"/>
              <a:pPr/>
              <a:t>13</a:t>
            </a:fld>
            <a:endParaRPr lang="en-US"/>
          </a:p>
        </p:txBody>
      </p:sp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sz="4000"/>
              <a:t>Level pool methodology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229600" cy="5562600"/>
          </a:xfrm>
        </p:spPr>
        <p:txBody>
          <a:bodyPr/>
          <a:lstStyle/>
          <a:p>
            <a:pPr marL="609600" indent="-609600"/>
            <a:r>
              <a:rPr lang="en-US"/>
              <a:t>Given </a:t>
            </a:r>
          </a:p>
          <a:p>
            <a:pPr marL="990600" lvl="1" indent="-533400"/>
            <a:r>
              <a:rPr lang="en-US"/>
              <a:t>Inflow hydrograph</a:t>
            </a:r>
          </a:p>
          <a:p>
            <a:pPr marL="990600" lvl="1" indent="-533400"/>
            <a:r>
              <a:rPr lang="en-US"/>
              <a:t>Q and H relationship</a:t>
            </a:r>
          </a:p>
          <a:p>
            <a:pPr marL="609600" indent="-609600"/>
            <a:endParaRPr lang="en-US"/>
          </a:p>
          <a:p>
            <a:pPr marL="609600" indent="-609600"/>
            <a:r>
              <a:rPr lang="en-US"/>
              <a:t>Steps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en-US"/>
              <a:t>Develop Q versus Q+ 2S/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t relationship using Q/H relationship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en-US"/>
              <a:t>Compute Q+ 2S/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t using 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en-US"/>
              <a:t>Use the relationship developed in step 1 to get Q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21200"/>
            <a:ext cx="37719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7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228600"/>
            <a:ext cx="7391400" cy="715963"/>
          </a:xfrm>
        </p:spPr>
        <p:txBody>
          <a:bodyPr>
            <a:normAutofit fontScale="90000"/>
          </a:bodyPr>
          <a:lstStyle/>
          <a:p>
            <a:r>
              <a:rPr lang="en-US" sz="3600"/>
              <a:t>Hydrologic river routing (Muskingum Method)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219200"/>
            <a:ext cx="3489325" cy="533400"/>
          </a:xfrm>
          <a:noFill/>
          <a:ln/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</a:pPr>
            <a:r>
              <a:rPr lang="en-US" sz="2800"/>
              <a:t>Wedge storage in reach</a:t>
            </a: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3467100" y="1693863"/>
            <a:ext cx="5148263" cy="2446337"/>
            <a:chOff x="2270" y="1169"/>
            <a:chExt cx="3243" cy="1541"/>
          </a:xfrm>
        </p:grpSpPr>
        <p:sp>
          <p:nvSpPr>
            <p:cNvPr id="23558" name="Rectangle 6"/>
            <p:cNvSpPr>
              <a:spLocks noChangeArrowheads="1"/>
            </p:cNvSpPr>
            <p:nvPr/>
          </p:nvSpPr>
          <p:spPr bwMode="auto">
            <a:xfrm>
              <a:off x="2917" y="1169"/>
              <a:ext cx="2596" cy="1541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559" name="Group 7"/>
            <p:cNvGrpSpPr>
              <a:grpSpLocks/>
            </p:cNvGrpSpPr>
            <p:nvPr/>
          </p:nvGrpSpPr>
          <p:grpSpPr bwMode="auto">
            <a:xfrm>
              <a:off x="3047" y="1244"/>
              <a:ext cx="2393" cy="640"/>
              <a:chOff x="3047" y="1244"/>
              <a:chExt cx="2393" cy="640"/>
            </a:xfrm>
          </p:grpSpPr>
          <p:sp>
            <p:nvSpPr>
              <p:cNvPr id="23560" name="AutoShape 8"/>
              <p:cNvSpPr>
                <a:spLocks noChangeArrowheads="1"/>
              </p:cNvSpPr>
              <p:nvPr/>
            </p:nvSpPr>
            <p:spPr bwMode="auto">
              <a:xfrm>
                <a:off x="3047" y="1502"/>
                <a:ext cx="549" cy="219"/>
              </a:xfrm>
              <a:prstGeom prst="rightArrow">
                <a:avLst>
                  <a:gd name="adj1" fmla="val 50000"/>
                  <a:gd name="adj2" fmla="val 6267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61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7152010"/>
                  </p:ext>
                </p:extLst>
              </p:nvPr>
            </p:nvGraphicFramePr>
            <p:xfrm>
              <a:off x="3201" y="1360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6" name="Equation" r:id="rId3" imgW="164880" imgH="228600" progId="Equation.3">
                      <p:embed/>
                    </p:oleObj>
                  </mc:Choice>
                  <mc:Fallback>
                    <p:oleObj name="Equation" r:id="rId3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01" y="1360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2" name="AutoShape 10"/>
              <p:cNvSpPr>
                <a:spLocks noChangeArrowheads="1"/>
              </p:cNvSpPr>
              <p:nvPr/>
            </p:nvSpPr>
            <p:spPr bwMode="auto">
              <a:xfrm>
                <a:off x="4918" y="1646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63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6216240"/>
                  </p:ext>
                </p:extLst>
              </p:nvPr>
            </p:nvGraphicFramePr>
            <p:xfrm>
              <a:off x="5107" y="1465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7" name="Equation" r:id="rId5" imgW="228600" imgH="291960" progId="Equation.3">
                      <p:embed/>
                    </p:oleObj>
                  </mc:Choice>
                  <mc:Fallback>
                    <p:oleObj name="Equation" r:id="rId5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7" y="1465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4" name="Freeform 12"/>
              <p:cNvSpPr>
                <a:spLocks/>
              </p:cNvSpPr>
              <p:nvPr/>
            </p:nvSpPr>
            <p:spPr bwMode="auto">
              <a:xfrm>
                <a:off x="3624" y="1244"/>
                <a:ext cx="1240" cy="640"/>
              </a:xfrm>
              <a:custGeom>
                <a:avLst/>
                <a:gdLst>
                  <a:gd name="T0" fmla="*/ 4 w 1240"/>
                  <a:gd name="T1" fmla="*/ 0 h 640"/>
                  <a:gd name="T2" fmla="*/ 0 w 1240"/>
                  <a:gd name="T3" fmla="*/ 640 h 640"/>
                  <a:gd name="T4" fmla="*/ 1240 w 1240"/>
                  <a:gd name="T5" fmla="*/ 640 h 640"/>
                  <a:gd name="T6" fmla="*/ 1240 w 1240"/>
                  <a:gd name="T7" fmla="*/ 280 h 640"/>
                  <a:gd name="T8" fmla="*/ 4 w 1240"/>
                  <a:gd name="T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0" h="640">
                    <a:moveTo>
                      <a:pt x="4" y="0"/>
                    </a:moveTo>
                    <a:lnTo>
                      <a:pt x="0" y="640"/>
                    </a:lnTo>
                    <a:lnTo>
                      <a:pt x="1240" y="640"/>
                    </a:lnTo>
                    <a:lnTo>
                      <a:pt x="1240" y="28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65" name="Group 13"/>
            <p:cNvGrpSpPr>
              <a:grpSpLocks/>
            </p:cNvGrpSpPr>
            <p:nvPr/>
          </p:nvGrpSpPr>
          <p:grpSpPr bwMode="auto">
            <a:xfrm>
              <a:off x="3042" y="1942"/>
              <a:ext cx="2398" cy="720"/>
              <a:chOff x="3042" y="1942"/>
              <a:chExt cx="2398" cy="720"/>
            </a:xfrm>
          </p:grpSpPr>
          <p:sp>
            <p:nvSpPr>
              <p:cNvPr id="23566" name="Rectangle 14"/>
              <p:cNvSpPr>
                <a:spLocks noChangeArrowheads="1"/>
              </p:cNvSpPr>
              <p:nvPr/>
            </p:nvSpPr>
            <p:spPr bwMode="auto">
              <a:xfrm>
                <a:off x="3624" y="2305"/>
                <a:ext cx="1235" cy="35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7" name="AutoShape 15"/>
              <p:cNvSpPr>
                <a:spLocks noChangeArrowheads="1"/>
              </p:cNvSpPr>
              <p:nvPr/>
            </p:nvSpPr>
            <p:spPr bwMode="auto">
              <a:xfrm>
                <a:off x="4918" y="2410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68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9252124"/>
                  </p:ext>
                </p:extLst>
              </p:nvPr>
            </p:nvGraphicFramePr>
            <p:xfrm>
              <a:off x="5107" y="2198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8" name="Equation" r:id="rId7" imgW="228600" imgH="291960" progId="Equation.3">
                      <p:embed/>
                    </p:oleObj>
                  </mc:Choice>
                  <mc:Fallback>
                    <p:oleObj name="Equation" r:id="rId7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7" y="2198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69" name="AutoShape 17"/>
              <p:cNvSpPr>
                <a:spLocks noChangeArrowheads="1"/>
              </p:cNvSpPr>
              <p:nvPr/>
            </p:nvSpPr>
            <p:spPr bwMode="auto">
              <a:xfrm>
                <a:off x="3624" y="2032"/>
                <a:ext cx="1244" cy="283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70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2822009"/>
                  </p:ext>
                </p:extLst>
              </p:nvPr>
            </p:nvGraphicFramePr>
            <p:xfrm>
              <a:off x="3181" y="2258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9" name="Equation" r:id="rId9" imgW="228600" imgH="291960" progId="Equation.3">
                      <p:embed/>
                    </p:oleObj>
                  </mc:Choice>
                  <mc:Fallback>
                    <p:oleObj name="Equation" r:id="rId9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81" y="2258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71" name="AutoShape 19"/>
              <p:cNvSpPr>
                <a:spLocks noChangeArrowheads="1"/>
              </p:cNvSpPr>
              <p:nvPr/>
            </p:nvSpPr>
            <p:spPr bwMode="auto">
              <a:xfrm>
                <a:off x="3257" y="2137"/>
                <a:ext cx="339" cy="100"/>
              </a:xfrm>
              <a:prstGeom prst="rightArrow">
                <a:avLst>
                  <a:gd name="adj1" fmla="val 50000"/>
                  <a:gd name="adj2" fmla="val 84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72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1687854"/>
                  </p:ext>
                </p:extLst>
              </p:nvPr>
            </p:nvGraphicFramePr>
            <p:xfrm>
              <a:off x="3042" y="1942"/>
              <a:ext cx="360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0" name="Equation" r:id="rId10" imgW="571320" imgH="291960" progId="Equation.3">
                      <p:embed/>
                    </p:oleObj>
                  </mc:Choice>
                  <mc:Fallback>
                    <p:oleObj name="Equation" r:id="rId10" imgW="57132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42" y="1942"/>
                            <a:ext cx="360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73" name="AutoShape 21"/>
              <p:cNvSpPr>
                <a:spLocks noChangeArrowheads="1"/>
              </p:cNvSpPr>
              <p:nvPr/>
            </p:nvSpPr>
            <p:spPr bwMode="auto">
              <a:xfrm>
                <a:off x="3074" y="2396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2270" y="1388"/>
              <a:ext cx="627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Advancing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Flood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Wave</a:t>
              </a:r>
            </a:p>
            <a:p>
              <a:pPr eaLnBrk="0" hangingPunct="0"/>
              <a:r>
                <a:rPr lang="en-US" sz="1400" i="1">
                  <a:solidFill>
                    <a:schemeClr val="tx1"/>
                  </a:solidFill>
                  <a:effectLst/>
                </a:rPr>
                <a:t>I</a:t>
              </a:r>
              <a:r>
                <a:rPr lang="en-US" sz="1400">
                  <a:solidFill>
                    <a:schemeClr val="tx1"/>
                  </a:solidFill>
                  <a:effectLst/>
                </a:rPr>
                <a:t> &gt; </a:t>
              </a:r>
              <a:r>
                <a:rPr lang="en-US" sz="1400" i="1">
                  <a:solidFill>
                    <a:schemeClr val="tx1"/>
                  </a:solidFill>
                  <a:effectLst/>
                </a:rPr>
                <a:t>Q</a:t>
              </a:r>
            </a:p>
          </p:txBody>
        </p: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3581400" y="4170363"/>
            <a:ext cx="5033963" cy="2382837"/>
            <a:chOff x="2342" y="2729"/>
            <a:chExt cx="3171" cy="1501"/>
          </a:xfrm>
        </p:grpSpPr>
        <p:sp>
          <p:nvSpPr>
            <p:cNvPr id="23576" name="Rectangle 24"/>
            <p:cNvSpPr>
              <a:spLocks noChangeArrowheads="1"/>
            </p:cNvSpPr>
            <p:nvPr/>
          </p:nvSpPr>
          <p:spPr bwMode="auto">
            <a:xfrm>
              <a:off x="2917" y="2729"/>
              <a:ext cx="2596" cy="1501"/>
            </a:xfrm>
            <a:prstGeom prst="rect">
              <a:avLst/>
            </a:prstGeom>
            <a:solidFill>
              <a:srgbClr val="02AA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3066" y="3438"/>
              <a:ext cx="2366" cy="720"/>
              <a:chOff x="3074" y="2830"/>
              <a:chExt cx="2366" cy="720"/>
            </a:xfrm>
          </p:grpSpPr>
          <p:sp>
            <p:nvSpPr>
              <p:cNvPr id="23578" name="Rectangle 26"/>
              <p:cNvSpPr>
                <a:spLocks noChangeArrowheads="1"/>
              </p:cNvSpPr>
              <p:nvPr/>
            </p:nvSpPr>
            <p:spPr bwMode="auto">
              <a:xfrm>
                <a:off x="3624" y="3193"/>
                <a:ext cx="1235" cy="35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AutoShape 27"/>
              <p:cNvSpPr>
                <a:spLocks noChangeArrowheads="1"/>
              </p:cNvSpPr>
              <p:nvPr/>
            </p:nvSpPr>
            <p:spPr bwMode="auto">
              <a:xfrm>
                <a:off x="4918" y="3298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0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2855432"/>
                  </p:ext>
                </p:extLst>
              </p:nvPr>
            </p:nvGraphicFramePr>
            <p:xfrm>
              <a:off x="5127" y="3146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1" name="Equation" r:id="rId12" imgW="164880" imgH="228600" progId="Equation.3">
                      <p:embed/>
                    </p:oleObj>
                  </mc:Choice>
                  <mc:Fallback>
                    <p:oleObj name="Equation" r:id="rId12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27" y="3146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1" name="AutoShape 29"/>
              <p:cNvSpPr>
                <a:spLocks noChangeArrowheads="1"/>
              </p:cNvSpPr>
              <p:nvPr/>
            </p:nvSpPr>
            <p:spPr bwMode="auto">
              <a:xfrm flipH="1">
                <a:off x="3624" y="2920"/>
                <a:ext cx="1244" cy="283"/>
              </a:xfrm>
              <a:prstGeom prst="rt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2" name="Objec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3774155"/>
                  </p:ext>
                </p:extLst>
              </p:nvPr>
            </p:nvGraphicFramePr>
            <p:xfrm>
              <a:off x="3201" y="3166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2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01" y="3166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3" name="AutoShape 31"/>
              <p:cNvSpPr>
                <a:spLocks noChangeArrowheads="1"/>
              </p:cNvSpPr>
              <p:nvPr/>
            </p:nvSpPr>
            <p:spPr bwMode="auto">
              <a:xfrm>
                <a:off x="4921" y="3025"/>
                <a:ext cx="339" cy="100"/>
              </a:xfrm>
              <a:prstGeom prst="rightArrow">
                <a:avLst>
                  <a:gd name="adj1" fmla="val 50000"/>
                  <a:gd name="adj2" fmla="val 84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4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347493"/>
                  </p:ext>
                </p:extLst>
              </p:nvPr>
            </p:nvGraphicFramePr>
            <p:xfrm>
              <a:off x="4962" y="2830"/>
              <a:ext cx="360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3" name="Equation" r:id="rId16" imgW="571320" imgH="291960" progId="Equation.3">
                      <p:embed/>
                    </p:oleObj>
                  </mc:Choice>
                  <mc:Fallback>
                    <p:oleObj name="Equation" r:id="rId16" imgW="57132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62" y="2830"/>
                            <a:ext cx="360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5" name="AutoShape 33"/>
              <p:cNvSpPr>
                <a:spLocks noChangeArrowheads="1"/>
              </p:cNvSpPr>
              <p:nvPr/>
            </p:nvSpPr>
            <p:spPr bwMode="auto">
              <a:xfrm>
                <a:off x="3074" y="3284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86" name="Group 34"/>
            <p:cNvGrpSpPr>
              <a:grpSpLocks/>
            </p:cNvGrpSpPr>
            <p:nvPr/>
          </p:nvGrpSpPr>
          <p:grpSpPr bwMode="auto">
            <a:xfrm>
              <a:off x="3038" y="2772"/>
              <a:ext cx="2406" cy="640"/>
              <a:chOff x="366" y="2884"/>
              <a:chExt cx="2406" cy="640"/>
            </a:xfrm>
          </p:grpSpPr>
          <p:sp>
            <p:nvSpPr>
              <p:cNvPr id="23587" name="AutoShape 35"/>
              <p:cNvSpPr>
                <a:spLocks noChangeArrowheads="1"/>
              </p:cNvSpPr>
              <p:nvPr/>
            </p:nvSpPr>
            <p:spPr bwMode="auto">
              <a:xfrm>
                <a:off x="2223" y="3142"/>
                <a:ext cx="549" cy="219"/>
              </a:xfrm>
              <a:prstGeom prst="rightArrow">
                <a:avLst>
                  <a:gd name="adj1" fmla="val 50000"/>
                  <a:gd name="adj2" fmla="val 6267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88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6525458"/>
                  </p:ext>
                </p:extLst>
              </p:nvPr>
            </p:nvGraphicFramePr>
            <p:xfrm>
              <a:off x="513" y="3000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4" name="Equation" r:id="rId18" imgW="164880" imgH="228600" progId="Equation.3">
                      <p:embed/>
                    </p:oleObj>
                  </mc:Choice>
                  <mc:Fallback>
                    <p:oleObj name="Equation" r:id="rId18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3" y="3000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9" name="AutoShape 37"/>
              <p:cNvSpPr>
                <a:spLocks noChangeArrowheads="1"/>
              </p:cNvSpPr>
              <p:nvPr/>
            </p:nvSpPr>
            <p:spPr bwMode="auto">
              <a:xfrm>
                <a:off x="366" y="3286"/>
                <a:ext cx="522" cy="155"/>
              </a:xfrm>
              <a:prstGeom prst="rightArrow">
                <a:avLst>
                  <a:gd name="adj1" fmla="val 50000"/>
                  <a:gd name="adj2" fmla="val 8419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23590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8793575"/>
                  </p:ext>
                </p:extLst>
              </p:nvPr>
            </p:nvGraphicFramePr>
            <p:xfrm>
              <a:off x="2419" y="2977"/>
              <a:ext cx="144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5" name="Equation" r:id="rId20" imgW="228600" imgH="291960" progId="Equation.3">
                      <p:embed/>
                    </p:oleObj>
                  </mc:Choice>
                  <mc:Fallback>
                    <p:oleObj name="Equation" r:id="rId20" imgW="228600" imgH="291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9" y="2977"/>
                            <a:ext cx="144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91" name="Freeform 39"/>
              <p:cNvSpPr>
                <a:spLocks/>
              </p:cNvSpPr>
              <p:nvPr/>
            </p:nvSpPr>
            <p:spPr bwMode="auto">
              <a:xfrm flipH="1">
                <a:off x="936" y="2884"/>
                <a:ext cx="1240" cy="640"/>
              </a:xfrm>
              <a:custGeom>
                <a:avLst/>
                <a:gdLst>
                  <a:gd name="T0" fmla="*/ 4 w 1240"/>
                  <a:gd name="T1" fmla="*/ 0 h 640"/>
                  <a:gd name="T2" fmla="*/ 0 w 1240"/>
                  <a:gd name="T3" fmla="*/ 640 h 640"/>
                  <a:gd name="T4" fmla="*/ 1240 w 1240"/>
                  <a:gd name="T5" fmla="*/ 640 h 640"/>
                  <a:gd name="T6" fmla="*/ 1240 w 1240"/>
                  <a:gd name="T7" fmla="*/ 280 h 640"/>
                  <a:gd name="T8" fmla="*/ 4 w 1240"/>
                  <a:gd name="T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0" h="640">
                    <a:moveTo>
                      <a:pt x="4" y="0"/>
                    </a:moveTo>
                    <a:lnTo>
                      <a:pt x="0" y="640"/>
                    </a:lnTo>
                    <a:lnTo>
                      <a:pt x="1240" y="640"/>
                    </a:lnTo>
                    <a:lnTo>
                      <a:pt x="1240" y="28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92" name="Text Box 40"/>
            <p:cNvSpPr txBox="1">
              <a:spLocks noChangeArrowheads="1"/>
            </p:cNvSpPr>
            <p:nvPr/>
          </p:nvSpPr>
          <p:spPr bwMode="auto">
            <a:xfrm>
              <a:off x="2342" y="3172"/>
              <a:ext cx="570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Receding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Flood</a:t>
              </a:r>
            </a:p>
            <a:p>
              <a:pPr eaLnBrk="0" hangingPunct="0"/>
              <a:r>
                <a:rPr lang="en-US" sz="1400">
                  <a:solidFill>
                    <a:schemeClr val="tx1"/>
                  </a:solidFill>
                  <a:effectLst/>
                </a:rPr>
                <a:t>Wave</a:t>
              </a:r>
            </a:p>
            <a:p>
              <a:pPr eaLnBrk="0" hangingPunct="0"/>
              <a:r>
                <a:rPr lang="en-US" sz="1400" i="1">
                  <a:solidFill>
                    <a:schemeClr val="tx1"/>
                  </a:solidFill>
                  <a:effectLst/>
                </a:rPr>
                <a:t>Q</a:t>
              </a:r>
              <a:r>
                <a:rPr lang="en-US" sz="1400">
                  <a:solidFill>
                    <a:schemeClr val="tx1"/>
                  </a:solidFill>
                  <a:effectLst/>
                </a:rPr>
                <a:t> &gt; </a:t>
              </a:r>
              <a:r>
                <a:rPr lang="en-US" sz="1400" i="1">
                  <a:solidFill>
                    <a:schemeClr val="tx1"/>
                  </a:solidFill>
                  <a:effectLst/>
                </a:rPr>
                <a:t>I</a:t>
              </a:r>
            </a:p>
          </p:txBody>
        </p:sp>
      </p:grpSp>
      <p:graphicFrame>
        <p:nvGraphicFramePr>
          <p:cNvPr id="2359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431454"/>
              </p:ext>
            </p:extLst>
          </p:nvPr>
        </p:nvGraphicFramePr>
        <p:xfrm>
          <a:off x="457200" y="2165350"/>
          <a:ext cx="1333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6" name="Equation" r:id="rId21" imgW="1333440" imgH="330120" progId="Equation.3">
                  <p:embed/>
                </p:oleObj>
              </mc:Choice>
              <mc:Fallback>
                <p:oleObj name="Equation" r:id="rId21" imgW="13334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65350"/>
                        <a:ext cx="13335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94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605082"/>
              </p:ext>
            </p:extLst>
          </p:nvPr>
        </p:nvGraphicFramePr>
        <p:xfrm>
          <a:off x="457200" y="2603500"/>
          <a:ext cx="2146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" name="Equation" r:id="rId23" imgW="2145960" imgH="368280" progId="Equation.3">
                  <p:embed/>
                </p:oleObj>
              </mc:Choice>
              <mc:Fallback>
                <p:oleObj name="Equation" r:id="rId23" imgW="21459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03500"/>
                        <a:ext cx="2146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381000" y="3200400"/>
            <a:ext cx="4038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K = travel time of peak through the reach</a:t>
            </a:r>
          </a:p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X = weight on inflow versus outflow (0 ≤ X ≤ 0.5)</a:t>
            </a:r>
          </a:p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</a:rPr>
              <a:t>X = 0 </a:t>
            </a:r>
            <a:r>
              <a:rPr lang="en-US" sz="1400">
                <a:solidFill>
                  <a:schemeClr val="tx1"/>
                </a:solidFill>
                <a:effectLst/>
                <a:sym typeface="Wingdings" pitchFamily="2" charset="2"/>
              </a:rPr>
              <a:t> Reservoir, storage depends on outflow, no wedge</a:t>
            </a:r>
          </a:p>
          <a:p>
            <a:pPr eaLnBrk="0" hangingPunct="0"/>
            <a:r>
              <a:rPr lang="en-US" sz="1400">
                <a:solidFill>
                  <a:schemeClr val="tx1"/>
                </a:solidFill>
                <a:effectLst/>
                <a:sym typeface="Wingdings" pitchFamily="2" charset="2"/>
              </a:rPr>
              <a:t>X = 0.0 - 0.3  Natural stream</a:t>
            </a:r>
            <a:endParaRPr lang="en-US" sz="140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359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070482"/>
              </p:ext>
            </p:extLst>
          </p:nvPr>
        </p:nvGraphicFramePr>
        <p:xfrm>
          <a:off x="385763" y="4689475"/>
          <a:ext cx="2146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8" name="Equation" r:id="rId25" imgW="2145960" imgH="304560" progId="Equation.3">
                  <p:embed/>
                </p:oleObj>
              </mc:Choice>
              <mc:Fallback>
                <p:oleObj name="Equation" r:id="rId25" imgW="214596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4689475"/>
                        <a:ext cx="21463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9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605236"/>
              </p:ext>
            </p:extLst>
          </p:nvPr>
        </p:nvGraphicFramePr>
        <p:xfrm>
          <a:off x="398463" y="5349875"/>
          <a:ext cx="2222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9" name="Equation" r:id="rId27" imgW="2222280" imgH="304560" progId="Equation.3">
                  <p:embed/>
                </p:oleObj>
              </mc:Choice>
              <mc:Fallback>
                <p:oleObj name="Equation" r:id="rId27" imgW="22222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349875"/>
                        <a:ext cx="2222500" cy="304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7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9FEE1-A08A-4962-BECC-F5D0EF06D0C2}" type="slidenum">
              <a:rPr lang="en-US"/>
              <a:pPr/>
              <a:t>15</a:t>
            </a:fld>
            <a:endParaRPr lang="en-US"/>
          </a:p>
        </p:txBody>
      </p:sp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sz="4000"/>
              <a:t>Muskingum Method (Cont.)</a:t>
            </a: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8846694"/>
              </p:ext>
            </p:extLst>
          </p:nvPr>
        </p:nvGraphicFramePr>
        <p:xfrm>
          <a:off x="762000" y="1143000"/>
          <a:ext cx="2222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Equation" r:id="rId3" imgW="2222280" imgH="304560" progId="Equation.3">
                  <p:embed/>
                </p:oleObj>
              </mc:Choice>
              <mc:Fallback>
                <p:oleObj name="Equation" r:id="rId3" imgW="22222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143000"/>
                        <a:ext cx="22225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519194"/>
              </p:ext>
            </p:extLst>
          </p:nvPr>
        </p:nvGraphicFramePr>
        <p:xfrm>
          <a:off x="762000" y="1644650"/>
          <a:ext cx="5956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Equation" r:id="rId5" imgW="5956200" imgH="368280" progId="Equation.3">
                  <p:embed/>
                </p:oleObj>
              </mc:Choice>
              <mc:Fallback>
                <p:oleObj name="Equation" r:id="rId5" imgW="5956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44650"/>
                        <a:ext cx="5956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70536335"/>
              </p:ext>
            </p:extLst>
          </p:nvPr>
        </p:nvGraphicFramePr>
        <p:xfrm>
          <a:off x="762000" y="2822575"/>
          <a:ext cx="35560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7" name="Equation" r:id="rId7" imgW="4076640" imgH="660240" progId="Equation.3">
                  <p:embed/>
                </p:oleObj>
              </mc:Choice>
              <mc:Fallback>
                <p:oleObj name="Equation" r:id="rId7" imgW="407664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22575"/>
                        <a:ext cx="3556000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444625"/>
              </p:ext>
            </p:extLst>
          </p:nvPr>
        </p:nvGraphicFramePr>
        <p:xfrm>
          <a:off x="762000" y="4222750"/>
          <a:ext cx="3048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8" name="Equation" r:id="rId9" imgW="3047760" imgH="368280" progId="Equation.3">
                  <p:embed/>
                </p:oleObj>
              </mc:Choice>
              <mc:Fallback>
                <p:oleObj name="Equation" r:id="rId9" imgW="30477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222750"/>
                        <a:ext cx="3048000" cy="3683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061450"/>
              </p:ext>
            </p:extLst>
          </p:nvPr>
        </p:nvGraphicFramePr>
        <p:xfrm>
          <a:off x="4162425" y="3632200"/>
          <a:ext cx="21463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9" name="Equation" r:id="rId11" imgW="2145960" imgH="2133360" progId="Equation.3">
                  <p:embed/>
                </p:oleObj>
              </mc:Choice>
              <mc:Fallback>
                <p:oleObj name="Equation" r:id="rId11" imgW="214596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5" y="3632200"/>
                        <a:ext cx="2146300" cy="2133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62000" y="23717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effectLst/>
              </a:rPr>
              <a:t>Recall: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62000" y="3705225"/>
            <a:ext cx="1138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effectLst/>
              </a:rPr>
              <a:t>Combine: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52400" y="60960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solidFill>
                  <a:schemeClr val="tx1"/>
                </a:solidFill>
                <a:effectLst/>
              </a:rPr>
              <a:t>If </a:t>
            </a:r>
            <a:r>
              <a:rPr lang="en-US" sz="2400" b="0" i="1">
                <a:solidFill>
                  <a:schemeClr val="tx1"/>
                </a:solidFill>
                <a:effectLst/>
              </a:rPr>
              <a:t>I(t)</a:t>
            </a:r>
            <a:r>
              <a:rPr lang="en-US" sz="2400" b="0">
                <a:solidFill>
                  <a:schemeClr val="tx1"/>
                </a:solidFill>
                <a:effectLst/>
              </a:rPr>
              <a:t>, </a:t>
            </a:r>
            <a:r>
              <a:rPr lang="en-US" sz="2400" b="0" i="1">
                <a:solidFill>
                  <a:schemeClr val="tx1"/>
                </a:solidFill>
                <a:effectLst/>
              </a:rPr>
              <a:t>K</a:t>
            </a:r>
            <a:r>
              <a:rPr lang="en-US" sz="2400" b="0">
                <a:solidFill>
                  <a:schemeClr val="tx1"/>
                </a:solidFill>
                <a:effectLst/>
              </a:rPr>
              <a:t> and </a:t>
            </a:r>
            <a:r>
              <a:rPr lang="en-US" sz="2400" b="0" i="1">
                <a:solidFill>
                  <a:schemeClr val="tx1"/>
                </a:solidFill>
                <a:effectLst/>
              </a:rPr>
              <a:t>X</a:t>
            </a:r>
            <a:r>
              <a:rPr lang="en-US" sz="2400" b="0">
                <a:solidFill>
                  <a:schemeClr val="tx1"/>
                </a:solidFill>
                <a:effectLst/>
              </a:rPr>
              <a:t> are known, </a:t>
            </a:r>
            <a:r>
              <a:rPr lang="en-US" sz="2400" b="0" i="1">
                <a:solidFill>
                  <a:schemeClr val="tx1"/>
                </a:solidFill>
                <a:effectLst/>
              </a:rPr>
              <a:t>Q(t)</a:t>
            </a:r>
            <a:r>
              <a:rPr lang="en-US" sz="2400" b="0">
                <a:solidFill>
                  <a:schemeClr val="tx1"/>
                </a:solidFill>
                <a:effectLst/>
              </a:rPr>
              <a:t> can be calculated using above equations</a:t>
            </a:r>
          </a:p>
        </p:txBody>
      </p:sp>
    </p:spTree>
    <p:extLst>
      <p:ext uri="{BB962C8B-B14F-4D97-AF65-F5344CB8AC3E}">
        <p14:creationId xmlns:p14="http://schemas.microsoft.com/office/powerpoint/2010/main" val="131497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5E8B66-309E-4AE1-88B3-1367CACFC708}" type="slidenum">
              <a:rPr lang="en-US"/>
              <a:pPr/>
              <a:t>16</a:t>
            </a:fld>
            <a:endParaRPr lang="en-US"/>
          </a:p>
        </p:txBody>
      </p:sp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Types of flow routing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077200" cy="4724400"/>
          </a:xfrm>
        </p:spPr>
        <p:txBody>
          <a:bodyPr>
            <a:normAutofit lnSpcReduction="10000"/>
          </a:bodyPr>
          <a:lstStyle/>
          <a:p>
            <a:r>
              <a:rPr lang="en-US"/>
              <a:t>Lumped/hydrologic</a:t>
            </a:r>
          </a:p>
          <a:p>
            <a:pPr lvl="1"/>
            <a:r>
              <a:rPr lang="en-US"/>
              <a:t>Flow is calculated as a function of time alone at a particular location</a:t>
            </a:r>
          </a:p>
          <a:p>
            <a:pPr lvl="1"/>
            <a:r>
              <a:rPr lang="en-US"/>
              <a:t>Governed by continuity equation and flow/storage relationship </a:t>
            </a:r>
          </a:p>
          <a:p>
            <a:r>
              <a:rPr lang="en-US"/>
              <a:t>Distributed/hydraulic</a:t>
            </a:r>
          </a:p>
          <a:p>
            <a:pPr lvl="1"/>
            <a:r>
              <a:rPr lang="en-US"/>
              <a:t>Flow is calculated as a function of space and time throughout the system</a:t>
            </a:r>
          </a:p>
          <a:p>
            <a:pPr lvl="1"/>
            <a:r>
              <a:rPr lang="en-US"/>
              <a:t>Governed by continuity and momentum equations</a:t>
            </a:r>
          </a:p>
        </p:txBody>
      </p:sp>
    </p:spTree>
    <p:extLst>
      <p:ext uri="{BB962C8B-B14F-4D97-AF65-F5344CB8AC3E}">
        <p14:creationId xmlns:p14="http://schemas.microsoft.com/office/powerpoint/2010/main" val="24344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Hydraulic Routing in Rivers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Reference: HEC-RAS Hydraulic Reference Manual, Version 4.1, Chapters 1 and 2</a:t>
            </a:r>
          </a:p>
          <a:p>
            <a:endParaRPr lang="en-US" dirty="0"/>
          </a:p>
          <a:p>
            <a:r>
              <a:rPr lang="en-US" b="1" dirty="0" smtClean="0"/>
              <a:t>Reading: HEC-RAS Manual pp. 2-1 to 2-12</a:t>
            </a:r>
          </a:p>
          <a:p>
            <a:endParaRPr lang="en-US" b="1" dirty="0"/>
          </a:p>
          <a:p>
            <a:r>
              <a:rPr lang="en-US" b="1" dirty="0" smtClean="0"/>
              <a:t>Applied Hydrology, Sections 10-1 and 10-2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8729"/>
            <a:ext cx="4797740" cy="6129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976" y="6448454"/>
            <a:ext cx="868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3"/>
              </a:rPr>
              <a:t>http://www.hec.usace.army.mil/software/hec-ras/documents/HEC-RAS_4.1_Reference_Manual.pdf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82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Flood Inundation</a:t>
            </a:r>
          </a:p>
        </p:txBody>
      </p:sp>
      <p:pic>
        <p:nvPicPr>
          <p:cNvPr id="107523" name="Picture 3" descr="C:\geosnsn\NSNWRCons\Ch05\Images\fpCS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7767638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C:\geosnsn\NSNWRCons\Ch05\Images\fpCS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93888"/>
            <a:ext cx="7767638" cy="3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68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Flow Solution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14575"/>
            <a:ext cx="722047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8342"/>
            <a:ext cx="5534025" cy="1136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9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Hydrologic Analysis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95400"/>
            <a:ext cx="4143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465263"/>
            <a:ext cx="25336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781550" y="1752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27263"/>
            <a:ext cx="1295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7200" y="4343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Change in storage w.r.t. time  = inflow - outflow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20574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57200" y="4814888"/>
            <a:ext cx="472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In the case of a linear reservoir, </a:t>
            </a:r>
            <a:r>
              <a:rPr lang="en-US" i="1">
                <a:latin typeface="Garamond" pitchFamily="18" charset="0"/>
              </a:rPr>
              <a:t>S = kQ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36863"/>
            <a:ext cx="1143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8288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67400"/>
            <a:ext cx="19812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124200" y="59436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solidFill>
                  <a:schemeClr val="hlink"/>
                </a:solidFill>
                <a:latin typeface="Garamond" pitchFamily="18" charset="0"/>
              </a:rPr>
              <a:t>Transfer function for a linear system (S = kQ).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3163888" y="5951538"/>
            <a:ext cx="3773487" cy="4064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3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1295400"/>
          <a:ext cx="487045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Bitmap Image" r:id="rId3" imgW="4172532" imgH="4439270" progId="PBrush">
                  <p:embed/>
                </p:oleObj>
              </mc:Choice>
              <mc:Fallback>
                <p:oleObj name="Bitmap Image" r:id="rId3" imgW="4172532" imgH="443927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295400"/>
                        <a:ext cx="487045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041525" y="4684713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Right Overbank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581400" y="50292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165725" y="4684713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Left Overbank</a:t>
            </a: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>
            <a:off x="4724400" y="4876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089525" y="3389313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Channel </a:t>
            </a:r>
            <a:r>
              <a:rPr lang="en-US">
                <a:solidFill>
                  <a:srgbClr val="66CCFF"/>
                </a:solidFill>
              </a:rPr>
              <a:t>centerline</a:t>
            </a:r>
          </a:p>
          <a:p>
            <a:r>
              <a:rPr lang="en-US"/>
              <a:t>and </a:t>
            </a:r>
            <a:r>
              <a:rPr lang="en-US">
                <a:solidFill>
                  <a:srgbClr val="FF3300"/>
                </a:solidFill>
              </a:rPr>
              <a:t>banklines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4419600" y="35814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905000" y="289560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Cross-section</a:t>
            </a: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3429000" y="32766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41525" y="304800"/>
            <a:ext cx="5616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One-Dimensional Flow </a:t>
            </a:r>
            <a:r>
              <a:rPr lang="en-US" sz="2800" dirty="0" smtClean="0"/>
              <a:t>Computations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8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Steady Flow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 conditions at (1) are known, Q is known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Y</a:t>
            </a:r>
            <a:r>
              <a:rPr lang="en-US" baseline="-25000" dirty="0" smtClean="0"/>
              <a:t>2</a:t>
            </a:r>
            <a:r>
              <a:rPr lang="en-US" dirty="0" smtClean="0"/>
              <a:t>, V</a:t>
            </a:r>
            <a:r>
              <a:rPr lang="en-US" baseline="-25000" dirty="0" smtClean="0"/>
              <a:t>2</a:t>
            </a:r>
            <a:r>
              <a:rPr lang="en-US" dirty="0" smtClean="0"/>
              <a:t>, K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f</a:t>
            </a:r>
            <a:r>
              <a:rPr lang="en-US" dirty="0" smtClean="0"/>
              <a:t>, h</a:t>
            </a:r>
            <a:r>
              <a:rPr lang="en-US" baseline="-25000" dirty="0" smtClean="0"/>
              <a:t>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Using energy equation (A), compute h</a:t>
            </a:r>
            <a:r>
              <a:rPr lang="en-US" baseline="-25000" dirty="0" smtClean="0"/>
              <a:t>2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new h</a:t>
            </a:r>
            <a:r>
              <a:rPr lang="en-US" baseline="-25000" dirty="0" smtClean="0"/>
              <a:t>2 </a:t>
            </a:r>
            <a:r>
              <a:rPr lang="en-US" dirty="0" smtClean="0"/>
              <a:t>with the value assumed in Step 2, and repeat until convergence occurs</a:t>
            </a:r>
          </a:p>
          <a:p>
            <a:pPr marL="514350" indent="-514350">
              <a:buFont typeface="+mj-lt"/>
              <a:buAutoNum type="arabicPeriod"/>
            </a:pPr>
            <a:endParaRPr lang="en-US" baseline="-25000" dirty="0" smtClean="0"/>
          </a:p>
          <a:p>
            <a:pPr marL="514350" indent="-514350">
              <a:buFont typeface="+mj-lt"/>
              <a:buAutoNum type="arabicPeriod"/>
            </a:pPr>
            <a:endParaRPr lang="en-US" baseline="-25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62" y="3048000"/>
            <a:ext cx="4237832" cy="24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24" y="1931242"/>
            <a:ext cx="3248025" cy="666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3400" y="427509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28442" y="3581400"/>
            <a:ext cx="0" cy="1600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1266" y="51541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82819" y="51816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67073" y="449527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748820" y="4191000"/>
            <a:ext cx="0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22641" y="1371600"/>
            <a:ext cx="292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is known throughout reach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027369" y="5555909"/>
                <a:ext cx="1292533" cy="7764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𝐾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369" y="5555909"/>
                <a:ext cx="1292533" cy="7764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324139" y="2076982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2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FF0000"/>
                </a:solidFill>
              </a:rPr>
              <a:t>Unsteady</a:t>
            </a:r>
            <a:r>
              <a:rPr lang="en-US" sz="3600" dirty="0" smtClean="0"/>
              <a:t> Flow Routing in Open Channels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Flow is one-dimensional</a:t>
            </a:r>
          </a:p>
          <a:p>
            <a:pPr eaLnBrk="1" hangingPunct="1"/>
            <a:r>
              <a:rPr lang="en-US" smtClean="0"/>
              <a:t>Hydrostatic pressure prevails and vertical accelerations are negligible</a:t>
            </a:r>
          </a:p>
          <a:p>
            <a:pPr eaLnBrk="1" hangingPunct="1"/>
            <a:r>
              <a:rPr lang="en-US" smtClean="0"/>
              <a:t>Streamline curvature is small. </a:t>
            </a:r>
          </a:p>
          <a:p>
            <a:pPr eaLnBrk="1" hangingPunct="1"/>
            <a:r>
              <a:rPr lang="en-US" smtClean="0"/>
              <a:t>Bottom slope of the channel is small.</a:t>
            </a:r>
          </a:p>
          <a:p>
            <a:pPr eaLnBrk="1" hangingPunct="1"/>
            <a:r>
              <a:rPr lang="en-US" smtClean="0"/>
              <a:t>Manning’s equation is used to describe resistance effects</a:t>
            </a:r>
          </a:p>
          <a:p>
            <a:pPr eaLnBrk="1" hangingPunct="1"/>
            <a:r>
              <a:rPr lang="en-US" smtClean="0"/>
              <a:t>The fluid is incompressible</a:t>
            </a:r>
          </a:p>
        </p:txBody>
      </p:sp>
    </p:spTree>
    <p:extLst>
      <p:ext uri="{BB962C8B-B14F-4D97-AF65-F5344CB8AC3E}">
        <p14:creationId xmlns:p14="http://schemas.microsoft.com/office/powerpoint/2010/main" val="1781185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Continuity Equation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838825" y="2590800"/>
          <a:ext cx="673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Equation" r:id="rId4" imgW="672840" imgH="393480" progId="Equation.3">
                  <p:embed/>
                </p:oleObj>
              </mc:Choice>
              <mc:Fallback>
                <p:oleObj name="Equation" r:id="rId4" imgW="672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825" y="2590800"/>
                        <a:ext cx="6731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991225" y="2057400"/>
          <a:ext cx="254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Equation" r:id="rId6" imgW="253800" imgH="393480" progId="Equation.3">
                  <p:embed/>
                </p:oleObj>
              </mc:Choice>
              <mc:Fallback>
                <p:oleObj name="Equation" r:id="rId6" imgW="25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225" y="2057400"/>
                        <a:ext cx="2540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40425" y="3124200"/>
          <a:ext cx="584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Equation" r:id="rId8" imgW="583920" imgH="393480" progId="Equation.3">
                  <p:embed/>
                </p:oleObj>
              </mc:Choice>
              <mc:Fallback>
                <p:oleObj name="Equation" r:id="rId8" imgW="583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124200"/>
                        <a:ext cx="5842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8863"/>
            <a:ext cx="48768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157663"/>
            <a:ext cx="501967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5915025" y="1219200"/>
            <a:ext cx="2819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Q = inflow to the control volume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/>
              <a:t>q = lateral inflow 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1838325" y="3840163"/>
            <a:ext cx="1752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/>
              <a:t>Elevation View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1905000" y="6400800"/>
            <a:ext cx="1752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/>
              <a:t>Plan View</a:t>
            </a:r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6296025" y="19812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6296025" y="1981200"/>
            <a:ext cx="1981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Rate of change of flow with distance</a:t>
            </a:r>
          </a:p>
        </p:txBody>
      </p:sp>
      <p:sp>
        <p:nvSpPr>
          <p:cNvPr id="2062" name="Text Box 13"/>
          <p:cNvSpPr txBox="1">
            <a:spLocks noChangeArrowheads="1"/>
          </p:cNvSpPr>
          <p:nvPr/>
        </p:nvSpPr>
        <p:spPr bwMode="auto">
          <a:xfrm>
            <a:off x="6600825" y="2667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Outflow from the C.V.</a:t>
            </a:r>
          </a:p>
        </p:txBody>
      </p:sp>
      <p:sp>
        <p:nvSpPr>
          <p:cNvPr id="2063" name="Text Box 14"/>
          <p:cNvSpPr txBox="1">
            <a:spLocks noChangeArrowheads="1"/>
          </p:cNvSpPr>
          <p:nvPr/>
        </p:nvSpPr>
        <p:spPr bwMode="auto">
          <a:xfrm>
            <a:off x="6600825" y="3124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Change in mass</a:t>
            </a:r>
          </a:p>
        </p:txBody>
      </p:sp>
      <p:sp>
        <p:nvSpPr>
          <p:cNvPr id="2064" name="Text Box 15"/>
          <p:cNvSpPr txBox="1">
            <a:spLocks noChangeArrowheads="1"/>
          </p:cNvSpPr>
          <p:nvPr/>
        </p:nvSpPr>
        <p:spPr bwMode="auto">
          <a:xfrm>
            <a:off x="5610225" y="38862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Reynolds transport theorem </a:t>
            </a:r>
          </a:p>
        </p:txBody>
      </p:sp>
      <p:graphicFrame>
        <p:nvGraphicFramePr>
          <p:cNvPr id="2053" name="Object 1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915025" y="4495800"/>
          <a:ext cx="24384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Equation" r:id="rId12" imgW="1600200" imgH="444240" progId="Equation.3">
                  <p:embed/>
                </p:oleObj>
              </mc:Choice>
              <mc:Fallback>
                <p:oleObj name="Equation" r:id="rId12" imgW="1600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025" y="4495800"/>
                        <a:ext cx="243840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5" name="AutoShape 17"/>
          <p:cNvSpPr>
            <a:spLocks/>
          </p:cNvSpPr>
          <p:nvPr/>
        </p:nvSpPr>
        <p:spPr bwMode="auto">
          <a:xfrm rot="5400000">
            <a:off x="7934325" y="4686300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6" name="AutoShape 18"/>
          <p:cNvSpPr>
            <a:spLocks/>
          </p:cNvSpPr>
          <p:nvPr/>
        </p:nvSpPr>
        <p:spPr bwMode="auto">
          <a:xfrm rot="5400000">
            <a:off x="6638925" y="4686300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7" name="AutoShape 19"/>
          <p:cNvSpPr>
            <a:spLocks/>
          </p:cNvSpPr>
          <p:nvPr/>
        </p:nvSpPr>
        <p:spPr bwMode="auto">
          <a:xfrm>
            <a:off x="8582025" y="1219200"/>
            <a:ext cx="76200" cy="1752600"/>
          </a:xfrm>
          <a:prstGeom prst="rightBrace">
            <a:avLst>
              <a:gd name="adj1" fmla="val 19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5461000" y="3276600"/>
            <a:ext cx="1216025" cy="2433638"/>
          </a:xfrm>
          <a:custGeom>
            <a:avLst/>
            <a:gdLst>
              <a:gd name="T0" fmla="*/ 238 w 766"/>
              <a:gd name="T1" fmla="*/ 0 h 1533"/>
              <a:gd name="T2" fmla="*/ 133 w 766"/>
              <a:gd name="T3" fmla="*/ 66 h 1533"/>
              <a:gd name="T4" fmla="*/ 8 w 766"/>
              <a:gd name="T5" fmla="*/ 341 h 1533"/>
              <a:gd name="T6" fmla="*/ 86 w 766"/>
              <a:gd name="T7" fmla="*/ 964 h 1533"/>
              <a:gd name="T8" fmla="*/ 358 w 766"/>
              <a:gd name="T9" fmla="*/ 1478 h 1533"/>
              <a:gd name="T10" fmla="*/ 766 w 766"/>
              <a:gd name="T11" fmla="*/ 1296 h 15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6"/>
              <a:gd name="T19" fmla="*/ 0 h 1533"/>
              <a:gd name="T20" fmla="*/ 766 w 766"/>
              <a:gd name="T21" fmla="*/ 1533 h 15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6" h="1533">
                <a:moveTo>
                  <a:pt x="238" y="0"/>
                </a:moveTo>
                <a:cubicBezTo>
                  <a:pt x="221" y="11"/>
                  <a:pt x="171" y="9"/>
                  <a:pt x="133" y="66"/>
                </a:cubicBezTo>
                <a:cubicBezTo>
                  <a:pt x="95" y="123"/>
                  <a:pt x="16" y="191"/>
                  <a:pt x="8" y="341"/>
                </a:cubicBezTo>
                <a:cubicBezTo>
                  <a:pt x="0" y="491"/>
                  <a:pt x="28" y="775"/>
                  <a:pt x="86" y="964"/>
                </a:cubicBezTo>
                <a:cubicBezTo>
                  <a:pt x="144" y="1153"/>
                  <a:pt x="245" y="1423"/>
                  <a:pt x="358" y="1478"/>
                </a:cubicBezTo>
                <a:cubicBezTo>
                  <a:pt x="471" y="1533"/>
                  <a:pt x="681" y="1334"/>
                  <a:pt x="766" y="1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Freeform 21"/>
          <p:cNvSpPr>
            <a:spLocks/>
          </p:cNvSpPr>
          <p:nvPr/>
        </p:nvSpPr>
        <p:spPr bwMode="auto">
          <a:xfrm>
            <a:off x="7972425" y="2120900"/>
            <a:ext cx="965200" cy="3454400"/>
          </a:xfrm>
          <a:custGeom>
            <a:avLst/>
            <a:gdLst>
              <a:gd name="T0" fmla="*/ 454 w 608"/>
              <a:gd name="T1" fmla="*/ 0 h 2176"/>
              <a:gd name="T2" fmla="*/ 596 w 608"/>
              <a:gd name="T3" fmla="*/ 217 h 2176"/>
              <a:gd name="T4" fmla="*/ 528 w 608"/>
              <a:gd name="T5" fmla="*/ 1064 h 2176"/>
              <a:gd name="T6" fmla="*/ 432 w 608"/>
              <a:gd name="T7" fmla="*/ 1976 h 2176"/>
              <a:gd name="T8" fmla="*/ 96 w 608"/>
              <a:gd name="T9" fmla="*/ 2168 h 2176"/>
              <a:gd name="T10" fmla="*/ 0 w 608"/>
              <a:gd name="T11" fmla="*/ 2024 h 21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8"/>
              <a:gd name="T19" fmla="*/ 0 h 2176"/>
              <a:gd name="T20" fmla="*/ 608 w 608"/>
              <a:gd name="T21" fmla="*/ 2176 h 21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8" h="2176">
                <a:moveTo>
                  <a:pt x="454" y="0"/>
                </a:moveTo>
                <a:cubicBezTo>
                  <a:pt x="478" y="36"/>
                  <a:pt x="584" y="40"/>
                  <a:pt x="596" y="217"/>
                </a:cubicBezTo>
                <a:cubicBezTo>
                  <a:pt x="608" y="394"/>
                  <a:pt x="555" y="771"/>
                  <a:pt x="528" y="1064"/>
                </a:cubicBezTo>
                <a:cubicBezTo>
                  <a:pt x="501" y="1357"/>
                  <a:pt x="504" y="1792"/>
                  <a:pt x="432" y="1976"/>
                </a:cubicBezTo>
                <a:cubicBezTo>
                  <a:pt x="360" y="2160"/>
                  <a:pt x="168" y="2160"/>
                  <a:pt x="96" y="2168"/>
                </a:cubicBezTo>
                <a:cubicBezTo>
                  <a:pt x="24" y="2176"/>
                  <a:pt x="12" y="2100"/>
                  <a:pt x="0" y="20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Momentum Equation (3)</a:t>
            </a:r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14400" y="1676400"/>
          <a:ext cx="493871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4" imgW="1892160" imgH="419040" progId="Equation.3">
                  <p:embed/>
                </p:oleObj>
              </mc:Choice>
              <mc:Fallback>
                <p:oleObj name="Equation" r:id="rId4" imgW="1892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4938713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4419600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>
            <a:off x="4419600" y="2895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5867400" y="2681288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Steady, uniform flow</a:t>
            </a:r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>
            <a:off x="2362200" y="3352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10"/>
          <p:cNvSpPr>
            <a:spLocks noChangeShapeType="1"/>
          </p:cNvSpPr>
          <p:nvPr/>
        </p:nvSpPr>
        <p:spPr bwMode="auto">
          <a:xfrm>
            <a:off x="236220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867400" y="3367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Steady, non-uniform flow</a:t>
            </a:r>
          </a:p>
        </p:txBody>
      </p:sp>
      <p:sp>
        <p:nvSpPr>
          <p:cNvPr id="7178" name="Line 12"/>
          <p:cNvSpPr>
            <a:spLocks noChangeShapeType="1"/>
          </p:cNvSpPr>
          <p:nvPr/>
        </p:nvSpPr>
        <p:spPr bwMode="auto">
          <a:xfrm>
            <a:off x="9144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3"/>
          <p:cNvSpPr>
            <a:spLocks noChangeShapeType="1"/>
          </p:cNvSpPr>
          <p:nvPr/>
        </p:nvSpPr>
        <p:spPr bwMode="auto">
          <a:xfrm>
            <a:off x="914400" y="4343400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Text Box 14"/>
          <p:cNvSpPr txBox="1">
            <a:spLocks noChangeArrowheads="1"/>
          </p:cNvSpPr>
          <p:nvPr/>
        </p:nvSpPr>
        <p:spPr bwMode="auto">
          <a:xfrm>
            <a:off x="5867400" y="41290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Unsteady, non-uniform flow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19" y="4953000"/>
            <a:ext cx="5534025" cy="1136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638800" y="2514600"/>
            <a:ext cx="838200" cy="2819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495800" y="2438400"/>
            <a:ext cx="228600" cy="289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209800" y="2438400"/>
            <a:ext cx="2423731" cy="289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114800" y="2667000"/>
            <a:ext cx="914400" cy="266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95600" y="2681288"/>
            <a:ext cx="1219200" cy="2652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24200" y="2681288"/>
            <a:ext cx="2590800" cy="250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24200" y="2681288"/>
            <a:ext cx="533400" cy="250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1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78045A04-C513-47E8-ADFD-A3DB881D9B62}" type="slidenum">
              <a:rPr lang="en-US"/>
              <a:pPr algn="ctr">
                <a:defRPr/>
              </a:pPr>
              <a:t>25</a:t>
            </a:fld>
            <a:endParaRPr lang="en-US"/>
          </a:p>
        </p:txBody>
      </p:sp>
      <p:sp>
        <p:nvSpPr>
          <p:cNvPr id="614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Random Variable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Random variable: a quantity used to represent probabilistic uncertainty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smtClean="0"/>
              <a:t>Incremental precipitation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smtClean="0"/>
              <a:t>Instantaneous streamflow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smtClean="0"/>
              <a:t>Wind velocity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Random variable (X) is described by a probability distribution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Probability distribution is a set of probabilities associated with the values in a random variable’s sample space</a:t>
            </a:r>
          </a:p>
        </p:txBody>
      </p:sp>
    </p:spTree>
    <p:extLst>
      <p:ext uri="{BB962C8B-B14F-4D97-AF65-F5344CB8AC3E}">
        <p14:creationId xmlns:p14="http://schemas.microsoft.com/office/powerpoint/2010/main" val="35253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11.1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66800" y="889000"/>
            <a:ext cx="6921500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DBD5C6-D534-4E92-BF24-A8BF16BB169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024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statistics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620000" cy="4525963"/>
          </a:xfrm>
        </p:spPr>
        <p:txBody>
          <a:bodyPr/>
          <a:lstStyle/>
          <a:p>
            <a:r>
              <a:rPr lang="en-US" sz="2800" smtClean="0"/>
              <a:t>Also called descriptive statistics</a:t>
            </a:r>
          </a:p>
          <a:p>
            <a:pPr lvl="1"/>
            <a:r>
              <a:rPr lang="en-US" sz="2400" smtClean="0"/>
              <a:t>If x</a:t>
            </a:r>
            <a:r>
              <a:rPr lang="en-US" sz="2400" baseline="-25000" smtClean="0"/>
              <a:t>1</a:t>
            </a:r>
            <a:r>
              <a:rPr lang="en-US" sz="2400" smtClean="0"/>
              <a:t>, x</a:t>
            </a:r>
            <a:r>
              <a:rPr lang="en-US" sz="2400" baseline="-25000" smtClean="0"/>
              <a:t>2</a:t>
            </a:r>
            <a:r>
              <a:rPr lang="en-US" sz="2400" smtClean="0"/>
              <a:t>, …x</a:t>
            </a:r>
            <a:r>
              <a:rPr lang="en-US" sz="2400" baseline="-25000" smtClean="0"/>
              <a:t>n</a:t>
            </a:r>
            <a:r>
              <a:rPr lang="en-US" sz="2400" smtClean="0"/>
              <a:t> is a sample then</a:t>
            </a:r>
          </a:p>
          <a:p>
            <a:pPr lvl="1">
              <a:buFont typeface="Wingdings" pitchFamily="2" charset="2"/>
              <a:buNone/>
            </a:pPr>
            <a:endParaRPr lang="en-US" sz="2400" smtClean="0"/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743200"/>
            <a:ext cx="11366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3649663"/>
            <a:ext cx="17462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65638"/>
            <a:ext cx="8604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70488"/>
            <a:ext cx="8604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609600" y="286543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Mean, 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609600" y="377983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Variance, 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228600" y="4479925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Standard deviation, 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0" y="5318125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Coeff. of variation, </a:t>
            </a:r>
          </a:p>
        </p:txBody>
      </p:sp>
      <p:sp>
        <p:nvSpPr>
          <p:cNvPr id="10253" name="Text Box 17"/>
          <p:cNvSpPr txBox="1">
            <a:spLocks noChangeArrowheads="1"/>
          </p:cNvSpPr>
          <p:nvPr/>
        </p:nvSpPr>
        <p:spPr bwMode="auto">
          <a:xfrm>
            <a:off x="4572000" y="2833688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m</a:t>
            </a:r>
            <a:r>
              <a:rPr lang="en-US"/>
              <a:t> for continuous data </a:t>
            </a:r>
          </a:p>
        </p:txBody>
      </p:sp>
      <p:sp>
        <p:nvSpPr>
          <p:cNvPr id="10254" name="Text Box 18"/>
          <p:cNvSpPr txBox="1">
            <a:spLocks noChangeArrowheads="1"/>
          </p:cNvSpPr>
          <p:nvPr/>
        </p:nvSpPr>
        <p:spPr bwMode="auto">
          <a:xfrm>
            <a:off x="4572000" y="37338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s</a:t>
            </a:r>
            <a:r>
              <a:rPr lang="en-US" baseline="30000">
                <a:latin typeface="Symbol" pitchFamily="18" charset="2"/>
              </a:rPr>
              <a:t>2</a:t>
            </a:r>
            <a:r>
              <a:rPr lang="en-US"/>
              <a:t> for continuous data </a:t>
            </a:r>
          </a:p>
        </p:txBody>
      </p:sp>
      <p:sp>
        <p:nvSpPr>
          <p:cNvPr id="10255" name="Text Box 19"/>
          <p:cNvSpPr txBox="1">
            <a:spLocks noChangeArrowheads="1"/>
          </p:cNvSpPr>
          <p:nvPr/>
        </p:nvSpPr>
        <p:spPr bwMode="auto">
          <a:xfrm>
            <a:off x="4572000" y="44196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pitchFamily="18" charset="2"/>
              </a:rPr>
              <a:t>s</a:t>
            </a:r>
            <a:r>
              <a:rPr lang="en-US"/>
              <a:t> for continuous data 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228600" y="5943600"/>
            <a:ext cx="876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Also included in summary statistics are  median, skewness, correlation coefficient,</a:t>
            </a:r>
          </a:p>
        </p:txBody>
      </p:sp>
    </p:spTree>
    <p:extLst>
      <p:ext uri="{BB962C8B-B14F-4D97-AF65-F5344CB8AC3E}">
        <p14:creationId xmlns:p14="http://schemas.microsoft.com/office/powerpoint/2010/main" val="180016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11.1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947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7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BCD106-9066-4358-B4A8-F7A7D868B31E}" type="slidenum">
              <a:rPr lang="en-US"/>
              <a:pPr/>
              <a:t>29</a:t>
            </a:fld>
            <a:endParaRPr lang="en-US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/>
              <a:t>Return Period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60438"/>
            <a:ext cx="7753350" cy="5592762"/>
          </a:xfrm>
        </p:spPr>
        <p:txBody>
          <a:bodyPr/>
          <a:lstStyle/>
          <a:p>
            <a:r>
              <a:rPr lang="en-US" sz="2800" dirty="0"/>
              <a:t>Random variable:</a:t>
            </a:r>
          </a:p>
          <a:p>
            <a:r>
              <a:rPr lang="en-US" sz="2800" dirty="0"/>
              <a:t>Threshold level:</a:t>
            </a:r>
          </a:p>
          <a:p>
            <a:r>
              <a:rPr lang="en-US" sz="2800" dirty="0"/>
              <a:t>Extreme event occurs if: </a:t>
            </a:r>
          </a:p>
          <a:p>
            <a:r>
              <a:rPr lang="en-US" sz="2800" dirty="0"/>
              <a:t>Recurrence interval: </a:t>
            </a:r>
          </a:p>
          <a:p>
            <a:r>
              <a:rPr lang="en-US" sz="2800" dirty="0"/>
              <a:t>Return Period: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/>
              <a:t>Average recurrence interval between events </a:t>
            </a:r>
            <a:r>
              <a:rPr lang="en-US" sz="2400" dirty="0" err="1"/>
              <a:t>equalling</a:t>
            </a:r>
            <a:r>
              <a:rPr lang="en-US" sz="2400" dirty="0"/>
              <a:t> or exceeding a threshold</a:t>
            </a:r>
          </a:p>
          <a:p>
            <a:r>
              <a:rPr lang="en-US" sz="2800" dirty="0"/>
              <a:t>If </a:t>
            </a:r>
            <a:r>
              <a:rPr lang="en-US" sz="2800" i="1" dirty="0"/>
              <a:t>p</a:t>
            </a:r>
            <a:r>
              <a:rPr lang="en-US" sz="2800" dirty="0"/>
              <a:t> is the probability of occurrence of an extreme event, then</a:t>
            </a:r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/>
              <a:t> or </a:t>
            </a:r>
          </a:p>
          <a:p>
            <a:endParaRPr lang="en-US" sz="2800" dirty="0"/>
          </a:p>
        </p:txBody>
      </p:sp>
      <p:graphicFrame>
        <p:nvGraphicFramePr>
          <p:cNvPr id="922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30267818"/>
              </p:ext>
            </p:extLst>
          </p:nvPr>
        </p:nvGraphicFramePr>
        <p:xfrm>
          <a:off x="4505325" y="2009775"/>
          <a:ext cx="89852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Equation" r:id="rId3" imgW="571320" imgH="253800" progId="Equation.3">
                  <p:embed/>
                </p:oleObj>
              </mc:Choice>
              <mc:Fallback>
                <p:oleObj name="Equation" r:id="rId3" imgW="5713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2009775"/>
                        <a:ext cx="898525" cy="398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3945"/>
              </p:ext>
            </p:extLst>
          </p:nvPr>
        </p:nvGraphicFramePr>
        <p:xfrm>
          <a:off x="3725863" y="1474788"/>
          <a:ext cx="3254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Equation" r:id="rId5" imgW="228600" imgH="253800" progId="Equation.3">
                  <p:embed/>
                </p:oleObj>
              </mc:Choice>
              <mc:Fallback>
                <p:oleObj name="Equation" r:id="rId5" imgW="228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1474788"/>
                        <a:ext cx="325437" cy="361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123428"/>
              </p:ext>
            </p:extLst>
          </p:nvPr>
        </p:nvGraphicFramePr>
        <p:xfrm>
          <a:off x="3700463" y="1058863"/>
          <a:ext cx="32861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Equation" r:id="rId7" imgW="203040" imgH="190440" progId="Equation.3">
                  <p:embed/>
                </p:oleObj>
              </mc:Choice>
              <mc:Fallback>
                <p:oleObj name="Equation" r:id="rId7" imgW="2030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3" y="1058863"/>
                        <a:ext cx="328612" cy="307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125345"/>
              </p:ext>
            </p:extLst>
          </p:nvPr>
        </p:nvGraphicFramePr>
        <p:xfrm>
          <a:off x="3886200" y="2590800"/>
          <a:ext cx="347345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9" imgW="2425680" imgH="215640" progId="Equation.3">
                  <p:embed/>
                </p:oleObj>
              </mc:Choice>
              <mc:Fallback>
                <p:oleObj name="Equation" r:id="rId9" imgW="2425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90800"/>
                        <a:ext cx="3473450" cy="307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473779"/>
              </p:ext>
            </p:extLst>
          </p:nvPr>
        </p:nvGraphicFramePr>
        <p:xfrm>
          <a:off x="3149600" y="3111500"/>
          <a:ext cx="5810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Equation" r:id="rId11" imgW="406080" imgH="241200" progId="Equation.3">
                  <p:embed/>
                </p:oleObj>
              </mc:Choice>
              <mc:Fallback>
                <p:oleObj name="Equation" r:id="rId11" imgW="406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3111500"/>
                        <a:ext cx="581025" cy="344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12700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16764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0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Proportionality and superposition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992563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Linear system (</a:t>
            </a:r>
            <a:r>
              <a:rPr lang="en-US" i="1" smtClean="0"/>
              <a:t>k</a:t>
            </a:r>
            <a:r>
              <a:rPr lang="en-US" smtClean="0"/>
              <a:t> is constant in </a:t>
            </a:r>
            <a:r>
              <a:rPr lang="en-US" i="1" smtClean="0"/>
              <a:t>S = kQ</a:t>
            </a:r>
            <a:r>
              <a:rPr lang="en-US" smtClean="0"/>
              <a:t>) </a:t>
            </a:r>
          </a:p>
          <a:p>
            <a:pPr lvl="1" eaLnBrk="1" hangingPunct="1"/>
            <a:r>
              <a:rPr lang="en-US" smtClean="0"/>
              <a:t>Proportionality</a:t>
            </a:r>
          </a:p>
          <a:p>
            <a:pPr lvl="2" eaLnBrk="1" hangingPunct="1"/>
            <a:r>
              <a:rPr lang="en-US" i="1" smtClean="0"/>
              <a:t>If  I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1</a:t>
            </a:r>
            <a:r>
              <a:rPr lang="en-US" smtClean="0"/>
              <a:t> then </a:t>
            </a:r>
            <a:r>
              <a:rPr lang="en-US" smtClean="0">
                <a:sym typeface="Wingdings" pitchFamily="2" charset="2"/>
              </a:rPr>
              <a:t>C*</a:t>
            </a:r>
            <a:r>
              <a:rPr lang="en-US" i="1" smtClean="0"/>
              <a:t>I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C*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2 </a:t>
            </a:r>
            <a:endParaRPr lang="en-US" i="1" smtClean="0"/>
          </a:p>
          <a:p>
            <a:pPr lvl="1" eaLnBrk="1" hangingPunct="1"/>
            <a:r>
              <a:rPr lang="en-US" smtClean="0"/>
              <a:t>Superposition</a:t>
            </a:r>
          </a:p>
          <a:p>
            <a:pPr lvl="2" eaLnBrk="1" hangingPunct="1"/>
            <a:r>
              <a:rPr lang="en-US" i="1" smtClean="0"/>
              <a:t>If  I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and </a:t>
            </a:r>
            <a:r>
              <a:rPr lang="en-US" i="1" smtClean="0"/>
              <a:t>I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2</a:t>
            </a:r>
            <a:r>
              <a:rPr lang="en-US" smtClean="0"/>
              <a:t>, t</a:t>
            </a:r>
            <a:r>
              <a:rPr lang="en-US" i="1" smtClean="0"/>
              <a:t>hen  I</a:t>
            </a:r>
            <a:r>
              <a:rPr lang="en-US" baseline="-25000" smtClean="0"/>
              <a:t>1</a:t>
            </a:r>
            <a:r>
              <a:rPr lang="en-US" smtClean="0"/>
              <a:t> +</a:t>
            </a:r>
            <a:r>
              <a:rPr lang="en-US" i="1" smtClean="0"/>
              <a:t>I</a:t>
            </a:r>
            <a:r>
              <a:rPr lang="en-US" baseline="-25000" smtClean="0"/>
              <a:t>2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1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+ </a:t>
            </a:r>
            <a:r>
              <a:rPr lang="en-US" i="1" smtClean="0">
                <a:sym typeface="Wingdings" pitchFamily="2" charset="2"/>
              </a:rPr>
              <a:t>Q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</a:p>
          <a:p>
            <a:pPr lvl="2" eaLnBrk="1" hangingPunct="1"/>
            <a:endParaRPr lang="en-US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4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9635CB-C781-4E99-A5CA-E4816CDE5B7A}" type="slidenum">
              <a:rPr lang="en-US"/>
              <a:pPr/>
              <a:t>30</a:t>
            </a:fld>
            <a:endParaRPr lang="en-US"/>
          </a:p>
        </p:txBody>
      </p:sp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24800" cy="4724400"/>
          </a:xfrm>
        </p:spPr>
        <p:txBody>
          <a:bodyPr/>
          <a:lstStyle/>
          <a:p>
            <a:r>
              <a:rPr lang="en-US"/>
              <a:t>Normal family</a:t>
            </a:r>
          </a:p>
          <a:p>
            <a:pPr lvl="1"/>
            <a:r>
              <a:rPr lang="en-US"/>
              <a:t>Normal, lognormal, lognormal-III</a:t>
            </a:r>
          </a:p>
          <a:p>
            <a:r>
              <a:rPr lang="en-US"/>
              <a:t>Generalized extreme value family</a:t>
            </a:r>
          </a:p>
          <a:p>
            <a:pPr lvl="1"/>
            <a:r>
              <a:rPr lang="en-US"/>
              <a:t>EV1 (Gumbel), GEV, and EVIII (Weibull) </a:t>
            </a:r>
          </a:p>
          <a:p>
            <a:r>
              <a:rPr lang="en-US"/>
              <a:t>Exponential/Pearson type family</a:t>
            </a:r>
          </a:p>
          <a:p>
            <a:pPr lvl="1"/>
            <a:r>
              <a:rPr lang="en-US"/>
              <a:t>Exponential, Pearson type III, Log-Pearson type III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37B02A-DFC9-4F73-BA52-D5C9BBA52D63}" type="slidenum">
              <a:rPr lang="en-US"/>
              <a:pPr/>
              <a:t>31</a:t>
            </a:fld>
            <a:endParaRPr lang="en-US"/>
          </a:p>
        </p:txBody>
      </p:sp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Frequency Factors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72425" cy="4525963"/>
          </a:xfrm>
        </p:spPr>
        <p:txBody>
          <a:bodyPr/>
          <a:lstStyle/>
          <a:p>
            <a:r>
              <a:rPr lang="en-US" sz="2800" dirty="0" smtClean="0"/>
              <a:t>Once </a:t>
            </a:r>
            <a:r>
              <a:rPr lang="en-US" sz="2800" dirty="0"/>
              <a:t>a distribution has been selected and its parameters estimated, then how do we use it?</a:t>
            </a:r>
          </a:p>
          <a:p>
            <a:r>
              <a:rPr lang="en-US" sz="2800" dirty="0"/>
              <a:t>Chow proposed using:</a:t>
            </a:r>
          </a:p>
          <a:p>
            <a:endParaRPr lang="en-US" sz="2800" dirty="0"/>
          </a:p>
          <a:p>
            <a:r>
              <a:rPr lang="en-US" sz="2800" dirty="0"/>
              <a:t>where</a:t>
            </a:r>
          </a:p>
          <a:p>
            <a:endParaRPr lang="en-US" sz="2800" dirty="0"/>
          </a:p>
        </p:txBody>
      </p:sp>
      <p:graphicFrame>
        <p:nvGraphicFramePr>
          <p:cNvPr id="4301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5092128"/>
              </p:ext>
            </p:extLst>
          </p:nvPr>
        </p:nvGraphicFramePr>
        <p:xfrm>
          <a:off x="4495800" y="3535363"/>
          <a:ext cx="16875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2" name="Equation" r:id="rId3" imgW="1028520" imgH="253800" progId="Equation.3">
                  <p:embed/>
                </p:oleObj>
              </mc:Choice>
              <mc:Fallback>
                <p:oleObj name="Equation" r:id="rId3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535363"/>
                        <a:ext cx="1687513" cy="417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633925"/>
              </p:ext>
            </p:extLst>
          </p:nvPr>
        </p:nvGraphicFramePr>
        <p:xfrm>
          <a:off x="1849438" y="4267200"/>
          <a:ext cx="3722687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Equation" r:id="rId5" imgW="2501640" imgH="1396800" progId="Equation.3">
                  <p:embed/>
                </p:oleObj>
              </mc:Choice>
              <mc:Fallback>
                <p:oleObj name="Equation" r:id="rId5" imgW="25016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438" y="4267200"/>
                        <a:ext cx="3722687" cy="2082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014" name="Group 6"/>
          <p:cNvGrpSpPr>
            <a:grpSpLocks/>
          </p:cNvGrpSpPr>
          <p:nvPr/>
        </p:nvGrpSpPr>
        <p:grpSpPr bwMode="auto">
          <a:xfrm>
            <a:off x="5676900" y="4260850"/>
            <a:ext cx="3267075" cy="2132013"/>
            <a:chOff x="3558" y="2600"/>
            <a:chExt cx="2058" cy="1343"/>
          </a:xfrm>
        </p:grpSpPr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3558" y="2610"/>
              <a:ext cx="1946" cy="133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1200" b="1">
                <a:latin typeface="Times New Roman" pitchFamily="18" charset="0"/>
              </a:endParaRPr>
            </a:p>
          </p:txBody>
        </p:sp>
        <p:sp>
          <p:nvSpPr>
            <p:cNvPr id="43016" name="Freeform 8"/>
            <p:cNvSpPr>
              <a:spLocks/>
            </p:cNvSpPr>
            <p:nvPr/>
          </p:nvSpPr>
          <p:spPr bwMode="auto">
            <a:xfrm>
              <a:off x="4863" y="3498"/>
              <a:ext cx="318" cy="252"/>
            </a:xfrm>
            <a:custGeom>
              <a:avLst/>
              <a:gdLst>
                <a:gd name="T0" fmla="*/ 6 w 318"/>
                <a:gd name="T1" fmla="*/ 0 h 252"/>
                <a:gd name="T2" fmla="*/ 0 w 318"/>
                <a:gd name="T3" fmla="*/ 249 h 252"/>
                <a:gd name="T4" fmla="*/ 318 w 318"/>
                <a:gd name="T5" fmla="*/ 252 h 252"/>
                <a:gd name="T6" fmla="*/ 306 w 318"/>
                <a:gd name="T7" fmla="*/ 213 h 252"/>
                <a:gd name="T8" fmla="*/ 168 w 318"/>
                <a:gd name="T9" fmla="*/ 165 h 252"/>
                <a:gd name="T10" fmla="*/ 66 w 318"/>
                <a:gd name="T11" fmla="*/ 90 h 252"/>
                <a:gd name="T12" fmla="*/ 6 w 318"/>
                <a:gd name="T1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252">
                  <a:moveTo>
                    <a:pt x="6" y="0"/>
                  </a:moveTo>
                  <a:lnTo>
                    <a:pt x="0" y="249"/>
                  </a:lnTo>
                  <a:lnTo>
                    <a:pt x="318" y="252"/>
                  </a:lnTo>
                  <a:lnTo>
                    <a:pt x="306" y="213"/>
                  </a:lnTo>
                  <a:lnTo>
                    <a:pt x="168" y="165"/>
                  </a:lnTo>
                  <a:lnTo>
                    <a:pt x="66" y="9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 flipV="1">
              <a:off x="3798" y="2782"/>
              <a:ext cx="0" cy="9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>
              <a:off x="3798" y="3751"/>
              <a:ext cx="1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5034" y="3751"/>
              <a:ext cx="4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1200" b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3020" name="Text Box 12"/>
            <p:cNvSpPr txBox="1">
              <a:spLocks noChangeArrowheads="1"/>
            </p:cNvSpPr>
            <p:nvPr/>
          </p:nvSpPr>
          <p:spPr bwMode="auto">
            <a:xfrm>
              <a:off x="3577" y="2600"/>
              <a:ext cx="4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sz="1200" b="1" i="1">
                  <a:latin typeface="Times New Roman" pitchFamily="18" charset="0"/>
                </a:rPr>
                <a:t>f</a:t>
              </a:r>
              <a:r>
                <a:rPr kumimoji="1" lang="en-US" sz="1200" b="1" i="1" baseline="-25000">
                  <a:latin typeface="Times New Roman" pitchFamily="18" charset="0"/>
                </a:rPr>
                <a:t>X</a:t>
              </a:r>
              <a:r>
                <a:rPr kumimoji="1" lang="en-US" sz="1200" b="1">
                  <a:latin typeface="Times New Roman" pitchFamily="18" charset="0"/>
                </a:rPr>
                <a:t>(</a:t>
              </a:r>
              <a:r>
                <a:rPr kumimoji="1" lang="en-US" sz="1200" b="1" i="1">
                  <a:latin typeface="Times New Roman" pitchFamily="18" charset="0"/>
                </a:rPr>
                <a:t>x</a:t>
              </a:r>
              <a:r>
                <a:rPr kumimoji="1" lang="en-US" sz="1200" b="1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43021" name="Freeform 13"/>
            <p:cNvSpPr>
              <a:spLocks/>
            </p:cNvSpPr>
            <p:nvPr/>
          </p:nvSpPr>
          <p:spPr bwMode="auto">
            <a:xfrm>
              <a:off x="3826" y="2999"/>
              <a:ext cx="1342" cy="743"/>
            </a:xfrm>
            <a:custGeom>
              <a:avLst/>
              <a:gdLst>
                <a:gd name="T0" fmla="*/ 0 w 1120"/>
                <a:gd name="T1" fmla="*/ 619 h 619"/>
                <a:gd name="T2" fmla="*/ 224 w 1120"/>
                <a:gd name="T3" fmla="*/ 571 h 619"/>
                <a:gd name="T4" fmla="*/ 392 w 1120"/>
                <a:gd name="T5" fmla="*/ 403 h 619"/>
                <a:gd name="T6" fmla="*/ 560 w 1120"/>
                <a:gd name="T7" fmla="*/ 67 h 619"/>
                <a:gd name="T8" fmla="*/ 696 w 1120"/>
                <a:gd name="T9" fmla="*/ 3 h 619"/>
                <a:gd name="T10" fmla="*/ 760 w 1120"/>
                <a:gd name="T11" fmla="*/ 83 h 619"/>
                <a:gd name="T12" fmla="*/ 864 w 1120"/>
                <a:gd name="T13" fmla="*/ 403 h 619"/>
                <a:gd name="T14" fmla="*/ 976 w 1120"/>
                <a:gd name="T15" fmla="*/ 531 h 619"/>
                <a:gd name="T16" fmla="*/ 1120 w 1120"/>
                <a:gd name="T17" fmla="*/ 595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0" h="619">
                  <a:moveTo>
                    <a:pt x="0" y="619"/>
                  </a:moveTo>
                  <a:cubicBezTo>
                    <a:pt x="79" y="613"/>
                    <a:pt x="159" y="607"/>
                    <a:pt x="224" y="571"/>
                  </a:cubicBezTo>
                  <a:cubicBezTo>
                    <a:pt x="289" y="535"/>
                    <a:pt x="336" y="487"/>
                    <a:pt x="392" y="403"/>
                  </a:cubicBezTo>
                  <a:cubicBezTo>
                    <a:pt x="448" y="319"/>
                    <a:pt x="509" y="134"/>
                    <a:pt x="560" y="67"/>
                  </a:cubicBezTo>
                  <a:cubicBezTo>
                    <a:pt x="611" y="0"/>
                    <a:pt x="663" y="0"/>
                    <a:pt x="696" y="3"/>
                  </a:cubicBezTo>
                  <a:cubicBezTo>
                    <a:pt x="729" y="6"/>
                    <a:pt x="732" y="16"/>
                    <a:pt x="760" y="83"/>
                  </a:cubicBezTo>
                  <a:cubicBezTo>
                    <a:pt x="788" y="150"/>
                    <a:pt x="828" y="328"/>
                    <a:pt x="864" y="403"/>
                  </a:cubicBezTo>
                  <a:cubicBezTo>
                    <a:pt x="900" y="478"/>
                    <a:pt x="933" y="499"/>
                    <a:pt x="976" y="531"/>
                  </a:cubicBezTo>
                  <a:cubicBezTo>
                    <a:pt x="1019" y="563"/>
                    <a:pt x="1090" y="582"/>
                    <a:pt x="1120" y="59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>
              <a:off x="4612" y="3005"/>
              <a:ext cx="0" cy="7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Line 15"/>
            <p:cNvSpPr>
              <a:spLocks noChangeShapeType="1"/>
            </p:cNvSpPr>
            <p:nvPr/>
          </p:nvSpPr>
          <p:spPr bwMode="auto">
            <a:xfrm>
              <a:off x="4302" y="3176"/>
              <a:ext cx="3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Line 16"/>
            <p:cNvSpPr>
              <a:spLocks noChangeShapeType="1"/>
            </p:cNvSpPr>
            <p:nvPr/>
          </p:nvSpPr>
          <p:spPr bwMode="auto">
            <a:xfrm>
              <a:off x="4865" y="3166"/>
              <a:ext cx="3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3025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443428"/>
                </p:ext>
              </p:extLst>
            </p:nvPr>
          </p:nvGraphicFramePr>
          <p:xfrm>
            <a:off x="4940" y="3025"/>
            <a:ext cx="184" cy="1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4" name="Equation" r:id="rId7" imgW="368280" imgH="253800" progId="Equation.3">
                    <p:embed/>
                  </p:oleObj>
                </mc:Choice>
                <mc:Fallback>
                  <p:oleObj name="Equation" r:id="rId7" imgW="3682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0" y="3025"/>
                          <a:ext cx="184" cy="12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26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2835609"/>
                </p:ext>
              </p:extLst>
            </p:nvPr>
          </p:nvGraphicFramePr>
          <p:xfrm>
            <a:off x="4556" y="2863"/>
            <a:ext cx="81" cy="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5" name="Equation" r:id="rId9" imgW="152280" imgH="190440" progId="Equation.3">
                    <p:embed/>
                  </p:oleObj>
                </mc:Choice>
                <mc:Fallback>
                  <p:oleObj name="Equation" r:id="rId9" imgW="15228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6" y="2863"/>
                          <a:ext cx="81" cy="1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2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2344828"/>
                </p:ext>
              </p:extLst>
            </p:nvPr>
          </p:nvGraphicFramePr>
          <p:xfrm>
            <a:off x="4808" y="3783"/>
            <a:ext cx="115" cy="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6" name="Equation" r:id="rId11" imgW="228600" imgH="253800" progId="Equation.3">
                    <p:embed/>
                  </p:oleObj>
                </mc:Choice>
                <mc:Fallback>
                  <p:oleObj name="Equation" r:id="rId11" imgW="2286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8015" r="3999"/>
                        <a:stretch>
                          <a:fillRect/>
                        </a:stretch>
                      </p:blipFill>
                      <p:spPr bwMode="auto">
                        <a:xfrm>
                          <a:off x="4808" y="3783"/>
                          <a:ext cx="115" cy="11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28" name="Line 20"/>
            <p:cNvSpPr>
              <a:spLocks noChangeShapeType="1"/>
            </p:cNvSpPr>
            <p:nvPr/>
          </p:nvSpPr>
          <p:spPr bwMode="auto">
            <a:xfrm>
              <a:off x="4867" y="3101"/>
              <a:ext cx="0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3029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6018274"/>
                </p:ext>
              </p:extLst>
            </p:nvPr>
          </p:nvGraphicFramePr>
          <p:xfrm>
            <a:off x="5069" y="3230"/>
            <a:ext cx="547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7" name="Equation" r:id="rId13" imgW="1180800" imgH="469800" progId="Equation.3">
                    <p:embed/>
                  </p:oleObj>
                </mc:Choice>
                <mc:Fallback>
                  <p:oleObj name="Equation" r:id="rId13" imgW="11808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893" r="1549"/>
                        <a:stretch>
                          <a:fillRect/>
                        </a:stretch>
                      </p:blipFill>
                      <p:spPr bwMode="auto">
                        <a:xfrm>
                          <a:off x="5069" y="3230"/>
                          <a:ext cx="547" cy="21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30" name="Line 22"/>
            <p:cNvSpPr>
              <a:spLocks noChangeShapeType="1"/>
            </p:cNvSpPr>
            <p:nvPr/>
          </p:nvSpPr>
          <p:spPr bwMode="auto">
            <a:xfrm flipH="1">
              <a:off x="4932" y="3384"/>
              <a:ext cx="180" cy="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50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Frequency Analysis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629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8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HEC-SSP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29000" y="252060"/>
            <a:ext cx="5467350" cy="64103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1"/>
            <a:ext cx="313362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596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B3144-A84A-4E2F-B9AA-5EDCA02F3D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Hydrologic design level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Hydrologic design level – magnitude of the hydrologic event to be considered for the design or a structure or project.</a:t>
            </a:r>
          </a:p>
          <a:p>
            <a:r>
              <a:rPr lang="en-US"/>
              <a:t>Three approaches for determining design level</a:t>
            </a:r>
          </a:p>
          <a:p>
            <a:pPr lvl="1"/>
            <a:r>
              <a:rPr lang="en-US"/>
              <a:t>Empirical/probabilistic</a:t>
            </a:r>
          </a:p>
          <a:p>
            <a:pPr lvl="1"/>
            <a:r>
              <a:rPr lang="en-US"/>
              <a:t>Risk analysis</a:t>
            </a:r>
          </a:p>
          <a:p>
            <a:pPr lvl="1"/>
            <a:r>
              <a:rPr lang="en-US"/>
              <a:t>Hydroeconomic analysis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1EC1AD-DFDA-4E5E-9EAB-11BFAF51C2D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r>
              <a:rPr lang="en-US"/>
              <a:t>Estimated Limiting Value (ELV)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r>
              <a:rPr lang="en-US" sz="2800"/>
              <a:t>Lower limit on design value – 0</a:t>
            </a:r>
          </a:p>
          <a:p>
            <a:r>
              <a:rPr lang="en-US" sz="2800"/>
              <a:t>Upper limit on design value – ELV</a:t>
            </a:r>
          </a:p>
          <a:p>
            <a:r>
              <a:rPr lang="en-US" sz="2800"/>
              <a:t>ELV – largest magnitude possible for a hydrologic event at a given location, based on the best available hydrologic information. </a:t>
            </a:r>
          </a:p>
          <a:p>
            <a:pPr lvl="1"/>
            <a:r>
              <a:rPr lang="en-US" sz="2400"/>
              <a:t>Length of record</a:t>
            </a:r>
          </a:p>
          <a:p>
            <a:pPr lvl="1"/>
            <a:r>
              <a:rPr lang="en-US" sz="2400"/>
              <a:t>Reliability of information</a:t>
            </a:r>
          </a:p>
          <a:p>
            <a:pPr lvl="1"/>
            <a:r>
              <a:rPr lang="en-US" sz="2400"/>
              <a:t>Accuracy of analysis</a:t>
            </a:r>
          </a:p>
          <a:p>
            <a:r>
              <a:rPr lang="en-US" sz="2800"/>
              <a:t>Probable Maximum Precipitation (PMP) / Probable Maximum Flood (PMF)</a:t>
            </a:r>
          </a:p>
        </p:txBody>
      </p:sp>
    </p:spTree>
    <p:extLst>
      <p:ext uri="{BB962C8B-B14F-4D97-AF65-F5344CB8AC3E}">
        <p14:creationId xmlns:p14="http://schemas.microsoft.com/office/powerpoint/2010/main" val="13929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98448D-90AD-49BB-9570-B510859EBE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5602288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0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Depth, Duration, Frequency Data for the required location</a:t>
            </a:r>
          </a:p>
          <a:p>
            <a:r>
              <a:rPr lang="en-US" dirty="0" smtClean="0"/>
              <a:t>Select a return period</a:t>
            </a:r>
          </a:p>
          <a:p>
            <a:r>
              <a:rPr lang="en-US" dirty="0" smtClean="0"/>
              <a:t>Convert Depth-Duration data to a design hyetograph.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43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062"/>
            <a:ext cx="25336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0577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241" y="381000"/>
            <a:ext cx="832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Depth Duration Data to Rainfall Hyetograph</a:t>
            </a:r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19400" y="2286000"/>
            <a:ext cx="1905000" cy="1981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645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E26317-0A98-4CD6-93EA-D404C3FAEA1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/>
              <a:t>Example 14.2.1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/>
              <a:t>Determine i and P for a 20-min duration storm with 5-yr return period in Chicago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029200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Freeform 5"/>
          <p:cNvSpPr>
            <a:spLocks/>
          </p:cNvSpPr>
          <p:nvPr/>
        </p:nvSpPr>
        <p:spPr bwMode="auto">
          <a:xfrm>
            <a:off x="4819650" y="4819650"/>
            <a:ext cx="352425" cy="1588"/>
          </a:xfrm>
          <a:custGeom>
            <a:avLst/>
            <a:gdLst>
              <a:gd name="T0" fmla="*/ 222 w 222"/>
              <a:gd name="T1" fmla="*/ 0 h 1"/>
              <a:gd name="T2" fmla="*/ 0 w 222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">
                <a:moveTo>
                  <a:pt x="222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2362200" y="3429000"/>
            <a:ext cx="0" cy="220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334000" y="2057400"/>
            <a:ext cx="36576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From the IDF curve for Chicago,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prstClr val="black"/>
                </a:solidFill>
              </a:rPr>
              <a:t>i = 3.5 in/hr</a:t>
            </a:r>
            <a:r>
              <a:rPr lang="en-US" sz="2000">
                <a:solidFill>
                  <a:prstClr val="black"/>
                </a:solidFill>
              </a:rPr>
              <a:t> for T</a:t>
            </a:r>
            <a:r>
              <a:rPr lang="en-US" sz="2000" baseline="-25000">
                <a:solidFill>
                  <a:prstClr val="black"/>
                </a:solidFill>
              </a:rPr>
              <a:t>d</a:t>
            </a:r>
            <a:r>
              <a:rPr lang="en-US" sz="2000">
                <a:solidFill>
                  <a:prstClr val="black"/>
                </a:solidFill>
              </a:rPr>
              <a:t> = 20 min and T = 5yr</a:t>
            </a:r>
          </a:p>
          <a:p>
            <a:pPr>
              <a:spcBef>
                <a:spcPct val="50000"/>
              </a:spcBef>
            </a:pPr>
            <a:endParaRPr lang="en-US" sz="200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P =</a:t>
            </a:r>
            <a:r>
              <a:rPr lang="en-US" sz="2000" i="1">
                <a:solidFill>
                  <a:prstClr val="black"/>
                </a:solidFill>
              </a:rPr>
              <a:t> i</a:t>
            </a:r>
            <a:r>
              <a:rPr lang="en-US" sz="2000">
                <a:solidFill>
                  <a:prstClr val="black"/>
                </a:solidFill>
              </a:rPr>
              <a:t> x </a:t>
            </a:r>
            <a:r>
              <a:rPr lang="en-US" sz="2000" i="1">
                <a:solidFill>
                  <a:prstClr val="black"/>
                </a:solidFill>
              </a:rPr>
              <a:t>T</a:t>
            </a:r>
            <a:r>
              <a:rPr lang="en-US" sz="2000" i="1" baseline="-25000">
                <a:solidFill>
                  <a:prstClr val="black"/>
                </a:solidFill>
              </a:rPr>
              <a:t>d</a:t>
            </a:r>
            <a:r>
              <a:rPr lang="en-US" sz="2000">
                <a:solidFill>
                  <a:prstClr val="black"/>
                </a:solidFill>
              </a:rPr>
              <a:t> = 3.5 x 20/60 = </a:t>
            </a:r>
            <a:r>
              <a:rPr lang="en-US" sz="2000" b="1">
                <a:solidFill>
                  <a:prstClr val="black"/>
                </a:solidFill>
              </a:rPr>
              <a:t>1.17 in</a:t>
            </a:r>
          </a:p>
        </p:txBody>
      </p:sp>
    </p:spTree>
    <p:extLst>
      <p:ext uri="{BB962C8B-B14F-4D97-AF65-F5344CB8AC3E}">
        <p14:creationId xmlns:p14="http://schemas.microsoft.com/office/powerpoint/2010/main" val="32530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Impulse response function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493963"/>
            <a:ext cx="4076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500" y="1495425"/>
            <a:ext cx="8693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Impulse input: an input applied instantaneously (spike) at time 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t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and zero everywhere else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481513" y="2408238"/>
            <a:ext cx="37290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An unit impulse at 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t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produces as unit impulse response function u(t-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t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) 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4376738"/>
            <a:ext cx="504825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88913" y="4878388"/>
            <a:ext cx="29892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Principle of proportionality and superposition</a:t>
            </a:r>
          </a:p>
        </p:txBody>
      </p:sp>
    </p:spTree>
    <p:extLst>
      <p:ext uri="{BB962C8B-B14F-4D97-AF65-F5344CB8AC3E}">
        <p14:creationId xmlns:p14="http://schemas.microsoft.com/office/powerpoint/2010/main" val="40542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D13300-809B-44AC-A088-66DD5D2514F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/>
          <a:lstStyle/>
          <a:p>
            <a:r>
              <a:rPr lang="en-US" sz="4000"/>
              <a:t>SCS Method</a:t>
            </a:r>
          </a:p>
        </p:txBody>
      </p:sp>
      <p:pic>
        <p:nvPicPr>
          <p:cNvPr id="33796" name="Picture 4" descr="SCSDistributions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9624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04800" y="871538"/>
            <a:ext cx="80010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SCS (1973) adopted method similar to DDF to develop dimensionless rainfall temporal patterns called type curves for four different regions in the US.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SCS type curves are in the form of percentage mass (cumulative) curves based on 24-hr rainfall of the desired frequency.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If a single precipitation depth of desired frequency is known, the SCS type curve is rescaled (multiplied by the known number) to get the time distribution. 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solidFill>
                  <a:prstClr val="black"/>
                </a:solidFill>
              </a:rPr>
              <a:t>For durations less than 24 </a:t>
            </a:r>
            <a:r>
              <a:rPr lang="en-US" dirty="0" err="1">
                <a:solidFill>
                  <a:prstClr val="black"/>
                </a:solidFill>
              </a:rPr>
              <a:t>hr</a:t>
            </a:r>
            <a:r>
              <a:rPr lang="en-US" dirty="0">
                <a:solidFill>
                  <a:prstClr val="black"/>
                </a:solidFill>
              </a:rPr>
              <a:t>, the steepest part of the type curve for required </a:t>
            </a:r>
            <a:r>
              <a:rPr lang="en-US" dirty="0" err="1">
                <a:solidFill>
                  <a:prstClr val="black"/>
                </a:solidFill>
              </a:rPr>
              <a:t>duraction</a:t>
            </a:r>
            <a:r>
              <a:rPr lang="en-US" dirty="0">
                <a:solidFill>
                  <a:prstClr val="black"/>
                </a:solidFill>
              </a:rPr>
              <a:t> is used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SzPct val="70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426720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7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1DB571-EF3E-4F29-B920-167E3412F8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222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430860"/>
              </p:ext>
            </p:extLst>
          </p:nvPr>
        </p:nvGraphicFramePr>
        <p:xfrm>
          <a:off x="292100" y="3962400"/>
          <a:ext cx="4306888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Document" r:id="rId3" imgW="5644860" imgH="2603939" progId="Word.Document.8">
                  <p:embed/>
                </p:oleObj>
              </mc:Choice>
              <mc:Fallback>
                <p:oleObj name="Document" r:id="rId3" imgW="5644860" imgH="260393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3473"/>
                      <a:stretch>
                        <a:fillRect/>
                      </a:stretch>
                    </p:blipFill>
                    <p:spPr bwMode="auto">
                      <a:xfrm>
                        <a:off x="292100" y="3962400"/>
                        <a:ext cx="4306888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Example:  Alternating Block Method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090824"/>
              </p:ext>
            </p:extLst>
          </p:nvPr>
        </p:nvGraphicFramePr>
        <p:xfrm>
          <a:off x="663575" y="2590800"/>
          <a:ext cx="312737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Equation" r:id="rId5" imgW="2349360" imgH="545760" progId="Equation.3">
                  <p:embed/>
                </p:oleObj>
              </mc:Choice>
              <mc:Fallback>
                <p:oleObj name="Equation" r:id="rId5" imgW="234936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2590800"/>
                        <a:ext cx="312737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194770"/>
              </p:ext>
            </p:extLst>
          </p:nvPr>
        </p:nvGraphicFramePr>
        <p:xfrm>
          <a:off x="4094163" y="2544763"/>
          <a:ext cx="2386012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7" imgW="2565360" imgH="825480" progId="Equation.3">
                  <p:embed/>
                </p:oleObj>
              </mc:Choice>
              <mc:Fallback>
                <p:oleObj name="Equation" r:id="rId7" imgW="256536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163" y="2544763"/>
                        <a:ext cx="2386012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Line 6"/>
          <p:cNvSpPr>
            <a:spLocks noChangeShapeType="1"/>
          </p:cNvSpPr>
          <p:nvPr/>
        </p:nvSpPr>
        <p:spPr bwMode="auto">
          <a:xfrm flipH="1">
            <a:off x="1276350" y="3314700"/>
            <a:ext cx="409575" cy="819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806825"/>
            <a:ext cx="4146550" cy="28352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08025" y="1381125"/>
            <a:ext cx="6654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Find:  Design precipitation hyetograph for a 2-hour storm (in 10 minute increments) in Denver with a 10-year return period 10-minute</a:t>
            </a:r>
          </a:p>
        </p:txBody>
      </p:sp>
    </p:spTree>
    <p:extLst>
      <p:ext uri="{BB962C8B-B14F-4D97-AF65-F5344CB8AC3E}">
        <p14:creationId xmlns:p14="http://schemas.microsoft.com/office/powerpoint/2010/main" val="12400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1175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>Responding </a:t>
            </a:r>
            <a:br>
              <a:rPr lang="en-US" b="1" dirty="0" smtClean="0"/>
            </a:br>
            <a:r>
              <a:rPr lang="en-US" b="1" dirty="0" smtClean="0"/>
              <a:t>to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drought</a:t>
            </a:r>
            <a:r>
              <a:rPr lang="en-US" b="1" dirty="0" smtClean="0"/>
              <a:t> (and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megadrought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en-US" b="1" dirty="0" smtClean="0"/>
              <a:t>) </a:t>
            </a:r>
            <a:br>
              <a:rPr lang="en-US" b="1" dirty="0" smtClean="0"/>
            </a:br>
            <a:r>
              <a:rPr lang="en-US" b="1" dirty="0" smtClean="0"/>
              <a:t>in Texas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1910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Robert E. Mace</a:t>
            </a:r>
            <a:r>
              <a:rPr lang="en-US" sz="2200" dirty="0" smtClean="0"/>
              <a:t>, Ph.D., P.G.</a:t>
            </a:r>
          </a:p>
          <a:p>
            <a:r>
              <a:rPr lang="en-US" sz="2200" dirty="0" smtClean="0"/>
              <a:t>Texas Water Development Board</a:t>
            </a:r>
          </a:p>
          <a:p>
            <a:r>
              <a:rPr lang="en-US" sz="2200" dirty="0" smtClean="0"/>
              <a:t>March 27, 2012</a:t>
            </a:r>
          </a:p>
          <a:p>
            <a:endParaRPr lang="en-US" sz="2200" dirty="0"/>
          </a:p>
        </p:txBody>
      </p:sp>
      <p:pic>
        <p:nvPicPr>
          <p:cNvPr id="1026" name="Picture 2" descr="C:\Documents and Settings\rmace\Local Settings\Temporary Internet Files\Content.IE5\J7RT0W1P\MC9001049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00200"/>
            <a:ext cx="838200" cy="839040"/>
          </a:xfrm>
          <a:prstGeom prst="rect">
            <a:avLst/>
          </a:prstGeom>
          <a:noFill/>
        </p:spPr>
      </p:pic>
      <p:pic>
        <p:nvPicPr>
          <p:cNvPr id="5" name="Picture 2" descr="C:\Documents and Settings\rmace\Local Settings\Temporary Internet Files\Content.IE5\J7RT0W1P\MC9001049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24000"/>
            <a:ext cx="2743200" cy="2745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42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dm-2012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26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smtClean="0">
                <a:solidFill>
                  <a:srgbClr val="993300"/>
                </a:solidFill>
              </a:rPr>
              <a:t>How drought impacts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b="1" smtClean="0"/>
              <a:t>Less rainfall</a:t>
            </a:r>
          </a:p>
          <a:p>
            <a:pPr lvl="1" eaLnBrk="1" hangingPunct="1"/>
            <a:r>
              <a:rPr lang="en-US" b="1" smtClean="0"/>
              <a:t>Less runoff</a:t>
            </a:r>
          </a:p>
          <a:p>
            <a:pPr lvl="2" eaLnBrk="1" hangingPunct="1"/>
            <a:r>
              <a:rPr lang="en-US" b="1" smtClean="0"/>
              <a:t>Less flow in rivers</a:t>
            </a:r>
          </a:p>
          <a:p>
            <a:pPr lvl="3" eaLnBrk="1" hangingPunct="1"/>
            <a:r>
              <a:rPr lang="en-US" b="1" smtClean="0"/>
              <a:t>Less water in reservoirs</a:t>
            </a:r>
          </a:p>
          <a:p>
            <a:pPr lvl="1" eaLnBrk="1" hangingPunct="1"/>
            <a:r>
              <a:rPr lang="en-US" b="1" smtClean="0"/>
              <a:t>Less recharge</a:t>
            </a:r>
          </a:p>
          <a:p>
            <a:pPr lvl="2" eaLnBrk="1" hangingPunct="1"/>
            <a:r>
              <a:rPr lang="en-US" b="1" smtClean="0"/>
              <a:t>Less water in aquifers</a:t>
            </a:r>
          </a:p>
          <a:p>
            <a:pPr lvl="3" eaLnBrk="1" hangingPunct="1"/>
            <a:r>
              <a:rPr lang="en-US" b="1" smtClean="0"/>
              <a:t>Less flow in rivers</a:t>
            </a:r>
          </a:p>
          <a:p>
            <a:pPr lvl="4" eaLnBrk="1" hangingPunct="1"/>
            <a:r>
              <a:rPr lang="en-US" b="1" smtClean="0"/>
              <a:t>Less water in reservoirs</a:t>
            </a:r>
          </a:p>
          <a:p>
            <a:pPr lvl="1" eaLnBrk="1" hangingPunct="1">
              <a:buFontTx/>
              <a:buNone/>
            </a:pPr>
            <a:endParaRPr lang="en-US" b="1" smtClean="0"/>
          </a:p>
        </p:txBody>
      </p:sp>
      <p:pic>
        <p:nvPicPr>
          <p:cNvPr id="3076" name="Picture 2" descr="C:\Documents and Settings\rmace\Local Settings\Temporary Internet Files\Content.IE5\MHWX072Y\MC9000134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438" y="2057400"/>
            <a:ext cx="17065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31595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smtClean="0">
                <a:solidFill>
                  <a:srgbClr val="993300"/>
                </a:solidFill>
              </a:rPr>
              <a:t>How drought impacts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b="1" smtClean="0"/>
              <a:t>Less rainfall</a:t>
            </a:r>
          </a:p>
          <a:p>
            <a:pPr lvl="1" eaLnBrk="1" hangingPunct="1"/>
            <a:r>
              <a:rPr lang="en-US" b="1" smtClean="0"/>
              <a:t>More water use</a:t>
            </a:r>
          </a:p>
          <a:p>
            <a:pPr lvl="2" eaLnBrk="1" hangingPunct="1"/>
            <a:r>
              <a:rPr lang="en-US" b="1" smtClean="0"/>
              <a:t>Less water in rivers</a:t>
            </a:r>
          </a:p>
          <a:p>
            <a:pPr lvl="3" eaLnBrk="1" hangingPunct="1"/>
            <a:r>
              <a:rPr lang="en-US" b="1" smtClean="0"/>
              <a:t>Less water in reservoirs</a:t>
            </a:r>
          </a:p>
          <a:p>
            <a:pPr lvl="2" eaLnBrk="1" hangingPunct="1"/>
            <a:r>
              <a:rPr lang="en-US" b="1" smtClean="0"/>
              <a:t>Less water in reservoirs</a:t>
            </a:r>
          </a:p>
          <a:p>
            <a:pPr lvl="2" eaLnBrk="1" hangingPunct="1"/>
            <a:r>
              <a:rPr lang="en-US" b="1" smtClean="0"/>
              <a:t>Less water in aquifer</a:t>
            </a:r>
          </a:p>
          <a:p>
            <a:pPr lvl="3" eaLnBrk="1" hangingPunct="1"/>
            <a:r>
              <a:rPr lang="en-US" b="1" smtClean="0"/>
              <a:t>Less flow in rivers</a:t>
            </a:r>
          </a:p>
          <a:p>
            <a:pPr lvl="4" eaLnBrk="1" hangingPunct="1"/>
            <a:r>
              <a:rPr lang="en-US" b="1" smtClean="0"/>
              <a:t>Less water in reservoirs</a:t>
            </a:r>
          </a:p>
          <a:p>
            <a:pPr lvl="1" eaLnBrk="1" hangingPunct="1"/>
            <a:endParaRPr lang="en-US" b="1" smtClean="0"/>
          </a:p>
        </p:txBody>
      </p:sp>
      <p:pic>
        <p:nvPicPr>
          <p:cNvPr id="4100" name="Picture 2" descr="C:\Documents and Settings\rmace\Local Settings\Temporary Internet Files\Content.IE5\MHWX072Y\MC9000134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438" y="2057400"/>
            <a:ext cx="17065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92671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smtClean="0">
                <a:solidFill>
                  <a:srgbClr val="993300"/>
                </a:solidFill>
              </a:rPr>
              <a:t>How drought impacts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More evaporation</a:t>
            </a:r>
          </a:p>
          <a:p>
            <a:pPr lvl="1" eaLnBrk="1" hangingPunct="1"/>
            <a:r>
              <a:rPr lang="en-US" b="1" smtClean="0"/>
              <a:t>Less runoff</a:t>
            </a:r>
          </a:p>
          <a:p>
            <a:pPr lvl="2" eaLnBrk="1" hangingPunct="1"/>
            <a:r>
              <a:rPr lang="en-US" b="1" smtClean="0"/>
              <a:t>Less flow in rivers</a:t>
            </a:r>
          </a:p>
          <a:p>
            <a:pPr lvl="3" eaLnBrk="1" hangingPunct="1"/>
            <a:r>
              <a:rPr lang="en-US" b="1" smtClean="0"/>
              <a:t>Less water in reservoirs</a:t>
            </a:r>
          </a:p>
          <a:p>
            <a:pPr lvl="1" eaLnBrk="1" hangingPunct="1"/>
            <a:r>
              <a:rPr lang="en-US" b="1" smtClean="0"/>
              <a:t>Less recharge</a:t>
            </a:r>
          </a:p>
          <a:p>
            <a:pPr lvl="2" eaLnBrk="1" hangingPunct="1"/>
            <a:r>
              <a:rPr lang="en-US" b="1" smtClean="0"/>
              <a:t>Less water in aquifers</a:t>
            </a:r>
          </a:p>
          <a:p>
            <a:pPr lvl="3" eaLnBrk="1" hangingPunct="1"/>
            <a:r>
              <a:rPr lang="en-US" b="1" smtClean="0"/>
              <a:t>Less flow in rivers</a:t>
            </a:r>
          </a:p>
          <a:p>
            <a:pPr lvl="4" eaLnBrk="1" hangingPunct="1"/>
            <a:r>
              <a:rPr lang="en-US" b="1" smtClean="0"/>
              <a:t>Less water in reservoirs</a:t>
            </a:r>
          </a:p>
          <a:p>
            <a:pPr eaLnBrk="1" hangingPunct="1">
              <a:buFontTx/>
              <a:buNone/>
            </a:pPr>
            <a:endParaRPr lang="en-US" b="1" smtClean="0"/>
          </a:p>
          <a:p>
            <a:pPr lvl="1" eaLnBrk="1" hangingPunct="1"/>
            <a:endParaRPr lang="en-US" b="1" smtClean="0"/>
          </a:p>
        </p:txBody>
      </p:sp>
      <p:pic>
        <p:nvPicPr>
          <p:cNvPr id="5124" name="Picture 2" descr="C:\Documents and Settings\rmace\Local Settings\Temporary Internet Files\Content.IE5\MHWX072Y\MC9000134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438" y="2057400"/>
            <a:ext cx="17065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04800" y="5181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rgbClr val="FF0000"/>
                </a:solidFill>
              </a:rPr>
              <a:t>Bottom line: reservoirs </a:t>
            </a:r>
            <a:r>
              <a:rPr lang="en-US" sz="4000" b="1" kern="0" dirty="0">
                <a:solidFill>
                  <a:srgbClr val="FF0000"/>
                </a:solidFill>
              </a:rPr>
              <a:t>get hit hard…</a:t>
            </a:r>
          </a:p>
        </p:txBody>
      </p:sp>
    </p:spTree>
    <p:extLst>
      <p:ext uri="{BB962C8B-B14F-4D97-AF65-F5344CB8AC3E}">
        <p14:creationId xmlns:p14="http://schemas.microsoft.com/office/powerpoint/2010/main" val="9549999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ohn Gill/Special to the Standard-Times&#10;Some ramps are closed at O.H. Ivie Reservoir because of low water, while many have been extended to meet current levels.&#10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O.H. </a:t>
            </a:r>
            <a:r>
              <a:rPr lang="en-US" b="1" dirty="0" err="1" smtClean="0">
                <a:solidFill>
                  <a:schemeClr val="bg1"/>
                </a:solidFill>
              </a:rPr>
              <a:t>Ivie</a:t>
            </a:r>
            <a:r>
              <a:rPr lang="en-US" b="1" dirty="0" smtClean="0">
                <a:solidFill>
                  <a:schemeClr val="bg1"/>
                </a:solidFill>
              </a:rPr>
              <a:t> Reservoir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17220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Owned and operated by the Colorado River Municipal Water District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Purpose:  Water Supply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Supplies:  Odessa, Big Spring, Snyder, Midland, Abilene, San Angelo, Ballinger and </a:t>
            </a:r>
            <a:r>
              <a:rPr lang="en-US" b="1" dirty="0" err="1" smtClean="0">
                <a:solidFill>
                  <a:srgbClr val="002060"/>
                </a:solidFill>
              </a:rPr>
              <a:t>Millersview-Doole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Storage Capacity:		554,339  acre-feet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Current Storage:			 98,400  acre-feet 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2011 Change in Storage:	 -81,820  acre-feet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3400" y="6477000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M. </a:t>
            </a:r>
            <a:r>
              <a:rPr lang="en-US" sz="1200" dirty="0" err="1" smtClean="0">
                <a:solidFill>
                  <a:prstClr val="black"/>
                </a:solidFill>
              </a:rPr>
              <a:t>Bewley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7" name="Content Placeholder 3" descr="OH Ivie Elevations 1992-2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64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pPr eaLnBrk="1" hangingPunct="1"/>
            <a:r>
              <a:rPr lang="en-US" b="0" smtClean="0"/>
              <a:t>HEC-HMS and HEC-RAS Modeling at the City of Austin</a:t>
            </a:r>
            <a:endParaRPr lang="en-US" sz="2800" b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13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/>
              <a:t>Karl McArthur, PE, CFM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/>
              <a:t>City of Austin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/>
              <a:t>Watershed Protection Department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hlinkClick r:id="rId3"/>
              </a:rPr>
              <a:t>www.austintexas.gov/department/watershed-protection</a:t>
            </a:r>
            <a:endParaRPr lang="en-US" sz="2800" b="1" smtClean="0"/>
          </a:p>
          <a:p>
            <a:pPr eaLnBrk="1" hangingPunct="1">
              <a:lnSpc>
                <a:spcPct val="80000"/>
              </a:lnSpc>
            </a:pPr>
            <a:endParaRPr lang="en-US" sz="2800" b="1" smtClean="0"/>
          </a:p>
        </p:txBody>
      </p:sp>
    </p:spTree>
    <p:extLst>
      <p:ext uri="{BB962C8B-B14F-4D97-AF65-F5344CB8AC3E}">
        <p14:creationId xmlns:p14="http://schemas.microsoft.com/office/powerpoint/2010/main" val="317083133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Step and pulse inputs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33950" cy="4525963"/>
          </a:xfrm>
        </p:spPr>
        <p:txBody>
          <a:bodyPr/>
          <a:lstStyle/>
          <a:p>
            <a:pPr eaLnBrk="1" hangingPunct="1"/>
            <a:r>
              <a:rPr lang="en-US" smtClean="0"/>
              <a:t>A unit step input is an input that goes from 0 to 1 at time 0 and continues indefinitely thereafter</a:t>
            </a:r>
          </a:p>
          <a:p>
            <a:pPr eaLnBrk="1" hangingPunct="1"/>
            <a:r>
              <a:rPr lang="en-US" smtClean="0"/>
              <a:t>A unit pulse is an input of unit amount occurring in duration </a:t>
            </a:r>
            <a:r>
              <a:rPr lang="en-US" smtClean="0">
                <a:latin typeface="Symbol" pitchFamily="18" charset="2"/>
              </a:rPr>
              <a:t>D</a:t>
            </a:r>
            <a:r>
              <a:rPr lang="en-US" smtClean="0"/>
              <a:t>t and 0 elsewhere.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612900"/>
            <a:ext cx="250666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4122738"/>
            <a:ext cx="25050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19088" y="6197600"/>
            <a:ext cx="584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Precipitation is a series of pulse inputs!</a:t>
            </a:r>
          </a:p>
        </p:txBody>
      </p:sp>
    </p:spTree>
    <p:extLst>
      <p:ext uri="{BB962C8B-B14F-4D97-AF65-F5344CB8AC3E}">
        <p14:creationId xmlns:p14="http://schemas.microsoft.com/office/powerpoint/2010/main" val="35582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Austin_Area_Watersh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025"/>
            <a:ext cx="89916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6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642" name="Object 2"/>
          <p:cNvGraphicFramePr>
            <a:graphicFrameLocks noChangeAspect="1"/>
          </p:cNvGraphicFramePr>
          <p:nvPr/>
        </p:nvGraphicFramePr>
        <p:xfrm>
          <a:off x="5867400" y="1752600"/>
          <a:ext cx="3281363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Photo Editor Photo" r:id="rId4" imgW="9142857" imgH="5904762" progId="MSPhotoEd.3">
                  <p:embed/>
                </p:oleObj>
              </mc:Choice>
              <mc:Fallback>
                <p:oleObj name="Photo Editor Photo" r:id="rId4" imgW="9142857" imgH="59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752600"/>
                        <a:ext cx="3281363" cy="2819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0643" name="Picture 3" descr="flooded h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267200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685800"/>
          </a:xfrm>
        </p:spPr>
        <p:txBody>
          <a:bodyPr/>
          <a:lstStyle/>
          <a:p>
            <a:pPr algn="l"/>
            <a:r>
              <a:rPr lang="en-US" sz="3200" b="0" smtClean="0"/>
              <a:t>Lives, Property and the Environment</a:t>
            </a:r>
            <a:endParaRPr lang="en-US" smtClean="0"/>
          </a:p>
        </p:txBody>
      </p:sp>
      <p:sp>
        <p:nvSpPr>
          <p:cNvPr id="240645" name="AutoShape 5"/>
          <p:cNvSpPr>
            <a:spLocks noChangeArrowheads="1"/>
          </p:cNvSpPr>
          <p:nvPr/>
        </p:nvSpPr>
        <p:spPr bwMode="auto">
          <a:xfrm>
            <a:off x="1143000" y="5334000"/>
            <a:ext cx="7108825" cy="1524000"/>
          </a:xfrm>
          <a:prstGeom prst="homePlate">
            <a:avLst>
              <a:gd name="adj" fmla="val 27080"/>
            </a:avLst>
          </a:prstGeom>
          <a:gradFill rotWithShape="0">
            <a:gsLst>
              <a:gs pos="0">
                <a:srgbClr val="009999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CC0000"/>
                </a:solidFill>
                <a:latin typeface="Arial Black" pitchFamily="34" charset="0"/>
              </a:rPr>
              <a:t>P u b l i c   I n v o l v e m e n t</a:t>
            </a:r>
            <a:endParaRPr lang="en-US" sz="260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grpSp>
        <p:nvGrpSpPr>
          <p:cNvPr id="240646" name="Group 6"/>
          <p:cNvGrpSpPr>
            <a:grpSpLocks/>
          </p:cNvGrpSpPr>
          <p:nvPr/>
        </p:nvGrpSpPr>
        <p:grpSpPr bwMode="auto">
          <a:xfrm>
            <a:off x="1447800" y="5638800"/>
            <a:ext cx="6308725" cy="914400"/>
            <a:chOff x="1017" y="1792"/>
            <a:chExt cx="3702" cy="654"/>
          </a:xfrm>
        </p:grpSpPr>
        <p:sp>
          <p:nvSpPr>
            <p:cNvPr id="240647" name="AutoShape 7"/>
            <p:cNvSpPr>
              <a:spLocks noChangeArrowheads="1"/>
            </p:cNvSpPr>
            <p:nvPr/>
          </p:nvSpPr>
          <p:spPr bwMode="auto">
            <a:xfrm>
              <a:off x="3320" y="1792"/>
              <a:ext cx="1399" cy="654"/>
            </a:xfrm>
            <a:prstGeom prst="homePlate">
              <a:avLst>
                <a:gd name="adj" fmla="val 17123"/>
              </a:avLst>
            </a:prstGeom>
            <a:gradFill rotWithShape="0">
              <a:gsLst>
                <a:gs pos="0">
                  <a:srgbClr val="96AB94"/>
                </a:gs>
                <a:gs pos="17000">
                  <a:srgbClr val="D4DEFF"/>
                </a:gs>
                <a:gs pos="47000">
                  <a:srgbClr val="D4DEFF"/>
                </a:gs>
                <a:gs pos="100000">
                  <a:srgbClr val="8488C4"/>
                </a:gs>
              </a:gsLst>
              <a:lin ang="0" scaled="1"/>
            </a:gradFill>
            <a:ln w="1270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  <a:latin typeface="Arial Narrow" pitchFamily="34" charset="0"/>
                </a:rPr>
                <a:t>       </a:t>
              </a:r>
              <a:r>
                <a:rPr lang="en-US" sz="2400" b="1" smtClean="0">
                  <a:solidFill>
                    <a:srgbClr val="CC0000"/>
                  </a:solidFill>
                  <a:latin typeface="Arial Narrow" pitchFamily="34" charset="0"/>
                </a:rPr>
                <a:t> Implementation</a:t>
              </a:r>
              <a:endParaRPr lang="en-US" sz="2600" b="1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40648" name="AutoShape 8"/>
            <p:cNvSpPr>
              <a:spLocks noChangeArrowheads="1"/>
            </p:cNvSpPr>
            <p:nvPr/>
          </p:nvSpPr>
          <p:spPr bwMode="auto">
            <a:xfrm>
              <a:off x="2169" y="1792"/>
              <a:ext cx="1400" cy="654"/>
            </a:xfrm>
            <a:prstGeom prst="homePlate">
              <a:avLst>
                <a:gd name="adj" fmla="val 14786"/>
              </a:avLst>
            </a:prstGeom>
            <a:gradFill rotWithShape="0">
              <a:gsLst>
                <a:gs pos="0">
                  <a:srgbClr val="96AB94"/>
                </a:gs>
                <a:gs pos="17000">
                  <a:srgbClr val="D4DEFF"/>
                </a:gs>
                <a:gs pos="47000">
                  <a:srgbClr val="D4DEFF"/>
                </a:gs>
                <a:gs pos="100000">
                  <a:srgbClr val="8488C4"/>
                </a:gs>
              </a:gsLst>
              <a:lin ang="0" scaled="1"/>
            </a:gradFill>
            <a:ln w="1270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  <a:latin typeface="Arial Narrow" pitchFamily="34" charset="0"/>
                </a:rPr>
                <a:t>     </a:t>
              </a:r>
              <a:r>
                <a:rPr lang="en-US" sz="2400" b="1" smtClean="0">
                  <a:solidFill>
                    <a:srgbClr val="808080"/>
                  </a:solidFill>
                  <a:latin typeface="Arial Narrow" pitchFamily="34" charset="0"/>
                </a:rPr>
                <a:t>Solution  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808080"/>
                  </a:solidFill>
                  <a:latin typeface="Arial Narrow" pitchFamily="34" charset="0"/>
                </a:rPr>
                <a:t>     Development</a:t>
              </a:r>
              <a:endParaRPr lang="en-US" sz="2600" b="1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40649" name="AutoShape 9"/>
            <p:cNvSpPr>
              <a:spLocks noChangeArrowheads="1"/>
            </p:cNvSpPr>
            <p:nvPr/>
          </p:nvSpPr>
          <p:spPr bwMode="auto">
            <a:xfrm>
              <a:off x="1017" y="1792"/>
              <a:ext cx="1399" cy="654"/>
            </a:xfrm>
            <a:prstGeom prst="homePlate">
              <a:avLst>
                <a:gd name="adj" fmla="val 12211"/>
              </a:avLst>
            </a:prstGeom>
            <a:gradFill rotWithShape="0">
              <a:gsLst>
                <a:gs pos="0">
                  <a:srgbClr val="96AB94"/>
                </a:gs>
                <a:gs pos="17000">
                  <a:srgbClr val="D4DEFF"/>
                </a:gs>
                <a:gs pos="47000">
                  <a:srgbClr val="D4DEFF"/>
                </a:gs>
                <a:gs pos="100000">
                  <a:srgbClr val="8488C4"/>
                </a:gs>
              </a:gsLst>
              <a:lin ang="0" scaled="1"/>
            </a:gradFill>
            <a:ln w="1270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808080"/>
                  </a:solidFill>
                  <a:latin typeface="Arial Narrow" pitchFamily="34" charset="0"/>
                </a:rPr>
                <a:t>Assessment</a:t>
              </a:r>
              <a:endParaRPr lang="en-US" sz="2600" b="1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240650" name="Text Box 10"/>
          <p:cNvSpPr txBox="1">
            <a:spLocks noChangeArrowheads="1"/>
          </p:cNvSpPr>
          <p:nvPr/>
        </p:nvSpPr>
        <p:spPr bwMode="auto">
          <a:xfrm>
            <a:off x="1219200" y="52578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Master Plan Process</a:t>
            </a:r>
          </a:p>
        </p:txBody>
      </p:sp>
      <p:graphicFrame>
        <p:nvGraphicFramePr>
          <p:cNvPr id="240651" name="Object 11"/>
          <p:cNvGraphicFramePr>
            <a:graphicFrameLocks noChangeAspect="1"/>
          </p:cNvGraphicFramePr>
          <p:nvPr/>
        </p:nvGraphicFramePr>
        <p:xfrm>
          <a:off x="3124200" y="1600200"/>
          <a:ext cx="31496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Photo Editor Photo" r:id="rId7" imgW="9142857" imgH="7542857" progId="MSPhotoEd.3">
                  <p:embed/>
                </p:oleObj>
              </mc:Choice>
              <mc:Fallback>
                <p:oleObj name="Photo Editor Photo" r:id="rId7" imgW="9142857" imgH="75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600200"/>
                        <a:ext cx="3149600" cy="3124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52" name="Rectangle 12"/>
          <p:cNvSpPr>
            <a:spLocks noChangeArrowheads="1"/>
          </p:cNvSpPr>
          <p:nvPr/>
        </p:nvSpPr>
        <p:spPr bwMode="auto">
          <a:xfrm>
            <a:off x="3733800" y="4343400"/>
            <a:ext cx="1905000" cy="7112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</a:rPr>
              <a:t>Property</a:t>
            </a:r>
            <a:r>
              <a:rPr lang="en-US" b="1" smtClean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</a:rPr>
              <a:t>Protection</a:t>
            </a:r>
          </a:p>
        </p:txBody>
      </p:sp>
      <p:sp>
        <p:nvSpPr>
          <p:cNvPr id="240653" name="Text Box 13"/>
          <p:cNvSpPr txBox="1">
            <a:spLocks noChangeArrowheads="1"/>
          </p:cNvSpPr>
          <p:nvPr/>
        </p:nvSpPr>
        <p:spPr bwMode="auto">
          <a:xfrm>
            <a:off x="762000" y="4241800"/>
            <a:ext cx="1524000" cy="7112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</a:rPr>
              <a:t>Public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</a:rPr>
              <a:t>Safety</a:t>
            </a: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0654" name="Text Box 14"/>
          <p:cNvSpPr txBox="1">
            <a:spLocks noChangeArrowheads="1"/>
          </p:cNvSpPr>
          <p:nvPr/>
        </p:nvSpPr>
        <p:spPr bwMode="auto">
          <a:xfrm>
            <a:off x="685800" y="1514475"/>
            <a:ext cx="15240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66"/>
                </a:solidFill>
                <a:latin typeface="Times New Roman" pitchFamily="18" charset="0"/>
              </a:rPr>
              <a:t>Flooding</a:t>
            </a: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0655" name="Rectangle 15"/>
          <p:cNvSpPr>
            <a:spLocks noChangeArrowheads="1"/>
          </p:cNvSpPr>
          <p:nvPr/>
        </p:nvSpPr>
        <p:spPr bwMode="auto">
          <a:xfrm>
            <a:off x="6553200" y="4267200"/>
            <a:ext cx="2362200" cy="7112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</a:rPr>
              <a:t>Environmental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Tahoma" pitchFamily="34" charset="0"/>
              </a:rPr>
              <a:t>Protection</a:t>
            </a:r>
          </a:p>
        </p:txBody>
      </p:sp>
      <p:sp>
        <p:nvSpPr>
          <p:cNvPr id="240656" name="Text Box 16"/>
          <p:cNvSpPr txBox="1">
            <a:spLocks noChangeArrowheads="1"/>
          </p:cNvSpPr>
          <p:nvPr/>
        </p:nvSpPr>
        <p:spPr bwMode="auto">
          <a:xfrm>
            <a:off x="6477000" y="1514475"/>
            <a:ext cx="24384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66"/>
                </a:solidFill>
                <a:latin typeface="Times New Roman" pitchFamily="18" charset="0"/>
              </a:rPr>
              <a:t>WQ Degradation</a:t>
            </a: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0657" name="Text Box 17"/>
          <p:cNvSpPr txBox="1">
            <a:spLocks noChangeArrowheads="1"/>
          </p:cNvSpPr>
          <p:nvPr/>
        </p:nvSpPr>
        <p:spPr bwMode="auto">
          <a:xfrm>
            <a:off x="3733800" y="1438275"/>
            <a:ext cx="19812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66"/>
                </a:solidFill>
                <a:latin typeface="Times New Roman" pitchFamily="18" charset="0"/>
              </a:rPr>
              <a:t>Erosion</a:t>
            </a: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6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17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768"/>
            </a:xfrm>
            <a:prstGeom prst="rect">
              <a:avLst/>
            </a:prstGeom>
            <a:solidFill>
              <a:srgbClr val="00528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76498" name="Group 18"/>
            <p:cNvGrpSpPr>
              <a:grpSpLocks/>
            </p:cNvGrpSpPr>
            <p:nvPr/>
          </p:nvGrpSpPr>
          <p:grpSpPr bwMode="auto">
            <a:xfrm>
              <a:off x="0" y="4023"/>
              <a:ext cx="5760" cy="297"/>
              <a:chOff x="0" y="4023"/>
              <a:chExt cx="5760" cy="297"/>
            </a:xfrm>
          </p:grpSpPr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0" y="4023"/>
                <a:ext cx="5760" cy="297"/>
              </a:xfrm>
              <a:prstGeom prst="rect">
                <a:avLst/>
              </a:prstGeom>
              <a:solidFill>
                <a:srgbClr val="DDDED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76500" name="Picture 12" descr="RiskMap type RGB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7" y="4077"/>
                <a:ext cx="616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501" name="Picture 13" descr="Fema logo RGB for Risk MA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4058"/>
                <a:ext cx="63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502" name="Picture 7" descr="CTP Log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4" y="4026"/>
                <a:ext cx="809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7648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4111625"/>
            <a:ext cx="14335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64038"/>
            <a:ext cx="1187450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84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 anchor="b"/>
          <a:lstStyle/>
          <a:p>
            <a:r>
              <a:rPr lang="en-US" smtClean="0">
                <a:solidFill>
                  <a:schemeClr val="bg1"/>
                </a:solidFill>
              </a:rPr>
              <a:t>Flood Risk Products and Datasets</a:t>
            </a:r>
          </a:p>
        </p:txBody>
      </p:sp>
      <p:sp>
        <p:nvSpPr>
          <p:cNvPr id="27648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0"/>
            <a:ext cx="4038600" cy="1905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31775" indent="-231775">
              <a:spcBef>
                <a:spcPct val="35000"/>
              </a:spcBef>
              <a:buClr>
                <a:srgbClr val="C41230"/>
              </a:buClr>
              <a:buSzPct val="90000"/>
              <a:buFont typeface="Wingdings" pitchFamily="2" charset="2"/>
              <a:buNone/>
            </a:pPr>
            <a:r>
              <a:rPr lang="en-US" sz="2000" b="1" smtClean="0">
                <a:solidFill>
                  <a:schemeClr val="tx1"/>
                </a:solidFill>
                <a:latin typeface="Franklin Gothic Book" pitchFamily="34" charset="0"/>
              </a:rPr>
              <a:t>Three Flood Risk Products</a:t>
            </a: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  <a:latin typeface="Franklin Gothic Book" pitchFamily="34" charset="0"/>
              </a:rPr>
              <a:t>Flood Risk Database	</a:t>
            </a: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  <a:latin typeface="Franklin Gothic Book" pitchFamily="34" charset="0"/>
              </a:rPr>
              <a:t>Flood Risk Report</a:t>
            </a: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r>
              <a:rPr lang="en-US" sz="1800" smtClean="0">
                <a:solidFill>
                  <a:schemeClr val="tx1"/>
                </a:solidFill>
                <a:latin typeface="Franklin Gothic Book" pitchFamily="34" charset="0"/>
              </a:rPr>
              <a:t>Flood Risk Map		</a:t>
            </a: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endParaRPr lang="en-US" sz="1800" smtClean="0">
              <a:solidFill>
                <a:schemeClr val="tx1"/>
              </a:solidFill>
              <a:latin typeface="Franklin Gothic Book" pitchFamily="34" charset="0"/>
            </a:endParaRP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endParaRPr lang="en-US" sz="1800" smtClean="0">
              <a:solidFill>
                <a:schemeClr val="tx1"/>
              </a:solidFill>
              <a:latin typeface="Franklin Gothic Book" pitchFamily="34" charset="0"/>
            </a:endParaRP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endParaRPr lang="en-US" sz="1800" smtClean="0">
              <a:solidFill>
                <a:schemeClr val="tx1"/>
              </a:solidFill>
              <a:latin typeface="Franklin Gothic Book" pitchFamily="34" charset="0"/>
            </a:endParaRP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endParaRPr lang="en-US" sz="1800" smtClean="0">
              <a:solidFill>
                <a:schemeClr val="tx1"/>
              </a:solidFill>
              <a:latin typeface="Franklin Gothic Book" pitchFamily="34" charset="0"/>
            </a:endParaRPr>
          </a:p>
          <a:p>
            <a:pPr marL="568325" lvl="1" indent="-222250">
              <a:spcBef>
                <a:spcPct val="25000"/>
              </a:spcBef>
              <a:buClr>
                <a:srgbClr val="5B5C5E"/>
              </a:buClr>
              <a:buSzPct val="90000"/>
              <a:buFontTx/>
              <a:buChar char="•"/>
            </a:pPr>
            <a:endParaRPr lang="en-US" sz="1800" smtClean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76800" y="1524000"/>
            <a:ext cx="381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C41230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Four Flood Risk Datasets</a:t>
            </a:r>
          </a:p>
          <a:p>
            <a:pPr marL="568325" lvl="1" indent="-22225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B5C5E"/>
              </a:buClr>
              <a:buSzPct val="90000"/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Flood Depth &amp; Analysis Grids</a:t>
            </a:r>
          </a:p>
          <a:p>
            <a:pPr marL="568325" lvl="1" indent="-22225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B5C5E"/>
              </a:buClr>
              <a:buSzPct val="90000"/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Flood Risk Assessments</a:t>
            </a:r>
          </a:p>
          <a:p>
            <a:pPr marL="568325" lvl="1" indent="-22225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B5C5E"/>
              </a:buClr>
              <a:buSzPct val="90000"/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Changes Since Last FIRM</a:t>
            </a:r>
          </a:p>
          <a:p>
            <a:pPr marL="568325" lvl="1" indent="-22225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5B5C5E"/>
              </a:buClr>
              <a:buSzPct val="90000"/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Areas of Mitigation Interest		</a:t>
            </a:r>
          </a:p>
        </p:txBody>
      </p:sp>
      <p:pic>
        <p:nvPicPr>
          <p:cNvPr id="276487" name="Picture 8" descr="thumbnailCA6TY0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9937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8" name="Picture 12" descr="untitled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800600"/>
            <a:ext cx="1814512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94488" y="4992688"/>
            <a:ext cx="1458912" cy="1027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3657600"/>
            <a:ext cx="1649413" cy="112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69113" y="3810000"/>
            <a:ext cx="1208087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492" name="Text Box 16"/>
          <p:cNvSpPr txBox="1">
            <a:spLocks noChangeArrowheads="1"/>
          </p:cNvSpPr>
          <p:nvPr/>
        </p:nvSpPr>
        <p:spPr bwMode="auto">
          <a:xfrm>
            <a:off x="5791200" y="6019800"/>
            <a:ext cx="2117725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</a:rPr>
              <a:t>Flood Risk Datasets</a:t>
            </a:r>
            <a:endParaRPr lang="en-US" sz="1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371600" y="6019800"/>
            <a:ext cx="1454150" cy="311150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Flood Risk Report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895600" y="6019800"/>
            <a:ext cx="1289050" cy="298450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Flood Risk Map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328" name="TextBox 24"/>
          <p:cNvSpPr txBox="1">
            <a:spLocks noChangeArrowheads="1"/>
          </p:cNvSpPr>
          <p:nvPr/>
        </p:nvSpPr>
        <p:spPr bwMode="auto">
          <a:xfrm>
            <a:off x="381000" y="5867400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Flood Risk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1989729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047875"/>
            <a:ext cx="1433512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600200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554163"/>
            <a:ext cx="2101850" cy="1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47813"/>
            <a:ext cx="23034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AutoShape 7"/>
          <p:cNvSpPr>
            <a:spLocks noChangeArrowheads="1"/>
          </p:cNvSpPr>
          <p:nvPr/>
        </p:nvSpPr>
        <p:spPr bwMode="auto">
          <a:xfrm>
            <a:off x="2743200" y="2263775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5415" name="Text Box 8"/>
          <p:cNvSpPr txBox="1">
            <a:spLocks noChangeArrowheads="1"/>
          </p:cNvSpPr>
          <p:nvPr/>
        </p:nvSpPr>
        <p:spPr bwMode="auto">
          <a:xfrm>
            <a:off x="561975" y="3321050"/>
            <a:ext cx="1724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NEXRAD Radar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And Gauge Data</a:t>
            </a:r>
          </a:p>
        </p:txBody>
      </p:sp>
      <p:sp>
        <p:nvSpPr>
          <p:cNvPr id="145416" name="Text Box 9"/>
          <p:cNvSpPr txBox="1">
            <a:spLocks noChangeArrowheads="1"/>
          </p:cNvSpPr>
          <p:nvPr/>
        </p:nvSpPr>
        <p:spPr bwMode="auto">
          <a:xfrm>
            <a:off x="3619500" y="3321050"/>
            <a:ext cx="201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Ground-Truthed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Distributed Rainfall</a:t>
            </a:r>
          </a:p>
        </p:txBody>
      </p:sp>
      <p:sp>
        <p:nvSpPr>
          <p:cNvPr id="145417" name="AutoShape 10"/>
          <p:cNvSpPr>
            <a:spLocks noChangeArrowheads="1"/>
          </p:cNvSpPr>
          <p:nvPr/>
        </p:nvSpPr>
        <p:spPr bwMode="auto">
          <a:xfrm>
            <a:off x="5791200" y="2209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5418" name="AutoShape 11"/>
          <p:cNvSpPr>
            <a:spLocks noChangeArrowheads="1"/>
          </p:cNvSpPr>
          <p:nvPr/>
        </p:nvSpPr>
        <p:spPr bwMode="auto">
          <a:xfrm>
            <a:off x="76200" y="4114800"/>
            <a:ext cx="762000" cy="1752600"/>
          </a:xfrm>
          <a:prstGeom prst="curvedRightArrow">
            <a:avLst>
              <a:gd name="adj1" fmla="val 30262"/>
              <a:gd name="adj2" fmla="val 70107"/>
              <a:gd name="adj3" fmla="val 345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5419" name="Text Box 12"/>
          <p:cNvSpPr txBox="1">
            <a:spLocks noChangeArrowheads="1"/>
          </p:cNvSpPr>
          <p:nvPr/>
        </p:nvSpPr>
        <p:spPr bwMode="auto">
          <a:xfrm>
            <a:off x="6497638" y="3306763"/>
            <a:ext cx="230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Predictive H&amp;H Model</a:t>
            </a:r>
          </a:p>
        </p:txBody>
      </p:sp>
      <p:pic>
        <p:nvPicPr>
          <p:cNvPr id="14542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64050"/>
            <a:ext cx="155416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21" name="Text Box 14"/>
          <p:cNvSpPr txBox="1">
            <a:spLocks noChangeArrowheads="1"/>
          </p:cNvSpPr>
          <p:nvPr/>
        </p:nvSpPr>
        <p:spPr bwMode="auto">
          <a:xfrm>
            <a:off x="1027113" y="621665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Model Output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XML</a:t>
            </a:r>
          </a:p>
        </p:txBody>
      </p:sp>
      <p:sp>
        <p:nvSpPr>
          <p:cNvPr id="145422" name="AutoShape 15"/>
          <p:cNvSpPr>
            <a:spLocks noChangeArrowheads="1"/>
          </p:cNvSpPr>
          <p:nvPr/>
        </p:nvSpPr>
        <p:spPr bwMode="auto">
          <a:xfrm>
            <a:off x="2743200" y="51816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542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419600"/>
            <a:ext cx="2293938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24" name="AutoShape 17"/>
          <p:cNvSpPr>
            <a:spLocks noChangeArrowheads="1"/>
          </p:cNvSpPr>
          <p:nvPr/>
        </p:nvSpPr>
        <p:spPr bwMode="auto">
          <a:xfrm>
            <a:off x="5848350" y="51816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5425" name="Text Box 18"/>
          <p:cNvSpPr txBox="1">
            <a:spLocks noChangeArrowheads="1"/>
          </p:cNvSpPr>
          <p:nvPr/>
        </p:nvSpPr>
        <p:spPr bwMode="auto">
          <a:xfrm>
            <a:off x="3843338" y="6216650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GIS Processing</a:t>
            </a:r>
          </a:p>
        </p:txBody>
      </p:sp>
      <p:sp>
        <p:nvSpPr>
          <p:cNvPr id="145426" name="Text Box 19"/>
          <p:cNvSpPr txBox="1">
            <a:spLocks noChangeArrowheads="1"/>
          </p:cNvSpPr>
          <p:nvPr/>
        </p:nvSpPr>
        <p:spPr bwMode="auto">
          <a:xfrm>
            <a:off x="6834188" y="6186488"/>
            <a:ext cx="176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</a:rPr>
              <a:t>Internal Website</a:t>
            </a:r>
          </a:p>
        </p:txBody>
      </p:sp>
      <p:sp>
        <p:nvSpPr>
          <p:cNvPr id="145427" name="Rectangle 2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smtClean="0"/>
              <a:t>FEWS Automated Mapping Process</a:t>
            </a:r>
          </a:p>
        </p:txBody>
      </p:sp>
      <p:pic>
        <p:nvPicPr>
          <p:cNvPr id="145428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22860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6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5" descr="Austin_Area_LiDAR_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8125"/>
            <a:ext cx="84963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4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 Terrain Measurement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64715"/>
            <a:ext cx="7215188" cy="54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7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33363"/>
            <a:ext cx="8505825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33363"/>
            <a:ext cx="8505825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6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333828"/>
            <a:ext cx="9144000" cy="105047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070C0"/>
                </a:solidFill>
              </a:rPr>
              <a:t>Tropical Storm </a:t>
            </a:r>
            <a:r>
              <a:rPr lang="en-US" sz="4000" b="1" dirty="0" err="1" smtClean="0">
                <a:solidFill>
                  <a:srgbClr val="0070C0"/>
                </a:solidFill>
              </a:rPr>
              <a:t>Hermine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in Texas </a:t>
            </a:r>
            <a:br>
              <a:rPr lang="en-US" sz="4000" b="1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34416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Unit Hydrograph Theory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325" y="1504950"/>
            <a:ext cx="8170863" cy="5064125"/>
          </a:xfrm>
          <a:noFill/>
        </p:spPr>
        <p:txBody>
          <a:bodyPr/>
          <a:lstStyle/>
          <a:p>
            <a:pPr marL="457200" indent="-457200" eaLnBrk="1" hangingPunct="1"/>
            <a:r>
              <a:rPr lang="en-US" smtClean="0"/>
              <a:t>Direct runoff hydrograph resulting from a unit depth of excess rainfall occurring uniformly on a watershed at a constant rate for a specified duration.</a:t>
            </a:r>
          </a:p>
          <a:p>
            <a:pPr marL="457200" indent="-457200" eaLnBrk="1" hangingPunct="1"/>
            <a:r>
              <a:rPr lang="en-US" smtClean="0"/>
              <a:t>Unit pulse response function of a linear hydrologic system</a:t>
            </a:r>
          </a:p>
          <a:p>
            <a:pPr marL="457200" indent="-457200" eaLnBrk="1" hangingPunct="1"/>
            <a:r>
              <a:rPr lang="en-US" smtClean="0"/>
              <a:t>Can be used to derive runoff from any excess rainfall on the watershed.</a:t>
            </a:r>
          </a:p>
        </p:txBody>
      </p:sp>
    </p:spTree>
    <p:extLst>
      <p:ext uri="{BB962C8B-B14F-4D97-AF65-F5344CB8AC3E}">
        <p14:creationId xmlns:p14="http://schemas.microsoft.com/office/powerpoint/2010/main" val="9091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29490"/>
            <a:ext cx="8458200" cy="9881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GIS Hydrology Analysis (HEC-</a:t>
            </a:r>
            <a:r>
              <a:rPr lang="en-US" sz="4000" b="1" dirty="0" err="1" smtClean="0">
                <a:solidFill>
                  <a:srgbClr val="0070C0"/>
                </a:solidFill>
              </a:rPr>
              <a:t>GeoHMS</a:t>
            </a:r>
            <a:r>
              <a:rPr lang="en-US" sz="4000" b="1" dirty="0" smtClean="0">
                <a:solidFill>
                  <a:srgbClr val="0070C0"/>
                </a:solidFill>
              </a:rPr>
              <a:t>)</a:t>
            </a: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3100" dirty="0" smtClean="0">
                <a:solidFill>
                  <a:srgbClr val="0070C0"/>
                </a:solidFill>
              </a:rPr>
              <a:t>using </a:t>
            </a:r>
            <a:r>
              <a:rPr lang="en-US" sz="3100" dirty="0" smtClean="0">
                <a:solidFill>
                  <a:srgbClr val="FF0000"/>
                </a:solidFill>
              </a:rPr>
              <a:t>10ft cells </a:t>
            </a:r>
            <a:r>
              <a:rPr lang="en-US" sz="3100" dirty="0" smtClean="0">
                <a:solidFill>
                  <a:srgbClr val="0070C0"/>
                </a:solidFill>
              </a:rPr>
              <a:t>derived from LIDAR</a:t>
            </a:r>
            <a:endParaRPr lang="en-US" sz="3100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398"/>
            <a:ext cx="5956855" cy="4724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6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236"/>
            <a:ext cx="8229600" cy="86119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HEC-HMS Flood Discharge Model</a:t>
            </a:r>
            <a:endParaRPr lang="en-US" sz="4000" b="1" dirty="0"/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62975"/>
            <a:ext cx="5943600" cy="478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315952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03722"/>
            <a:ext cx="7312991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Engineering Hydraulics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69224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86" y="2940851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6631" y="4196717"/>
            <a:ext cx="269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Personal – a flooded home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670173"/>
            <a:ext cx="5305425" cy="4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191000"/>
            <a:ext cx="38515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Cross-Sections for HEC-RAS model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24200" y="4668890"/>
            <a:ext cx="401175" cy="2171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42900" y="401781"/>
            <a:ext cx="8458200" cy="98814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dirty="0" smtClean="0">
                <a:solidFill>
                  <a:srgbClr val="0070C0"/>
                </a:solidFill>
              </a:rPr>
              <a:t>Flood Elevation Model (HEC-</a:t>
            </a:r>
            <a:r>
              <a:rPr lang="en-US" dirty="0" err="1" smtClean="0">
                <a:solidFill>
                  <a:srgbClr val="0070C0"/>
                </a:solidFill>
              </a:rPr>
              <a:t>GeoRAS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100" dirty="0" smtClean="0">
                <a:solidFill>
                  <a:srgbClr val="0070C0"/>
                </a:solidFill>
              </a:rPr>
              <a:t>using </a:t>
            </a:r>
            <a:r>
              <a:rPr lang="en-US" sz="3100" dirty="0" smtClean="0">
                <a:solidFill>
                  <a:srgbClr val="FF0000"/>
                </a:solidFill>
              </a:rPr>
              <a:t>1ft cells </a:t>
            </a:r>
            <a:r>
              <a:rPr lang="en-US" sz="3100" dirty="0" smtClean="0">
                <a:solidFill>
                  <a:srgbClr val="0070C0"/>
                </a:solidFill>
              </a:rPr>
              <a:t>derived from LIDAR</a:t>
            </a:r>
            <a:endParaRPr lang="en-US" sz="3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71" y="583831"/>
            <a:ext cx="8045058" cy="48463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HEC-RAS Flood Water Surface Elevation Model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07837"/>
            <a:ext cx="4957630" cy="367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7837"/>
            <a:ext cx="410344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47" y="3907675"/>
            <a:ext cx="3649946" cy="254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4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86849"/>
            <a:ext cx="7312991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Flood Inundation Map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619750" cy="51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Flood Impact on Houses</a:t>
            </a:r>
            <a:endParaRPr lang="en-US" sz="40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594360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96" y="3981531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0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Insurance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Started in 1968 and administered by </a:t>
            </a:r>
            <a:r>
              <a:rPr lang="en-US" dirty="0" smtClean="0">
                <a:solidFill>
                  <a:srgbClr val="FF0000"/>
                </a:solidFill>
              </a:rPr>
              <a:t>FEMA</a:t>
            </a:r>
          </a:p>
          <a:p>
            <a:r>
              <a:rPr lang="en-US" dirty="0" smtClean="0"/>
              <a:t>Based on agreement between </a:t>
            </a:r>
            <a:r>
              <a:rPr lang="en-US" dirty="0" smtClean="0">
                <a:solidFill>
                  <a:srgbClr val="FF0000"/>
                </a:solidFill>
              </a:rPr>
              <a:t>federal and local government</a:t>
            </a:r>
          </a:p>
          <a:p>
            <a:r>
              <a:rPr lang="en-US" dirty="0" smtClean="0"/>
              <a:t>Federal government provides </a:t>
            </a:r>
            <a:r>
              <a:rPr lang="en-US" dirty="0" smtClean="0">
                <a:solidFill>
                  <a:srgbClr val="FF0000"/>
                </a:solidFill>
              </a:rPr>
              <a:t>flood insurance</a:t>
            </a:r>
          </a:p>
          <a:p>
            <a:r>
              <a:rPr lang="en-US" dirty="0" smtClean="0"/>
              <a:t>Local government regulates land use to </a:t>
            </a:r>
            <a:r>
              <a:rPr lang="en-US" dirty="0" smtClean="0">
                <a:solidFill>
                  <a:srgbClr val="FF0000"/>
                </a:solidFill>
              </a:rPr>
              <a:t>minimize flood risk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2133600"/>
            <a:ext cx="2133600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Federal Government 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(Flood insurance, flood mapping)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4145280"/>
            <a:ext cx="2133600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Local Government </a:t>
            </a:r>
            <a:r>
              <a:rPr lang="en-US" sz="2000" dirty="0" smtClean="0">
                <a:solidFill>
                  <a:prstClr val="black"/>
                </a:solidFill>
              </a:rPr>
              <a:t>(Cities, Counties)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Floodplain regulation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8229600" y="2795319"/>
            <a:ext cx="685800" cy="223388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5105400" y="2780079"/>
            <a:ext cx="685800" cy="2233881"/>
          </a:xfrm>
          <a:prstGeom prst="curvedLeft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Insurance Rate Map (FIRM)</a:t>
            </a:r>
            <a:endParaRPr lang="en-US" dirty="0"/>
          </a:p>
        </p:txBody>
      </p:sp>
      <p:pic>
        <p:nvPicPr>
          <p:cNvPr id="3" name="Picture 3" descr="Fig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0663"/>
            <a:ext cx="9144000" cy="53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989665"/>
            <a:ext cx="1929695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Flood Hazard Zone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1960" y="5943600"/>
            <a:ext cx="2362200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≥ 1% chance of flooding in any year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4358997"/>
            <a:ext cx="533400" cy="822603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6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Digital Flood Insurance Rate Map (DFIRM)</a:t>
            </a:r>
            <a:endParaRPr lang="en-US" dirty="0"/>
          </a:p>
        </p:txBody>
      </p:sp>
      <p:pic>
        <p:nvPicPr>
          <p:cNvPr id="3" name="Picture 2" descr="Fig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851025"/>
            <a:ext cx="66770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14513" y="149225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Old, paper FIRM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56188" y="1498600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New, digital (D)FIRM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737" y="4969510"/>
            <a:ext cx="74390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dirty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Arial Unicode MS" pitchFamily="34" charset="-128"/>
              </a:rPr>
              <a:t>The </a:t>
            </a:r>
            <a:r>
              <a:rPr lang="en-US" sz="2400" dirty="0">
                <a:solidFill>
                  <a:prstClr val="black"/>
                </a:solidFill>
                <a:latin typeface="Arial Unicode MS" pitchFamily="34" charset="-128"/>
              </a:rPr>
              <a:t>ideal DFIRM:  more </a:t>
            </a:r>
            <a:r>
              <a:rPr lang="en-US" sz="2400" dirty="0">
                <a:solidFill>
                  <a:srgbClr val="FF0000"/>
                </a:solidFill>
                <a:latin typeface="Arial Unicode MS" pitchFamily="34" charset="-128"/>
              </a:rPr>
              <a:t>accurate</a:t>
            </a:r>
            <a:r>
              <a:rPr lang="en-US" sz="2400" dirty="0">
                <a:solidFill>
                  <a:prstClr val="black"/>
                </a:solidFill>
                <a:latin typeface="Arial Unicode MS" pitchFamily="34" charset="-128"/>
              </a:rPr>
              <a:t> than paper FIRM, more </a:t>
            </a:r>
            <a:r>
              <a:rPr lang="en-US" sz="2400" dirty="0">
                <a:solidFill>
                  <a:srgbClr val="FF0000"/>
                </a:solidFill>
                <a:latin typeface="Arial Unicode MS" pitchFamily="34" charset="-128"/>
              </a:rPr>
              <a:t>flexible</a:t>
            </a:r>
            <a:r>
              <a:rPr lang="en-US" sz="2400" dirty="0">
                <a:solidFill>
                  <a:prstClr val="black"/>
                </a:solidFill>
                <a:latin typeface="Arial Unicode MS" pitchFamily="34" charset="-128"/>
              </a:rPr>
              <a:t> to use and update, more </a:t>
            </a:r>
            <a:r>
              <a:rPr lang="en-US" sz="2400" dirty="0">
                <a:solidFill>
                  <a:srgbClr val="FF0000"/>
                </a:solidFill>
                <a:latin typeface="Arial Unicode MS" pitchFamily="34" charset="-128"/>
              </a:rPr>
              <a:t>versatile</a:t>
            </a:r>
            <a:r>
              <a:rPr lang="en-US" sz="2400" dirty="0">
                <a:solidFill>
                  <a:prstClr val="black"/>
                </a:solidFill>
                <a:latin typeface="Arial Unicode MS" pitchFamily="34" charset="-128"/>
              </a:rPr>
              <a:t> for community use</a:t>
            </a:r>
          </a:p>
        </p:txBody>
      </p:sp>
    </p:spTree>
    <p:extLst>
      <p:ext uri="{BB962C8B-B14F-4D97-AF65-F5344CB8AC3E}">
        <p14:creationId xmlns:p14="http://schemas.microsoft.com/office/powerpoint/2010/main" val="33218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79463"/>
          </a:xfrm>
        </p:spPr>
        <p:txBody>
          <a:bodyPr/>
          <a:lstStyle/>
          <a:p>
            <a:pPr eaLnBrk="1" hangingPunct="1"/>
            <a:r>
              <a:rPr lang="en-US" smtClean="0"/>
              <a:t>Discrete Convolution 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376363"/>
            <a:ext cx="2187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822575" y="2338388"/>
          <a:ext cx="2120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4" imgW="1091880" imgH="431640" progId="Equation.3">
                  <p:embed/>
                </p:oleObj>
              </mc:Choice>
              <mc:Fallback>
                <p:oleObj name="Equation" r:id="rId4" imgW="1091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2338388"/>
                        <a:ext cx="21209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55663" y="1509713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Garamond" pitchFamily="18" charset="0"/>
              </a:rPr>
              <a:t>Continuous 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50900" y="2505075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Garamond" pitchFamily="18" charset="0"/>
              </a:rPr>
              <a:t>Discrete 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39750" y="3587750"/>
            <a:ext cx="7156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Garamond" pitchFamily="18" charset="0"/>
              </a:rPr>
              <a:t>Q is flow, P is precipitation and U is unit hydrograph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Garamond" pitchFamily="18" charset="0"/>
              </a:rPr>
              <a:t>M is the number of precipitation pulses, n is the number of flow rate intervals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Garamond" pitchFamily="18" charset="0"/>
              </a:rPr>
              <a:t>The unit hydrograph has N-M+1 pulses</a:t>
            </a:r>
          </a:p>
        </p:txBody>
      </p:sp>
    </p:spTree>
    <p:extLst>
      <p:ext uri="{BB962C8B-B14F-4D97-AF65-F5344CB8AC3E}">
        <p14:creationId xmlns:p14="http://schemas.microsoft.com/office/powerpoint/2010/main" val="24431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g 2.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254000"/>
            <a:ext cx="8658225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517525" y="1209675"/>
            <a:ext cx="5241925" cy="2411413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3159423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x,y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9381" y="315942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(z)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32" y="228600"/>
            <a:ext cx="8229600" cy="1143000"/>
          </a:xfrm>
        </p:spPr>
        <p:txBody>
          <a:bodyPr/>
          <a:lstStyle/>
          <a:p>
            <a:r>
              <a:rPr lang="en-US" dirty="0" smtClean="0"/>
              <a:t>Conclusions from 2007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8105"/>
            <a:ext cx="6019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Basemap</a:t>
            </a:r>
            <a:r>
              <a:rPr lang="en-US" dirty="0" smtClean="0">
                <a:solidFill>
                  <a:srgbClr val="FF0000"/>
                </a:solidFill>
              </a:rPr>
              <a:t> imagery is fine </a:t>
            </a:r>
            <a:r>
              <a:rPr lang="en-US" dirty="0" smtClean="0"/>
              <a:t>for floodplain mapping</a:t>
            </a:r>
          </a:p>
          <a:p>
            <a:r>
              <a:rPr lang="en-US" dirty="0" smtClean="0"/>
              <a:t>Existing elevation data have about </a:t>
            </a:r>
            <a:r>
              <a:rPr lang="en-US" dirty="0" smtClean="0">
                <a:solidFill>
                  <a:srgbClr val="FF0000"/>
                </a:solidFill>
              </a:rPr>
              <a:t>1/10 accuracy </a:t>
            </a:r>
            <a:r>
              <a:rPr lang="en-US" dirty="0" smtClean="0"/>
              <a:t>needed for floodplain mapping and are </a:t>
            </a:r>
            <a:r>
              <a:rPr lang="en-US" dirty="0" smtClean="0">
                <a:solidFill>
                  <a:srgbClr val="FF0000"/>
                </a:solidFill>
              </a:rPr>
              <a:t>too old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new elevation coverage</a:t>
            </a:r>
            <a:r>
              <a:rPr lang="en-US" dirty="0" smtClean="0"/>
              <a:t> of the nation is needed</a:t>
            </a:r>
          </a:p>
          <a:p>
            <a:r>
              <a:rPr lang="en-US" dirty="0" smtClean="0"/>
              <a:t>Most likely technology to produce this is </a:t>
            </a:r>
            <a:r>
              <a:rPr lang="en-US" dirty="0" err="1" smtClean="0">
                <a:solidFill>
                  <a:srgbClr val="FF0000"/>
                </a:solidFill>
              </a:rPr>
              <a:t>Lidar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Cost for national coverage ~ $500-600 million</a:t>
            </a:r>
            <a:endParaRPr lang="en-US" dirty="0"/>
          </a:p>
        </p:txBody>
      </p:sp>
      <p:pic>
        <p:nvPicPr>
          <p:cNvPr id="4" name="Picture 6" descr="Elevation Data for Floodplain Mapp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057400"/>
            <a:ext cx="208121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6004560"/>
            <a:ext cx="69676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We need “Elevation for the Nation”</a:t>
            </a:r>
            <a:endParaRPr lang="en-US" sz="36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15913"/>
            <a:ext cx="3692525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8925" y="1112838"/>
            <a:ext cx="32924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Garamond" pitchFamily="18" charset="0"/>
              </a:rPr>
              <a:t>Application of convolution to the output from a linear system</a:t>
            </a:r>
          </a:p>
        </p:txBody>
      </p:sp>
    </p:spTree>
    <p:extLst>
      <p:ext uri="{BB962C8B-B14F-4D97-AF65-F5344CB8AC3E}">
        <p14:creationId xmlns:p14="http://schemas.microsoft.com/office/powerpoint/2010/main" val="9688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SCS dimensionless hydrograph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3200400" cy="2743200"/>
          </a:xfrm>
        </p:spPr>
        <p:txBody>
          <a:bodyPr/>
          <a:lstStyle/>
          <a:p>
            <a:pPr eaLnBrk="1" hangingPunct="1"/>
            <a:r>
              <a:rPr lang="en-US" sz="2000" smtClean="0"/>
              <a:t>Synthetic UH in which the discharge is expressed by the ratio of q to q</a:t>
            </a:r>
            <a:r>
              <a:rPr lang="en-US" sz="2000" baseline="-25000" smtClean="0"/>
              <a:t>p </a:t>
            </a:r>
            <a:r>
              <a:rPr lang="en-US" sz="2000" smtClean="0"/>
              <a:t>and time by the ratio of t to T</a:t>
            </a:r>
            <a:r>
              <a:rPr lang="en-US" sz="2000" baseline="-25000" smtClean="0"/>
              <a:t>p</a:t>
            </a:r>
          </a:p>
          <a:p>
            <a:pPr eaLnBrk="1" hangingPunct="1"/>
            <a:r>
              <a:rPr lang="en-US" sz="2000" smtClean="0"/>
              <a:t>If peak discharge and lag time are known, UH can be estimated. </a:t>
            </a:r>
            <a:endParaRPr lang="en-US" sz="2000" baseline="-25000" smtClean="0"/>
          </a:p>
          <a:p>
            <a:pPr eaLnBrk="1" hangingPunct="1"/>
            <a:endParaRPr lang="en-US" sz="2000" baseline="-2500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684712" y="36513"/>
            <a:ext cx="2974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54550"/>
            <a:ext cx="1073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64150"/>
            <a:ext cx="12271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5257800"/>
            <a:ext cx="98583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Freeform 8"/>
          <p:cNvSpPr>
            <a:spLocks/>
          </p:cNvSpPr>
          <p:nvPr/>
        </p:nvSpPr>
        <p:spPr bwMode="auto">
          <a:xfrm>
            <a:off x="4076700" y="1479550"/>
            <a:ext cx="488950" cy="2355850"/>
          </a:xfrm>
          <a:custGeom>
            <a:avLst/>
            <a:gdLst>
              <a:gd name="T0" fmla="*/ 0 w 308"/>
              <a:gd name="T1" fmla="*/ 1484 h 1484"/>
              <a:gd name="T2" fmla="*/ 308 w 308"/>
              <a:gd name="T3" fmla="*/ 0 h 1484"/>
              <a:gd name="T4" fmla="*/ 0 60000 65536"/>
              <a:gd name="T5" fmla="*/ 0 60000 65536"/>
              <a:gd name="T6" fmla="*/ 0 w 308"/>
              <a:gd name="T7" fmla="*/ 0 h 1484"/>
              <a:gd name="T8" fmla="*/ 308 w 308"/>
              <a:gd name="T9" fmla="*/ 1484 h 14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8" h="1484">
                <a:moveTo>
                  <a:pt x="0" y="1484"/>
                </a:moveTo>
                <a:lnTo>
                  <a:pt x="308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Freeform 9"/>
          <p:cNvSpPr>
            <a:spLocks/>
          </p:cNvSpPr>
          <p:nvPr/>
        </p:nvSpPr>
        <p:spPr bwMode="auto">
          <a:xfrm>
            <a:off x="4565650" y="1479550"/>
            <a:ext cx="762000" cy="2349500"/>
          </a:xfrm>
          <a:custGeom>
            <a:avLst/>
            <a:gdLst>
              <a:gd name="T0" fmla="*/ 0 w 480"/>
              <a:gd name="T1" fmla="*/ 0 h 1480"/>
              <a:gd name="T2" fmla="*/ 480 w 480"/>
              <a:gd name="T3" fmla="*/ 1480 h 1480"/>
              <a:gd name="T4" fmla="*/ 0 60000 65536"/>
              <a:gd name="T5" fmla="*/ 0 60000 65536"/>
              <a:gd name="T6" fmla="*/ 0 w 480"/>
              <a:gd name="T7" fmla="*/ 0 h 1480"/>
              <a:gd name="T8" fmla="*/ 480 w 480"/>
              <a:gd name="T9" fmla="*/ 1480 h 14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480">
                <a:moveTo>
                  <a:pt x="0" y="0"/>
                </a:moveTo>
                <a:lnTo>
                  <a:pt x="480" y="148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28600" y="4495800"/>
            <a:ext cx="29718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T</a:t>
            </a:r>
            <a:r>
              <a:rPr lang="en-US" baseline="-25000">
                <a:latin typeface="Garamond" pitchFamily="18" charset="0"/>
              </a:rPr>
              <a:t>c</a:t>
            </a:r>
            <a:r>
              <a:rPr lang="en-US">
                <a:latin typeface="Garamond" pitchFamily="18" charset="0"/>
              </a:rPr>
              <a:t>: time of concentration</a:t>
            </a:r>
          </a:p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C = 2.08 (483.4 in English system)</a:t>
            </a:r>
          </a:p>
          <a:p>
            <a:pPr>
              <a:spcBef>
                <a:spcPct val="50000"/>
              </a:spcBef>
            </a:pPr>
            <a:r>
              <a:rPr lang="en-US">
                <a:latin typeface="Garamond" pitchFamily="18" charset="0"/>
              </a:rPr>
              <a:t>A: drainage area in km</a:t>
            </a:r>
            <a:r>
              <a:rPr lang="en-US" baseline="30000">
                <a:latin typeface="Garamond" pitchFamily="18" charset="0"/>
              </a:rPr>
              <a:t>2</a:t>
            </a:r>
            <a:r>
              <a:rPr lang="en-US">
                <a:latin typeface="Garamond" pitchFamily="18" charset="0"/>
              </a:rPr>
              <a:t> (mi</a:t>
            </a:r>
            <a:r>
              <a:rPr lang="en-US" baseline="30000">
                <a:latin typeface="Garamond" pitchFamily="18" charset="0"/>
              </a:rPr>
              <a:t>2</a:t>
            </a:r>
            <a:r>
              <a:rPr lang="en-US">
                <a:latin typeface="Garamond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>
              <a:latin typeface="Garamond" pitchFamily="18" charset="0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1320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1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1999</Words>
  <Application>Microsoft Office PowerPoint</Application>
  <PresentationFormat>On-screen Show (4:3)</PresentationFormat>
  <Paragraphs>409</Paragraphs>
  <Slides>71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Office Theme</vt:lpstr>
      <vt:lpstr>1_Office Theme</vt:lpstr>
      <vt:lpstr>2_Office Theme</vt:lpstr>
      <vt:lpstr>3_Office Theme</vt:lpstr>
      <vt:lpstr>4_Office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Equation</vt:lpstr>
      <vt:lpstr>Bitmap Image</vt:lpstr>
      <vt:lpstr>Document</vt:lpstr>
      <vt:lpstr>Photo Editor Photo</vt:lpstr>
      <vt:lpstr>CE 374K Hydrology</vt:lpstr>
      <vt:lpstr>Hydrologic Analysis</vt:lpstr>
      <vt:lpstr>Proportionality and superposition</vt:lpstr>
      <vt:lpstr>Impulse response function</vt:lpstr>
      <vt:lpstr>Step and pulse inputs</vt:lpstr>
      <vt:lpstr>Unit Hydrograph Theory</vt:lpstr>
      <vt:lpstr>Discrete Convolution </vt:lpstr>
      <vt:lpstr>PowerPoint Presentation</vt:lpstr>
      <vt:lpstr>SCS dimensionless hydrograph</vt:lpstr>
      <vt:lpstr>Flow Routing</vt:lpstr>
      <vt:lpstr>Hydrologic Routing</vt:lpstr>
      <vt:lpstr>Level pool methodology</vt:lpstr>
      <vt:lpstr>Level pool methodology</vt:lpstr>
      <vt:lpstr>Hydrologic river routing (Muskingum Method)</vt:lpstr>
      <vt:lpstr>Muskingum Method (Cont.)</vt:lpstr>
      <vt:lpstr>Types of flow routing</vt:lpstr>
      <vt:lpstr>Hydraulic Routing in Rivers</vt:lpstr>
      <vt:lpstr>Flood Inundation</vt:lpstr>
      <vt:lpstr>Steady Flow Solution</vt:lpstr>
      <vt:lpstr>PowerPoint Presentation</vt:lpstr>
      <vt:lpstr>Solving Steady Flow Equations</vt:lpstr>
      <vt:lpstr>Unsteady Flow Routing in Open Channels</vt:lpstr>
      <vt:lpstr>Continuity Equation</vt:lpstr>
      <vt:lpstr>Momentum Equation (3)</vt:lpstr>
      <vt:lpstr>Random Variable</vt:lpstr>
      <vt:lpstr>PowerPoint Presentation</vt:lpstr>
      <vt:lpstr>Summary statistics</vt:lpstr>
      <vt:lpstr>PowerPoint Presentation</vt:lpstr>
      <vt:lpstr>Return Period</vt:lpstr>
      <vt:lpstr>Probability distributions </vt:lpstr>
      <vt:lpstr>Frequency Factors</vt:lpstr>
      <vt:lpstr>Flood Frequency Analysis</vt:lpstr>
      <vt:lpstr>HEC-SSP</vt:lpstr>
      <vt:lpstr>Hydrologic design level</vt:lpstr>
      <vt:lpstr>Estimated Limiting Value (ELV)</vt:lpstr>
      <vt:lpstr>PowerPoint Presentation</vt:lpstr>
      <vt:lpstr>Design Storms</vt:lpstr>
      <vt:lpstr>PowerPoint Presentation</vt:lpstr>
      <vt:lpstr>Example 14.2.1</vt:lpstr>
      <vt:lpstr>SCS Method</vt:lpstr>
      <vt:lpstr>Example:  Alternating Block Method</vt:lpstr>
      <vt:lpstr>Responding  to drought (and megadrought!)  in Texas</vt:lpstr>
      <vt:lpstr>PowerPoint Presentation</vt:lpstr>
      <vt:lpstr>How drought impacts water</vt:lpstr>
      <vt:lpstr>How drought impacts water</vt:lpstr>
      <vt:lpstr>How drought impacts water</vt:lpstr>
      <vt:lpstr>O.H. Ivie Reservoir</vt:lpstr>
      <vt:lpstr>PowerPoint Presentation</vt:lpstr>
      <vt:lpstr>HEC-HMS and HEC-RAS Modeling at the City of Austin</vt:lpstr>
      <vt:lpstr>PowerPoint Presentation</vt:lpstr>
      <vt:lpstr>Lives, Property and the Environment</vt:lpstr>
      <vt:lpstr>Flood Risk Products and Datasets</vt:lpstr>
      <vt:lpstr>FEWS Automated Mapping Process</vt:lpstr>
      <vt:lpstr>PowerPoint Presentation</vt:lpstr>
      <vt:lpstr>PowerPoint Presentation</vt:lpstr>
      <vt:lpstr>Lidar Terrain Measurement</vt:lpstr>
      <vt:lpstr>PowerPoint Presentation</vt:lpstr>
      <vt:lpstr>PowerPoint Presentation</vt:lpstr>
      <vt:lpstr>Tropical Storm Hermine in Texas  Sept 7-8, 2010</vt:lpstr>
      <vt:lpstr>GIS Hydrology Analysis (HEC-GeoHMS) using 10ft cells derived from LIDAR</vt:lpstr>
      <vt:lpstr>HEC-HMS Flood Discharge Model</vt:lpstr>
      <vt:lpstr>Engineering Hydraulics</vt:lpstr>
      <vt:lpstr>PowerPoint Presentation</vt:lpstr>
      <vt:lpstr>HEC-RAS Flood Water Surface Elevation Model</vt:lpstr>
      <vt:lpstr>Flood Inundation Map</vt:lpstr>
      <vt:lpstr>Flood Impact on Houses</vt:lpstr>
      <vt:lpstr>National Flood Insurance Program</vt:lpstr>
      <vt:lpstr>Flood Insurance Rate Map (FIRM)</vt:lpstr>
      <vt:lpstr>Digital Flood Insurance Rate Map (DFIRM)</vt:lpstr>
      <vt:lpstr>PowerPoint Presentation</vt:lpstr>
      <vt:lpstr>Conclusions from 2007 Study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374K Hydrology</dc:title>
  <dc:creator>maidment</dc:creator>
  <cp:lastModifiedBy>Maidment</cp:lastModifiedBy>
  <cp:revision>26</cp:revision>
  <dcterms:created xsi:type="dcterms:W3CDTF">2011-02-14T20:57:54Z</dcterms:created>
  <dcterms:modified xsi:type="dcterms:W3CDTF">2012-04-17T05:47:06Z</dcterms:modified>
</cp:coreProperties>
</file>