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1" r:id="rId4"/>
    <p:sldId id="260" r:id="rId5"/>
    <p:sldId id="257" r:id="rId6"/>
    <p:sldId id="262" r:id="rId7"/>
    <p:sldId id="263" r:id="rId8"/>
    <p:sldId id="264" r:id="rId9"/>
    <p:sldId id="265" r:id="rId10"/>
    <p:sldId id="266" r:id="rId11"/>
    <p:sldId id="269" r:id="rId12"/>
    <p:sldId id="270" r:id="rId13"/>
    <p:sldId id="267" r:id="rId14"/>
    <p:sldId id="268" r:id="rId15"/>
    <p:sldId id="281" r:id="rId16"/>
    <p:sldId id="282" r:id="rId17"/>
    <p:sldId id="279" r:id="rId18"/>
    <p:sldId id="28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24CC3-6804-4BC6-A0B6-36C08F752F7A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68F81-EF46-4F2F-BEED-0B7083A9C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66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68A45-7023-49A7-9E4E-43B0F3FCE69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9730" tIns="44865" rIns="89730" bIns="44865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07547-FE5D-4AD4-B699-4619AA99C407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fld id="{A515C763-0B37-4C0B-9C7D-C9F5CE5E7690}" type="slidenum">
              <a:rPr lang="en-US" sz="1200">
                <a:solidFill>
                  <a:prstClr val="black"/>
                </a:solidFill>
              </a:rPr>
              <a:pPr eaLnBrk="1" hangingPunct="1"/>
              <a:t>10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>
                <a:latin typeface="Times New Roman" charset="0"/>
              </a:rPr>
              <a:t>Or you can make animated gifs like this one showing the effect when the flow varies from 500-5000 cfs.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74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0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2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EFBBC-E117-491F-8237-14D31D326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6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5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34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3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9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5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25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96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789E-4E35-4ACD-B67D-16EC252A8D79}" type="datetimeFigureOut">
              <a:rPr lang="en-US" smtClean="0"/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DDBFB-A13D-46B6-9A8C-9626F4737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4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Revie</a:t>
            </a:r>
            <a:r>
              <a:rPr lang="en-US" dirty="0" smtClean="0"/>
              <a:t>w for Final Exam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Reading: Applied Hydrology Sections </a:t>
            </a:r>
            <a:r>
              <a:rPr lang="en-US" dirty="0" smtClean="0">
                <a:solidFill>
                  <a:srgbClr val="FF0000"/>
                </a:solidFill>
              </a:rPr>
              <a:t>9.3-9.7, 15.3, 15.6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4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Floodplain Mapping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1000" y="2895600"/>
            <a:ext cx="32004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600">
                <a:solidFill>
                  <a:prstClr val="black"/>
                </a:solidFill>
                <a:latin typeface="Comic Sans MS" pitchFamily="66" charset="0"/>
              </a:rPr>
              <a:t> 2-D floodplain</a:t>
            </a:r>
          </a:p>
          <a:p>
            <a:pPr eaLnBrk="1" hangingPunct="1"/>
            <a:r>
              <a:rPr lang="en-US" sz="2600">
                <a:solidFill>
                  <a:prstClr val="black"/>
                </a:solidFill>
                <a:latin typeface="Comic Sans MS" pitchFamily="66" charset="0"/>
              </a:rPr>
              <a:t>  animation</a:t>
            </a:r>
          </a:p>
          <a:p>
            <a:pPr eaLnBrk="1" hangingPunct="1"/>
            <a:r>
              <a:rPr lang="en-US" sz="2600">
                <a:solidFill>
                  <a:prstClr val="black"/>
                </a:solidFill>
                <a:latin typeface="Comic Sans MS" pitchFamily="66" charset="0"/>
              </a:rPr>
              <a:t>  (500 – 5,000 cfs).</a:t>
            </a:r>
          </a:p>
        </p:txBody>
      </p:sp>
      <p:pic>
        <p:nvPicPr>
          <p:cNvPr id="2" name="Waller2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9234" y="12954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0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86518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the natural flow regime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33400" y="1143000"/>
            <a:ext cx="6324600" cy="4800600"/>
            <a:chOff x="144" y="336"/>
            <a:chExt cx="3981" cy="2931"/>
          </a:xfrm>
        </p:grpSpPr>
        <p:pic>
          <p:nvPicPr>
            <p:cNvPr id="450568" name="Picture 8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336"/>
              <a:ext cx="3981" cy="2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0569" name="Line 9"/>
            <p:cNvSpPr>
              <a:spLocks noChangeShapeType="1"/>
            </p:cNvSpPr>
            <p:nvPr/>
          </p:nvSpPr>
          <p:spPr bwMode="auto">
            <a:xfrm flipH="1">
              <a:off x="2016" y="1920"/>
              <a:ext cx="57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70" name="Line 10"/>
            <p:cNvSpPr>
              <a:spLocks noChangeShapeType="1"/>
            </p:cNvSpPr>
            <p:nvPr/>
          </p:nvSpPr>
          <p:spPr bwMode="auto">
            <a:xfrm rot="5400000" flipH="1">
              <a:off x="1176" y="1944"/>
              <a:ext cx="139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71" name="Line 11"/>
            <p:cNvSpPr>
              <a:spLocks noChangeShapeType="1"/>
            </p:cNvSpPr>
            <p:nvPr/>
          </p:nvSpPr>
          <p:spPr bwMode="auto">
            <a:xfrm rot="5400000" flipH="1">
              <a:off x="2160" y="2736"/>
              <a:ext cx="192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572" name="Text Box 12"/>
            <p:cNvSpPr txBox="1">
              <a:spLocks noChangeArrowheads="1"/>
            </p:cNvSpPr>
            <p:nvPr/>
          </p:nvSpPr>
          <p:spPr bwMode="auto">
            <a:xfrm>
              <a:off x="1056" y="1536"/>
              <a:ext cx="8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>
                  <a:solidFill>
                    <a:srgbClr val="000000"/>
                  </a:solidFill>
                  <a:effectLst/>
                </a:rPr>
                <a:t>Magnitude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0573" name="Text Box 13"/>
            <p:cNvSpPr txBox="1">
              <a:spLocks noChangeArrowheads="1"/>
            </p:cNvSpPr>
            <p:nvPr/>
          </p:nvSpPr>
          <p:spPr bwMode="auto">
            <a:xfrm>
              <a:off x="1968" y="2400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r>
                <a:rPr lang="en-US">
                  <a:solidFill>
                    <a:srgbClr val="000000"/>
                  </a:solidFill>
                  <a:effectLst/>
                </a:rPr>
                <a:t>Timing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0574" name="Text Box 14"/>
            <p:cNvSpPr txBox="1">
              <a:spLocks noChangeArrowheads="1"/>
            </p:cNvSpPr>
            <p:nvPr/>
          </p:nvSpPr>
          <p:spPr bwMode="auto">
            <a:xfrm>
              <a:off x="2016" y="2016"/>
              <a:ext cx="7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>
                  <a:solidFill>
                    <a:srgbClr val="000000"/>
                  </a:solidFill>
                  <a:effectLst/>
                </a:rPr>
                <a:t>Duration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0575" name="Text Box 15"/>
            <p:cNvSpPr txBox="1">
              <a:spLocks noChangeArrowheads="1"/>
            </p:cNvSpPr>
            <p:nvPr/>
          </p:nvSpPr>
          <p:spPr bwMode="auto">
            <a:xfrm>
              <a:off x="2688" y="1344"/>
              <a:ext cx="67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bIns="0"/>
            <a:lstStyle/>
            <a:p>
              <a:r>
                <a:rPr lang="en-US">
                  <a:solidFill>
                    <a:srgbClr val="000000"/>
                  </a:solidFill>
                  <a:effectLst/>
                </a:rPr>
                <a:t>Rate of   Change</a:t>
              </a: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50576" name="Line 16"/>
            <p:cNvSpPr>
              <a:spLocks noChangeShapeType="1"/>
            </p:cNvSpPr>
            <p:nvPr/>
          </p:nvSpPr>
          <p:spPr bwMode="auto">
            <a:xfrm flipH="1" flipV="1">
              <a:off x="2400" y="1248"/>
              <a:ext cx="480" cy="86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577" name="Text Box 17"/>
          <p:cNvSpPr txBox="1">
            <a:spLocks noChangeArrowheads="1"/>
          </p:cNvSpPr>
          <p:nvPr/>
        </p:nvSpPr>
        <p:spPr bwMode="auto">
          <a:xfrm>
            <a:off x="5562600" y="600069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1" dirty="0"/>
              <a:t>Not depicted: </a:t>
            </a:r>
            <a:r>
              <a:rPr lang="en-US" sz="2000" b="1" i="1" dirty="0" smtClean="0"/>
              <a:t>frequency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6052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>
                <a:solidFill>
                  <a:srgbClr val="FFFF99"/>
                </a:solidFill>
              </a:rPr>
              <a:t>              </a:t>
            </a:r>
            <a:r>
              <a:rPr lang="en-US" sz="4000" b="1" dirty="0">
                <a:solidFill>
                  <a:schemeClr val="accent4"/>
                </a:solidFill>
              </a:rPr>
              <a:t>flow components</a:t>
            </a:r>
          </a:p>
        </p:txBody>
      </p:sp>
      <p:pic>
        <p:nvPicPr>
          <p:cNvPr id="538632" name="Picture 8" descr="NAS flow componen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295400"/>
            <a:ext cx="7239000" cy="5122863"/>
          </a:xfrm>
          <a:noFill/>
          <a:ln/>
        </p:spPr>
      </p:pic>
      <p:sp>
        <p:nvSpPr>
          <p:cNvPr id="538633" name="Text Box 9"/>
          <p:cNvSpPr txBox="1">
            <a:spLocks noChangeArrowheads="1"/>
          </p:cNvSpPr>
          <p:nvPr/>
        </p:nvSpPr>
        <p:spPr bwMode="auto">
          <a:xfrm>
            <a:off x="6953250" y="6434138"/>
            <a:ext cx="1200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(NRC 2005)</a:t>
            </a:r>
          </a:p>
        </p:txBody>
      </p:sp>
      <p:pic>
        <p:nvPicPr>
          <p:cNvPr id="5386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970088" cy="28956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04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4353900" cy="2849563"/>
          </a:xfr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34" y="1752600"/>
            <a:ext cx="4773783" cy="304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77491"/>
            <a:ext cx="4844606" cy="304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7200" y="2819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TCEQ Water Rights Points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1617" y="4419600"/>
            <a:ext cx="1600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USGS Gages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6142304"/>
            <a:ext cx="257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NHDPlus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3934" y="456538"/>
            <a:ext cx="38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Data Sources</a:t>
            </a:r>
            <a:endParaRPr lang="en-US" sz="5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29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Reach between Gages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66" y="1600200"/>
            <a:ext cx="5484102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81300"/>
            <a:ext cx="2423552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25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Elm Fork Attributes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42994" cy="44172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4844" y="5802868"/>
            <a:ext cx="692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= 28.39 km    Mean Flow = 670 </a:t>
            </a:r>
            <a:r>
              <a:rPr lang="en-US" dirty="0" err="1" smtClean="0"/>
              <a:t>cfs</a:t>
            </a:r>
            <a:r>
              <a:rPr lang="en-US" dirty="0" smtClean="0"/>
              <a:t>      Mean Velocity = 1.52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4503" y="6324600"/>
            <a:ext cx="706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</a:t>
            </a:r>
            <a:r>
              <a:rPr lang="en-US" dirty="0" err="1" smtClean="0"/>
              <a:t>Elev</a:t>
            </a:r>
            <a:r>
              <a:rPr lang="en-US" dirty="0" smtClean="0"/>
              <a:t> = 130.93 m     Min </a:t>
            </a:r>
            <a:r>
              <a:rPr lang="en-US" dirty="0" err="1" smtClean="0"/>
              <a:t>Elev</a:t>
            </a:r>
            <a:r>
              <a:rPr lang="en-US" dirty="0" smtClean="0"/>
              <a:t> = 121.25m  Slope = 0.34m/km or 0.034%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85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Trinity River Attributes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24844" y="5802868"/>
            <a:ext cx="6922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= 9.39 km    Mean Flow = 1493 </a:t>
            </a:r>
            <a:r>
              <a:rPr lang="en-US" dirty="0" err="1" smtClean="0"/>
              <a:t>cfs</a:t>
            </a:r>
            <a:r>
              <a:rPr lang="en-US" dirty="0" smtClean="0"/>
              <a:t>      Mean Velocity = 1.86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4503" y="6324600"/>
            <a:ext cx="7063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</a:t>
            </a:r>
            <a:r>
              <a:rPr lang="en-US" dirty="0" err="1" smtClean="0"/>
              <a:t>Elev</a:t>
            </a:r>
            <a:r>
              <a:rPr lang="en-US" dirty="0" smtClean="0"/>
              <a:t> = 121.25 m     Min </a:t>
            </a:r>
            <a:r>
              <a:rPr lang="en-US" dirty="0" err="1" smtClean="0"/>
              <a:t>Elev</a:t>
            </a:r>
            <a:r>
              <a:rPr lang="en-US" dirty="0" smtClean="0"/>
              <a:t> = 118.78m  Slope = 0.26m/km or 0.026%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343025"/>
            <a:ext cx="7029450" cy="4171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254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Finding Pulse Lag Times in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WiSKI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imap://alisonwood%40gmail%2Ecom@imap.googlemail.com:993/fetch%3EUID%3E/INBOX%3E25965?part=1.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6" y="1295400"/>
            <a:ext cx="8220162" cy="507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918548" y="2640904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2506" y="2331639"/>
            <a:ext cx="132669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12 Hours</a:t>
            </a:r>
            <a:endParaRPr lang="en-US" sz="2400" b="1" dirty="0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>
            <a:stCxn id="5" idx="0"/>
            <a:endCxn id="4" idx="0"/>
          </p:cNvCxnSpPr>
          <p:nvPr/>
        </p:nvCxnSpPr>
        <p:spPr>
          <a:xfrm>
            <a:off x="4365853" y="2331639"/>
            <a:ext cx="1857495" cy="3092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  <a:endCxn id="4" idx="4"/>
          </p:cNvCxnSpPr>
          <p:nvPr/>
        </p:nvCxnSpPr>
        <p:spPr>
          <a:xfrm>
            <a:off x="4365853" y="2793304"/>
            <a:ext cx="1857495" cy="15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79721" y="6483626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Image courtesy of Matt </a:t>
            </a:r>
            <a:r>
              <a:rPr lang="en-US" dirty="0" err="1" smtClean="0">
                <a:solidFill>
                  <a:prstClr val="black"/>
                </a:solidFill>
              </a:rPr>
              <a:t>Ables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Kisters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3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Wave Celerity vs. Flow Velocity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79863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Wave celerity = 5/3 * flow velocity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671641"/>
              </p:ext>
            </p:extLst>
          </p:nvPr>
        </p:nvGraphicFramePr>
        <p:xfrm>
          <a:off x="914400" y="2667000"/>
          <a:ext cx="7239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371600"/>
                <a:gridCol w="1447800"/>
                <a:gridCol w="1676400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Length (km)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Flow Velocity (</a:t>
                      </a:r>
                      <a:r>
                        <a:rPr lang="en-US" dirty="0" err="1" smtClean="0"/>
                        <a:t>ft</a:t>
                      </a:r>
                      <a:r>
                        <a:rPr lang="en-US" dirty="0" smtClean="0"/>
                        <a:t>/s)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</a:t>
                      </a:r>
                      <a:r>
                        <a:rPr lang="en-US" baseline="0" dirty="0" smtClean="0"/>
                        <a:t> Celerity (</a:t>
                      </a:r>
                      <a:r>
                        <a:rPr lang="en-US" baseline="0" dirty="0" err="1" smtClean="0"/>
                        <a:t>ft</a:t>
                      </a:r>
                      <a:r>
                        <a:rPr lang="en-US" baseline="0" dirty="0" smtClean="0"/>
                        <a:t>/s)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Travel Time</a:t>
                      </a:r>
                      <a:r>
                        <a:rPr lang="en-US" baseline="0" dirty="0" smtClean="0"/>
                        <a:t> (hours)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Elm Fork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28.39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10.23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Trinity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2.76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/>
                        <a:t>12.99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96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/>
              <a:t>Senate Bill 1 (1997)</a:t>
            </a:r>
            <a:br>
              <a:rPr lang="en-US" sz="4000" dirty="0" smtClean="0"/>
            </a:br>
            <a:r>
              <a:rPr lang="en-US" sz="4000" dirty="0" smtClean="0"/>
              <a:t>Water Modeling and Planning</a:t>
            </a:r>
            <a:endParaRPr lang="en-US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05000"/>
            <a:ext cx="4038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Before Senate Bill 1, water planning was done </a:t>
            </a:r>
            <a:r>
              <a:rPr lang="en-US" sz="2800" smtClean="0">
                <a:solidFill>
                  <a:srgbClr val="FF3300"/>
                </a:solidFill>
              </a:rPr>
              <a:t>state-wide </a:t>
            </a:r>
            <a:r>
              <a:rPr lang="en-US" sz="2800" smtClean="0"/>
              <a:t>by TWDB</a:t>
            </a:r>
          </a:p>
          <a:p>
            <a:pPr eaLnBrk="1" hangingPunct="1"/>
            <a:r>
              <a:rPr lang="en-US" sz="2800" smtClean="0"/>
              <a:t>SB1 established </a:t>
            </a:r>
            <a:r>
              <a:rPr lang="en-US" sz="2800" smtClean="0">
                <a:solidFill>
                  <a:srgbClr val="FF3300"/>
                </a:solidFill>
              </a:rPr>
              <a:t>14 water planning regional groups</a:t>
            </a:r>
            <a:r>
              <a:rPr lang="en-US" sz="2800" smtClean="0"/>
              <a:t>, who are now responsible for planning water supply in their area</a:t>
            </a:r>
          </a:p>
        </p:txBody>
      </p:sp>
      <p:pic>
        <p:nvPicPr>
          <p:cNvPr id="37892" name="Picture 4" descr="SB1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498975" y="1944688"/>
            <a:ext cx="39989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Water Availability Modeling </a:t>
            </a:r>
          </a:p>
          <a:p>
            <a:pPr algn="ctr"/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(TNRCC)</a:t>
            </a:r>
            <a:endParaRPr lang="en-US" sz="1400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184650" y="2278063"/>
            <a:ext cx="95250" cy="952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6510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 and Dynamic Waves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28800"/>
            <a:ext cx="837041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378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ystem Map with Projects - January 2012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00"/>
            <a:ext cx="9144000" cy="59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0" y="439057"/>
            <a:ext cx="90315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84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7" name="Content Placeholder 3" descr="OH Ivie Elevations 1992-2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113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19369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914400" y="2209800"/>
            <a:ext cx="76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33591" y="1840468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= 64.4 inches = 5.36 </a:t>
            </a:r>
            <a:r>
              <a:rPr lang="en-US" dirty="0" err="1" smtClean="0"/>
              <a:t>ft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08886" y="3048000"/>
            <a:ext cx="6966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 surface area at 1 May 2012 ~ 3400 acres, </a:t>
            </a:r>
          </a:p>
          <a:p>
            <a:r>
              <a:rPr lang="en-US" dirty="0" smtClean="0"/>
              <a:t>so </a:t>
            </a:r>
            <a:r>
              <a:rPr lang="en-US" dirty="0" err="1" smtClean="0"/>
              <a:t>evap</a:t>
            </a:r>
            <a:r>
              <a:rPr lang="en-US" dirty="0" smtClean="0"/>
              <a:t> loss = 3400 * 5.36  = 18,200 acre-</a:t>
            </a:r>
            <a:r>
              <a:rPr lang="en-US" dirty="0" err="1" smtClean="0"/>
              <a:t>ft</a:t>
            </a:r>
            <a:r>
              <a:rPr lang="en-US" dirty="0" smtClean="0"/>
              <a:t>/year = 25 </a:t>
            </a:r>
            <a:r>
              <a:rPr lang="en-US" dirty="0" err="1" smtClean="0"/>
              <a:t>cfs</a:t>
            </a:r>
            <a:r>
              <a:rPr lang="en-US" dirty="0" smtClean="0"/>
              <a:t> = 16 MGD</a:t>
            </a:r>
          </a:p>
          <a:p>
            <a:r>
              <a:rPr lang="en-US" dirty="0" smtClean="0"/>
              <a:t>This is equal to the winter water demand of Odessa, Texas, pop. 270,000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43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72242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759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Reservoir Storage Analysis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889793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268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Reservoir Water Balance for Winters Elm Creek, Texas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609600"/>
            <a:ext cx="4418877" cy="86867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07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 Wave Equations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747264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5334000"/>
            <a:ext cx="584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 (9.3.1) and (9.3.4) and after some working you get: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37481"/>
            <a:ext cx="6357040" cy="99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55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Analytical Solution of the Kinematic Wave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88" y="1165698"/>
            <a:ext cx="592312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08" y="2431914"/>
            <a:ext cx="619125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1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Muskingum-</a:t>
            </a:r>
            <a:r>
              <a:rPr lang="en-US" dirty="0" err="1" smtClean="0"/>
              <a:t>Cunge</a:t>
            </a:r>
            <a:r>
              <a:rPr lang="en-US" dirty="0" smtClean="0"/>
              <a:t> Method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650712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0"/>
            <a:ext cx="647378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90184" y="3244334"/>
            <a:ext cx="2963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http://www.whycos.org/cms/</a:t>
            </a:r>
          </a:p>
        </p:txBody>
      </p:sp>
    </p:spTree>
    <p:extLst>
      <p:ext uri="{BB962C8B-B14F-4D97-AF65-F5344CB8AC3E}">
        <p14:creationId xmlns:p14="http://schemas.microsoft.com/office/powerpoint/2010/main" val="422753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TIN with Surface Features</a:t>
            </a:r>
          </a:p>
        </p:txBody>
      </p:sp>
      <p:pic>
        <p:nvPicPr>
          <p:cNvPr id="3075" name="Picture 3" descr="E:\giswr\avras\bld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48322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41325" y="2403475"/>
            <a:ext cx="1487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Classroom</a:t>
            </a:r>
          </a:p>
        </p:txBody>
      </p:sp>
      <p:sp>
        <p:nvSpPr>
          <p:cNvPr id="3077" name="Line 6"/>
          <p:cNvSpPr>
            <a:spLocks noChangeShapeType="1"/>
          </p:cNvSpPr>
          <p:nvPr/>
        </p:nvSpPr>
        <p:spPr bwMode="auto">
          <a:xfrm>
            <a:off x="1828800" y="2667000"/>
            <a:ext cx="2514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365125" y="4460875"/>
            <a:ext cx="1814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Waller Creek</a:t>
            </a:r>
          </a:p>
        </p:txBody>
      </p:sp>
      <p:sp>
        <p:nvSpPr>
          <p:cNvPr id="3079" name="Line 11"/>
          <p:cNvSpPr>
            <a:spLocks noChangeShapeType="1"/>
          </p:cNvSpPr>
          <p:nvPr/>
        </p:nvSpPr>
        <p:spPr bwMode="auto">
          <a:xfrm flipV="1">
            <a:off x="2133600" y="4648200"/>
            <a:ext cx="2286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80" name="Text Box 13"/>
          <p:cNvSpPr txBox="1">
            <a:spLocks noChangeArrowheads="1"/>
          </p:cNvSpPr>
          <p:nvPr/>
        </p:nvSpPr>
        <p:spPr bwMode="auto">
          <a:xfrm>
            <a:off x="7451725" y="3851275"/>
            <a:ext cx="1681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UT Football</a:t>
            </a:r>
          </a:p>
          <a:p>
            <a:pPr eaLnBrk="1" hangingPunct="1"/>
            <a:r>
              <a:rPr lang="en-US">
                <a:solidFill>
                  <a:prstClr val="black"/>
                </a:solidFill>
              </a:rPr>
              <a:t>Stadium</a:t>
            </a:r>
          </a:p>
        </p:txBody>
      </p:sp>
      <p:sp>
        <p:nvSpPr>
          <p:cNvPr id="3081" name="Line 14"/>
          <p:cNvSpPr>
            <a:spLocks noChangeShapeType="1"/>
          </p:cNvSpPr>
          <p:nvPr/>
        </p:nvSpPr>
        <p:spPr bwMode="auto">
          <a:xfrm flipH="1">
            <a:off x="5181600" y="4114800"/>
            <a:ext cx="2286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5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3-D Scene with Buildings</a:t>
            </a:r>
          </a:p>
        </p:txBody>
      </p:sp>
      <p:pic>
        <p:nvPicPr>
          <p:cNvPr id="9219" name="Picture 3" descr="E:\giswr\avras\3dbldg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759575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11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CECC97-C257-46F3-9522-EE45F47B0F61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066800" y="317500"/>
            <a:ext cx="8077200" cy="736600"/>
          </a:xfrm>
        </p:spPr>
        <p:txBody>
          <a:bodyPr/>
          <a:lstStyle/>
          <a:p>
            <a:r>
              <a:rPr lang="en-US" sz="3600"/>
              <a:t>Channel and Cross-Section</a:t>
            </a:r>
          </a:p>
        </p:txBody>
      </p:sp>
      <p:grpSp>
        <p:nvGrpSpPr>
          <p:cNvPr id="61444" name="Group 4"/>
          <p:cNvGrpSpPr>
            <a:grpSpLocks/>
          </p:cNvGrpSpPr>
          <p:nvPr/>
        </p:nvGrpSpPr>
        <p:grpSpPr bwMode="auto">
          <a:xfrm>
            <a:off x="2695575" y="1371600"/>
            <a:ext cx="4314825" cy="4648200"/>
            <a:chOff x="2880" y="864"/>
            <a:chExt cx="2718" cy="2928"/>
          </a:xfrm>
        </p:grpSpPr>
        <p:pic>
          <p:nvPicPr>
            <p:cNvPr id="61445" name="Picture 5" descr="wcchan3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64"/>
              <a:ext cx="2718" cy="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6" name="Line 6"/>
            <p:cNvSpPr>
              <a:spLocks noChangeShapeType="1"/>
            </p:cNvSpPr>
            <p:nvPr/>
          </p:nvSpPr>
          <p:spPr bwMode="auto">
            <a:xfrm>
              <a:off x="3984" y="1104"/>
              <a:ext cx="24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47" name="Line 7"/>
            <p:cNvSpPr>
              <a:spLocks noChangeShapeType="1"/>
            </p:cNvSpPr>
            <p:nvPr/>
          </p:nvSpPr>
          <p:spPr bwMode="auto">
            <a:xfrm flipH="1">
              <a:off x="4224" y="1104"/>
              <a:ext cx="24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48" name="Line 8"/>
            <p:cNvSpPr>
              <a:spLocks noChangeShapeType="1"/>
            </p:cNvSpPr>
            <p:nvPr/>
          </p:nvSpPr>
          <p:spPr bwMode="auto">
            <a:xfrm>
              <a:off x="4224" y="1344"/>
              <a:ext cx="0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49" name="Text Box 9"/>
            <p:cNvSpPr txBox="1">
              <a:spLocks noChangeArrowheads="1"/>
            </p:cNvSpPr>
            <p:nvPr/>
          </p:nvSpPr>
          <p:spPr bwMode="auto">
            <a:xfrm>
              <a:off x="3792" y="912"/>
              <a:ext cx="10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EEECE1"/>
                  </a:solidFill>
                  <a:latin typeface="Times" pitchFamily="18" charset="0"/>
                </a:rPr>
                <a:t>Direction of Flow</a:t>
              </a:r>
            </a:p>
          </p:txBody>
        </p:sp>
        <p:sp>
          <p:nvSpPr>
            <p:cNvPr id="61450" name="Line 10"/>
            <p:cNvSpPr>
              <a:spLocks noChangeShapeType="1"/>
            </p:cNvSpPr>
            <p:nvPr/>
          </p:nvSpPr>
          <p:spPr bwMode="auto">
            <a:xfrm flipH="1">
              <a:off x="4800" y="2496"/>
              <a:ext cx="96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51" name="Line 11"/>
            <p:cNvSpPr>
              <a:spLocks noChangeShapeType="1"/>
            </p:cNvSpPr>
            <p:nvPr/>
          </p:nvSpPr>
          <p:spPr bwMode="auto">
            <a:xfrm>
              <a:off x="4896" y="2496"/>
              <a:ext cx="48" cy="2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4656" y="2352"/>
              <a:ext cx="8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EEECE1"/>
                  </a:solidFill>
                  <a:latin typeface="Times" pitchFamily="18" charset="0"/>
                </a:rPr>
                <a:t>Cross-Section</a:t>
              </a:r>
            </a:p>
          </p:txBody>
        </p:sp>
        <p:sp>
          <p:nvSpPr>
            <p:cNvPr id="61453" name="Line 13"/>
            <p:cNvSpPr>
              <a:spLocks noChangeShapeType="1"/>
            </p:cNvSpPr>
            <p:nvPr/>
          </p:nvSpPr>
          <p:spPr bwMode="auto">
            <a:xfrm>
              <a:off x="3792" y="2160"/>
              <a:ext cx="192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3360" y="2016"/>
              <a:ext cx="57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rgbClr val="EEECE1"/>
                  </a:solidFill>
                  <a:latin typeface="Times" pitchFamily="18" charset="0"/>
                </a:rPr>
                <a:t>Channel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2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DB814A-8492-465A-BDFB-465C65CE2EB6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52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1984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Hydraulic Modeling with </a:t>
            </a:r>
            <a:r>
              <a:rPr lang="en-US" sz="4000" dirty="0" err="1" smtClean="0"/>
              <a:t>HecGeo</a:t>
            </a:r>
            <a:r>
              <a:rPr lang="en-US" sz="4000" dirty="0" smtClean="0"/>
              <a:t>-RAS</a:t>
            </a:r>
            <a:endParaRPr lang="en-US" sz="4000" dirty="0"/>
          </a:p>
        </p:txBody>
      </p:sp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1828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51" name="Picture 19" descr="image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7506" r="2859" b="3810"/>
          <a:stretch>
            <a:fillRect/>
          </a:stretch>
        </p:blipFill>
        <p:spPr bwMode="auto">
          <a:xfrm>
            <a:off x="1066800" y="990600"/>
            <a:ext cx="18986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52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2438400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56" name="Picture 24" descr="Waller 3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162300" cy="290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57" name="Text Box 25"/>
          <p:cNvSpPr txBox="1">
            <a:spLocks noChangeArrowheads="1"/>
          </p:cNvSpPr>
          <p:nvPr/>
        </p:nvSpPr>
        <p:spPr bwMode="auto">
          <a:xfrm>
            <a:off x="914400" y="2971800"/>
            <a:ext cx="213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prstClr val="black"/>
                </a:solidFill>
              </a:rPr>
              <a:t>GIS data </a:t>
            </a:r>
          </a:p>
        </p:txBody>
      </p:sp>
      <p:sp>
        <p:nvSpPr>
          <p:cNvPr id="95258" name="Line 26"/>
          <p:cNvSpPr>
            <a:spLocks noChangeShapeType="1"/>
          </p:cNvSpPr>
          <p:nvPr/>
        </p:nvSpPr>
        <p:spPr bwMode="auto">
          <a:xfrm>
            <a:off x="3276600" y="2057400"/>
            <a:ext cx="190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260" name="Rectangle 28"/>
          <p:cNvSpPr>
            <a:spLocks noChangeArrowheads="1"/>
          </p:cNvSpPr>
          <p:nvPr/>
        </p:nvSpPr>
        <p:spPr bwMode="auto">
          <a:xfrm>
            <a:off x="5334000" y="30480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HEC-RAS Geometry</a:t>
            </a:r>
          </a:p>
        </p:txBody>
      </p:sp>
      <p:sp>
        <p:nvSpPr>
          <p:cNvPr id="95261" name="Line 29"/>
          <p:cNvSpPr>
            <a:spLocks noChangeShapeType="1"/>
          </p:cNvSpPr>
          <p:nvPr/>
        </p:nvSpPr>
        <p:spPr bwMode="auto">
          <a:xfrm>
            <a:off x="7467600" y="19812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>
            <a:off x="7848600" y="19812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263" name="Rectangle 31"/>
          <p:cNvSpPr>
            <a:spLocks noChangeArrowheads="1"/>
          </p:cNvSpPr>
          <p:nvPr/>
        </p:nvSpPr>
        <p:spPr bwMode="auto">
          <a:xfrm>
            <a:off x="5791200" y="5805488"/>
            <a:ext cx="2667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HEC-RAS Flood Profiles</a:t>
            </a:r>
          </a:p>
        </p:txBody>
      </p:sp>
      <p:sp>
        <p:nvSpPr>
          <p:cNvPr id="95264" name="Line 32"/>
          <p:cNvSpPr>
            <a:spLocks noChangeShapeType="1"/>
          </p:cNvSpPr>
          <p:nvPr/>
        </p:nvSpPr>
        <p:spPr bwMode="auto">
          <a:xfrm flipH="1">
            <a:off x="3886200" y="4876800"/>
            <a:ext cx="1676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265" name="Rectangle 33"/>
          <p:cNvSpPr>
            <a:spLocks noChangeArrowheads="1"/>
          </p:cNvSpPr>
          <p:nvPr/>
        </p:nvSpPr>
        <p:spPr bwMode="auto">
          <a:xfrm>
            <a:off x="685800" y="6400800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Flood display in GIS</a:t>
            </a:r>
          </a:p>
        </p:txBody>
      </p:sp>
      <p:sp>
        <p:nvSpPr>
          <p:cNvPr id="95266" name="Rectangle 34"/>
          <p:cNvSpPr>
            <a:spLocks noChangeArrowheads="1"/>
          </p:cNvSpPr>
          <p:nvPr/>
        </p:nvSpPr>
        <p:spPr bwMode="auto">
          <a:xfrm>
            <a:off x="5257800" y="838200"/>
            <a:ext cx="3429000" cy="548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267" name="Rectangle 35"/>
          <p:cNvSpPr>
            <a:spLocks noChangeArrowheads="1"/>
          </p:cNvSpPr>
          <p:nvPr/>
        </p:nvSpPr>
        <p:spPr bwMode="auto">
          <a:xfrm>
            <a:off x="381000" y="838200"/>
            <a:ext cx="3429000" cy="59436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268" name="Line 36"/>
          <p:cNvSpPr>
            <a:spLocks noChangeShapeType="1"/>
          </p:cNvSpPr>
          <p:nvPr/>
        </p:nvSpPr>
        <p:spPr bwMode="auto">
          <a:xfrm flipH="1">
            <a:off x="3886200" y="533400"/>
            <a:ext cx="2514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5269" name="Line 37"/>
          <p:cNvSpPr>
            <a:spLocks noChangeShapeType="1"/>
          </p:cNvSpPr>
          <p:nvPr/>
        </p:nvSpPr>
        <p:spPr bwMode="auto">
          <a:xfrm>
            <a:off x="7772400" y="533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387</Words>
  <Application>Microsoft Office PowerPoint</Application>
  <PresentationFormat>On-screen Show (4:3)</PresentationFormat>
  <Paragraphs>84</Paragraphs>
  <Slides>26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Review for Final Exam</vt:lpstr>
      <vt:lpstr>Kinematic and Dynamic Waves</vt:lpstr>
      <vt:lpstr>Kinematic Wave Equations</vt:lpstr>
      <vt:lpstr>Analytical Solution of the Kinematic Wave</vt:lpstr>
      <vt:lpstr>Muskingum-Cunge Method</vt:lpstr>
      <vt:lpstr>TIN with Surface Features</vt:lpstr>
      <vt:lpstr>3-D Scene with Buildings</vt:lpstr>
      <vt:lpstr>Channel and Cross-Section</vt:lpstr>
      <vt:lpstr>Hydraulic Modeling with HecGeo-RAS</vt:lpstr>
      <vt:lpstr>Floodplain Mapping</vt:lpstr>
      <vt:lpstr>the natural flow regime</vt:lpstr>
      <vt:lpstr>              flow components</vt:lpstr>
      <vt:lpstr>PowerPoint Presentation</vt:lpstr>
      <vt:lpstr>River Reach between Gages</vt:lpstr>
      <vt:lpstr>Elm Fork Attributes</vt:lpstr>
      <vt:lpstr>Trinity River Attributes</vt:lpstr>
      <vt:lpstr>Finding Pulse Lag Times in WiSKI</vt:lpstr>
      <vt:lpstr>Wave Celerity vs. Flow Velocity</vt:lpstr>
      <vt:lpstr>Senate Bill 1 (1997) Water Modeling and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Reservoir Storage Analysis</vt:lpstr>
      <vt:lpstr>Reservoir Water Balance for Winters Elm Creek, Texas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Celerity and Flow Routing</dc:title>
  <dc:creator>Maidment, David R</dc:creator>
  <cp:lastModifiedBy>maidment</cp:lastModifiedBy>
  <cp:revision>10</cp:revision>
  <dcterms:created xsi:type="dcterms:W3CDTF">2012-04-23T22:04:10Z</dcterms:created>
  <dcterms:modified xsi:type="dcterms:W3CDTF">2012-05-02T23:01:19Z</dcterms:modified>
</cp:coreProperties>
</file>