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98" r:id="rId4"/>
    <p:sldId id="294" r:id="rId5"/>
    <p:sldId id="295" r:id="rId6"/>
    <p:sldId id="296" r:id="rId7"/>
    <p:sldId id="297" r:id="rId8"/>
    <p:sldId id="261" r:id="rId9"/>
    <p:sldId id="262" r:id="rId10"/>
    <p:sldId id="263" r:id="rId11"/>
    <p:sldId id="264" r:id="rId12"/>
    <p:sldId id="265" r:id="rId13"/>
    <p:sldId id="300" r:id="rId14"/>
    <p:sldId id="311" r:id="rId15"/>
    <p:sldId id="312" r:id="rId16"/>
    <p:sldId id="313" r:id="rId17"/>
    <p:sldId id="314" r:id="rId18"/>
    <p:sldId id="315" r:id="rId19"/>
    <p:sldId id="316" r:id="rId20"/>
    <p:sldId id="301" r:id="rId21"/>
    <p:sldId id="302" r:id="rId22"/>
    <p:sldId id="303" r:id="rId23"/>
    <p:sldId id="304" r:id="rId24"/>
    <p:sldId id="305" r:id="rId25"/>
    <p:sldId id="317" r:id="rId26"/>
    <p:sldId id="318" r:id="rId27"/>
    <p:sldId id="321" r:id="rId28"/>
    <p:sldId id="319" r:id="rId29"/>
    <p:sldId id="320" r:id="rId30"/>
    <p:sldId id="307" r:id="rId31"/>
    <p:sldId id="308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55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8.wmf"/><Relationship Id="rId3" Type="http://schemas.openxmlformats.org/officeDocument/2006/relationships/image" Target="../media/image23.wmf"/><Relationship Id="rId7" Type="http://schemas.openxmlformats.org/officeDocument/2006/relationships/image" Target="../media/image27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6" Type="http://schemas.openxmlformats.org/officeDocument/2006/relationships/image" Target="../media/image26.wmf"/><Relationship Id="rId11" Type="http://schemas.openxmlformats.org/officeDocument/2006/relationships/image" Target="../media/image31.wmf"/><Relationship Id="rId5" Type="http://schemas.openxmlformats.org/officeDocument/2006/relationships/image" Target="../media/image25.wmf"/><Relationship Id="rId10" Type="http://schemas.openxmlformats.org/officeDocument/2006/relationships/image" Target="../media/image30.wmf"/><Relationship Id="rId4" Type="http://schemas.openxmlformats.org/officeDocument/2006/relationships/image" Target="../media/image24.wmf"/><Relationship Id="rId9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7" Type="http://schemas.openxmlformats.org/officeDocument/2006/relationships/image" Target="../media/image53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6" Type="http://schemas.openxmlformats.org/officeDocument/2006/relationships/image" Target="../media/image52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8ABE915-DCB2-4CD0-BEAD-9ADAF6D32ABF}" type="datetimeFigureOut">
              <a:rPr lang="en-US"/>
              <a:pPr>
                <a:defRPr/>
              </a:pPr>
              <a:t>2/21/2012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1D38459-6AD4-4AE1-B3DC-1653978E3B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8809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C228A86-8664-4BA5-9953-21ACF5B10FDD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E89E43-EB2A-45E4-A981-9E864081879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9C5D1BC-41A1-4F15-9CA1-7BCBB3C20B66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3BD0FD7-B229-42C2-8B0B-E2D0EF89F95D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648021-AA42-4BA3-B206-C1E30E911E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060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94A7B-09AC-496C-ACC0-9B2D36A917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417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9CF98B-D03F-438F-9ECA-C5ADEC0CF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86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315A9C-535E-4FF7-AE7B-B4FECB21E2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22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813E0-2B5D-4015-A4BE-6D252040A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18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1986F-428D-46AB-A005-8C59AB8F0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627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2B94-D6CE-40B2-9CC9-CE0FD7117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6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503B-4B35-442C-8872-5D26F204C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02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338-A78D-4C0E-874C-B20C7FA0E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80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5E3A62-C2FE-43C2-B288-CCC483C5F3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492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248D4-746F-4DF2-81B2-A6AAE13DE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393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680AFE-574D-4A24-B93B-1D4F602859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7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7E8F0E-5F2F-4AF2-8A23-DC7B1A702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5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C9D7A-EBC2-490A-A283-86D34CBA7E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47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FDCF0C9-74F8-47CB-8335-5A9F3082E9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24.wmf"/><Relationship Id="rId4" Type="http://schemas.openxmlformats.org/officeDocument/2006/relationships/image" Target="../media/image21.wmf"/><Relationship Id="rId9" Type="http://schemas.openxmlformats.org/officeDocument/2006/relationships/oleObject" Target="../embeddings/oleObject5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oleObject" Target="../embeddings/oleObject12.bin"/><Relationship Id="rId18" Type="http://schemas.openxmlformats.org/officeDocument/2006/relationships/image" Target="../media/image28.wmf"/><Relationship Id="rId3" Type="http://schemas.openxmlformats.org/officeDocument/2006/relationships/oleObject" Target="../embeddings/oleObject7.bin"/><Relationship Id="rId21" Type="http://schemas.openxmlformats.org/officeDocument/2006/relationships/oleObject" Target="../embeddings/oleObject16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25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7.wmf"/><Relationship Id="rId20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6" Type="http://schemas.openxmlformats.org/officeDocument/2006/relationships/image" Target="../media/image22.wmf"/><Relationship Id="rId11" Type="http://schemas.openxmlformats.org/officeDocument/2006/relationships/oleObject" Target="../embeddings/oleObject11.bin"/><Relationship Id="rId24" Type="http://schemas.openxmlformats.org/officeDocument/2006/relationships/image" Target="../media/image31.wmf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23" Type="http://schemas.openxmlformats.org/officeDocument/2006/relationships/oleObject" Target="../embeddings/oleObject17.bin"/><Relationship Id="rId10" Type="http://schemas.openxmlformats.org/officeDocument/2006/relationships/image" Target="../media/image24.wmf"/><Relationship Id="rId19" Type="http://schemas.openxmlformats.org/officeDocument/2006/relationships/oleObject" Target="../embeddings/oleObject15.bin"/><Relationship Id="rId4" Type="http://schemas.openxmlformats.org/officeDocument/2006/relationships/image" Target="../media/image21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6.wmf"/><Relationship Id="rId22" Type="http://schemas.openxmlformats.org/officeDocument/2006/relationships/image" Target="../media/image30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36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35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2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7.w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46.w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31.bin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12" Type="http://schemas.openxmlformats.org/officeDocument/2006/relationships/image" Target="../media/image51.wmf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3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30.bin"/><Relationship Id="rId5" Type="http://schemas.openxmlformats.org/officeDocument/2006/relationships/oleObject" Target="../embeddings/oleObject27.bin"/><Relationship Id="rId15" Type="http://schemas.openxmlformats.org/officeDocument/2006/relationships/oleObject" Target="../embeddings/oleObject32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29.bin"/><Relationship Id="rId14" Type="http://schemas.openxmlformats.org/officeDocument/2006/relationships/image" Target="../media/image5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1470025"/>
          </a:xfrm>
        </p:spPr>
        <p:txBody>
          <a:bodyPr/>
          <a:lstStyle/>
          <a:p>
            <a:pPr eaLnBrk="1" hangingPunct="1"/>
            <a:r>
              <a:rPr lang="en-US" smtClean="0"/>
              <a:t>Runoff Processes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971800"/>
            <a:ext cx="6400800" cy="17526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Reading: Applied Hydrology Sections 5.6 to 5.8 and Chapter 6 for Thursday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US" smtClean="0"/>
              <a:t>Soil macropores</a:t>
            </a:r>
          </a:p>
        </p:txBody>
      </p:sp>
      <p:pic>
        <p:nvPicPr>
          <p:cNvPr id="11267" name="Picture 3" descr="macroflo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648200" cy="345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Macropore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81200"/>
            <a:ext cx="3113088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Saturation overland flow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8001000" cy="4525963"/>
          </a:xfrm>
        </p:spPr>
        <p:txBody>
          <a:bodyPr/>
          <a:lstStyle/>
          <a:p>
            <a:pPr eaLnBrk="1" hangingPunct="1"/>
            <a:r>
              <a:rPr lang="en-US" smtClean="0"/>
              <a:t>Soil is saturated from below by subsurface flow</a:t>
            </a:r>
          </a:p>
          <a:p>
            <a:pPr eaLnBrk="1" hangingPunct="1"/>
            <a:r>
              <a:rPr lang="en-US" smtClean="0"/>
              <a:t>Any precipitation occurring over a saturated surface becomes overland flow</a:t>
            </a:r>
          </a:p>
          <a:p>
            <a:pPr eaLnBrk="1" hangingPunct="1"/>
            <a:r>
              <a:rPr lang="en-US" smtClean="0"/>
              <a:t>Occurs mainly at the bottom of hill slopes and near stream banks</a:t>
            </a:r>
          </a:p>
        </p:txBody>
      </p:sp>
      <p:pic>
        <p:nvPicPr>
          <p:cNvPr id="12292" name="Picture 4" descr="Bild0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46482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33800"/>
            <a:ext cx="3659188" cy="235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" y="152400"/>
            <a:ext cx="4724400" cy="838200"/>
          </a:xfrm>
        </p:spPr>
        <p:txBody>
          <a:bodyPr/>
          <a:lstStyle/>
          <a:p>
            <a:pPr eaLnBrk="1" hangingPunct="1"/>
            <a:r>
              <a:rPr lang="en-US" sz="3600" smtClean="0"/>
              <a:t>Streamflow hydrograph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3962400" cy="2209800"/>
          </a:xfrm>
        </p:spPr>
        <p:txBody>
          <a:bodyPr/>
          <a:lstStyle/>
          <a:p>
            <a:pPr eaLnBrk="1" hangingPunct="1"/>
            <a:r>
              <a:rPr lang="en-US" sz="2800" smtClean="0"/>
              <a:t>Graph of stream discharge as a function of time at a given location on the stream</a:t>
            </a:r>
          </a:p>
          <a:p>
            <a:pPr eaLnBrk="1" hangingPunct="1"/>
            <a:endParaRPr lang="en-US" sz="2800" smtClean="0"/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9600"/>
            <a:ext cx="3962400" cy="261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0"/>
            <a:ext cx="4191000" cy="232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019800" y="3200400"/>
            <a:ext cx="1601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Perennial river</a:t>
            </a:r>
          </a:p>
        </p:txBody>
      </p:sp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1214438" y="6186488"/>
            <a:ext cx="17510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Ephemeral river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791200" y="6110288"/>
            <a:ext cx="1662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b="1">
                <a:latin typeface="Garamond" pitchFamily="18" charset="0"/>
              </a:rPr>
              <a:t>Snow-fed River</a:t>
            </a:r>
          </a:p>
        </p:txBody>
      </p:sp>
      <p:sp>
        <p:nvSpPr>
          <p:cNvPr id="13322" name="Line 10"/>
          <p:cNvSpPr>
            <a:spLocks noChangeShapeType="1"/>
          </p:cNvSpPr>
          <p:nvPr/>
        </p:nvSpPr>
        <p:spPr bwMode="auto">
          <a:xfrm flipV="1">
            <a:off x="6705600" y="914400"/>
            <a:ext cx="228600" cy="1524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 type="triangle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6858000" y="6858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Direct runoff</a:t>
            </a:r>
          </a:p>
        </p:txBody>
      </p:sp>
      <p:sp>
        <p:nvSpPr>
          <p:cNvPr id="13324" name="Line 12"/>
          <p:cNvSpPr>
            <a:spLocks noChangeShapeType="1"/>
          </p:cNvSpPr>
          <p:nvPr/>
        </p:nvSpPr>
        <p:spPr bwMode="auto">
          <a:xfrm flipH="1" flipV="1">
            <a:off x="5562600" y="2057400"/>
            <a:ext cx="3048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5" name="Line 13"/>
          <p:cNvSpPr>
            <a:spLocks noChangeShapeType="1"/>
          </p:cNvSpPr>
          <p:nvPr/>
        </p:nvSpPr>
        <p:spPr bwMode="auto">
          <a:xfrm flipV="1">
            <a:off x="6096000" y="2133600"/>
            <a:ext cx="152400" cy="3048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26" name="Text Box 14"/>
          <p:cNvSpPr txBox="1">
            <a:spLocks noChangeArrowheads="1"/>
          </p:cNvSpPr>
          <p:nvPr/>
        </p:nvSpPr>
        <p:spPr bwMode="auto">
          <a:xfrm>
            <a:off x="5715000" y="2362200"/>
            <a:ext cx="1447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>
                <a:solidFill>
                  <a:schemeClr val="bg2"/>
                </a:solidFill>
                <a:latin typeface="Garamond" pitchFamily="18" charset="0"/>
              </a:rPr>
              <a:t>Baseflow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Excess rainfall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Rainfall that is neither retained on the land surface nor infiltrated into the soil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Graph of excess rainfall versus time is called excess rainfall hyetograph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Direct runoff = observed </a:t>
            </a:r>
            <a:r>
              <a:rPr lang="en-US" sz="2800" dirty="0" err="1" smtClean="0">
                <a:solidFill>
                  <a:srgbClr val="FF0000"/>
                </a:solidFill>
              </a:rPr>
              <a:t>streamflow</a:t>
            </a:r>
            <a:r>
              <a:rPr lang="en-US" sz="2800" dirty="0" smtClean="0">
                <a:solidFill>
                  <a:srgbClr val="FF0000"/>
                </a:solidFill>
              </a:rPr>
              <a:t> - </a:t>
            </a:r>
            <a:r>
              <a:rPr lang="en-US" sz="2800" dirty="0" err="1" smtClean="0">
                <a:solidFill>
                  <a:srgbClr val="FF0000"/>
                </a:solidFill>
              </a:rPr>
              <a:t>baseflow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FF0000"/>
                </a:solidFill>
              </a:rPr>
              <a:t>Excess rainfall = observed rainfall - abstractions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Abstractions/losses – difference between total rainfall hyetograph and excess rainfall hyetograph</a:t>
            </a:r>
          </a:p>
        </p:txBody>
      </p:sp>
    </p:spTree>
    <p:extLst>
      <p:ext uri="{BB962C8B-B14F-4D97-AF65-F5344CB8AC3E}">
        <p14:creationId xmlns:p14="http://schemas.microsoft.com/office/powerpoint/2010/main" val="4122019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</a:t>
            </a:r>
            <a:r>
              <a:rPr lang="en-US" dirty="0" err="1" smtClean="0"/>
              <a:t>Ampt</a:t>
            </a:r>
            <a:r>
              <a:rPr lang="en-US" dirty="0" smtClean="0"/>
              <a:t> 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Apply the Green-</a:t>
            </a:r>
            <a:r>
              <a:rPr lang="en-US" dirty="0" err="1" smtClean="0"/>
              <a:t>Ampt</a:t>
            </a:r>
            <a:r>
              <a:rPr lang="en-US" dirty="0" smtClean="0"/>
              <a:t> method to rainfall in intervals of time: t, t + </a:t>
            </a:r>
            <a:r>
              <a:rPr lang="el-GR" dirty="0" smtClean="0"/>
              <a:t>Δ</a:t>
            </a:r>
            <a:r>
              <a:rPr lang="en-US" dirty="0" smtClean="0"/>
              <a:t>t, t + 2</a:t>
            </a:r>
            <a:r>
              <a:rPr lang="el-GR" dirty="0" smtClean="0"/>
              <a:t>Δ</a:t>
            </a:r>
            <a:r>
              <a:rPr lang="en-US" dirty="0" smtClean="0"/>
              <a:t>t, …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338" y="1295400"/>
            <a:ext cx="3878450" cy="504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900487"/>
            <a:ext cx="2781300" cy="942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" y="5181600"/>
            <a:ext cx="6115050" cy="857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8065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sz="4000" dirty="0" smtClean="0"/>
              <a:t>Soils in Brushy Creek Watershed</a:t>
            </a:r>
            <a:endParaRPr lang="en-US" sz="40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90600"/>
            <a:ext cx="6086475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776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 Map Unit</a:t>
            </a:r>
            <a:endParaRPr lang="en-US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7696200" cy="4662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19400" y="638682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Hydrologic Soil Group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 flipV="1">
            <a:off x="2133600" y="6338521"/>
            <a:ext cx="685800" cy="23296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370363" y="5181600"/>
            <a:ext cx="12105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Class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362200" y="5341223"/>
            <a:ext cx="1008163" cy="373777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8" idx="1"/>
          </p:cNvCxnSpPr>
          <p:nvPr/>
        </p:nvCxnSpPr>
        <p:spPr>
          <a:xfrm flipH="1">
            <a:off x="3018682" y="5366266"/>
            <a:ext cx="351681" cy="501134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0936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Green-</a:t>
            </a:r>
            <a:r>
              <a:rPr lang="en-US" sz="3200" dirty="0" err="1" smtClean="0"/>
              <a:t>Ampt</a:t>
            </a:r>
            <a:r>
              <a:rPr lang="en-US" sz="3200" dirty="0" smtClean="0"/>
              <a:t> Parameters for Soil Map Units</a:t>
            </a:r>
            <a:endParaRPr lang="en-US" sz="3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622088624"/>
              </p:ext>
            </p:extLst>
          </p:nvPr>
        </p:nvGraphicFramePr>
        <p:xfrm>
          <a:off x="152400" y="1600200"/>
          <a:ext cx="6019802" cy="48006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23696"/>
                <a:gridCol w="1390904"/>
                <a:gridCol w="685800"/>
                <a:gridCol w="838200"/>
                <a:gridCol w="685800"/>
                <a:gridCol w="1295402"/>
              </a:tblGrid>
              <a:tr h="644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GreenAmpt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Texture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effectLst/>
                        </a:rPr>
                        <a:t>ThetaE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Porosity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Suction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Conductivity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Sand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0.417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49.5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117.8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Loamy Sand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0.437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61.3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29.9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Sandy Loam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0.412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0.453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110.1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10.9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Loam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0.463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88.9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3.4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Silt Loam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0.486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0.501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166.8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6440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Sandy Clay Loam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0.398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218.5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7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Clay Loam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0.309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0.464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208.8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6141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Silty Clay Loam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0.471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273.0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1.0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9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Sandy Clay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0.321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0.430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239.0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0.6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10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Silty Clay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0.423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0.470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292.2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0.5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  <a:tr h="32203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11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Clay  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0.385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0.475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316.3</a:t>
                      </a:r>
                      <a:endParaRPr lang="en-US" sz="1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0.3</a:t>
                      </a:r>
                      <a:endParaRPr lang="en-US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9659" marR="59659" marT="0" marB="0" anchor="ctr"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343400" y="644473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562600" y="640080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mm/</a:t>
            </a:r>
            <a:r>
              <a:rPr lang="en-US" dirty="0" err="1" smtClean="0"/>
              <a:t>hr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1216108"/>
              </p:ext>
            </p:extLst>
          </p:nvPr>
        </p:nvGraphicFramePr>
        <p:xfrm>
          <a:off x="6934200" y="1524000"/>
          <a:ext cx="1955800" cy="3810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7523"/>
                <a:gridCol w="938277"/>
              </a:tblGrid>
              <a:tr h="238125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GreenAmpt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>
                          <a:effectLst/>
                        </a:rPr>
                        <a:t>Williamson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BkC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BkE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BkG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CfB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DAM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DnA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DnB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DnC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DoC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EaD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EeB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ErE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ErG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381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en-US" sz="1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effectLst/>
                        </a:rPr>
                        <a:t>FaA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86599" y="5421868"/>
            <a:ext cx="1552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Lookup Table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858000" y="4114800"/>
            <a:ext cx="1781332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0"/>
            <a:ext cx="60198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stCxn id="11" idx="1"/>
          </p:cNvCxnSpPr>
          <p:nvPr/>
        </p:nvCxnSpPr>
        <p:spPr>
          <a:xfrm flipH="1">
            <a:off x="6172200" y="4267200"/>
            <a:ext cx="685800" cy="1981200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9730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Green-</a:t>
            </a:r>
            <a:r>
              <a:rPr lang="en-US" dirty="0" err="1" smtClean="0"/>
              <a:t>Ampt</a:t>
            </a:r>
            <a:r>
              <a:rPr lang="en-US" dirty="0" smtClean="0"/>
              <a:t> in HEC-HMS</a:t>
            </a:r>
            <a:endParaRPr 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32" y="1575816"/>
            <a:ext cx="730172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10288" y="327883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initial saturation as a volume ratio – </a:t>
            </a:r>
            <a:r>
              <a:rPr lang="en-US" dirty="0" err="1" smtClean="0"/>
              <a:t>θ</a:t>
            </a:r>
            <a:r>
              <a:rPr lang="en-US" baseline="-25000" dirty="0" err="1" smtClean="0"/>
              <a:t>i</a:t>
            </a:r>
            <a:endParaRPr lang="en-US" baseline="-25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28576" y="3756136"/>
            <a:ext cx="3787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total porosity as a volume ratio – n</a:t>
            </a:r>
          </a:p>
        </p:txBody>
      </p:sp>
      <p:sp>
        <p:nvSpPr>
          <p:cNvPr id="6" name="Rectangle 5"/>
          <p:cNvSpPr/>
          <p:nvPr/>
        </p:nvSpPr>
        <p:spPr>
          <a:xfrm>
            <a:off x="4038600" y="4219878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 smtClean="0"/>
              <a:t>wetting front soil suction head – ψ</a:t>
            </a:r>
          </a:p>
        </p:txBody>
      </p:sp>
      <p:sp>
        <p:nvSpPr>
          <p:cNvPr id="7" name="Rectangle 6"/>
          <p:cNvSpPr/>
          <p:nvPr/>
        </p:nvSpPr>
        <p:spPr>
          <a:xfrm>
            <a:off x="4040768" y="4719935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hydraulic conductivity – K</a:t>
            </a:r>
          </a:p>
        </p:txBody>
      </p:sp>
      <p:sp>
        <p:nvSpPr>
          <p:cNvPr id="8" name="Rectangle 7"/>
          <p:cNvSpPr/>
          <p:nvPr/>
        </p:nvSpPr>
        <p:spPr>
          <a:xfrm>
            <a:off x="4040768" y="5181600"/>
            <a:ext cx="45698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percent of  basin with impervious cover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837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Impervious Cover</a:t>
            </a:r>
            <a:endParaRPr lang="en-US" dirty="0"/>
          </a:p>
        </p:txBody>
      </p:sp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4248150" cy="37406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86000"/>
            <a:ext cx="3581019" cy="290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91200" y="5472422"/>
            <a:ext cx="112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Walsh </a:t>
            </a:r>
            <a:r>
              <a:rPr lang="en-US" dirty="0" err="1" smtClean="0"/>
              <a:t>Dr</a:t>
            </a:r>
            <a:endParaRPr lang="en-US" dirty="0"/>
          </a:p>
        </p:txBody>
      </p:sp>
      <p:cxnSp>
        <p:nvCxnSpPr>
          <p:cNvPr id="7" name="Straight Arrow Connector 6"/>
          <p:cNvCxnSpPr>
            <a:stCxn id="5" idx="0"/>
          </p:cNvCxnSpPr>
          <p:nvPr/>
        </p:nvCxnSpPr>
        <p:spPr>
          <a:xfrm flipV="1">
            <a:off x="6353726" y="3927714"/>
            <a:ext cx="885274" cy="154470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46920" y="1495306"/>
            <a:ext cx="2373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1104 Brushy Bend </a:t>
            </a:r>
            <a:r>
              <a:rPr lang="en-US" dirty="0" err="1" smtClean="0"/>
              <a:t>Dr</a:t>
            </a:r>
            <a:endParaRPr lang="en-US" dirty="0"/>
          </a:p>
        </p:txBody>
      </p:sp>
      <p:cxnSp>
        <p:nvCxnSpPr>
          <p:cNvPr id="9" name="Straight Arrow Connector 8"/>
          <p:cNvCxnSpPr>
            <a:stCxn id="11" idx="2"/>
          </p:cNvCxnSpPr>
          <p:nvPr/>
        </p:nvCxnSpPr>
        <p:spPr>
          <a:xfrm>
            <a:off x="5133559" y="1864638"/>
            <a:ext cx="1343441" cy="148816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547159" y="6065740"/>
            <a:ext cx="60115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Interpreted from remote sensing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00005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Surface water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Watershed – area of land draining into a stream at a given location</a:t>
            </a:r>
          </a:p>
          <a:p>
            <a:pPr eaLnBrk="1" hangingPunct="1"/>
            <a:r>
              <a:rPr lang="en-US" sz="2800" smtClean="0"/>
              <a:t>Streamflow – gravity movement of water in channels</a:t>
            </a:r>
          </a:p>
          <a:p>
            <a:pPr lvl="1" eaLnBrk="1" hangingPunct="1"/>
            <a:r>
              <a:rPr lang="en-US" sz="2400" smtClean="0"/>
              <a:t>Surface and subsurface flow</a:t>
            </a:r>
          </a:p>
          <a:p>
            <a:pPr lvl="1" eaLnBrk="1" hangingPunct="1"/>
            <a:r>
              <a:rPr lang="en-US" sz="2400" smtClean="0"/>
              <a:t>Affected by climate, land cover, soil type, etc.</a:t>
            </a:r>
          </a:p>
        </p:txBody>
      </p:sp>
      <p:pic>
        <p:nvPicPr>
          <p:cNvPr id="3076" name="Picture 4" descr="watershed_defini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36576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305800" cy="609600"/>
          </a:xfrm>
        </p:spPr>
        <p:txBody>
          <a:bodyPr/>
          <a:lstStyle/>
          <a:p>
            <a:pPr eaLnBrk="1" hangingPunct="1"/>
            <a:r>
              <a:rPr lang="en-US" sz="4000" smtClean="0"/>
              <a:t>SCS method</a:t>
            </a:r>
          </a:p>
        </p:txBody>
      </p:sp>
      <p:sp>
        <p:nvSpPr>
          <p:cNvPr id="71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066800"/>
            <a:ext cx="8305800" cy="3200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Soil conservation service (SCS) method is an experimentally derived method to determine rainfall excess using information about soils, vegetative cover, hydrologic condition and antecedent moisture conditions 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method is based on the simple relationship that P</a:t>
            </a:r>
            <a:r>
              <a:rPr lang="en-US" sz="2800" baseline="-25000" smtClean="0"/>
              <a:t>e</a:t>
            </a:r>
            <a:r>
              <a:rPr lang="en-US" sz="2800" smtClean="0"/>
              <a:t> = P - F</a:t>
            </a:r>
            <a:r>
              <a:rPr lang="en-US" sz="2800" baseline="-25000" smtClean="0"/>
              <a:t>a</a:t>
            </a:r>
            <a:r>
              <a:rPr lang="en-US" sz="2800" smtClean="0"/>
              <a:t> – I</a:t>
            </a:r>
            <a:r>
              <a:rPr lang="en-US" sz="2800" baseline="-25000" smtClean="0"/>
              <a:t>a</a:t>
            </a:r>
            <a:r>
              <a:rPr lang="en-US" sz="2800" smtClean="0"/>
              <a:t/>
            </a:r>
            <a:br>
              <a:rPr lang="en-US" sz="2800" smtClean="0"/>
            </a:br>
            <a:endParaRPr lang="en-US" sz="2800" smtClean="0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85800" y="4175125"/>
            <a:ext cx="3352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</a:t>
            </a:r>
            <a:r>
              <a:rPr 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e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runoff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depth, 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P is precipitation 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depth,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F</a:t>
            </a:r>
            <a:r>
              <a:rPr lang="en-US" sz="2000" i="1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continuing abstraction, and </a:t>
            </a:r>
            <a:r>
              <a:rPr 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I</a:t>
            </a:r>
            <a:r>
              <a:rPr lang="en-US" sz="2000" baseline="-25000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a</a:t>
            </a:r>
            <a:r>
              <a:rPr lang="en-US" sz="2000" dirty="0">
                <a:effectLst>
                  <a:outerShdw blurRad="38100" dist="38100" dir="2700000" algn="tl">
                    <a:srgbClr val="C0C0C0"/>
                  </a:outerShdw>
                </a:effectLst>
                <a:latin typeface="Garamond" pitchFamily="18" charset="0"/>
              </a:rPr>
              <a:t> is the sum of initial losses (depression storage, interception, ET)</a:t>
            </a:r>
            <a:r>
              <a:rPr lang="en-US" sz="2000" dirty="0">
                <a:latin typeface="Garamond" pitchFamily="18" charset="0"/>
              </a:rPr>
              <a:t> </a:t>
            </a:r>
          </a:p>
        </p:txBody>
      </p:sp>
      <p:grpSp>
        <p:nvGrpSpPr>
          <p:cNvPr id="7178" name="Group 5"/>
          <p:cNvGrpSpPr>
            <a:grpSpLocks/>
          </p:cNvGrpSpPr>
          <p:nvPr/>
        </p:nvGrpSpPr>
        <p:grpSpPr bwMode="auto">
          <a:xfrm>
            <a:off x="4572000" y="3429000"/>
            <a:ext cx="3657600" cy="3136900"/>
            <a:chOff x="3112" y="1136"/>
            <a:chExt cx="2304" cy="1976"/>
          </a:xfrm>
        </p:grpSpPr>
        <p:sp>
          <p:nvSpPr>
            <p:cNvPr id="7179" name="Rectangle 6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Rectangle 7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Freeform 8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2" name="Freeform 9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3" name="Line 10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4" name="Line 11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5" name="Freeform 12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6" name="Line 13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7" name="Line 14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8" name="Freeform 15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9" name="Text Box 16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Time</a:t>
              </a:r>
            </a:p>
          </p:txBody>
        </p:sp>
        <p:sp>
          <p:nvSpPr>
            <p:cNvPr id="7190" name="Text Box 17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Precipitation</a:t>
              </a:r>
              <a:endParaRPr lang="en-US" sz="1000" b="1" i="1">
                <a:latin typeface="Garamond" pitchFamily="18" charset="0"/>
              </a:endParaRPr>
            </a:p>
          </p:txBody>
        </p:sp>
        <p:graphicFrame>
          <p:nvGraphicFramePr>
            <p:cNvPr id="7170" name="Object 18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4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91" name="Line 19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2" name="Line 20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Line 21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4" name="Line 22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5" name="Line 23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6" name="Line 24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7" name="Freeform 25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7171" name="Object 26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5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2" name="Object 27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6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3" name="Object 28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7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74" name="Object 29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48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646630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Abstractions – SCS Method</a:t>
            </a:r>
          </a:p>
        </p:txBody>
      </p:sp>
      <p:sp>
        <p:nvSpPr>
          <p:cNvPr id="82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69950" y="1295400"/>
            <a:ext cx="4038600" cy="4665663"/>
          </a:xfrm>
          <a:noFill/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In general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After runoff begins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Potential runoff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SCS Assumption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Combining SCS assumption with P=P</a:t>
            </a:r>
            <a:r>
              <a:rPr lang="en-US" sz="2400" baseline="-25000" smtClean="0"/>
              <a:t>e</a:t>
            </a:r>
            <a:r>
              <a:rPr lang="en-US" sz="2400" smtClean="0"/>
              <a:t>+I</a:t>
            </a:r>
            <a:r>
              <a:rPr lang="en-US" sz="2400" baseline="-25000" smtClean="0"/>
              <a:t>a</a:t>
            </a:r>
            <a:r>
              <a:rPr lang="en-US" sz="2400" smtClean="0"/>
              <a:t>+F</a:t>
            </a:r>
            <a:r>
              <a:rPr lang="en-US" sz="2400" baseline="-25000" smtClean="0"/>
              <a:t>a</a:t>
            </a:r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  <a:p>
            <a:pPr eaLnBrk="1" hangingPunct="1"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8207" name="Group 4"/>
          <p:cNvGrpSpPr>
            <a:grpSpLocks/>
          </p:cNvGrpSpPr>
          <p:nvPr/>
        </p:nvGrpSpPr>
        <p:grpSpPr bwMode="auto">
          <a:xfrm>
            <a:off x="4940300" y="1803400"/>
            <a:ext cx="3657600" cy="3136900"/>
            <a:chOff x="3112" y="1136"/>
            <a:chExt cx="2304" cy="1976"/>
          </a:xfrm>
        </p:grpSpPr>
        <p:sp>
          <p:nvSpPr>
            <p:cNvPr id="8208" name="Rectangle 5"/>
            <p:cNvSpPr>
              <a:spLocks noChangeArrowheads="1"/>
            </p:cNvSpPr>
            <p:nvPr/>
          </p:nvSpPr>
          <p:spPr bwMode="auto">
            <a:xfrm>
              <a:off x="3112" y="1136"/>
              <a:ext cx="2304" cy="19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09" name="Rectangle 6"/>
            <p:cNvSpPr>
              <a:spLocks noChangeArrowheads="1"/>
            </p:cNvSpPr>
            <p:nvPr/>
          </p:nvSpPr>
          <p:spPr bwMode="auto">
            <a:xfrm>
              <a:off x="3383" y="2350"/>
              <a:ext cx="384" cy="42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10" name="Freeform 7"/>
            <p:cNvSpPr>
              <a:spLocks/>
            </p:cNvSpPr>
            <p:nvPr/>
          </p:nvSpPr>
          <p:spPr bwMode="auto">
            <a:xfrm>
              <a:off x="3764" y="1765"/>
              <a:ext cx="1113" cy="621"/>
            </a:xfrm>
            <a:custGeom>
              <a:avLst/>
              <a:gdLst>
                <a:gd name="T0" fmla="*/ 3 w 1113"/>
                <a:gd name="T1" fmla="*/ 243 h 621"/>
                <a:gd name="T2" fmla="*/ 0 w 1113"/>
                <a:gd name="T3" fmla="*/ 402 h 621"/>
                <a:gd name="T4" fmla="*/ 69 w 1113"/>
                <a:gd name="T5" fmla="*/ 447 h 621"/>
                <a:gd name="T6" fmla="*/ 135 w 1113"/>
                <a:gd name="T7" fmla="*/ 492 h 621"/>
                <a:gd name="T8" fmla="*/ 216 w 1113"/>
                <a:gd name="T9" fmla="*/ 519 h 621"/>
                <a:gd name="T10" fmla="*/ 309 w 1113"/>
                <a:gd name="T11" fmla="*/ 540 h 621"/>
                <a:gd name="T12" fmla="*/ 369 w 1113"/>
                <a:gd name="T13" fmla="*/ 546 h 621"/>
                <a:gd name="T14" fmla="*/ 555 w 1113"/>
                <a:gd name="T15" fmla="*/ 579 h 621"/>
                <a:gd name="T16" fmla="*/ 738 w 1113"/>
                <a:gd name="T17" fmla="*/ 597 h 621"/>
                <a:gd name="T18" fmla="*/ 987 w 1113"/>
                <a:gd name="T19" fmla="*/ 615 h 621"/>
                <a:gd name="T20" fmla="*/ 1113 w 1113"/>
                <a:gd name="T21" fmla="*/ 621 h 621"/>
                <a:gd name="T22" fmla="*/ 1113 w 1113"/>
                <a:gd name="T23" fmla="*/ 417 h 621"/>
                <a:gd name="T24" fmla="*/ 741 w 1113"/>
                <a:gd name="T25" fmla="*/ 411 h 621"/>
                <a:gd name="T26" fmla="*/ 741 w 1113"/>
                <a:gd name="T27" fmla="*/ 3 h 621"/>
                <a:gd name="T28" fmla="*/ 369 w 1113"/>
                <a:gd name="T29" fmla="*/ 0 h 621"/>
                <a:gd name="T30" fmla="*/ 369 w 1113"/>
                <a:gd name="T31" fmla="*/ 243 h 621"/>
                <a:gd name="T32" fmla="*/ 3 w 1113"/>
                <a:gd name="T33" fmla="*/ 243 h 6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13"/>
                <a:gd name="T52" fmla="*/ 0 h 621"/>
                <a:gd name="T53" fmla="*/ 1113 w 1113"/>
                <a:gd name="T54" fmla="*/ 621 h 621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13" h="621">
                  <a:moveTo>
                    <a:pt x="3" y="243"/>
                  </a:moveTo>
                  <a:lnTo>
                    <a:pt x="0" y="402"/>
                  </a:lnTo>
                  <a:lnTo>
                    <a:pt x="69" y="447"/>
                  </a:lnTo>
                  <a:lnTo>
                    <a:pt x="135" y="492"/>
                  </a:lnTo>
                  <a:lnTo>
                    <a:pt x="216" y="519"/>
                  </a:lnTo>
                  <a:lnTo>
                    <a:pt x="309" y="540"/>
                  </a:lnTo>
                  <a:lnTo>
                    <a:pt x="369" y="546"/>
                  </a:lnTo>
                  <a:lnTo>
                    <a:pt x="555" y="579"/>
                  </a:lnTo>
                  <a:lnTo>
                    <a:pt x="738" y="597"/>
                  </a:lnTo>
                  <a:lnTo>
                    <a:pt x="987" y="615"/>
                  </a:lnTo>
                  <a:lnTo>
                    <a:pt x="1113" y="621"/>
                  </a:lnTo>
                  <a:lnTo>
                    <a:pt x="1113" y="417"/>
                  </a:lnTo>
                  <a:lnTo>
                    <a:pt x="741" y="411"/>
                  </a:lnTo>
                  <a:lnTo>
                    <a:pt x="741" y="3"/>
                  </a:lnTo>
                  <a:lnTo>
                    <a:pt x="369" y="0"/>
                  </a:lnTo>
                  <a:lnTo>
                    <a:pt x="369" y="243"/>
                  </a:lnTo>
                  <a:lnTo>
                    <a:pt x="3" y="243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1" name="Freeform 8"/>
            <p:cNvSpPr>
              <a:spLocks/>
            </p:cNvSpPr>
            <p:nvPr/>
          </p:nvSpPr>
          <p:spPr bwMode="auto">
            <a:xfrm>
              <a:off x="3764" y="2164"/>
              <a:ext cx="1122" cy="612"/>
            </a:xfrm>
            <a:custGeom>
              <a:avLst/>
              <a:gdLst>
                <a:gd name="T0" fmla="*/ 0 w 1122"/>
                <a:gd name="T1" fmla="*/ 0 h 612"/>
                <a:gd name="T2" fmla="*/ 3 w 1122"/>
                <a:gd name="T3" fmla="*/ 612 h 612"/>
                <a:gd name="T4" fmla="*/ 1113 w 1122"/>
                <a:gd name="T5" fmla="*/ 609 h 612"/>
                <a:gd name="T6" fmla="*/ 1122 w 1122"/>
                <a:gd name="T7" fmla="*/ 228 h 612"/>
                <a:gd name="T8" fmla="*/ 756 w 1122"/>
                <a:gd name="T9" fmla="*/ 201 h 612"/>
                <a:gd name="T10" fmla="*/ 513 w 1122"/>
                <a:gd name="T11" fmla="*/ 177 h 612"/>
                <a:gd name="T12" fmla="*/ 303 w 1122"/>
                <a:gd name="T13" fmla="*/ 144 h 612"/>
                <a:gd name="T14" fmla="*/ 123 w 1122"/>
                <a:gd name="T15" fmla="*/ 93 h 612"/>
                <a:gd name="T16" fmla="*/ 0 w 1122"/>
                <a:gd name="T17" fmla="*/ 0 h 6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122"/>
                <a:gd name="T28" fmla="*/ 0 h 612"/>
                <a:gd name="T29" fmla="*/ 1122 w 1122"/>
                <a:gd name="T30" fmla="*/ 612 h 6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122" h="612">
                  <a:moveTo>
                    <a:pt x="0" y="0"/>
                  </a:moveTo>
                  <a:lnTo>
                    <a:pt x="3" y="612"/>
                  </a:lnTo>
                  <a:lnTo>
                    <a:pt x="1113" y="609"/>
                  </a:lnTo>
                  <a:lnTo>
                    <a:pt x="1122" y="228"/>
                  </a:lnTo>
                  <a:lnTo>
                    <a:pt x="756" y="201"/>
                  </a:lnTo>
                  <a:lnTo>
                    <a:pt x="513" y="177"/>
                  </a:lnTo>
                  <a:lnTo>
                    <a:pt x="303" y="144"/>
                  </a:lnTo>
                  <a:lnTo>
                    <a:pt x="123" y="93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2" name="Line 9"/>
            <p:cNvSpPr>
              <a:spLocks noChangeShapeType="1"/>
            </p:cNvSpPr>
            <p:nvPr/>
          </p:nvSpPr>
          <p:spPr bwMode="auto">
            <a:xfrm flipV="1">
              <a:off x="3384" y="1408"/>
              <a:ext cx="0" cy="1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Line 10"/>
            <p:cNvSpPr>
              <a:spLocks noChangeShapeType="1"/>
            </p:cNvSpPr>
            <p:nvPr/>
          </p:nvSpPr>
          <p:spPr bwMode="auto">
            <a:xfrm>
              <a:off x="3384" y="2776"/>
              <a:ext cx="1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11"/>
            <p:cNvSpPr>
              <a:spLocks/>
            </p:cNvSpPr>
            <p:nvPr/>
          </p:nvSpPr>
          <p:spPr bwMode="auto">
            <a:xfrm>
              <a:off x="3755" y="2160"/>
              <a:ext cx="1119" cy="232"/>
            </a:xfrm>
            <a:custGeom>
              <a:avLst/>
              <a:gdLst>
                <a:gd name="T0" fmla="*/ 0 w 1119"/>
                <a:gd name="T1" fmla="*/ 0 h 232"/>
                <a:gd name="T2" fmla="*/ 153 w 1119"/>
                <a:gd name="T3" fmla="*/ 101 h 232"/>
                <a:gd name="T4" fmla="*/ 292 w 1119"/>
                <a:gd name="T5" fmla="*/ 142 h 232"/>
                <a:gd name="T6" fmla="*/ 557 w 1119"/>
                <a:gd name="T7" fmla="*/ 184 h 232"/>
                <a:gd name="T8" fmla="*/ 776 w 1119"/>
                <a:gd name="T9" fmla="*/ 207 h 232"/>
                <a:gd name="T10" fmla="*/ 1119 w 1119"/>
                <a:gd name="T11" fmla="*/ 232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19"/>
                <a:gd name="T19" fmla="*/ 0 h 232"/>
                <a:gd name="T20" fmla="*/ 1119 w 1119"/>
                <a:gd name="T21" fmla="*/ 232 h 23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19" h="232">
                  <a:moveTo>
                    <a:pt x="0" y="0"/>
                  </a:moveTo>
                  <a:cubicBezTo>
                    <a:pt x="25" y="17"/>
                    <a:pt x="104" y="77"/>
                    <a:pt x="153" y="101"/>
                  </a:cubicBezTo>
                  <a:cubicBezTo>
                    <a:pt x="202" y="124"/>
                    <a:pt x="225" y="128"/>
                    <a:pt x="292" y="142"/>
                  </a:cubicBezTo>
                  <a:cubicBezTo>
                    <a:pt x="359" y="156"/>
                    <a:pt x="477" y="173"/>
                    <a:pt x="557" y="184"/>
                  </a:cubicBezTo>
                  <a:cubicBezTo>
                    <a:pt x="637" y="195"/>
                    <a:pt x="682" y="199"/>
                    <a:pt x="776" y="207"/>
                  </a:cubicBezTo>
                  <a:cubicBezTo>
                    <a:pt x="870" y="215"/>
                    <a:pt x="1048" y="227"/>
                    <a:pt x="1119" y="232"/>
                  </a:cubicBezTo>
                </a:path>
              </a:pathLst>
            </a:custGeom>
            <a:noFill/>
            <a:ln w="2540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Line 12"/>
            <p:cNvSpPr>
              <a:spLocks noChangeShapeType="1"/>
            </p:cNvSpPr>
            <p:nvPr/>
          </p:nvSpPr>
          <p:spPr bwMode="auto">
            <a:xfrm>
              <a:off x="3768" y="2010"/>
              <a:ext cx="0" cy="7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Line 13"/>
            <p:cNvSpPr>
              <a:spLocks noChangeShapeType="1"/>
            </p:cNvSpPr>
            <p:nvPr/>
          </p:nvSpPr>
          <p:spPr bwMode="auto">
            <a:xfrm flipH="1">
              <a:off x="3384" y="2346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14"/>
            <p:cNvSpPr>
              <a:spLocks/>
            </p:cNvSpPr>
            <p:nvPr/>
          </p:nvSpPr>
          <p:spPr bwMode="auto">
            <a:xfrm>
              <a:off x="3570" y="1414"/>
              <a:ext cx="185" cy="746"/>
            </a:xfrm>
            <a:custGeom>
              <a:avLst/>
              <a:gdLst>
                <a:gd name="T0" fmla="*/ 0 w 185"/>
                <a:gd name="T1" fmla="*/ 0 h 746"/>
                <a:gd name="T2" fmla="*/ 13 w 185"/>
                <a:gd name="T3" fmla="*/ 231 h 746"/>
                <a:gd name="T4" fmla="*/ 40 w 185"/>
                <a:gd name="T5" fmla="*/ 462 h 746"/>
                <a:gd name="T6" fmla="*/ 86 w 185"/>
                <a:gd name="T7" fmla="*/ 610 h 746"/>
                <a:gd name="T8" fmla="*/ 185 w 185"/>
                <a:gd name="T9" fmla="*/ 746 h 7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85"/>
                <a:gd name="T16" fmla="*/ 0 h 746"/>
                <a:gd name="T17" fmla="*/ 185 w 185"/>
                <a:gd name="T18" fmla="*/ 746 h 7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85" h="746">
                  <a:moveTo>
                    <a:pt x="0" y="0"/>
                  </a:moveTo>
                  <a:cubicBezTo>
                    <a:pt x="3" y="77"/>
                    <a:pt x="7" y="154"/>
                    <a:pt x="13" y="231"/>
                  </a:cubicBezTo>
                  <a:cubicBezTo>
                    <a:pt x="20" y="308"/>
                    <a:pt x="27" y="399"/>
                    <a:pt x="40" y="462"/>
                  </a:cubicBezTo>
                  <a:cubicBezTo>
                    <a:pt x="52" y="525"/>
                    <a:pt x="62" y="563"/>
                    <a:pt x="86" y="610"/>
                  </a:cubicBezTo>
                  <a:cubicBezTo>
                    <a:pt x="110" y="657"/>
                    <a:pt x="168" y="723"/>
                    <a:pt x="185" y="746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Text Box 15"/>
            <p:cNvSpPr txBox="1">
              <a:spLocks noChangeArrowheads="1"/>
            </p:cNvSpPr>
            <p:nvPr/>
          </p:nvSpPr>
          <p:spPr bwMode="auto">
            <a:xfrm>
              <a:off x="4914" y="2797"/>
              <a:ext cx="300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Time</a:t>
              </a:r>
            </a:p>
          </p:txBody>
        </p:sp>
        <p:sp>
          <p:nvSpPr>
            <p:cNvPr id="8219" name="Text Box 16"/>
            <p:cNvSpPr txBox="1">
              <a:spLocks noChangeArrowheads="1"/>
            </p:cNvSpPr>
            <p:nvPr/>
          </p:nvSpPr>
          <p:spPr bwMode="auto">
            <a:xfrm rot="-5400000">
              <a:off x="2999" y="1741"/>
              <a:ext cx="556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1000" b="1">
                  <a:latin typeface="Garamond" pitchFamily="18" charset="0"/>
                </a:rPr>
                <a:t>Precipitation</a:t>
              </a:r>
              <a:endParaRPr lang="en-US" sz="1000" b="1" i="1">
                <a:latin typeface="Garamond" pitchFamily="18" charset="0"/>
              </a:endParaRPr>
            </a:p>
          </p:txBody>
        </p:sp>
        <p:graphicFrame>
          <p:nvGraphicFramePr>
            <p:cNvPr id="8200" name="Object 17"/>
            <p:cNvGraphicFramePr>
              <a:graphicFrameLocks noChangeAspect="1"/>
            </p:cNvGraphicFramePr>
            <p:nvPr/>
          </p:nvGraphicFramePr>
          <p:xfrm>
            <a:off x="3708" y="2840"/>
            <a:ext cx="119" cy="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8" name="Equation" r:id="rId3" imgW="253800" imgH="368280" progId="Equation.3">
                    <p:embed/>
                  </p:oleObj>
                </mc:Choice>
                <mc:Fallback>
                  <p:oleObj name="Equation" r:id="rId3" imgW="253800" imgH="3682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708" y="2840"/>
                          <a:ext cx="119" cy="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220" name="Line 18"/>
            <p:cNvSpPr>
              <a:spLocks noChangeShapeType="1"/>
            </p:cNvSpPr>
            <p:nvPr/>
          </p:nvSpPr>
          <p:spPr bwMode="auto">
            <a:xfrm flipH="1">
              <a:off x="3762" y="2010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19"/>
            <p:cNvSpPr>
              <a:spLocks noChangeShapeType="1"/>
            </p:cNvSpPr>
            <p:nvPr/>
          </p:nvSpPr>
          <p:spPr bwMode="auto">
            <a:xfrm>
              <a:off x="4134" y="1770"/>
              <a:ext cx="0" cy="2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20"/>
            <p:cNvSpPr>
              <a:spLocks noChangeShapeType="1"/>
            </p:cNvSpPr>
            <p:nvPr/>
          </p:nvSpPr>
          <p:spPr bwMode="auto">
            <a:xfrm flipH="1">
              <a:off x="4506" y="2178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3" name="Line 21"/>
            <p:cNvSpPr>
              <a:spLocks noChangeShapeType="1"/>
            </p:cNvSpPr>
            <p:nvPr/>
          </p:nvSpPr>
          <p:spPr bwMode="auto">
            <a:xfrm>
              <a:off x="4506" y="1758"/>
              <a:ext cx="0" cy="42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4" name="Line 22"/>
            <p:cNvSpPr>
              <a:spLocks noChangeShapeType="1"/>
            </p:cNvSpPr>
            <p:nvPr/>
          </p:nvSpPr>
          <p:spPr bwMode="auto">
            <a:xfrm flipH="1">
              <a:off x="4134" y="1764"/>
              <a:ext cx="3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5" name="Line 23"/>
            <p:cNvSpPr>
              <a:spLocks noChangeShapeType="1"/>
            </p:cNvSpPr>
            <p:nvPr/>
          </p:nvSpPr>
          <p:spPr bwMode="auto">
            <a:xfrm>
              <a:off x="4878" y="2178"/>
              <a:ext cx="0" cy="61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6" name="Freeform 24"/>
            <p:cNvSpPr>
              <a:spLocks/>
            </p:cNvSpPr>
            <p:nvPr/>
          </p:nvSpPr>
          <p:spPr bwMode="auto">
            <a:xfrm>
              <a:off x="4874" y="2392"/>
              <a:ext cx="325" cy="11"/>
            </a:xfrm>
            <a:custGeom>
              <a:avLst/>
              <a:gdLst>
                <a:gd name="T0" fmla="*/ 0 w 325"/>
                <a:gd name="T1" fmla="*/ 0 h 11"/>
                <a:gd name="T2" fmla="*/ 325 w 325"/>
                <a:gd name="T3" fmla="*/ 11 h 11"/>
                <a:gd name="T4" fmla="*/ 0 60000 65536"/>
                <a:gd name="T5" fmla="*/ 0 60000 65536"/>
                <a:gd name="T6" fmla="*/ 0 w 325"/>
                <a:gd name="T7" fmla="*/ 0 h 11"/>
                <a:gd name="T8" fmla="*/ 325 w 325"/>
                <a:gd name="T9" fmla="*/ 11 h 1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325" h="11">
                  <a:moveTo>
                    <a:pt x="0" y="0"/>
                  </a:moveTo>
                  <a:cubicBezTo>
                    <a:pt x="54" y="3"/>
                    <a:pt x="257" y="9"/>
                    <a:pt x="325" y="11"/>
                  </a:cubicBez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201" name="Object 25"/>
            <p:cNvGraphicFramePr>
              <a:graphicFrameLocks noChangeAspect="1"/>
            </p:cNvGraphicFramePr>
            <p:nvPr/>
          </p:nvGraphicFramePr>
          <p:xfrm>
            <a:off x="3525" y="2453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29" name="Equation" r:id="rId5" imgW="266400" imgH="330120" progId="Equation.3">
                    <p:embed/>
                  </p:oleObj>
                </mc:Choice>
                <mc:Fallback>
                  <p:oleObj name="Equation" r:id="rId5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525" y="2453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2" name="Object 26"/>
            <p:cNvGraphicFramePr>
              <a:graphicFrameLocks noChangeAspect="1"/>
            </p:cNvGraphicFramePr>
            <p:nvPr/>
          </p:nvGraphicFramePr>
          <p:xfrm>
            <a:off x="4215" y="2456"/>
            <a:ext cx="143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0" name="Equation" r:id="rId7" imgW="304560" imgH="330120" progId="Equation.3">
                    <p:embed/>
                  </p:oleObj>
                </mc:Choice>
                <mc:Fallback>
                  <p:oleObj name="Equation" r:id="rId7" imgW="30456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15" y="2456"/>
                          <a:ext cx="143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3" name="Object 27"/>
            <p:cNvGraphicFramePr>
              <a:graphicFrameLocks noChangeAspect="1"/>
            </p:cNvGraphicFramePr>
            <p:nvPr/>
          </p:nvGraphicFramePr>
          <p:xfrm>
            <a:off x="4284" y="1931"/>
            <a:ext cx="125" cy="1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1" name="Equation" r:id="rId9" imgW="266400" imgH="330120" progId="Equation.3">
                    <p:embed/>
                  </p:oleObj>
                </mc:Choice>
                <mc:Fallback>
                  <p:oleObj name="Equation" r:id="rId9" imgW="26640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84" y="1931"/>
                          <a:ext cx="125" cy="15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04" name="Object 28"/>
            <p:cNvGraphicFramePr>
              <a:graphicFrameLocks noChangeAspect="1"/>
            </p:cNvGraphicFramePr>
            <p:nvPr/>
          </p:nvGraphicFramePr>
          <p:xfrm>
            <a:off x="4025" y="1516"/>
            <a:ext cx="797" cy="15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4932" name="Equation" r:id="rId11" imgW="1701720" imgH="330120" progId="Equation.3">
                    <p:embed/>
                  </p:oleObj>
                </mc:Choice>
                <mc:Fallback>
                  <p:oleObj name="Equation" r:id="rId11" imgW="1701720" imgH="33012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25" y="1516"/>
                          <a:ext cx="797" cy="15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194" name="Object 29"/>
          <p:cNvGraphicFramePr>
            <a:graphicFrameLocks noGrp="1" noChangeAspect="1"/>
          </p:cNvGraphicFramePr>
          <p:nvPr>
            <p:ph sz="half" idx="2"/>
          </p:nvPr>
        </p:nvGraphicFramePr>
        <p:xfrm>
          <a:off x="5541963" y="5094288"/>
          <a:ext cx="25812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3" name="Equation" r:id="rId13" imgW="3225600" imgH="1841400" progId="Equation.3">
                  <p:embed/>
                </p:oleObj>
              </mc:Choice>
              <mc:Fallback>
                <p:oleObj name="Equation" r:id="rId13" imgW="3225600" imgH="1841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1963" y="5094288"/>
                        <a:ext cx="2581275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30"/>
          <p:cNvGraphicFramePr>
            <a:graphicFrameLocks noChangeAspect="1"/>
          </p:cNvGraphicFramePr>
          <p:nvPr/>
        </p:nvGraphicFramePr>
        <p:xfrm>
          <a:off x="1371600" y="1754188"/>
          <a:ext cx="7239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4" name="Equation" r:id="rId15" imgW="723600" imgH="330120" progId="Equation.3">
                  <p:embed/>
                </p:oleObj>
              </mc:Choice>
              <mc:Fallback>
                <p:oleObj name="Equation" r:id="rId15" imgW="72360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754188"/>
                        <a:ext cx="7239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1"/>
          <p:cNvGraphicFramePr>
            <a:graphicFrameLocks noChangeAspect="1"/>
          </p:cNvGraphicFramePr>
          <p:nvPr/>
        </p:nvGraphicFramePr>
        <p:xfrm>
          <a:off x="1371600" y="2536825"/>
          <a:ext cx="7493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5" name="Equation" r:id="rId17" imgW="749160" imgH="330120" progId="Equation.3">
                  <p:embed/>
                </p:oleObj>
              </mc:Choice>
              <mc:Fallback>
                <p:oleObj name="Equation" r:id="rId17" imgW="74916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536825"/>
                        <a:ext cx="7493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2"/>
          <p:cNvGraphicFramePr>
            <a:graphicFrameLocks noChangeAspect="1"/>
          </p:cNvGraphicFramePr>
          <p:nvPr/>
        </p:nvGraphicFramePr>
        <p:xfrm>
          <a:off x="1371600" y="3328988"/>
          <a:ext cx="6604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6" name="Equation" r:id="rId19" imgW="660240" imgH="330120" progId="Equation.3">
                  <p:embed/>
                </p:oleObj>
              </mc:Choice>
              <mc:Fallback>
                <p:oleObj name="Equation" r:id="rId19" imgW="66024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3328988"/>
                        <a:ext cx="6604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8" name="Object 33"/>
          <p:cNvGraphicFramePr>
            <a:graphicFrameLocks noChangeAspect="1"/>
          </p:cNvGraphicFramePr>
          <p:nvPr/>
        </p:nvGraphicFramePr>
        <p:xfrm>
          <a:off x="1341438" y="4149725"/>
          <a:ext cx="1295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7" name="Equation" r:id="rId21" imgW="1295280" imgH="685800" progId="Equation.3">
                  <p:embed/>
                </p:oleObj>
              </mc:Choice>
              <mc:Fallback>
                <p:oleObj name="Equation" r:id="rId21" imgW="12952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438" y="4149725"/>
                        <a:ext cx="12954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34"/>
          <p:cNvGraphicFramePr>
            <a:graphicFrameLocks noChangeAspect="1"/>
          </p:cNvGraphicFramePr>
          <p:nvPr/>
        </p:nvGraphicFramePr>
        <p:xfrm>
          <a:off x="1295400" y="5867400"/>
          <a:ext cx="1612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938" name="Equation" r:id="rId23" imgW="1612800" imgH="761760" progId="Equation.3">
                  <p:embed/>
                </p:oleObj>
              </mc:Choice>
              <mc:Fallback>
                <p:oleObj name="Equation" r:id="rId23" imgW="1612800" imgH="761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867400"/>
                        <a:ext cx="1612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786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922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Experiments showed</a:t>
            </a:r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So</a:t>
            </a:r>
          </a:p>
        </p:txBody>
      </p:sp>
      <p:graphicFrame>
        <p:nvGraphicFramePr>
          <p:cNvPr id="921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20750" y="2197100"/>
          <a:ext cx="10287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2" name="Equation" r:id="rId3" imgW="1028520" imgH="330120" progId="Equation.3">
                  <p:embed/>
                </p:oleObj>
              </mc:Choice>
              <mc:Fallback>
                <p:oleObj name="Equation" r:id="rId3" imgW="1028520" imgH="330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0750" y="2197100"/>
                        <a:ext cx="1028700" cy="33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895350" y="3141663"/>
          <a:ext cx="1612900" cy="631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3" name="Equation" r:id="rId5" imgW="1752480" imgH="685800" progId="Equation.3">
                  <p:embed/>
                </p:oleObj>
              </mc:Choice>
              <mc:Fallback>
                <p:oleObj name="Equation" r:id="rId5" imgW="17524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5350" y="3141663"/>
                        <a:ext cx="1612900" cy="631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6"/>
          <p:cNvGraphicFramePr>
            <a:graphicFrameLocks noChangeAspect="1"/>
          </p:cNvGraphicFramePr>
          <p:nvPr/>
        </p:nvGraphicFramePr>
        <p:xfrm>
          <a:off x="3643313" y="2773363"/>
          <a:ext cx="5253037" cy="358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4" name="Chart" r:id="rId7" imgW="7096049" imgH="4848149" progId="Excel.Chart.8">
                  <p:embed/>
                </p:oleObj>
              </mc:Choice>
              <mc:Fallback>
                <p:oleObj name="Chart" r:id="rId7" imgW="7096049" imgH="48481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3313" y="2773363"/>
                        <a:ext cx="5253037" cy="35893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Rectangle 7"/>
          <p:cNvSpPr>
            <a:spLocks noChangeArrowheads="1"/>
          </p:cNvSpPr>
          <p:nvPr/>
        </p:nvSpPr>
        <p:spPr bwMode="auto">
          <a:xfrm>
            <a:off x="4991100" y="1587500"/>
            <a:ext cx="2908300" cy="105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/>
              <a:t>Surface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Impervious:  CN = 100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1600"/>
              <a:t>Natural:  CN &lt; 100</a:t>
            </a:r>
          </a:p>
        </p:txBody>
      </p:sp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460375" y="4106863"/>
          <a:ext cx="2992438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5" name="Equation" r:id="rId9" imgW="3251160" imgH="990360" progId="Equation.3">
                  <p:embed/>
                </p:oleObj>
              </mc:Choice>
              <mc:Fallback>
                <p:oleObj name="Equation" r:id="rId9" imgW="32511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4106863"/>
                        <a:ext cx="2992438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9"/>
          <p:cNvGraphicFramePr>
            <a:graphicFrameLocks noChangeAspect="1"/>
          </p:cNvGraphicFramePr>
          <p:nvPr/>
        </p:nvGraphicFramePr>
        <p:xfrm>
          <a:off x="484188" y="5199063"/>
          <a:ext cx="2384425" cy="91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96" name="Equation" r:id="rId11" imgW="2590560" imgH="990360" progId="Equation.3">
                  <p:embed/>
                </p:oleObj>
              </mc:Choice>
              <mc:Fallback>
                <p:oleObj name="Equation" r:id="rId11" imgW="2590560" imgH="990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188" y="5199063"/>
                        <a:ext cx="2384425" cy="912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004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600200"/>
            <a:ext cx="7772400" cy="3048000"/>
          </a:xfrm>
        </p:spPr>
        <p:txBody>
          <a:bodyPr/>
          <a:lstStyle/>
          <a:p>
            <a:pPr eaLnBrk="1" hangingPunct="1"/>
            <a:r>
              <a:rPr lang="en-US" sz="2800" smtClean="0"/>
              <a:t>S and CN depend on antecedent rainfall conditions</a:t>
            </a:r>
          </a:p>
          <a:p>
            <a:pPr eaLnBrk="1" hangingPunct="1"/>
            <a:r>
              <a:rPr lang="en-US" sz="2800" smtClean="0"/>
              <a:t>Normal conditions, AMC(II)</a:t>
            </a:r>
          </a:p>
          <a:p>
            <a:pPr eaLnBrk="1" hangingPunct="1"/>
            <a:r>
              <a:rPr lang="en-US" sz="2800" smtClean="0"/>
              <a:t>Dry conditions, AMC(I)</a:t>
            </a:r>
          </a:p>
          <a:p>
            <a:pPr lvl="1" eaLnBrk="1" hangingPunct="1"/>
            <a:endParaRPr lang="en-US" sz="2400" smtClean="0"/>
          </a:p>
          <a:p>
            <a:pPr eaLnBrk="1" hangingPunct="1"/>
            <a:r>
              <a:rPr lang="en-US" sz="2800" smtClean="0"/>
              <a:t>Wet conditions, AMC(III)</a:t>
            </a:r>
          </a:p>
        </p:txBody>
      </p:sp>
      <p:graphicFrame>
        <p:nvGraphicFramePr>
          <p:cNvPr id="10242" name="Object 4"/>
          <p:cNvGraphicFramePr>
            <a:graphicFrameLocks noChangeAspect="1"/>
          </p:cNvGraphicFramePr>
          <p:nvPr/>
        </p:nvGraphicFramePr>
        <p:xfrm>
          <a:off x="5156200" y="3009900"/>
          <a:ext cx="27559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6" name="Equation" r:id="rId3" imgW="2755800" imgH="660240" progId="Equation.3">
                  <p:embed/>
                </p:oleObj>
              </mc:Choice>
              <mc:Fallback>
                <p:oleObj name="Equation" r:id="rId3" imgW="2755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6200" y="3009900"/>
                        <a:ext cx="27559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5"/>
          <p:cNvGraphicFramePr>
            <a:graphicFrameLocks noChangeAspect="1"/>
          </p:cNvGraphicFramePr>
          <p:nvPr/>
        </p:nvGraphicFramePr>
        <p:xfrm>
          <a:off x="5194300" y="3987800"/>
          <a:ext cx="28067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87" name="Equation" r:id="rId5" imgW="2806560" imgH="660240" progId="Equation.3">
                  <p:embed/>
                </p:oleObj>
              </mc:Choice>
              <mc:Fallback>
                <p:oleObj name="Equation" r:id="rId5" imgW="2806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4300" y="3987800"/>
                        <a:ext cx="2806700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83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SCS Method (Cont.)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169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SCS Curve Numbers depend on soil conditions</a:t>
            </a:r>
          </a:p>
        </p:txBody>
      </p:sp>
      <p:graphicFrame>
        <p:nvGraphicFramePr>
          <p:cNvPr id="16388" name="Group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06702603"/>
              </p:ext>
            </p:extLst>
          </p:nvPr>
        </p:nvGraphicFramePr>
        <p:xfrm>
          <a:off x="381000" y="2301875"/>
          <a:ext cx="8305800" cy="4297650"/>
        </p:xfrm>
        <a:graphic>
          <a:graphicData uri="http://schemas.openxmlformats.org/drawingml/2006/table">
            <a:tbl>
              <a:tblPr/>
              <a:tblGrid>
                <a:gridCol w="1425575"/>
                <a:gridCol w="2754313"/>
                <a:gridCol w="4125912"/>
              </a:tblGrid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Group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Minimum Infiltration Rate (in/hr)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Hydrologic Soil Group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00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0.3 – 0.45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High infiltration rates. Deep, well drained sands and gravels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86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0.15 – 0.30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Moderate infiltration rates. Moderately deep, moderately well drained soils with moderately coarse textures (silt, silt loam)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0.05 – 0.15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Slow infiltration rates. Soils with layers, or soils with moderately fine textures (clay loams)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3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0.00 – 0.05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Very slow infiltration rates. Clayey soils, high water table, or shallow impervious layer 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894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Hydrologic Soil Group in Brushy Creek</a:t>
            </a:r>
            <a:endParaRPr lang="en-US" sz="3600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18488"/>
            <a:ext cx="5184077" cy="4822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1143000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8186" y="2558534"/>
            <a:ext cx="791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38533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 Cover</a:t>
            </a:r>
            <a:endParaRPr lang="en-US" dirty="0"/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983" y="1371600"/>
            <a:ext cx="4953000" cy="4660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362200"/>
            <a:ext cx="2713383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0" y="6172200"/>
            <a:ext cx="45656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Interpreted from remote sensing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93899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CN Table</a:t>
            </a:r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76200"/>
            <a:ext cx="5410200" cy="6740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2766538" cy="2603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10" y="4038600"/>
            <a:ext cx="2791728" cy="2596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>
            <a:stCxn id="4" idx="3"/>
          </p:cNvCxnSpPr>
          <p:nvPr/>
        </p:nvCxnSpPr>
        <p:spPr>
          <a:xfrm flipV="1">
            <a:off x="3147538" y="914400"/>
            <a:ext cx="1043462" cy="1606418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2771280" y="838200"/>
            <a:ext cx="4543920" cy="4193072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85748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Curve Number</a:t>
            </a:r>
            <a:endParaRPr lang="en-US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600200"/>
            <a:ext cx="527685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362200"/>
            <a:ext cx="188555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307639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2800" dirty="0" smtClean="0"/>
              <a:t>Example - SCS Method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553200" cy="47926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Rainfall: 5 in. 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Area: 1000-ac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Soils: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Class B: 50%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Class C: 50%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Antecedent moisture: AMC(II)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Land use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Residential 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40% with 30% impervious cover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12% with 65% impervious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Paved roads: 18% with curbs and storm sewers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Open land: 16%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50% fair grass cover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800" dirty="0" smtClean="0"/>
              <a:t>50% good grass cover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/>
              <a:t>Parking lots, etc.: 14%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76200"/>
            <a:ext cx="3810000" cy="47465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5249928" y="3220551"/>
            <a:ext cx="37338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5249928" y="3962399"/>
            <a:ext cx="3733800" cy="4962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257800" y="2057400"/>
            <a:ext cx="3733800" cy="496245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962900" y="685800"/>
            <a:ext cx="647700" cy="413697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81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Streamflow generation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/>
            <a:r>
              <a:rPr lang="en-US" dirty="0" err="1" smtClean="0"/>
              <a:t>Streamflow</a:t>
            </a:r>
            <a:r>
              <a:rPr lang="en-US" dirty="0" smtClean="0"/>
              <a:t> is generated by three mechanisms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dirty="0" err="1" smtClean="0"/>
              <a:t>Hortonian</a:t>
            </a:r>
            <a:r>
              <a:rPr lang="en-US" dirty="0" smtClean="0"/>
              <a:t> overland flow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Subsurface flow</a:t>
            </a:r>
          </a:p>
          <a:p>
            <a:pPr marL="990600" lvl="1" indent="-533400" eaLnBrk="1" hangingPunct="1">
              <a:buFont typeface="Wingdings" pitchFamily="2" charset="2"/>
              <a:buAutoNum type="arabicPeriod"/>
            </a:pPr>
            <a:r>
              <a:rPr lang="en-US" dirty="0" smtClean="0"/>
              <a:t>Saturation overland flow</a:t>
            </a:r>
          </a:p>
        </p:txBody>
      </p:sp>
    </p:spTree>
    <p:extLst>
      <p:ext uri="{BB962C8B-B14F-4D97-AF65-F5344CB8AC3E}">
        <p14:creationId xmlns:p14="http://schemas.microsoft.com/office/powerpoint/2010/main" val="316944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(SCS Method – 1, Cont.)</a:t>
            </a:r>
          </a:p>
        </p:txBody>
      </p:sp>
      <p:graphicFrame>
        <p:nvGraphicFramePr>
          <p:cNvPr id="18435" name="Group 3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8255000" cy="4432302"/>
        </p:xfrm>
        <a:graphic>
          <a:graphicData uri="http://schemas.openxmlformats.org/drawingml/2006/table">
            <a:tbl>
              <a:tblPr/>
              <a:tblGrid>
                <a:gridCol w="2560638"/>
                <a:gridCol w="752475"/>
                <a:gridCol w="892175"/>
                <a:gridCol w="1233487"/>
                <a:gridCol w="817563"/>
                <a:gridCol w="817562"/>
                <a:gridCol w="1181100"/>
              </a:tblGrid>
              <a:tr h="40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Hydrologic Soil Group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80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Land use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CN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Product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Residential (30% imp cover)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14.40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16.20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7920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Residential (65% imp cover)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5.10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Roads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8.82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land: good cover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61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2.44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80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Open land: Fair cover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2.76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3.16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Parking lots, etc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6.86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963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Total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40.38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43.40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1266" name="Object 84"/>
          <p:cNvGraphicFramePr>
            <a:graphicFrameLocks noGrp="1" noChangeAspect="1"/>
          </p:cNvGraphicFramePr>
          <p:nvPr>
            <p:ph sz="half" idx="2"/>
          </p:nvPr>
        </p:nvGraphicFramePr>
        <p:xfrm>
          <a:off x="4800600" y="6096000"/>
          <a:ext cx="2628900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Equation" r:id="rId3" imgW="2730240" imgH="241200" progId="Equation.3">
                  <p:embed/>
                </p:oleObj>
              </mc:Choice>
              <mc:Fallback>
                <p:oleObj name="Equation" r:id="rId3" imgW="27302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6096000"/>
                        <a:ext cx="2628900" cy="231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349" name="Text Box 85"/>
          <p:cNvSpPr txBox="1">
            <a:spLocks noChangeArrowheads="1"/>
          </p:cNvSpPr>
          <p:nvPr/>
        </p:nvSpPr>
        <p:spPr bwMode="auto">
          <a:xfrm>
            <a:off x="152400" y="6172200"/>
            <a:ext cx="358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latin typeface="Garamond" pitchFamily="18" charset="0"/>
              </a:rPr>
              <a:t>CN values come from Table 5.5.2</a:t>
            </a:r>
          </a:p>
        </p:txBody>
      </p:sp>
    </p:spTree>
    <p:extLst>
      <p:ext uri="{BB962C8B-B14F-4D97-AF65-F5344CB8AC3E}">
        <p14:creationId xmlns:p14="http://schemas.microsoft.com/office/powerpoint/2010/main" val="70623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Example (SCS Method – 1 Cont.)</a:t>
            </a:r>
          </a:p>
        </p:txBody>
      </p:sp>
      <p:sp>
        <p:nvSpPr>
          <p:cNvPr id="1229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Average AMC</a:t>
            </a:r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endParaRPr lang="en-US" sz="2800" smtClean="0"/>
          </a:p>
          <a:p>
            <a:pPr eaLnBrk="1" hangingPunct="1"/>
            <a:r>
              <a:rPr lang="en-US" sz="2800" smtClean="0"/>
              <a:t>Wet AMC</a:t>
            </a:r>
          </a:p>
        </p:txBody>
      </p:sp>
      <p:graphicFrame>
        <p:nvGraphicFramePr>
          <p:cNvPr id="1229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276600" y="4267200"/>
          <a:ext cx="4038600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4" name="Equation" r:id="rId3" imgW="5283000" imgH="660240" progId="Equation.3">
                  <p:embed/>
                </p:oleObj>
              </mc:Choice>
              <mc:Fallback>
                <p:oleObj name="Equation" r:id="rId3" imgW="5283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4038600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5"/>
          <p:cNvGraphicFramePr>
            <a:graphicFrameLocks noChangeAspect="1"/>
          </p:cNvGraphicFramePr>
          <p:nvPr/>
        </p:nvGraphicFramePr>
        <p:xfrm>
          <a:off x="3254375" y="2874963"/>
          <a:ext cx="45164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5" name="Equation" r:id="rId5" imgW="4520880" imgH="685800" progId="Equation.3">
                  <p:embed/>
                </p:oleObj>
              </mc:Choice>
              <mc:Fallback>
                <p:oleObj name="Equation" r:id="rId5" imgW="452088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4375" y="2874963"/>
                        <a:ext cx="45164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6"/>
          <p:cNvGraphicFramePr>
            <a:graphicFrameLocks noChangeAspect="1"/>
          </p:cNvGraphicFramePr>
          <p:nvPr/>
        </p:nvGraphicFramePr>
        <p:xfrm>
          <a:off x="3262313" y="2135188"/>
          <a:ext cx="23225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6" name="Equation" r:id="rId7" imgW="2323800" imgH="609480" progId="Equation.3">
                  <p:embed/>
                </p:oleObj>
              </mc:Choice>
              <mc:Fallback>
                <p:oleObj name="Equation" r:id="rId7" imgW="232380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2313" y="2135188"/>
                        <a:ext cx="23225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7"/>
          <p:cNvGraphicFramePr>
            <a:graphicFrameLocks noChangeAspect="1"/>
          </p:cNvGraphicFramePr>
          <p:nvPr/>
        </p:nvGraphicFramePr>
        <p:xfrm>
          <a:off x="3281363" y="1733550"/>
          <a:ext cx="1087437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7" name="Equation" r:id="rId9" imgW="1091880" imgH="241200" progId="Equation.3">
                  <p:embed/>
                </p:oleObj>
              </mc:Choice>
              <mc:Fallback>
                <p:oleObj name="Equation" r:id="rId9" imgW="1091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1363" y="1733550"/>
                        <a:ext cx="1087437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8"/>
          <p:cNvGraphicFramePr>
            <a:graphicFrameLocks noChangeAspect="1"/>
          </p:cNvGraphicFramePr>
          <p:nvPr/>
        </p:nvGraphicFramePr>
        <p:xfrm>
          <a:off x="3305175" y="5692775"/>
          <a:ext cx="454183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8" name="Equation" r:id="rId11" imgW="4546440" imgH="685800" progId="Equation.3">
                  <p:embed/>
                </p:oleObj>
              </mc:Choice>
              <mc:Fallback>
                <p:oleObj name="Equation" r:id="rId11" imgW="454644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5175" y="5692775"/>
                        <a:ext cx="4541838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9"/>
          <p:cNvGraphicFramePr>
            <a:graphicFrameLocks noChangeAspect="1"/>
          </p:cNvGraphicFramePr>
          <p:nvPr/>
        </p:nvGraphicFramePr>
        <p:xfrm>
          <a:off x="3300413" y="4914900"/>
          <a:ext cx="23479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89" name="Equation" r:id="rId13" imgW="2349360" imgH="609480" progId="Equation.3">
                  <p:embed/>
                </p:oleObj>
              </mc:Choice>
              <mc:Fallback>
                <p:oleObj name="Equation" r:id="rId13" imgW="2349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0413" y="4914900"/>
                        <a:ext cx="2347912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676900" y="1514475"/>
          <a:ext cx="1425575" cy="611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90" name="Equation" r:id="rId15" imgW="1422360" imgH="609480" progId="Equation.3">
                  <p:embed/>
                </p:oleObj>
              </mc:Choice>
              <mc:Fallback>
                <p:oleObj name="Equation" r:id="rId15" imgW="14223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6900" y="1514475"/>
                        <a:ext cx="1425575" cy="611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62762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Welcome to the Critical Zone</a:t>
            </a:r>
          </a:p>
        </p:txBody>
      </p:sp>
      <p:pic>
        <p:nvPicPr>
          <p:cNvPr id="5123" name="Picture 5" descr="MagnoliaRdsit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1219200"/>
            <a:ext cx="4246563" cy="5410200"/>
          </a:xfrm>
          <a:noFill/>
        </p:spPr>
      </p:pic>
      <p:graphicFrame>
        <p:nvGraphicFramePr>
          <p:cNvPr id="5124" name="Object 2"/>
          <p:cNvGraphicFramePr>
            <a:graphicFrameLocks noChangeAspect="1"/>
          </p:cNvGraphicFramePr>
          <p:nvPr/>
        </p:nvGraphicFramePr>
        <p:xfrm>
          <a:off x="4648200" y="1143000"/>
          <a:ext cx="4367213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5" imgW="3517392" imgH="4419600" progId="Word.Document.8">
                  <p:embed/>
                </p:oleObj>
              </mc:Choice>
              <mc:Fallback>
                <p:oleObj name="Document" r:id="rId5" imgW="3517392" imgH="4419600" progId="Word.Documen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143000"/>
                        <a:ext cx="4367213" cy="548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Line 9"/>
          <p:cNvSpPr>
            <a:spLocks noChangeShapeType="1"/>
          </p:cNvSpPr>
          <p:nvPr/>
        </p:nvSpPr>
        <p:spPr bwMode="auto">
          <a:xfrm flipV="1">
            <a:off x="4876800" y="1447800"/>
            <a:ext cx="2286000" cy="533400"/>
          </a:xfrm>
          <a:prstGeom prst="line">
            <a:avLst/>
          </a:prstGeom>
          <a:noFill/>
          <a:ln w="9525">
            <a:solidFill>
              <a:schemeClr val="bg2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xProfile-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24"/>
          <a:stretch>
            <a:fillRect/>
          </a:stretch>
        </p:blipFill>
        <p:spPr bwMode="auto">
          <a:xfrm>
            <a:off x="381000" y="228600"/>
            <a:ext cx="61722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6858000" y="1295400"/>
            <a:ext cx="1981200" cy="2362200"/>
          </a:xfrm>
          <a:prstGeom prst="rect">
            <a:avLst/>
          </a:prstGeom>
          <a:solidFill>
            <a:schemeClr val="folHlink">
              <a:alpha val="39999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148" name="Group 4"/>
          <p:cNvGrpSpPr>
            <a:grpSpLocks/>
          </p:cNvGrpSpPr>
          <p:nvPr/>
        </p:nvGrpSpPr>
        <p:grpSpPr bwMode="auto">
          <a:xfrm>
            <a:off x="4191000" y="914400"/>
            <a:ext cx="4648200" cy="4049713"/>
            <a:chOff x="2736" y="576"/>
            <a:chExt cx="2928" cy="2551"/>
          </a:xfrm>
        </p:grpSpPr>
        <p:grpSp>
          <p:nvGrpSpPr>
            <p:cNvPr id="6149" name="Group 5"/>
            <p:cNvGrpSpPr>
              <a:grpSpLocks/>
            </p:cNvGrpSpPr>
            <p:nvPr/>
          </p:nvGrpSpPr>
          <p:grpSpPr bwMode="auto">
            <a:xfrm>
              <a:off x="2736" y="576"/>
              <a:ext cx="1426" cy="2551"/>
              <a:chOff x="2750" y="569"/>
              <a:chExt cx="1426" cy="2551"/>
            </a:xfrm>
          </p:grpSpPr>
          <p:sp>
            <p:nvSpPr>
              <p:cNvPr id="6151" name="Line 6"/>
              <p:cNvSpPr>
                <a:spLocks noChangeShapeType="1"/>
              </p:cNvSpPr>
              <p:nvPr/>
            </p:nvSpPr>
            <p:spPr bwMode="auto">
              <a:xfrm>
                <a:off x="3456" y="816"/>
                <a:ext cx="0" cy="374"/>
              </a:xfrm>
              <a:prstGeom prst="line">
                <a:avLst/>
              </a:prstGeom>
              <a:noFill/>
              <a:ln w="539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2" name="Line 7"/>
              <p:cNvSpPr>
                <a:spLocks noChangeShapeType="1"/>
              </p:cNvSpPr>
              <p:nvPr/>
            </p:nvSpPr>
            <p:spPr bwMode="auto">
              <a:xfrm>
                <a:off x="3456" y="2400"/>
                <a:ext cx="0" cy="720"/>
              </a:xfrm>
              <a:prstGeom prst="line">
                <a:avLst/>
              </a:prstGeom>
              <a:noFill/>
              <a:ln w="66675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153" name="Text Box 8"/>
              <p:cNvSpPr txBox="1">
                <a:spLocks noChangeArrowheads="1"/>
              </p:cNvSpPr>
              <p:nvPr/>
            </p:nvSpPr>
            <p:spPr bwMode="auto">
              <a:xfrm>
                <a:off x="2928" y="569"/>
                <a:ext cx="1104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/>
                  <a:t>Denudation</a:t>
                </a:r>
              </a:p>
            </p:txBody>
          </p:sp>
          <p:sp>
            <p:nvSpPr>
              <p:cNvPr id="6154" name="Text Box 9"/>
              <p:cNvSpPr txBox="1">
                <a:spLocks noChangeArrowheads="1"/>
              </p:cNvSpPr>
              <p:nvPr/>
            </p:nvSpPr>
            <p:spPr bwMode="auto">
              <a:xfrm>
                <a:off x="2750" y="1920"/>
                <a:ext cx="1426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/>
                  <a:t>Weathering front advance</a:t>
                </a:r>
              </a:p>
            </p:txBody>
          </p:sp>
        </p:grpSp>
        <p:sp>
          <p:nvSpPr>
            <p:cNvPr id="6150" name="Text Box 10"/>
            <p:cNvSpPr txBox="1">
              <a:spLocks noChangeArrowheads="1"/>
            </p:cNvSpPr>
            <p:nvPr/>
          </p:nvSpPr>
          <p:spPr bwMode="auto">
            <a:xfrm>
              <a:off x="4416" y="816"/>
              <a:ext cx="1248" cy="143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folHlink">
                  <a:alpha val="78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i="1"/>
                <a:t>Erosion and weathering control the extent of critical zone development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6629400" y="838200"/>
            <a:ext cx="2514600" cy="3124200"/>
          </a:xfrm>
          <a:prstGeom prst="rect">
            <a:avLst/>
          </a:prstGeom>
          <a:solidFill>
            <a:schemeClr val="folHlink">
              <a:alpha val="39999"/>
            </a:schemeClr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171" name="Picture 3" descr="WxProfile-pl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267"/>
          <a:stretch>
            <a:fillRect/>
          </a:stretch>
        </p:blipFill>
        <p:spPr bwMode="auto">
          <a:xfrm>
            <a:off x="381000" y="228600"/>
            <a:ext cx="6019800" cy="636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2" name="Group 4"/>
          <p:cNvGrpSpPr>
            <a:grpSpLocks/>
          </p:cNvGrpSpPr>
          <p:nvPr/>
        </p:nvGrpSpPr>
        <p:grpSpPr bwMode="auto">
          <a:xfrm>
            <a:off x="1763713" y="914400"/>
            <a:ext cx="5018087" cy="990600"/>
            <a:chOff x="1111" y="576"/>
            <a:chExt cx="3161" cy="624"/>
          </a:xfrm>
        </p:grpSpPr>
        <p:sp>
          <p:nvSpPr>
            <p:cNvPr id="7179" name="Line 5"/>
            <p:cNvSpPr>
              <a:spLocks noChangeShapeType="1"/>
            </p:cNvSpPr>
            <p:nvPr/>
          </p:nvSpPr>
          <p:spPr bwMode="auto">
            <a:xfrm>
              <a:off x="1111" y="576"/>
              <a:ext cx="432" cy="108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0" name="Line 6"/>
            <p:cNvSpPr>
              <a:spLocks noChangeShapeType="1"/>
            </p:cNvSpPr>
            <p:nvPr/>
          </p:nvSpPr>
          <p:spPr bwMode="auto">
            <a:xfrm>
              <a:off x="2496" y="912"/>
              <a:ext cx="672" cy="144"/>
            </a:xfrm>
            <a:prstGeom prst="line">
              <a:avLst/>
            </a:prstGeom>
            <a:noFill/>
            <a:ln w="1143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81" name="Text Box 7"/>
            <p:cNvSpPr txBox="1">
              <a:spLocks noChangeArrowheads="1"/>
            </p:cNvSpPr>
            <p:nvPr/>
          </p:nvSpPr>
          <p:spPr bwMode="auto">
            <a:xfrm>
              <a:off x="3120" y="912"/>
              <a:ext cx="115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>
                  <a:solidFill>
                    <a:srgbClr val="000000"/>
                  </a:solidFill>
                </a:rPr>
                <a:t>Sediment</a:t>
              </a:r>
              <a:endParaRPr lang="en-US"/>
            </a:p>
          </p:txBody>
        </p:sp>
      </p:grpSp>
      <p:grpSp>
        <p:nvGrpSpPr>
          <p:cNvPr id="7173" name="Group 8"/>
          <p:cNvGrpSpPr>
            <a:grpSpLocks/>
          </p:cNvGrpSpPr>
          <p:nvPr/>
        </p:nvGrpSpPr>
        <p:grpSpPr bwMode="auto">
          <a:xfrm>
            <a:off x="2446338" y="609600"/>
            <a:ext cx="4106862" cy="2971800"/>
            <a:chOff x="1541" y="384"/>
            <a:chExt cx="2587" cy="1872"/>
          </a:xfrm>
        </p:grpSpPr>
        <p:sp>
          <p:nvSpPr>
            <p:cNvPr id="7175" name="Freeform 9"/>
            <p:cNvSpPr>
              <a:spLocks/>
            </p:cNvSpPr>
            <p:nvPr/>
          </p:nvSpPr>
          <p:spPr bwMode="auto">
            <a:xfrm>
              <a:off x="1904" y="384"/>
              <a:ext cx="1264" cy="960"/>
            </a:xfrm>
            <a:custGeom>
              <a:avLst/>
              <a:gdLst>
                <a:gd name="T0" fmla="*/ 16 w 1264"/>
                <a:gd name="T1" fmla="*/ 0 h 960"/>
                <a:gd name="T2" fmla="*/ 208 w 1264"/>
                <a:gd name="T3" fmla="*/ 672 h 960"/>
                <a:gd name="T4" fmla="*/ 1264 w 1264"/>
                <a:gd name="T5" fmla="*/ 960 h 960"/>
                <a:gd name="T6" fmla="*/ 0 60000 65536"/>
                <a:gd name="T7" fmla="*/ 0 60000 65536"/>
                <a:gd name="T8" fmla="*/ 0 60000 65536"/>
                <a:gd name="T9" fmla="*/ 0 w 1264"/>
                <a:gd name="T10" fmla="*/ 0 h 960"/>
                <a:gd name="T11" fmla="*/ 1264 w 1264"/>
                <a:gd name="T12" fmla="*/ 960 h 96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64" h="960">
                  <a:moveTo>
                    <a:pt x="16" y="0"/>
                  </a:moveTo>
                  <a:cubicBezTo>
                    <a:pt x="8" y="256"/>
                    <a:pt x="0" y="512"/>
                    <a:pt x="208" y="672"/>
                  </a:cubicBezTo>
                  <a:cubicBezTo>
                    <a:pt x="416" y="832"/>
                    <a:pt x="840" y="896"/>
                    <a:pt x="1264" y="960"/>
                  </a:cubicBezTo>
                </a:path>
              </a:pathLst>
            </a:custGeom>
            <a:noFill/>
            <a:ln w="508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6" name="Freeform 10"/>
            <p:cNvSpPr>
              <a:spLocks/>
            </p:cNvSpPr>
            <p:nvPr/>
          </p:nvSpPr>
          <p:spPr bwMode="auto">
            <a:xfrm>
              <a:off x="1920" y="912"/>
              <a:ext cx="1096" cy="976"/>
            </a:xfrm>
            <a:custGeom>
              <a:avLst/>
              <a:gdLst>
                <a:gd name="T0" fmla="*/ 40 w 1096"/>
                <a:gd name="T1" fmla="*/ 64 h 976"/>
                <a:gd name="T2" fmla="*/ 40 w 1096"/>
                <a:gd name="T3" fmla="*/ 112 h 976"/>
                <a:gd name="T4" fmla="*/ 280 w 1096"/>
                <a:gd name="T5" fmla="*/ 736 h 976"/>
                <a:gd name="T6" fmla="*/ 1096 w 1096"/>
                <a:gd name="T7" fmla="*/ 976 h 9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96"/>
                <a:gd name="T13" fmla="*/ 0 h 976"/>
                <a:gd name="T14" fmla="*/ 1096 w 1096"/>
                <a:gd name="T15" fmla="*/ 976 h 9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96" h="976">
                  <a:moveTo>
                    <a:pt x="40" y="64"/>
                  </a:moveTo>
                  <a:cubicBezTo>
                    <a:pt x="20" y="32"/>
                    <a:pt x="0" y="0"/>
                    <a:pt x="40" y="112"/>
                  </a:cubicBezTo>
                  <a:cubicBezTo>
                    <a:pt x="80" y="224"/>
                    <a:pt x="104" y="592"/>
                    <a:pt x="280" y="736"/>
                  </a:cubicBezTo>
                  <a:cubicBezTo>
                    <a:pt x="456" y="880"/>
                    <a:pt x="960" y="936"/>
                    <a:pt x="1096" y="976"/>
                  </a:cubicBezTo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7" name="Freeform 11"/>
            <p:cNvSpPr>
              <a:spLocks/>
            </p:cNvSpPr>
            <p:nvPr/>
          </p:nvSpPr>
          <p:spPr bwMode="auto">
            <a:xfrm>
              <a:off x="1541" y="479"/>
              <a:ext cx="1390" cy="1719"/>
            </a:xfrm>
            <a:custGeom>
              <a:avLst/>
              <a:gdLst>
                <a:gd name="T0" fmla="*/ 104 w 1390"/>
                <a:gd name="T1" fmla="*/ 0 h 1719"/>
                <a:gd name="T2" fmla="*/ 81 w 1390"/>
                <a:gd name="T3" fmla="*/ 284 h 1719"/>
                <a:gd name="T4" fmla="*/ 74 w 1390"/>
                <a:gd name="T5" fmla="*/ 366 h 1719"/>
                <a:gd name="T6" fmla="*/ 59 w 1390"/>
                <a:gd name="T7" fmla="*/ 411 h 1719"/>
                <a:gd name="T8" fmla="*/ 29 w 1390"/>
                <a:gd name="T9" fmla="*/ 523 h 1719"/>
                <a:gd name="T10" fmla="*/ 14 w 1390"/>
                <a:gd name="T11" fmla="*/ 568 h 1719"/>
                <a:gd name="T12" fmla="*/ 37 w 1390"/>
                <a:gd name="T13" fmla="*/ 702 h 1719"/>
                <a:gd name="T14" fmla="*/ 74 w 1390"/>
                <a:gd name="T15" fmla="*/ 964 h 1719"/>
                <a:gd name="T16" fmla="*/ 156 w 1390"/>
                <a:gd name="T17" fmla="*/ 1046 h 1719"/>
                <a:gd name="T18" fmla="*/ 276 w 1390"/>
                <a:gd name="T19" fmla="*/ 1091 h 1719"/>
                <a:gd name="T20" fmla="*/ 343 w 1390"/>
                <a:gd name="T21" fmla="*/ 1121 h 1719"/>
                <a:gd name="T22" fmla="*/ 463 w 1390"/>
                <a:gd name="T23" fmla="*/ 1166 h 1719"/>
                <a:gd name="T24" fmla="*/ 523 w 1390"/>
                <a:gd name="T25" fmla="*/ 1256 h 1719"/>
                <a:gd name="T26" fmla="*/ 523 w 1390"/>
                <a:gd name="T27" fmla="*/ 1413 h 1719"/>
                <a:gd name="T28" fmla="*/ 538 w 1390"/>
                <a:gd name="T29" fmla="*/ 1495 h 1719"/>
                <a:gd name="T30" fmla="*/ 695 w 1390"/>
                <a:gd name="T31" fmla="*/ 1547 h 1719"/>
                <a:gd name="T32" fmla="*/ 1061 w 1390"/>
                <a:gd name="T33" fmla="*/ 1637 h 1719"/>
                <a:gd name="T34" fmla="*/ 1158 w 1390"/>
                <a:gd name="T35" fmla="*/ 1667 h 1719"/>
                <a:gd name="T36" fmla="*/ 1285 w 1390"/>
                <a:gd name="T37" fmla="*/ 1704 h 1719"/>
                <a:gd name="T38" fmla="*/ 1323 w 1390"/>
                <a:gd name="T39" fmla="*/ 1712 h 1719"/>
                <a:gd name="T40" fmla="*/ 1390 w 1390"/>
                <a:gd name="T41" fmla="*/ 1719 h 1719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0"/>
                <a:gd name="T64" fmla="*/ 0 h 1719"/>
                <a:gd name="T65" fmla="*/ 1390 w 1390"/>
                <a:gd name="T66" fmla="*/ 1719 h 1719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0" h="1719">
                  <a:moveTo>
                    <a:pt x="104" y="0"/>
                  </a:moveTo>
                  <a:cubicBezTo>
                    <a:pt x="99" y="98"/>
                    <a:pt x="100" y="189"/>
                    <a:pt x="81" y="284"/>
                  </a:cubicBezTo>
                  <a:cubicBezTo>
                    <a:pt x="78" y="311"/>
                    <a:pt x="78" y="338"/>
                    <a:pt x="74" y="366"/>
                  </a:cubicBezTo>
                  <a:cubicBezTo>
                    <a:pt x="71" y="381"/>
                    <a:pt x="59" y="411"/>
                    <a:pt x="59" y="411"/>
                  </a:cubicBezTo>
                  <a:cubicBezTo>
                    <a:pt x="52" y="451"/>
                    <a:pt x="42" y="484"/>
                    <a:pt x="29" y="523"/>
                  </a:cubicBezTo>
                  <a:cubicBezTo>
                    <a:pt x="23" y="537"/>
                    <a:pt x="14" y="568"/>
                    <a:pt x="14" y="568"/>
                  </a:cubicBezTo>
                  <a:cubicBezTo>
                    <a:pt x="19" y="629"/>
                    <a:pt x="19" y="652"/>
                    <a:pt x="37" y="702"/>
                  </a:cubicBezTo>
                  <a:cubicBezTo>
                    <a:pt x="24" y="795"/>
                    <a:pt x="0" y="890"/>
                    <a:pt x="74" y="964"/>
                  </a:cubicBezTo>
                  <a:cubicBezTo>
                    <a:pt x="89" y="1014"/>
                    <a:pt x="104" y="1029"/>
                    <a:pt x="156" y="1046"/>
                  </a:cubicBezTo>
                  <a:cubicBezTo>
                    <a:pt x="191" y="1069"/>
                    <a:pt x="235" y="1077"/>
                    <a:pt x="276" y="1091"/>
                  </a:cubicBezTo>
                  <a:cubicBezTo>
                    <a:pt x="300" y="1099"/>
                    <a:pt x="318" y="1113"/>
                    <a:pt x="343" y="1121"/>
                  </a:cubicBezTo>
                  <a:cubicBezTo>
                    <a:pt x="380" y="1145"/>
                    <a:pt x="420" y="1153"/>
                    <a:pt x="463" y="1166"/>
                  </a:cubicBezTo>
                  <a:cubicBezTo>
                    <a:pt x="496" y="1188"/>
                    <a:pt x="501" y="1223"/>
                    <a:pt x="523" y="1256"/>
                  </a:cubicBezTo>
                  <a:cubicBezTo>
                    <a:pt x="536" y="1315"/>
                    <a:pt x="537" y="1349"/>
                    <a:pt x="523" y="1413"/>
                  </a:cubicBezTo>
                  <a:cubicBezTo>
                    <a:pt x="526" y="1440"/>
                    <a:pt x="518" y="1475"/>
                    <a:pt x="538" y="1495"/>
                  </a:cubicBezTo>
                  <a:cubicBezTo>
                    <a:pt x="581" y="1538"/>
                    <a:pt x="639" y="1532"/>
                    <a:pt x="695" y="1547"/>
                  </a:cubicBezTo>
                  <a:cubicBezTo>
                    <a:pt x="816" y="1577"/>
                    <a:pt x="936" y="1620"/>
                    <a:pt x="1061" y="1637"/>
                  </a:cubicBezTo>
                  <a:cubicBezTo>
                    <a:pt x="1093" y="1659"/>
                    <a:pt x="1119" y="1658"/>
                    <a:pt x="1158" y="1667"/>
                  </a:cubicBezTo>
                  <a:cubicBezTo>
                    <a:pt x="1200" y="1676"/>
                    <a:pt x="1242" y="1695"/>
                    <a:pt x="1285" y="1704"/>
                  </a:cubicBezTo>
                  <a:cubicBezTo>
                    <a:pt x="1297" y="1706"/>
                    <a:pt x="1310" y="1710"/>
                    <a:pt x="1323" y="1712"/>
                  </a:cubicBezTo>
                  <a:cubicBezTo>
                    <a:pt x="1345" y="1715"/>
                    <a:pt x="1390" y="1719"/>
                    <a:pt x="1390" y="1719"/>
                  </a:cubicBezTo>
                </a:path>
              </a:pathLst>
            </a:custGeom>
            <a:noFill/>
            <a:ln w="25400">
              <a:solidFill>
                <a:srgbClr val="0000FF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78" name="Text Box 12"/>
            <p:cNvSpPr txBox="1">
              <a:spLocks noChangeArrowheads="1"/>
            </p:cNvSpPr>
            <p:nvPr/>
          </p:nvSpPr>
          <p:spPr bwMode="auto">
            <a:xfrm>
              <a:off x="3168" y="1278"/>
              <a:ext cx="960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>
                  <a:solidFill>
                    <a:srgbClr val="0000FF"/>
                  </a:solidFill>
                </a:rPr>
                <a:t>Water, solutes and nutrients</a:t>
              </a:r>
              <a:endParaRPr lang="en-US"/>
            </a:p>
          </p:txBody>
        </p:sp>
      </p:grpSp>
      <p:sp>
        <p:nvSpPr>
          <p:cNvPr id="7174" name="Text Box 13"/>
          <p:cNvSpPr txBox="1">
            <a:spLocks noChangeArrowheads="1"/>
          </p:cNvSpPr>
          <p:nvPr/>
        </p:nvSpPr>
        <p:spPr bwMode="auto">
          <a:xfrm>
            <a:off x="6629400" y="873125"/>
            <a:ext cx="2438400" cy="30130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folHlink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/>
              <a:t>Critical zone architecture influences sediment sources, hydrology, water chemistry and ecology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85800"/>
            <a:ext cx="71628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6400" y="228600"/>
            <a:ext cx="5500688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chemeClr val="tx2"/>
                </a:solidFill>
                <a:latin typeface="Times" pitchFamily="32" charset="0"/>
              </a:rPr>
              <a:t>Oregon Coast Range-  Coos Bay</a:t>
            </a:r>
            <a:endParaRPr lang="en-US">
              <a:latin typeface="Times" pitchFamily="32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638800" y="5562600"/>
            <a:ext cx="340836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>
                <a:latin typeface="Times" pitchFamily="32" charset="0"/>
              </a:rPr>
              <a:t>Anderson et al., 1997, WRR.</a:t>
            </a:r>
          </a:p>
          <a:p>
            <a:pPr eaLnBrk="1" hangingPunct="1"/>
            <a:r>
              <a:rPr lang="en-US" sz="2000">
                <a:latin typeface="Times" pitchFamily="32" charset="0"/>
              </a:rPr>
              <a:t>Montgomery et al., 1997, WRR</a:t>
            </a:r>
          </a:p>
          <a:p>
            <a:pPr eaLnBrk="1" hangingPunct="1"/>
            <a:r>
              <a:rPr lang="en-US" sz="2000">
                <a:latin typeface="Times" pitchFamily="32" charset="0"/>
              </a:rPr>
              <a:t>Torres et al., 1998, WRR</a:t>
            </a:r>
            <a:endParaRPr lang="en-US">
              <a:latin typeface="Times" pitchFamily="32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14400"/>
            <a:ext cx="3200400" cy="2687638"/>
          </a:xfrm>
          <a:prstGeom prst="rect">
            <a:avLst/>
          </a:prstGeom>
          <a:noFill/>
          <a:ln>
            <a:noFill/>
          </a:ln>
          <a:effectLst>
            <a:outerShdw dist="12698" dir="2700000" algn="ctr" rotWithShape="0">
              <a:schemeClr val="bg2">
                <a:alpha val="99962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6842125" y="4314825"/>
            <a:ext cx="208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Channel head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792163"/>
          </a:xfrm>
        </p:spPr>
        <p:txBody>
          <a:bodyPr/>
          <a:lstStyle/>
          <a:p>
            <a:pPr eaLnBrk="1" hangingPunct="1"/>
            <a:r>
              <a:rPr lang="en-US" smtClean="0"/>
              <a:t>Hortonian Flow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4495800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Sheet flow described by Horton in 1930s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</a:t>
            </a:r>
            <a:r>
              <a:rPr lang="en-US" sz="2800" i="1" smtClean="0"/>
              <a:t>i</a:t>
            </a:r>
            <a:r>
              <a:rPr lang="en-US" sz="2800" smtClean="0"/>
              <a:t>&lt;</a:t>
            </a:r>
            <a:r>
              <a:rPr lang="en-US" sz="2800" i="1" smtClean="0"/>
              <a:t>f</a:t>
            </a:r>
            <a:r>
              <a:rPr lang="en-US" sz="2800" smtClean="0"/>
              <a:t>, all </a:t>
            </a:r>
            <a:r>
              <a:rPr lang="en-US" sz="2800" i="1" smtClean="0"/>
              <a:t>i</a:t>
            </a:r>
            <a:r>
              <a:rPr lang="en-US" sz="2800" smtClean="0"/>
              <a:t> is absorbed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When </a:t>
            </a:r>
            <a:r>
              <a:rPr lang="en-US" sz="2800" i="1" smtClean="0"/>
              <a:t>i</a:t>
            </a:r>
            <a:r>
              <a:rPr lang="en-US" sz="2800" smtClean="0"/>
              <a:t> &gt; </a:t>
            </a:r>
            <a:r>
              <a:rPr lang="en-US" sz="2800" i="1" smtClean="0"/>
              <a:t>f</a:t>
            </a:r>
            <a:r>
              <a:rPr lang="en-US" sz="2800" smtClean="0"/>
              <a:t>, (</a:t>
            </a:r>
            <a:r>
              <a:rPr lang="en-US" sz="2800" i="1" smtClean="0"/>
              <a:t>i-f</a:t>
            </a:r>
            <a:r>
              <a:rPr lang="en-US" sz="2800" smtClean="0"/>
              <a:t>) results in rainfall excess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Applicable in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impervious surfaces (urban areas)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Steep slopes with thin soil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hydrophobic or compacted soil with low infiltration</a:t>
            </a:r>
          </a:p>
        </p:txBody>
      </p:sp>
      <p:sp>
        <p:nvSpPr>
          <p:cNvPr id="9220" name="Freeform 4"/>
          <p:cNvSpPr>
            <a:spLocks/>
          </p:cNvSpPr>
          <p:nvPr/>
        </p:nvSpPr>
        <p:spPr bwMode="auto">
          <a:xfrm>
            <a:off x="5273675" y="2936875"/>
            <a:ext cx="3367088" cy="2320925"/>
          </a:xfrm>
          <a:custGeom>
            <a:avLst/>
            <a:gdLst>
              <a:gd name="T0" fmla="*/ 0 w 2121"/>
              <a:gd name="T1" fmla="*/ 0 h 1462"/>
              <a:gd name="T2" fmla="*/ 483870072 w 2121"/>
              <a:gd name="T3" fmla="*/ 73083738 h 1462"/>
              <a:gd name="T4" fmla="*/ 894656395 w 2121"/>
              <a:gd name="T5" fmla="*/ 413305625 h 1462"/>
              <a:gd name="T6" fmla="*/ 1547376167 w 2121"/>
              <a:gd name="T7" fmla="*/ 362902500 h 1462"/>
              <a:gd name="T8" fmla="*/ 2031246239 w 2121"/>
              <a:gd name="T9" fmla="*/ 725805000 h 1462"/>
              <a:gd name="T10" fmla="*/ 2147483647 w 2121"/>
              <a:gd name="T11" fmla="*/ 824091888 h 1462"/>
              <a:gd name="T12" fmla="*/ 2147483647 w 2121"/>
              <a:gd name="T13" fmla="*/ 1260078125 h 1462"/>
              <a:gd name="T14" fmla="*/ 2147483647 w 2121"/>
              <a:gd name="T15" fmla="*/ 1622980625 h 1462"/>
              <a:gd name="T16" fmla="*/ 2147483647 w 2121"/>
              <a:gd name="T17" fmla="*/ 2147483647 h 1462"/>
              <a:gd name="T18" fmla="*/ 2147483647 w 2121"/>
              <a:gd name="T19" fmla="*/ 2147483647 h 1462"/>
              <a:gd name="T20" fmla="*/ 2147483647 w 2121"/>
              <a:gd name="T21" fmla="*/ 1572577500 h 14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21"/>
              <a:gd name="T34" fmla="*/ 0 h 1462"/>
              <a:gd name="T35" fmla="*/ 2121 w 2121"/>
              <a:gd name="T36" fmla="*/ 1462 h 14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21" h="1462">
                <a:moveTo>
                  <a:pt x="0" y="0"/>
                </a:moveTo>
                <a:cubicBezTo>
                  <a:pt x="32" y="6"/>
                  <a:pt x="133" y="2"/>
                  <a:pt x="192" y="29"/>
                </a:cubicBezTo>
                <a:cubicBezTo>
                  <a:pt x="251" y="56"/>
                  <a:pt x="285" y="145"/>
                  <a:pt x="355" y="164"/>
                </a:cubicBezTo>
                <a:cubicBezTo>
                  <a:pt x="425" y="183"/>
                  <a:pt x="539" y="123"/>
                  <a:pt x="614" y="144"/>
                </a:cubicBezTo>
                <a:cubicBezTo>
                  <a:pt x="689" y="165"/>
                  <a:pt x="720" y="258"/>
                  <a:pt x="806" y="288"/>
                </a:cubicBezTo>
                <a:cubicBezTo>
                  <a:pt x="892" y="318"/>
                  <a:pt x="1020" y="292"/>
                  <a:pt x="1132" y="327"/>
                </a:cubicBezTo>
                <a:cubicBezTo>
                  <a:pt x="1244" y="362"/>
                  <a:pt x="1403" y="447"/>
                  <a:pt x="1478" y="500"/>
                </a:cubicBezTo>
                <a:cubicBezTo>
                  <a:pt x="1553" y="553"/>
                  <a:pt x="1541" y="505"/>
                  <a:pt x="1584" y="644"/>
                </a:cubicBezTo>
                <a:cubicBezTo>
                  <a:pt x="1627" y="783"/>
                  <a:pt x="1676" y="1218"/>
                  <a:pt x="1737" y="1335"/>
                </a:cubicBezTo>
                <a:cubicBezTo>
                  <a:pt x="1798" y="1452"/>
                  <a:pt x="1884" y="1462"/>
                  <a:pt x="1948" y="1344"/>
                </a:cubicBezTo>
                <a:cubicBezTo>
                  <a:pt x="2012" y="1226"/>
                  <a:pt x="2085" y="774"/>
                  <a:pt x="2121" y="624"/>
                </a:cubicBezTo>
              </a:path>
            </a:pathLst>
          </a:custGeom>
          <a:noFill/>
          <a:ln w="9525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1" name="Freeform 5"/>
          <p:cNvSpPr>
            <a:spLocks/>
          </p:cNvSpPr>
          <p:nvPr/>
        </p:nvSpPr>
        <p:spPr bwMode="auto">
          <a:xfrm>
            <a:off x="5257800" y="2800350"/>
            <a:ext cx="3013075" cy="1812925"/>
          </a:xfrm>
          <a:custGeom>
            <a:avLst/>
            <a:gdLst>
              <a:gd name="T0" fmla="*/ 0 w 1898"/>
              <a:gd name="T1" fmla="*/ 0 h 1142"/>
              <a:gd name="T2" fmla="*/ 2147483647 w 1898"/>
              <a:gd name="T3" fmla="*/ 1403727825 h 1142"/>
              <a:gd name="T4" fmla="*/ 2147483647 w 1898"/>
              <a:gd name="T5" fmla="*/ 2147483647 h 1142"/>
              <a:gd name="T6" fmla="*/ 0 60000 65536"/>
              <a:gd name="T7" fmla="*/ 0 60000 65536"/>
              <a:gd name="T8" fmla="*/ 0 60000 65536"/>
              <a:gd name="T9" fmla="*/ 0 w 1898"/>
              <a:gd name="T10" fmla="*/ 0 h 1142"/>
              <a:gd name="T11" fmla="*/ 1898 w 1898"/>
              <a:gd name="T12" fmla="*/ 1142 h 114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98" h="1142">
                <a:moveTo>
                  <a:pt x="0" y="0"/>
                </a:moveTo>
                <a:cubicBezTo>
                  <a:pt x="266" y="93"/>
                  <a:pt x="1290" y="367"/>
                  <a:pt x="1594" y="557"/>
                </a:cubicBezTo>
                <a:cubicBezTo>
                  <a:pt x="1898" y="747"/>
                  <a:pt x="1776" y="1020"/>
                  <a:pt x="1824" y="1142"/>
                </a:cubicBezTo>
              </a:path>
            </a:pathLst>
          </a:cu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2" name="Freeform 6"/>
          <p:cNvSpPr>
            <a:spLocks/>
          </p:cNvSpPr>
          <p:nvPr/>
        </p:nvSpPr>
        <p:spPr bwMode="auto">
          <a:xfrm>
            <a:off x="7924800" y="4629150"/>
            <a:ext cx="566738" cy="1588"/>
          </a:xfrm>
          <a:custGeom>
            <a:avLst/>
            <a:gdLst>
              <a:gd name="T0" fmla="*/ 0 w 357"/>
              <a:gd name="T1" fmla="*/ 0 h 1"/>
              <a:gd name="T2" fmla="*/ 899697369 w 357"/>
              <a:gd name="T3" fmla="*/ 0 h 1"/>
              <a:gd name="T4" fmla="*/ 0 60000 65536"/>
              <a:gd name="T5" fmla="*/ 0 60000 65536"/>
              <a:gd name="T6" fmla="*/ 0 w 357"/>
              <a:gd name="T7" fmla="*/ 0 h 1"/>
              <a:gd name="T8" fmla="*/ 357 w 357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57" h="1">
                <a:moveTo>
                  <a:pt x="0" y="0"/>
                </a:moveTo>
                <a:lnTo>
                  <a:pt x="357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3" name="Freeform 7"/>
          <p:cNvSpPr>
            <a:spLocks/>
          </p:cNvSpPr>
          <p:nvPr/>
        </p:nvSpPr>
        <p:spPr bwMode="auto">
          <a:xfrm>
            <a:off x="7929563" y="4700588"/>
            <a:ext cx="547687" cy="1587"/>
          </a:xfrm>
          <a:custGeom>
            <a:avLst/>
            <a:gdLst>
              <a:gd name="T0" fmla="*/ 0 w 345"/>
              <a:gd name="T1" fmla="*/ 0 h 1"/>
              <a:gd name="T2" fmla="*/ 869452319 w 345"/>
              <a:gd name="T3" fmla="*/ 0 h 1"/>
              <a:gd name="T4" fmla="*/ 0 60000 65536"/>
              <a:gd name="T5" fmla="*/ 0 60000 65536"/>
              <a:gd name="T6" fmla="*/ 0 w 345"/>
              <a:gd name="T7" fmla="*/ 0 h 1"/>
              <a:gd name="T8" fmla="*/ 345 w 34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45" h="1">
                <a:moveTo>
                  <a:pt x="0" y="0"/>
                </a:moveTo>
                <a:lnTo>
                  <a:pt x="34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4" name="Freeform 8"/>
          <p:cNvSpPr>
            <a:spLocks/>
          </p:cNvSpPr>
          <p:nvPr/>
        </p:nvSpPr>
        <p:spPr bwMode="auto">
          <a:xfrm>
            <a:off x="7948613" y="4781550"/>
            <a:ext cx="504825" cy="1588"/>
          </a:xfrm>
          <a:custGeom>
            <a:avLst/>
            <a:gdLst>
              <a:gd name="T0" fmla="*/ 0 w 318"/>
              <a:gd name="T1" fmla="*/ 0 h 1"/>
              <a:gd name="T2" fmla="*/ 801409688 w 318"/>
              <a:gd name="T3" fmla="*/ 0 h 1"/>
              <a:gd name="T4" fmla="*/ 0 60000 65536"/>
              <a:gd name="T5" fmla="*/ 0 60000 65536"/>
              <a:gd name="T6" fmla="*/ 0 w 318"/>
              <a:gd name="T7" fmla="*/ 0 h 1"/>
              <a:gd name="T8" fmla="*/ 318 w 318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8" h="1">
                <a:moveTo>
                  <a:pt x="0" y="0"/>
                </a:moveTo>
                <a:lnTo>
                  <a:pt x="318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5" name="Freeform 9"/>
          <p:cNvSpPr>
            <a:spLocks/>
          </p:cNvSpPr>
          <p:nvPr/>
        </p:nvSpPr>
        <p:spPr bwMode="auto">
          <a:xfrm>
            <a:off x="7962900" y="4857750"/>
            <a:ext cx="476250" cy="1588"/>
          </a:xfrm>
          <a:custGeom>
            <a:avLst/>
            <a:gdLst>
              <a:gd name="T0" fmla="*/ 0 w 300"/>
              <a:gd name="T1" fmla="*/ 0 h 1"/>
              <a:gd name="T2" fmla="*/ 756046875 w 300"/>
              <a:gd name="T3" fmla="*/ 0 h 1"/>
              <a:gd name="T4" fmla="*/ 0 60000 65536"/>
              <a:gd name="T5" fmla="*/ 0 60000 65536"/>
              <a:gd name="T6" fmla="*/ 0 w 300"/>
              <a:gd name="T7" fmla="*/ 0 h 1"/>
              <a:gd name="T8" fmla="*/ 300 w 300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00" h="1">
                <a:moveTo>
                  <a:pt x="0" y="0"/>
                </a:moveTo>
                <a:lnTo>
                  <a:pt x="30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6" name="Freeform 10"/>
          <p:cNvSpPr>
            <a:spLocks/>
          </p:cNvSpPr>
          <p:nvPr/>
        </p:nvSpPr>
        <p:spPr bwMode="auto">
          <a:xfrm>
            <a:off x="7986713" y="4933950"/>
            <a:ext cx="433387" cy="1588"/>
          </a:xfrm>
          <a:custGeom>
            <a:avLst/>
            <a:gdLst>
              <a:gd name="T0" fmla="*/ 0 w 273"/>
              <a:gd name="T1" fmla="*/ 0 h 1"/>
              <a:gd name="T2" fmla="*/ 688001069 w 273"/>
              <a:gd name="T3" fmla="*/ 0 h 1"/>
              <a:gd name="T4" fmla="*/ 0 60000 65536"/>
              <a:gd name="T5" fmla="*/ 0 60000 65536"/>
              <a:gd name="T6" fmla="*/ 0 w 273"/>
              <a:gd name="T7" fmla="*/ 0 h 1"/>
              <a:gd name="T8" fmla="*/ 273 w 27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73" h="1">
                <a:moveTo>
                  <a:pt x="0" y="0"/>
                </a:moveTo>
                <a:lnTo>
                  <a:pt x="27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7" name="Freeform 11"/>
          <p:cNvSpPr>
            <a:spLocks/>
          </p:cNvSpPr>
          <p:nvPr/>
        </p:nvSpPr>
        <p:spPr bwMode="auto">
          <a:xfrm>
            <a:off x="8010525" y="5000625"/>
            <a:ext cx="381000" cy="4763"/>
          </a:xfrm>
          <a:custGeom>
            <a:avLst/>
            <a:gdLst>
              <a:gd name="T0" fmla="*/ 0 w 240"/>
              <a:gd name="T1" fmla="*/ 7562056 h 3"/>
              <a:gd name="T2" fmla="*/ 604837500 w 240"/>
              <a:gd name="T3" fmla="*/ 0 h 3"/>
              <a:gd name="T4" fmla="*/ 0 60000 65536"/>
              <a:gd name="T5" fmla="*/ 0 60000 65536"/>
              <a:gd name="T6" fmla="*/ 0 w 240"/>
              <a:gd name="T7" fmla="*/ 0 h 3"/>
              <a:gd name="T8" fmla="*/ 240 w 240"/>
              <a:gd name="T9" fmla="*/ 3 h 3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240" h="3">
                <a:moveTo>
                  <a:pt x="0" y="3"/>
                </a:moveTo>
                <a:lnTo>
                  <a:pt x="24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8" name="Freeform 12"/>
          <p:cNvSpPr>
            <a:spLocks/>
          </p:cNvSpPr>
          <p:nvPr/>
        </p:nvSpPr>
        <p:spPr bwMode="auto">
          <a:xfrm>
            <a:off x="8048625" y="5086350"/>
            <a:ext cx="309563" cy="1588"/>
          </a:xfrm>
          <a:custGeom>
            <a:avLst/>
            <a:gdLst>
              <a:gd name="T0" fmla="*/ 0 w 195"/>
              <a:gd name="T1" fmla="*/ 0 h 1"/>
              <a:gd name="T2" fmla="*/ 491432056 w 195"/>
              <a:gd name="T3" fmla="*/ 0 h 1"/>
              <a:gd name="T4" fmla="*/ 0 60000 65536"/>
              <a:gd name="T5" fmla="*/ 0 60000 65536"/>
              <a:gd name="T6" fmla="*/ 0 w 195"/>
              <a:gd name="T7" fmla="*/ 0 h 1"/>
              <a:gd name="T8" fmla="*/ 195 w 195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95" h="1">
                <a:moveTo>
                  <a:pt x="0" y="0"/>
                </a:moveTo>
                <a:lnTo>
                  <a:pt x="195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6172200" y="24955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6477000" y="26479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858000" y="2724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6324600" y="3333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>
            <a:off x="6629400" y="34861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4" name="Line 18"/>
          <p:cNvSpPr>
            <a:spLocks noChangeShapeType="1"/>
          </p:cNvSpPr>
          <p:nvPr/>
        </p:nvSpPr>
        <p:spPr bwMode="auto">
          <a:xfrm>
            <a:off x="7010400" y="35623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Line 19"/>
          <p:cNvSpPr>
            <a:spLocks noChangeShapeType="1"/>
          </p:cNvSpPr>
          <p:nvPr/>
        </p:nvSpPr>
        <p:spPr bwMode="auto">
          <a:xfrm>
            <a:off x="7391400" y="371475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6" name="Text Box 20"/>
          <p:cNvSpPr txBox="1">
            <a:spLocks noChangeArrowheads="1"/>
          </p:cNvSpPr>
          <p:nvPr/>
        </p:nvSpPr>
        <p:spPr bwMode="auto">
          <a:xfrm>
            <a:off x="6096000" y="21907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Rainfall, </a:t>
            </a:r>
            <a:r>
              <a:rPr lang="en-US" sz="1400" i="1"/>
              <a:t>i</a:t>
            </a:r>
          </a:p>
        </p:txBody>
      </p:sp>
      <p:sp>
        <p:nvSpPr>
          <p:cNvPr id="9237" name="Text Box 21"/>
          <p:cNvSpPr txBox="1">
            <a:spLocks noChangeArrowheads="1"/>
          </p:cNvSpPr>
          <p:nvPr/>
        </p:nvSpPr>
        <p:spPr bwMode="auto">
          <a:xfrm>
            <a:off x="6096000" y="4019550"/>
            <a:ext cx="1600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1400"/>
              <a:t>Infiltration, </a:t>
            </a:r>
            <a:r>
              <a:rPr lang="en-US" sz="1400" i="1"/>
              <a:t>f</a:t>
            </a:r>
          </a:p>
        </p:txBody>
      </p:sp>
      <p:sp>
        <p:nvSpPr>
          <p:cNvPr id="9238" name="Text Box 22"/>
          <p:cNvSpPr txBox="1">
            <a:spLocks noChangeArrowheads="1"/>
          </p:cNvSpPr>
          <p:nvPr/>
        </p:nvSpPr>
        <p:spPr bwMode="auto">
          <a:xfrm>
            <a:off x="7848600" y="2743200"/>
            <a:ext cx="99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latin typeface="Garamond" pitchFamily="18" charset="0"/>
              </a:rPr>
              <a:t>i &gt; q</a:t>
            </a:r>
          </a:p>
        </p:txBody>
      </p:sp>
      <p:sp>
        <p:nvSpPr>
          <p:cNvPr id="9239" name="Text Box 23"/>
          <p:cNvSpPr txBox="1">
            <a:spLocks noChangeArrowheads="1"/>
          </p:cNvSpPr>
          <p:nvPr/>
        </p:nvSpPr>
        <p:spPr bwMode="auto">
          <a:xfrm>
            <a:off x="152400" y="6096000"/>
            <a:ext cx="8763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>
                <a:solidFill>
                  <a:schemeClr val="hlink"/>
                </a:solidFill>
                <a:latin typeface="Garamond" pitchFamily="18" charset="0"/>
              </a:rPr>
              <a:t>Later studies showed that Hortonian flow rarely occurs on vegetated surfaces in humid regions.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Subsurface flow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Lateral movement of water occurring through the soil above the water 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primary mechanism for stream flow generation when </a:t>
            </a:r>
            <a:r>
              <a:rPr lang="en-US" sz="2800" i="1" smtClean="0"/>
              <a:t>f</a:t>
            </a:r>
            <a:r>
              <a:rPr lang="en-US" sz="2800" smtClean="0"/>
              <a:t>&gt;</a:t>
            </a:r>
            <a:r>
              <a:rPr lang="en-US" sz="2800" i="1" smtClean="0"/>
              <a:t>i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Matrix/translatory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Lateral flow of old water displaced by precipitation inputs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Near surface lateral conductivity is greater than overall vertical conductivity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Porosity and permeability higher near the 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Macropore flow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smtClean="0"/>
              <a:t>Movement of water through large conduits in the soil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1058</Words>
  <Application>Microsoft Office PowerPoint</Application>
  <PresentationFormat>On-screen Show (4:3)</PresentationFormat>
  <Paragraphs>328</Paragraphs>
  <Slides>31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Default Design</vt:lpstr>
      <vt:lpstr>Document</vt:lpstr>
      <vt:lpstr>Equation</vt:lpstr>
      <vt:lpstr>Chart</vt:lpstr>
      <vt:lpstr>Runoff Processes</vt:lpstr>
      <vt:lpstr>Surface water</vt:lpstr>
      <vt:lpstr>Streamflow generation</vt:lpstr>
      <vt:lpstr>Welcome to the Critical Zone</vt:lpstr>
      <vt:lpstr>PowerPoint Presentation</vt:lpstr>
      <vt:lpstr>PowerPoint Presentation</vt:lpstr>
      <vt:lpstr>PowerPoint Presentation</vt:lpstr>
      <vt:lpstr>Hortonian Flow</vt:lpstr>
      <vt:lpstr>Subsurface flow</vt:lpstr>
      <vt:lpstr>Soil macropores</vt:lpstr>
      <vt:lpstr>Saturation overland flow</vt:lpstr>
      <vt:lpstr>Streamflow hydrograph</vt:lpstr>
      <vt:lpstr>Excess rainfall </vt:lpstr>
      <vt:lpstr>Green-Ampt Method</vt:lpstr>
      <vt:lpstr>Soils in Brushy Creek Watershed</vt:lpstr>
      <vt:lpstr>Soil Map Unit</vt:lpstr>
      <vt:lpstr>Green-Ampt Parameters for Soil Map Units</vt:lpstr>
      <vt:lpstr>Green-Ampt in HEC-HMS</vt:lpstr>
      <vt:lpstr>Impervious Cover</vt:lpstr>
      <vt:lpstr>SCS method</vt:lpstr>
      <vt:lpstr>Abstractions – SCS Method</vt:lpstr>
      <vt:lpstr>SCS Method (Cont.)</vt:lpstr>
      <vt:lpstr>SCS Method (Cont.)</vt:lpstr>
      <vt:lpstr>SCS Method (Cont.)</vt:lpstr>
      <vt:lpstr>Hydrologic Soil Group in Brushy Creek</vt:lpstr>
      <vt:lpstr>Land Cover</vt:lpstr>
      <vt:lpstr>CN Table</vt:lpstr>
      <vt:lpstr>SCS Curve Number</vt:lpstr>
      <vt:lpstr>Example - SCS Method</vt:lpstr>
      <vt:lpstr>Example (SCS Method – 1, Cont.)</vt:lpstr>
      <vt:lpstr>Example (SCS Method – 1 Cont.)</vt:lpstr>
    </vt:vector>
  </TitlesOfParts>
  <Company>University of Texas at Austin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Runoff Processes</dc:title>
  <dc:creator>David Maidment</dc:creator>
  <cp:lastModifiedBy>Maidment</cp:lastModifiedBy>
  <cp:revision>20</cp:revision>
  <dcterms:created xsi:type="dcterms:W3CDTF">2007-03-27T14:19:26Z</dcterms:created>
  <dcterms:modified xsi:type="dcterms:W3CDTF">2012-02-21T08:43:41Z</dcterms:modified>
</cp:coreProperties>
</file>