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58" r:id="rId3"/>
    <p:sldId id="259" r:id="rId4"/>
    <p:sldId id="266" r:id="rId5"/>
    <p:sldId id="267" r:id="rId6"/>
    <p:sldId id="268" r:id="rId7"/>
    <p:sldId id="269" r:id="rId8"/>
    <p:sldId id="270" r:id="rId9"/>
    <p:sldId id="271" r:id="rId10"/>
    <p:sldId id="272" r:id="rId11"/>
    <p:sldId id="261" r:id="rId12"/>
    <p:sldId id="262" r:id="rId13"/>
    <p:sldId id="263" r:id="rId14"/>
    <p:sldId id="264" r:id="rId15"/>
    <p:sldId id="265" r:id="rId16"/>
    <p:sldId id="273" r:id="rId17"/>
    <p:sldId id="274" r:id="rId18"/>
    <p:sldId id="275" r:id="rId19"/>
    <p:sldId id="276" r:id="rId20"/>
    <p:sldId id="277"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8" d="100"/>
          <a:sy n="98" d="100"/>
        </p:scale>
        <p:origin x="-870"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16D0D9-719A-4C76-82A5-4E9C9243C7B0}" type="datetimeFigureOut">
              <a:rPr lang="en-US" smtClean="0"/>
              <a:t>4/23/2012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13D4F2-879E-4BD5-BB14-7F914D79D740}" type="slidenum">
              <a:rPr lang="en-US" smtClean="0"/>
              <a:t>‹#›</a:t>
            </a:fld>
            <a:endParaRPr lang="en-US"/>
          </a:p>
        </p:txBody>
      </p:sp>
    </p:spTree>
    <p:extLst>
      <p:ext uri="{BB962C8B-B14F-4D97-AF65-F5344CB8AC3E}">
        <p14:creationId xmlns:p14="http://schemas.microsoft.com/office/powerpoint/2010/main" val="1794407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3FFCAD-62B8-44C3-ACBB-DBC013254023}" type="slidenum">
              <a:rPr lang="en-US"/>
              <a:pPr/>
              <a:t>11</a:t>
            </a:fld>
            <a:endParaRPr lang="en-US"/>
          </a:p>
        </p:txBody>
      </p:sp>
      <p:sp>
        <p:nvSpPr>
          <p:cNvPr id="66562" name="Rectangle 2"/>
          <p:cNvSpPr>
            <a:spLocks noRot="1" noChangeArrowheads="1" noTextEdit="1"/>
          </p:cNvSpPr>
          <p:nvPr>
            <p:ph type="sldImg"/>
          </p:nvPr>
        </p:nvSpPr>
        <p:spPr>
          <a:ln/>
        </p:spPr>
      </p:sp>
      <p:sp>
        <p:nvSpPr>
          <p:cNvPr id="66563" name="Rectangle 3"/>
          <p:cNvSpPr>
            <a:spLocks noGrp="1" noChangeArrowheads="1"/>
          </p:cNvSpPr>
          <p:nvPr>
            <p:ph type="body" idx="1"/>
          </p:nvPr>
        </p:nvSpPr>
        <p:spPr>
          <a:xfrm>
            <a:off x="914400" y="4343400"/>
            <a:ext cx="5029200" cy="4114800"/>
          </a:xfrm>
        </p:spPr>
        <p:txBody>
          <a:bodyPr lIns="89730" tIns="44865" rIns="89730" bIns="44865"/>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FB9337-2526-46DA-899C-CEE9868BCDCC}" type="slidenum">
              <a:rPr lang="en-US"/>
              <a:pPr/>
              <a:t>12</a:t>
            </a:fld>
            <a:endParaRPr lang="en-US"/>
          </a:p>
        </p:txBody>
      </p:sp>
      <p:sp>
        <p:nvSpPr>
          <p:cNvPr id="68610" name="Rectangle 2"/>
          <p:cNvSpPr>
            <a:spLocks noRot="1" noChangeArrowheads="1" noTextEdit="1"/>
          </p:cNvSpPr>
          <p:nvPr>
            <p:ph type="sldImg"/>
          </p:nvPr>
        </p:nvSpPr>
        <p:spPr>
          <a:ln/>
        </p:spPr>
      </p:sp>
      <p:sp>
        <p:nvSpPr>
          <p:cNvPr id="68611" name="Rectangle 3"/>
          <p:cNvSpPr>
            <a:spLocks noGrp="1" noChangeArrowheads="1"/>
          </p:cNvSpPr>
          <p:nvPr>
            <p:ph type="body" idx="1"/>
          </p:nvPr>
        </p:nvSpPr>
        <p:spPr>
          <a:xfrm>
            <a:off x="914400" y="4343400"/>
            <a:ext cx="5029200" cy="4114800"/>
          </a:xfrm>
        </p:spPr>
        <p:txBody>
          <a:bodyPr lIns="89730" tIns="44865" rIns="89730" bIns="44865"/>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568A45-7023-49A7-9E4E-43B0F3FCE690}" type="slidenum">
              <a:rPr lang="en-US"/>
              <a:pPr/>
              <a:t>13</a:t>
            </a:fld>
            <a:endParaRPr lang="en-US"/>
          </a:p>
        </p:txBody>
      </p:sp>
      <p:sp>
        <p:nvSpPr>
          <p:cNvPr id="62466" name="Rectangle 2"/>
          <p:cNvSpPr>
            <a:spLocks noRot="1" noChangeArrowheads="1" noTextEdit="1"/>
          </p:cNvSpPr>
          <p:nvPr>
            <p:ph type="sldImg"/>
          </p:nvPr>
        </p:nvSpPr>
        <p:spPr>
          <a:ln/>
        </p:spPr>
      </p:sp>
      <p:sp>
        <p:nvSpPr>
          <p:cNvPr id="62467" name="Rectangle 3"/>
          <p:cNvSpPr>
            <a:spLocks noGrp="1" noChangeArrowheads="1"/>
          </p:cNvSpPr>
          <p:nvPr>
            <p:ph type="body" idx="1"/>
          </p:nvPr>
        </p:nvSpPr>
        <p:spPr>
          <a:xfrm>
            <a:off x="914400" y="4343400"/>
            <a:ext cx="5029200" cy="4114800"/>
          </a:xfrm>
        </p:spPr>
        <p:txBody>
          <a:bodyPr lIns="89730" tIns="44865" rIns="89730" bIns="44865"/>
          <a:lstStyle/>
          <a:p>
            <a:pPr>
              <a:spcBef>
                <a:spcPct val="50000"/>
              </a:spcBef>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307547-FE5D-4AD4-B699-4619AA99C407}" type="slidenum">
              <a:rPr lang="en-US"/>
              <a:pPr/>
              <a:t>15</a:t>
            </a:fld>
            <a:endParaRPr lang="en-US"/>
          </a:p>
        </p:txBody>
      </p:sp>
      <p:sp>
        <p:nvSpPr>
          <p:cNvPr id="96258" name="Rectangle 2"/>
          <p:cNvSpPr>
            <a:spLocks noRot="1" noChangeArrowheads="1" noTextEdit="1"/>
          </p:cNvSpPr>
          <p:nvPr>
            <p:ph type="sldImg"/>
          </p:nvPr>
        </p:nvSpPr>
        <p:spPr>
          <a:ln/>
        </p:spPr>
      </p:sp>
      <p:sp>
        <p:nvSpPr>
          <p:cNvPr id="96259"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14F9B5C5-431D-4145-8392-6DFB2D1BBDFA}" type="slidenum">
              <a:rPr lang="en-US" sz="1200"/>
              <a:pPr eaLnBrk="1" hangingPunct="1"/>
              <a:t>16</a:t>
            </a:fld>
            <a:endParaRPr lang="en-US" sz="1200"/>
          </a:p>
        </p:txBody>
      </p:sp>
      <p:sp>
        <p:nvSpPr>
          <p:cNvPr id="62467" name="Rectangle 2"/>
          <p:cNvSpPr>
            <a:spLocks noChangeArrowheads="1" noTextEdit="1"/>
          </p:cNvSpPr>
          <p:nvPr>
            <p:ph type="sldImg"/>
          </p:nvPr>
        </p:nvSpPr>
        <p:spPr>
          <a:solidFill>
            <a:srgbClr val="FFFFFF"/>
          </a:solidFill>
          <a:ln/>
        </p:spPr>
      </p:sp>
      <p:sp>
        <p:nvSpPr>
          <p:cNvPr id="62468"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latin typeface="Times New Roman" charset="0"/>
              </a:rPr>
              <a:t>HEC-RAS schematic with the stream centerline and the cross-sections we defined in GIS. We can appreciate in each cross-section the banks and water elevation (once calculated).</a:t>
            </a:r>
          </a:p>
          <a:p>
            <a:pPr eaLnBrk="1" hangingPunct="1"/>
            <a:r>
              <a:rPr lang="en-US" smtClean="0">
                <a:latin typeface="Times New Roman" charset="0"/>
              </a:rPr>
              <a:t>The primary procedure for computing water surface profiles between cross-sections used for steady gradually varied flow is the standard step method (based on iterative solution of the energy equation from downstream -water elevation- to upstream).</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16318373-C17A-4015-ACEB-07953D192426}" type="slidenum">
              <a:rPr lang="en-US" sz="1200"/>
              <a:pPr eaLnBrk="1" hangingPunct="1"/>
              <a:t>17</a:t>
            </a:fld>
            <a:endParaRPr lang="en-US" sz="1200"/>
          </a:p>
        </p:txBody>
      </p:sp>
      <p:sp>
        <p:nvSpPr>
          <p:cNvPr id="63491" name="Rectangle 2"/>
          <p:cNvSpPr>
            <a:spLocks noChangeArrowheads="1" noTextEdit="1"/>
          </p:cNvSpPr>
          <p:nvPr>
            <p:ph type="sldImg"/>
          </p:nvPr>
        </p:nvSpPr>
        <p:spPr>
          <a:solidFill>
            <a:srgbClr val="FFFFFF"/>
          </a:solidFill>
          <a:ln/>
        </p:spPr>
      </p:sp>
      <p:sp>
        <p:nvSpPr>
          <p:cNvPr id="63492"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latin typeface="Times New Roman" charset="0"/>
              </a:rPr>
              <a:t>The output of the model comes in two primary forms:  a graphical xyz perspective plot, and in ASCII text format.</a:t>
            </a:r>
          </a:p>
          <a:p>
            <a:pPr eaLnBrk="1" hangingPunct="1"/>
            <a:r>
              <a:rPr lang="en-US" smtClean="0">
                <a:latin typeface="Times New Roman" charset="0"/>
              </a:rPr>
              <a:t>At this point, the hydraulic engineer would typically return to the original contour maps showing the cross-sections, and plot the water elevations.  In this manner, the floodplain extent is determined.  This could quickly become tedious if the goal is to evaluate different flow scenarios. However, we can use AVRas and export the water elevations into GIS and accomplish the floodplain delineation automatically.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CB861506-0B80-41BA-ADD9-2A217AAAE60D}" type="slidenum">
              <a:rPr lang="en-US" sz="1200"/>
              <a:pPr eaLnBrk="1" hangingPunct="1"/>
              <a:t>18</a:t>
            </a:fld>
            <a:endParaRPr lang="en-US" sz="1200"/>
          </a:p>
        </p:txBody>
      </p:sp>
      <p:sp>
        <p:nvSpPr>
          <p:cNvPr id="64515" name="Rectangle 2"/>
          <p:cNvSpPr>
            <a:spLocks noChangeArrowheads="1" noTextEdit="1"/>
          </p:cNvSpPr>
          <p:nvPr>
            <p:ph type="sldImg"/>
          </p:nvPr>
        </p:nvSpPr>
        <p:spPr>
          <a:solidFill>
            <a:srgbClr val="FFFFFF"/>
          </a:solidFill>
          <a:ln/>
        </p:spPr>
      </p:sp>
      <p:sp>
        <p:nvSpPr>
          <p:cNvPr id="64516" name="Rectangle 3"/>
          <p:cNvSpPr>
            <a:spLocks noChangeArrowheads="1"/>
          </p:cNvSpPr>
          <p:nvPr>
            <p:ph type="body" idx="1"/>
          </p:nvPr>
        </p:nvSpPr>
        <p:spPr>
          <a:solidFill>
            <a:srgbClr val="FFFFFF"/>
          </a:solidFill>
          <a:ln>
            <a:solidFill>
              <a:srgbClr val="000000"/>
            </a:solidFill>
            <a:miter lim="800000"/>
            <a:headEnd/>
            <a:tailEnd/>
          </a:ln>
        </p:spPr>
        <p:txBody>
          <a:bodyPr/>
          <a:lstStyle/>
          <a:p>
            <a:pPr>
              <a:spcBef>
                <a:spcPct val="0"/>
              </a:spcBef>
            </a:pPr>
            <a:r>
              <a:rPr lang="en-US" sz="1000" smtClean="0">
                <a:latin typeface="Times New Roman" charset="0"/>
              </a:rPr>
              <a:t>Overlapping  Buildings and Transportation layers helps identify affected areas.</a:t>
            </a:r>
          </a:p>
          <a:p>
            <a:pPr eaLnBrk="1" hangingPunct="1"/>
            <a:r>
              <a:rPr lang="en-US" sz="1000" smtClean="0">
                <a:latin typeface="Times New Roman" charset="0"/>
              </a:rPr>
              <a:t>The user can click anywhere on the inundated area and determine water depth.</a:t>
            </a:r>
            <a:endParaRPr lang="en-US" smtClean="0">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A515C763-0B37-4C0B-9C7D-C9F5CE5E7690}" type="slidenum">
              <a:rPr lang="en-US" sz="1200"/>
              <a:pPr eaLnBrk="1" hangingPunct="1"/>
              <a:t>19</a:t>
            </a:fld>
            <a:endParaRPr lang="en-US" sz="1200"/>
          </a:p>
        </p:txBody>
      </p:sp>
      <p:sp>
        <p:nvSpPr>
          <p:cNvPr id="65539" name="Rectangle 2"/>
          <p:cNvSpPr>
            <a:spLocks noChangeArrowheads="1" noTextEdit="1"/>
          </p:cNvSpPr>
          <p:nvPr>
            <p:ph type="sldImg"/>
          </p:nvPr>
        </p:nvSpPr>
        <p:spPr>
          <a:solidFill>
            <a:srgbClr val="FFFFFF"/>
          </a:solidFill>
          <a:ln/>
        </p:spPr>
      </p:sp>
      <p:sp>
        <p:nvSpPr>
          <p:cNvPr id="65540" name="Rectangle 3"/>
          <p:cNvSpPr>
            <a:spLocks noChangeArrowheads="1"/>
          </p:cNvSpPr>
          <p:nvPr>
            <p:ph type="body" idx="1"/>
          </p:nvPr>
        </p:nvSpPr>
        <p:spPr>
          <a:solidFill>
            <a:srgbClr val="FFFFFF"/>
          </a:solidFill>
          <a:ln>
            <a:solidFill>
              <a:srgbClr val="000000"/>
            </a:solidFill>
            <a:miter lim="800000"/>
            <a:headEnd/>
            <a:tailEnd/>
          </a:ln>
        </p:spPr>
        <p:txBody>
          <a:bodyPr/>
          <a:lstStyle/>
          <a:p>
            <a:pPr>
              <a:spcBef>
                <a:spcPct val="0"/>
              </a:spcBef>
            </a:pPr>
            <a:r>
              <a:rPr lang="en-US" smtClean="0">
                <a:latin typeface="Times New Roman" charset="0"/>
              </a:rPr>
              <a:t>Or you can make animated gifs like this one showing the effect when the flow varies from 500-5000 cfs.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F6450C56-DF01-40DA-A243-63900F60FF83}" type="slidenum">
              <a:rPr lang="en-US" sz="1200"/>
              <a:pPr eaLnBrk="1" hangingPunct="1"/>
              <a:t>20</a:t>
            </a:fld>
            <a:endParaRPr lang="en-US" sz="1200"/>
          </a:p>
        </p:txBody>
      </p:sp>
      <p:sp>
        <p:nvSpPr>
          <p:cNvPr id="66563" name="Rectangle 2"/>
          <p:cNvSpPr>
            <a:spLocks noChangeArrowheads="1" noTextEdit="1"/>
          </p:cNvSpPr>
          <p:nvPr>
            <p:ph type="sldImg"/>
          </p:nvPr>
        </p:nvSpPr>
        <p:spPr>
          <a:solidFill>
            <a:srgbClr val="FFFFFF"/>
          </a:solidFill>
          <a:ln/>
        </p:spPr>
      </p:sp>
      <p:sp>
        <p:nvSpPr>
          <p:cNvPr id="66564"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latin typeface="Times New Roman" charset="0"/>
              </a:rPr>
              <a:t>Finally, you can also create 3D animations that give you a more realistic vision of the study area.</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3D8A76-8E5E-4CE1-ADA3-E603901458E8}" type="datetimeFigureOut">
              <a:rPr lang="en-US" smtClean="0"/>
              <a:t>4/23/2012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AAD78E-7B64-403B-8653-38D6D004E6E8}" type="slidenum">
              <a:rPr lang="en-US" smtClean="0"/>
              <a:t>‹#›</a:t>
            </a:fld>
            <a:endParaRPr lang="en-US"/>
          </a:p>
        </p:txBody>
      </p:sp>
    </p:spTree>
    <p:extLst>
      <p:ext uri="{BB962C8B-B14F-4D97-AF65-F5344CB8AC3E}">
        <p14:creationId xmlns:p14="http://schemas.microsoft.com/office/powerpoint/2010/main" val="3455004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3D8A76-8E5E-4CE1-ADA3-E603901458E8}" type="datetimeFigureOut">
              <a:rPr lang="en-US" smtClean="0"/>
              <a:t>4/23/2012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AAD78E-7B64-403B-8653-38D6D004E6E8}" type="slidenum">
              <a:rPr lang="en-US" smtClean="0"/>
              <a:t>‹#›</a:t>
            </a:fld>
            <a:endParaRPr lang="en-US"/>
          </a:p>
        </p:txBody>
      </p:sp>
    </p:spTree>
    <p:extLst>
      <p:ext uri="{BB962C8B-B14F-4D97-AF65-F5344CB8AC3E}">
        <p14:creationId xmlns:p14="http://schemas.microsoft.com/office/powerpoint/2010/main" val="1959842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3D8A76-8E5E-4CE1-ADA3-E603901458E8}" type="datetimeFigureOut">
              <a:rPr lang="en-US" smtClean="0"/>
              <a:t>4/23/2012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AAD78E-7B64-403B-8653-38D6D004E6E8}" type="slidenum">
              <a:rPr lang="en-US" smtClean="0"/>
              <a:t>‹#›</a:t>
            </a:fld>
            <a:endParaRPr lang="en-US"/>
          </a:p>
        </p:txBody>
      </p:sp>
    </p:spTree>
    <p:extLst>
      <p:ext uri="{BB962C8B-B14F-4D97-AF65-F5344CB8AC3E}">
        <p14:creationId xmlns:p14="http://schemas.microsoft.com/office/powerpoint/2010/main" val="2477161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3D8A76-8E5E-4CE1-ADA3-E603901458E8}" type="datetimeFigureOut">
              <a:rPr lang="en-US" smtClean="0"/>
              <a:t>4/23/2012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AAD78E-7B64-403B-8653-38D6D004E6E8}" type="slidenum">
              <a:rPr lang="en-US" smtClean="0"/>
              <a:t>‹#›</a:t>
            </a:fld>
            <a:endParaRPr lang="en-US"/>
          </a:p>
        </p:txBody>
      </p:sp>
    </p:spTree>
    <p:extLst>
      <p:ext uri="{BB962C8B-B14F-4D97-AF65-F5344CB8AC3E}">
        <p14:creationId xmlns:p14="http://schemas.microsoft.com/office/powerpoint/2010/main" val="1292490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3D8A76-8E5E-4CE1-ADA3-E603901458E8}" type="datetimeFigureOut">
              <a:rPr lang="en-US" smtClean="0"/>
              <a:t>4/23/2012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AAD78E-7B64-403B-8653-38D6D004E6E8}" type="slidenum">
              <a:rPr lang="en-US" smtClean="0"/>
              <a:t>‹#›</a:t>
            </a:fld>
            <a:endParaRPr lang="en-US"/>
          </a:p>
        </p:txBody>
      </p:sp>
    </p:spTree>
    <p:extLst>
      <p:ext uri="{BB962C8B-B14F-4D97-AF65-F5344CB8AC3E}">
        <p14:creationId xmlns:p14="http://schemas.microsoft.com/office/powerpoint/2010/main" val="2323264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3D8A76-8E5E-4CE1-ADA3-E603901458E8}" type="datetimeFigureOut">
              <a:rPr lang="en-US" smtClean="0"/>
              <a:t>4/23/2012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AAD78E-7B64-403B-8653-38D6D004E6E8}" type="slidenum">
              <a:rPr lang="en-US" smtClean="0"/>
              <a:t>‹#›</a:t>
            </a:fld>
            <a:endParaRPr lang="en-US"/>
          </a:p>
        </p:txBody>
      </p:sp>
    </p:spTree>
    <p:extLst>
      <p:ext uri="{BB962C8B-B14F-4D97-AF65-F5344CB8AC3E}">
        <p14:creationId xmlns:p14="http://schemas.microsoft.com/office/powerpoint/2010/main" val="2438484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3D8A76-8E5E-4CE1-ADA3-E603901458E8}" type="datetimeFigureOut">
              <a:rPr lang="en-US" smtClean="0"/>
              <a:t>4/23/2012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AAD78E-7B64-403B-8653-38D6D004E6E8}" type="slidenum">
              <a:rPr lang="en-US" smtClean="0"/>
              <a:t>‹#›</a:t>
            </a:fld>
            <a:endParaRPr lang="en-US"/>
          </a:p>
        </p:txBody>
      </p:sp>
    </p:spTree>
    <p:extLst>
      <p:ext uri="{BB962C8B-B14F-4D97-AF65-F5344CB8AC3E}">
        <p14:creationId xmlns:p14="http://schemas.microsoft.com/office/powerpoint/2010/main" val="661196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3D8A76-8E5E-4CE1-ADA3-E603901458E8}" type="datetimeFigureOut">
              <a:rPr lang="en-US" smtClean="0"/>
              <a:t>4/23/2012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AAD78E-7B64-403B-8653-38D6D004E6E8}" type="slidenum">
              <a:rPr lang="en-US" smtClean="0"/>
              <a:t>‹#›</a:t>
            </a:fld>
            <a:endParaRPr lang="en-US"/>
          </a:p>
        </p:txBody>
      </p:sp>
    </p:spTree>
    <p:extLst>
      <p:ext uri="{BB962C8B-B14F-4D97-AF65-F5344CB8AC3E}">
        <p14:creationId xmlns:p14="http://schemas.microsoft.com/office/powerpoint/2010/main" val="3002086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3D8A76-8E5E-4CE1-ADA3-E603901458E8}" type="datetimeFigureOut">
              <a:rPr lang="en-US" smtClean="0"/>
              <a:t>4/23/2012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AAD78E-7B64-403B-8653-38D6D004E6E8}" type="slidenum">
              <a:rPr lang="en-US" smtClean="0"/>
              <a:t>‹#›</a:t>
            </a:fld>
            <a:endParaRPr lang="en-US"/>
          </a:p>
        </p:txBody>
      </p:sp>
    </p:spTree>
    <p:extLst>
      <p:ext uri="{BB962C8B-B14F-4D97-AF65-F5344CB8AC3E}">
        <p14:creationId xmlns:p14="http://schemas.microsoft.com/office/powerpoint/2010/main" val="3633131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3D8A76-8E5E-4CE1-ADA3-E603901458E8}" type="datetimeFigureOut">
              <a:rPr lang="en-US" smtClean="0"/>
              <a:t>4/23/2012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AAD78E-7B64-403B-8653-38D6D004E6E8}" type="slidenum">
              <a:rPr lang="en-US" smtClean="0"/>
              <a:t>‹#›</a:t>
            </a:fld>
            <a:endParaRPr lang="en-US"/>
          </a:p>
        </p:txBody>
      </p:sp>
    </p:spTree>
    <p:extLst>
      <p:ext uri="{BB962C8B-B14F-4D97-AF65-F5344CB8AC3E}">
        <p14:creationId xmlns:p14="http://schemas.microsoft.com/office/powerpoint/2010/main" val="3420281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3D8A76-8E5E-4CE1-ADA3-E603901458E8}" type="datetimeFigureOut">
              <a:rPr lang="en-US" smtClean="0"/>
              <a:t>4/23/2012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AAD78E-7B64-403B-8653-38D6D004E6E8}" type="slidenum">
              <a:rPr lang="en-US" smtClean="0"/>
              <a:t>‹#›</a:t>
            </a:fld>
            <a:endParaRPr lang="en-US"/>
          </a:p>
        </p:txBody>
      </p:sp>
    </p:spTree>
    <p:extLst>
      <p:ext uri="{BB962C8B-B14F-4D97-AF65-F5344CB8AC3E}">
        <p14:creationId xmlns:p14="http://schemas.microsoft.com/office/powerpoint/2010/main" val="2080703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3D8A76-8E5E-4CE1-ADA3-E603901458E8}" type="datetimeFigureOut">
              <a:rPr lang="en-US" smtClean="0"/>
              <a:t>4/23/2012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AAD78E-7B64-403B-8653-38D6D004E6E8}" type="slidenum">
              <a:rPr lang="en-US" smtClean="0"/>
              <a:t>‹#›</a:t>
            </a:fld>
            <a:endParaRPr lang="en-US"/>
          </a:p>
        </p:txBody>
      </p:sp>
    </p:spTree>
    <p:extLst>
      <p:ext uri="{BB962C8B-B14F-4D97-AF65-F5344CB8AC3E}">
        <p14:creationId xmlns:p14="http://schemas.microsoft.com/office/powerpoint/2010/main" val="631768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crwr.utexas.edu/gis/gishydro01/Class/exercises/georas.html" TargetMode="External"/><Relationship Id="rId2" Type="http://schemas.openxmlformats.org/officeDocument/2006/relationships/hyperlink" Target="http://www.hec.usace.army.mil/software/hec-ras/hec-georas.htm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image" Target="../media/image19.pn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24.pn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25.png"/><Relationship Id="rId4"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lide Number Placeholder 3"/>
          <p:cNvSpPr>
            <a:spLocks noGrp="1"/>
          </p:cNvSpPr>
          <p:nvPr>
            <p:ph type="sldNum" sz="quarter" idx="11"/>
          </p:nvPr>
        </p:nvSpPr>
        <p:spPr/>
        <p:txBody>
          <a:bodyPr/>
          <a:lstStyle/>
          <a:p>
            <a:fld id="{42161DB1-D440-471B-806C-DC0B38E3B7DB}" type="slidenum">
              <a:rPr lang="en-US"/>
              <a:pPr/>
              <a:t>1</a:t>
            </a:fld>
            <a:endParaRPr lang="en-US"/>
          </a:p>
        </p:txBody>
      </p:sp>
      <p:sp>
        <p:nvSpPr>
          <p:cNvPr id="43034" name="Rectangle 26"/>
          <p:cNvSpPr>
            <a:spLocks noChangeArrowheads="1"/>
          </p:cNvSpPr>
          <p:nvPr/>
        </p:nvSpPr>
        <p:spPr bwMode="auto">
          <a:xfrm>
            <a:off x="1752600" y="1828800"/>
            <a:ext cx="6096000" cy="396240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 name="Rectangle 2"/>
          <p:cNvSpPr>
            <a:spLocks noGrp="1" noRot="1" noChangeArrowheads="1"/>
          </p:cNvSpPr>
          <p:nvPr>
            <p:ph type="title"/>
          </p:nvPr>
        </p:nvSpPr>
        <p:spPr/>
        <p:txBody>
          <a:bodyPr/>
          <a:lstStyle/>
          <a:p>
            <a:r>
              <a:rPr lang="en-US"/>
              <a:t>Triangulated Irregular Network</a:t>
            </a:r>
          </a:p>
        </p:txBody>
      </p:sp>
      <p:sp>
        <p:nvSpPr>
          <p:cNvPr id="43011" name="Line 3"/>
          <p:cNvSpPr>
            <a:spLocks noChangeShapeType="1"/>
          </p:cNvSpPr>
          <p:nvPr/>
        </p:nvSpPr>
        <p:spPr bwMode="auto">
          <a:xfrm flipV="1">
            <a:off x="2438400" y="2346325"/>
            <a:ext cx="1447800" cy="2057400"/>
          </a:xfrm>
          <a:prstGeom prst="line">
            <a:avLst/>
          </a:prstGeom>
          <a:noFill/>
          <a:ln w="25400">
            <a:solidFill>
              <a:srgbClr val="80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2" name="Line 4"/>
          <p:cNvSpPr>
            <a:spLocks noChangeShapeType="1"/>
          </p:cNvSpPr>
          <p:nvPr/>
        </p:nvSpPr>
        <p:spPr bwMode="auto">
          <a:xfrm>
            <a:off x="2438400" y="4403725"/>
            <a:ext cx="1905000"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3" name="Line 5"/>
          <p:cNvSpPr>
            <a:spLocks noChangeShapeType="1"/>
          </p:cNvSpPr>
          <p:nvPr/>
        </p:nvSpPr>
        <p:spPr bwMode="auto">
          <a:xfrm>
            <a:off x="3886200" y="2346325"/>
            <a:ext cx="457200" cy="205740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4" name="Line 6"/>
          <p:cNvSpPr>
            <a:spLocks noChangeShapeType="1"/>
          </p:cNvSpPr>
          <p:nvPr/>
        </p:nvSpPr>
        <p:spPr bwMode="auto">
          <a:xfrm>
            <a:off x="3886200" y="2346325"/>
            <a:ext cx="2209800" cy="68580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5" name="Line 7"/>
          <p:cNvSpPr>
            <a:spLocks noChangeShapeType="1"/>
          </p:cNvSpPr>
          <p:nvPr/>
        </p:nvSpPr>
        <p:spPr bwMode="auto">
          <a:xfrm flipV="1">
            <a:off x="4343400" y="3032125"/>
            <a:ext cx="1752600" cy="1371600"/>
          </a:xfrm>
          <a:prstGeom prst="line">
            <a:avLst/>
          </a:prstGeom>
          <a:noFill/>
          <a:ln w="25400">
            <a:solidFill>
              <a:srgbClr val="8000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6" name="Line 8"/>
          <p:cNvSpPr>
            <a:spLocks noChangeShapeType="1"/>
          </p:cNvSpPr>
          <p:nvPr/>
        </p:nvSpPr>
        <p:spPr bwMode="auto">
          <a:xfrm>
            <a:off x="4343400" y="4403725"/>
            <a:ext cx="1905000" cy="83820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7" name="Line 9"/>
          <p:cNvSpPr>
            <a:spLocks noChangeShapeType="1"/>
          </p:cNvSpPr>
          <p:nvPr/>
        </p:nvSpPr>
        <p:spPr bwMode="auto">
          <a:xfrm>
            <a:off x="6096000" y="3032125"/>
            <a:ext cx="152400" cy="220980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8" name="Line 10"/>
          <p:cNvSpPr>
            <a:spLocks noChangeShapeType="1"/>
          </p:cNvSpPr>
          <p:nvPr/>
        </p:nvSpPr>
        <p:spPr bwMode="auto">
          <a:xfrm>
            <a:off x="2438400" y="4403725"/>
            <a:ext cx="3810000" cy="838200"/>
          </a:xfrm>
          <a:prstGeom prst="line">
            <a:avLst/>
          </a:prstGeom>
          <a:noFill/>
          <a:ln w="25400">
            <a:solidFill>
              <a:srgbClr val="8000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9" name="Rectangle 11"/>
          <p:cNvSpPr>
            <a:spLocks noChangeArrowheads="1"/>
          </p:cNvSpPr>
          <p:nvPr/>
        </p:nvSpPr>
        <p:spPr bwMode="auto">
          <a:xfrm>
            <a:off x="2200275" y="22971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3020" name="Freeform 12"/>
          <p:cNvSpPr>
            <a:spLocks/>
          </p:cNvSpPr>
          <p:nvPr/>
        </p:nvSpPr>
        <p:spPr bwMode="auto">
          <a:xfrm>
            <a:off x="6246813" y="5241925"/>
            <a:ext cx="1587" cy="12700"/>
          </a:xfrm>
          <a:custGeom>
            <a:avLst/>
            <a:gdLst>
              <a:gd name="T0" fmla="*/ 0 w 1"/>
              <a:gd name="T1" fmla="*/ 8 h 8"/>
              <a:gd name="T2" fmla="*/ 0 w 1"/>
              <a:gd name="T3" fmla="*/ 0 h 8"/>
            </a:gdLst>
            <a:ahLst/>
            <a:cxnLst>
              <a:cxn ang="0">
                <a:pos x="T0" y="T1"/>
              </a:cxn>
              <a:cxn ang="0">
                <a:pos x="T2" y="T3"/>
              </a:cxn>
            </a:cxnLst>
            <a:rect l="0" t="0" r="r" b="b"/>
            <a:pathLst>
              <a:path w="1" h="8">
                <a:moveTo>
                  <a:pt x="0" y="8"/>
                </a:moveTo>
                <a:lnTo>
                  <a:pt x="0" y="0"/>
                </a:lnTo>
              </a:path>
            </a:pathLst>
          </a:custGeom>
          <a:noFill/>
          <a:ln w="38100">
            <a:solidFill>
              <a:srgbClr val="FF0000"/>
            </a:solidFill>
            <a:round/>
            <a:headEnd type="none" w="med" len="med"/>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21" name="Freeform 13"/>
          <p:cNvSpPr>
            <a:spLocks/>
          </p:cNvSpPr>
          <p:nvPr/>
        </p:nvSpPr>
        <p:spPr bwMode="auto">
          <a:xfrm>
            <a:off x="2436813" y="4403725"/>
            <a:ext cx="1587" cy="12700"/>
          </a:xfrm>
          <a:custGeom>
            <a:avLst/>
            <a:gdLst>
              <a:gd name="T0" fmla="*/ 0 w 1"/>
              <a:gd name="T1" fmla="*/ 8 h 8"/>
              <a:gd name="T2" fmla="*/ 0 w 1"/>
              <a:gd name="T3" fmla="*/ 0 h 8"/>
            </a:gdLst>
            <a:ahLst/>
            <a:cxnLst>
              <a:cxn ang="0">
                <a:pos x="T0" y="T1"/>
              </a:cxn>
              <a:cxn ang="0">
                <a:pos x="T2" y="T3"/>
              </a:cxn>
            </a:cxnLst>
            <a:rect l="0" t="0" r="r" b="b"/>
            <a:pathLst>
              <a:path w="1" h="8">
                <a:moveTo>
                  <a:pt x="0" y="8"/>
                </a:moveTo>
                <a:lnTo>
                  <a:pt x="0" y="0"/>
                </a:lnTo>
              </a:path>
            </a:pathLst>
          </a:custGeom>
          <a:noFill/>
          <a:ln w="38100">
            <a:solidFill>
              <a:srgbClr val="FF0000"/>
            </a:solidFill>
            <a:round/>
            <a:headEnd type="none" w="med" len="med"/>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22" name="Freeform 14"/>
          <p:cNvSpPr>
            <a:spLocks/>
          </p:cNvSpPr>
          <p:nvPr/>
        </p:nvSpPr>
        <p:spPr bwMode="auto">
          <a:xfrm>
            <a:off x="3884613" y="2346325"/>
            <a:ext cx="1587" cy="12700"/>
          </a:xfrm>
          <a:custGeom>
            <a:avLst/>
            <a:gdLst>
              <a:gd name="T0" fmla="*/ 0 w 1"/>
              <a:gd name="T1" fmla="*/ 8 h 8"/>
              <a:gd name="T2" fmla="*/ 0 w 1"/>
              <a:gd name="T3" fmla="*/ 0 h 8"/>
            </a:gdLst>
            <a:ahLst/>
            <a:cxnLst>
              <a:cxn ang="0">
                <a:pos x="T0" y="T1"/>
              </a:cxn>
              <a:cxn ang="0">
                <a:pos x="T2" y="T3"/>
              </a:cxn>
            </a:cxnLst>
            <a:rect l="0" t="0" r="r" b="b"/>
            <a:pathLst>
              <a:path w="1" h="8">
                <a:moveTo>
                  <a:pt x="0" y="8"/>
                </a:moveTo>
                <a:lnTo>
                  <a:pt x="0" y="0"/>
                </a:lnTo>
              </a:path>
            </a:pathLst>
          </a:custGeom>
          <a:noFill/>
          <a:ln w="38100">
            <a:solidFill>
              <a:srgbClr val="FF0000"/>
            </a:solidFill>
            <a:round/>
            <a:headEnd type="none" w="med" len="med"/>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23" name="Freeform 15"/>
          <p:cNvSpPr>
            <a:spLocks/>
          </p:cNvSpPr>
          <p:nvPr/>
        </p:nvSpPr>
        <p:spPr bwMode="auto">
          <a:xfrm>
            <a:off x="6094413" y="3019425"/>
            <a:ext cx="1587" cy="12700"/>
          </a:xfrm>
          <a:custGeom>
            <a:avLst/>
            <a:gdLst>
              <a:gd name="T0" fmla="*/ 0 w 1"/>
              <a:gd name="T1" fmla="*/ 8 h 8"/>
              <a:gd name="T2" fmla="*/ 0 w 1"/>
              <a:gd name="T3" fmla="*/ 0 h 8"/>
            </a:gdLst>
            <a:ahLst/>
            <a:cxnLst>
              <a:cxn ang="0">
                <a:pos x="T0" y="T1"/>
              </a:cxn>
              <a:cxn ang="0">
                <a:pos x="T2" y="T3"/>
              </a:cxn>
            </a:cxnLst>
            <a:rect l="0" t="0" r="r" b="b"/>
            <a:pathLst>
              <a:path w="1" h="8">
                <a:moveTo>
                  <a:pt x="0" y="8"/>
                </a:moveTo>
                <a:lnTo>
                  <a:pt x="0" y="0"/>
                </a:lnTo>
              </a:path>
            </a:pathLst>
          </a:custGeom>
          <a:noFill/>
          <a:ln w="38100">
            <a:solidFill>
              <a:srgbClr val="FF0000"/>
            </a:solidFill>
            <a:round/>
            <a:headEnd type="none" w="med" len="med"/>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24" name="Freeform 16"/>
          <p:cNvSpPr>
            <a:spLocks/>
          </p:cNvSpPr>
          <p:nvPr/>
        </p:nvSpPr>
        <p:spPr bwMode="auto">
          <a:xfrm>
            <a:off x="4343400" y="4391025"/>
            <a:ext cx="1588" cy="12700"/>
          </a:xfrm>
          <a:custGeom>
            <a:avLst/>
            <a:gdLst>
              <a:gd name="T0" fmla="*/ 0 w 1"/>
              <a:gd name="T1" fmla="*/ 8 h 8"/>
              <a:gd name="T2" fmla="*/ 0 w 1"/>
              <a:gd name="T3" fmla="*/ 0 h 8"/>
            </a:gdLst>
            <a:ahLst/>
            <a:cxnLst>
              <a:cxn ang="0">
                <a:pos x="T0" y="T1"/>
              </a:cxn>
              <a:cxn ang="0">
                <a:pos x="T2" y="T3"/>
              </a:cxn>
            </a:cxnLst>
            <a:rect l="0" t="0" r="r" b="b"/>
            <a:pathLst>
              <a:path w="1" h="8">
                <a:moveTo>
                  <a:pt x="0" y="8"/>
                </a:moveTo>
                <a:lnTo>
                  <a:pt x="0" y="0"/>
                </a:lnTo>
              </a:path>
            </a:pathLst>
          </a:custGeom>
          <a:noFill/>
          <a:ln w="38100">
            <a:solidFill>
              <a:srgbClr val="FF0000"/>
            </a:solidFill>
            <a:round/>
            <a:headEnd type="none" w="med" len="med"/>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25" name="Line 17"/>
          <p:cNvSpPr>
            <a:spLocks noChangeShapeType="1"/>
          </p:cNvSpPr>
          <p:nvPr/>
        </p:nvSpPr>
        <p:spPr bwMode="auto">
          <a:xfrm flipH="1">
            <a:off x="6172200" y="2803525"/>
            <a:ext cx="685800" cy="22860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26" name="Freeform 18"/>
          <p:cNvSpPr>
            <a:spLocks/>
          </p:cNvSpPr>
          <p:nvPr/>
        </p:nvSpPr>
        <p:spPr bwMode="auto">
          <a:xfrm>
            <a:off x="6311900" y="2803525"/>
            <a:ext cx="546100" cy="2387600"/>
          </a:xfrm>
          <a:custGeom>
            <a:avLst/>
            <a:gdLst>
              <a:gd name="T0" fmla="*/ 344 w 344"/>
              <a:gd name="T1" fmla="*/ 0 h 1504"/>
              <a:gd name="T2" fmla="*/ 0 w 344"/>
              <a:gd name="T3" fmla="*/ 1504 h 1504"/>
            </a:gdLst>
            <a:ahLst/>
            <a:cxnLst>
              <a:cxn ang="0">
                <a:pos x="T0" y="T1"/>
              </a:cxn>
              <a:cxn ang="0">
                <a:pos x="T2" y="T3"/>
              </a:cxn>
            </a:cxnLst>
            <a:rect l="0" t="0" r="r" b="b"/>
            <a:pathLst>
              <a:path w="344" h="1504">
                <a:moveTo>
                  <a:pt x="344" y="0"/>
                </a:moveTo>
                <a:lnTo>
                  <a:pt x="0" y="1504"/>
                </a:lnTo>
              </a:path>
            </a:pathLst>
          </a:custGeom>
          <a:noFill/>
          <a:ln w="9525">
            <a:solidFill>
              <a:schemeClr val="bg2"/>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27" name="Text Box 19"/>
          <p:cNvSpPr txBox="1">
            <a:spLocks noChangeArrowheads="1"/>
          </p:cNvSpPr>
          <p:nvPr/>
        </p:nvSpPr>
        <p:spPr bwMode="auto">
          <a:xfrm>
            <a:off x="6858000" y="2574925"/>
            <a:ext cx="1447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2000" b="1">
                <a:solidFill>
                  <a:schemeClr val="bg2"/>
                </a:solidFill>
                <a:latin typeface="Times New Roman" charset="0"/>
              </a:rPr>
              <a:t>Node</a:t>
            </a:r>
          </a:p>
        </p:txBody>
      </p:sp>
      <p:sp>
        <p:nvSpPr>
          <p:cNvPr id="43028" name="Freeform 20"/>
          <p:cNvSpPr>
            <a:spLocks/>
          </p:cNvSpPr>
          <p:nvPr/>
        </p:nvSpPr>
        <p:spPr bwMode="auto">
          <a:xfrm>
            <a:off x="2971800" y="2346325"/>
            <a:ext cx="1003300" cy="444500"/>
          </a:xfrm>
          <a:custGeom>
            <a:avLst/>
            <a:gdLst>
              <a:gd name="T0" fmla="*/ 0 w 632"/>
              <a:gd name="T1" fmla="*/ 0 h 280"/>
              <a:gd name="T2" fmla="*/ 632 w 632"/>
              <a:gd name="T3" fmla="*/ 280 h 280"/>
            </a:gdLst>
            <a:ahLst/>
            <a:cxnLst>
              <a:cxn ang="0">
                <a:pos x="T0" y="T1"/>
              </a:cxn>
              <a:cxn ang="0">
                <a:pos x="T2" y="T3"/>
              </a:cxn>
            </a:cxnLst>
            <a:rect l="0" t="0" r="r" b="b"/>
            <a:pathLst>
              <a:path w="632" h="280">
                <a:moveTo>
                  <a:pt x="0" y="0"/>
                </a:moveTo>
                <a:lnTo>
                  <a:pt x="632" y="280"/>
                </a:lnTo>
              </a:path>
            </a:pathLst>
          </a:custGeom>
          <a:noFill/>
          <a:ln w="9525">
            <a:solidFill>
              <a:schemeClr val="bg2"/>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29" name="Line 21"/>
          <p:cNvSpPr>
            <a:spLocks noChangeShapeType="1"/>
          </p:cNvSpPr>
          <p:nvPr/>
        </p:nvSpPr>
        <p:spPr bwMode="auto">
          <a:xfrm>
            <a:off x="2971800" y="2346325"/>
            <a:ext cx="457200" cy="68580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30" name="Text Box 22"/>
          <p:cNvSpPr txBox="1">
            <a:spLocks noChangeArrowheads="1"/>
          </p:cNvSpPr>
          <p:nvPr/>
        </p:nvSpPr>
        <p:spPr bwMode="auto">
          <a:xfrm>
            <a:off x="1066800" y="2101850"/>
            <a:ext cx="1905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spcBef>
                <a:spcPct val="50000"/>
              </a:spcBef>
            </a:pPr>
            <a:r>
              <a:rPr lang="en-US" sz="2000" b="1">
                <a:solidFill>
                  <a:schemeClr val="bg2"/>
                </a:solidFill>
                <a:latin typeface="Times New Roman" charset="0"/>
              </a:rPr>
              <a:t>Edge</a:t>
            </a:r>
          </a:p>
        </p:txBody>
      </p:sp>
      <p:sp>
        <p:nvSpPr>
          <p:cNvPr id="43031" name="Line 23"/>
          <p:cNvSpPr>
            <a:spLocks noChangeShapeType="1"/>
          </p:cNvSpPr>
          <p:nvPr/>
        </p:nvSpPr>
        <p:spPr bwMode="auto">
          <a:xfrm flipV="1">
            <a:off x="3276600" y="4022725"/>
            <a:ext cx="0" cy="106680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32" name="Line 24"/>
          <p:cNvSpPr>
            <a:spLocks noChangeShapeType="1"/>
          </p:cNvSpPr>
          <p:nvPr/>
        </p:nvSpPr>
        <p:spPr bwMode="auto">
          <a:xfrm flipV="1">
            <a:off x="3276600" y="4632325"/>
            <a:ext cx="1219200" cy="45720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33" name="Text Box 25"/>
          <p:cNvSpPr txBox="1">
            <a:spLocks noChangeArrowheads="1"/>
          </p:cNvSpPr>
          <p:nvPr/>
        </p:nvSpPr>
        <p:spPr bwMode="auto">
          <a:xfrm>
            <a:off x="2057400" y="5013325"/>
            <a:ext cx="243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sz="2000" b="1">
                <a:solidFill>
                  <a:schemeClr val="bg2"/>
                </a:solidFill>
                <a:latin typeface="Times New Roman" charset="0"/>
              </a:rPr>
              <a:t>Face</a:t>
            </a:r>
          </a:p>
        </p:txBody>
      </p:sp>
    </p:spTree>
    <p:extLst>
      <p:ext uri="{BB962C8B-B14F-4D97-AF65-F5344CB8AC3E}">
        <p14:creationId xmlns:p14="http://schemas.microsoft.com/office/powerpoint/2010/main" val="6816645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mtClean="0"/>
              <a:t>3-D Scene with Buildings</a:t>
            </a:r>
          </a:p>
        </p:txBody>
      </p:sp>
      <p:pic>
        <p:nvPicPr>
          <p:cNvPr id="9219" name="Picture 3" descr="E:\giswr\avras\3dbldgs.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600200"/>
            <a:ext cx="6759575"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5659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1"/>
          </p:nvPr>
        </p:nvSpPr>
        <p:spPr/>
        <p:txBody>
          <a:bodyPr/>
          <a:lstStyle/>
          <a:p>
            <a:fld id="{1E2E6E80-CD37-472A-9A05-802314AE346E}" type="slidenum">
              <a:rPr lang="en-US"/>
              <a:pPr/>
              <a:t>11</a:t>
            </a:fld>
            <a:endParaRPr lang="en-US"/>
          </a:p>
        </p:txBody>
      </p:sp>
      <p:sp>
        <p:nvSpPr>
          <p:cNvPr id="65539" name="Rectangle 3"/>
          <p:cNvSpPr>
            <a:spLocks noGrp="1" noRot="1" noChangeArrowheads="1"/>
          </p:cNvSpPr>
          <p:nvPr>
            <p:ph type="title"/>
          </p:nvPr>
        </p:nvSpPr>
        <p:spPr>
          <a:xfrm>
            <a:off x="762000" y="482600"/>
            <a:ext cx="8077200" cy="736600"/>
          </a:xfrm>
        </p:spPr>
        <p:txBody>
          <a:bodyPr/>
          <a:lstStyle/>
          <a:p>
            <a:r>
              <a:rPr lang="en-US" sz="3600"/>
              <a:t>TIN as a source of cross-sections</a:t>
            </a:r>
          </a:p>
        </p:txBody>
      </p:sp>
      <p:pic>
        <p:nvPicPr>
          <p:cNvPr id="65540" name="Picture 4" descr="Tin2C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441450"/>
            <a:ext cx="6072188" cy="3833813"/>
          </a:xfrm>
          <a:prstGeom prst="rect">
            <a:avLst/>
          </a:prstGeom>
          <a:noFill/>
          <a:extLst>
            <a:ext uri="{909E8E84-426E-40DD-AFC4-6F175D3DCCD1}">
              <a14:hiddenFill xmlns:a14="http://schemas.microsoft.com/office/drawing/2010/main">
                <a:solidFill>
                  <a:srgbClr val="FFFFFF"/>
                </a:solidFill>
              </a14:hiddenFill>
            </a:ext>
          </a:extLst>
        </p:spPr>
      </p:pic>
      <p:pic>
        <p:nvPicPr>
          <p:cNvPr id="65541" name="Picture 5" descr="Tin2Cs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441450"/>
            <a:ext cx="6072188" cy="3833813"/>
          </a:xfrm>
          <a:prstGeom prst="rect">
            <a:avLst/>
          </a:prstGeom>
          <a:noFill/>
          <a:extLst>
            <a:ext uri="{909E8E84-426E-40DD-AFC4-6F175D3DCCD1}">
              <a14:hiddenFill xmlns:a14="http://schemas.microsoft.com/office/drawing/2010/main">
                <a:solidFill>
                  <a:srgbClr val="FFFFFF"/>
                </a:solidFill>
              </a14:hiddenFill>
            </a:ext>
          </a:extLst>
        </p:spPr>
      </p:pic>
      <p:pic>
        <p:nvPicPr>
          <p:cNvPr id="65542" name="Picture 6" descr="Tin2Cs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1441450"/>
            <a:ext cx="6096000" cy="511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5591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5541"/>
                                        </p:tgtEl>
                                        <p:attrNameLst>
                                          <p:attrName>style.visibility</p:attrName>
                                        </p:attrNameLst>
                                      </p:cBhvr>
                                      <p:to>
                                        <p:strVal val="visible"/>
                                      </p:to>
                                    </p:set>
                                    <p:animEffect transition="in" filter="wipe(left)">
                                      <p:cBhvr>
                                        <p:cTn id="7" dur="500"/>
                                        <p:tgtEl>
                                          <p:spTgt spid="655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65542"/>
                                        </p:tgtEl>
                                        <p:attrNameLst>
                                          <p:attrName>style.visibility</p:attrName>
                                        </p:attrNameLst>
                                      </p:cBhvr>
                                      <p:to>
                                        <p:strVal val="visible"/>
                                      </p:to>
                                    </p:set>
                                    <p:animEffect transition="in" filter="wipe(up)">
                                      <p:cBhvr>
                                        <p:cTn id="12" dur="500"/>
                                        <p:tgtEl>
                                          <p:spTgt spid="65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1"/>
          </p:nvPr>
        </p:nvSpPr>
        <p:spPr/>
        <p:txBody>
          <a:bodyPr/>
          <a:lstStyle/>
          <a:p>
            <a:fld id="{F1103D71-3001-40D7-86A2-3F438EA565FD}" type="slidenum">
              <a:rPr lang="en-US"/>
              <a:pPr/>
              <a:t>12</a:t>
            </a:fld>
            <a:endParaRPr lang="en-US"/>
          </a:p>
        </p:txBody>
      </p:sp>
      <p:sp>
        <p:nvSpPr>
          <p:cNvPr id="67587" name="Rectangle 3"/>
          <p:cNvSpPr>
            <a:spLocks noGrp="1" noRot="1" noChangeArrowheads="1"/>
          </p:cNvSpPr>
          <p:nvPr>
            <p:ph type="title"/>
          </p:nvPr>
        </p:nvSpPr>
        <p:spPr>
          <a:xfrm>
            <a:off x="1066800" y="317500"/>
            <a:ext cx="8077200" cy="736600"/>
          </a:xfrm>
        </p:spPr>
        <p:txBody>
          <a:bodyPr/>
          <a:lstStyle/>
          <a:p>
            <a:r>
              <a:rPr lang="en-US" sz="4000"/>
              <a:t>CrossSections</a:t>
            </a:r>
          </a:p>
        </p:txBody>
      </p:sp>
      <p:pic>
        <p:nvPicPr>
          <p:cNvPr id="67588" name="Picture 4" descr="CS3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219200"/>
            <a:ext cx="5562600" cy="4967288"/>
          </a:xfrm>
          <a:prstGeom prst="rect">
            <a:avLst/>
          </a:prstGeom>
          <a:noFill/>
          <a:extLst>
            <a:ext uri="{909E8E84-426E-40DD-AFC4-6F175D3DCCD1}">
              <a14:hiddenFill xmlns:a14="http://schemas.microsoft.com/office/drawing/2010/main">
                <a:solidFill>
                  <a:srgbClr val="FFFFFF"/>
                </a:solidFill>
              </a14:hiddenFill>
            </a:ext>
          </a:extLst>
        </p:spPr>
      </p:pic>
      <p:pic>
        <p:nvPicPr>
          <p:cNvPr id="67589" name="Picture 5" descr="CS3D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219200"/>
            <a:ext cx="5562600" cy="4967288"/>
          </a:xfrm>
          <a:prstGeom prst="rect">
            <a:avLst/>
          </a:prstGeom>
          <a:noFill/>
          <a:extLst>
            <a:ext uri="{909E8E84-426E-40DD-AFC4-6F175D3DCCD1}">
              <a14:hiddenFill xmlns:a14="http://schemas.microsoft.com/office/drawing/2010/main">
                <a:solidFill>
                  <a:srgbClr val="FFFFFF"/>
                </a:solidFill>
              </a14:hiddenFill>
            </a:ext>
          </a:extLst>
        </p:spPr>
      </p:pic>
      <p:pic>
        <p:nvPicPr>
          <p:cNvPr id="67590" name="Picture 6" descr="CS3D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1219200"/>
            <a:ext cx="5562600" cy="4967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007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7589"/>
                                        </p:tgtEl>
                                        <p:attrNameLst>
                                          <p:attrName>style.visibility</p:attrName>
                                        </p:attrNameLst>
                                      </p:cBhvr>
                                      <p:to>
                                        <p:strVal val="visible"/>
                                      </p:to>
                                    </p:set>
                                    <p:animEffect transition="in" filter="wipe(left)">
                                      <p:cBhvr>
                                        <p:cTn id="7" dur="500"/>
                                        <p:tgtEl>
                                          <p:spTgt spid="675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7590"/>
                                        </p:tgtEl>
                                        <p:attrNameLst>
                                          <p:attrName>style.visibility</p:attrName>
                                        </p:attrNameLst>
                                      </p:cBhvr>
                                      <p:to>
                                        <p:strVal val="visible"/>
                                      </p:to>
                                    </p:set>
                                    <p:animEffect transition="in" filter="wipe(down)">
                                      <p:cBhvr>
                                        <p:cTn id="12" dur="500"/>
                                        <p:tgtEl>
                                          <p:spTgt spid="67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4"/>
          <p:cNvSpPr>
            <a:spLocks noGrp="1"/>
          </p:cNvSpPr>
          <p:nvPr>
            <p:ph type="sldNum" sz="quarter" idx="11"/>
          </p:nvPr>
        </p:nvSpPr>
        <p:spPr/>
        <p:txBody>
          <a:bodyPr/>
          <a:lstStyle/>
          <a:p>
            <a:fld id="{CACECC97-C257-46F3-9522-EE45F47B0F61}" type="slidenum">
              <a:rPr lang="en-US"/>
              <a:pPr/>
              <a:t>13</a:t>
            </a:fld>
            <a:endParaRPr lang="en-US"/>
          </a:p>
        </p:txBody>
      </p:sp>
      <p:sp>
        <p:nvSpPr>
          <p:cNvPr id="61443" name="Rectangle 3"/>
          <p:cNvSpPr>
            <a:spLocks noGrp="1" noRot="1" noChangeArrowheads="1"/>
          </p:cNvSpPr>
          <p:nvPr>
            <p:ph type="title"/>
          </p:nvPr>
        </p:nvSpPr>
        <p:spPr>
          <a:xfrm>
            <a:off x="1066800" y="317500"/>
            <a:ext cx="8077200" cy="736600"/>
          </a:xfrm>
        </p:spPr>
        <p:txBody>
          <a:bodyPr/>
          <a:lstStyle/>
          <a:p>
            <a:r>
              <a:rPr lang="en-US" sz="3600"/>
              <a:t>Channel and Cross-Section</a:t>
            </a:r>
          </a:p>
        </p:txBody>
      </p:sp>
      <p:grpSp>
        <p:nvGrpSpPr>
          <p:cNvPr id="61444" name="Group 4"/>
          <p:cNvGrpSpPr>
            <a:grpSpLocks/>
          </p:cNvGrpSpPr>
          <p:nvPr/>
        </p:nvGrpSpPr>
        <p:grpSpPr bwMode="auto">
          <a:xfrm>
            <a:off x="2695575" y="1371600"/>
            <a:ext cx="4314825" cy="4648200"/>
            <a:chOff x="2880" y="864"/>
            <a:chExt cx="2718" cy="2928"/>
          </a:xfrm>
        </p:grpSpPr>
        <p:pic>
          <p:nvPicPr>
            <p:cNvPr id="61445" name="Picture 5" descr="wcchan3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864"/>
              <a:ext cx="2718" cy="2928"/>
            </a:xfrm>
            <a:prstGeom prst="rect">
              <a:avLst/>
            </a:prstGeom>
            <a:noFill/>
            <a:extLst>
              <a:ext uri="{909E8E84-426E-40DD-AFC4-6F175D3DCCD1}">
                <a14:hiddenFill xmlns:a14="http://schemas.microsoft.com/office/drawing/2010/main">
                  <a:solidFill>
                    <a:srgbClr val="FFFFFF"/>
                  </a:solidFill>
                </a14:hiddenFill>
              </a:ext>
            </a:extLst>
          </p:spPr>
        </p:pic>
        <p:sp>
          <p:nvSpPr>
            <p:cNvPr id="61446" name="Line 6"/>
            <p:cNvSpPr>
              <a:spLocks noChangeShapeType="1"/>
            </p:cNvSpPr>
            <p:nvPr/>
          </p:nvSpPr>
          <p:spPr bwMode="auto">
            <a:xfrm>
              <a:off x="3984" y="1104"/>
              <a:ext cx="240" cy="192"/>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47" name="Line 7"/>
            <p:cNvSpPr>
              <a:spLocks noChangeShapeType="1"/>
            </p:cNvSpPr>
            <p:nvPr/>
          </p:nvSpPr>
          <p:spPr bwMode="auto">
            <a:xfrm flipH="1">
              <a:off x="4224" y="1104"/>
              <a:ext cx="240" cy="192"/>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48" name="Line 8"/>
            <p:cNvSpPr>
              <a:spLocks noChangeShapeType="1"/>
            </p:cNvSpPr>
            <p:nvPr/>
          </p:nvSpPr>
          <p:spPr bwMode="auto">
            <a:xfrm>
              <a:off x="4224" y="1344"/>
              <a:ext cx="0" cy="192"/>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49" name="Text Box 9"/>
            <p:cNvSpPr txBox="1">
              <a:spLocks noChangeArrowheads="1"/>
            </p:cNvSpPr>
            <p:nvPr/>
          </p:nvSpPr>
          <p:spPr bwMode="auto">
            <a:xfrm>
              <a:off x="3792" y="912"/>
              <a:ext cx="100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solidFill>
                    <a:schemeClr val="bg2"/>
                  </a:solidFill>
                  <a:latin typeface="Times" pitchFamily="18" charset="0"/>
                </a:rPr>
                <a:t>Direction of Flow</a:t>
              </a:r>
            </a:p>
          </p:txBody>
        </p:sp>
        <p:sp>
          <p:nvSpPr>
            <p:cNvPr id="61450" name="Line 10"/>
            <p:cNvSpPr>
              <a:spLocks noChangeShapeType="1"/>
            </p:cNvSpPr>
            <p:nvPr/>
          </p:nvSpPr>
          <p:spPr bwMode="auto">
            <a:xfrm flipH="1">
              <a:off x="4800" y="2496"/>
              <a:ext cx="96" cy="192"/>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51" name="Line 11"/>
            <p:cNvSpPr>
              <a:spLocks noChangeShapeType="1"/>
            </p:cNvSpPr>
            <p:nvPr/>
          </p:nvSpPr>
          <p:spPr bwMode="auto">
            <a:xfrm>
              <a:off x="4896" y="2496"/>
              <a:ext cx="48" cy="28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52" name="Text Box 12"/>
            <p:cNvSpPr txBox="1">
              <a:spLocks noChangeArrowheads="1"/>
            </p:cNvSpPr>
            <p:nvPr/>
          </p:nvSpPr>
          <p:spPr bwMode="auto">
            <a:xfrm>
              <a:off x="4656" y="2352"/>
              <a:ext cx="81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solidFill>
                    <a:schemeClr val="bg2"/>
                  </a:solidFill>
                  <a:latin typeface="Times" pitchFamily="18" charset="0"/>
                </a:rPr>
                <a:t>Cross-Section</a:t>
              </a:r>
            </a:p>
          </p:txBody>
        </p:sp>
        <p:sp>
          <p:nvSpPr>
            <p:cNvPr id="61453" name="Line 13"/>
            <p:cNvSpPr>
              <a:spLocks noChangeShapeType="1"/>
            </p:cNvSpPr>
            <p:nvPr/>
          </p:nvSpPr>
          <p:spPr bwMode="auto">
            <a:xfrm>
              <a:off x="3792" y="2160"/>
              <a:ext cx="192" cy="192"/>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54" name="Text Box 14"/>
            <p:cNvSpPr txBox="1">
              <a:spLocks noChangeArrowheads="1"/>
            </p:cNvSpPr>
            <p:nvPr/>
          </p:nvSpPr>
          <p:spPr bwMode="auto">
            <a:xfrm>
              <a:off x="3360" y="2016"/>
              <a:ext cx="57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solidFill>
                    <a:schemeClr val="bg2"/>
                  </a:solidFill>
                  <a:latin typeface="Times" pitchFamily="18" charset="0"/>
                </a:rPr>
                <a:t>Channel</a:t>
              </a:r>
            </a:p>
          </p:txBody>
        </p:sp>
      </p:grpSp>
    </p:spTree>
    <p:extLst>
      <p:ext uri="{BB962C8B-B14F-4D97-AF65-F5344CB8AC3E}">
        <p14:creationId xmlns:p14="http://schemas.microsoft.com/office/powerpoint/2010/main" val="1176398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61444"/>
                                        </p:tgtEl>
                                        <p:attrNameLst>
                                          <p:attrName>style.visibility</p:attrName>
                                        </p:attrNameLst>
                                      </p:cBhvr>
                                      <p:to>
                                        <p:strVal val="visible"/>
                                      </p:to>
                                    </p:set>
                                    <p:animEffect transition="in" filter="wipe(up)">
                                      <p:cBhvr>
                                        <p:cTn id="7" dur="500"/>
                                        <p:tgtEl>
                                          <p:spTgt spid="61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85CACA3C-2228-474C-AEE6-C424E759930A}" type="slidenum">
              <a:rPr lang="en-US"/>
              <a:pPr/>
              <a:t>14</a:t>
            </a:fld>
            <a:endParaRPr lang="en-US"/>
          </a:p>
        </p:txBody>
      </p:sp>
      <p:sp>
        <p:nvSpPr>
          <p:cNvPr id="106498" name="Rectangle 2"/>
          <p:cNvSpPr>
            <a:spLocks noGrp="1" noRot="1" noChangeArrowheads="1"/>
          </p:cNvSpPr>
          <p:nvPr>
            <p:ph type="title"/>
          </p:nvPr>
        </p:nvSpPr>
        <p:spPr/>
        <p:txBody>
          <a:bodyPr/>
          <a:lstStyle/>
          <a:p>
            <a:r>
              <a:rPr lang="en-US"/>
              <a:t>HEC GeoRAS</a:t>
            </a:r>
          </a:p>
        </p:txBody>
      </p:sp>
      <p:sp>
        <p:nvSpPr>
          <p:cNvPr id="106499" name="Rectangle 3"/>
          <p:cNvSpPr>
            <a:spLocks noGrp="1" noChangeArrowheads="1"/>
          </p:cNvSpPr>
          <p:nvPr>
            <p:ph type="body" idx="1"/>
          </p:nvPr>
        </p:nvSpPr>
        <p:spPr/>
        <p:txBody>
          <a:bodyPr/>
          <a:lstStyle/>
          <a:p>
            <a:pPr>
              <a:lnSpc>
                <a:spcPct val="90000"/>
              </a:lnSpc>
            </a:pPr>
            <a:r>
              <a:rPr lang="en-US"/>
              <a:t>A set of ArcGIS tools for processing of geospatial data for </a:t>
            </a:r>
          </a:p>
          <a:p>
            <a:pPr lvl="1">
              <a:lnSpc>
                <a:spcPct val="90000"/>
              </a:lnSpc>
            </a:pPr>
            <a:r>
              <a:rPr lang="en-US"/>
              <a:t>Export of geometry HEC-RAS </a:t>
            </a:r>
          </a:p>
          <a:p>
            <a:pPr lvl="1">
              <a:lnSpc>
                <a:spcPct val="90000"/>
              </a:lnSpc>
            </a:pPr>
            <a:r>
              <a:rPr lang="en-US"/>
              <a:t>Import of HEC-RAS output for display in GIS</a:t>
            </a:r>
          </a:p>
          <a:p>
            <a:pPr>
              <a:lnSpc>
                <a:spcPct val="90000"/>
              </a:lnSpc>
            </a:pPr>
            <a:r>
              <a:rPr lang="en-US"/>
              <a:t>Available from HEC at </a:t>
            </a:r>
            <a:r>
              <a:rPr lang="en-US" sz="2000">
                <a:hlinkClick r:id="rId2"/>
              </a:rPr>
              <a:t>http://www.hec.usace.army.mil/software/hec-ras/hec-georas.html</a:t>
            </a:r>
            <a:endParaRPr lang="en-US" sz="2000"/>
          </a:p>
          <a:p>
            <a:pPr>
              <a:lnSpc>
                <a:spcPct val="90000"/>
              </a:lnSpc>
            </a:pPr>
            <a:r>
              <a:rPr lang="en-US"/>
              <a:t>An old tutorial on using GeoRAS for Waller Creek with ArcView 3.x is available at: </a:t>
            </a:r>
            <a:r>
              <a:rPr lang="en-US" sz="2400">
                <a:hlinkClick r:id="rId3"/>
              </a:rPr>
              <a:t>http://www.crwr.utexas.edu/gis/gishydro01/Class/exercises/georas.html</a:t>
            </a:r>
            <a:endParaRPr lang="en-US"/>
          </a:p>
        </p:txBody>
      </p:sp>
    </p:spTree>
    <p:extLst>
      <p:ext uri="{BB962C8B-B14F-4D97-AF65-F5344CB8AC3E}">
        <p14:creationId xmlns:p14="http://schemas.microsoft.com/office/powerpoint/2010/main" val="25215875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4"/>
          <p:cNvSpPr>
            <a:spLocks noGrp="1"/>
          </p:cNvSpPr>
          <p:nvPr>
            <p:ph type="sldNum" sz="quarter" idx="11"/>
          </p:nvPr>
        </p:nvSpPr>
        <p:spPr/>
        <p:txBody>
          <a:bodyPr/>
          <a:lstStyle/>
          <a:p>
            <a:fld id="{1CDB814A-8492-465A-BDFB-465C65CE2EB6}" type="slidenum">
              <a:rPr lang="en-US"/>
              <a:pPr/>
              <a:t>15</a:t>
            </a:fld>
            <a:endParaRPr lang="en-US"/>
          </a:p>
        </p:txBody>
      </p:sp>
      <p:sp>
        <p:nvSpPr>
          <p:cNvPr id="95236" name="Rectangle 4"/>
          <p:cNvSpPr>
            <a:spLocks noGrp="1" noRot="1" noChangeArrowheads="1"/>
          </p:cNvSpPr>
          <p:nvPr>
            <p:ph type="title"/>
          </p:nvPr>
        </p:nvSpPr>
        <p:spPr>
          <a:xfrm>
            <a:off x="457200" y="198438"/>
            <a:ext cx="8229600" cy="334962"/>
          </a:xfrm>
        </p:spPr>
        <p:txBody>
          <a:bodyPr>
            <a:normAutofit fontScale="90000"/>
          </a:bodyPr>
          <a:lstStyle/>
          <a:p>
            <a:r>
              <a:rPr lang="en-US" sz="4000"/>
              <a:t>Hydraulic Modeling with Geo-RAS</a:t>
            </a:r>
          </a:p>
        </p:txBody>
      </p:sp>
      <p:pic>
        <p:nvPicPr>
          <p:cNvPr id="9523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1066800"/>
            <a:ext cx="18288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51" name="Picture 19" descr="image025"/>
          <p:cNvPicPr>
            <a:picLocks noChangeAspect="1" noChangeArrowheads="1"/>
          </p:cNvPicPr>
          <p:nvPr/>
        </p:nvPicPr>
        <p:blipFill>
          <a:blip r:embed="rId4">
            <a:extLst>
              <a:ext uri="{28A0092B-C50C-407E-A947-70E740481C1C}">
                <a14:useLocalDpi xmlns:a14="http://schemas.microsoft.com/office/drawing/2010/main" val="0"/>
              </a:ext>
            </a:extLst>
          </a:blip>
          <a:srcRect l="33362" t="7506" r="2859" b="3810"/>
          <a:stretch>
            <a:fillRect/>
          </a:stretch>
        </p:blipFill>
        <p:spPr bwMode="auto">
          <a:xfrm>
            <a:off x="1066800" y="990600"/>
            <a:ext cx="189865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95252" name="Picture 2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3810000"/>
            <a:ext cx="2438400" cy="191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56" name="Picture 24" descr="Waller 3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81000" y="3505200"/>
            <a:ext cx="3162300" cy="2903538"/>
          </a:xfrm>
          <a:prstGeom prst="rect">
            <a:avLst/>
          </a:prstGeom>
          <a:noFill/>
          <a:extLst>
            <a:ext uri="{909E8E84-426E-40DD-AFC4-6F175D3DCCD1}">
              <a14:hiddenFill xmlns:a14="http://schemas.microsoft.com/office/drawing/2010/main">
                <a:solidFill>
                  <a:srgbClr val="FFFFFF"/>
                </a:solidFill>
              </a14:hiddenFill>
            </a:ext>
          </a:extLst>
        </p:spPr>
      </p:pic>
      <p:sp>
        <p:nvSpPr>
          <p:cNvPr id="95257" name="Text Box 25"/>
          <p:cNvSpPr txBox="1">
            <a:spLocks noChangeArrowheads="1"/>
          </p:cNvSpPr>
          <p:nvPr/>
        </p:nvSpPr>
        <p:spPr bwMode="auto">
          <a:xfrm>
            <a:off x="914400" y="2971800"/>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b="1"/>
              <a:t>GIS data </a:t>
            </a:r>
          </a:p>
        </p:txBody>
      </p:sp>
      <p:sp>
        <p:nvSpPr>
          <p:cNvPr id="95258" name="Line 26"/>
          <p:cNvSpPr>
            <a:spLocks noChangeShapeType="1"/>
          </p:cNvSpPr>
          <p:nvPr/>
        </p:nvSpPr>
        <p:spPr bwMode="auto">
          <a:xfrm>
            <a:off x="3276600" y="2057400"/>
            <a:ext cx="1905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60" name="Rectangle 28"/>
          <p:cNvSpPr>
            <a:spLocks noChangeArrowheads="1"/>
          </p:cNvSpPr>
          <p:nvPr/>
        </p:nvSpPr>
        <p:spPr bwMode="auto">
          <a:xfrm>
            <a:off x="5334000" y="3048000"/>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t>HEC-RAS Geometry</a:t>
            </a:r>
          </a:p>
        </p:txBody>
      </p:sp>
      <p:sp>
        <p:nvSpPr>
          <p:cNvPr id="95261" name="Line 29"/>
          <p:cNvSpPr>
            <a:spLocks noChangeShapeType="1"/>
          </p:cNvSpPr>
          <p:nvPr/>
        </p:nvSpPr>
        <p:spPr bwMode="auto">
          <a:xfrm>
            <a:off x="7467600" y="1981200"/>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62" name="Line 30"/>
          <p:cNvSpPr>
            <a:spLocks noChangeShapeType="1"/>
          </p:cNvSpPr>
          <p:nvPr/>
        </p:nvSpPr>
        <p:spPr bwMode="auto">
          <a:xfrm>
            <a:off x="7848600" y="1981200"/>
            <a:ext cx="0" cy="1676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63" name="Rectangle 31"/>
          <p:cNvSpPr>
            <a:spLocks noChangeArrowheads="1"/>
          </p:cNvSpPr>
          <p:nvPr/>
        </p:nvSpPr>
        <p:spPr bwMode="auto">
          <a:xfrm>
            <a:off x="5791200" y="5805488"/>
            <a:ext cx="2667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t>HEC-RAS Flood Profiles</a:t>
            </a:r>
          </a:p>
        </p:txBody>
      </p:sp>
      <p:sp>
        <p:nvSpPr>
          <p:cNvPr id="95264" name="Line 32"/>
          <p:cNvSpPr>
            <a:spLocks noChangeShapeType="1"/>
          </p:cNvSpPr>
          <p:nvPr/>
        </p:nvSpPr>
        <p:spPr bwMode="auto">
          <a:xfrm flipH="1">
            <a:off x="3886200" y="4876800"/>
            <a:ext cx="1676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65" name="Rectangle 33"/>
          <p:cNvSpPr>
            <a:spLocks noChangeArrowheads="1"/>
          </p:cNvSpPr>
          <p:nvPr/>
        </p:nvSpPr>
        <p:spPr bwMode="auto">
          <a:xfrm>
            <a:off x="685800" y="6400800"/>
            <a:ext cx="266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t>Flood display in GIS</a:t>
            </a:r>
          </a:p>
        </p:txBody>
      </p:sp>
      <p:sp>
        <p:nvSpPr>
          <p:cNvPr id="95266" name="Rectangle 34"/>
          <p:cNvSpPr>
            <a:spLocks noChangeArrowheads="1"/>
          </p:cNvSpPr>
          <p:nvPr/>
        </p:nvSpPr>
        <p:spPr bwMode="auto">
          <a:xfrm>
            <a:off x="5257800" y="838200"/>
            <a:ext cx="3429000" cy="54864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67" name="Rectangle 35"/>
          <p:cNvSpPr>
            <a:spLocks noChangeArrowheads="1"/>
          </p:cNvSpPr>
          <p:nvPr/>
        </p:nvSpPr>
        <p:spPr bwMode="auto">
          <a:xfrm>
            <a:off x="381000" y="838200"/>
            <a:ext cx="3429000" cy="5943600"/>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68" name="Line 36"/>
          <p:cNvSpPr>
            <a:spLocks noChangeShapeType="1"/>
          </p:cNvSpPr>
          <p:nvPr/>
        </p:nvSpPr>
        <p:spPr bwMode="auto">
          <a:xfrm flipH="1">
            <a:off x="3886200" y="533400"/>
            <a:ext cx="25146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69" name="Line 37"/>
          <p:cNvSpPr>
            <a:spLocks noChangeShapeType="1"/>
          </p:cNvSpPr>
          <p:nvPr/>
        </p:nvSpPr>
        <p:spPr bwMode="auto">
          <a:xfrm>
            <a:off x="7772400" y="533400"/>
            <a:ext cx="1524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2519300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905000"/>
            <a:ext cx="3352800" cy="263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6" name="Rectangle 4"/>
          <p:cNvSpPr>
            <a:spLocks noGrp="1" noChangeArrowheads="1"/>
          </p:cNvSpPr>
          <p:nvPr>
            <p:ph type="title"/>
          </p:nvPr>
        </p:nvSpPr>
        <p:spPr/>
        <p:txBody>
          <a:bodyPr/>
          <a:lstStyle/>
          <a:p>
            <a:pPr eaLnBrk="1" hangingPunct="1"/>
            <a:r>
              <a:rPr lang="en-US" sz="4000" smtClean="0"/>
              <a:t>Hydraulic Modeling with HEC-RAS</a:t>
            </a:r>
          </a:p>
        </p:txBody>
      </p:sp>
      <p:pic>
        <p:nvPicPr>
          <p:cNvPr id="337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524000"/>
            <a:ext cx="4024313"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8" name="Text Box 6"/>
          <p:cNvSpPr txBox="1">
            <a:spLocks noChangeArrowheads="1"/>
          </p:cNvSpPr>
          <p:nvPr/>
        </p:nvSpPr>
        <p:spPr bwMode="auto">
          <a:xfrm>
            <a:off x="1295400" y="5867400"/>
            <a:ext cx="2819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buFontTx/>
              <a:buChar char="•"/>
            </a:pPr>
            <a:r>
              <a:rPr lang="en-US" sz="1800">
                <a:solidFill>
                  <a:schemeClr val="accent2"/>
                </a:solidFill>
                <a:latin typeface="Comic Sans MS" pitchFamily="66" charset="0"/>
              </a:rPr>
              <a:t> RAS stream geometry.</a:t>
            </a:r>
            <a:endParaRPr lang="en-US" sz="1800">
              <a:latin typeface="Comic Sans MS" pitchFamily="66" charset="0"/>
            </a:endParaRPr>
          </a:p>
        </p:txBody>
      </p:sp>
      <p:sp>
        <p:nvSpPr>
          <p:cNvPr id="33799" name="Line 7"/>
          <p:cNvSpPr>
            <a:spLocks noChangeShapeType="1"/>
          </p:cNvSpPr>
          <p:nvPr/>
        </p:nvSpPr>
        <p:spPr bwMode="auto">
          <a:xfrm flipV="1">
            <a:off x="2514600" y="2971800"/>
            <a:ext cx="2895600" cy="12192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00" name="Text Box 8"/>
          <p:cNvSpPr txBox="1">
            <a:spLocks noChangeArrowheads="1"/>
          </p:cNvSpPr>
          <p:nvPr/>
        </p:nvSpPr>
        <p:spPr bwMode="auto">
          <a:xfrm>
            <a:off x="5638800" y="4648200"/>
            <a:ext cx="2971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buFontTx/>
              <a:buChar char="•"/>
            </a:pPr>
            <a:r>
              <a:rPr lang="en-US" sz="1800">
                <a:solidFill>
                  <a:schemeClr val="accent2"/>
                </a:solidFill>
                <a:latin typeface="Comic Sans MS" pitchFamily="66" charset="0"/>
              </a:rPr>
              <a:t> Cross-section extracted</a:t>
            </a:r>
          </a:p>
          <a:p>
            <a:r>
              <a:rPr lang="en-US" sz="1800">
                <a:solidFill>
                  <a:schemeClr val="accent2"/>
                </a:solidFill>
                <a:latin typeface="Comic Sans MS" pitchFamily="66" charset="0"/>
              </a:rPr>
              <a:t>  from the TIN.</a:t>
            </a:r>
          </a:p>
        </p:txBody>
      </p:sp>
    </p:spTree>
    <p:extLst>
      <p:ext uri="{BB962C8B-B14F-4D97-AF65-F5344CB8AC3E}">
        <p14:creationId xmlns:p14="http://schemas.microsoft.com/office/powerpoint/2010/main" val="1033956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sz="4000" smtClean="0"/>
              <a:t>Hydraulic Modeling with HEC-RAS</a:t>
            </a:r>
          </a:p>
        </p:txBody>
      </p:sp>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52600"/>
            <a:ext cx="5257800" cy="412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0" name="Text Box 4"/>
          <p:cNvSpPr txBox="1">
            <a:spLocks noChangeArrowheads="1"/>
          </p:cNvSpPr>
          <p:nvPr/>
        </p:nvSpPr>
        <p:spPr bwMode="auto">
          <a:xfrm>
            <a:off x="5791200" y="3429000"/>
            <a:ext cx="3352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buFontTx/>
              <a:buChar char="•"/>
            </a:pPr>
            <a:r>
              <a:rPr lang="en-US">
                <a:latin typeface="Comic Sans MS" pitchFamily="66" charset="0"/>
              </a:rPr>
              <a:t> Resulting water</a:t>
            </a:r>
          </a:p>
          <a:p>
            <a:r>
              <a:rPr lang="en-US">
                <a:latin typeface="Comic Sans MS" pitchFamily="66" charset="0"/>
              </a:rPr>
              <a:t>   elevations.</a:t>
            </a:r>
          </a:p>
        </p:txBody>
      </p:sp>
    </p:spTree>
    <p:extLst>
      <p:ext uri="{BB962C8B-B14F-4D97-AF65-F5344CB8AC3E}">
        <p14:creationId xmlns:p14="http://schemas.microsoft.com/office/powerpoint/2010/main" val="3110392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smtClean="0"/>
              <a:t>Floodplain Mapping</a:t>
            </a:r>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676400"/>
            <a:ext cx="4824413" cy="420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54" name="Text Box 14"/>
          <p:cNvSpPr txBox="1">
            <a:spLocks noChangeArrowheads="1"/>
          </p:cNvSpPr>
          <p:nvPr/>
        </p:nvSpPr>
        <p:spPr bwMode="auto">
          <a:xfrm>
            <a:off x="609600" y="3263900"/>
            <a:ext cx="320040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buFontTx/>
              <a:buChar char="•"/>
            </a:pPr>
            <a:r>
              <a:rPr lang="en-US" sz="2600">
                <a:latin typeface="Comic Sans MS" pitchFamily="66" charset="0"/>
              </a:rPr>
              <a:t> Floodplain for</a:t>
            </a:r>
          </a:p>
          <a:p>
            <a:pPr eaLnBrk="1" hangingPunct="1"/>
            <a:r>
              <a:rPr lang="en-US" sz="2600">
                <a:latin typeface="Comic Sans MS" pitchFamily="66" charset="0"/>
              </a:rPr>
              <a:t>   500 cfs.</a:t>
            </a:r>
          </a:p>
        </p:txBody>
      </p:sp>
    </p:spTree>
    <p:extLst>
      <p:ext uri="{BB962C8B-B14F-4D97-AF65-F5344CB8AC3E}">
        <p14:creationId xmlns:p14="http://schemas.microsoft.com/office/powerpoint/2010/main" val="7608218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smtClean="0"/>
              <a:t>Floodplain Mapping</a:t>
            </a:r>
          </a:p>
        </p:txBody>
      </p:sp>
      <p:sp>
        <p:nvSpPr>
          <p:cNvPr id="36868" name="Text Box 4"/>
          <p:cNvSpPr txBox="1">
            <a:spLocks noChangeArrowheads="1"/>
          </p:cNvSpPr>
          <p:nvPr/>
        </p:nvSpPr>
        <p:spPr bwMode="auto">
          <a:xfrm>
            <a:off x="381000" y="2895600"/>
            <a:ext cx="320040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buFontTx/>
              <a:buChar char="•"/>
            </a:pPr>
            <a:r>
              <a:rPr lang="en-US" sz="2600">
                <a:latin typeface="Comic Sans MS" pitchFamily="66" charset="0"/>
              </a:rPr>
              <a:t> 2-D floodplain</a:t>
            </a:r>
          </a:p>
          <a:p>
            <a:pPr eaLnBrk="1" hangingPunct="1"/>
            <a:r>
              <a:rPr lang="en-US" sz="2600">
                <a:latin typeface="Comic Sans MS" pitchFamily="66" charset="0"/>
              </a:rPr>
              <a:t>  animation</a:t>
            </a:r>
          </a:p>
          <a:p>
            <a:pPr eaLnBrk="1" hangingPunct="1"/>
            <a:r>
              <a:rPr lang="en-US" sz="2600">
                <a:latin typeface="Comic Sans MS" pitchFamily="66" charset="0"/>
              </a:rPr>
              <a:t>  (500 – 5,000 cfs).</a:t>
            </a:r>
          </a:p>
        </p:txBody>
      </p:sp>
      <p:pic>
        <p:nvPicPr>
          <p:cNvPr id="2" name="Waller2D.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99234" y="1295400"/>
            <a:ext cx="4762500" cy="4762500"/>
          </a:xfrm>
          <a:prstGeom prst="rect">
            <a:avLst/>
          </a:prstGeom>
        </p:spPr>
      </p:pic>
    </p:spTree>
    <p:extLst>
      <p:ext uri="{BB962C8B-B14F-4D97-AF65-F5344CB8AC3E}">
        <p14:creationId xmlns:p14="http://schemas.microsoft.com/office/powerpoint/2010/main" val="31183256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1"/>
          </p:nvPr>
        </p:nvSpPr>
        <p:spPr/>
        <p:txBody>
          <a:bodyPr/>
          <a:lstStyle/>
          <a:p>
            <a:fld id="{ED8121F9-A132-4E27-99F3-A43110DDC69D}" type="slidenum">
              <a:rPr lang="en-US"/>
              <a:pPr/>
              <a:t>2</a:t>
            </a:fld>
            <a:endParaRPr lang="en-US"/>
          </a:p>
        </p:txBody>
      </p:sp>
      <p:sp>
        <p:nvSpPr>
          <p:cNvPr id="44034" name="Rectangle 2"/>
          <p:cNvSpPr>
            <a:spLocks noGrp="1" noRot="1" noChangeArrowheads="1"/>
          </p:cNvSpPr>
          <p:nvPr>
            <p:ph type="title"/>
          </p:nvPr>
        </p:nvSpPr>
        <p:spPr/>
        <p:txBody>
          <a:bodyPr/>
          <a:lstStyle/>
          <a:p>
            <a:r>
              <a:rPr lang="en-US"/>
              <a:t>3D Structure of a TIN</a:t>
            </a:r>
          </a:p>
        </p:txBody>
      </p:sp>
      <p:pic>
        <p:nvPicPr>
          <p:cNvPr id="440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905000"/>
            <a:ext cx="5151438" cy="337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6" name="Line 4"/>
          <p:cNvSpPr>
            <a:spLocks noChangeShapeType="1"/>
          </p:cNvSpPr>
          <p:nvPr/>
        </p:nvSpPr>
        <p:spPr bwMode="auto">
          <a:xfrm>
            <a:off x="4495800" y="3276600"/>
            <a:ext cx="685800" cy="457200"/>
          </a:xfrm>
          <a:prstGeom prst="line">
            <a:avLst/>
          </a:prstGeom>
          <a:noFill/>
          <a:ln w="9525">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5334657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smtClean="0"/>
              <a:t>Floodplain Mapping</a:t>
            </a:r>
          </a:p>
        </p:txBody>
      </p:sp>
      <p:sp>
        <p:nvSpPr>
          <p:cNvPr id="37892" name="Text Box 4"/>
          <p:cNvSpPr txBox="1">
            <a:spLocks noChangeArrowheads="1"/>
          </p:cNvSpPr>
          <p:nvPr/>
        </p:nvSpPr>
        <p:spPr bwMode="auto">
          <a:xfrm>
            <a:off x="457200" y="3276600"/>
            <a:ext cx="259080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buFontTx/>
              <a:buChar char="•"/>
            </a:pPr>
            <a:r>
              <a:rPr lang="en-US" sz="2600">
                <a:latin typeface="Comic Sans MS" pitchFamily="66" charset="0"/>
              </a:rPr>
              <a:t> 3-D floodplain</a:t>
            </a:r>
          </a:p>
          <a:p>
            <a:pPr eaLnBrk="1" hangingPunct="1"/>
            <a:r>
              <a:rPr lang="en-US" sz="2600">
                <a:latin typeface="Comic Sans MS" pitchFamily="66" charset="0"/>
              </a:rPr>
              <a:t>  animation.</a:t>
            </a:r>
          </a:p>
        </p:txBody>
      </p:sp>
      <p:pic>
        <p:nvPicPr>
          <p:cNvPr id="2" name="Waller3D.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52800" y="1533524"/>
            <a:ext cx="4762500" cy="4371975"/>
          </a:xfrm>
          <a:prstGeom prst="rect">
            <a:avLst/>
          </a:prstGeom>
        </p:spPr>
      </p:pic>
    </p:spTree>
    <p:extLst>
      <p:ext uri="{BB962C8B-B14F-4D97-AF65-F5344CB8AC3E}">
        <p14:creationId xmlns:p14="http://schemas.microsoft.com/office/powerpoint/2010/main" val="24090140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rrowheads="1"/>
          </p:cNvSpPr>
          <p:nvPr>
            <p:ph type="title"/>
          </p:nvPr>
        </p:nvSpPr>
        <p:spPr/>
        <p:txBody>
          <a:bodyPr/>
          <a:lstStyle/>
          <a:p>
            <a:r>
              <a:rPr lang="en-US" dirty="0">
                <a:solidFill>
                  <a:srgbClr val="FF0000"/>
                </a:solidFill>
                <a:effectLst>
                  <a:outerShdw blurRad="38100" dist="38100" dir="2700000" algn="tl">
                    <a:srgbClr val="C0C0C0"/>
                  </a:outerShdw>
                </a:effectLst>
              </a:rPr>
              <a:t>Real TIN in 3D!</a:t>
            </a:r>
          </a:p>
        </p:txBody>
      </p:sp>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rcRect t="3447"/>
          <a:stretch>
            <a:fillRect/>
          </a:stretch>
        </p:blipFill>
        <p:spPr bwMode="auto">
          <a:xfrm>
            <a:off x="1295400" y="1676400"/>
            <a:ext cx="6553200" cy="426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49704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smtClean="0"/>
              <a:t>TIN with Surface Features</a:t>
            </a:r>
          </a:p>
        </p:txBody>
      </p:sp>
      <p:pic>
        <p:nvPicPr>
          <p:cNvPr id="3075" name="Picture 3" descr="E:\giswr\avras\bldg.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600200"/>
            <a:ext cx="5483225"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4"/>
          <p:cNvSpPr txBox="1">
            <a:spLocks noChangeArrowheads="1"/>
          </p:cNvSpPr>
          <p:nvPr/>
        </p:nvSpPr>
        <p:spPr bwMode="auto">
          <a:xfrm>
            <a:off x="441325" y="2403475"/>
            <a:ext cx="1487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a:t>Classroom</a:t>
            </a:r>
          </a:p>
        </p:txBody>
      </p:sp>
      <p:sp>
        <p:nvSpPr>
          <p:cNvPr id="3077" name="Line 6"/>
          <p:cNvSpPr>
            <a:spLocks noChangeShapeType="1"/>
          </p:cNvSpPr>
          <p:nvPr/>
        </p:nvSpPr>
        <p:spPr bwMode="auto">
          <a:xfrm>
            <a:off x="1828800" y="2667000"/>
            <a:ext cx="25146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8" name="Text Box 10"/>
          <p:cNvSpPr txBox="1">
            <a:spLocks noChangeArrowheads="1"/>
          </p:cNvSpPr>
          <p:nvPr/>
        </p:nvSpPr>
        <p:spPr bwMode="auto">
          <a:xfrm>
            <a:off x="365125" y="4460875"/>
            <a:ext cx="1814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a:t>Waller Creek</a:t>
            </a:r>
          </a:p>
        </p:txBody>
      </p:sp>
      <p:sp>
        <p:nvSpPr>
          <p:cNvPr id="3079" name="Line 11"/>
          <p:cNvSpPr>
            <a:spLocks noChangeShapeType="1"/>
          </p:cNvSpPr>
          <p:nvPr/>
        </p:nvSpPr>
        <p:spPr bwMode="auto">
          <a:xfrm flipV="1">
            <a:off x="2133600" y="4648200"/>
            <a:ext cx="22860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0" name="Text Box 13"/>
          <p:cNvSpPr txBox="1">
            <a:spLocks noChangeArrowheads="1"/>
          </p:cNvSpPr>
          <p:nvPr/>
        </p:nvSpPr>
        <p:spPr bwMode="auto">
          <a:xfrm>
            <a:off x="7451725" y="3851275"/>
            <a:ext cx="16811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a:t>UT Football</a:t>
            </a:r>
          </a:p>
          <a:p>
            <a:pPr eaLnBrk="1" hangingPunct="1"/>
            <a:r>
              <a:rPr lang="en-US"/>
              <a:t>Stadium</a:t>
            </a:r>
          </a:p>
        </p:txBody>
      </p:sp>
      <p:sp>
        <p:nvSpPr>
          <p:cNvPr id="3081" name="Line 14"/>
          <p:cNvSpPr>
            <a:spLocks noChangeShapeType="1"/>
          </p:cNvSpPr>
          <p:nvPr/>
        </p:nvSpPr>
        <p:spPr bwMode="auto">
          <a:xfrm flipH="1">
            <a:off x="5181600" y="4114800"/>
            <a:ext cx="22860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875088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09600" y="304800"/>
            <a:ext cx="7772400" cy="1143000"/>
          </a:xfrm>
        </p:spPr>
        <p:txBody>
          <a:bodyPr/>
          <a:lstStyle/>
          <a:p>
            <a:pPr eaLnBrk="1" hangingPunct="1"/>
            <a:r>
              <a:rPr lang="en-US" smtClean="0"/>
              <a:t>A Portion of the TIN</a:t>
            </a:r>
          </a:p>
        </p:txBody>
      </p:sp>
      <p:pic>
        <p:nvPicPr>
          <p:cNvPr id="4099" name="Picture 5" descr="E:\giswr\avras\zoomin.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143000"/>
            <a:ext cx="6259513" cy="554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7730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228600"/>
            <a:ext cx="7772400" cy="1143000"/>
          </a:xfrm>
        </p:spPr>
        <p:txBody>
          <a:bodyPr/>
          <a:lstStyle/>
          <a:p>
            <a:pPr eaLnBrk="1" hangingPunct="1"/>
            <a:r>
              <a:rPr lang="en-US" smtClean="0"/>
              <a:t>Input Data for this Portion</a:t>
            </a:r>
          </a:p>
        </p:txBody>
      </p:sp>
      <p:pic>
        <p:nvPicPr>
          <p:cNvPr id="5123" name="Picture 3" descr="E:\giswr\avras\zoomtin.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371600"/>
            <a:ext cx="58023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4"/>
          <p:cNvSpPr txBox="1">
            <a:spLocks noChangeArrowheads="1"/>
          </p:cNvSpPr>
          <p:nvPr/>
        </p:nvSpPr>
        <p:spPr bwMode="auto">
          <a:xfrm>
            <a:off x="441325" y="2022475"/>
            <a:ext cx="1666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a:t>Mass Points</a:t>
            </a:r>
          </a:p>
        </p:txBody>
      </p:sp>
      <p:sp>
        <p:nvSpPr>
          <p:cNvPr id="5125" name="Text Box 5"/>
          <p:cNvSpPr txBox="1">
            <a:spLocks noChangeArrowheads="1"/>
          </p:cNvSpPr>
          <p:nvPr/>
        </p:nvSpPr>
        <p:spPr bwMode="auto">
          <a:xfrm>
            <a:off x="288925" y="3089275"/>
            <a:ext cx="2070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a:t>Soft Breaklines</a:t>
            </a:r>
          </a:p>
        </p:txBody>
      </p:sp>
      <p:sp>
        <p:nvSpPr>
          <p:cNvPr id="5126" name="Text Box 6"/>
          <p:cNvSpPr txBox="1">
            <a:spLocks noChangeArrowheads="1"/>
          </p:cNvSpPr>
          <p:nvPr/>
        </p:nvSpPr>
        <p:spPr bwMode="auto">
          <a:xfrm>
            <a:off x="304800" y="4267200"/>
            <a:ext cx="2171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a:t>Hard Breaklines</a:t>
            </a:r>
          </a:p>
        </p:txBody>
      </p:sp>
      <p:sp>
        <p:nvSpPr>
          <p:cNvPr id="5127" name="Line 7"/>
          <p:cNvSpPr>
            <a:spLocks noChangeShapeType="1"/>
          </p:cNvSpPr>
          <p:nvPr/>
        </p:nvSpPr>
        <p:spPr bwMode="auto">
          <a:xfrm>
            <a:off x="2362200" y="4572000"/>
            <a:ext cx="23622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8" name="Line 9"/>
          <p:cNvSpPr>
            <a:spLocks noChangeShapeType="1"/>
          </p:cNvSpPr>
          <p:nvPr/>
        </p:nvSpPr>
        <p:spPr bwMode="auto">
          <a:xfrm>
            <a:off x="2438400" y="3429000"/>
            <a:ext cx="2373313" cy="8064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9" name="Line 10"/>
          <p:cNvSpPr>
            <a:spLocks noChangeShapeType="1"/>
          </p:cNvSpPr>
          <p:nvPr/>
        </p:nvSpPr>
        <p:spPr bwMode="auto">
          <a:xfrm>
            <a:off x="2133600" y="2286000"/>
            <a:ext cx="2917825" cy="111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967998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smtClean="0"/>
              <a:t>TIN Vertices and Triangles</a:t>
            </a:r>
          </a:p>
        </p:txBody>
      </p:sp>
      <p:pic>
        <p:nvPicPr>
          <p:cNvPr id="6147" name="Picture 3" descr="E:\giswr\avras\triangles.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676400"/>
            <a:ext cx="5268913"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390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smtClean="0"/>
              <a:t>TIN Surface Model</a:t>
            </a:r>
          </a:p>
        </p:txBody>
      </p:sp>
      <p:pic>
        <p:nvPicPr>
          <p:cNvPr id="7171" name="Picture 3" descr="E:\giswr\avras\surface.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905000"/>
            <a:ext cx="5197475" cy="460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Box 4"/>
          <p:cNvSpPr txBox="1">
            <a:spLocks noChangeArrowheads="1"/>
          </p:cNvSpPr>
          <p:nvPr/>
        </p:nvSpPr>
        <p:spPr bwMode="auto">
          <a:xfrm>
            <a:off x="7527925" y="3013075"/>
            <a:ext cx="10112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r>
              <a:rPr lang="en-US">
                <a:solidFill>
                  <a:srgbClr val="FF3300"/>
                </a:solidFill>
              </a:rPr>
              <a:t>Waller</a:t>
            </a:r>
          </a:p>
          <a:p>
            <a:pPr algn="ctr" eaLnBrk="1" hangingPunct="1"/>
            <a:r>
              <a:rPr lang="en-US">
                <a:solidFill>
                  <a:srgbClr val="FF3300"/>
                </a:solidFill>
              </a:rPr>
              <a:t>Creek</a:t>
            </a:r>
          </a:p>
        </p:txBody>
      </p:sp>
      <p:sp>
        <p:nvSpPr>
          <p:cNvPr id="7173" name="Line 5"/>
          <p:cNvSpPr>
            <a:spLocks noChangeShapeType="1"/>
          </p:cNvSpPr>
          <p:nvPr/>
        </p:nvSpPr>
        <p:spPr bwMode="auto">
          <a:xfrm flipH="1">
            <a:off x="6705600" y="3352800"/>
            <a:ext cx="914400" cy="7620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4" name="Text Box 6"/>
          <p:cNvSpPr txBox="1">
            <a:spLocks noChangeArrowheads="1"/>
          </p:cNvSpPr>
          <p:nvPr/>
        </p:nvSpPr>
        <p:spPr bwMode="auto">
          <a:xfrm>
            <a:off x="7680325" y="4689475"/>
            <a:ext cx="14097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r>
              <a:rPr lang="en-US">
                <a:solidFill>
                  <a:srgbClr val="FF3300"/>
                </a:solidFill>
              </a:rPr>
              <a:t>Street and</a:t>
            </a:r>
          </a:p>
          <a:p>
            <a:pPr algn="ctr" eaLnBrk="1" hangingPunct="1"/>
            <a:r>
              <a:rPr lang="en-US">
                <a:solidFill>
                  <a:srgbClr val="FF3300"/>
                </a:solidFill>
              </a:rPr>
              <a:t>Bridge</a:t>
            </a:r>
          </a:p>
        </p:txBody>
      </p:sp>
      <p:sp>
        <p:nvSpPr>
          <p:cNvPr id="7175" name="Line 7"/>
          <p:cNvSpPr>
            <a:spLocks noChangeShapeType="1"/>
          </p:cNvSpPr>
          <p:nvPr/>
        </p:nvSpPr>
        <p:spPr bwMode="auto">
          <a:xfrm flipH="1">
            <a:off x="6629400" y="5105400"/>
            <a:ext cx="990600" cy="762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469170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mtClean="0"/>
              <a:t>3-D Scene</a:t>
            </a:r>
          </a:p>
        </p:txBody>
      </p:sp>
      <p:pic>
        <p:nvPicPr>
          <p:cNvPr id="8195" name="Picture 4" descr="E:\giswr\avras\3d.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600200"/>
            <a:ext cx="6934200" cy="481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16137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439</Words>
  <Application>Microsoft Office PowerPoint</Application>
  <PresentationFormat>On-screen Show (4:3)</PresentationFormat>
  <Paragraphs>82</Paragraphs>
  <Slides>20</Slides>
  <Notes>9</Notes>
  <HiddenSlides>0</HiddenSlides>
  <MMClips>2</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Triangulated Irregular Network</vt:lpstr>
      <vt:lpstr>3D Structure of a TIN</vt:lpstr>
      <vt:lpstr>Real TIN in 3D!</vt:lpstr>
      <vt:lpstr>TIN with Surface Features</vt:lpstr>
      <vt:lpstr>A Portion of the TIN</vt:lpstr>
      <vt:lpstr>Input Data for this Portion</vt:lpstr>
      <vt:lpstr>TIN Vertices and Triangles</vt:lpstr>
      <vt:lpstr>TIN Surface Model</vt:lpstr>
      <vt:lpstr>3-D Scene</vt:lpstr>
      <vt:lpstr>3-D Scene with Buildings</vt:lpstr>
      <vt:lpstr>TIN as a source of cross-sections</vt:lpstr>
      <vt:lpstr>CrossSections</vt:lpstr>
      <vt:lpstr>Channel and Cross-Section</vt:lpstr>
      <vt:lpstr>HEC GeoRAS</vt:lpstr>
      <vt:lpstr>Hydraulic Modeling with Geo-RAS</vt:lpstr>
      <vt:lpstr>Hydraulic Modeling with HEC-RAS</vt:lpstr>
      <vt:lpstr>Hydraulic Modeling with HEC-RAS</vt:lpstr>
      <vt:lpstr>Floodplain Mapping</vt:lpstr>
      <vt:lpstr>Floodplain Mapping</vt:lpstr>
      <vt:lpstr>Floodplain Mapping</vt:lpstr>
    </vt:vector>
  </TitlesOfParts>
  <Company>The University of Texas at Austin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Triangulated Irregular Network</dc:title>
  <dc:creator>Maidment, David R</dc:creator>
  <cp:lastModifiedBy>Maidment, David R</cp:lastModifiedBy>
  <cp:revision>3</cp:revision>
  <dcterms:created xsi:type="dcterms:W3CDTF">2012-04-23T21:49:42Z</dcterms:created>
  <dcterms:modified xsi:type="dcterms:W3CDTF">2012-04-23T22:00:22Z</dcterms:modified>
</cp:coreProperties>
</file>