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6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5E66F7-A75E-4D8F-BF37-26A2F1D80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81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A3D5718-12D4-4B4D-B8B6-8BB28D1C6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77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D1A35E-9D34-49FA-9C40-57268D9FDFF7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6C731-840E-4713-ADE9-EA0A3D9B9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5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FA4A-D764-48FA-B2D7-0BC9CBD03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3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9AFDE-CFB1-4B39-8911-963FED887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41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28AB-565F-46C3-8DC2-938E9959C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41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B608D-E3D8-4318-BF3F-30F83B506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38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F8DBE-FAB5-4E1F-A43A-CB6231DFB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79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D8C5A-274B-4539-8CD3-E9886367C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7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E5EE-E601-4552-B5E9-B621DADF0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7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16BC-7B04-4F1A-B046-FCB26A5F6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8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CBBF8-8956-4654-943A-F1C6D4456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0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9EF67-406D-46A5-B841-48E0D2C8D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28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20AF6-A70D-4211-9454-5570E6340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8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EE34B-1019-4E46-A6C4-C257BC592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7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12683-57AD-447F-B1F9-3DDBABDD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6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4E9EE-4DE9-4DE6-8F23-34E3FBFC3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0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D9B04D7-79D8-451F-A963-55D01B97A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22.wmf"/><Relationship Id="rId26" Type="http://schemas.openxmlformats.org/officeDocument/2006/relationships/oleObject" Target="../embeddings/oleObject14.bin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25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28" Type="http://schemas.openxmlformats.org/officeDocument/2006/relationships/oleObject" Target="../embeddings/oleObject16.bin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20.wmf"/><Relationship Id="rId22" Type="http://schemas.openxmlformats.org/officeDocument/2006/relationships/image" Target="../media/image24.wmf"/><Relationship Id="rId27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r.msu.edu/~northco2/BE481/UHD.htm" TargetMode="Externa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i="1" smtClean="0"/>
              <a:t>Unit Hydrograph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048000"/>
            <a:ext cx="6781800" cy="736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1" smtClean="0"/>
              <a:t>Reading: Sections 7.1-7.3, 7.5, 7.7, </a:t>
            </a:r>
          </a:p>
          <a:p>
            <a:pPr eaLnBrk="1" hangingPunct="1">
              <a:lnSpc>
                <a:spcPct val="80000"/>
              </a:lnSpc>
            </a:pPr>
            <a:endParaRPr lang="en-US" sz="1800" b="1" smtClean="0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138" y="315913"/>
            <a:ext cx="3692525" cy="623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88925" y="1112838"/>
            <a:ext cx="32924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Garamond" pitchFamily="18" charset="0"/>
              </a:rPr>
              <a:t>Application of convolution to the output from a linear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– Area Relationship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590800" y="2916238"/>
          <a:ext cx="304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Equation" r:id="rId3" imgW="304560" imgH="317160" progId="Equation.3">
                  <p:embed/>
                </p:oleObj>
              </mc:Choice>
              <mc:Fallback>
                <p:oleObj name="Equation" r:id="rId3" imgW="304560" imgH="317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916238"/>
                        <a:ext cx="304800" cy="3175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Freeform 5"/>
          <p:cNvSpPr>
            <a:spLocks/>
          </p:cNvSpPr>
          <p:nvPr/>
        </p:nvSpPr>
        <p:spPr bwMode="auto">
          <a:xfrm>
            <a:off x="550863" y="1701800"/>
            <a:ext cx="6618287" cy="2894013"/>
          </a:xfrm>
          <a:custGeom>
            <a:avLst/>
            <a:gdLst>
              <a:gd name="T0" fmla="*/ 4125 w 4169"/>
              <a:gd name="T1" fmla="*/ 1200 h 1823"/>
              <a:gd name="T2" fmla="*/ 4053 w 4169"/>
              <a:gd name="T3" fmla="*/ 1008 h 1823"/>
              <a:gd name="T4" fmla="*/ 3789 w 4169"/>
              <a:gd name="T5" fmla="*/ 816 h 1823"/>
              <a:gd name="T6" fmla="*/ 3285 w 4169"/>
              <a:gd name="T7" fmla="*/ 576 h 1823"/>
              <a:gd name="T8" fmla="*/ 2261 w 4169"/>
              <a:gd name="T9" fmla="*/ 216 h 1823"/>
              <a:gd name="T10" fmla="*/ 1349 w 4169"/>
              <a:gd name="T11" fmla="*/ 24 h 1823"/>
              <a:gd name="T12" fmla="*/ 653 w 4169"/>
              <a:gd name="T13" fmla="*/ 72 h 1823"/>
              <a:gd name="T14" fmla="*/ 229 w 4169"/>
              <a:gd name="T15" fmla="*/ 384 h 1823"/>
              <a:gd name="T16" fmla="*/ 77 w 4169"/>
              <a:gd name="T17" fmla="*/ 792 h 1823"/>
              <a:gd name="T18" fmla="*/ 157 w 4169"/>
              <a:gd name="T19" fmla="*/ 1392 h 1823"/>
              <a:gd name="T20" fmla="*/ 1021 w 4169"/>
              <a:gd name="T21" fmla="*/ 1760 h 1823"/>
              <a:gd name="T22" fmla="*/ 1861 w 4169"/>
              <a:gd name="T23" fmla="*/ 1768 h 1823"/>
              <a:gd name="T24" fmla="*/ 2837 w 4169"/>
              <a:gd name="T25" fmla="*/ 1536 h 1823"/>
              <a:gd name="T26" fmla="*/ 3789 w 4169"/>
              <a:gd name="T27" fmla="*/ 1480 h 1823"/>
              <a:gd name="T28" fmla="*/ 4125 w 4169"/>
              <a:gd name="T29" fmla="*/ 1200 h 182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169"/>
              <a:gd name="T46" fmla="*/ 0 h 1823"/>
              <a:gd name="T47" fmla="*/ 4169 w 4169"/>
              <a:gd name="T48" fmla="*/ 1823 h 182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169" h="1823">
                <a:moveTo>
                  <a:pt x="4125" y="1200"/>
                </a:moveTo>
                <a:cubicBezTo>
                  <a:pt x="4169" y="1121"/>
                  <a:pt x="4109" y="1072"/>
                  <a:pt x="4053" y="1008"/>
                </a:cubicBezTo>
                <a:cubicBezTo>
                  <a:pt x="3997" y="944"/>
                  <a:pt x="3917" y="888"/>
                  <a:pt x="3789" y="816"/>
                </a:cubicBezTo>
                <a:cubicBezTo>
                  <a:pt x="3661" y="744"/>
                  <a:pt x="3540" y="676"/>
                  <a:pt x="3285" y="576"/>
                </a:cubicBezTo>
                <a:cubicBezTo>
                  <a:pt x="3030" y="476"/>
                  <a:pt x="2584" y="308"/>
                  <a:pt x="2261" y="216"/>
                </a:cubicBezTo>
                <a:cubicBezTo>
                  <a:pt x="1938" y="124"/>
                  <a:pt x="1617" y="48"/>
                  <a:pt x="1349" y="24"/>
                </a:cubicBezTo>
                <a:cubicBezTo>
                  <a:pt x="1081" y="0"/>
                  <a:pt x="840" y="12"/>
                  <a:pt x="653" y="72"/>
                </a:cubicBezTo>
                <a:cubicBezTo>
                  <a:pt x="466" y="132"/>
                  <a:pt x="325" y="264"/>
                  <a:pt x="229" y="384"/>
                </a:cubicBezTo>
                <a:cubicBezTo>
                  <a:pt x="133" y="504"/>
                  <a:pt x="89" y="624"/>
                  <a:pt x="77" y="792"/>
                </a:cubicBezTo>
                <a:cubicBezTo>
                  <a:pt x="65" y="960"/>
                  <a:pt x="0" y="1231"/>
                  <a:pt x="157" y="1392"/>
                </a:cubicBezTo>
                <a:cubicBezTo>
                  <a:pt x="314" y="1553"/>
                  <a:pt x="737" y="1697"/>
                  <a:pt x="1021" y="1760"/>
                </a:cubicBezTo>
                <a:cubicBezTo>
                  <a:pt x="1305" y="1823"/>
                  <a:pt x="1558" y="1805"/>
                  <a:pt x="1861" y="1768"/>
                </a:cubicBezTo>
                <a:cubicBezTo>
                  <a:pt x="2164" y="1731"/>
                  <a:pt x="2516" y="1584"/>
                  <a:pt x="2837" y="1536"/>
                </a:cubicBezTo>
                <a:cubicBezTo>
                  <a:pt x="3158" y="1488"/>
                  <a:pt x="3573" y="1537"/>
                  <a:pt x="3789" y="1480"/>
                </a:cubicBezTo>
                <a:cubicBezTo>
                  <a:pt x="4005" y="1423"/>
                  <a:pt x="4081" y="1279"/>
                  <a:pt x="4125" y="12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Freeform 6"/>
          <p:cNvSpPr>
            <a:spLocks/>
          </p:cNvSpPr>
          <p:nvPr/>
        </p:nvSpPr>
        <p:spPr bwMode="auto">
          <a:xfrm>
            <a:off x="1676400" y="2070100"/>
            <a:ext cx="5448300" cy="1473200"/>
          </a:xfrm>
          <a:custGeom>
            <a:avLst/>
            <a:gdLst>
              <a:gd name="T0" fmla="*/ 3432 w 3432"/>
              <a:gd name="T1" fmla="*/ 928 h 928"/>
              <a:gd name="T2" fmla="*/ 3088 w 3432"/>
              <a:gd name="T3" fmla="*/ 920 h 928"/>
              <a:gd name="T4" fmla="*/ 2632 w 3432"/>
              <a:gd name="T5" fmla="*/ 888 h 928"/>
              <a:gd name="T6" fmla="*/ 2096 w 3432"/>
              <a:gd name="T7" fmla="*/ 768 h 928"/>
              <a:gd name="T8" fmla="*/ 1496 w 3432"/>
              <a:gd name="T9" fmla="*/ 672 h 928"/>
              <a:gd name="T10" fmla="*/ 832 w 3432"/>
              <a:gd name="T11" fmla="*/ 392 h 928"/>
              <a:gd name="T12" fmla="*/ 136 w 3432"/>
              <a:gd name="T13" fmla="*/ 96 h 928"/>
              <a:gd name="T14" fmla="*/ 16 w 3432"/>
              <a:gd name="T15" fmla="*/ 0 h 9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432"/>
              <a:gd name="T25" fmla="*/ 0 h 928"/>
              <a:gd name="T26" fmla="*/ 3432 w 3432"/>
              <a:gd name="T27" fmla="*/ 928 h 92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432" h="928">
                <a:moveTo>
                  <a:pt x="3432" y="928"/>
                </a:moveTo>
                <a:cubicBezTo>
                  <a:pt x="3326" y="927"/>
                  <a:pt x="3221" y="927"/>
                  <a:pt x="3088" y="920"/>
                </a:cubicBezTo>
                <a:cubicBezTo>
                  <a:pt x="2955" y="913"/>
                  <a:pt x="2797" y="913"/>
                  <a:pt x="2632" y="888"/>
                </a:cubicBezTo>
                <a:cubicBezTo>
                  <a:pt x="2467" y="863"/>
                  <a:pt x="2285" y="804"/>
                  <a:pt x="2096" y="768"/>
                </a:cubicBezTo>
                <a:cubicBezTo>
                  <a:pt x="1907" y="732"/>
                  <a:pt x="1707" y="735"/>
                  <a:pt x="1496" y="672"/>
                </a:cubicBezTo>
                <a:cubicBezTo>
                  <a:pt x="1285" y="609"/>
                  <a:pt x="1059" y="488"/>
                  <a:pt x="832" y="392"/>
                </a:cubicBezTo>
                <a:cubicBezTo>
                  <a:pt x="605" y="296"/>
                  <a:pt x="272" y="161"/>
                  <a:pt x="136" y="96"/>
                </a:cubicBezTo>
                <a:cubicBezTo>
                  <a:pt x="0" y="31"/>
                  <a:pt x="39" y="16"/>
                  <a:pt x="1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Freeform 7"/>
          <p:cNvSpPr>
            <a:spLocks/>
          </p:cNvSpPr>
          <p:nvPr/>
        </p:nvSpPr>
        <p:spPr bwMode="auto">
          <a:xfrm>
            <a:off x="1079500" y="3238500"/>
            <a:ext cx="3530600" cy="512763"/>
          </a:xfrm>
          <a:custGeom>
            <a:avLst/>
            <a:gdLst>
              <a:gd name="T0" fmla="*/ 2224 w 2224"/>
              <a:gd name="T1" fmla="*/ 0 h 323"/>
              <a:gd name="T2" fmla="*/ 1928 w 2224"/>
              <a:gd name="T3" fmla="*/ 48 h 323"/>
              <a:gd name="T4" fmla="*/ 1432 w 2224"/>
              <a:gd name="T5" fmla="*/ 176 h 323"/>
              <a:gd name="T6" fmla="*/ 1016 w 2224"/>
              <a:gd name="T7" fmla="*/ 304 h 323"/>
              <a:gd name="T8" fmla="*/ 520 w 2224"/>
              <a:gd name="T9" fmla="*/ 288 h 323"/>
              <a:gd name="T10" fmla="*/ 0 w 2224"/>
              <a:gd name="T11" fmla="*/ 176 h 3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24"/>
              <a:gd name="T19" fmla="*/ 0 h 323"/>
              <a:gd name="T20" fmla="*/ 2224 w 2224"/>
              <a:gd name="T21" fmla="*/ 323 h 32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24" h="323">
                <a:moveTo>
                  <a:pt x="2224" y="0"/>
                </a:moveTo>
                <a:cubicBezTo>
                  <a:pt x="2142" y="9"/>
                  <a:pt x="2060" y="19"/>
                  <a:pt x="1928" y="48"/>
                </a:cubicBezTo>
                <a:cubicBezTo>
                  <a:pt x="1796" y="77"/>
                  <a:pt x="1584" y="133"/>
                  <a:pt x="1432" y="176"/>
                </a:cubicBezTo>
                <a:cubicBezTo>
                  <a:pt x="1280" y="219"/>
                  <a:pt x="1168" y="285"/>
                  <a:pt x="1016" y="304"/>
                </a:cubicBezTo>
                <a:cubicBezTo>
                  <a:pt x="864" y="323"/>
                  <a:pt x="689" y="309"/>
                  <a:pt x="520" y="288"/>
                </a:cubicBezTo>
                <a:cubicBezTo>
                  <a:pt x="351" y="267"/>
                  <a:pt x="175" y="221"/>
                  <a:pt x="0" y="17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Freeform 8"/>
          <p:cNvSpPr>
            <a:spLocks/>
          </p:cNvSpPr>
          <p:nvPr/>
        </p:nvSpPr>
        <p:spPr bwMode="auto">
          <a:xfrm>
            <a:off x="5543550" y="2667000"/>
            <a:ext cx="414338" cy="1447800"/>
          </a:xfrm>
          <a:custGeom>
            <a:avLst/>
            <a:gdLst>
              <a:gd name="T0" fmla="*/ 228 w 261"/>
              <a:gd name="T1" fmla="*/ 0 h 912"/>
              <a:gd name="T2" fmla="*/ 236 w 261"/>
              <a:gd name="T3" fmla="*/ 192 h 912"/>
              <a:gd name="T4" fmla="*/ 76 w 261"/>
              <a:gd name="T5" fmla="*/ 376 h 912"/>
              <a:gd name="T6" fmla="*/ 4 w 261"/>
              <a:gd name="T7" fmla="*/ 632 h 912"/>
              <a:gd name="T8" fmla="*/ 52 w 261"/>
              <a:gd name="T9" fmla="*/ 912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1"/>
              <a:gd name="T16" fmla="*/ 0 h 912"/>
              <a:gd name="T17" fmla="*/ 261 w 261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1" h="912">
                <a:moveTo>
                  <a:pt x="228" y="0"/>
                </a:moveTo>
                <a:cubicBezTo>
                  <a:pt x="244" y="64"/>
                  <a:pt x="261" y="129"/>
                  <a:pt x="236" y="192"/>
                </a:cubicBezTo>
                <a:cubicBezTo>
                  <a:pt x="211" y="255"/>
                  <a:pt x="115" y="303"/>
                  <a:pt x="76" y="376"/>
                </a:cubicBezTo>
                <a:cubicBezTo>
                  <a:pt x="37" y="449"/>
                  <a:pt x="8" y="543"/>
                  <a:pt x="4" y="632"/>
                </a:cubicBezTo>
                <a:cubicBezTo>
                  <a:pt x="0" y="721"/>
                  <a:pt x="44" y="868"/>
                  <a:pt x="52" y="912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Freeform 9"/>
          <p:cNvSpPr>
            <a:spLocks/>
          </p:cNvSpPr>
          <p:nvPr/>
        </p:nvSpPr>
        <p:spPr bwMode="auto">
          <a:xfrm>
            <a:off x="3910013" y="2209800"/>
            <a:ext cx="738187" cy="2184400"/>
          </a:xfrm>
          <a:custGeom>
            <a:avLst/>
            <a:gdLst>
              <a:gd name="T0" fmla="*/ 465 w 465"/>
              <a:gd name="T1" fmla="*/ 0 h 1376"/>
              <a:gd name="T2" fmla="*/ 337 w 465"/>
              <a:gd name="T3" fmla="*/ 96 h 1376"/>
              <a:gd name="T4" fmla="*/ 225 w 465"/>
              <a:gd name="T5" fmla="*/ 304 h 1376"/>
              <a:gd name="T6" fmla="*/ 81 w 465"/>
              <a:gd name="T7" fmla="*/ 576 h 1376"/>
              <a:gd name="T8" fmla="*/ 9 w 465"/>
              <a:gd name="T9" fmla="*/ 856 h 1376"/>
              <a:gd name="T10" fmla="*/ 25 w 465"/>
              <a:gd name="T11" fmla="*/ 1224 h 1376"/>
              <a:gd name="T12" fmla="*/ 49 w 465"/>
              <a:gd name="T13" fmla="*/ 1376 h 13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65"/>
              <a:gd name="T22" fmla="*/ 0 h 1376"/>
              <a:gd name="T23" fmla="*/ 465 w 465"/>
              <a:gd name="T24" fmla="*/ 1376 h 13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65" h="1376">
                <a:moveTo>
                  <a:pt x="465" y="0"/>
                </a:moveTo>
                <a:cubicBezTo>
                  <a:pt x="421" y="22"/>
                  <a:pt x="377" y="45"/>
                  <a:pt x="337" y="96"/>
                </a:cubicBezTo>
                <a:cubicBezTo>
                  <a:pt x="297" y="147"/>
                  <a:pt x="268" y="224"/>
                  <a:pt x="225" y="304"/>
                </a:cubicBezTo>
                <a:cubicBezTo>
                  <a:pt x="182" y="384"/>
                  <a:pt x="117" y="484"/>
                  <a:pt x="81" y="576"/>
                </a:cubicBezTo>
                <a:cubicBezTo>
                  <a:pt x="45" y="668"/>
                  <a:pt x="18" y="748"/>
                  <a:pt x="9" y="856"/>
                </a:cubicBezTo>
                <a:cubicBezTo>
                  <a:pt x="0" y="964"/>
                  <a:pt x="18" y="1137"/>
                  <a:pt x="25" y="1224"/>
                </a:cubicBezTo>
                <a:cubicBezTo>
                  <a:pt x="32" y="1311"/>
                  <a:pt x="45" y="1352"/>
                  <a:pt x="49" y="1376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Freeform 10"/>
          <p:cNvSpPr>
            <a:spLocks/>
          </p:cNvSpPr>
          <p:nvPr/>
        </p:nvSpPr>
        <p:spPr bwMode="auto">
          <a:xfrm>
            <a:off x="2254250" y="1778000"/>
            <a:ext cx="692150" cy="2755900"/>
          </a:xfrm>
          <a:custGeom>
            <a:avLst/>
            <a:gdLst>
              <a:gd name="T0" fmla="*/ 436 w 436"/>
              <a:gd name="T1" fmla="*/ 0 h 1736"/>
              <a:gd name="T2" fmla="*/ 212 w 436"/>
              <a:gd name="T3" fmla="*/ 192 h 1736"/>
              <a:gd name="T4" fmla="*/ 44 w 436"/>
              <a:gd name="T5" fmla="*/ 520 h 1736"/>
              <a:gd name="T6" fmla="*/ 4 w 436"/>
              <a:gd name="T7" fmla="*/ 1112 h 1736"/>
              <a:gd name="T8" fmla="*/ 20 w 436"/>
              <a:gd name="T9" fmla="*/ 1504 h 1736"/>
              <a:gd name="T10" fmla="*/ 76 w 436"/>
              <a:gd name="T11" fmla="*/ 1736 h 17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36"/>
              <a:gd name="T19" fmla="*/ 0 h 1736"/>
              <a:gd name="T20" fmla="*/ 436 w 436"/>
              <a:gd name="T21" fmla="*/ 1736 h 17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36" h="1736">
                <a:moveTo>
                  <a:pt x="436" y="0"/>
                </a:moveTo>
                <a:cubicBezTo>
                  <a:pt x="356" y="52"/>
                  <a:pt x="277" y="105"/>
                  <a:pt x="212" y="192"/>
                </a:cubicBezTo>
                <a:cubicBezTo>
                  <a:pt x="147" y="279"/>
                  <a:pt x="79" y="367"/>
                  <a:pt x="44" y="520"/>
                </a:cubicBezTo>
                <a:cubicBezTo>
                  <a:pt x="9" y="673"/>
                  <a:pt x="8" y="948"/>
                  <a:pt x="4" y="1112"/>
                </a:cubicBezTo>
                <a:cubicBezTo>
                  <a:pt x="0" y="1276"/>
                  <a:pt x="8" y="1400"/>
                  <a:pt x="20" y="1504"/>
                </a:cubicBezTo>
                <a:cubicBezTo>
                  <a:pt x="32" y="1608"/>
                  <a:pt x="65" y="1698"/>
                  <a:pt x="76" y="1736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6056313" y="3011488"/>
          <a:ext cx="25558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tion" r:id="rId5" imgW="266400" imgH="317160" progId="Equation.3">
                  <p:embed/>
                </p:oleObj>
              </mc:Choice>
              <mc:Fallback>
                <p:oleObj name="Equation" r:id="rId5" imgW="266400" imgH="3171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6313" y="3011488"/>
                        <a:ext cx="255587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2"/>
          <p:cNvGraphicFramePr>
            <a:graphicFrameLocks noChangeAspect="1"/>
          </p:cNvGraphicFramePr>
          <p:nvPr/>
        </p:nvGraphicFramePr>
        <p:xfrm>
          <a:off x="3454400" y="2420938"/>
          <a:ext cx="279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7" imgW="291960" imgH="330120" progId="Equation.3">
                  <p:embed/>
                </p:oleObj>
              </mc:Choice>
              <mc:Fallback>
                <p:oleObj name="Equation" r:id="rId7" imgW="291960" imgH="33012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2420938"/>
                        <a:ext cx="2794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3"/>
          <p:cNvGraphicFramePr>
            <a:graphicFrameLocks noChangeAspect="1"/>
          </p:cNvGraphicFramePr>
          <p:nvPr/>
        </p:nvGraphicFramePr>
        <p:xfrm>
          <a:off x="1238250" y="2579688"/>
          <a:ext cx="292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9" imgW="304560" imgH="317160" progId="Equation.3">
                  <p:embed/>
                </p:oleObj>
              </mc:Choice>
              <mc:Fallback>
                <p:oleObj name="Equation" r:id="rId9" imgW="304560" imgH="31716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2579688"/>
                        <a:ext cx="2921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2" name="Text Box 14"/>
          <p:cNvSpPr txBox="1">
            <a:spLocks noChangeArrowheads="1"/>
          </p:cNvSpPr>
          <p:nvPr/>
        </p:nvSpPr>
        <p:spPr bwMode="auto">
          <a:xfrm>
            <a:off x="6194425" y="2012950"/>
            <a:ext cx="1692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Isochrone of </a:t>
            </a:r>
          </a:p>
          <a:p>
            <a:r>
              <a:rPr lang="en-US" sz="1400" b="1">
                <a:latin typeface="Garamond" pitchFamily="18" charset="0"/>
              </a:rPr>
              <a:t>Equal time to outlet</a:t>
            </a:r>
          </a:p>
        </p:txBody>
      </p:sp>
      <p:sp>
        <p:nvSpPr>
          <p:cNvPr id="2073" name="Line 15"/>
          <p:cNvSpPr>
            <a:spLocks noChangeShapeType="1"/>
          </p:cNvSpPr>
          <p:nvPr/>
        </p:nvSpPr>
        <p:spPr bwMode="auto">
          <a:xfrm flipH="1">
            <a:off x="5930900" y="2311400"/>
            <a:ext cx="2540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16"/>
          <p:cNvSpPr>
            <a:spLocks noChangeShapeType="1"/>
          </p:cNvSpPr>
          <p:nvPr/>
        </p:nvSpPr>
        <p:spPr bwMode="auto">
          <a:xfrm flipH="1" flipV="1">
            <a:off x="4724400" y="2209800"/>
            <a:ext cx="14859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17"/>
          <p:cNvSpPr>
            <a:spLocks noChangeShapeType="1"/>
          </p:cNvSpPr>
          <p:nvPr/>
        </p:nvSpPr>
        <p:spPr bwMode="auto">
          <a:xfrm flipH="1" flipV="1">
            <a:off x="3009900" y="1803400"/>
            <a:ext cx="3225800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54" name="Object 18"/>
          <p:cNvGraphicFramePr>
            <a:graphicFrameLocks noChangeAspect="1"/>
          </p:cNvGraphicFramePr>
          <p:nvPr/>
        </p:nvGraphicFramePr>
        <p:xfrm>
          <a:off x="5418138" y="3651250"/>
          <a:ext cx="39052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11" imgW="406080" imgH="253800" progId="Equation.3">
                  <p:embed/>
                </p:oleObj>
              </mc:Choice>
              <mc:Fallback>
                <p:oleObj name="Equation" r:id="rId11" imgW="406080" imgH="2538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8138" y="3651250"/>
                        <a:ext cx="390525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9"/>
          <p:cNvGraphicFramePr>
            <a:graphicFrameLocks noChangeAspect="1"/>
          </p:cNvGraphicFramePr>
          <p:nvPr/>
        </p:nvGraphicFramePr>
        <p:xfrm>
          <a:off x="3678238" y="3744913"/>
          <a:ext cx="487362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13" imgW="507960" imgH="253800" progId="Equation.3">
                  <p:embed/>
                </p:oleObj>
              </mc:Choice>
              <mc:Fallback>
                <p:oleObj name="Equation" r:id="rId13" imgW="507960" imgH="2538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8238" y="3744913"/>
                        <a:ext cx="487362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20"/>
          <p:cNvGraphicFramePr>
            <a:graphicFrameLocks noChangeAspect="1"/>
          </p:cNvGraphicFramePr>
          <p:nvPr/>
        </p:nvGraphicFramePr>
        <p:xfrm>
          <a:off x="1984375" y="3838575"/>
          <a:ext cx="4889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15" imgW="507960" imgH="253800" progId="Equation.3">
                  <p:embed/>
                </p:oleObj>
              </mc:Choice>
              <mc:Fallback>
                <p:oleObj name="Equation" r:id="rId15" imgW="507960" imgH="2538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75" y="3838575"/>
                        <a:ext cx="48895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21"/>
          <p:cNvGraphicFramePr>
            <a:graphicFrameLocks noGrp="1" noChangeAspect="1"/>
          </p:cNvGraphicFramePr>
          <p:nvPr>
            <p:ph sz="half" idx="2"/>
          </p:nvPr>
        </p:nvGraphicFramePr>
        <p:xfrm>
          <a:off x="2667000" y="5343525"/>
          <a:ext cx="31908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17" imgW="3187440" imgH="368280" progId="Equation.3">
                  <p:embed/>
                </p:oleObj>
              </mc:Choice>
              <mc:Fallback>
                <p:oleObj name="Equation" r:id="rId17" imgW="3187440" imgH="3682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343525"/>
                        <a:ext cx="319087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6" name="Line 23"/>
          <p:cNvSpPr>
            <a:spLocks noChangeShapeType="1"/>
          </p:cNvSpPr>
          <p:nvPr/>
        </p:nvSpPr>
        <p:spPr bwMode="auto">
          <a:xfrm flipV="1">
            <a:off x="1016000" y="441642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24"/>
          <p:cNvSpPr>
            <a:spLocks noChangeShapeType="1"/>
          </p:cNvSpPr>
          <p:nvPr/>
        </p:nvSpPr>
        <p:spPr bwMode="auto">
          <a:xfrm>
            <a:off x="1016000" y="6143625"/>
            <a:ext cx="153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Rectangle 25"/>
          <p:cNvSpPr>
            <a:spLocks noChangeArrowheads="1"/>
          </p:cNvSpPr>
          <p:nvPr/>
        </p:nvSpPr>
        <p:spPr bwMode="auto">
          <a:xfrm>
            <a:off x="1003300" y="5597525"/>
            <a:ext cx="355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Rectangle 26"/>
          <p:cNvSpPr>
            <a:spLocks noChangeArrowheads="1"/>
          </p:cNvSpPr>
          <p:nvPr/>
        </p:nvSpPr>
        <p:spPr bwMode="auto">
          <a:xfrm>
            <a:off x="1358900" y="5153025"/>
            <a:ext cx="330200" cy="977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Rectangle 27"/>
          <p:cNvSpPr>
            <a:spLocks noChangeArrowheads="1"/>
          </p:cNvSpPr>
          <p:nvPr/>
        </p:nvSpPr>
        <p:spPr bwMode="auto">
          <a:xfrm>
            <a:off x="1689100" y="5318125"/>
            <a:ext cx="355600" cy="812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8" name="Object 28"/>
          <p:cNvGraphicFramePr>
            <a:graphicFrameLocks noGrp="1" noChangeAspect="1"/>
          </p:cNvGraphicFramePr>
          <p:nvPr>
            <p:ph idx="1"/>
          </p:nvPr>
        </p:nvGraphicFramePr>
        <p:xfrm>
          <a:off x="1395413" y="4830763"/>
          <a:ext cx="255587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19" imgW="304560" imgH="317160" progId="Equation.3">
                  <p:embed/>
                </p:oleObj>
              </mc:Choice>
              <mc:Fallback>
                <p:oleObj name="Equation" r:id="rId19" imgW="304560" imgH="31716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5413" y="4830763"/>
                        <a:ext cx="255587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29"/>
          <p:cNvGraphicFramePr>
            <a:graphicFrameLocks noChangeAspect="1"/>
          </p:cNvGraphicFramePr>
          <p:nvPr/>
        </p:nvGraphicFramePr>
        <p:xfrm>
          <a:off x="1065213" y="5243513"/>
          <a:ext cx="25558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Equation" r:id="rId21" imgW="266400" imgH="317160" progId="Equation.3">
                  <p:embed/>
                </p:oleObj>
              </mc:Choice>
              <mc:Fallback>
                <p:oleObj name="Equation" r:id="rId21" imgW="266400" imgH="31716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5243513"/>
                        <a:ext cx="255587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30"/>
          <p:cNvGraphicFramePr>
            <a:graphicFrameLocks noChangeAspect="1"/>
          </p:cNvGraphicFramePr>
          <p:nvPr/>
        </p:nvGraphicFramePr>
        <p:xfrm>
          <a:off x="1714500" y="4957763"/>
          <a:ext cx="279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23" imgW="291960" imgH="330120" progId="Equation.3">
                  <p:embed/>
                </p:oleObj>
              </mc:Choice>
              <mc:Fallback>
                <p:oleObj name="Equation" r:id="rId23" imgW="291960" imgH="33012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4957763"/>
                        <a:ext cx="2794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1" name="Text Box 31"/>
          <p:cNvSpPr txBox="1">
            <a:spLocks noChangeArrowheads="1"/>
          </p:cNvSpPr>
          <p:nvPr/>
        </p:nvSpPr>
        <p:spPr bwMode="auto">
          <a:xfrm>
            <a:off x="1495425" y="6226175"/>
            <a:ext cx="738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Time, </a:t>
            </a:r>
            <a:r>
              <a:rPr lang="en-US" sz="1400" b="1" i="1">
                <a:latin typeface="Garamond" pitchFamily="18" charset="0"/>
              </a:rPr>
              <a:t>t</a:t>
            </a:r>
          </a:p>
        </p:txBody>
      </p:sp>
      <p:sp>
        <p:nvSpPr>
          <p:cNvPr id="2082" name="Text Box 32"/>
          <p:cNvSpPr txBox="1">
            <a:spLocks noChangeArrowheads="1"/>
          </p:cNvSpPr>
          <p:nvPr/>
        </p:nvSpPr>
        <p:spPr bwMode="auto">
          <a:xfrm rot="-5400000">
            <a:off x="86518" y="5082382"/>
            <a:ext cx="1350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Excess Rainfall</a:t>
            </a:r>
            <a:endParaRPr lang="en-US" sz="1400" b="1" i="1">
              <a:latin typeface="Garamond" pitchFamily="18" charset="0"/>
            </a:endParaRPr>
          </a:p>
        </p:txBody>
      </p:sp>
      <p:sp>
        <p:nvSpPr>
          <p:cNvPr id="2083" name="Line 34"/>
          <p:cNvSpPr>
            <a:spLocks noChangeShapeType="1"/>
          </p:cNvSpPr>
          <p:nvPr/>
        </p:nvSpPr>
        <p:spPr bwMode="auto">
          <a:xfrm flipV="1">
            <a:off x="6337300" y="4248150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35"/>
          <p:cNvSpPr>
            <a:spLocks noChangeShapeType="1"/>
          </p:cNvSpPr>
          <p:nvPr/>
        </p:nvSpPr>
        <p:spPr bwMode="auto">
          <a:xfrm>
            <a:off x="6337300" y="5975350"/>
            <a:ext cx="2476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Rectangle 36"/>
          <p:cNvSpPr>
            <a:spLocks noChangeArrowheads="1"/>
          </p:cNvSpPr>
          <p:nvPr/>
        </p:nvSpPr>
        <p:spPr bwMode="auto">
          <a:xfrm>
            <a:off x="6324600" y="5632450"/>
            <a:ext cx="444500" cy="33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Rectangle 37"/>
          <p:cNvSpPr>
            <a:spLocks noChangeArrowheads="1"/>
          </p:cNvSpPr>
          <p:nvPr/>
        </p:nvSpPr>
        <p:spPr bwMode="auto">
          <a:xfrm>
            <a:off x="6781800" y="5314950"/>
            <a:ext cx="4445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Rectangle 38"/>
          <p:cNvSpPr>
            <a:spLocks noChangeArrowheads="1"/>
          </p:cNvSpPr>
          <p:nvPr/>
        </p:nvSpPr>
        <p:spPr bwMode="auto">
          <a:xfrm>
            <a:off x="7239000" y="4603750"/>
            <a:ext cx="444500" cy="1358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8" name="Rectangle 39"/>
          <p:cNvSpPr>
            <a:spLocks noChangeArrowheads="1"/>
          </p:cNvSpPr>
          <p:nvPr/>
        </p:nvSpPr>
        <p:spPr bwMode="auto">
          <a:xfrm>
            <a:off x="7696200" y="4972050"/>
            <a:ext cx="4445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61" name="Object 40"/>
          <p:cNvGraphicFramePr>
            <a:graphicFrameLocks noChangeAspect="1"/>
          </p:cNvGraphicFramePr>
          <p:nvPr/>
        </p:nvGraphicFramePr>
        <p:xfrm>
          <a:off x="6856413" y="4992688"/>
          <a:ext cx="255587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25" imgW="304560" imgH="317160" progId="Equation.3">
                  <p:embed/>
                </p:oleObj>
              </mc:Choice>
              <mc:Fallback>
                <p:oleObj name="Equation" r:id="rId25" imgW="304560" imgH="31716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6413" y="4992688"/>
                        <a:ext cx="255587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41"/>
          <p:cNvGraphicFramePr>
            <a:graphicFrameLocks noChangeAspect="1"/>
          </p:cNvGraphicFramePr>
          <p:nvPr/>
        </p:nvGraphicFramePr>
        <p:xfrm>
          <a:off x="6386513" y="5278438"/>
          <a:ext cx="25558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26" imgW="266400" imgH="317160" progId="Equation.3">
                  <p:embed/>
                </p:oleObj>
              </mc:Choice>
              <mc:Fallback>
                <p:oleObj name="Equation" r:id="rId26" imgW="266400" imgH="31716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513" y="5278438"/>
                        <a:ext cx="255587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42"/>
          <p:cNvGraphicFramePr>
            <a:graphicFrameLocks noChangeAspect="1"/>
          </p:cNvGraphicFramePr>
          <p:nvPr/>
        </p:nvGraphicFramePr>
        <p:xfrm>
          <a:off x="7289800" y="4217988"/>
          <a:ext cx="279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27" imgW="291960" imgH="330120" progId="Equation.3">
                  <p:embed/>
                </p:oleObj>
              </mc:Choice>
              <mc:Fallback>
                <p:oleObj name="Equation" r:id="rId27" imgW="291960" imgH="33012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9800" y="4217988"/>
                        <a:ext cx="2794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43"/>
          <p:cNvGraphicFramePr>
            <a:graphicFrameLocks noChangeAspect="1"/>
          </p:cNvGraphicFramePr>
          <p:nvPr/>
        </p:nvGraphicFramePr>
        <p:xfrm>
          <a:off x="7766050" y="4630738"/>
          <a:ext cx="292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Equation" r:id="rId28" imgW="304560" imgH="317160" progId="Equation.3">
                  <p:embed/>
                </p:oleObj>
              </mc:Choice>
              <mc:Fallback>
                <p:oleObj name="Equation" r:id="rId28" imgW="304560" imgH="31716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6050" y="4630738"/>
                        <a:ext cx="2921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9" name="Text Box 44"/>
          <p:cNvSpPr txBox="1">
            <a:spLocks noChangeArrowheads="1"/>
          </p:cNvSpPr>
          <p:nvPr/>
        </p:nvSpPr>
        <p:spPr bwMode="auto">
          <a:xfrm>
            <a:off x="6194425" y="6019800"/>
            <a:ext cx="268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0</a:t>
            </a:r>
          </a:p>
        </p:txBody>
      </p:sp>
      <p:sp>
        <p:nvSpPr>
          <p:cNvPr id="2090" name="Text Box 45"/>
          <p:cNvSpPr txBox="1">
            <a:spLocks noChangeArrowheads="1"/>
          </p:cNvSpPr>
          <p:nvPr/>
        </p:nvSpPr>
        <p:spPr bwMode="auto">
          <a:xfrm>
            <a:off x="6677025" y="6019800"/>
            <a:ext cx="268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5</a:t>
            </a:r>
          </a:p>
        </p:txBody>
      </p:sp>
      <p:sp>
        <p:nvSpPr>
          <p:cNvPr id="2091" name="Text Box 46"/>
          <p:cNvSpPr txBox="1">
            <a:spLocks noChangeArrowheads="1"/>
          </p:cNvSpPr>
          <p:nvPr/>
        </p:nvSpPr>
        <p:spPr bwMode="auto">
          <a:xfrm>
            <a:off x="7070725" y="6019800"/>
            <a:ext cx="338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10</a:t>
            </a:r>
          </a:p>
        </p:txBody>
      </p:sp>
      <p:sp>
        <p:nvSpPr>
          <p:cNvPr id="2092" name="Text Box 47"/>
          <p:cNvSpPr txBox="1">
            <a:spLocks noChangeArrowheads="1"/>
          </p:cNvSpPr>
          <p:nvPr/>
        </p:nvSpPr>
        <p:spPr bwMode="auto">
          <a:xfrm>
            <a:off x="7527925" y="6019800"/>
            <a:ext cx="338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15</a:t>
            </a:r>
          </a:p>
        </p:txBody>
      </p:sp>
      <p:sp>
        <p:nvSpPr>
          <p:cNvPr id="2093" name="Text Box 48"/>
          <p:cNvSpPr txBox="1">
            <a:spLocks noChangeArrowheads="1"/>
          </p:cNvSpPr>
          <p:nvPr/>
        </p:nvSpPr>
        <p:spPr bwMode="auto">
          <a:xfrm>
            <a:off x="7959725" y="6019800"/>
            <a:ext cx="352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20</a:t>
            </a:r>
          </a:p>
        </p:txBody>
      </p:sp>
      <p:sp>
        <p:nvSpPr>
          <p:cNvPr id="2094" name="Text Box 49"/>
          <p:cNvSpPr txBox="1">
            <a:spLocks noChangeArrowheads="1"/>
          </p:cNvSpPr>
          <p:nvPr/>
        </p:nvSpPr>
        <p:spPr bwMode="auto">
          <a:xfrm>
            <a:off x="6816725" y="6299200"/>
            <a:ext cx="738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Time, </a:t>
            </a:r>
            <a:r>
              <a:rPr lang="en-US" sz="1400" b="1" i="1">
                <a:latin typeface="Garamond" pitchFamily="18" charset="0"/>
              </a:rPr>
              <a:t>t</a:t>
            </a:r>
          </a:p>
        </p:txBody>
      </p:sp>
      <p:sp>
        <p:nvSpPr>
          <p:cNvPr id="2095" name="Text Box 50"/>
          <p:cNvSpPr txBox="1">
            <a:spLocks noChangeArrowheads="1"/>
          </p:cNvSpPr>
          <p:nvPr/>
        </p:nvSpPr>
        <p:spPr bwMode="auto">
          <a:xfrm rot="-5400000">
            <a:off x="5826125" y="46228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Area</a:t>
            </a:r>
            <a:endParaRPr lang="en-US" sz="1400" b="1" i="1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of UH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 eaLnBrk="1" hangingPunct="1"/>
            <a:r>
              <a:rPr lang="en-US" smtClean="0"/>
              <a:t>Once a UH is derived, it can be used/applied to find direct runoff and stream flow hydrograph from other storm events.</a:t>
            </a:r>
          </a:p>
        </p:txBody>
      </p:sp>
      <p:sp>
        <p:nvSpPr>
          <p:cNvPr id="13316" name="Rectangle 4"/>
          <p:cNvSpPr>
            <a:spLocks noRot="1" noChangeArrowheads="1"/>
          </p:cNvSpPr>
          <p:nvPr/>
        </p:nvSpPr>
        <p:spPr bwMode="auto">
          <a:xfrm>
            <a:off x="403225" y="3459163"/>
            <a:ext cx="822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Ex. 7.5.1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87350" y="3440113"/>
            <a:ext cx="8229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/>
              <a:t>Given: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/>
              <a:t>P</a:t>
            </a:r>
            <a:r>
              <a:rPr lang="en-US" sz="2400" baseline="-25000"/>
              <a:t>1</a:t>
            </a:r>
            <a:r>
              <a:rPr lang="en-US" sz="2400"/>
              <a:t> = 2 in, P</a:t>
            </a:r>
            <a:r>
              <a:rPr lang="en-US" sz="2400" baseline="-25000"/>
              <a:t>2</a:t>
            </a:r>
            <a:r>
              <a:rPr lang="en-US" sz="2400"/>
              <a:t> = 3 in and P</a:t>
            </a:r>
            <a:r>
              <a:rPr lang="en-US" sz="2400" baseline="-25000"/>
              <a:t>3</a:t>
            </a:r>
            <a:r>
              <a:rPr lang="en-US" sz="2400"/>
              <a:t> = 1 in, baseflow = 500 cfs and watershed area is 7.03 mi</a:t>
            </a:r>
            <a:r>
              <a:rPr lang="en-US" sz="2400" baseline="30000"/>
              <a:t>2</a:t>
            </a:r>
            <a:r>
              <a:rPr lang="en-US" sz="2400"/>
              <a:t>. Given the Unit Hydrograph below, determine the streamflow hydrograph</a:t>
            </a:r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225" y="5353050"/>
            <a:ext cx="50387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7.5.1 solution (cont’d)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1768475"/>
            <a:ext cx="7664450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4">
            <a:hlinkClick r:id="rId3"/>
          </p:cNvPr>
          <p:cNvSpPr>
            <a:spLocks noChangeArrowheads="1"/>
          </p:cNvSpPr>
          <p:nvPr/>
        </p:nvSpPr>
        <p:spPr bwMode="auto">
          <a:xfrm>
            <a:off x="766763" y="6049963"/>
            <a:ext cx="6280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Garamond" pitchFamily="18" charset="0"/>
              </a:rPr>
              <a:t>See another example at: http://www.egr.msu.edu/~northco2/BE481/UHD.htm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Gauged and ungauged watersheds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352800"/>
          </a:xfrm>
        </p:spPr>
        <p:txBody>
          <a:bodyPr/>
          <a:lstStyle/>
          <a:p>
            <a:pPr eaLnBrk="1" hangingPunct="1"/>
            <a:r>
              <a:rPr lang="en-US" smtClean="0"/>
              <a:t>Gauged watersheds</a:t>
            </a:r>
          </a:p>
          <a:p>
            <a:pPr lvl="1" eaLnBrk="1" hangingPunct="1"/>
            <a:r>
              <a:rPr lang="en-US" smtClean="0"/>
              <a:t>Watersheds where data on precipitation, streamflow, and other variables are available</a:t>
            </a:r>
          </a:p>
          <a:p>
            <a:pPr eaLnBrk="1" hangingPunct="1"/>
            <a:r>
              <a:rPr lang="en-US" smtClean="0"/>
              <a:t>Ungauged watersheds</a:t>
            </a:r>
          </a:p>
          <a:p>
            <a:pPr lvl="1" eaLnBrk="1" hangingPunct="1"/>
            <a:r>
              <a:rPr lang="en-US" smtClean="0"/>
              <a:t>Watersheds with no data on precipitation, streamflow and other variables.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 for synthetic UH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UH is applicable only for gauged watershed and for the point on the stream where data are measured</a:t>
            </a:r>
          </a:p>
          <a:p>
            <a:pPr eaLnBrk="1" hangingPunct="1"/>
            <a:r>
              <a:rPr lang="en-US" smtClean="0"/>
              <a:t>For other locations on the stream in the same watershed or for nearby (ungauged) watersheds, synthetic procedures are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Synthetic UH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Synthetic hydrographs are derived by </a:t>
            </a:r>
          </a:p>
          <a:p>
            <a:pPr lvl="1" eaLnBrk="1" hangingPunct="1"/>
            <a:r>
              <a:rPr lang="en-US" smtClean="0"/>
              <a:t>Relating hydrograph characteristics such as peak flow, base time etc. with watershed characteristics such as area and time of concentration.</a:t>
            </a:r>
          </a:p>
          <a:p>
            <a:pPr lvl="1" eaLnBrk="1" hangingPunct="1"/>
            <a:r>
              <a:rPr lang="en-US" smtClean="0"/>
              <a:t>Using dimensionless unit hydrograph</a:t>
            </a:r>
          </a:p>
          <a:p>
            <a:pPr lvl="1" eaLnBrk="1" hangingPunct="1"/>
            <a:r>
              <a:rPr lang="en-US" smtClean="0"/>
              <a:t>Based on watershed storage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438"/>
            <a:ext cx="8229600" cy="639762"/>
          </a:xfrm>
        </p:spPr>
        <p:txBody>
          <a:bodyPr/>
          <a:lstStyle/>
          <a:p>
            <a:pPr eaLnBrk="1" hangingPunct="1"/>
            <a:r>
              <a:rPr lang="en-US" sz="4000" smtClean="0"/>
              <a:t>SCS dimensionless hydrograph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3200400" cy="2743200"/>
          </a:xfrm>
        </p:spPr>
        <p:txBody>
          <a:bodyPr/>
          <a:lstStyle/>
          <a:p>
            <a:pPr eaLnBrk="1" hangingPunct="1"/>
            <a:r>
              <a:rPr lang="en-US" sz="2000" smtClean="0"/>
              <a:t>Synthetic UH in which the discharge is expressed by the ratio of q to q</a:t>
            </a:r>
            <a:r>
              <a:rPr lang="en-US" sz="2000" baseline="-25000" smtClean="0"/>
              <a:t>p </a:t>
            </a:r>
            <a:r>
              <a:rPr lang="en-US" sz="2000" smtClean="0"/>
              <a:t>and time by the ratio of t to T</a:t>
            </a:r>
            <a:r>
              <a:rPr lang="en-US" sz="2000" baseline="-25000" smtClean="0"/>
              <a:t>p</a:t>
            </a:r>
          </a:p>
          <a:p>
            <a:pPr eaLnBrk="1" hangingPunct="1"/>
            <a:r>
              <a:rPr lang="en-US" sz="2000" smtClean="0"/>
              <a:t>If peak discharge and lag time are known, UH can be estimated. </a:t>
            </a:r>
            <a:endParaRPr lang="en-US" sz="2000" baseline="-25000" smtClean="0"/>
          </a:p>
          <a:p>
            <a:pPr eaLnBrk="1" hangingPunct="1"/>
            <a:endParaRPr lang="en-US" sz="2000" baseline="-2500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4684712" y="36513"/>
            <a:ext cx="29749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654550"/>
            <a:ext cx="10731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264150"/>
            <a:ext cx="1227138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163" y="5257800"/>
            <a:ext cx="985837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0" name="Freeform 8"/>
          <p:cNvSpPr>
            <a:spLocks/>
          </p:cNvSpPr>
          <p:nvPr/>
        </p:nvSpPr>
        <p:spPr bwMode="auto">
          <a:xfrm>
            <a:off x="4076700" y="1479550"/>
            <a:ext cx="488950" cy="2355850"/>
          </a:xfrm>
          <a:custGeom>
            <a:avLst/>
            <a:gdLst>
              <a:gd name="T0" fmla="*/ 0 w 308"/>
              <a:gd name="T1" fmla="*/ 1484 h 1484"/>
              <a:gd name="T2" fmla="*/ 308 w 308"/>
              <a:gd name="T3" fmla="*/ 0 h 1484"/>
              <a:gd name="T4" fmla="*/ 0 60000 65536"/>
              <a:gd name="T5" fmla="*/ 0 60000 65536"/>
              <a:gd name="T6" fmla="*/ 0 w 308"/>
              <a:gd name="T7" fmla="*/ 0 h 1484"/>
              <a:gd name="T8" fmla="*/ 308 w 308"/>
              <a:gd name="T9" fmla="*/ 1484 h 14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" h="1484">
                <a:moveTo>
                  <a:pt x="0" y="1484"/>
                </a:moveTo>
                <a:lnTo>
                  <a:pt x="308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Freeform 9"/>
          <p:cNvSpPr>
            <a:spLocks/>
          </p:cNvSpPr>
          <p:nvPr/>
        </p:nvSpPr>
        <p:spPr bwMode="auto">
          <a:xfrm>
            <a:off x="4565650" y="1479550"/>
            <a:ext cx="762000" cy="2349500"/>
          </a:xfrm>
          <a:custGeom>
            <a:avLst/>
            <a:gdLst>
              <a:gd name="T0" fmla="*/ 0 w 480"/>
              <a:gd name="T1" fmla="*/ 0 h 1480"/>
              <a:gd name="T2" fmla="*/ 480 w 480"/>
              <a:gd name="T3" fmla="*/ 1480 h 1480"/>
              <a:gd name="T4" fmla="*/ 0 60000 65536"/>
              <a:gd name="T5" fmla="*/ 0 60000 65536"/>
              <a:gd name="T6" fmla="*/ 0 w 480"/>
              <a:gd name="T7" fmla="*/ 0 h 1480"/>
              <a:gd name="T8" fmla="*/ 480 w 480"/>
              <a:gd name="T9" fmla="*/ 1480 h 1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1480">
                <a:moveTo>
                  <a:pt x="0" y="0"/>
                </a:moveTo>
                <a:lnTo>
                  <a:pt x="480" y="148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28600" y="4495800"/>
            <a:ext cx="297180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T</a:t>
            </a:r>
            <a:r>
              <a:rPr lang="en-US" baseline="-25000">
                <a:latin typeface="Garamond" pitchFamily="18" charset="0"/>
              </a:rPr>
              <a:t>c</a:t>
            </a:r>
            <a:r>
              <a:rPr lang="en-US">
                <a:latin typeface="Garamond" pitchFamily="18" charset="0"/>
              </a:rPr>
              <a:t>: time of concentration</a:t>
            </a:r>
          </a:p>
          <a:p>
            <a:pPr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C = 2.08 (483.4 in English system)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A: drainage area in km</a:t>
            </a:r>
            <a:r>
              <a:rPr lang="en-US" baseline="30000">
                <a:latin typeface="Garamond" pitchFamily="18" charset="0"/>
              </a:rPr>
              <a:t>2</a:t>
            </a:r>
            <a:r>
              <a:rPr lang="en-US">
                <a:latin typeface="Garamond" pitchFamily="18" charset="0"/>
              </a:rPr>
              <a:t> (mi</a:t>
            </a:r>
            <a:r>
              <a:rPr lang="en-US" baseline="30000">
                <a:latin typeface="Garamond" pitchFamily="18" charset="0"/>
              </a:rPr>
              <a:t>2</a:t>
            </a:r>
            <a:r>
              <a:rPr lang="en-US">
                <a:latin typeface="Garamond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endParaRPr lang="en-US">
              <a:latin typeface="Garamond" pitchFamily="18" charset="0"/>
            </a:endParaRPr>
          </a:p>
        </p:txBody>
      </p:sp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648200"/>
            <a:ext cx="132080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pPr eaLnBrk="1" hangingPunct="1"/>
            <a:r>
              <a:rPr lang="en-US" sz="4000" smtClean="0"/>
              <a:t>Ex. 7.7.3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4582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Construct a 10-min SCS UH. A = 3.0 km</a:t>
            </a:r>
            <a:r>
              <a:rPr lang="en-US" sz="2400" baseline="30000" smtClean="0"/>
              <a:t>2 </a:t>
            </a:r>
            <a:r>
              <a:rPr lang="en-US" sz="2400" smtClean="0"/>
              <a:t>and T</a:t>
            </a:r>
            <a:r>
              <a:rPr lang="en-US" sz="2400" baseline="-25000" smtClean="0"/>
              <a:t>c</a:t>
            </a:r>
            <a:r>
              <a:rPr lang="en-US" sz="2400" smtClean="0"/>
              <a:t> = 1.25 h</a:t>
            </a:r>
          </a:p>
          <a:p>
            <a:pPr eaLnBrk="1" hangingPunct="1">
              <a:lnSpc>
                <a:spcPct val="90000"/>
              </a:lnSpc>
            </a:pPr>
            <a:endParaRPr lang="en-US" sz="2400" baseline="30000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2593975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35369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95600"/>
            <a:ext cx="1284288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0"/>
            <a:ext cx="31416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24400"/>
            <a:ext cx="34909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28600" y="5546725"/>
            <a:ext cx="411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latin typeface="Garamond" pitchFamily="18" charset="0"/>
              </a:rPr>
              <a:t>Multiply y-axis of SCS hydrograph by q</a:t>
            </a:r>
            <a:r>
              <a:rPr lang="en-US" sz="2000" baseline="-25000">
                <a:latin typeface="Garamond" pitchFamily="18" charset="0"/>
              </a:rPr>
              <a:t>p</a:t>
            </a:r>
            <a:r>
              <a:rPr lang="en-US" sz="2000">
                <a:latin typeface="Garamond" pitchFamily="18" charset="0"/>
              </a:rPr>
              <a:t> and x-axis by T</a:t>
            </a:r>
            <a:r>
              <a:rPr lang="en-US" sz="2000" baseline="-25000">
                <a:latin typeface="Garamond" pitchFamily="18" charset="0"/>
              </a:rPr>
              <a:t>p</a:t>
            </a:r>
            <a:r>
              <a:rPr lang="en-US" sz="2000">
                <a:latin typeface="Garamond" pitchFamily="18" charset="0"/>
              </a:rPr>
              <a:t> to get the required UH, or construct a triangular UH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5334000" y="17526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5334000" y="6096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5334000" y="6553200"/>
            <a:ext cx="1004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5334000" y="2667000"/>
            <a:ext cx="3810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5715000" y="2667000"/>
            <a:ext cx="6096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5029200" y="2438400"/>
            <a:ext cx="304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5715000" y="2438400"/>
            <a:ext cx="304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5029200" y="35814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>
                <a:latin typeface="Garamond" pitchFamily="18" charset="0"/>
              </a:rPr>
              <a:t>q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7467600" y="60340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>
                <a:latin typeface="Garamond" pitchFamily="18" charset="0"/>
              </a:rPr>
              <a:t>t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6019800" y="22098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0.833 h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5334000" y="6186488"/>
            <a:ext cx="106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2.22 h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6553200" y="2667000"/>
            <a:ext cx="533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6477000" y="374808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7.49 m3/s.cm</a:t>
            </a:r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 flipV="1">
            <a:off x="6781800" y="2667000"/>
            <a:ext cx="0" cy="10668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6781800" y="4191000"/>
            <a:ext cx="0" cy="19050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Freeform 25"/>
          <p:cNvSpPr>
            <a:spLocks/>
          </p:cNvSpPr>
          <p:nvPr/>
        </p:nvSpPr>
        <p:spPr bwMode="auto">
          <a:xfrm>
            <a:off x="3892550" y="5715000"/>
            <a:ext cx="1212850" cy="615950"/>
          </a:xfrm>
          <a:custGeom>
            <a:avLst/>
            <a:gdLst>
              <a:gd name="T0" fmla="*/ 0 w 764"/>
              <a:gd name="T1" fmla="*/ 388 h 388"/>
              <a:gd name="T2" fmla="*/ 764 w 764"/>
              <a:gd name="T3" fmla="*/ 0 h 388"/>
              <a:gd name="T4" fmla="*/ 0 60000 65536"/>
              <a:gd name="T5" fmla="*/ 0 60000 65536"/>
              <a:gd name="T6" fmla="*/ 0 w 764"/>
              <a:gd name="T7" fmla="*/ 0 h 388"/>
              <a:gd name="T8" fmla="*/ 764 w 764"/>
              <a:gd name="T9" fmla="*/ 388 h 3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64" h="388">
                <a:moveTo>
                  <a:pt x="0" y="388"/>
                </a:moveTo>
                <a:lnTo>
                  <a:pt x="764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 eaLnBrk="1" hangingPunct="1"/>
            <a:r>
              <a:rPr lang="en-US" smtClean="0"/>
              <a:t>Hydrologic Analysis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295400"/>
            <a:ext cx="4143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1465263"/>
            <a:ext cx="2533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4781550" y="17526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27263"/>
            <a:ext cx="1295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57200" y="4343400"/>
            <a:ext cx="472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Change in storage w.r.t. time  = inflow - outflow</a:t>
            </a:r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038600"/>
            <a:ext cx="2057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57200" y="4814888"/>
            <a:ext cx="472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In the case of a linear reservoir, </a:t>
            </a:r>
            <a:r>
              <a:rPr lang="en-US" i="1">
                <a:latin typeface="Garamond" pitchFamily="18" charset="0"/>
              </a:rPr>
              <a:t>S = kQ</a:t>
            </a:r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836863"/>
            <a:ext cx="1143000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257800"/>
            <a:ext cx="18288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67400"/>
            <a:ext cx="19812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124200" y="5943600"/>
            <a:ext cx="426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>
                <a:solidFill>
                  <a:schemeClr val="hlink"/>
                </a:solidFill>
                <a:latin typeface="Garamond" pitchFamily="18" charset="0"/>
              </a:rPr>
              <a:t>Transfer function for a linear system (S = kQ).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3163888" y="5951538"/>
            <a:ext cx="3773487" cy="406400"/>
          </a:xfrm>
          <a:prstGeom prst="rect">
            <a:avLst/>
          </a:prstGeom>
          <a:noFill/>
          <a:ln w="2540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Proportionality and superposition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992563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Linear system (</a:t>
            </a:r>
            <a:r>
              <a:rPr lang="en-US" i="1" smtClean="0"/>
              <a:t>k</a:t>
            </a:r>
            <a:r>
              <a:rPr lang="en-US" smtClean="0"/>
              <a:t> is constant in </a:t>
            </a:r>
            <a:r>
              <a:rPr lang="en-US" i="1" smtClean="0"/>
              <a:t>S = kQ</a:t>
            </a:r>
            <a:r>
              <a:rPr lang="en-US" smtClean="0"/>
              <a:t>) </a:t>
            </a:r>
          </a:p>
          <a:p>
            <a:pPr lvl="1" eaLnBrk="1" hangingPunct="1"/>
            <a:r>
              <a:rPr lang="en-US" smtClean="0"/>
              <a:t>Proportionality</a:t>
            </a:r>
          </a:p>
          <a:p>
            <a:pPr lvl="2" eaLnBrk="1" hangingPunct="1"/>
            <a:r>
              <a:rPr lang="en-US" i="1" smtClean="0"/>
              <a:t>If  I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i="1" smtClean="0">
                <a:sym typeface="Wingdings" pitchFamily="2" charset="2"/>
              </a:rPr>
              <a:t>Q</a:t>
            </a:r>
            <a:r>
              <a:rPr lang="en-US" baseline="-25000" smtClean="0"/>
              <a:t>1</a:t>
            </a:r>
            <a:r>
              <a:rPr lang="en-US" smtClean="0"/>
              <a:t> then </a:t>
            </a:r>
            <a:r>
              <a:rPr lang="en-US" smtClean="0">
                <a:sym typeface="Wingdings" pitchFamily="2" charset="2"/>
              </a:rPr>
              <a:t>C*</a:t>
            </a: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C*</a:t>
            </a:r>
            <a:r>
              <a:rPr lang="en-US" i="1" smtClean="0">
                <a:sym typeface="Wingdings" pitchFamily="2" charset="2"/>
              </a:rPr>
              <a:t>Q</a:t>
            </a:r>
            <a:r>
              <a:rPr lang="en-US" baseline="-25000" smtClean="0"/>
              <a:t>2 </a:t>
            </a:r>
            <a:endParaRPr lang="en-US" i="1" smtClean="0"/>
          </a:p>
          <a:p>
            <a:pPr lvl="1" eaLnBrk="1" hangingPunct="1"/>
            <a:r>
              <a:rPr lang="en-US" smtClean="0"/>
              <a:t>Superposition</a:t>
            </a:r>
          </a:p>
          <a:p>
            <a:pPr lvl="2" eaLnBrk="1" hangingPunct="1"/>
            <a:r>
              <a:rPr lang="en-US" i="1" smtClean="0"/>
              <a:t>If  I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i="1" smtClean="0">
                <a:sym typeface="Wingdings" pitchFamily="2" charset="2"/>
              </a:rPr>
              <a:t>Q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and </a:t>
            </a: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i="1" smtClean="0">
                <a:sym typeface="Wingdings" pitchFamily="2" charset="2"/>
              </a:rPr>
              <a:t>Q</a:t>
            </a:r>
            <a:r>
              <a:rPr lang="en-US" baseline="-25000" smtClean="0"/>
              <a:t>2</a:t>
            </a:r>
            <a:r>
              <a:rPr lang="en-US" smtClean="0"/>
              <a:t>, t</a:t>
            </a:r>
            <a:r>
              <a:rPr lang="en-US" i="1" smtClean="0"/>
              <a:t>hen  I</a:t>
            </a:r>
            <a:r>
              <a:rPr lang="en-US" baseline="-25000" smtClean="0"/>
              <a:t>1</a:t>
            </a:r>
            <a:r>
              <a:rPr lang="en-US" smtClean="0"/>
              <a:t> +</a:t>
            </a:r>
            <a:r>
              <a:rPr lang="en-US" i="1" smtClean="0"/>
              <a:t>I</a:t>
            </a:r>
            <a:r>
              <a:rPr lang="en-US" baseline="-25000" smtClean="0"/>
              <a:t>2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i="1" smtClean="0">
                <a:sym typeface="Wingdings" pitchFamily="2" charset="2"/>
              </a:rPr>
              <a:t>Q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+ </a:t>
            </a:r>
            <a:r>
              <a:rPr lang="en-US" i="1" smtClean="0">
                <a:sym typeface="Wingdings" pitchFamily="2" charset="2"/>
              </a:rPr>
              <a:t>Q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</a:p>
          <a:p>
            <a:pPr lvl="2" eaLnBrk="1" hangingPunct="1"/>
            <a:endParaRPr lang="en-US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Impulse response function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2493963"/>
            <a:ext cx="40767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90500" y="1495425"/>
            <a:ext cx="8693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Impulse input: an input applied instantaneously (spike) at time 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t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and zero everywhere else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481513" y="2408238"/>
            <a:ext cx="37290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An unit impulse at 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t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produces as unit impulse response function u(t-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t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) </a:t>
            </a: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413" y="4376738"/>
            <a:ext cx="5048250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88913" y="4878388"/>
            <a:ext cx="2989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Principle of proportionality and superposition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Convolution integral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40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For an unit impulse, the response of the system is given by the unit impulse response function u(t-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An impulse of 3 units produces the 3u(t-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I(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 is the precipitation intensity occurring for a time period of d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, the response of the system (direct runoff) is I(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)u(t-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)d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complete response due to the input function I(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 is given by convolution integral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Response of a linear system is the sum (convolution) of the responses to inputs that have happened in the past.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4221163"/>
            <a:ext cx="21875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and pulse inputs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933950" cy="4525963"/>
          </a:xfrm>
        </p:spPr>
        <p:txBody>
          <a:bodyPr/>
          <a:lstStyle/>
          <a:p>
            <a:pPr eaLnBrk="1" hangingPunct="1"/>
            <a:r>
              <a:rPr lang="en-US" smtClean="0"/>
              <a:t>A unit step input is an input that goes from 0 to 1 at time 0 and continues indefinitely thereafter</a:t>
            </a:r>
          </a:p>
          <a:p>
            <a:pPr eaLnBrk="1" hangingPunct="1"/>
            <a:r>
              <a:rPr lang="en-US" smtClean="0"/>
              <a:t>A unit pulse is an input of unit amount occurring in duration </a:t>
            </a:r>
            <a:r>
              <a:rPr lang="en-US" smtClean="0">
                <a:latin typeface="Symbol" pitchFamily="18" charset="2"/>
              </a:rPr>
              <a:t>D</a:t>
            </a:r>
            <a:r>
              <a:rPr lang="en-US" smtClean="0"/>
              <a:t>t and 0 elsewhere.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00" y="1612900"/>
            <a:ext cx="2506663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75" y="4122738"/>
            <a:ext cx="2505075" cy="196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19088" y="6197600"/>
            <a:ext cx="584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Precipitation is a series of pulse inputs!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6262"/>
          </a:xfrm>
        </p:spPr>
        <p:txBody>
          <a:bodyPr/>
          <a:lstStyle/>
          <a:p>
            <a:pPr eaLnBrk="1" hangingPunct="1"/>
            <a:r>
              <a:rPr lang="en-US" sz="4000" smtClean="0"/>
              <a:t>Unit Hydrograph Theory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504950"/>
            <a:ext cx="8170863" cy="5064125"/>
          </a:xfrm>
          <a:noFill/>
        </p:spPr>
        <p:txBody>
          <a:bodyPr/>
          <a:lstStyle/>
          <a:p>
            <a:pPr marL="457200" indent="-457200" eaLnBrk="1" hangingPunct="1"/>
            <a:r>
              <a:rPr lang="en-US" smtClean="0"/>
              <a:t>Direct runoff hydrograph resulting from a unit depth of excess rainfall occurring uniformly on a watershed at a constant rate for a specified duration.</a:t>
            </a:r>
          </a:p>
          <a:p>
            <a:pPr marL="457200" indent="-457200" eaLnBrk="1" hangingPunct="1"/>
            <a:r>
              <a:rPr lang="en-US" smtClean="0"/>
              <a:t>Unit pulse response function of a linear hydrologic system</a:t>
            </a:r>
          </a:p>
          <a:p>
            <a:pPr marL="457200" indent="-457200" eaLnBrk="1" hangingPunct="1"/>
            <a:r>
              <a:rPr lang="en-US" smtClean="0"/>
              <a:t>Can be used to derive runoff from any excess rainfall on the watershed.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Unit hydrograph assumptions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Assumptions</a:t>
            </a:r>
          </a:p>
          <a:p>
            <a:pPr lvl="1" eaLnBrk="1" hangingPunct="1"/>
            <a:r>
              <a:rPr lang="en-US" smtClean="0"/>
              <a:t>Excess rainfall has constant intensity during duration</a:t>
            </a:r>
          </a:p>
          <a:p>
            <a:pPr lvl="1" eaLnBrk="1" hangingPunct="1"/>
            <a:r>
              <a:rPr lang="en-US" smtClean="0"/>
              <a:t>Excess rainfall is uniformly distributed on watershed</a:t>
            </a:r>
          </a:p>
          <a:p>
            <a:pPr lvl="1" eaLnBrk="1" hangingPunct="1"/>
            <a:r>
              <a:rPr lang="en-US" smtClean="0"/>
              <a:t>Base time of runoff is constant</a:t>
            </a:r>
          </a:p>
          <a:p>
            <a:pPr lvl="1" eaLnBrk="1" hangingPunct="1"/>
            <a:r>
              <a:rPr lang="en-US" smtClean="0"/>
              <a:t>Ordinates of unit hydrograph are proportional to total runoff (linearity)</a:t>
            </a:r>
          </a:p>
          <a:p>
            <a:pPr lvl="1" eaLnBrk="1" hangingPunct="1"/>
            <a:r>
              <a:rPr lang="en-US" smtClean="0"/>
              <a:t>Unit hydrograph represents all characteristics of watershed (lumped parameter) and is time invariant (stationarity)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79463"/>
          </a:xfrm>
        </p:spPr>
        <p:txBody>
          <a:bodyPr/>
          <a:lstStyle/>
          <a:p>
            <a:pPr eaLnBrk="1" hangingPunct="1"/>
            <a:r>
              <a:rPr lang="en-US" smtClean="0"/>
              <a:t>Discrete Convolution 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525" y="1376363"/>
            <a:ext cx="21875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822575" y="2338388"/>
          <a:ext cx="2120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4" imgW="1091880" imgH="431640" progId="Equation.3">
                  <p:embed/>
                </p:oleObj>
              </mc:Choice>
              <mc:Fallback>
                <p:oleObj name="Equation" r:id="rId4" imgW="10918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2338388"/>
                        <a:ext cx="2120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55663" y="1509713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Garamond" pitchFamily="18" charset="0"/>
              </a:rPr>
              <a:t>Continuous 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850900" y="2505075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Garamond" pitchFamily="18" charset="0"/>
              </a:rPr>
              <a:t>Discrete 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539750" y="3587750"/>
            <a:ext cx="71564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Garamond" pitchFamily="18" charset="0"/>
              </a:rPr>
              <a:t>Q is flow, P is precipitation and U is unit hydrograph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Garamond" pitchFamily="18" charset="0"/>
              </a:rPr>
              <a:t>M is the number of precipitation pulses, n is the number of flow rate intervals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Garamond" pitchFamily="18" charset="0"/>
              </a:rPr>
              <a:t>The unit hydrograph has N-M+1 pulses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756</Words>
  <Application>Microsoft Office PowerPoint</Application>
  <PresentationFormat>On-screen Show (4:3)</PresentationFormat>
  <Paragraphs>93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Equation</vt:lpstr>
      <vt:lpstr>Unit Hydrograph</vt:lpstr>
      <vt:lpstr>Hydrologic Analysis</vt:lpstr>
      <vt:lpstr>Proportionality and superposition</vt:lpstr>
      <vt:lpstr>Impulse response function</vt:lpstr>
      <vt:lpstr>Convolution integral</vt:lpstr>
      <vt:lpstr>Step and pulse inputs</vt:lpstr>
      <vt:lpstr>Unit Hydrograph Theory</vt:lpstr>
      <vt:lpstr>Unit hydrograph assumptions</vt:lpstr>
      <vt:lpstr>Discrete Convolution </vt:lpstr>
      <vt:lpstr>PowerPoint Presentation</vt:lpstr>
      <vt:lpstr>Time – Area Relationship</vt:lpstr>
      <vt:lpstr>Application of UH</vt:lpstr>
      <vt:lpstr>7.5.1 solution (cont’d)</vt:lpstr>
      <vt:lpstr>Gauged and ungauged watersheds</vt:lpstr>
      <vt:lpstr>Need for synthetic UH</vt:lpstr>
      <vt:lpstr>Synthetic UH</vt:lpstr>
      <vt:lpstr>SCS dimensionless hydrograph</vt:lpstr>
      <vt:lpstr>Ex. 7.7.3</vt:lpstr>
    </vt:vector>
  </TitlesOfParts>
  <Company>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Runoff Hydrograph and Flow Routing</dc:title>
  <dc:creator>David Maidment</dc:creator>
  <cp:lastModifiedBy>Maidment, David R</cp:lastModifiedBy>
  <cp:revision>5</cp:revision>
  <dcterms:created xsi:type="dcterms:W3CDTF">2007-04-10T13:51:50Z</dcterms:created>
  <dcterms:modified xsi:type="dcterms:W3CDTF">2012-02-28T00:02:08Z</dcterms:modified>
</cp:coreProperties>
</file>