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57" r:id="rId3"/>
    <p:sldId id="259" r:id="rId4"/>
    <p:sldId id="262" r:id="rId5"/>
    <p:sldId id="258" r:id="rId6"/>
    <p:sldId id="260" r:id="rId7"/>
    <p:sldId id="261" r:id="rId8"/>
    <p:sldId id="263" r:id="rId9"/>
    <p:sldId id="266" r:id="rId10"/>
    <p:sldId id="267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171" autoAdjust="0"/>
    <p:restoredTop sz="94660"/>
  </p:normalViewPr>
  <p:slideViewPr>
    <p:cSldViewPr snapToGrid="0">
      <p:cViewPr>
        <p:scale>
          <a:sx n="67" d="100"/>
          <a:sy n="67" d="100"/>
        </p:scale>
        <p:origin x="66" y="4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347DD-C17C-4D07-89E1-6C2DCA122D72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3B4A5-5B9B-422F-8B6E-B8369EECC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91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347DD-C17C-4D07-89E1-6C2DCA122D72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3B4A5-5B9B-422F-8B6E-B8369EECC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360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347DD-C17C-4D07-89E1-6C2DCA122D72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3B4A5-5B9B-422F-8B6E-B8369EECC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3707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347DD-C17C-4D07-89E1-6C2DCA122D72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3B4A5-5B9B-422F-8B6E-B8369EECC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024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347DD-C17C-4D07-89E1-6C2DCA122D72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3B4A5-5B9B-422F-8B6E-B8369EECC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732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347DD-C17C-4D07-89E1-6C2DCA122D72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3B4A5-5B9B-422F-8B6E-B8369EECC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9512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347DD-C17C-4D07-89E1-6C2DCA122D72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3B4A5-5B9B-422F-8B6E-B8369EECC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507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347DD-C17C-4D07-89E1-6C2DCA122D72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3B4A5-5B9B-422F-8B6E-B8369EECC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7179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347DD-C17C-4D07-89E1-6C2DCA122D72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3B4A5-5B9B-422F-8B6E-B8369EECC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611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347DD-C17C-4D07-89E1-6C2DCA122D72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3B4A5-5B9B-422F-8B6E-B8369EECC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645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A347DD-C17C-4D07-89E1-6C2DCA122D72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E3B4A5-5B9B-422F-8B6E-B8369EECC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486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A347DD-C17C-4D07-89E1-6C2DCA122D72}" type="datetimeFigureOut">
              <a:rPr lang="en-US" smtClean="0"/>
              <a:t>1/31/2013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3B4A5-5B9B-422F-8B6E-B8369EECCF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0987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openref.com/trianglecircumcircle.htm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en.wikipedia.org/wiki/Circumcenter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5" Type="http://schemas.openxmlformats.org/officeDocument/2006/relationships/hyperlink" Target="http://www.mathopenref.com/coordpolygonarea2.html" TargetMode="Externa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3 on Homework 2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838200" y="1690688"/>
            <a:ext cx="10515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Four rain gages are located within a rectangular area whose four corners are A (0,0), B (0,13), C (14,13), and D (14,0).   These rain gages have the following locations and rainfalls as shown in the following table.  Determine the average rainfall inside the rectangle </a:t>
            </a:r>
            <a:r>
              <a:rPr lang="en-US" sz="28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ABCD.</a:t>
            </a:r>
            <a:endParaRPr lang="en-US" sz="28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512255"/>
              </p:ext>
            </p:extLst>
          </p:nvPr>
        </p:nvGraphicFramePr>
        <p:xfrm>
          <a:off x="2228851" y="3781076"/>
          <a:ext cx="6415722" cy="26145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38016"/>
                <a:gridCol w="2138853"/>
                <a:gridCol w="2138853"/>
              </a:tblGrid>
              <a:tr h="4508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Gage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Coordinates (miles)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Rainfall (inches)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08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2,9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0.59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08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2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7,11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0.79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5088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3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12,10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0.94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041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4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>
                          <a:effectLst/>
                        </a:rPr>
                        <a:t>6,2</a:t>
                      </a:r>
                      <a:endParaRPr lang="en-US" sz="2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2400" dirty="0">
                          <a:effectLst/>
                        </a:rPr>
                        <a:t>1.69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43934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for Area associated with Gage 3</a:t>
            </a:r>
            <a:endParaRPr lang="en-US" dirty="0"/>
          </a:p>
        </p:txBody>
      </p:sp>
      <p:sp>
        <p:nvSpPr>
          <p:cNvPr id="3" name="Freeform 2"/>
          <p:cNvSpPr/>
          <p:nvPr/>
        </p:nvSpPr>
        <p:spPr>
          <a:xfrm>
            <a:off x="1971675" y="2314575"/>
            <a:ext cx="2028825" cy="3914775"/>
          </a:xfrm>
          <a:custGeom>
            <a:avLst/>
            <a:gdLst>
              <a:gd name="connsiteX0" fmla="*/ 671512 w 2486025"/>
              <a:gd name="connsiteY0" fmla="*/ 0 h 4886325"/>
              <a:gd name="connsiteX1" fmla="*/ 0 w 2486025"/>
              <a:gd name="connsiteY1" fmla="*/ 3043237 h 4886325"/>
              <a:gd name="connsiteX2" fmla="*/ 2486025 w 2486025"/>
              <a:gd name="connsiteY2" fmla="*/ 4886325 h 4886325"/>
              <a:gd name="connsiteX3" fmla="*/ 2486025 w 2486025"/>
              <a:gd name="connsiteY3" fmla="*/ 0 h 4886325"/>
              <a:gd name="connsiteX4" fmla="*/ 671512 w 2486025"/>
              <a:gd name="connsiteY4" fmla="*/ 0 h 4886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86025" h="4886325">
                <a:moveTo>
                  <a:pt x="671512" y="0"/>
                </a:moveTo>
                <a:lnTo>
                  <a:pt x="0" y="3043237"/>
                </a:lnTo>
                <a:lnTo>
                  <a:pt x="2486025" y="4886325"/>
                </a:lnTo>
                <a:lnTo>
                  <a:pt x="2486025" y="0"/>
                </a:lnTo>
                <a:lnTo>
                  <a:pt x="671512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971675" y="1945243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(10,13)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574742" y="1945243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(14,13)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783114" y="6229350"/>
            <a:ext cx="10262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(14,2.25)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838200" y="4524375"/>
            <a:ext cx="1200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(8.65,6.26)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4982755"/>
              </p:ext>
            </p:extLst>
          </p:nvPr>
        </p:nvGraphicFramePr>
        <p:xfrm>
          <a:off x="5586927" y="3150603"/>
          <a:ext cx="5553456" cy="3002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51152"/>
                <a:gridCol w="1851152"/>
                <a:gridCol w="1851152"/>
              </a:tblGrid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XCOORD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YCOORD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AREA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0.00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14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2.25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150.50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8.65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6.26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-45.41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10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13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-62.85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1" u="none" strike="noStrike">
                          <a:effectLst/>
                        </a:rPr>
                        <a:t>TOTAL</a:t>
                      </a:r>
                      <a:endParaRPr lang="en-US" sz="2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1" u="none" strike="noStrike" dirty="0">
                          <a:effectLst/>
                        </a:rPr>
                        <a:t>42.24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645992" y="1642605"/>
                <a:ext cx="6459360" cy="128150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200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3200" dirty="0" smtClean="0"/>
                  <a:t>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200" dirty="0" smtClean="0"/>
                  <a:t>)</a:t>
                </a:r>
              </a:p>
              <a:p>
                <a:r>
                  <a:rPr lang="en-US" sz="3200" dirty="0" smtClean="0"/>
                  <a:t>Take points in clockwise order</a:t>
                </a:r>
                <a:endParaRPr lang="en-US" sz="32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5992" y="1642605"/>
                <a:ext cx="6459360" cy="1281505"/>
              </a:xfrm>
              <a:prstGeom prst="rect">
                <a:avLst/>
              </a:prstGeom>
              <a:blipFill rotWithShape="0">
                <a:blip r:embed="rId2"/>
                <a:stretch>
                  <a:fillRect l="-2358" b="-14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82868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>
          <a:xfrm flipV="1">
            <a:off x="1509311" y="2350"/>
            <a:ext cx="6843" cy="61891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1498294" y="6174955"/>
            <a:ext cx="7381301" cy="165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358468" y="619698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2049" y="619698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05630" y="619698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129211" y="619698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993757" y="619698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894523" y="619698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767188" y="619698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723819" y="619698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767188" y="619987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178748" y="60068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218642" y="41515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196608" y="50667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218642" y="324446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225847" y="233740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165421" y="13973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171181" y="51515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1516154" y="264405"/>
            <a:ext cx="6417017" cy="5927075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Plus 27"/>
          <p:cNvSpPr/>
          <p:nvPr/>
        </p:nvSpPr>
        <p:spPr>
          <a:xfrm>
            <a:off x="2344757" y="1994052"/>
            <a:ext cx="150843" cy="14322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Plus 28"/>
          <p:cNvSpPr/>
          <p:nvPr/>
        </p:nvSpPr>
        <p:spPr>
          <a:xfrm>
            <a:off x="5570863" y="1066799"/>
            <a:ext cx="150843" cy="14322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Plus 29"/>
          <p:cNvSpPr/>
          <p:nvPr/>
        </p:nvSpPr>
        <p:spPr>
          <a:xfrm>
            <a:off x="6935119" y="1527671"/>
            <a:ext cx="150843" cy="14322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Plus 30"/>
          <p:cNvSpPr/>
          <p:nvPr/>
        </p:nvSpPr>
        <p:spPr>
          <a:xfrm>
            <a:off x="4190082" y="5161401"/>
            <a:ext cx="150843" cy="14322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8114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Circumcenter</a:t>
            </a:r>
            <a:r>
              <a:rPr lang="en-US" dirty="0" smtClean="0"/>
              <a:t> and </a:t>
            </a:r>
            <a:r>
              <a:rPr lang="en-US" dirty="0" err="1" smtClean="0"/>
              <a:t>Circumcircle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8223" y="1247775"/>
            <a:ext cx="8249707" cy="494982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2771848" y="6197599"/>
            <a:ext cx="54629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3"/>
              </a:rPr>
              <a:t>http://www.mathopenref.com/trianglecircumcircle.html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864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>
          <a:xfrm flipV="1">
            <a:off x="1509311" y="2350"/>
            <a:ext cx="6843" cy="61891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1498294" y="6174955"/>
            <a:ext cx="7381301" cy="165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358468" y="619698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2049" y="619698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05630" y="619698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129211" y="619698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993757" y="619698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894523" y="619698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767188" y="619698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723819" y="619698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767188" y="619987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178748" y="60068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218642" y="41515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196608" y="50667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218642" y="324446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225847" y="233740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179489" y="13973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171181" y="51515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1516154" y="264405"/>
            <a:ext cx="6417017" cy="5927075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6" name="Group 45"/>
          <p:cNvGrpSpPr/>
          <p:nvPr/>
        </p:nvGrpSpPr>
        <p:grpSpPr>
          <a:xfrm>
            <a:off x="2154236" y="777981"/>
            <a:ext cx="5212758" cy="4797068"/>
            <a:chOff x="2154236" y="777981"/>
            <a:chExt cx="5212758" cy="4797068"/>
          </a:xfrm>
        </p:grpSpPr>
        <p:sp>
          <p:nvSpPr>
            <p:cNvPr id="28" name="Plus 27"/>
            <p:cNvSpPr/>
            <p:nvPr/>
          </p:nvSpPr>
          <p:spPr>
            <a:xfrm>
              <a:off x="2344757" y="1994052"/>
              <a:ext cx="150843" cy="143220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Plus 29"/>
            <p:cNvSpPr/>
            <p:nvPr/>
          </p:nvSpPr>
          <p:spPr>
            <a:xfrm>
              <a:off x="6935119" y="1527671"/>
              <a:ext cx="150843" cy="143220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Plus 30"/>
            <p:cNvSpPr/>
            <p:nvPr/>
          </p:nvSpPr>
          <p:spPr>
            <a:xfrm>
              <a:off x="4190082" y="5161401"/>
              <a:ext cx="150843" cy="143220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Connector 32"/>
            <p:cNvCxnSpPr/>
            <p:nvPr/>
          </p:nvCxnSpPr>
          <p:spPr>
            <a:xfrm flipV="1">
              <a:off x="2424113" y="1123950"/>
              <a:ext cx="2305050" cy="947742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2424113" y="2071689"/>
              <a:ext cx="1843087" cy="3167061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>
              <a:off x="4262438" y="1604963"/>
              <a:ext cx="2747962" cy="3629025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 flipV="1">
              <a:off x="4724400" y="1119188"/>
              <a:ext cx="2290767" cy="481013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4262438" y="1123950"/>
              <a:ext cx="461962" cy="411480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2154236" y="169396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610685" y="77798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065308" y="139558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242572" y="520571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39" name="Plus 38"/>
            <p:cNvSpPr/>
            <p:nvPr/>
          </p:nvSpPr>
          <p:spPr>
            <a:xfrm>
              <a:off x="4647974" y="1047749"/>
              <a:ext cx="150843" cy="143220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2" name="Oval 51"/>
          <p:cNvSpPr/>
          <p:nvPr/>
        </p:nvSpPr>
        <p:spPr>
          <a:xfrm>
            <a:off x="3004144" y="238294"/>
            <a:ext cx="51875" cy="522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6077937" y="234450"/>
            <a:ext cx="51875" cy="522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7910701" y="5117517"/>
            <a:ext cx="51875" cy="522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1479805" y="4674014"/>
            <a:ext cx="51875" cy="522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1490216" y="2848894"/>
            <a:ext cx="51875" cy="522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8549640" y="2337406"/>
            <a:ext cx="30669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Delauney</a:t>
            </a:r>
            <a:r>
              <a:rPr lang="en-US" sz="2400" dirty="0" smtClean="0"/>
              <a:t> Triangulation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065213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>
          <a:xfrm flipV="1">
            <a:off x="1509311" y="2350"/>
            <a:ext cx="6843" cy="61891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1498294" y="6174955"/>
            <a:ext cx="7381301" cy="165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358468" y="619698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2049" y="619698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05630" y="619698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129211" y="619698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993757" y="619698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894523" y="619698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767188" y="619698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723819" y="619698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767188" y="619987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178748" y="60068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218642" y="41515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196608" y="50667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218642" y="324446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225847" y="233740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179489" y="13973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171181" y="51515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1516154" y="264405"/>
            <a:ext cx="6417017" cy="5927075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6" name="Group 45"/>
          <p:cNvGrpSpPr/>
          <p:nvPr/>
        </p:nvGrpSpPr>
        <p:grpSpPr>
          <a:xfrm>
            <a:off x="2154236" y="777981"/>
            <a:ext cx="5212758" cy="4797068"/>
            <a:chOff x="2154236" y="777981"/>
            <a:chExt cx="5212758" cy="4797068"/>
          </a:xfrm>
        </p:grpSpPr>
        <p:sp>
          <p:nvSpPr>
            <p:cNvPr id="28" name="Plus 27"/>
            <p:cNvSpPr/>
            <p:nvPr/>
          </p:nvSpPr>
          <p:spPr>
            <a:xfrm>
              <a:off x="2344757" y="1994052"/>
              <a:ext cx="150843" cy="143220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Plus 29"/>
            <p:cNvSpPr/>
            <p:nvPr/>
          </p:nvSpPr>
          <p:spPr>
            <a:xfrm>
              <a:off x="6935119" y="1527671"/>
              <a:ext cx="150843" cy="143220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Plus 30"/>
            <p:cNvSpPr/>
            <p:nvPr/>
          </p:nvSpPr>
          <p:spPr>
            <a:xfrm>
              <a:off x="4190082" y="5161401"/>
              <a:ext cx="150843" cy="143220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Connector 32"/>
            <p:cNvCxnSpPr/>
            <p:nvPr/>
          </p:nvCxnSpPr>
          <p:spPr>
            <a:xfrm flipV="1">
              <a:off x="2424113" y="1123950"/>
              <a:ext cx="2305050" cy="947742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2424113" y="2071689"/>
              <a:ext cx="1843087" cy="3167061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>
              <a:off x="4262438" y="1604963"/>
              <a:ext cx="2747962" cy="3629025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 flipV="1">
              <a:off x="4724400" y="1119188"/>
              <a:ext cx="2290767" cy="481013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4262438" y="1123950"/>
              <a:ext cx="461962" cy="411480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2154236" y="169396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610685" y="77798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065308" y="139558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242572" y="520571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39" name="Plus 38"/>
            <p:cNvSpPr/>
            <p:nvPr/>
          </p:nvSpPr>
          <p:spPr>
            <a:xfrm>
              <a:off x="4647974" y="1047749"/>
              <a:ext cx="150843" cy="143220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7" name="Oval 46"/>
          <p:cNvSpPr/>
          <p:nvPr/>
        </p:nvSpPr>
        <p:spPr>
          <a:xfrm>
            <a:off x="3562863" y="1562269"/>
            <a:ext cx="51875" cy="522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5843845" y="1333584"/>
            <a:ext cx="51875" cy="522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5610481" y="3403017"/>
            <a:ext cx="51875" cy="522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327330" y="3636379"/>
            <a:ext cx="51875" cy="522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467481" y="3167461"/>
            <a:ext cx="51875" cy="522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3004144" y="238294"/>
            <a:ext cx="51875" cy="522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6077937" y="234450"/>
            <a:ext cx="51875" cy="522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7910701" y="5117517"/>
            <a:ext cx="51875" cy="522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1479805" y="4674014"/>
            <a:ext cx="51875" cy="522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1490216" y="2848894"/>
            <a:ext cx="51875" cy="522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/>
          <p:nvPr/>
        </p:nvCxnSpPr>
        <p:spPr>
          <a:xfrm>
            <a:off x="3033713" y="266700"/>
            <a:ext cx="1219200" cy="2905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1514475" y="3162300"/>
            <a:ext cx="2733675" cy="1538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4243388" y="3167063"/>
            <a:ext cx="1200150" cy="133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>
            <a:off x="5443538" y="243840"/>
            <a:ext cx="667704" cy="30518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5448300" y="3300413"/>
            <a:ext cx="2491740" cy="18507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8005528" y="2343092"/>
            <a:ext cx="408169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Perpendicular Bisectors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Midpoints on triangle edges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Slopes of triangle edges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Inverse slopes of perpendicular bisectors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Equations for perp. bisectors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Points on domain borders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/>
              <a:t>Draw perp. bisectors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503691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499077" y="5850374"/>
            <a:ext cx="42409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2"/>
              </a:rPr>
              <a:t>http://</a:t>
            </a:r>
            <a:r>
              <a:rPr lang="en-US" dirty="0" smtClean="0">
                <a:hlinkClick r:id="rId2"/>
              </a:rPr>
              <a:t>en.wikipedia.org/wiki/Circumcenter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6556" y="562927"/>
            <a:ext cx="10383050" cy="242411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404360" y="2529840"/>
            <a:ext cx="6865246" cy="4572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7234" y="3208972"/>
            <a:ext cx="10031921" cy="242982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63439" y="1549776"/>
            <a:ext cx="7115175" cy="200114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836983" y="1718191"/>
            <a:ext cx="3305175" cy="1200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39594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Arrow Connector 2"/>
          <p:cNvCxnSpPr/>
          <p:nvPr/>
        </p:nvCxnSpPr>
        <p:spPr>
          <a:xfrm flipV="1">
            <a:off x="1509311" y="2350"/>
            <a:ext cx="6843" cy="61891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1498294" y="6174955"/>
            <a:ext cx="7381301" cy="165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358468" y="619698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2049" y="619698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05630" y="619698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129211" y="619698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993757" y="619698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894523" y="619698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767188" y="619698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723819" y="619698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767188" y="619987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178748" y="60068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218642" y="41515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196608" y="50667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218642" y="324446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225847" y="233740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179489" y="13973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171181" y="51515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1516154" y="264405"/>
            <a:ext cx="6417017" cy="5927075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6" name="Group 45"/>
          <p:cNvGrpSpPr/>
          <p:nvPr/>
        </p:nvGrpSpPr>
        <p:grpSpPr>
          <a:xfrm>
            <a:off x="2154236" y="777981"/>
            <a:ext cx="5212758" cy="4797068"/>
            <a:chOff x="2154236" y="777981"/>
            <a:chExt cx="5212758" cy="4797068"/>
          </a:xfrm>
        </p:grpSpPr>
        <p:sp>
          <p:nvSpPr>
            <p:cNvPr id="28" name="Plus 27"/>
            <p:cNvSpPr/>
            <p:nvPr/>
          </p:nvSpPr>
          <p:spPr>
            <a:xfrm>
              <a:off x="2344757" y="1994052"/>
              <a:ext cx="150843" cy="143220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Plus 29"/>
            <p:cNvSpPr/>
            <p:nvPr/>
          </p:nvSpPr>
          <p:spPr>
            <a:xfrm>
              <a:off x="6935119" y="1527671"/>
              <a:ext cx="150843" cy="143220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Plus 30"/>
            <p:cNvSpPr/>
            <p:nvPr/>
          </p:nvSpPr>
          <p:spPr>
            <a:xfrm>
              <a:off x="4190082" y="5161401"/>
              <a:ext cx="150843" cy="143220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Connector 32"/>
            <p:cNvCxnSpPr/>
            <p:nvPr/>
          </p:nvCxnSpPr>
          <p:spPr>
            <a:xfrm flipV="1">
              <a:off x="2424113" y="1123950"/>
              <a:ext cx="2305050" cy="947742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2424113" y="2071689"/>
              <a:ext cx="1843087" cy="3167061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>
              <a:off x="4262438" y="1604963"/>
              <a:ext cx="2747962" cy="3629025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 flipV="1">
              <a:off x="4724400" y="1119188"/>
              <a:ext cx="2290767" cy="481013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4262438" y="1123950"/>
              <a:ext cx="461962" cy="411480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2154236" y="169396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610685" y="77798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065308" y="139558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242572" y="520571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39" name="Plus 38"/>
            <p:cNvSpPr/>
            <p:nvPr/>
          </p:nvSpPr>
          <p:spPr>
            <a:xfrm>
              <a:off x="4647974" y="1047749"/>
              <a:ext cx="150843" cy="143220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7" name="Oval 46"/>
          <p:cNvSpPr/>
          <p:nvPr/>
        </p:nvSpPr>
        <p:spPr>
          <a:xfrm>
            <a:off x="3562863" y="1562269"/>
            <a:ext cx="51875" cy="522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5843845" y="1333584"/>
            <a:ext cx="51875" cy="522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5610481" y="3403017"/>
            <a:ext cx="51875" cy="522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327330" y="3636379"/>
            <a:ext cx="51875" cy="522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467481" y="3167461"/>
            <a:ext cx="51875" cy="522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3004144" y="238294"/>
            <a:ext cx="51875" cy="522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6077937" y="234450"/>
            <a:ext cx="51875" cy="522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7910701" y="5117517"/>
            <a:ext cx="51875" cy="522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1479805" y="4674014"/>
            <a:ext cx="51875" cy="522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1490216" y="2848894"/>
            <a:ext cx="51875" cy="522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/>
          <p:nvPr/>
        </p:nvCxnSpPr>
        <p:spPr>
          <a:xfrm>
            <a:off x="3033713" y="266700"/>
            <a:ext cx="1219200" cy="2905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1514475" y="3162300"/>
            <a:ext cx="2733675" cy="1538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4243388" y="3167063"/>
            <a:ext cx="1200150" cy="133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>
            <a:off x="5443538" y="243840"/>
            <a:ext cx="667704" cy="30518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5448300" y="3300413"/>
            <a:ext cx="2491740" cy="18507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794760" y="2901113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57" name="TextBox 56"/>
          <p:cNvSpPr txBox="1"/>
          <p:nvPr/>
        </p:nvSpPr>
        <p:spPr>
          <a:xfrm>
            <a:off x="8713106" y="2152740"/>
            <a:ext cx="1701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</a:t>
            </a:r>
            <a:r>
              <a:rPr lang="en-US" baseline="-25000" dirty="0" smtClean="0"/>
              <a:t>1</a:t>
            </a:r>
            <a:r>
              <a:rPr lang="en-US" dirty="0" smtClean="0"/>
              <a:t> = (5.87, 6.57)</a:t>
            </a:r>
            <a:endParaRPr lang="en-US" baseline="-25000" dirty="0"/>
          </a:p>
        </p:txBody>
      </p:sp>
      <p:sp>
        <p:nvSpPr>
          <p:cNvPr id="60" name="TextBox 59"/>
          <p:cNvSpPr txBox="1"/>
          <p:nvPr/>
        </p:nvSpPr>
        <p:spPr>
          <a:xfrm>
            <a:off x="8694218" y="2664228"/>
            <a:ext cx="1701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</a:t>
            </a:r>
            <a:r>
              <a:rPr lang="en-US" baseline="-25000" dirty="0" smtClean="0"/>
              <a:t>2</a:t>
            </a:r>
            <a:r>
              <a:rPr lang="en-US" dirty="0" smtClean="0"/>
              <a:t> = (8.65, 6.26)</a:t>
            </a:r>
            <a:endParaRPr lang="en-US" baseline="-25000" dirty="0"/>
          </a:p>
        </p:txBody>
      </p:sp>
      <p:sp>
        <p:nvSpPr>
          <p:cNvPr id="61" name="TextBox 60"/>
          <p:cNvSpPr txBox="1"/>
          <p:nvPr/>
        </p:nvSpPr>
        <p:spPr>
          <a:xfrm>
            <a:off x="5422815" y="3052434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4" name="Rectangle 3"/>
          <p:cNvSpPr/>
          <p:nvPr/>
        </p:nvSpPr>
        <p:spPr>
          <a:xfrm>
            <a:off x="8791493" y="1783408"/>
            <a:ext cx="200587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Find </a:t>
            </a:r>
            <a:r>
              <a:rPr lang="en-US" b="1" dirty="0" err="1" smtClean="0"/>
              <a:t>Circumcenters</a:t>
            </a:r>
            <a:endParaRPr lang="en-US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8791493" y="3636379"/>
            <a:ext cx="260993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These vertex locations can also be obtained by solving for x, y between the equations describing any pair of the perpendicular bisectors that intersect there.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6377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 22"/>
          <p:cNvSpPr/>
          <p:nvPr/>
        </p:nvSpPr>
        <p:spPr>
          <a:xfrm>
            <a:off x="5443538" y="271463"/>
            <a:ext cx="2486025" cy="4886325"/>
          </a:xfrm>
          <a:custGeom>
            <a:avLst/>
            <a:gdLst>
              <a:gd name="connsiteX0" fmla="*/ 671512 w 2486025"/>
              <a:gd name="connsiteY0" fmla="*/ 0 h 4886325"/>
              <a:gd name="connsiteX1" fmla="*/ 0 w 2486025"/>
              <a:gd name="connsiteY1" fmla="*/ 3043237 h 4886325"/>
              <a:gd name="connsiteX2" fmla="*/ 2486025 w 2486025"/>
              <a:gd name="connsiteY2" fmla="*/ 4886325 h 4886325"/>
              <a:gd name="connsiteX3" fmla="*/ 2486025 w 2486025"/>
              <a:gd name="connsiteY3" fmla="*/ 0 h 4886325"/>
              <a:gd name="connsiteX4" fmla="*/ 671512 w 2486025"/>
              <a:gd name="connsiteY4" fmla="*/ 0 h 4886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86025" h="4886325">
                <a:moveTo>
                  <a:pt x="671512" y="0"/>
                </a:moveTo>
                <a:lnTo>
                  <a:pt x="0" y="3043237"/>
                </a:lnTo>
                <a:lnTo>
                  <a:pt x="2486025" y="4886325"/>
                </a:lnTo>
                <a:lnTo>
                  <a:pt x="2486025" y="0"/>
                </a:lnTo>
                <a:lnTo>
                  <a:pt x="671512" y="0"/>
                </a:lnTo>
                <a:close/>
              </a:path>
            </a:pathLst>
          </a:cu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" name="Straight Arrow Connector 2"/>
          <p:cNvCxnSpPr/>
          <p:nvPr/>
        </p:nvCxnSpPr>
        <p:spPr>
          <a:xfrm flipV="1">
            <a:off x="1509311" y="2350"/>
            <a:ext cx="6843" cy="618913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/>
          <p:cNvCxnSpPr/>
          <p:nvPr/>
        </p:nvCxnSpPr>
        <p:spPr>
          <a:xfrm flipV="1">
            <a:off x="1498294" y="6174955"/>
            <a:ext cx="7381301" cy="1652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358468" y="619698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282049" y="619698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205630" y="619698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129211" y="619698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4993757" y="6196989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894523" y="619698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6767188" y="619698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7723819" y="619698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14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6767188" y="6199875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1178748" y="6006814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1218642" y="415151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1196608" y="5066708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1218642" y="3244461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225847" y="233740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8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179489" y="13973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1171181" y="515159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12</a:t>
            </a:r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1516154" y="264405"/>
            <a:ext cx="6417017" cy="5927075"/>
          </a:xfrm>
          <a:prstGeom prst="rect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6" name="Group 45"/>
          <p:cNvGrpSpPr/>
          <p:nvPr/>
        </p:nvGrpSpPr>
        <p:grpSpPr>
          <a:xfrm>
            <a:off x="2154236" y="777981"/>
            <a:ext cx="5212758" cy="4797068"/>
            <a:chOff x="2154236" y="777981"/>
            <a:chExt cx="5212758" cy="4797068"/>
          </a:xfrm>
        </p:grpSpPr>
        <p:sp>
          <p:nvSpPr>
            <p:cNvPr id="28" name="Plus 27"/>
            <p:cNvSpPr/>
            <p:nvPr/>
          </p:nvSpPr>
          <p:spPr>
            <a:xfrm>
              <a:off x="2344757" y="1994052"/>
              <a:ext cx="150843" cy="143220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Plus 29"/>
            <p:cNvSpPr/>
            <p:nvPr/>
          </p:nvSpPr>
          <p:spPr>
            <a:xfrm>
              <a:off x="6935119" y="1527671"/>
              <a:ext cx="150843" cy="143220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Plus 30"/>
            <p:cNvSpPr/>
            <p:nvPr/>
          </p:nvSpPr>
          <p:spPr>
            <a:xfrm>
              <a:off x="4190082" y="5161401"/>
              <a:ext cx="150843" cy="143220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3" name="Straight Connector 32"/>
            <p:cNvCxnSpPr/>
            <p:nvPr/>
          </p:nvCxnSpPr>
          <p:spPr>
            <a:xfrm flipV="1">
              <a:off x="2424113" y="1123950"/>
              <a:ext cx="2305050" cy="947742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/>
            <p:cNvCxnSpPr/>
            <p:nvPr/>
          </p:nvCxnSpPr>
          <p:spPr>
            <a:xfrm>
              <a:off x="2424113" y="2071689"/>
              <a:ext cx="1843087" cy="3167061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/>
            <p:cNvCxnSpPr/>
            <p:nvPr/>
          </p:nvCxnSpPr>
          <p:spPr>
            <a:xfrm flipH="1">
              <a:off x="4262438" y="1604963"/>
              <a:ext cx="2747962" cy="3629025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 flipH="1" flipV="1">
              <a:off x="4724400" y="1119188"/>
              <a:ext cx="2290767" cy="481013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4262438" y="1123950"/>
              <a:ext cx="461962" cy="4114800"/>
            </a:xfrm>
            <a:prstGeom prst="line">
              <a:avLst/>
            </a:prstGeom>
            <a:ln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2154236" y="1693963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610685" y="77798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065308" y="1395581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3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4242572" y="520571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4</a:t>
              </a:r>
              <a:endParaRPr lang="en-US" dirty="0"/>
            </a:p>
          </p:txBody>
        </p:sp>
        <p:sp>
          <p:nvSpPr>
            <p:cNvPr id="39" name="Plus 38"/>
            <p:cNvSpPr/>
            <p:nvPr/>
          </p:nvSpPr>
          <p:spPr>
            <a:xfrm>
              <a:off x="4647974" y="1047749"/>
              <a:ext cx="150843" cy="143220"/>
            </a:xfrm>
            <a:prstGeom prst="mathPlus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7" name="Oval 46"/>
          <p:cNvSpPr/>
          <p:nvPr/>
        </p:nvSpPr>
        <p:spPr>
          <a:xfrm>
            <a:off x="3562863" y="1562269"/>
            <a:ext cx="51875" cy="522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Oval 47"/>
          <p:cNvSpPr/>
          <p:nvPr/>
        </p:nvSpPr>
        <p:spPr>
          <a:xfrm>
            <a:off x="5843845" y="1333584"/>
            <a:ext cx="51875" cy="522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Oval 48"/>
          <p:cNvSpPr/>
          <p:nvPr/>
        </p:nvSpPr>
        <p:spPr>
          <a:xfrm>
            <a:off x="5610481" y="3403017"/>
            <a:ext cx="51875" cy="522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Oval 49"/>
          <p:cNvSpPr/>
          <p:nvPr/>
        </p:nvSpPr>
        <p:spPr>
          <a:xfrm>
            <a:off x="3327330" y="3636379"/>
            <a:ext cx="51875" cy="522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1" name="Oval 50"/>
          <p:cNvSpPr/>
          <p:nvPr/>
        </p:nvSpPr>
        <p:spPr>
          <a:xfrm>
            <a:off x="4467481" y="3167461"/>
            <a:ext cx="51875" cy="522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Oval 51"/>
          <p:cNvSpPr/>
          <p:nvPr/>
        </p:nvSpPr>
        <p:spPr>
          <a:xfrm>
            <a:off x="3004144" y="238294"/>
            <a:ext cx="51875" cy="522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3" name="Oval 52"/>
          <p:cNvSpPr/>
          <p:nvPr/>
        </p:nvSpPr>
        <p:spPr>
          <a:xfrm>
            <a:off x="6077937" y="234450"/>
            <a:ext cx="51875" cy="522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4" name="Oval 53"/>
          <p:cNvSpPr/>
          <p:nvPr/>
        </p:nvSpPr>
        <p:spPr>
          <a:xfrm>
            <a:off x="7910701" y="5117517"/>
            <a:ext cx="51875" cy="522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Oval 54"/>
          <p:cNvSpPr/>
          <p:nvPr/>
        </p:nvSpPr>
        <p:spPr>
          <a:xfrm>
            <a:off x="1479805" y="4674014"/>
            <a:ext cx="51875" cy="522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Oval 55"/>
          <p:cNvSpPr/>
          <p:nvPr/>
        </p:nvSpPr>
        <p:spPr>
          <a:xfrm>
            <a:off x="1490216" y="2848894"/>
            <a:ext cx="51875" cy="5221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8" name="Straight Connector 57"/>
          <p:cNvCxnSpPr/>
          <p:nvPr/>
        </p:nvCxnSpPr>
        <p:spPr>
          <a:xfrm>
            <a:off x="3033713" y="266700"/>
            <a:ext cx="1219200" cy="29051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1514475" y="3162300"/>
            <a:ext cx="2733675" cy="15382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>
            <a:off x="4243388" y="3167063"/>
            <a:ext cx="1200150" cy="1333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H="1">
            <a:off x="5443538" y="243840"/>
            <a:ext cx="667704" cy="305181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Connector 74"/>
          <p:cNvCxnSpPr/>
          <p:nvPr/>
        </p:nvCxnSpPr>
        <p:spPr>
          <a:xfrm>
            <a:off x="5448300" y="3300413"/>
            <a:ext cx="2491740" cy="185070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3794760" y="2901113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61" name="TextBox 60"/>
          <p:cNvSpPr txBox="1"/>
          <p:nvPr/>
        </p:nvSpPr>
        <p:spPr>
          <a:xfrm>
            <a:off x="5422815" y="3052434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</a:t>
            </a:r>
            <a:r>
              <a:rPr lang="en-US" baseline="-25000" dirty="0" smtClean="0"/>
              <a:t>2</a:t>
            </a:r>
            <a:endParaRPr lang="en-US" baseline="-25000" dirty="0"/>
          </a:p>
        </p:txBody>
      </p:sp>
      <p:sp>
        <p:nvSpPr>
          <p:cNvPr id="25" name="TextBox 24"/>
          <p:cNvSpPr txBox="1"/>
          <p:nvPr/>
        </p:nvSpPr>
        <p:spPr>
          <a:xfrm>
            <a:off x="8723167" y="3623634"/>
            <a:ext cx="16432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Area for Gage 3</a:t>
            </a:r>
            <a:endParaRPr lang="en-US" dirty="0"/>
          </a:p>
        </p:txBody>
      </p:sp>
      <p:cxnSp>
        <p:nvCxnSpPr>
          <p:cNvPr id="27" name="Straight Arrow Connector 26"/>
          <p:cNvCxnSpPr>
            <a:stCxn id="25" idx="1"/>
          </p:cNvCxnSpPr>
          <p:nvPr/>
        </p:nvCxnSpPr>
        <p:spPr>
          <a:xfrm flipH="1" flipV="1">
            <a:off x="7211708" y="3093707"/>
            <a:ext cx="1511459" cy="71459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Rectangle 62"/>
          <p:cNvSpPr/>
          <p:nvPr/>
        </p:nvSpPr>
        <p:spPr>
          <a:xfrm>
            <a:off x="8375579" y="3235657"/>
            <a:ext cx="2454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Find Area for Each Gage</a:t>
            </a:r>
            <a:endParaRPr lang="en-US" b="1" dirty="0"/>
          </a:p>
        </p:txBody>
      </p:sp>
      <p:pic>
        <p:nvPicPr>
          <p:cNvPr id="64" name="Picture 2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4218" y="4700123"/>
            <a:ext cx="2135559" cy="1037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5" name="Rectangle 64"/>
          <p:cNvSpPr/>
          <p:nvPr/>
        </p:nvSpPr>
        <p:spPr>
          <a:xfrm>
            <a:off x="8142523" y="4330791"/>
            <a:ext cx="39506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dirty="0" smtClean="0"/>
              <a:t>Find Average precipitation over domain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946929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0337"/>
            <a:ext cx="10515600" cy="1325563"/>
          </a:xfrm>
        </p:spPr>
        <p:txBody>
          <a:bodyPr/>
          <a:lstStyle/>
          <a:p>
            <a:r>
              <a:rPr lang="en-US" dirty="0" smtClean="0"/>
              <a:t>Computing Polygon Areas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5" y="1243013"/>
            <a:ext cx="6162675" cy="514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2613" y="1485900"/>
            <a:ext cx="6257925" cy="474345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159801" y="356039"/>
                <a:ext cx="3477368" cy="17739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</m:t>
                            </m:r>
                          </m:sub>
                        </m:s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𝑋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3200" dirty="0" smtClean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3200" dirty="0" smtClean="0"/>
                  <a:t>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3200" i="1" dirty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b>
                        <m:r>
                          <a:rPr lang="en-US" sz="3200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200" dirty="0" smtClean="0"/>
                  <a:t>)</a:t>
                </a:r>
              </a:p>
              <a:p>
                <a:r>
                  <a:rPr lang="en-US" sz="3200" dirty="0" smtClean="0"/>
                  <a:t>Take points in clockwise order</a:t>
                </a:r>
                <a:endParaRPr lang="en-US" sz="32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9801" y="356039"/>
                <a:ext cx="3477368" cy="1773947"/>
              </a:xfrm>
              <a:prstGeom prst="rect">
                <a:avLst/>
              </a:prstGeom>
              <a:blipFill rotWithShape="0">
                <a:blip r:embed="rId4"/>
                <a:stretch>
                  <a:fillRect l="-4561" b="-106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2946549" y="6386513"/>
            <a:ext cx="54321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hlinkClick r:id="rId5"/>
              </a:rPr>
              <a:t>http://</a:t>
            </a:r>
            <a:r>
              <a:rPr lang="en-US" dirty="0" smtClean="0">
                <a:hlinkClick r:id="rId5"/>
              </a:rPr>
              <a:t>www.mathopenref.com/coordpolygonarea2.html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0593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331</Words>
  <Application>Microsoft Office PowerPoint</Application>
  <PresentationFormat>Widescreen</PresentationFormat>
  <Paragraphs>165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Times New Roman</vt:lpstr>
      <vt:lpstr>Office Theme</vt:lpstr>
      <vt:lpstr>Problem 3 on Homework 2</vt:lpstr>
      <vt:lpstr>PowerPoint Presentation</vt:lpstr>
      <vt:lpstr>Circumcenter and Circumcircle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Computing Polygon Areas</vt:lpstr>
      <vt:lpstr>Example for Area associated with Gage 3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Maidment, David R</dc:creator>
  <cp:lastModifiedBy>Maidment, David R</cp:lastModifiedBy>
  <cp:revision>19</cp:revision>
  <cp:lastPrinted>2013-01-31T20:27:40Z</cp:lastPrinted>
  <dcterms:created xsi:type="dcterms:W3CDTF">2013-01-29T21:41:23Z</dcterms:created>
  <dcterms:modified xsi:type="dcterms:W3CDTF">2013-01-31T21:20:11Z</dcterms:modified>
</cp:coreProperties>
</file>