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9"/>
  </p:notesMasterIdLst>
  <p:sldIdLst>
    <p:sldId id="286" r:id="rId4"/>
    <p:sldId id="281" r:id="rId5"/>
    <p:sldId id="282" r:id="rId6"/>
    <p:sldId id="283" r:id="rId7"/>
    <p:sldId id="284" r:id="rId8"/>
    <p:sldId id="285" r:id="rId9"/>
    <p:sldId id="257" r:id="rId10"/>
    <p:sldId id="258" r:id="rId11"/>
    <p:sldId id="260" r:id="rId12"/>
    <p:sldId id="259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7195B-6A51-48A5-A192-DA50C85E3DC9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A7AAD-319B-4513-9AB4-5708A119F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7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EA682E-3421-47FB-A102-0CECF063EEF6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BA0FB4-6791-4155-989B-9C982FA321E6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BDD8C3-FF48-488D-B880-211D3490E438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>
              <a:defRPr sz="39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1pPr>
            <a:lvl2pPr marL="37222402" indent="-36773751" defTabSz="911322">
              <a:defRPr sz="39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2pPr>
            <a:lvl3pPr>
              <a:defRPr sz="39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3pPr>
            <a:lvl4pPr>
              <a:defRPr sz="39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4pPr>
            <a:lvl5pPr>
              <a:defRPr sz="39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5pPr>
            <a:lvl6pPr marL="448650" eaLnBrk="0" fontAlgn="base" hangingPunct="0">
              <a:spcBef>
                <a:spcPct val="50000"/>
              </a:spcBef>
              <a:spcAft>
                <a:spcPct val="0"/>
              </a:spcAft>
              <a:defRPr sz="39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6pPr>
            <a:lvl7pPr marL="897301" eaLnBrk="0" fontAlgn="base" hangingPunct="0">
              <a:spcBef>
                <a:spcPct val="50000"/>
              </a:spcBef>
              <a:spcAft>
                <a:spcPct val="0"/>
              </a:spcAft>
              <a:defRPr sz="39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7pPr>
            <a:lvl8pPr marL="1345951" eaLnBrk="0" fontAlgn="base" hangingPunct="0">
              <a:spcBef>
                <a:spcPct val="50000"/>
              </a:spcBef>
              <a:spcAft>
                <a:spcPct val="0"/>
              </a:spcAft>
              <a:defRPr sz="39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8pPr>
            <a:lvl9pPr marL="1794601" eaLnBrk="0" fontAlgn="base" hangingPunct="0">
              <a:spcBef>
                <a:spcPct val="50000"/>
              </a:spcBef>
              <a:spcAft>
                <a:spcPct val="0"/>
              </a:spcAft>
              <a:defRPr sz="3900">
                <a:solidFill>
                  <a:schemeClr val="bg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BBCE0019-A9C9-4850-B4B7-AA3B553357D7}" type="slidenum">
              <a:rPr lang="en-US" sz="1200">
                <a:latin typeface="Times" charset="0"/>
              </a:rPr>
              <a:pPr/>
              <a:t>10</a:t>
            </a:fld>
            <a:endParaRPr lang="en-US" sz="1200">
              <a:latin typeface="Times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FE664F-4988-4BFC-BF12-5EBAFFC2AFFA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978068-529A-496B-B1F4-BE1CC7664395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931A40-97D9-489F-82EF-0CC18CA53408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EF4E20-BA8D-41E0-871A-6B358875016C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4EE78B-F802-470B-9767-4BF50B457105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9B8B1E-927E-4FC5-9952-2655989E4557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30BC47-1392-4AD5-91A0-B24CDC8D04D6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1445-D772-4221-8644-C621FBBBF2FD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F26A-30C6-4FEC-B61C-94638E6B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5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1445-D772-4221-8644-C621FBBBF2FD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F26A-30C6-4FEC-B61C-94638E6B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1445-D772-4221-8644-C621FBBBF2FD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F26A-30C6-4FEC-B61C-94638E6B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CD8A-5E3C-40FB-90C9-1D2440084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09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58C61-1D94-4CF8-84A0-C9CDBB906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8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1445-D772-4221-8644-C621FBBBF2FD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F26A-30C6-4FEC-B61C-94638E6B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5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1445-D772-4221-8644-C621FBBBF2FD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F26A-30C6-4FEC-B61C-94638E6B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9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1445-D772-4221-8644-C621FBBBF2FD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F26A-30C6-4FEC-B61C-94638E6B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1445-D772-4221-8644-C621FBBBF2FD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F26A-30C6-4FEC-B61C-94638E6B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5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1445-D772-4221-8644-C621FBBBF2FD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F26A-30C6-4FEC-B61C-94638E6B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9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1445-D772-4221-8644-C621FBBBF2FD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F26A-30C6-4FEC-B61C-94638E6B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5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1445-D772-4221-8644-C621FBBBF2FD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F26A-30C6-4FEC-B61C-94638E6B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9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1445-D772-4221-8644-C621FBBBF2FD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F26A-30C6-4FEC-B61C-94638E6B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8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61445-D772-4221-8644-C621FBBBF2FD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EF26A-30C6-4FEC-B61C-94638E6B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3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6.png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geography.uoregon.edu/envchange/clim_animations/flash/pwat.html" TargetMode="Externa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geography.uoregon.edu/envchange/clim_animations/flash/netrad.htm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roughtmonitor.unl.edu/archive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CE 374K Hydrology, Lecture </a:t>
            </a:r>
            <a:r>
              <a:rPr lang="en-US" sz="4000" dirty="0" smtClean="0"/>
              <a:t>4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Atmosphere and Atmospheric water</a:t>
            </a:r>
            <a:endParaRPr lang="en-US" sz="4000" dirty="0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152400" y="18288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Energy balance of the earth</a:t>
            </a:r>
            <a:endParaRPr lang="en-US" dirty="0" smtClean="0"/>
          </a:p>
          <a:p>
            <a:r>
              <a:rPr lang="en-US" dirty="0" smtClean="0"/>
              <a:t>Drought in Texas</a:t>
            </a:r>
            <a:endParaRPr lang="en-US" dirty="0" smtClean="0"/>
          </a:p>
          <a:p>
            <a:r>
              <a:rPr lang="en-US" dirty="0" smtClean="0"/>
              <a:t>Atmospheric circulation</a:t>
            </a:r>
            <a:endParaRPr lang="en-US" dirty="0" smtClean="0"/>
          </a:p>
          <a:p>
            <a:r>
              <a:rPr lang="en-US" dirty="0" smtClean="0"/>
              <a:t>Atmospheric water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Reading for next Tuesday – Applied Hydrology, Sections </a:t>
            </a:r>
            <a:r>
              <a:rPr lang="en-US" dirty="0" smtClean="0"/>
              <a:t>3.4 to 3.4 Precipitation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92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rd964x.temprec.xlsx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674911"/>
            <a:ext cx="650769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"/>
            <a:ext cx="2438400" cy="332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" y="6242446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Sources: Danny Reible, John Nielson-Gammon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29095" y="25914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the future hold?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31774" y="4191000"/>
            <a:ext cx="3312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Temperature is expected to rise…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whether due to natural variations or anthropogenic causes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2" r="35278" b="34662"/>
          <a:stretch/>
        </p:blipFill>
        <p:spPr bwMode="auto">
          <a:xfrm>
            <a:off x="8305800" y="0"/>
            <a:ext cx="762000" cy="121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990600"/>
            <a:ext cx="579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As temperatures rise, rain decreases….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81200" y="1752600"/>
            <a:ext cx="5639295" cy="16383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5-Point Star 15"/>
          <p:cNvSpPr/>
          <p:nvPr/>
        </p:nvSpPr>
        <p:spPr>
          <a:xfrm>
            <a:off x="1676400" y="3276600"/>
            <a:ext cx="228600" cy="2286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2E474B75-626B-44A7-B295-4D8883FEA2B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0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Heating of earth surface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4114800" cy="4876800"/>
          </a:xfrm>
        </p:spPr>
        <p:txBody>
          <a:bodyPr/>
          <a:lstStyle/>
          <a:p>
            <a:pPr eaLnBrk="1" hangingPunct="1"/>
            <a:r>
              <a:rPr lang="en-US" smtClean="0"/>
              <a:t>Heating of earth surface is uneven</a:t>
            </a:r>
          </a:p>
          <a:p>
            <a:pPr lvl="1" eaLnBrk="1" hangingPunct="1"/>
            <a:r>
              <a:rPr lang="en-US" smtClean="0"/>
              <a:t>Solar radiation strikes perpendicularly near the equator (270 W/m</a:t>
            </a:r>
            <a:r>
              <a:rPr lang="en-US" baseline="30000" smtClean="0"/>
              <a:t>2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/>
              <a:t>Solar radiation strikes at an oblique angle near the poles  (90 W/m</a:t>
            </a:r>
            <a:r>
              <a:rPr lang="en-US" baseline="30000" smtClean="0"/>
              <a:t>2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Emitted radiation is more uniform than incoming radiation</a:t>
            </a:r>
          </a:p>
          <a:p>
            <a:pPr eaLnBrk="1" hangingPunct="1"/>
            <a:endParaRPr lang="en-US" smtClean="0"/>
          </a:p>
        </p:txBody>
      </p:sp>
      <p:pic>
        <p:nvPicPr>
          <p:cNvPr id="22532" name="Picture 4" descr="world_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"/>
          <a:stretch>
            <a:fillRect/>
          </a:stretch>
        </p:blipFill>
        <p:spPr bwMode="auto">
          <a:xfrm>
            <a:off x="4343400" y="2019300"/>
            <a:ext cx="4648200" cy="24765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343400" y="4527550"/>
            <a:ext cx="4643438" cy="118745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  <a:latin typeface="Garamond" pitchFamily="18" charset="0"/>
              </a:rPr>
              <a:t>Amount of energy transferred from equator to the poles is approximately 4 x 10</a:t>
            </a:r>
            <a:r>
              <a:rPr lang="en-US" sz="2400" baseline="30000">
                <a:solidFill>
                  <a:schemeClr val="bg2"/>
                </a:solidFill>
                <a:latin typeface="Garamond" pitchFamily="18" charset="0"/>
              </a:rPr>
              <a:t>9</a:t>
            </a:r>
            <a:r>
              <a:rPr lang="en-US" sz="2400">
                <a:solidFill>
                  <a:schemeClr val="bg2"/>
                </a:solidFill>
                <a:latin typeface="Garamond" pitchFamily="18" charset="0"/>
              </a:rPr>
              <a:t> MW</a:t>
            </a:r>
          </a:p>
        </p:txBody>
      </p:sp>
    </p:spTree>
    <p:extLst>
      <p:ext uri="{BB962C8B-B14F-4D97-AF65-F5344CB8AC3E}">
        <p14:creationId xmlns:p14="http://schemas.microsoft.com/office/powerpoint/2010/main" val="35423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Hadley circulation</a:t>
            </a:r>
          </a:p>
        </p:txBody>
      </p:sp>
      <p:pic>
        <p:nvPicPr>
          <p:cNvPr id="23555" name="Picture 3" descr="FIG07_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5715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" y="6096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latin typeface="Garamond" pitchFamily="18" charset="0"/>
              </a:rPr>
              <a:t>Warm air rises, cool air descends creating two huge convective cells.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52400" y="4648200"/>
            <a:ext cx="2743200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Atmosphere (and oceans) serve to transmit heat energy from the equator to the poles</a:t>
            </a:r>
          </a:p>
        </p:txBody>
      </p:sp>
    </p:spTree>
    <p:extLst>
      <p:ext uri="{BB962C8B-B14F-4D97-AF65-F5344CB8AC3E}">
        <p14:creationId xmlns:p14="http://schemas.microsoft.com/office/powerpoint/2010/main" val="38283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/>
              <a:t>Atmospheric circulation</a:t>
            </a:r>
          </a:p>
        </p:txBody>
      </p:sp>
      <p:pic>
        <p:nvPicPr>
          <p:cNvPr id="25603" name="Picture 3" descr="FIG07_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566737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172200" y="3273425"/>
            <a:ext cx="2743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Tropical Easterlies/Trades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Westerlies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Polar easterlies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172200" y="4948238"/>
            <a:ext cx="259080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Intertropical convergence zone (ITCZ)/Doldrums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Horse latitudes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Subpolar low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Polar high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267200" y="2438400"/>
            <a:ext cx="1066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>
                <a:solidFill>
                  <a:schemeClr val="bg2"/>
                </a:solidFill>
              </a:rPr>
              <a:t>Ferrel Cell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733800" y="1644650"/>
            <a:ext cx="1066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>
                <a:solidFill>
                  <a:schemeClr val="bg2"/>
                </a:solidFill>
              </a:rPr>
              <a:t>Polar Cell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172200" y="1689100"/>
            <a:ext cx="2743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Hadley  cell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Ferrel Cell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Polar cell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248400" y="4567238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Garamond" pitchFamily="18" charset="0"/>
              </a:rPr>
              <a:t>Latitudes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248400" y="29067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Garamond" pitchFamily="18" charset="0"/>
              </a:rPr>
              <a:t>Winds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248400" y="13716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Garamond" pitchFamily="18" charset="0"/>
              </a:rPr>
              <a:t>Circulation cells</a:t>
            </a:r>
          </a:p>
        </p:txBody>
      </p:sp>
    </p:spTree>
    <p:extLst>
      <p:ext uri="{BB962C8B-B14F-4D97-AF65-F5344CB8AC3E}">
        <p14:creationId xmlns:p14="http://schemas.microsoft.com/office/powerpoint/2010/main" val="1094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Shifting in Intertropical Convergence Zone (ITCZ)</a:t>
            </a:r>
          </a:p>
        </p:txBody>
      </p:sp>
      <p:pic>
        <p:nvPicPr>
          <p:cNvPr id="27651" name="Picture 3" descr="FIG07_00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8768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FIG07_00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0"/>
            <a:ext cx="5024438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257800" y="1660525"/>
            <a:ext cx="3352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Garamond" pitchFamily="18" charset="0"/>
              </a:rPr>
              <a:t>Owing to the tilt of the Earth's axis in orbit, the ITCZ shifts north and south. 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04800" y="41910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Southward shift in January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724400" y="63246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Northward shift in July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52400" y="5408613"/>
            <a:ext cx="3352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Creates wet Summers (Monsoons) and dry winters, especially in India and SE Asia</a:t>
            </a:r>
          </a:p>
        </p:txBody>
      </p:sp>
    </p:spTree>
    <p:extLst>
      <p:ext uri="{BB962C8B-B14F-4D97-AF65-F5344CB8AC3E}">
        <p14:creationId xmlns:p14="http://schemas.microsoft.com/office/powerpoint/2010/main" val="9280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smtClean="0"/>
              <a:t>Structure of atmosphere</a:t>
            </a:r>
          </a:p>
        </p:txBody>
      </p:sp>
      <p:pic>
        <p:nvPicPr>
          <p:cNvPr id="30723" name="Picture 3" descr="FIG01_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1" r="12242"/>
          <a:stretch>
            <a:fillRect/>
          </a:stretch>
        </p:blipFill>
        <p:spPr bwMode="auto">
          <a:xfrm>
            <a:off x="457200" y="990600"/>
            <a:ext cx="54689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FIG01_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6" r="26454"/>
          <a:stretch>
            <a:fillRect/>
          </a:stretch>
        </p:blipFill>
        <p:spPr bwMode="auto">
          <a:xfrm>
            <a:off x="6172200" y="1752600"/>
            <a:ext cx="26336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6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Atmospheric water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33800"/>
          </a:xfrm>
        </p:spPr>
        <p:txBody>
          <a:bodyPr/>
          <a:lstStyle/>
          <a:p>
            <a:pPr eaLnBrk="1" hangingPunct="1"/>
            <a:r>
              <a:rPr lang="en-US" smtClean="0"/>
              <a:t>Atmospheric water exists </a:t>
            </a:r>
          </a:p>
          <a:p>
            <a:pPr lvl="1" eaLnBrk="1" hangingPunct="1"/>
            <a:r>
              <a:rPr lang="en-US" smtClean="0"/>
              <a:t>Mostly as gas or water vapor</a:t>
            </a:r>
          </a:p>
          <a:p>
            <a:pPr lvl="1" eaLnBrk="1" hangingPunct="1"/>
            <a:r>
              <a:rPr lang="en-US" smtClean="0"/>
              <a:t>Liquid in rainfall and water droplets in clouds</a:t>
            </a:r>
          </a:p>
          <a:p>
            <a:pPr lvl="1" eaLnBrk="1" hangingPunct="1"/>
            <a:r>
              <a:rPr lang="en-US" smtClean="0"/>
              <a:t>Solid in snowfall and in hail storms</a:t>
            </a:r>
          </a:p>
          <a:p>
            <a:pPr eaLnBrk="1" hangingPunct="1"/>
            <a:r>
              <a:rPr lang="en-US" smtClean="0"/>
              <a:t>Accounts for less than 1/100,000 part of total water, but plays a major role in the hydrologic cycle</a:t>
            </a:r>
          </a:p>
        </p:txBody>
      </p:sp>
    </p:spTree>
    <p:extLst>
      <p:ext uri="{BB962C8B-B14F-4D97-AF65-F5344CB8AC3E}">
        <p14:creationId xmlns:p14="http://schemas.microsoft.com/office/powerpoint/2010/main" val="15224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vapor</a:t>
            </a:r>
          </a:p>
        </p:txBody>
      </p:sp>
      <p:grpSp>
        <p:nvGrpSpPr>
          <p:cNvPr id="5125" name="Group 3"/>
          <p:cNvGrpSpPr>
            <a:grpSpLocks/>
          </p:cNvGrpSpPr>
          <p:nvPr/>
        </p:nvGrpSpPr>
        <p:grpSpPr bwMode="auto">
          <a:xfrm>
            <a:off x="4953000" y="2438400"/>
            <a:ext cx="2819400" cy="2514600"/>
            <a:chOff x="1680" y="1104"/>
            <a:chExt cx="2496" cy="2064"/>
          </a:xfrm>
        </p:grpSpPr>
        <p:sp>
          <p:nvSpPr>
            <p:cNvPr id="5134" name="Rectangle 4"/>
            <p:cNvSpPr>
              <a:spLocks noChangeArrowheads="1"/>
            </p:cNvSpPr>
            <p:nvPr/>
          </p:nvSpPr>
          <p:spPr bwMode="auto">
            <a:xfrm>
              <a:off x="1680" y="1824"/>
              <a:ext cx="1584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Rectangle 5"/>
            <p:cNvSpPr>
              <a:spLocks noChangeArrowheads="1"/>
            </p:cNvSpPr>
            <p:nvPr/>
          </p:nvSpPr>
          <p:spPr bwMode="auto">
            <a:xfrm>
              <a:off x="2592" y="1104"/>
              <a:ext cx="1584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Line 6"/>
            <p:cNvSpPr>
              <a:spLocks noChangeShapeType="1"/>
            </p:cNvSpPr>
            <p:nvPr/>
          </p:nvSpPr>
          <p:spPr bwMode="auto">
            <a:xfrm flipV="1">
              <a:off x="1680" y="2448"/>
              <a:ext cx="91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7"/>
            <p:cNvSpPr>
              <a:spLocks noChangeShapeType="1"/>
            </p:cNvSpPr>
            <p:nvPr/>
          </p:nvSpPr>
          <p:spPr bwMode="auto">
            <a:xfrm flipV="1">
              <a:off x="1680" y="1104"/>
              <a:ext cx="91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8"/>
            <p:cNvSpPr>
              <a:spLocks noChangeShapeType="1"/>
            </p:cNvSpPr>
            <p:nvPr/>
          </p:nvSpPr>
          <p:spPr bwMode="auto">
            <a:xfrm flipV="1">
              <a:off x="3264" y="1104"/>
              <a:ext cx="91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9"/>
            <p:cNvSpPr>
              <a:spLocks noChangeShapeType="1"/>
            </p:cNvSpPr>
            <p:nvPr/>
          </p:nvSpPr>
          <p:spPr bwMode="auto">
            <a:xfrm flipV="1">
              <a:off x="3264" y="2448"/>
              <a:ext cx="91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1295400" y="1371600"/>
            <a:ext cx="668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Suppose we have an elementary volume of atmosphere dV and </a:t>
            </a:r>
          </a:p>
          <a:p>
            <a:pPr algn="ctr" eaLnBrk="1" hangingPunct="1"/>
            <a:r>
              <a:rPr lang="en-US"/>
              <a:t>we want quantify how much water vapor it contains</a:t>
            </a: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552450" y="5029200"/>
            <a:ext cx="2190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Atmospheric gases:</a:t>
            </a:r>
          </a:p>
          <a:p>
            <a:pPr eaLnBrk="1" hangingPunct="1"/>
            <a:r>
              <a:rPr lang="en-US"/>
              <a:t>Nitrogen – 78.1%</a:t>
            </a:r>
          </a:p>
          <a:p>
            <a:pPr eaLnBrk="1" hangingPunct="1"/>
            <a:r>
              <a:rPr lang="en-US"/>
              <a:t>Oxygen – 20.9%</a:t>
            </a:r>
          </a:p>
          <a:p>
            <a:pPr eaLnBrk="1" hangingPunct="1"/>
            <a:r>
              <a:rPr lang="en-US"/>
              <a:t>Other gases ~ 1%</a:t>
            </a:r>
          </a:p>
          <a:p>
            <a:pPr eaLnBrk="1" hangingPunct="1"/>
            <a:endParaRPr lang="en-US"/>
          </a:p>
        </p:txBody>
      </p:sp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533400" y="6172200"/>
            <a:ext cx="6818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http://www.bambooweb.com/articles/e/a/Earth's_atmosphere.html</a:t>
            </a:r>
          </a:p>
        </p:txBody>
      </p:sp>
      <p:sp>
        <p:nvSpPr>
          <p:cNvPr id="5129" name="Text Box 13"/>
          <p:cNvSpPr txBox="1">
            <a:spLocks noChangeArrowheads="1"/>
          </p:cNvSpPr>
          <p:nvPr/>
        </p:nvSpPr>
        <p:spPr bwMode="auto">
          <a:xfrm>
            <a:off x="8153400" y="281940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dV</a:t>
            </a:r>
          </a:p>
        </p:txBody>
      </p:sp>
      <p:sp>
        <p:nvSpPr>
          <p:cNvPr id="5130" name="Line 14"/>
          <p:cNvSpPr>
            <a:spLocks noChangeShapeType="1"/>
          </p:cNvSpPr>
          <p:nvPr/>
        </p:nvSpPr>
        <p:spPr bwMode="auto">
          <a:xfrm flipH="1">
            <a:off x="7772400" y="30480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Text Box 15"/>
          <p:cNvSpPr txBox="1">
            <a:spLocks noChangeArrowheads="1"/>
          </p:cNvSpPr>
          <p:nvPr/>
        </p:nvSpPr>
        <p:spPr bwMode="auto">
          <a:xfrm>
            <a:off x="5181600" y="3429000"/>
            <a:ext cx="276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</a:t>
            </a:r>
            <a:r>
              <a:rPr lang="en-US" baseline="-25000"/>
              <a:t>a</a:t>
            </a:r>
            <a:r>
              <a:rPr lang="en-US"/>
              <a:t> = mass of moist air</a:t>
            </a:r>
          </a:p>
          <a:p>
            <a:pPr eaLnBrk="1" hangingPunct="1"/>
            <a:r>
              <a:rPr lang="en-US"/>
              <a:t>m</a:t>
            </a:r>
            <a:r>
              <a:rPr lang="en-US" baseline="-25000"/>
              <a:t>v</a:t>
            </a:r>
            <a:r>
              <a:rPr lang="en-US"/>
              <a:t> = mass of water vapor</a:t>
            </a:r>
          </a:p>
        </p:txBody>
      </p:sp>
      <p:graphicFrame>
        <p:nvGraphicFramePr>
          <p:cNvPr id="5122" name="Object 16"/>
          <p:cNvGraphicFramePr>
            <a:graphicFrameLocks noGrp="1" noChangeAspect="1"/>
          </p:cNvGraphicFramePr>
          <p:nvPr>
            <p:ph idx="1"/>
          </p:nvPr>
        </p:nvGraphicFramePr>
        <p:xfrm>
          <a:off x="2895600" y="2438400"/>
          <a:ext cx="14255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571320" imgH="393480" progId="Equation.3">
                  <p:embed/>
                </p:oleObj>
              </mc:Choice>
              <mc:Fallback>
                <p:oleObj name="Equation" r:id="rId4" imgW="57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38400"/>
                        <a:ext cx="142557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Text Box 17"/>
          <p:cNvSpPr txBox="1">
            <a:spLocks noChangeArrowheads="1"/>
          </p:cNvSpPr>
          <p:nvPr/>
        </p:nvSpPr>
        <p:spPr bwMode="auto">
          <a:xfrm>
            <a:off x="593725" y="2779713"/>
            <a:ext cx="221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Water vapor density</a:t>
            </a:r>
          </a:p>
        </p:txBody>
      </p:sp>
      <p:graphicFrame>
        <p:nvGraphicFramePr>
          <p:cNvPr id="5123" name="Object 18"/>
          <p:cNvGraphicFramePr>
            <a:graphicFrameLocks noChangeAspect="1"/>
          </p:cNvGraphicFramePr>
          <p:nvPr/>
        </p:nvGraphicFramePr>
        <p:xfrm>
          <a:off x="2819400" y="3468688"/>
          <a:ext cx="14573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6" imgW="583920" imgH="393480" progId="Equation.3">
                  <p:embed/>
                </p:oleObj>
              </mc:Choice>
              <mc:Fallback>
                <p:oleObj name="Equation" r:id="rId6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68688"/>
                        <a:ext cx="145732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19"/>
          <p:cNvSpPr txBox="1">
            <a:spLocks noChangeArrowheads="1"/>
          </p:cNvSpPr>
          <p:nvPr/>
        </p:nvSpPr>
        <p:spPr bwMode="auto">
          <a:xfrm>
            <a:off x="533400" y="3810000"/>
            <a:ext cx="125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Air density</a:t>
            </a:r>
          </a:p>
        </p:txBody>
      </p:sp>
    </p:spTree>
    <p:extLst>
      <p:ext uri="{BB962C8B-B14F-4D97-AF65-F5344CB8AC3E}">
        <p14:creationId xmlns:p14="http://schemas.microsoft.com/office/powerpoint/2010/main" val="2622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Specific Humidity, q</a:t>
            </a:r>
            <a:r>
              <a:rPr lang="en-US" baseline="-25000" smtClean="0"/>
              <a:t>v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Specific humidity measures the mass of water vapor per unit mass of moist air</a:t>
            </a:r>
          </a:p>
          <a:p>
            <a:pPr eaLnBrk="1" hangingPunct="1"/>
            <a:r>
              <a:rPr lang="en-US" sz="2800" smtClean="0"/>
              <a:t>It is dimensionless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334000" y="1905000"/>
          <a:ext cx="2895600" cy="240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4" imgW="520560" imgH="431640" progId="Equation.3">
                  <p:embed/>
                </p:oleObj>
              </mc:Choice>
              <mc:Fallback>
                <p:oleObj name="Equation" r:id="rId4" imgW="520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2895600" cy="240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25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Vapor pressure, 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F3300"/>
                </a:solidFill>
              </a:rPr>
              <a:t>Vapor pressure, e,</a:t>
            </a:r>
            <a:r>
              <a:rPr lang="en-US" sz="2400" smtClean="0"/>
              <a:t> is the pressure that water vapor exerts on a surface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F3300"/>
                </a:solidFill>
              </a:rPr>
              <a:t>Air pressure, p,</a:t>
            </a:r>
            <a:r>
              <a:rPr lang="en-US" sz="2400" smtClean="0"/>
              <a:t> is the total pressure that air makes on a surface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F3300"/>
                </a:solidFill>
              </a:rPr>
              <a:t>Ideal gas law</a:t>
            </a:r>
            <a:r>
              <a:rPr lang="en-US" sz="2400" smtClean="0"/>
              <a:t> relates pressure to absolute temperature T, R</a:t>
            </a:r>
            <a:r>
              <a:rPr lang="en-US" sz="2400" baseline="-25000" smtClean="0"/>
              <a:t>v</a:t>
            </a:r>
            <a:r>
              <a:rPr lang="en-US" sz="2400" smtClean="0"/>
              <a:t> is the gas constant for water vapor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F3300"/>
                </a:solidFill>
              </a:rPr>
              <a:t>0.622 </a:t>
            </a:r>
            <a:r>
              <a:rPr lang="en-US" sz="2400" smtClean="0"/>
              <a:t>is ratio of mol. wt. of water vapor to avg mol. wt. of dry air (=18/28.9)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67400" y="3810000"/>
          <a:ext cx="1981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4" imgW="647640" imgH="228600" progId="Equation.3">
                  <p:embed/>
                </p:oleObj>
              </mc:Choice>
              <mc:Fallback>
                <p:oleObj name="Equation" r:id="rId4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810000"/>
                        <a:ext cx="1981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4" name="Group 5"/>
          <p:cNvGrpSpPr>
            <a:grpSpLocks/>
          </p:cNvGrpSpPr>
          <p:nvPr/>
        </p:nvGrpSpPr>
        <p:grpSpPr bwMode="auto">
          <a:xfrm>
            <a:off x="5181600" y="1981200"/>
            <a:ext cx="3200400" cy="1066800"/>
            <a:chOff x="3264" y="1776"/>
            <a:chExt cx="2016" cy="672"/>
          </a:xfrm>
        </p:grpSpPr>
        <p:sp>
          <p:nvSpPr>
            <p:cNvPr id="7175" name="Line 6"/>
            <p:cNvSpPr>
              <a:spLocks noChangeShapeType="1"/>
            </p:cNvSpPr>
            <p:nvPr/>
          </p:nvSpPr>
          <p:spPr bwMode="auto">
            <a:xfrm>
              <a:off x="3264" y="244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Oval 7"/>
            <p:cNvSpPr>
              <a:spLocks noChangeArrowheads="1"/>
            </p:cNvSpPr>
            <p:nvPr/>
          </p:nvSpPr>
          <p:spPr bwMode="auto">
            <a:xfrm>
              <a:off x="3504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8"/>
            <p:cNvSpPr>
              <a:spLocks noChangeShapeType="1"/>
            </p:cNvSpPr>
            <p:nvPr/>
          </p:nvSpPr>
          <p:spPr bwMode="auto">
            <a:xfrm>
              <a:off x="3552" y="20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9"/>
            <p:cNvSpPr>
              <a:spLocks noChangeShapeType="1"/>
            </p:cNvSpPr>
            <p:nvPr/>
          </p:nvSpPr>
          <p:spPr bwMode="auto">
            <a:xfrm flipH="1">
              <a:off x="3936" y="1824"/>
              <a:ext cx="2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Oval 10"/>
            <p:cNvSpPr>
              <a:spLocks noChangeArrowheads="1"/>
            </p:cNvSpPr>
            <p:nvPr/>
          </p:nvSpPr>
          <p:spPr bwMode="auto">
            <a:xfrm>
              <a:off x="4482" y="203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Line 11"/>
            <p:cNvSpPr>
              <a:spLocks noChangeShapeType="1"/>
            </p:cNvSpPr>
            <p:nvPr/>
          </p:nvSpPr>
          <p:spPr bwMode="auto">
            <a:xfrm>
              <a:off x="4560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Oval 12"/>
            <p:cNvSpPr>
              <a:spLocks noChangeArrowheads="1"/>
            </p:cNvSpPr>
            <p:nvPr/>
          </p:nvSpPr>
          <p:spPr bwMode="auto">
            <a:xfrm>
              <a:off x="4128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3"/>
            <p:cNvSpPr>
              <a:spLocks noChangeArrowheads="1"/>
            </p:cNvSpPr>
            <p:nvPr/>
          </p:nvSpPr>
          <p:spPr bwMode="auto">
            <a:xfrm flipH="1">
              <a:off x="5166" y="202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Line 14"/>
            <p:cNvSpPr>
              <a:spLocks noChangeShapeType="1"/>
            </p:cNvSpPr>
            <p:nvPr/>
          </p:nvSpPr>
          <p:spPr bwMode="auto">
            <a:xfrm flipH="1">
              <a:off x="4944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171" name="Object 1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638800" y="4876800"/>
          <a:ext cx="2439988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6" imgW="825480" imgH="419040" progId="Equation.3">
                  <p:embed/>
                </p:oleObj>
              </mc:Choice>
              <mc:Fallback>
                <p:oleObj name="Equation" r:id="rId6" imgW="825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876800"/>
                        <a:ext cx="2439988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71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8750" y="6172200"/>
            <a:ext cx="898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http://www.uwsp.edu/geo/faculty/ritter/geog101/textbook/energy/radiation_balance.html</a:t>
            </a:r>
          </a:p>
        </p:txBody>
      </p:sp>
      <p:pic>
        <p:nvPicPr>
          <p:cNvPr id="36867" name="Picture 3" descr="radiation_balance_usgs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Balance of Earth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127125" y="1789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6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57200" y="2438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590800" y="160020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100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8305800" y="14478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70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505200" y="5410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51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5013325" y="49895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21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7467600" y="2286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26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8382000" y="3276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38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6553200" y="1905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3962400" y="1524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20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6553200" y="3581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15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5257800" y="5221288"/>
            <a:ext cx="2846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9900"/>
                </a:solidFill>
              </a:rPr>
              <a:t>Sensible heat flux 7</a:t>
            </a:r>
          </a:p>
          <a:p>
            <a:pPr eaLnBrk="1" hangingPunct="1"/>
            <a:r>
              <a:rPr lang="en-US" sz="2400">
                <a:solidFill>
                  <a:srgbClr val="0066FF"/>
                </a:solidFill>
              </a:rPr>
              <a:t>Latent heat flux 23</a:t>
            </a:r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 rot="-3030025">
            <a:off x="8001000" y="53340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3581400" y="4267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946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Saturation vapor pressure, e</a:t>
            </a:r>
            <a:r>
              <a:rPr lang="en-US" baseline="-25000" smtClean="0"/>
              <a:t>s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800" y="2286000"/>
          <a:ext cx="5176838" cy="277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Bitmap Image" r:id="rId4" imgW="2962689" imgH="1590897" progId="Paint.Picture">
                  <p:embed/>
                </p:oleObj>
              </mc:Choice>
              <mc:Fallback>
                <p:oleObj name="Bitmap Image" r:id="rId4" imgW="2962689" imgH="15908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0"/>
                        <a:ext cx="5176838" cy="277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743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Saturation vapor pressure</a:t>
            </a:r>
            <a:r>
              <a:rPr lang="en-US"/>
              <a:t> occurs when air is holding all the water vapor</a:t>
            </a:r>
          </a:p>
          <a:p>
            <a:pPr eaLnBrk="1" hangingPunct="1"/>
            <a:r>
              <a:rPr lang="en-US"/>
              <a:t>that it can at a given air temperature</a:t>
            </a:r>
          </a:p>
        </p:txBody>
      </p:sp>
      <p:graphicFrame>
        <p:nvGraphicFramePr>
          <p:cNvPr id="819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410200" y="3276600"/>
          <a:ext cx="33528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6" imgW="1511280" imgH="431640" progId="Equation.3">
                  <p:embed/>
                </p:oleObj>
              </mc:Choice>
              <mc:Fallback>
                <p:oleObj name="Equation" r:id="rId6" imgW="1511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276600"/>
                        <a:ext cx="33528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219200" y="5486400"/>
            <a:ext cx="6891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Vapor pressure is measured in Pascals (Pa), where 1 Pa = 1 N/m</a:t>
            </a:r>
            <a:r>
              <a:rPr lang="en-US" baseline="30000"/>
              <a:t>2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048000" y="5943600"/>
            <a:ext cx="187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 kPa = 1000 Pa</a:t>
            </a:r>
          </a:p>
        </p:txBody>
      </p:sp>
    </p:spTree>
    <p:extLst>
      <p:ext uri="{BB962C8B-B14F-4D97-AF65-F5344CB8AC3E}">
        <p14:creationId xmlns:p14="http://schemas.microsoft.com/office/powerpoint/2010/main" val="11171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Relative humidity, R</a:t>
            </a:r>
            <a:r>
              <a:rPr lang="en-US" baseline="-25000" smtClean="0"/>
              <a:t>h</a:t>
            </a:r>
          </a:p>
        </p:txBody>
      </p:sp>
      <p:pic>
        <p:nvPicPr>
          <p:cNvPr id="922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19200"/>
            <a:ext cx="7315200" cy="3927475"/>
          </a:xfrm>
          <a:noFill/>
        </p:spPr>
      </p:pic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5867400" y="2819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Oval 5"/>
          <p:cNvSpPr>
            <a:spLocks noChangeArrowheads="1"/>
          </p:cNvSpPr>
          <p:nvPr/>
        </p:nvSpPr>
        <p:spPr bwMode="auto">
          <a:xfrm>
            <a:off x="5791200" y="3200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 flipH="1">
            <a:off x="4114800" y="3276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 flipH="1">
            <a:off x="4114800" y="28194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4038600" y="24384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s</a:t>
            </a: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4038600" y="2895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graphicFrame>
        <p:nvGraphicFramePr>
          <p:cNvPr id="9218" name="Object 10"/>
          <p:cNvGraphicFramePr>
            <a:graphicFrameLocks noChangeAspect="1"/>
          </p:cNvGraphicFramePr>
          <p:nvPr/>
        </p:nvGraphicFramePr>
        <p:xfrm>
          <a:off x="914400" y="4876800"/>
          <a:ext cx="2514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507960" imgH="431640" progId="Equation.3">
                  <p:embed/>
                </p:oleObj>
              </mc:Choice>
              <mc:Fallback>
                <p:oleObj name="Equation" r:id="rId5" imgW="507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76800"/>
                        <a:ext cx="25146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251325" y="5370513"/>
            <a:ext cx="4210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Relative humidity measures the percent</a:t>
            </a:r>
          </a:p>
          <a:p>
            <a:pPr eaLnBrk="1" hangingPunct="1"/>
            <a:r>
              <a:rPr lang="en-US"/>
              <a:t>of the saturation water content of the air</a:t>
            </a:r>
          </a:p>
          <a:p>
            <a:pPr eaLnBrk="1" hangingPunct="1"/>
            <a:r>
              <a:rPr lang="en-US"/>
              <a:t>that it currently holds (0 – 100%)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0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Dewpoint Temperature, T</a:t>
            </a:r>
            <a:r>
              <a:rPr lang="en-US" baseline="-25000" smtClean="0"/>
              <a:t>d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19200"/>
            <a:ext cx="7315200" cy="3927475"/>
          </a:xfrm>
          <a:noFill/>
        </p:spPr>
      </p:pic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5867400" y="2819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5791200" y="3200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>
            <a:off x="4114800" y="3276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038600" y="2895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905000" y="5410200"/>
            <a:ext cx="5314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Dewpoint temperature</a:t>
            </a:r>
            <a:r>
              <a:rPr lang="en-US"/>
              <a:t> is the air temperature</a:t>
            </a:r>
          </a:p>
          <a:p>
            <a:pPr eaLnBrk="1" hangingPunct="1"/>
            <a:r>
              <a:rPr lang="en-US"/>
              <a:t>at which the air would be saturated with its current </a:t>
            </a:r>
          </a:p>
          <a:p>
            <a:pPr eaLnBrk="1" hangingPunct="1"/>
            <a:r>
              <a:rPr lang="en-US"/>
              <a:t>vapor content</a:t>
            </a:r>
          </a:p>
          <a:p>
            <a:pPr eaLnBrk="1" hangingPunct="1"/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5334000" y="3276600"/>
            <a:ext cx="0" cy="838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791200" y="38100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5257800" y="3733800"/>
            <a:ext cx="407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</a:t>
            </a:r>
            <a:r>
              <a:rPr lang="en-US" baseline="-2500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32248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vapor in an air column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We have three equations describing column: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Hydrostatic air pressure, dp/dz = -</a:t>
            </a:r>
            <a:r>
              <a:rPr lang="en-US" sz="2400" smtClean="0">
                <a:latin typeface="Symbol" pitchFamily="18" charset="2"/>
              </a:rPr>
              <a:t>r</a:t>
            </a:r>
            <a:r>
              <a:rPr lang="en-US" sz="2400" baseline="-25000" smtClean="0"/>
              <a:t>a</a:t>
            </a:r>
            <a:r>
              <a:rPr lang="en-US" sz="2400" smtClean="0"/>
              <a:t>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Lapse rate of temperature, dT/dz = - </a:t>
            </a:r>
            <a:r>
              <a:rPr lang="en-US" sz="2400" smtClean="0">
                <a:latin typeface="Symbol" pitchFamily="18" charset="2"/>
              </a:rPr>
              <a:t>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Ideal gas law, p = </a:t>
            </a:r>
            <a:r>
              <a:rPr lang="en-US" sz="2400" smtClean="0">
                <a:latin typeface="Symbol" pitchFamily="18" charset="2"/>
              </a:rPr>
              <a:t>r</a:t>
            </a:r>
            <a:r>
              <a:rPr lang="en-US" sz="2400" baseline="-25000" smtClean="0"/>
              <a:t>a</a:t>
            </a:r>
            <a:r>
              <a:rPr lang="en-US" sz="2400" smtClean="0"/>
              <a:t>R</a:t>
            </a:r>
            <a:r>
              <a:rPr lang="en-US" sz="2400" baseline="-25000" smtClean="0"/>
              <a:t>a</a:t>
            </a:r>
            <a:r>
              <a:rPr lang="en-US" sz="2400" smtClean="0"/>
              <a:t>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Combine them and integrate over column to get pressure variation elevation</a:t>
            </a:r>
          </a:p>
        </p:txBody>
      </p:sp>
      <p:grpSp>
        <p:nvGrpSpPr>
          <p:cNvPr id="10245" name="Group 4"/>
          <p:cNvGrpSpPr>
            <a:grpSpLocks/>
          </p:cNvGrpSpPr>
          <p:nvPr/>
        </p:nvGrpSpPr>
        <p:grpSpPr bwMode="auto">
          <a:xfrm>
            <a:off x="5867400" y="1676400"/>
            <a:ext cx="1295400" cy="3276600"/>
            <a:chOff x="3696" y="1680"/>
            <a:chExt cx="816" cy="1440"/>
          </a:xfrm>
        </p:grpSpPr>
        <p:sp>
          <p:nvSpPr>
            <p:cNvPr id="10252" name="Oval 5"/>
            <p:cNvSpPr>
              <a:spLocks noChangeArrowheads="1"/>
            </p:cNvSpPr>
            <p:nvPr/>
          </p:nvSpPr>
          <p:spPr bwMode="auto">
            <a:xfrm>
              <a:off x="3696" y="1680"/>
              <a:ext cx="81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Oval 6"/>
            <p:cNvSpPr>
              <a:spLocks noChangeArrowheads="1"/>
            </p:cNvSpPr>
            <p:nvPr/>
          </p:nvSpPr>
          <p:spPr bwMode="auto">
            <a:xfrm>
              <a:off x="3696" y="2160"/>
              <a:ext cx="81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Oval 7"/>
            <p:cNvSpPr>
              <a:spLocks noChangeArrowheads="1"/>
            </p:cNvSpPr>
            <p:nvPr/>
          </p:nvSpPr>
          <p:spPr bwMode="auto">
            <a:xfrm>
              <a:off x="3696" y="2304"/>
              <a:ext cx="81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Oval 8"/>
            <p:cNvSpPr>
              <a:spLocks noChangeArrowheads="1"/>
            </p:cNvSpPr>
            <p:nvPr/>
          </p:nvSpPr>
          <p:spPr bwMode="auto">
            <a:xfrm>
              <a:off x="3696" y="2928"/>
              <a:ext cx="81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Line 9"/>
            <p:cNvSpPr>
              <a:spLocks noChangeShapeType="1"/>
            </p:cNvSpPr>
            <p:nvPr/>
          </p:nvSpPr>
          <p:spPr bwMode="auto">
            <a:xfrm>
              <a:off x="3696" y="1776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0"/>
            <p:cNvSpPr>
              <a:spLocks noChangeShapeType="1"/>
            </p:cNvSpPr>
            <p:nvPr/>
          </p:nvSpPr>
          <p:spPr bwMode="auto">
            <a:xfrm>
              <a:off x="4512" y="1776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7451725" y="178911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Column</a:t>
            </a:r>
          </a:p>
        </p:txBody>
      </p:sp>
      <p:sp>
        <p:nvSpPr>
          <p:cNvPr id="10247" name="Line 12"/>
          <p:cNvSpPr>
            <a:spLocks noChangeShapeType="1"/>
          </p:cNvSpPr>
          <p:nvPr/>
        </p:nvSpPr>
        <p:spPr bwMode="auto">
          <a:xfrm flipH="1">
            <a:off x="7162800" y="1981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13"/>
          <p:cNvSpPr txBox="1">
            <a:spLocks noChangeArrowheads="1"/>
          </p:cNvSpPr>
          <p:nvPr/>
        </p:nvSpPr>
        <p:spPr bwMode="auto">
          <a:xfrm>
            <a:off x="7467600" y="2743200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Element, dz</a:t>
            </a:r>
          </a:p>
        </p:txBody>
      </p:sp>
      <p:sp>
        <p:nvSpPr>
          <p:cNvPr id="10249" name="Line 14"/>
          <p:cNvSpPr>
            <a:spLocks noChangeShapeType="1"/>
          </p:cNvSpPr>
          <p:nvPr/>
        </p:nvSpPr>
        <p:spPr bwMode="auto">
          <a:xfrm flipH="1">
            <a:off x="7178675" y="2935288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242" name="Object 15"/>
          <p:cNvGraphicFramePr>
            <a:graphicFrameLocks noGrp="1" noChangeAspect="1"/>
          </p:cNvGraphicFramePr>
          <p:nvPr>
            <p:ph sz="half" idx="2"/>
          </p:nvPr>
        </p:nvGraphicFramePr>
        <p:xfrm>
          <a:off x="5257800" y="5105400"/>
          <a:ext cx="3124200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4" imgW="1066680" imgH="507960" progId="Equation.3">
                  <p:embed/>
                </p:oleObj>
              </mc:Choice>
              <mc:Fallback>
                <p:oleObj name="Equation" r:id="rId4" imgW="1066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105400"/>
                        <a:ext cx="3124200" cy="148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Text Box 16"/>
          <p:cNvSpPr txBox="1">
            <a:spLocks noChangeArrowheads="1"/>
          </p:cNvSpPr>
          <p:nvPr/>
        </p:nvSpPr>
        <p:spPr bwMode="auto">
          <a:xfrm>
            <a:off x="6400800" y="4495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0251" name="Text Box 17"/>
          <p:cNvSpPr txBox="1">
            <a:spLocks noChangeArrowheads="1"/>
          </p:cNvSpPr>
          <p:nvPr/>
        </p:nvSpPr>
        <p:spPr bwMode="auto">
          <a:xfrm>
            <a:off x="6324600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8942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Precipitable Water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 an element dz, the </a:t>
            </a:r>
            <a:r>
              <a:rPr lang="en-US" sz="2800" smtClean="0">
                <a:solidFill>
                  <a:srgbClr val="FF3300"/>
                </a:solidFill>
              </a:rPr>
              <a:t>mass of water vapor</a:t>
            </a:r>
            <a:r>
              <a:rPr lang="en-US" sz="2800" smtClean="0"/>
              <a:t> is dm</a:t>
            </a:r>
            <a:r>
              <a:rPr lang="en-US" sz="2800" baseline="-25000" smtClean="0"/>
              <a:t>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Integrate over the whole atmospheric column to get </a:t>
            </a:r>
            <a:r>
              <a:rPr lang="en-US" sz="2800" smtClean="0">
                <a:solidFill>
                  <a:srgbClr val="FF3300"/>
                </a:solidFill>
              </a:rPr>
              <a:t>precipitable water,m</a:t>
            </a:r>
            <a:r>
              <a:rPr lang="en-US" sz="2800" baseline="-25000" smtClean="0">
                <a:solidFill>
                  <a:srgbClr val="FF3300"/>
                </a:solidFill>
              </a:rPr>
              <a:t>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</a:t>
            </a:r>
            <a:r>
              <a:rPr lang="en-US" sz="2800" baseline="-25000" smtClean="0"/>
              <a:t>p</a:t>
            </a:r>
            <a:r>
              <a:rPr lang="en-US" sz="2800" smtClean="0"/>
              <a:t>/A gives </a:t>
            </a:r>
            <a:r>
              <a:rPr lang="en-US" sz="2800" smtClean="0">
                <a:solidFill>
                  <a:srgbClr val="FF3300"/>
                </a:solidFill>
              </a:rPr>
              <a:t>precipitable water per unit area in kg/m</a:t>
            </a:r>
            <a:r>
              <a:rPr lang="en-US" sz="2800" baseline="30000" smtClean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1269" name="Oval 4"/>
          <p:cNvSpPr>
            <a:spLocks noChangeArrowheads="1"/>
          </p:cNvSpPr>
          <p:nvPr/>
        </p:nvSpPr>
        <p:spPr bwMode="auto">
          <a:xfrm>
            <a:off x="5867400" y="1676400"/>
            <a:ext cx="1295400" cy="436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5867400" y="2768600"/>
            <a:ext cx="1295400" cy="436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6"/>
          <p:cNvSpPr>
            <a:spLocks noChangeArrowheads="1"/>
          </p:cNvSpPr>
          <p:nvPr/>
        </p:nvSpPr>
        <p:spPr bwMode="auto">
          <a:xfrm>
            <a:off x="5867400" y="3095625"/>
            <a:ext cx="1295400" cy="438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7"/>
          <p:cNvSpPr>
            <a:spLocks noChangeArrowheads="1"/>
          </p:cNvSpPr>
          <p:nvPr/>
        </p:nvSpPr>
        <p:spPr bwMode="auto">
          <a:xfrm>
            <a:off x="5867400" y="4516438"/>
            <a:ext cx="1295400" cy="436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5867400" y="1895475"/>
            <a:ext cx="0" cy="283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>
            <a:off x="7162800" y="1895475"/>
            <a:ext cx="0" cy="283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7451725" y="178911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Column</a:t>
            </a:r>
          </a:p>
        </p:txBody>
      </p:sp>
      <p:sp>
        <p:nvSpPr>
          <p:cNvPr id="11276" name="Line 11"/>
          <p:cNvSpPr>
            <a:spLocks noChangeShapeType="1"/>
          </p:cNvSpPr>
          <p:nvPr/>
        </p:nvSpPr>
        <p:spPr bwMode="auto">
          <a:xfrm flipH="1">
            <a:off x="7162800" y="1981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7467600" y="2743200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Element, dz</a:t>
            </a:r>
          </a:p>
        </p:txBody>
      </p:sp>
      <p:sp>
        <p:nvSpPr>
          <p:cNvPr id="11278" name="Line 13"/>
          <p:cNvSpPr>
            <a:spLocks noChangeShapeType="1"/>
          </p:cNvSpPr>
          <p:nvPr/>
        </p:nvSpPr>
        <p:spPr bwMode="auto">
          <a:xfrm flipH="1">
            <a:off x="7178675" y="2935288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Text Box 14"/>
          <p:cNvSpPr txBox="1">
            <a:spLocks noChangeArrowheads="1"/>
          </p:cNvSpPr>
          <p:nvPr/>
        </p:nvSpPr>
        <p:spPr bwMode="auto">
          <a:xfrm>
            <a:off x="6400800" y="4495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6324600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graphicFrame>
        <p:nvGraphicFramePr>
          <p:cNvPr id="11266" name="Object 1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29200" y="5181600"/>
          <a:ext cx="32813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4" imgW="990360" imgH="241200" progId="Equation.3">
                  <p:embed/>
                </p:oleObj>
              </mc:Choice>
              <mc:Fallback>
                <p:oleObj name="Equation" r:id="rId4" imgW="990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181600"/>
                        <a:ext cx="328136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7375525" y="437991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Area = A</a:t>
            </a:r>
          </a:p>
        </p:txBody>
      </p:sp>
    </p:spTree>
    <p:extLst>
      <p:ext uri="{BB962C8B-B14F-4D97-AF65-F5344CB8AC3E}">
        <p14:creationId xmlns:p14="http://schemas.microsoft.com/office/powerpoint/2010/main" val="32981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84" y="43934"/>
            <a:ext cx="8229600" cy="1143000"/>
          </a:xfrm>
        </p:spPr>
        <p:txBody>
          <a:bodyPr/>
          <a:lstStyle/>
          <a:p>
            <a:r>
              <a:rPr lang="en-US" dirty="0" err="1" smtClean="0"/>
              <a:t>Precipitable</a:t>
            </a:r>
            <a:r>
              <a:rPr lang="en-US" dirty="0" smtClean="0"/>
              <a:t> Water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496965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5088384" cy="273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724400"/>
            <a:ext cx="291869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00226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http://geography.uoregon.edu/envchange/clim_animations/flash/pwat.html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943600"/>
            <a:ext cx="3581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mm </a:t>
            </a:r>
            <a:r>
              <a:rPr lang="en-US" dirty="0" err="1" smtClean="0"/>
              <a:t>precipitable</a:t>
            </a:r>
            <a:r>
              <a:rPr lang="en-US" dirty="0" smtClean="0"/>
              <a:t> water divides frontal from thunderstorm rainfall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86000" y="5201718"/>
            <a:ext cx="0" cy="609600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1200" y="213360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Frontal rainfall in the winter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3191" y="3581400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Thunderstorm rainfall in the summer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4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Net Radiation</a:t>
            </a:r>
            <a:endParaRPr 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72855"/>
            <a:ext cx="5291138" cy="260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54172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84" y="2895600"/>
            <a:ext cx="419631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13716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annual net radiation over the earth and over the year is 105 W/m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471445" y="2555151"/>
            <a:ext cx="0" cy="39987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09600" y="854279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geography.uoregon.edu/envchange/clim_animations/flash/netrad.html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69"/>
          <p:cNvGraphicFramePr>
            <a:graphicFrameLocks noGrp="1" noChangeAspect="1"/>
          </p:cNvGraphicFramePr>
          <p:nvPr>
            <p:ph idx="1"/>
          </p:nvPr>
        </p:nvGraphicFramePr>
        <p:xfrm>
          <a:off x="3276600" y="2590800"/>
          <a:ext cx="495300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hart" r:id="rId3" imgW="3686147" imgH="2409727" progId="Excel.Chart.8">
                  <p:embed/>
                </p:oleObj>
              </mc:Choice>
              <mc:Fallback>
                <p:oleObj name="Chart" r:id="rId3" imgW="3686147" imgH="240972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90800"/>
                        <a:ext cx="4953000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Energy Balance in the San Marcos Basin from the NARR (July 2003)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4671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4476750" y="245745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Average fluxes over the day</a:t>
            </a:r>
          </a:p>
        </p:txBody>
      </p:sp>
      <p:sp>
        <p:nvSpPr>
          <p:cNvPr id="4102" name="Text Box 51"/>
          <p:cNvSpPr txBox="1">
            <a:spLocks noChangeArrowheads="1"/>
          </p:cNvSpPr>
          <p:nvPr/>
        </p:nvSpPr>
        <p:spPr bwMode="auto">
          <a:xfrm>
            <a:off x="4267200" y="495300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310</a:t>
            </a:r>
          </a:p>
        </p:txBody>
      </p:sp>
      <p:sp>
        <p:nvSpPr>
          <p:cNvPr id="4103" name="Text Box 52"/>
          <p:cNvSpPr txBox="1">
            <a:spLocks noChangeArrowheads="1"/>
          </p:cNvSpPr>
          <p:nvPr/>
        </p:nvSpPr>
        <p:spPr bwMode="auto">
          <a:xfrm>
            <a:off x="4800600" y="3657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72</a:t>
            </a:r>
          </a:p>
        </p:txBody>
      </p:sp>
      <p:sp>
        <p:nvSpPr>
          <p:cNvPr id="4104" name="Text Box 53"/>
          <p:cNvSpPr txBox="1">
            <a:spLocks noChangeArrowheads="1"/>
          </p:cNvSpPr>
          <p:nvPr/>
        </p:nvSpPr>
        <p:spPr bwMode="auto">
          <a:xfrm>
            <a:off x="5181600" y="510540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415</a:t>
            </a:r>
          </a:p>
        </p:txBody>
      </p:sp>
      <p:sp>
        <p:nvSpPr>
          <p:cNvPr id="4105" name="Text Box 54"/>
          <p:cNvSpPr txBox="1">
            <a:spLocks noChangeArrowheads="1"/>
          </p:cNvSpPr>
          <p:nvPr/>
        </p:nvSpPr>
        <p:spPr bwMode="auto">
          <a:xfrm>
            <a:off x="5867400" y="281940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495</a:t>
            </a:r>
          </a:p>
        </p:txBody>
      </p:sp>
      <p:sp>
        <p:nvSpPr>
          <p:cNvPr id="4106" name="Text Box 55"/>
          <p:cNvSpPr txBox="1">
            <a:spLocks noChangeArrowheads="1"/>
          </p:cNvSpPr>
          <p:nvPr/>
        </p:nvSpPr>
        <p:spPr bwMode="auto">
          <a:xfrm>
            <a:off x="6477000" y="3810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4107" name="Text Box 56"/>
          <p:cNvSpPr txBox="1">
            <a:spLocks noChangeArrowheads="1"/>
          </p:cNvSpPr>
          <p:nvPr/>
        </p:nvSpPr>
        <p:spPr bwMode="auto">
          <a:xfrm>
            <a:off x="6934200" y="3505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61</a:t>
            </a:r>
          </a:p>
        </p:txBody>
      </p:sp>
      <p:sp>
        <p:nvSpPr>
          <p:cNvPr id="4108" name="Text Box 57"/>
          <p:cNvSpPr txBox="1">
            <a:spLocks noChangeArrowheads="1"/>
          </p:cNvSpPr>
          <p:nvPr/>
        </p:nvSpPr>
        <p:spPr bwMode="auto">
          <a:xfrm>
            <a:off x="7467600" y="365760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112</a:t>
            </a:r>
          </a:p>
        </p:txBody>
      </p:sp>
      <p:sp>
        <p:nvSpPr>
          <p:cNvPr id="4109" name="Text Box 61"/>
          <p:cNvSpPr txBox="1">
            <a:spLocks noChangeArrowheads="1"/>
          </p:cNvSpPr>
          <p:nvPr/>
        </p:nvSpPr>
        <p:spPr bwMode="auto">
          <a:xfrm>
            <a:off x="593725" y="5903913"/>
            <a:ext cx="730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Net Shortwave = 310 – 72 = 238;      Net Longwave = 415 – 495 = - 80</a:t>
            </a:r>
          </a:p>
        </p:txBody>
      </p:sp>
      <p:sp>
        <p:nvSpPr>
          <p:cNvPr id="4110" name="Text Box 62"/>
          <p:cNvSpPr txBox="1">
            <a:spLocks noChangeArrowheads="1"/>
          </p:cNvSpPr>
          <p:nvPr/>
        </p:nvSpPr>
        <p:spPr bwMode="auto">
          <a:xfrm>
            <a:off x="609600" y="160020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Note the very large amount of longwave radiation exchanged between land and atmosphere</a:t>
            </a:r>
          </a:p>
        </p:txBody>
      </p:sp>
    </p:spTree>
    <p:extLst>
      <p:ext uri="{BB962C8B-B14F-4D97-AF65-F5344CB8AC3E}">
        <p14:creationId xmlns:p14="http://schemas.microsoft.com/office/powerpoint/2010/main" val="36001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1534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1981200" y="1905000"/>
            <a:ext cx="3733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Increasing carbon dioxide in the atmosphere (from about 300 ppm in preindustrial times)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4724400" y="4191000"/>
            <a:ext cx="29114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We are burning fossil carbon (oil, coal) at 100,000 times the rate it</a:t>
            </a:r>
          </a:p>
          <a:p>
            <a:pPr eaLnBrk="1" hangingPunct="1"/>
            <a:r>
              <a:rPr lang="en-US"/>
              <a:t>was laid down in geologic time</a:t>
            </a:r>
          </a:p>
        </p:txBody>
      </p:sp>
    </p:spTree>
    <p:extLst>
      <p:ext uri="{BB962C8B-B14F-4D97-AF65-F5344CB8AC3E}">
        <p14:creationId xmlns:p14="http://schemas.microsoft.com/office/powerpoint/2010/main" val="12783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Absorption of energy by CO</a:t>
            </a:r>
            <a:r>
              <a:rPr lang="en-US" baseline="-25000" smtClean="0"/>
              <a:t>2</a:t>
            </a:r>
          </a:p>
        </p:txBody>
      </p:sp>
      <p:pic>
        <p:nvPicPr>
          <p:cNvPr id="20483" name="Picture 5" descr="carb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4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 Monitor for Texas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5344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08843" y="6248400"/>
            <a:ext cx="4379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http://droughtmonitor.unl.edu/archive.html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8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Drought in Texas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85950"/>
            <a:ext cx="8991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5257800"/>
            <a:ext cx="488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Currently, 91% of Texas is in some form of drought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d964x.temprec.xlsx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-219342"/>
            <a:ext cx="9157949" cy="707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2356" y="6019800"/>
            <a:ext cx="769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the summer of 2011, Texas and Oklahoma experienced the hottest summer ever recorded in the history of the United States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399" y="6512242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John Nielson-Gammon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52633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44FFD50-6DB2-49B1-95D4-CE9D81DC8E9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C671000-013B-47B2-A08E-9A2541C7D2F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865</Words>
  <Application>Microsoft Office PowerPoint</Application>
  <PresentationFormat>On-screen Show (4:3)</PresentationFormat>
  <Paragraphs>165</Paragraphs>
  <Slides>25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Equation</vt:lpstr>
      <vt:lpstr>Bitmap Image</vt:lpstr>
      <vt:lpstr>Chart</vt:lpstr>
      <vt:lpstr>CE 374K Hydrology, Lecture 4 Atmosphere and Atmospheric water</vt:lpstr>
      <vt:lpstr>Energy Balance of Earth</vt:lpstr>
      <vt:lpstr>Net Radiation</vt:lpstr>
      <vt:lpstr>Energy Balance in the San Marcos Basin from the NARR (July 2003)</vt:lpstr>
      <vt:lpstr>PowerPoint Presentation</vt:lpstr>
      <vt:lpstr>Absorption of energy by CO2</vt:lpstr>
      <vt:lpstr>Drought Monitor for Texas</vt:lpstr>
      <vt:lpstr>Trends in Drought in Texas</vt:lpstr>
      <vt:lpstr>PowerPoint Presentation</vt:lpstr>
      <vt:lpstr>PowerPoint Presentation</vt:lpstr>
      <vt:lpstr>Heating of earth surface</vt:lpstr>
      <vt:lpstr>Hadley circulation</vt:lpstr>
      <vt:lpstr>Atmospheric circulation</vt:lpstr>
      <vt:lpstr>Shifting in Intertropical Convergence Zone (ITCZ)</vt:lpstr>
      <vt:lpstr>Structure of atmosphere</vt:lpstr>
      <vt:lpstr>Atmospheric water</vt:lpstr>
      <vt:lpstr>Water vapor</vt:lpstr>
      <vt:lpstr>Specific Humidity, qv</vt:lpstr>
      <vt:lpstr>Vapor pressure, e</vt:lpstr>
      <vt:lpstr>Saturation vapor pressure, es</vt:lpstr>
      <vt:lpstr>Relative humidity, Rh</vt:lpstr>
      <vt:lpstr>Dewpoint Temperature, Td</vt:lpstr>
      <vt:lpstr>Water vapor in an air column</vt:lpstr>
      <vt:lpstr>Precipitable Water</vt:lpstr>
      <vt:lpstr>Precipitable Water</vt:lpstr>
    </vt:vector>
  </TitlesOfParts>
  <Company>The 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Drought Monitor for Texas</dc:title>
  <dc:creator>Maidment, David R</dc:creator>
  <cp:lastModifiedBy>Maidment, David R</cp:lastModifiedBy>
  <cp:revision>4</cp:revision>
  <dcterms:created xsi:type="dcterms:W3CDTF">2013-01-23T22:16:36Z</dcterms:created>
  <dcterms:modified xsi:type="dcterms:W3CDTF">2013-01-23T22:56:27Z</dcterms:modified>
</cp:coreProperties>
</file>