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4" autoAdjust="0"/>
    <p:restoredTop sz="94660"/>
  </p:normalViewPr>
  <p:slideViewPr>
    <p:cSldViewPr snapToGrid="0">
      <p:cViewPr>
        <p:scale>
          <a:sx n="48" d="100"/>
          <a:sy n="48" d="100"/>
        </p:scale>
        <p:origin x="-1278" y="-142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49D3BA-2D71-4E97-B9D4-A94292CE1513}"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9FFA4-DA16-4735-9C53-2385D1909D6B}" type="slidenum">
              <a:rPr lang="en-US" smtClean="0"/>
              <a:t>‹#›</a:t>
            </a:fld>
            <a:endParaRPr lang="en-US"/>
          </a:p>
        </p:txBody>
      </p:sp>
    </p:spTree>
    <p:extLst>
      <p:ext uri="{BB962C8B-B14F-4D97-AF65-F5344CB8AC3E}">
        <p14:creationId xmlns:p14="http://schemas.microsoft.com/office/powerpoint/2010/main" val="264296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49D3BA-2D71-4E97-B9D4-A94292CE1513}"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9FFA4-DA16-4735-9C53-2385D1909D6B}" type="slidenum">
              <a:rPr lang="en-US" smtClean="0"/>
              <a:t>‹#›</a:t>
            </a:fld>
            <a:endParaRPr lang="en-US"/>
          </a:p>
        </p:txBody>
      </p:sp>
    </p:spTree>
    <p:extLst>
      <p:ext uri="{BB962C8B-B14F-4D97-AF65-F5344CB8AC3E}">
        <p14:creationId xmlns:p14="http://schemas.microsoft.com/office/powerpoint/2010/main" val="3626223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49D3BA-2D71-4E97-B9D4-A94292CE1513}"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9FFA4-DA16-4735-9C53-2385D1909D6B}" type="slidenum">
              <a:rPr lang="en-US" smtClean="0"/>
              <a:t>‹#›</a:t>
            </a:fld>
            <a:endParaRPr lang="en-US"/>
          </a:p>
        </p:txBody>
      </p:sp>
    </p:spTree>
    <p:extLst>
      <p:ext uri="{BB962C8B-B14F-4D97-AF65-F5344CB8AC3E}">
        <p14:creationId xmlns:p14="http://schemas.microsoft.com/office/powerpoint/2010/main" val="440708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49D3BA-2D71-4E97-B9D4-A94292CE1513}"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9FFA4-DA16-4735-9C53-2385D1909D6B}" type="slidenum">
              <a:rPr lang="en-US" smtClean="0"/>
              <a:t>‹#›</a:t>
            </a:fld>
            <a:endParaRPr lang="en-US"/>
          </a:p>
        </p:txBody>
      </p:sp>
    </p:spTree>
    <p:extLst>
      <p:ext uri="{BB962C8B-B14F-4D97-AF65-F5344CB8AC3E}">
        <p14:creationId xmlns:p14="http://schemas.microsoft.com/office/powerpoint/2010/main" val="365947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49D3BA-2D71-4E97-B9D4-A94292CE1513}"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9FFA4-DA16-4735-9C53-2385D1909D6B}" type="slidenum">
              <a:rPr lang="en-US" smtClean="0"/>
              <a:t>‹#›</a:t>
            </a:fld>
            <a:endParaRPr lang="en-US"/>
          </a:p>
        </p:txBody>
      </p:sp>
    </p:spTree>
    <p:extLst>
      <p:ext uri="{BB962C8B-B14F-4D97-AF65-F5344CB8AC3E}">
        <p14:creationId xmlns:p14="http://schemas.microsoft.com/office/powerpoint/2010/main" val="4232495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49D3BA-2D71-4E97-B9D4-A94292CE1513}"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9FFA4-DA16-4735-9C53-2385D1909D6B}" type="slidenum">
              <a:rPr lang="en-US" smtClean="0"/>
              <a:t>‹#›</a:t>
            </a:fld>
            <a:endParaRPr lang="en-US"/>
          </a:p>
        </p:txBody>
      </p:sp>
    </p:spTree>
    <p:extLst>
      <p:ext uri="{BB962C8B-B14F-4D97-AF65-F5344CB8AC3E}">
        <p14:creationId xmlns:p14="http://schemas.microsoft.com/office/powerpoint/2010/main" val="3071230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49D3BA-2D71-4E97-B9D4-A94292CE1513}" type="datetimeFigureOut">
              <a:rPr lang="en-US" smtClean="0"/>
              <a:t>4/2/2014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59FFA4-DA16-4735-9C53-2385D1909D6B}" type="slidenum">
              <a:rPr lang="en-US" smtClean="0"/>
              <a:t>‹#›</a:t>
            </a:fld>
            <a:endParaRPr lang="en-US"/>
          </a:p>
        </p:txBody>
      </p:sp>
    </p:spTree>
    <p:extLst>
      <p:ext uri="{BB962C8B-B14F-4D97-AF65-F5344CB8AC3E}">
        <p14:creationId xmlns:p14="http://schemas.microsoft.com/office/powerpoint/2010/main" val="574416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49D3BA-2D71-4E97-B9D4-A94292CE1513}" type="datetimeFigureOut">
              <a:rPr lang="en-US" smtClean="0"/>
              <a:t>4/2/2014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59FFA4-DA16-4735-9C53-2385D1909D6B}" type="slidenum">
              <a:rPr lang="en-US" smtClean="0"/>
              <a:t>‹#›</a:t>
            </a:fld>
            <a:endParaRPr lang="en-US"/>
          </a:p>
        </p:txBody>
      </p:sp>
    </p:spTree>
    <p:extLst>
      <p:ext uri="{BB962C8B-B14F-4D97-AF65-F5344CB8AC3E}">
        <p14:creationId xmlns:p14="http://schemas.microsoft.com/office/powerpoint/2010/main" val="343561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49D3BA-2D71-4E97-B9D4-A94292CE1513}" type="datetimeFigureOut">
              <a:rPr lang="en-US" smtClean="0"/>
              <a:t>4/2/2014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59FFA4-DA16-4735-9C53-2385D1909D6B}" type="slidenum">
              <a:rPr lang="en-US" smtClean="0"/>
              <a:t>‹#›</a:t>
            </a:fld>
            <a:endParaRPr lang="en-US"/>
          </a:p>
        </p:txBody>
      </p:sp>
    </p:spTree>
    <p:extLst>
      <p:ext uri="{BB962C8B-B14F-4D97-AF65-F5344CB8AC3E}">
        <p14:creationId xmlns:p14="http://schemas.microsoft.com/office/powerpoint/2010/main" val="2395737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49D3BA-2D71-4E97-B9D4-A94292CE1513}"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9FFA4-DA16-4735-9C53-2385D1909D6B}" type="slidenum">
              <a:rPr lang="en-US" smtClean="0"/>
              <a:t>‹#›</a:t>
            </a:fld>
            <a:endParaRPr lang="en-US"/>
          </a:p>
        </p:txBody>
      </p:sp>
    </p:spTree>
    <p:extLst>
      <p:ext uri="{BB962C8B-B14F-4D97-AF65-F5344CB8AC3E}">
        <p14:creationId xmlns:p14="http://schemas.microsoft.com/office/powerpoint/2010/main" val="2328449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49D3BA-2D71-4E97-B9D4-A94292CE1513}"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9FFA4-DA16-4735-9C53-2385D1909D6B}" type="slidenum">
              <a:rPr lang="en-US" smtClean="0"/>
              <a:t>‹#›</a:t>
            </a:fld>
            <a:endParaRPr lang="en-US"/>
          </a:p>
        </p:txBody>
      </p:sp>
    </p:spTree>
    <p:extLst>
      <p:ext uri="{BB962C8B-B14F-4D97-AF65-F5344CB8AC3E}">
        <p14:creationId xmlns:p14="http://schemas.microsoft.com/office/powerpoint/2010/main" val="619736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49D3BA-2D71-4E97-B9D4-A94292CE1513}" type="datetimeFigureOut">
              <a:rPr lang="en-US" smtClean="0"/>
              <a:t>4/2/2014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9FFA4-DA16-4735-9C53-2385D1909D6B}" type="slidenum">
              <a:rPr lang="en-US" smtClean="0"/>
              <a:t>‹#›</a:t>
            </a:fld>
            <a:endParaRPr lang="en-US"/>
          </a:p>
        </p:txBody>
      </p:sp>
    </p:spTree>
    <p:extLst>
      <p:ext uri="{BB962C8B-B14F-4D97-AF65-F5344CB8AC3E}">
        <p14:creationId xmlns:p14="http://schemas.microsoft.com/office/powerpoint/2010/main" val="2861808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581150" y="1507807"/>
            <a:ext cx="3771900" cy="4848225"/>
          </a:xfrm>
          <a:prstGeom prst="rect">
            <a:avLst/>
          </a:prstGeom>
        </p:spPr>
      </p:pic>
      <p:sp>
        <p:nvSpPr>
          <p:cNvPr id="12" name="TextBox 11"/>
          <p:cNvSpPr txBox="1"/>
          <p:nvPr/>
        </p:nvSpPr>
        <p:spPr>
          <a:xfrm>
            <a:off x="6658825" y="1507807"/>
            <a:ext cx="4845377" cy="3693319"/>
          </a:xfrm>
          <a:prstGeom prst="rect">
            <a:avLst/>
          </a:prstGeom>
          <a:noFill/>
        </p:spPr>
        <p:txBody>
          <a:bodyPr wrap="square" rtlCol="0">
            <a:spAutoFit/>
          </a:bodyPr>
          <a:lstStyle/>
          <a:p>
            <a:r>
              <a:rPr lang="en-US" dirty="0" smtClean="0"/>
              <a:t>“Note D is on water filtration.  It includes a description of a new device that seems to simply and economically resolve the problem of filtering water to supply a large city.  To obtain this result, I take into consideration the law of water flow through sand, a law that I have demonstrated experimentally….. I have not seen the documents that are included in Note D collected in any special book.  In particular, to my knowledge at least, no one has experimentally determined the laws of water flow through sand.”</a:t>
            </a:r>
          </a:p>
          <a:p>
            <a:endParaRPr lang="en-US" dirty="0"/>
          </a:p>
          <a:p>
            <a:r>
              <a:rPr lang="en-US" dirty="0" err="1" smtClean="0"/>
              <a:t>Bobeck</a:t>
            </a:r>
            <a:r>
              <a:rPr lang="en-US" dirty="0" smtClean="0"/>
              <a:t> translation, p. xxv</a:t>
            </a:r>
            <a:endParaRPr lang="en-US" dirty="0"/>
          </a:p>
        </p:txBody>
      </p:sp>
      <p:sp>
        <p:nvSpPr>
          <p:cNvPr id="13" name="TextBox 12"/>
          <p:cNvSpPr txBox="1"/>
          <p:nvPr/>
        </p:nvSpPr>
        <p:spPr>
          <a:xfrm>
            <a:off x="1282045" y="631596"/>
            <a:ext cx="10222157" cy="523220"/>
          </a:xfrm>
          <a:prstGeom prst="rect">
            <a:avLst/>
          </a:prstGeom>
          <a:noFill/>
        </p:spPr>
        <p:txBody>
          <a:bodyPr wrap="none" rtlCol="0">
            <a:spAutoFit/>
          </a:bodyPr>
          <a:lstStyle/>
          <a:p>
            <a:r>
              <a:rPr lang="en-US" sz="2800" dirty="0" smtClean="0"/>
              <a:t>Darcy’s Law for Flow through Porous Medium, first published in 1856</a:t>
            </a:r>
            <a:endParaRPr lang="en-US" sz="2800" dirty="0"/>
          </a:p>
        </p:txBody>
      </p:sp>
      <p:sp>
        <p:nvSpPr>
          <p:cNvPr id="14" name="TextBox 13"/>
          <p:cNvSpPr txBox="1"/>
          <p:nvPr/>
        </p:nvSpPr>
        <p:spPr>
          <a:xfrm>
            <a:off x="1826105" y="6356032"/>
            <a:ext cx="3281989" cy="369332"/>
          </a:xfrm>
          <a:prstGeom prst="rect">
            <a:avLst/>
          </a:prstGeom>
          <a:noFill/>
        </p:spPr>
        <p:txBody>
          <a:bodyPr wrap="none" rtlCol="0">
            <a:spAutoFit/>
          </a:bodyPr>
          <a:lstStyle/>
          <a:p>
            <a:r>
              <a:rPr lang="en-US" dirty="0" smtClean="0"/>
              <a:t>Translation, </a:t>
            </a:r>
            <a:r>
              <a:rPr lang="en-US" dirty="0" err="1" smtClean="0"/>
              <a:t>Patrica</a:t>
            </a:r>
            <a:r>
              <a:rPr lang="en-US" dirty="0" smtClean="0"/>
              <a:t> </a:t>
            </a:r>
            <a:r>
              <a:rPr lang="en-US" dirty="0" err="1" smtClean="0"/>
              <a:t>Bobeck</a:t>
            </a:r>
            <a:r>
              <a:rPr lang="en-US" dirty="0" smtClean="0"/>
              <a:t>, 2004</a:t>
            </a:r>
            <a:endParaRPr lang="en-US" dirty="0"/>
          </a:p>
        </p:txBody>
      </p:sp>
      <p:sp>
        <p:nvSpPr>
          <p:cNvPr id="15" name="TextBox 14"/>
          <p:cNvSpPr txBox="1"/>
          <p:nvPr/>
        </p:nvSpPr>
        <p:spPr>
          <a:xfrm>
            <a:off x="6658825" y="5458120"/>
            <a:ext cx="5500352" cy="1200329"/>
          </a:xfrm>
          <a:prstGeom prst="rect">
            <a:avLst/>
          </a:prstGeom>
          <a:noFill/>
        </p:spPr>
        <p:txBody>
          <a:bodyPr wrap="none" rtlCol="0">
            <a:spAutoFit/>
          </a:bodyPr>
          <a:lstStyle/>
          <a:p>
            <a:r>
              <a:rPr lang="en-US" dirty="0" smtClean="0"/>
              <a:t>Published in Paris by Victor </a:t>
            </a:r>
            <a:r>
              <a:rPr lang="en-US" dirty="0" err="1" smtClean="0"/>
              <a:t>Dalmont</a:t>
            </a:r>
            <a:r>
              <a:rPr lang="en-US" dirty="0" smtClean="0"/>
              <a:t>, </a:t>
            </a:r>
            <a:br>
              <a:rPr lang="en-US" dirty="0" smtClean="0"/>
            </a:br>
            <a:r>
              <a:rPr lang="en-US" dirty="0" smtClean="0"/>
              <a:t>Publisher for Imperial Corps of Bridges, Roads and Mines</a:t>
            </a:r>
          </a:p>
          <a:p>
            <a:r>
              <a:rPr lang="en-US" dirty="0" smtClean="0"/>
              <a:t>Quai des </a:t>
            </a:r>
            <a:r>
              <a:rPr lang="en-US" dirty="0" err="1" smtClean="0"/>
              <a:t>Augustins</a:t>
            </a:r>
            <a:r>
              <a:rPr lang="en-US" dirty="0" smtClean="0"/>
              <a:t>, 49</a:t>
            </a:r>
            <a:br>
              <a:rPr lang="en-US" dirty="0" smtClean="0"/>
            </a:br>
            <a:r>
              <a:rPr lang="en-US" dirty="0" smtClean="0"/>
              <a:t>1856</a:t>
            </a:r>
            <a:endParaRPr lang="en-US" dirty="0"/>
          </a:p>
        </p:txBody>
      </p:sp>
    </p:spTree>
    <p:extLst>
      <p:ext uri="{BB962C8B-B14F-4D97-AF65-F5344CB8AC3E}">
        <p14:creationId xmlns:p14="http://schemas.microsoft.com/office/powerpoint/2010/main" val="2893281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836901" y="1201677"/>
                <a:ext cx="4713239" cy="4538230"/>
              </a:xfrm>
              <a:prstGeom prst="rect">
                <a:avLst/>
              </a:prstGeom>
              <a:noFill/>
            </p:spPr>
            <p:txBody>
              <a:bodyPr wrap="square" rtlCol="0">
                <a:spAutoFit/>
              </a:bodyPr>
              <a:lstStyle/>
              <a:p>
                <a:r>
                  <a:rPr lang="en-US" dirty="0" smtClean="0"/>
                  <a:t>“Thus, if we denote the thickness of the sand </a:t>
                </a:r>
              </a:p>
              <a:p>
                <a:r>
                  <a:rPr lang="en-US" dirty="0" smtClean="0"/>
                  <a:t>layer by e, its surface area by s, atmospheric pressure by P, and the height of the water on the sand layer by h, we will have </a:t>
                </a:r>
                <a:r>
                  <a:rPr lang="en-US" dirty="0" err="1" smtClean="0"/>
                  <a:t>P+h</a:t>
                </a:r>
                <a:r>
                  <a:rPr lang="en-US" dirty="0" smtClean="0"/>
                  <a:t> for the pressure to which the upper end will be subjected.  In addition, if P ± h</a:t>
                </a:r>
                <a:r>
                  <a:rPr lang="en-US" baseline="-25000" dirty="0" smtClean="0"/>
                  <a:t>0</a:t>
                </a:r>
                <a:r>
                  <a:rPr lang="en-US" dirty="0" smtClean="0"/>
                  <a:t> is the pressure to which the lower surface is subjected, k is a coefficient that depends on the permeability of the layer and q is the volume discharge, we have </a:t>
                </a: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𝑞</m:t>
                      </m:r>
                      <m:r>
                        <a:rPr lang="en-US" b="0" i="1" smtClean="0">
                          <a:latin typeface="Cambria Math" panose="02040503050406030204" pitchFamily="18" charset="0"/>
                        </a:rPr>
                        <m:t>=</m:t>
                      </m:r>
                      <m:r>
                        <a:rPr lang="en-US" b="0" i="1" smtClean="0">
                          <a:latin typeface="Cambria Math" panose="02040503050406030204" pitchFamily="18" charset="0"/>
                        </a:rPr>
                        <m:t>𝑘</m:t>
                      </m:r>
                      <m:f>
                        <m:fPr>
                          <m:ctrlPr>
                            <a:rPr lang="en-US" b="0" i="1" smtClean="0">
                              <a:latin typeface="Cambria Math"/>
                            </a:rPr>
                          </m:ctrlPr>
                        </m:fPr>
                        <m:num>
                          <m:r>
                            <a:rPr lang="en-US" b="0" i="1" smtClean="0">
                              <a:latin typeface="Cambria Math" panose="02040503050406030204" pitchFamily="18" charset="0"/>
                            </a:rPr>
                            <m:t>𝑠</m:t>
                          </m:r>
                        </m:num>
                        <m:den>
                          <m:r>
                            <a:rPr lang="en-US" b="0" i="1" smtClean="0">
                              <a:latin typeface="Cambria Math" panose="02040503050406030204" pitchFamily="18" charset="0"/>
                            </a:rPr>
                            <m:t>𝑒</m:t>
                          </m:r>
                        </m:den>
                      </m:f>
                      <m:d>
                        <m:dPr>
                          <m:begChr m:val="["/>
                          <m:endChr m:val="]"/>
                          <m:ctrlPr>
                            <a:rPr lang="en-US" b="0" i="1" smtClean="0">
                              <a:latin typeface="Cambria Math"/>
                            </a:rPr>
                          </m:ctrlPr>
                        </m:dPr>
                        <m:e>
                          <m:r>
                            <a:rPr lang="en-US" b="0" i="1" smtClean="0">
                              <a:latin typeface="Cambria Math" panose="02040503050406030204" pitchFamily="18" charset="0"/>
                            </a:rPr>
                            <m:t>h</m:t>
                          </m:r>
                          <m:r>
                            <a:rPr lang="en-US" b="0" i="1" smtClean="0">
                              <a:latin typeface="Cambria Math" panose="02040503050406030204" pitchFamily="18" charset="0"/>
                            </a:rPr>
                            <m:t>+</m:t>
                          </m:r>
                          <m:r>
                            <a:rPr lang="en-US" b="0" i="1" smtClean="0">
                              <a:latin typeface="Cambria Math" panose="02040503050406030204" pitchFamily="18" charset="0"/>
                            </a:rPr>
                            <m:t>𝑒</m:t>
                          </m:r>
                          <m:r>
                            <a:rPr lang="en-US" b="0" i="1" smtClean="0">
                              <a:latin typeface="Cambria Math" panose="02040503050406030204" pitchFamily="18" charset="0"/>
                            </a:rPr>
                            <m:t>±</m:t>
                          </m:r>
                          <m:sSub>
                            <m:sSubPr>
                              <m:ctrlPr>
                                <a:rPr lang="en-US" b="0" i="1" smtClean="0">
                                  <a:latin typeface="Cambria Math"/>
                                </a:rPr>
                              </m:ctrlPr>
                            </m:sSubPr>
                            <m:e>
                              <m:r>
                                <a:rPr lang="en-US" b="0" i="1" smtClean="0">
                                  <a:latin typeface="Cambria Math" panose="02040503050406030204" pitchFamily="18" charset="0"/>
                                </a:rPr>
                                <m:t>h</m:t>
                              </m:r>
                            </m:e>
                            <m:sub>
                              <m:r>
                                <a:rPr lang="en-US" b="0" i="1" smtClean="0">
                                  <a:latin typeface="Cambria Math" panose="02040503050406030204" pitchFamily="18" charset="0"/>
                                </a:rPr>
                                <m:t>0</m:t>
                              </m:r>
                            </m:sub>
                          </m:sSub>
                        </m:e>
                      </m:d>
                    </m:oMath>
                  </m:oMathPara>
                </a14:m>
                <a:endParaRPr lang="en-US" dirty="0"/>
              </a:p>
              <a:p>
                <a:r>
                  <a:rPr lang="en-US" dirty="0" smtClean="0"/>
                  <a:t>which reduces to</a:t>
                </a:r>
              </a:p>
              <a:p>
                <a:r>
                  <a:rPr lang="en-US" dirty="0" smtClean="0"/>
                  <a:t>	       </a:t>
                </a:r>
                <a14:m>
                  <m:oMath xmlns:m="http://schemas.openxmlformats.org/officeDocument/2006/math">
                    <m:r>
                      <a:rPr lang="en-US" b="0" i="1" smtClean="0">
                        <a:latin typeface="Cambria Math" panose="02040503050406030204" pitchFamily="18" charset="0"/>
                      </a:rPr>
                      <m:t>𝑞</m:t>
                    </m:r>
                    <m:r>
                      <a:rPr lang="en-US" b="0" i="1" smtClean="0">
                        <a:latin typeface="Cambria Math" panose="02040503050406030204" pitchFamily="18" charset="0"/>
                      </a:rPr>
                      <m:t>=</m:t>
                    </m:r>
                    <m:r>
                      <a:rPr lang="en-US" b="0" i="1" smtClean="0">
                        <a:latin typeface="Cambria Math" panose="02040503050406030204" pitchFamily="18" charset="0"/>
                      </a:rPr>
                      <m:t>𝑘</m:t>
                    </m:r>
                    <m:f>
                      <m:fPr>
                        <m:ctrlPr>
                          <a:rPr lang="en-US" b="0" i="1" smtClean="0">
                            <a:latin typeface="Cambria Math"/>
                          </a:rPr>
                        </m:ctrlPr>
                      </m:fPr>
                      <m:num>
                        <m:r>
                          <a:rPr lang="en-US" b="0" i="1" smtClean="0">
                            <a:latin typeface="Cambria Math" panose="02040503050406030204" pitchFamily="18" charset="0"/>
                          </a:rPr>
                          <m:t>𝑠</m:t>
                        </m:r>
                      </m:num>
                      <m:den>
                        <m:r>
                          <a:rPr lang="en-US" b="0" i="1" smtClean="0">
                            <a:latin typeface="Cambria Math" panose="02040503050406030204" pitchFamily="18" charset="0"/>
                          </a:rPr>
                          <m:t>𝑒</m:t>
                        </m:r>
                      </m:den>
                    </m:f>
                    <m:d>
                      <m:dPr>
                        <m:begChr m:val="["/>
                        <m:endChr m:val="]"/>
                        <m:ctrlPr>
                          <a:rPr lang="en-US" b="0" i="1" smtClean="0">
                            <a:latin typeface="Cambria Math"/>
                          </a:rPr>
                        </m:ctrlPr>
                      </m:dPr>
                      <m:e>
                        <m:r>
                          <a:rPr lang="en-US" b="0" i="1" smtClean="0">
                            <a:latin typeface="Cambria Math" panose="02040503050406030204" pitchFamily="18" charset="0"/>
                          </a:rPr>
                          <m:t>h</m:t>
                        </m:r>
                        <m:r>
                          <a:rPr lang="en-US" b="0" i="1" smtClean="0">
                            <a:latin typeface="Cambria Math" panose="02040503050406030204" pitchFamily="18" charset="0"/>
                          </a:rPr>
                          <m:t>+</m:t>
                        </m:r>
                        <m:r>
                          <a:rPr lang="en-US" b="0" i="1" smtClean="0">
                            <a:latin typeface="Cambria Math" panose="02040503050406030204" pitchFamily="18" charset="0"/>
                          </a:rPr>
                          <m:t>𝑒</m:t>
                        </m:r>
                      </m:e>
                    </m:d>
                  </m:oMath>
                </a14:m>
                <a:endParaRPr lang="en-US" dirty="0" smtClean="0"/>
              </a:p>
              <a:p>
                <a:r>
                  <a:rPr lang="en-US" dirty="0" smtClean="0"/>
                  <a:t>when h</a:t>
                </a:r>
                <a:r>
                  <a:rPr lang="en-US" baseline="-25000" dirty="0" smtClean="0"/>
                  <a:t>0</a:t>
                </a:r>
                <a:r>
                  <a:rPr lang="en-US" dirty="0" smtClean="0"/>
                  <a:t> = 0 or pressure under the filter is equal to atmospheric pressure.”</a:t>
                </a:r>
              </a:p>
              <a:p>
                <a:endParaRPr lang="en-US" dirty="0" smtClean="0"/>
              </a:p>
            </p:txBody>
          </p:sp>
        </mc:Choice>
        <mc:Fallback xmlns="">
          <p:sp>
            <p:nvSpPr>
              <p:cNvPr id="4" name="TextBox 3"/>
              <p:cNvSpPr txBox="1">
                <a:spLocks noRot="1" noChangeAspect="1" noMove="1" noResize="1" noEditPoints="1" noAdjustHandles="1" noChangeArrowheads="1" noChangeShapeType="1" noTextEdit="1"/>
              </p:cNvSpPr>
              <p:nvPr/>
            </p:nvSpPr>
            <p:spPr>
              <a:xfrm>
                <a:off x="836901" y="1201677"/>
                <a:ext cx="4713239" cy="4538230"/>
              </a:xfrm>
              <a:prstGeom prst="rect">
                <a:avLst/>
              </a:prstGeom>
              <a:blipFill rotWithShape="0">
                <a:blip r:embed="rId2"/>
                <a:stretch>
                  <a:fillRect l="-1035" t="-671" r="-1811"/>
                </a:stretch>
              </a:blipFill>
            </p:spPr>
            <p:txBody>
              <a:bodyPr/>
              <a:lstStyle/>
              <a:p>
                <a:r>
                  <a:rPr lang="en-US">
                    <a:noFill/>
                  </a:rPr>
                  <a:t> </a:t>
                </a:r>
              </a:p>
            </p:txBody>
          </p:sp>
        </mc:Fallback>
      </mc:AlternateContent>
      <p:sp>
        <p:nvSpPr>
          <p:cNvPr id="20" name="TextBox 19"/>
          <p:cNvSpPr txBox="1"/>
          <p:nvPr/>
        </p:nvSpPr>
        <p:spPr>
          <a:xfrm>
            <a:off x="1860171" y="585377"/>
            <a:ext cx="1683538" cy="461665"/>
          </a:xfrm>
          <a:prstGeom prst="rect">
            <a:avLst/>
          </a:prstGeom>
          <a:noFill/>
        </p:spPr>
        <p:txBody>
          <a:bodyPr wrap="none" rtlCol="0">
            <a:spAutoFit/>
          </a:bodyPr>
          <a:lstStyle/>
          <a:p>
            <a:r>
              <a:rPr lang="en-US" sz="2400" b="1" dirty="0" smtClean="0"/>
              <a:t>Darcy’s Law</a:t>
            </a:r>
            <a:endParaRPr lang="en-US" sz="2400" b="1" dirty="0"/>
          </a:p>
        </p:txBody>
      </p:sp>
      <p:grpSp>
        <p:nvGrpSpPr>
          <p:cNvPr id="24" name="Group 23"/>
          <p:cNvGrpSpPr/>
          <p:nvPr/>
        </p:nvGrpSpPr>
        <p:grpSpPr>
          <a:xfrm>
            <a:off x="6391882" y="434137"/>
            <a:ext cx="4731746" cy="6049642"/>
            <a:chOff x="6307041" y="586828"/>
            <a:chExt cx="4731746" cy="6049642"/>
          </a:xfrm>
        </p:grpSpPr>
        <p:grpSp>
          <p:nvGrpSpPr>
            <p:cNvPr id="5" name="Group 4"/>
            <p:cNvGrpSpPr/>
            <p:nvPr/>
          </p:nvGrpSpPr>
          <p:grpSpPr>
            <a:xfrm>
              <a:off x="6730736" y="586828"/>
              <a:ext cx="4308051" cy="6049642"/>
              <a:chOff x="4171950" y="1490663"/>
              <a:chExt cx="2443163" cy="3809999"/>
            </a:xfrm>
          </p:grpSpPr>
          <p:grpSp>
            <p:nvGrpSpPr>
              <p:cNvPr id="6" name="Group 5"/>
              <p:cNvGrpSpPr/>
              <p:nvPr/>
            </p:nvGrpSpPr>
            <p:grpSpPr>
              <a:xfrm>
                <a:off x="4171950" y="1490663"/>
                <a:ext cx="2271712" cy="3809999"/>
                <a:chOff x="4171950" y="1490663"/>
                <a:chExt cx="2271712" cy="3809999"/>
              </a:xfrm>
            </p:grpSpPr>
            <p:pic>
              <p:nvPicPr>
                <p:cNvPr id="8" name="Picture 7"/>
                <p:cNvPicPr>
                  <a:picLocks noChangeAspect="1"/>
                </p:cNvPicPr>
                <p:nvPr/>
              </p:nvPicPr>
              <p:blipFill>
                <a:blip r:embed="rId3"/>
                <a:stretch>
                  <a:fillRect/>
                </a:stretch>
              </p:blipFill>
              <p:spPr>
                <a:xfrm>
                  <a:off x="4207446" y="1585912"/>
                  <a:ext cx="2236216" cy="3714750"/>
                </a:xfrm>
                <a:prstGeom prst="rect">
                  <a:avLst/>
                </a:prstGeom>
              </p:spPr>
            </p:pic>
            <p:sp>
              <p:nvSpPr>
                <p:cNvPr id="9" name="Rectangle 8"/>
                <p:cNvSpPr/>
                <p:nvPr/>
              </p:nvSpPr>
              <p:spPr>
                <a:xfrm>
                  <a:off x="4171950" y="1490663"/>
                  <a:ext cx="538163" cy="4429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p:cNvSpPr/>
              <p:nvPr/>
            </p:nvSpPr>
            <p:spPr>
              <a:xfrm>
                <a:off x="6076950" y="4038601"/>
                <a:ext cx="538163" cy="4429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1" name="Straight Arrow Connector 10"/>
            <p:cNvCxnSpPr/>
            <p:nvPr/>
          </p:nvCxnSpPr>
          <p:spPr>
            <a:xfrm>
              <a:off x="9785023" y="1819373"/>
              <a:ext cx="18853" cy="312027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820048" y="3098674"/>
              <a:ext cx="300082" cy="369332"/>
            </a:xfrm>
            <a:prstGeom prst="rect">
              <a:avLst/>
            </a:prstGeom>
            <a:noFill/>
          </p:spPr>
          <p:txBody>
            <a:bodyPr wrap="none" rtlCol="0">
              <a:spAutoFit/>
            </a:bodyPr>
            <a:lstStyle/>
            <a:p>
              <a:r>
                <a:rPr lang="en-US" dirty="0" smtClean="0"/>
                <a:t>e</a:t>
              </a:r>
              <a:endParaRPr lang="en-US" dirty="0"/>
            </a:p>
          </p:txBody>
        </p:sp>
        <p:cxnSp>
          <p:nvCxnSpPr>
            <p:cNvPr id="14" name="Straight Arrow Connector 13"/>
            <p:cNvCxnSpPr/>
            <p:nvPr/>
          </p:nvCxnSpPr>
          <p:spPr>
            <a:xfrm>
              <a:off x="8625526" y="3098674"/>
              <a:ext cx="42420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8702392" y="2808014"/>
              <a:ext cx="274434" cy="369332"/>
            </a:xfrm>
            <a:prstGeom prst="rect">
              <a:avLst/>
            </a:prstGeom>
            <a:noFill/>
          </p:spPr>
          <p:txBody>
            <a:bodyPr wrap="none" rtlCol="0">
              <a:spAutoFit/>
            </a:bodyPr>
            <a:lstStyle/>
            <a:p>
              <a:r>
                <a:rPr lang="en-US" dirty="0" smtClean="0"/>
                <a:t>s</a:t>
              </a:r>
              <a:endParaRPr lang="en-US" dirty="0"/>
            </a:p>
          </p:txBody>
        </p:sp>
        <p:sp>
          <p:nvSpPr>
            <p:cNvPr id="16" name="Rectangle 15"/>
            <p:cNvSpPr/>
            <p:nvPr/>
          </p:nvSpPr>
          <p:spPr>
            <a:xfrm>
              <a:off x="7890203" y="1634707"/>
              <a:ext cx="540533" cy="369332"/>
            </a:xfrm>
            <a:prstGeom prst="rect">
              <a:avLst/>
            </a:prstGeom>
          </p:spPr>
          <p:txBody>
            <a:bodyPr wrap="none">
              <a:spAutoFit/>
            </a:bodyPr>
            <a:lstStyle/>
            <a:p>
              <a:r>
                <a:rPr lang="en-US" dirty="0" err="1" smtClean="0"/>
                <a:t>P+h</a:t>
              </a:r>
              <a:endParaRPr lang="en-US" dirty="0"/>
            </a:p>
          </p:txBody>
        </p:sp>
        <p:sp>
          <p:nvSpPr>
            <p:cNvPr id="17" name="Rectangle 16"/>
            <p:cNvSpPr/>
            <p:nvPr/>
          </p:nvSpPr>
          <p:spPr>
            <a:xfrm>
              <a:off x="7826650" y="4754979"/>
              <a:ext cx="777777" cy="369332"/>
            </a:xfrm>
            <a:prstGeom prst="rect">
              <a:avLst/>
            </a:prstGeom>
          </p:spPr>
          <p:txBody>
            <a:bodyPr wrap="none">
              <a:spAutoFit/>
            </a:bodyPr>
            <a:lstStyle/>
            <a:p>
              <a:r>
                <a:rPr lang="en-US" dirty="0" smtClean="0"/>
                <a:t>P ± h</a:t>
              </a:r>
              <a:r>
                <a:rPr lang="en-US" baseline="-25000" dirty="0" smtClean="0"/>
                <a:t>0</a:t>
              </a:r>
              <a:r>
                <a:rPr lang="en-US" dirty="0" smtClean="0"/>
                <a:t> </a:t>
              </a:r>
              <a:endParaRPr lang="en-US" dirty="0"/>
            </a:p>
          </p:txBody>
        </p:sp>
        <p:sp>
          <p:nvSpPr>
            <p:cNvPr id="18" name="TextBox 17"/>
            <p:cNvSpPr txBox="1"/>
            <p:nvPr/>
          </p:nvSpPr>
          <p:spPr>
            <a:xfrm>
              <a:off x="8010428" y="5183123"/>
              <a:ext cx="306494" cy="369332"/>
            </a:xfrm>
            <a:prstGeom prst="rect">
              <a:avLst/>
            </a:prstGeom>
            <a:noFill/>
          </p:spPr>
          <p:txBody>
            <a:bodyPr wrap="none" rtlCol="0">
              <a:spAutoFit/>
            </a:bodyPr>
            <a:lstStyle/>
            <a:p>
              <a:r>
                <a:rPr lang="en-US" dirty="0" smtClean="0"/>
                <a:t>q</a:t>
              </a:r>
              <a:endParaRPr lang="en-US" dirty="0"/>
            </a:p>
          </p:txBody>
        </p:sp>
        <p:sp>
          <p:nvSpPr>
            <p:cNvPr id="19" name="TextBox 18"/>
            <p:cNvSpPr txBox="1"/>
            <p:nvPr/>
          </p:nvSpPr>
          <p:spPr>
            <a:xfrm>
              <a:off x="8687588" y="3609292"/>
              <a:ext cx="300082" cy="369332"/>
            </a:xfrm>
            <a:prstGeom prst="rect">
              <a:avLst/>
            </a:prstGeom>
            <a:noFill/>
          </p:spPr>
          <p:txBody>
            <a:bodyPr wrap="none" rtlCol="0">
              <a:spAutoFit/>
            </a:bodyPr>
            <a:lstStyle/>
            <a:p>
              <a:r>
                <a:rPr lang="en-US" dirty="0" smtClean="0"/>
                <a:t>k</a:t>
              </a:r>
              <a:endParaRPr lang="en-US" dirty="0"/>
            </a:p>
          </p:txBody>
        </p:sp>
        <p:sp>
          <p:nvSpPr>
            <p:cNvPr id="21" name="TextBox 20"/>
            <p:cNvSpPr txBox="1"/>
            <p:nvPr/>
          </p:nvSpPr>
          <p:spPr>
            <a:xfrm>
              <a:off x="6307041" y="2900678"/>
              <a:ext cx="1702149" cy="923330"/>
            </a:xfrm>
            <a:prstGeom prst="rect">
              <a:avLst/>
            </a:prstGeom>
            <a:noFill/>
          </p:spPr>
          <p:txBody>
            <a:bodyPr wrap="square" rtlCol="0">
              <a:spAutoFit/>
            </a:bodyPr>
            <a:lstStyle/>
            <a:p>
              <a:r>
                <a:rPr lang="en-US" dirty="0" smtClean="0"/>
                <a:t>Pressurized water supply in a hospital</a:t>
              </a:r>
              <a:endParaRPr lang="en-US" dirty="0"/>
            </a:p>
          </p:txBody>
        </p:sp>
        <p:cxnSp>
          <p:nvCxnSpPr>
            <p:cNvPr id="23" name="Straight Arrow Connector 22"/>
            <p:cNvCxnSpPr/>
            <p:nvPr/>
          </p:nvCxnSpPr>
          <p:spPr>
            <a:xfrm flipV="1">
              <a:off x="7494309" y="3582186"/>
              <a:ext cx="188536" cy="5090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826377" y="5739907"/>
            <a:ext cx="5198154" cy="646331"/>
          </a:xfrm>
          <a:prstGeom prst="rect">
            <a:avLst/>
          </a:prstGeom>
          <a:noFill/>
        </p:spPr>
        <p:txBody>
          <a:bodyPr wrap="none" rtlCol="0">
            <a:spAutoFit/>
          </a:bodyPr>
          <a:lstStyle/>
          <a:p>
            <a:r>
              <a:rPr lang="en-US" dirty="0" smtClean="0"/>
              <a:t>Description of experiments and equation, p. 455-459,</a:t>
            </a:r>
          </a:p>
          <a:p>
            <a:r>
              <a:rPr lang="en-US" dirty="0" smtClean="0"/>
              <a:t>as part of Appendix D in the book of 506 pages.</a:t>
            </a:r>
            <a:endParaRPr lang="en-US" dirty="0"/>
          </a:p>
        </p:txBody>
      </p:sp>
      <p:sp>
        <p:nvSpPr>
          <p:cNvPr id="2" name="TextBox 1"/>
          <p:cNvSpPr txBox="1"/>
          <p:nvPr/>
        </p:nvSpPr>
        <p:spPr>
          <a:xfrm>
            <a:off x="10147693" y="3503986"/>
            <a:ext cx="1771120" cy="923330"/>
          </a:xfrm>
          <a:prstGeom prst="rect">
            <a:avLst/>
          </a:prstGeom>
          <a:noFill/>
        </p:spPr>
        <p:txBody>
          <a:bodyPr wrap="square" rtlCol="0">
            <a:spAutoFit/>
          </a:bodyPr>
          <a:lstStyle/>
          <a:p>
            <a:pPr algn="ctr"/>
            <a:r>
              <a:rPr lang="en-US" dirty="0" smtClean="0"/>
              <a:t>Sand column is 2.3 m high</a:t>
            </a:r>
          </a:p>
          <a:p>
            <a:pPr algn="ctr"/>
            <a:r>
              <a:rPr lang="en-US" dirty="0" smtClean="0"/>
              <a:t>0.35m diameter</a:t>
            </a:r>
            <a:endParaRPr lang="en-US" dirty="0"/>
          </a:p>
        </p:txBody>
      </p:sp>
      <p:sp>
        <p:nvSpPr>
          <p:cNvPr id="3" name="TextBox 2"/>
          <p:cNvSpPr txBox="1"/>
          <p:nvPr/>
        </p:nvSpPr>
        <p:spPr>
          <a:xfrm>
            <a:off x="10368502" y="5183107"/>
            <a:ext cx="1550312" cy="646331"/>
          </a:xfrm>
          <a:prstGeom prst="rect">
            <a:avLst/>
          </a:prstGeom>
          <a:noFill/>
        </p:spPr>
        <p:txBody>
          <a:bodyPr wrap="square" rtlCol="0">
            <a:spAutoFit/>
          </a:bodyPr>
          <a:lstStyle/>
          <a:p>
            <a:pPr algn="ctr"/>
            <a:r>
              <a:rPr lang="en-US" dirty="0" smtClean="0"/>
              <a:t>Diagram from Plate 24</a:t>
            </a:r>
            <a:endParaRPr lang="en-US" dirty="0"/>
          </a:p>
        </p:txBody>
      </p:sp>
    </p:spTree>
    <p:extLst>
      <p:ext uri="{BB962C8B-B14F-4D97-AF65-F5344CB8AC3E}">
        <p14:creationId xmlns:p14="http://schemas.microsoft.com/office/powerpoint/2010/main" val="1345089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25" y="4166004"/>
            <a:ext cx="8834385" cy="25253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326830" y="261548"/>
            <a:ext cx="5631285" cy="369332"/>
          </a:xfrm>
          <a:prstGeom prst="rect">
            <a:avLst/>
          </a:prstGeom>
          <a:noFill/>
        </p:spPr>
        <p:txBody>
          <a:bodyPr wrap="none" rtlCol="0">
            <a:spAutoFit/>
          </a:bodyPr>
          <a:lstStyle/>
          <a:p>
            <a:r>
              <a:rPr lang="en-US" b="1" dirty="0" smtClean="0"/>
              <a:t>Tests conducted on 29-30 October, and 6 November, 1855</a:t>
            </a:r>
            <a:endParaRPr lang="en-US" b="1"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912" y="336920"/>
            <a:ext cx="3443888" cy="373685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TextBox 4"/>
          <p:cNvSpPr txBox="1"/>
          <p:nvPr/>
        </p:nvSpPr>
        <p:spPr>
          <a:xfrm>
            <a:off x="9224910" y="4845298"/>
            <a:ext cx="2930516" cy="1323439"/>
          </a:xfrm>
          <a:prstGeom prst="rect">
            <a:avLst/>
          </a:prstGeom>
          <a:noFill/>
        </p:spPr>
        <p:txBody>
          <a:bodyPr wrap="square" rtlCol="0">
            <a:spAutoFit/>
          </a:bodyPr>
          <a:lstStyle/>
          <a:p>
            <a:r>
              <a:rPr lang="en-US" sz="1600" dirty="0" smtClean="0">
                <a:solidFill>
                  <a:srgbClr val="FF0000"/>
                </a:solidFill>
              </a:rPr>
              <a:t>Test 1</a:t>
            </a:r>
            <a:r>
              <a:rPr lang="en-US" sz="1600" dirty="0" smtClean="0"/>
              <a:t> – sand was not washed</a:t>
            </a:r>
          </a:p>
          <a:p>
            <a:r>
              <a:rPr lang="en-US" sz="1600" dirty="0" smtClean="0">
                <a:solidFill>
                  <a:srgbClr val="FF0000"/>
                </a:solidFill>
              </a:rPr>
              <a:t>Test 2</a:t>
            </a:r>
            <a:r>
              <a:rPr lang="en-US" sz="1600" dirty="0" smtClean="0"/>
              <a:t> – sand was not washed</a:t>
            </a:r>
          </a:p>
          <a:p>
            <a:r>
              <a:rPr lang="en-US" sz="1600" dirty="0" smtClean="0">
                <a:solidFill>
                  <a:srgbClr val="FF0000"/>
                </a:solidFill>
              </a:rPr>
              <a:t>Test 3 </a:t>
            </a:r>
            <a:r>
              <a:rPr lang="en-US" sz="1600" dirty="0" smtClean="0"/>
              <a:t>– sand was washed</a:t>
            </a:r>
          </a:p>
          <a:p>
            <a:r>
              <a:rPr lang="en-US" sz="1600" dirty="0" smtClean="0">
                <a:solidFill>
                  <a:srgbClr val="FF0000"/>
                </a:solidFill>
              </a:rPr>
              <a:t>Test 4 </a:t>
            </a:r>
            <a:r>
              <a:rPr lang="en-US" sz="1600" dirty="0" smtClean="0"/>
              <a:t>– washed sand with a slightly larger grain size</a:t>
            </a:r>
            <a:endParaRPr lang="en-US" sz="1600" dirty="0"/>
          </a:p>
        </p:txBody>
      </p:sp>
      <p:sp>
        <p:nvSpPr>
          <p:cNvPr id="6" name="TextBox 5"/>
          <p:cNvSpPr txBox="1"/>
          <p:nvPr/>
        </p:nvSpPr>
        <p:spPr>
          <a:xfrm>
            <a:off x="10110986" y="630880"/>
            <a:ext cx="1815548" cy="3293209"/>
          </a:xfrm>
          <a:prstGeom prst="rect">
            <a:avLst/>
          </a:prstGeom>
          <a:noFill/>
        </p:spPr>
        <p:txBody>
          <a:bodyPr wrap="square" rtlCol="0">
            <a:spAutoFit/>
          </a:bodyPr>
          <a:lstStyle/>
          <a:p>
            <a:r>
              <a:rPr lang="en-US" sz="1600" dirty="0" smtClean="0"/>
              <a:t>“Thus, it appears that for an identical sand, it can be assumed that the volume discharged is proportional to the head and inversely proportional to the thickness of the sand layer that the water passes through.”</a:t>
            </a:r>
            <a:endParaRPr lang="en-US" sz="1600" dirty="0"/>
          </a:p>
        </p:txBody>
      </p:sp>
      <p:sp>
        <p:nvSpPr>
          <p:cNvPr id="7" name="TextBox 6"/>
          <p:cNvSpPr txBox="1"/>
          <p:nvPr/>
        </p:nvSpPr>
        <p:spPr>
          <a:xfrm>
            <a:off x="4303919" y="5903844"/>
            <a:ext cx="4347985" cy="307777"/>
          </a:xfrm>
          <a:prstGeom prst="rect">
            <a:avLst/>
          </a:prstGeom>
          <a:solidFill>
            <a:schemeClr val="bg1"/>
          </a:solidFill>
          <a:ln>
            <a:solidFill>
              <a:schemeClr val="accent1"/>
            </a:solidFill>
          </a:ln>
        </p:spPr>
        <p:txBody>
          <a:bodyPr wrap="none" rtlCol="0">
            <a:spAutoFit/>
          </a:bodyPr>
          <a:lstStyle/>
          <a:p>
            <a:r>
              <a:rPr lang="en-US" sz="1400" dirty="0" smtClean="0"/>
              <a:t>Ratio of discharge/pressure head ~ constant for each test</a:t>
            </a:r>
            <a:endParaRPr lang="en-US" sz="1400" dirty="0"/>
          </a:p>
        </p:txBody>
      </p:sp>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525" y="645098"/>
            <a:ext cx="5734050" cy="3390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6415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Hydraulic Conductivity in Test 1, 29 Oct 1855</a:t>
            </a:r>
            <a:endParaRPr lang="en-US" dirty="0"/>
          </a:p>
        </p:txBody>
      </p:sp>
      <mc:AlternateContent xmlns:mc="http://schemas.openxmlformats.org/markup-compatibility/2006" xmlns:a14="http://schemas.microsoft.com/office/drawing/2010/main">
        <mc:Choice Requires="a14">
          <p:sp>
            <p:nvSpPr>
              <p:cNvPr id="6" name="TextBox 5"/>
              <p:cNvSpPr txBox="1"/>
              <p:nvPr/>
            </p:nvSpPr>
            <p:spPr>
              <a:xfrm>
                <a:off x="761269" y="1548798"/>
                <a:ext cx="4467954" cy="4667816"/>
              </a:xfrm>
              <a:prstGeom prst="rect">
                <a:avLst/>
              </a:prstGeom>
              <a:noFill/>
            </p:spPr>
            <p:txBody>
              <a:bodyPr wrap="none" rtlCol="0">
                <a:spAutoFit/>
              </a:bodyPr>
              <a:lstStyle/>
              <a:p>
                <a:r>
                  <a:rPr lang="en-US" dirty="0" smtClean="0"/>
                  <a:t>Darcy’s Law:</a:t>
                </a: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𝑄</m:t>
                      </m:r>
                      <m:r>
                        <a:rPr lang="en-US" b="0" i="1" smtClean="0">
                          <a:latin typeface="Cambria Math" panose="02040503050406030204" pitchFamily="18" charset="0"/>
                        </a:rPr>
                        <m:t>=</m:t>
                      </m:r>
                      <m:r>
                        <a:rPr lang="en-US" b="0" i="1" smtClean="0">
                          <a:latin typeface="Cambria Math" panose="02040503050406030204" pitchFamily="18" charset="0"/>
                        </a:rPr>
                        <m:t>𝐾𝐴</m:t>
                      </m:r>
                      <m:f>
                        <m:fPr>
                          <m:ctrlPr>
                            <a:rPr lang="en-US" b="0" i="1" smtClean="0">
                              <a:latin typeface="Cambria Math"/>
                            </a:rPr>
                          </m:ctrlPr>
                        </m:fPr>
                        <m:num>
                          <m:r>
                            <a:rPr lang="en-US" b="0" i="1" smtClean="0">
                              <a:latin typeface="Cambria Math" panose="02040503050406030204" pitchFamily="18" charset="0"/>
                            </a:rPr>
                            <m:t>𝛥</m:t>
                          </m:r>
                          <m:r>
                            <a:rPr lang="en-US" b="0" i="1" smtClean="0">
                              <a:latin typeface="Cambria Math" panose="02040503050406030204" pitchFamily="18" charset="0"/>
                            </a:rPr>
                            <m:t>h</m:t>
                          </m:r>
                        </m:num>
                        <m:den>
                          <m:r>
                            <a:rPr lang="en-US" b="0" i="1" smtClean="0">
                              <a:latin typeface="Cambria Math" panose="02040503050406030204" pitchFamily="18" charset="0"/>
                            </a:rPr>
                            <m:t>𝐿</m:t>
                          </m:r>
                        </m:den>
                      </m:f>
                    </m:oMath>
                  </m:oMathPara>
                </a14:m>
                <a:endParaRPr lang="en-US" dirty="0" smtClean="0"/>
              </a:p>
              <a:p>
                <a:endParaRPr lang="en-US" dirty="0" smtClean="0"/>
              </a:p>
              <a:p>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m:t>
                    </m:r>
                    <m:f>
                      <m:fPr>
                        <m:ctrlPr>
                          <a:rPr lang="en-US" b="0" i="1" smtClean="0">
                            <a:latin typeface="Cambria Math"/>
                          </a:rPr>
                        </m:ctrlPr>
                      </m:fPr>
                      <m:num>
                        <m:r>
                          <a:rPr lang="en-US" b="0" i="1" smtClean="0">
                            <a:latin typeface="Cambria Math" panose="02040503050406030204" pitchFamily="18" charset="0"/>
                          </a:rPr>
                          <m:t>𝜋</m:t>
                        </m:r>
                      </m:num>
                      <m:den>
                        <m:r>
                          <a:rPr lang="en-US" b="0" i="1" smtClean="0">
                            <a:latin typeface="Cambria Math" panose="02040503050406030204" pitchFamily="18" charset="0"/>
                          </a:rPr>
                          <m:t>4</m:t>
                        </m:r>
                      </m:den>
                    </m:f>
                    <m:sSup>
                      <m:sSupPr>
                        <m:ctrlPr>
                          <a:rPr lang="en-US" b="0" i="1" smtClean="0">
                            <a:latin typeface="Cambria Math"/>
                          </a:rPr>
                        </m:ctrlPr>
                      </m:sSupPr>
                      <m:e>
                        <m:r>
                          <a:rPr lang="en-US" b="0" i="1" smtClean="0">
                            <a:latin typeface="Cambria Math" panose="02040503050406030204" pitchFamily="18" charset="0"/>
                          </a:rPr>
                          <m:t>𝐷</m:t>
                        </m:r>
                      </m:e>
                      <m:sup>
                        <m:r>
                          <a:rPr lang="en-US" b="0" i="1" smtClean="0">
                            <a:latin typeface="Cambria Math" panose="02040503050406030204" pitchFamily="18" charset="0"/>
                          </a:rPr>
                          <m:t>2</m:t>
                        </m:r>
                      </m:sup>
                    </m:sSup>
                  </m:oMath>
                </a14:m>
                <a:r>
                  <a:rPr lang="en-US" dirty="0" smtClean="0"/>
                  <a:t>= </a:t>
                </a:r>
                <a14:m>
                  <m:oMath xmlns:m="http://schemas.openxmlformats.org/officeDocument/2006/math">
                    <m:f>
                      <m:fPr>
                        <m:ctrlPr>
                          <a:rPr lang="en-US" i="1">
                            <a:latin typeface="Cambria Math"/>
                          </a:rPr>
                        </m:ctrlPr>
                      </m:fPr>
                      <m:num>
                        <m:r>
                          <a:rPr lang="en-US" i="1">
                            <a:latin typeface="Cambria Math" panose="02040503050406030204" pitchFamily="18" charset="0"/>
                          </a:rPr>
                          <m:t>𝜋</m:t>
                        </m:r>
                      </m:num>
                      <m:den>
                        <m:r>
                          <a:rPr lang="en-US" i="1">
                            <a:latin typeface="Cambria Math" panose="02040503050406030204" pitchFamily="18" charset="0"/>
                          </a:rPr>
                          <m:t>4</m:t>
                        </m:r>
                      </m:den>
                    </m:f>
                    <m:sSup>
                      <m:sSupPr>
                        <m:ctrlPr>
                          <a:rPr lang="en-US" i="1">
                            <a:latin typeface="Cambria Math"/>
                          </a:rPr>
                        </m:ctrlPr>
                      </m:sSupPr>
                      <m:e>
                        <m:r>
                          <a:rPr lang="en-US" b="0" i="1" smtClean="0">
                            <a:latin typeface="Cambria Math" panose="02040503050406030204" pitchFamily="18" charset="0"/>
                          </a:rPr>
                          <m:t>(0.35)</m:t>
                        </m:r>
                      </m:e>
                      <m:sup>
                        <m:r>
                          <a:rPr lang="en-US" i="1">
                            <a:latin typeface="Cambria Math" panose="02040503050406030204" pitchFamily="18" charset="0"/>
                          </a:rPr>
                          <m:t>2</m:t>
                        </m:r>
                      </m:sup>
                    </m:sSup>
                  </m:oMath>
                </a14:m>
                <a:r>
                  <a:rPr lang="en-US" dirty="0" smtClean="0"/>
                  <a:t> = 0.09621m</a:t>
                </a:r>
                <a:r>
                  <a:rPr lang="en-US" baseline="30000" dirty="0" smtClean="0"/>
                  <a:t>2</a:t>
                </a:r>
              </a:p>
              <a:p>
                <a:endParaRPr lang="en-US" baseline="30000" dirty="0"/>
              </a:p>
              <a:p>
                <a:pPr/>
                <a14:m>
                  <m:oMathPara xmlns:m="http://schemas.openxmlformats.org/officeDocument/2006/math">
                    <m:oMathParaPr>
                      <m:jc m:val="centerGroup"/>
                    </m:oMathParaPr>
                    <m:oMath xmlns:m="http://schemas.openxmlformats.org/officeDocument/2006/math">
                      <m:r>
                        <a:rPr lang="en-US" b="0" i="1" smtClean="0">
                          <a:latin typeface="Cambria Math"/>
                        </a:rPr>
                        <m:t>𝐾</m:t>
                      </m:r>
                      <m:r>
                        <a:rPr lang="en-US" i="1">
                          <a:latin typeface="Cambria Math" panose="02040503050406030204" pitchFamily="18" charset="0"/>
                        </a:rPr>
                        <m:t>=</m:t>
                      </m:r>
                      <m:f>
                        <m:fPr>
                          <m:ctrlPr>
                            <a:rPr lang="en-US" i="1" smtClean="0">
                              <a:latin typeface="Cambria Math"/>
                            </a:rPr>
                          </m:ctrlPr>
                        </m:fPr>
                        <m:num>
                          <m:r>
                            <a:rPr lang="en-US" b="0" i="1" smtClean="0">
                              <a:latin typeface="Cambria Math"/>
                            </a:rPr>
                            <m:t>1</m:t>
                          </m:r>
                        </m:num>
                        <m:den>
                          <m:r>
                            <a:rPr lang="en-US" b="0" i="1" smtClean="0">
                              <a:latin typeface="Cambria Math"/>
                            </a:rPr>
                            <m:t>𝐴</m:t>
                          </m:r>
                        </m:den>
                      </m:f>
                      <m:f>
                        <m:fPr>
                          <m:ctrlPr>
                            <a:rPr lang="en-US" i="1">
                              <a:latin typeface="Cambria Math"/>
                            </a:rPr>
                          </m:ctrlPr>
                        </m:fPr>
                        <m:num>
                          <m:r>
                            <a:rPr lang="en-US" b="0" i="1" smtClean="0">
                              <a:latin typeface="Cambria Math"/>
                            </a:rPr>
                            <m:t>𝑄</m:t>
                          </m:r>
                        </m:num>
                        <m:den>
                          <m:r>
                            <a:rPr lang="en-US" i="1">
                              <a:latin typeface="Cambria Math" panose="02040503050406030204" pitchFamily="18" charset="0"/>
                            </a:rPr>
                            <m:t>𝛥</m:t>
                          </m:r>
                          <m:r>
                            <a:rPr lang="en-US" i="1">
                              <a:latin typeface="Cambria Math" panose="02040503050406030204" pitchFamily="18" charset="0"/>
                            </a:rPr>
                            <m:t>h</m:t>
                          </m:r>
                        </m:den>
                      </m:f>
                      <m:r>
                        <a:rPr lang="en-US" b="0" i="1" smtClean="0">
                          <a:latin typeface="Cambria Math"/>
                        </a:rPr>
                        <m:t>𝐿</m:t>
                      </m:r>
                      <m:r>
                        <a:rPr lang="en-US" b="0" i="1" smtClean="0">
                          <a:latin typeface="Cambria Math"/>
                        </a:rPr>
                        <m:t>=</m:t>
                      </m:r>
                      <m:f>
                        <m:fPr>
                          <m:ctrlPr>
                            <a:rPr lang="en-US" i="1">
                              <a:latin typeface="Cambria Math"/>
                            </a:rPr>
                          </m:ctrlPr>
                        </m:fPr>
                        <m:num>
                          <m:r>
                            <a:rPr lang="en-US" i="1">
                              <a:latin typeface="Cambria Math"/>
                            </a:rPr>
                            <m:t>1</m:t>
                          </m:r>
                        </m:num>
                        <m:den>
                          <m:r>
                            <a:rPr lang="en-US" b="0" i="1" smtClean="0">
                              <a:latin typeface="Cambria Math"/>
                            </a:rPr>
                            <m:t>0.09621</m:t>
                          </m:r>
                        </m:den>
                      </m:f>
                      <m:f>
                        <m:fPr>
                          <m:ctrlPr>
                            <a:rPr lang="en-US" i="1">
                              <a:latin typeface="Cambria Math"/>
                            </a:rPr>
                          </m:ctrlPr>
                        </m:fPr>
                        <m:num>
                          <m:r>
                            <a:rPr lang="en-US" i="1">
                              <a:latin typeface="Cambria Math"/>
                            </a:rPr>
                            <m:t>𝑄</m:t>
                          </m:r>
                        </m:num>
                        <m:den>
                          <m:r>
                            <a:rPr lang="en-US" i="1">
                              <a:latin typeface="Cambria Math" panose="02040503050406030204" pitchFamily="18" charset="0"/>
                            </a:rPr>
                            <m:t>𝛥</m:t>
                          </m:r>
                          <m:r>
                            <a:rPr lang="en-US" i="1">
                              <a:latin typeface="Cambria Math" panose="02040503050406030204" pitchFamily="18" charset="0"/>
                            </a:rPr>
                            <m:t>h</m:t>
                          </m:r>
                        </m:den>
                      </m:f>
                      <m:r>
                        <a:rPr lang="en-US" i="1">
                          <a:latin typeface="Cambria Math"/>
                        </a:rPr>
                        <m:t>𝐿</m:t>
                      </m:r>
                      <m:r>
                        <a:rPr lang="en-US" b="0" i="1" smtClean="0">
                          <a:latin typeface="Cambria Math"/>
                        </a:rPr>
                        <m:t>=10.394</m:t>
                      </m:r>
                      <m:f>
                        <m:fPr>
                          <m:ctrlPr>
                            <a:rPr lang="en-US" i="1">
                              <a:latin typeface="Cambria Math"/>
                            </a:rPr>
                          </m:ctrlPr>
                        </m:fPr>
                        <m:num>
                          <m:r>
                            <a:rPr lang="en-US" i="1">
                              <a:latin typeface="Cambria Math"/>
                            </a:rPr>
                            <m:t>𝑄</m:t>
                          </m:r>
                        </m:num>
                        <m:den>
                          <m:r>
                            <a:rPr lang="en-US" i="1">
                              <a:latin typeface="Cambria Math" panose="02040503050406030204" pitchFamily="18" charset="0"/>
                            </a:rPr>
                            <m:t>𝛥</m:t>
                          </m:r>
                          <m:r>
                            <a:rPr lang="en-US" i="1">
                              <a:latin typeface="Cambria Math" panose="02040503050406030204" pitchFamily="18" charset="0"/>
                            </a:rPr>
                            <m:t>h</m:t>
                          </m:r>
                        </m:den>
                      </m:f>
                      <m:r>
                        <a:rPr lang="en-US" i="1">
                          <a:latin typeface="Cambria Math"/>
                        </a:rPr>
                        <m:t>𝐿</m:t>
                      </m:r>
                    </m:oMath>
                  </m:oMathPara>
                </a14:m>
                <a:endParaRPr lang="en-US" baseline="30000" dirty="0"/>
              </a:p>
              <a:p>
                <a:endParaRPr lang="en-US" baseline="30000" dirty="0"/>
              </a:p>
              <a:p>
                <a:endParaRPr lang="en-US" baseline="30000" dirty="0" smtClean="0"/>
              </a:p>
              <a:p>
                <a:endParaRPr lang="en-US" baseline="30000" dirty="0" smtClean="0"/>
              </a:p>
              <a:p>
                <a:pPr algn="ctr"/>
                <a:r>
                  <a:rPr lang="en-US" dirty="0" smtClean="0"/>
                  <a:t>For Test 1, Q/</a:t>
                </a:r>
                <a:r>
                  <a:rPr lang="en-US" dirty="0" smtClean="0">
                    <a:latin typeface="Symbol" pitchFamily="18" charset="2"/>
                  </a:rPr>
                  <a:t>D</a:t>
                </a:r>
                <a:r>
                  <a:rPr lang="en-US" dirty="0" smtClean="0"/>
                  <a:t>h = 2.8357, L</a:t>
                </a:r>
                <a14:m>
                  <m:oMath xmlns:m="http://schemas.openxmlformats.org/officeDocument/2006/math">
                    <m:r>
                      <a:rPr lang="en-US" i="1">
                        <a:latin typeface="Cambria Math" panose="02040503050406030204" pitchFamily="18" charset="0"/>
                      </a:rPr>
                      <m:t>=</m:t>
                    </m:r>
                    <m:r>
                      <a:rPr lang="en-US" b="0" i="1" smtClean="0">
                        <a:latin typeface="Cambria Math" panose="02040503050406030204" pitchFamily="18" charset="0"/>
                      </a:rPr>
                      <m:t>0.58</m:t>
                    </m:r>
                    <m:r>
                      <a:rPr lang="en-US" b="0" i="1" smtClean="0">
                        <a:latin typeface="Cambria Math" panose="02040503050406030204" pitchFamily="18" charset="0"/>
                      </a:rPr>
                      <m:t>𝑚</m:t>
                    </m:r>
                  </m:oMath>
                </a14:m>
                <a:endParaRPr lang="en-US" baseline="30000" dirty="0" smtClean="0"/>
              </a:p>
              <a:p>
                <a:endParaRPr lang="en-US" baseline="30000" dirty="0" smtClean="0"/>
              </a:p>
              <a:p>
                <a:pPr/>
                <a14:m>
                  <m:oMathPara xmlns:m="http://schemas.openxmlformats.org/officeDocument/2006/math">
                    <m:oMathParaPr>
                      <m:jc m:val="centerGroup"/>
                    </m:oMathParaPr>
                    <m:oMath xmlns:m="http://schemas.openxmlformats.org/officeDocument/2006/math">
                      <m:r>
                        <a:rPr lang="en-US" b="0" i="1" smtClean="0">
                          <a:latin typeface="Cambria Math"/>
                        </a:rPr>
                        <m:t>𝐾</m:t>
                      </m:r>
                      <m:r>
                        <a:rPr lang="en-US" b="0" i="1" smtClean="0">
                          <a:latin typeface="Cambria Math"/>
                        </a:rPr>
                        <m:t>= 10.394∗2</m:t>
                      </m:r>
                      <m:r>
                        <a:rPr lang="en-US" i="1">
                          <a:latin typeface="Cambria Math"/>
                        </a:rPr>
                        <m:t>.8357 ∗0.58</m:t>
                      </m:r>
                    </m:oMath>
                  </m:oMathPara>
                </a14:m>
                <a:endParaRPr lang="en-US" b="0" i="1" dirty="0" smtClean="0">
                  <a:latin typeface="Cambria Math"/>
                </a:endParaRPr>
              </a:p>
              <a:p>
                <a:pPr/>
                <a14:m>
                  <m:oMathPara xmlns:m="http://schemas.openxmlformats.org/officeDocument/2006/math">
                    <m:oMathParaPr>
                      <m:jc m:val="centerGroup"/>
                    </m:oMathParaPr>
                    <m:oMath xmlns:m="http://schemas.openxmlformats.org/officeDocument/2006/math">
                      <m:r>
                        <a:rPr lang="en-US" i="1">
                          <a:latin typeface="Cambria Math"/>
                        </a:rPr>
                        <m:t>=17.09</m:t>
                      </m:r>
                      <m:f>
                        <m:fPr>
                          <m:ctrlPr>
                            <a:rPr lang="en-US" i="1">
                              <a:latin typeface="Cambria Math"/>
                            </a:rPr>
                          </m:ctrlPr>
                        </m:fPr>
                        <m:num>
                          <m:r>
                            <a:rPr lang="en-US" i="1">
                              <a:latin typeface="Cambria Math"/>
                            </a:rPr>
                            <m:t>𝐿</m:t>
                          </m:r>
                        </m:num>
                        <m:den>
                          <m:r>
                            <a:rPr lang="en-US" i="1">
                              <a:latin typeface="Cambria Math"/>
                            </a:rPr>
                            <m:t>𝑚𝑖𝑛</m:t>
                          </m:r>
                          <m:r>
                            <a:rPr lang="en-US" b="0" i="1" smtClean="0">
                              <a:latin typeface="Cambria Math"/>
                            </a:rPr>
                            <m:t>−</m:t>
                          </m:r>
                          <m:r>
                            <a:rPr lang="en-US" i="1">
                              <a:latin typeface="Cambria Math"/>
                            </a:rPr>
                            <m:t>𝑚</m:t>
                          </m:r>
                          <m:r>
                            <a:rPr lang="en-US" i="1" baseline="30000">
                              <a:latin typeface="Cambria Math"/>
                            </a:rPr>
                            <m:t>2</m:t>
                          </m:r>
                          <m:r>
                            <m:rPr>
                              <m:nor/>
                            </m:rPr>
                            <a:rPr lang="en-US" baseline="30000" dirty="0"/>
                            <m:t> </m:t>
                          </m:r>
                        </m:den>
                      </m:f>
                    </m:oMath>
                  </m:oMathPara>
                </a14:m>
                <a:r>
                  <a:rPr lang="en-US" b="0" i="1" dirty="0" smtClean="0">
                    <a:latin typeface="Cambria Math"/>
                  </a:rPr>
                  <a:t/>
                </a:r>
                <a:br>
                  <a:rPr lang="en-US" b="0" i="1" dirty="0" smtClean="0">
                    <a:latin typeface="Cambria Math"/>
                  </a:rPr>
                </a:br>
                <a:endParaRPr lang="en-US" b="0" i="1" dirty="0" smtClean="0">
                  <a:latin typeface="Cambria Math"/>
                </a:endParaRPr>
              </a:p>
              <a:p>
                <a:pPr/>
                <a14:m>
                  <m:oMathPara xmlns:m="http://schemas.openxmlformats.org/officeDocument/2006/math">
                    <m:oMathParaPr>
                      <m:jc m:val="centerGroup"/>
                    </m:oMathParaPr>
                    <m:oMath xmlns:m="http://schemas.openxmlformats.org/officeDocument/2006/math">
                      <m:r>
                        <a:rPr lang="en-US" b="0" i="1" smtClean="0">
                          <a:latin typeface="Cambria Math"/>
                        </a:rPr>
                        <m:t>=</m:t>
                      </m:r>
                      <m:bar>
                        <m:barPr>
                          <m:ctrlPr>
                            <a:rPr lang="en-US" b="0" i="1" smtClean="0">
                              <a:latin typeface="Cambria Math"/>
                            </a:rPr>
                          </m:ctrlPr>
                        </m:barPr>
                        <m:e>
                          <m:r>
                            <a:rPr lang="en-US" i="1">
                              <a:latin typeface="Cambria Math"/>
                            </a:rPr>
                            <m:t>1.03</m:t>
                          </m:r>
                          <m:r>
                            <a:rPr lang="en-US" i="1">
                              <a:latin typeface="Cambria Math"/>
                            </a:rPr>
                            <m:t>𝑚</m:t>
                          </m:r>
                          <m:r>
                            <a:rPr lang="en-US" i="1">
                              <a:latin typeface="Cambria Math"/>
                            </a:rPr>
                            <m:t>/</m:t>
                          </m:r>
                          <m:r>
                            <a:rPr lang="en-US" i="1">
                              <a:latin typeface="Cambria Math"/>
                            </a:rPr>
                            <m:t>h𝑟</m:t>
                          </m:r>
                          <m:r>
                            <m:rPr>
                              <m:nor/>
                            </m:rPr>
                            <a:rPr lang="en-US" baseline="30000" dirty="0"/>
                            <m:t> </m:t>
                          </m:r>
                        </m:e>
                      </m:bar>
                    </m:oMath>
                  </m:oMathPara>
                </a14:m>
                <a:endParaRPr lang="en-US" baseline="30000" dirty="0"/>
              </a:p>
            </p:txBody>
          </p:sp>
        </mc:Choice>
        <mc:Fallback xmlns="">
          <p:sp>
            <p:nvSpPr>
              <p:cNvPr id="6" name="TextBox 5"/>
              <p:cNvSpPr txBox="1">
                <a:spLocks noRot="1" noChangeAspect="1" noMove="1" noResize="1" noEditPoints="1" noAdjustHandles="1" noChangeArrowheads="1" noChangeShapeType="1" noTextEdit="1"/>
              </p:cNvSpPr>
              <p:nvPr/>
            </p:nvSpPr>
            <p:spPr>
              <a:xfrm>
                <a:off x="761269" y="1548798"/>
                <a:ext cx="4467954" cy="4667816"/>
              </a:xfrm>
              <a:prstGeom prst="rect">
                <a:avLst/>
              </a:prstGeom>
              <a:blipFill rotWithShape="1">
                <a:blip r:embed="rId2"/>
                <a:stretch>
                  <a:fillRect l="-1228" t="-653"/>
                </a:stretch>
              </a:blipFill>
            </p:spPr>
            <p:txBody>
              <a:bodyPr/>
              <a:lstStyle/>
              <a:p>
                <a:r>
                  <a:rPr lang="en-US">
                    <a:noFill/>
                  </a:rPr>
                  <a:t> </a:t>
                </a:r>
              </a:p>
            </p:txBody>
          </p:sp>
        </mc:Fallback>
      </mc:AlternateContent>
      <p:sp>
        <p:nvSpPr>
          <p:cNvPr id="3" name="TextBox 2"/>
          <p:cNvSpPr txBox="1"/>
          <p:nvPr/>
        </p:nvSpPr>
        <p:spPr>
          <a:xfrm>
            <a:off x="5333330" y="5754949"/>
            <a:ext cx="5856090" cy="923330"/>
          </a:xfrm>
          <a:prstGeom prst="rect">
            <a:avLst/>
          </a:prstGeom>
          <a:noFill/>
        </p:spPr>
        <p:txBody>
          <a:bodyPr wrap="none" rtlCol="0">
            <a:spAutoFit/>
          </a:bodyPr>
          <a:lstStyle/>
          <a:p>
            <a:pPr algn="ctr"/>
            <a:r>
              <a:rPr lang="en-US" dirty="0" smtClean="0"/>
              <a:t>These are reasonable numbers  for “slow sand” filters</a:t>
            </a:r>
          </a:p>
          <a:p>
            <a:pPr algn="ctr"/>
            <a:r>
              <a:rPr lang="en-US" dirty="0" smtClean="0"/>
              <a:t>Modern “rapid sand” filters have conductivities of 5-12 m/</a:t>
            </a:r>
            <a:r>
              <a:rPr lang="en-US" dirty="0" err="1" smtClean="0"/>
              <a:t>hr</a:t>
            </a:r>
            <a:endParaRPr lang="en-US" dirty="0" smtClean="0"/>
          </a:p>
          <a:p>
            <a:pPr algn="ctr"/>
            <a:r>
              <a:rPr lang="en-US" dirty="0" smtClean="0"/>
              <a:t>The Green-</a:t>
            </a:r>
            <a:r>
              <a:rPr lang="en-US" dirty="0" err="1" smtClean="0"/>
              <a:t>Ampt</a:t>
            </a:r>
            <a:r>
              <a:rPr lang="en-US" dirty="0" smtClean="0"/>
              <a:t> conductivity for sand is 12 cm/</a:t>
            </a:r>
            <a:r>
              <a:rPr lang="en-US" dirty="0" err="1" smtClean="0"/>
              <a:t>hr</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5999" y="4419106"/>
            <a:ext cx="4181475" cy="1276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12528" y="1343730"/>
            <a:ext cx="5036834" cy="2908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2344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BAFF137F-C2F0-4D0B-85C7-15A4EC803387}">
  <ds:schemaRefs>
    <ds:schemaRef ds:uri="ESRI.ArcGIS.Mapping.OfficeIntegration.PowerPointInfo"/>
  </ds:schemaRefs>
</ds:datastoreItem>
</file>

<file path=customXml/itemProps2.xml><?xml version="1.0" encoding="utf-8"?>
<ds:datastoreItem xmlns:ds="http://schemas.openxmlformats.org/officeDocument/2006/customXml" ds:itemID="{9291A4DA-4941-4E88-B679-ED07ACE55BEB}">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otalTime>290</TotalTime>
  <Words>514</Words>
  <Application>Microsoft Office PowerPoint</Application>
  <PresentationFormat>Custom</PresentationFormat>
  <Paragraphs>51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Hydraulic Conductivity in Test 1, 29 Oct 1855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Maidment, David R</dc:creator>
  <cp:lastModifiedBy>Maidment</cp:lastModifiedBy>
  <cp:revision>36</cp:revision>
  <dcterms:created xsi:type="dcterms:W3CDTF">2013-04-23T13:00:59Z</dcterms:created>
  <dcterms:modified xsi:type="dcterms:W3CDTF">2014-04-02T11:49:18Z</dcterms:modified>
</cp:coreProperties>
</file>