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63" r:id="rId3"/>
    <p:sldId id="264" r:id="rId4"/>
    <p:sldId id="265" r:id="rId5"/>
    <p:sldId id="266" r:id="rId6"/>
    <p:sldId id="267" r:id="rId7"/>
    <p:sldId id="268" r:id="rId8"/>
    <p:sldId id="269" r:id="rId9"/>
    <p:sldId id="270" r:id="rId10"/>
    <p:sldId id="271" r:id="rId11"/>
    <p:sldId id="272" r:id="rId12"/>
    <p:sldId id="257" r:id="rId13"/>
    <p:sldId id="261" r:id="rId14"/>
    <p:sldId id="259" r:id="rId15"/>
    <p:sldId id="258" r:id="rId16"/>
    <p:sldId id="260" r:id="rId17"/>
    <p:sldId id="262" r:id="rId18"/>
    <p:sldId id="278" r:id="rId19"/>
    <p:sldId id="275" r:id="rId20"/>
    <p:sldId id="273" r:id="rId21"/>
    <p:sldId id="274" r:id="rId22"/>
    <p:sldId id="276" r:id="rId23"/>
    <p:sldId id="279" r:id="rId24"/>
    <p:sldId id="280" r:id="rId25"/>
    <p:sldId id="281" r:id="rId26"/>
    <p:sldId id="282" r:id="rId27"/>
    <p:sldId id="288" r:id="rId28"/>
    <p:sldId id="289" r:id="rId29"/>
    <p:sldId id="290" r:id="rId30"/>
    <p:sldId id="291" r:id="rId31"/>
    <p:sldId id="292" r:id="rId32"/>
    <p:sldId id="293"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austin.utexas.edu\disk\caee\wwwroot\prof\maidment\CE374KSpr13\PMP\DepthDurationTravisHarr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ustin.utexas.edu\disk\caee\wwwroot\prof\maidment\CE374KSpr13\PMP\DepthDurationTravisHarr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Sheet1!$C$1</c:f>
              <c:strCache>
                <c:ptCount val="1"/>
                <c:pt idx="0">
                  <c:v>Travis,100yr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Sheet1!$B$2:$B$13</c:f>
              <c:numCache>
                <c:formatCode>General</c:formatCode>
                <c:ptCount val="12"/>
                <c:pt idx="0">
                  <c:v>0.25</c:v>
                </c:pt>
                <c:pt idx="1">
                  <c:v>0.5</c:v>
                </c:pt>
                <c:pt idx="2">
                  <c:v>1</c:v>
                </c:pt>
                <c:pt idx="3">
                  <c:v>2</c:v>
                </c:pt>
                <c:pt idx="4">
                  <c:v>3</c:v>
                </c:pt>
                <c:pt idx="5">
                  <c:v>6</c:v>
                </c:pt>
                <c:pt idx="6">
                  <c:v>12</c:v>
                </c:pt>
                <c:pt idx="7">
                  <c:v>24</c:v>
                </c:pt>
                <c:pt idx="8">
                  <c:v>48</c:v>
                </c:pt>
                <c:pt idx="9">
                  <c:v>72</c:v>
                </c:pt>
                <c:pt idx="10">
                  <c:v>120</c:v>
                </c:pt>
                <c:pt idx="11">
                  <c:v>168</c:v>
                </c:pt>
              </c:numCache>
            </c:numRef>
          </c:xVal>
          <c:yVal>
            <c:numRef>
              <c:f>Sheet1!$C$2:$C$13</c:f>
              <c:numCache>
                <c:formatCode>General</c:formatCode>
                <c:ptCount val="12"/>
                <c:pt idx="0">
                  <c:v>2.2000000000000002</c:v>
                </c:pt>
                <c:pt idx="1">
                  <c:v>3</c:v>
                </c:pt>
                <c:pt idx="2">
                  <c:v>4.2</c:v>
                </c:pt>
                <c:pt idx="3">
                  <c:v>5.6</c:v>
                </c:pt>
                <c:pt idx="4">
                  <c:v>6</c:v>
                </c:pt>
                <c:pt idx="5">
                  <c:v>7</c:v>
                </c:pt>
                <c:pt idx="6">
                  <c:v>8</c:v>
                </c:pt>
                <c:pt idx="7">
                  <c:v>10</c:v>
                </c:pt>
                <c:pt idx="8">
                  <c:v>12</c:v>
                </c:pt>
                <c:pt idx="9">
                  <c:v>12</c:v>
                </c:pt>
                <c:pt idx="10">
                  <c:v>12</c:v>
                </c:pt>
                <c:pt idx="11">
                  <c:v>12</c:v>
                </c:pt>
              </c:numCache>
            </c:numRef>
          </c:yVal>
          <c:smooth val="1"/>
        </c:ser>
        <c:ser>
          <c:idx val="2"/>
          <c:order val="1"/>
          <c:tx>
            <c:strRef>
              <c:f>Sheet1!$E$1</c:f>
              <c:strCache>
                <c:ptCount val="1"/>
                <c:pt idx="0">
                  <c:v>Travis,500yr</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Sheet1!$B$2:$B$13</c:f>
              <c:numCache>
                <c:formatCode>General</c:formatCode>
                <c:ptCount val="12"/>
                <c:pt idx="0">
                  <c:v>0.25</c:v>
                </c:pt>
                <c:pt idx="1">
                  <c:v>0.5</c:v>
                </c:pt>
                <c:pt idx="2">
                  <c:v>1</c:v>
                </c:pt>
                <c:pt idx="3">
                  <c:v>2</c:v>
                </c:pt>
                <c:pt idx="4">
                  <c:v>3</c:v>
                </c:pt>
                <c:pt idx="5">
                  <c:v>6</c:v>
                </c:pt>
                <c:pt idx="6">
                  <c:v>12</c:v>
                </c:pt>
                <c:pt idx="7">
                  <c:v>24</c:v>
                </c:pt>
                <c:pt idx="8">
                  <c:v>48</c:v>
                </c:pt>
                <c:pt idx="9">
                  <c:v>72</c:v>
                </c:pt>
                <c:pt idx="10">
                  <c:v>120</c:v>
                </c:pt>
                <c:pt idx="11">
                  <c:v>168</c:v>
                </c:pt>
              </c:numCache>
            </c:numRef>
          </c:xVal>
          <c:yVal>
            <c:numRef>
              <c:f>Sheet1!$E$2:$E$13</c:f>
              <c:numCache>
                <c:formatCode>General</c:formatCode>
                <c:ptCount val="12"/>
                <c:pt idx="0">
                  <c:v>2.6</c:v>
                </c:pt>
                <c:pt idx="1">
                  <c:v>3.8</c:v>
                </c:pt>
                <c:pt idx="2">
                  <c:v>5.5</c:v>
                </c:pt>
                <c:pt idx="3">
                  <c:v>8</c:v>
                </c:pt>
                <c:pt idx="4">
                  <c:v>8.5</c:v>
                </c:pt>
                <c:pt idx="5">
                  <c:v>10</c:v>
                </c:pt>
                <c:pt idx="6">
                  <c:v>12</c:v>
                </c:pt>
                <c:pt idx="7">
                  <c:v>13</c:v>
                </c:pt>
                <c:pt idx="8">
                  <c:v>15</c:v>
                </c:pt>
                <c:pt idx="9">
                  <c:v>16</c:v>
                </c:pt>
                <c:pt idx="10">
                  <c:v>16</c:v>
                </c:pt>
                <c:pt idx="11">
                  <c:v>16</c:v>
                </c:pt>
              </c:numCache>
            </c:numRef>
          </c:yVal>
          <c:smooth val="1"/>
        </c:ser>
        <c:dLbls>
          <c:showLegendKey val="0"/>
          <c:showVal val="0"/>
          <c:showCatName val="0"/>
          <c:showSerName val="0"/>
          <c:showPercent val="0"/>
          <c:showBubbleSize val="0"/>
        </c:dLbls>
        <c:axId val="-1838488016"/>
        <c:axId val="-1838489104"/>
      </c:scatterChart>
      <c:valAx>
        <c:axId val="-1838488016"/>
        <c:scaling>
          <c:logBase val="10"/>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Duration (hours)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8489104"/>
        <c:crosses val="autoZero"/>
        <c:crossBetween val="midCat"/>
      </c:valAx>
      <c:valAx>
        <c:axId val="-1838489104"/>
        <c:scaling>
          <c:orientation val="minMax"/>
          <c:max val="2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8488016"/>
        <c:crosses val="autoZero"/>
        <c:crossBetween val="midCat"/>
      </c:valAx>
      <c:spPr>
        <a:noFill/>
        <a:ln>
          <a:noFill/>
        </a:ln>
        <a:effectLst/>
      </c:spPr>
    </c:plotArea>
    <c:legend>
      <c:legendPos val="r"/>
      <c:layout>
        <c:manualLayout>
          <c:xMode val="edge"/>
          <c:yMode val="edge"/>
          <c:x val="0.51440283447715107"/>
          <c:y val="0.51404705018732821"/>
          <c:w val="0.26427667191438348"/>
          <c:h val="0.288528313907991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Sheet1!$C$1</c:f>
              <c:strCache>
                <c:ptCount val="1"/>
                <c:pt idx="0">
                  <c:v>Travis,100yr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Sheet1!$B$2:$B$13</c:f>
              <c:numCache>
                <c:formatCode>General</c:formatCode>
                <c:ptCount val="12"/>
                <c:pt idx="0">
                  <c:v>0.25</c:v>
                </c:pt>
                <c:pt idx="1">
                  <c:v>0.5</c:v>
                </c:pt>
                <c:pt idx="2">
                  <c:v>1</c:v>
                </c:pt>
                <c:pt idx="3">
                  <c:v>2</c:v>
                </c:pt>
                <c:pt idx="4">
                  <c:v>3</c:v>
                </c:pt>
                <c:pt idx="5">
                  <c:v>6</c:v>
                </c:pt>
                <c:pt idx="6">
                  <c:v>12</c:v>
                </c:pt>
                <c:pt idx="7">
                  <c:v>24</c:v>
                </c:pt>
                <c:pt idx="8">
                  <c:v>48</c:v>
                </c:pt>
                <c:pt idx="9">
                  <c:v>72</c:v>
                </c:pt>
                <c:pt idx="10">
                  <c:v>120</c:v>
                </c:pt>
                <c:pt idx="11">
                  <c:v>168</c:v>
                </c:pt>
              </c:numCache>
            </c:numRef>
          </c:xVal>
          <c:yVal>
            <c:numRef>
              <c:f>Sheet1!$C$2:$C$13</c:f>
              <c:numCache>
                <c:formatCode>General</c:formatCode>
                <c:ptCount val="12"/>
                <c:pt idx="0">
                  <c:v>2.2000000000000002</c:v>
                </c:pt>
                <c:pt idx="1">
                  <c:v>3</c:v>
                </c:pt>
                <c:pt idx="2">
                  <c:v>4.2</c:v>
                </c:pt>
                <c:pt idx="3">
                  <c:v>5.6</c:v>
                </c:pt>
                <c:pt idx="4">
                  <c:v>6</c:v>
                </c:pt>
                <c:pt idx="5">
                  <c:v>7</c:v>
                </c:pt>
                <c:pt idx="6">
                  <c:v>8</c:v>
                </c:pt>
                <c:pt idx="7">
                  <c:v>10</c:v>
                </c:pt>
                <c:pt idx="8">
                  <c:v>12</c:v>
                </c:pt>
                <c:pt idx="9">
                  <c:v>12</c:v>
                </c:pt>
                <c:pt idx="10">
                  <c:v>12</c:v>
                </c:pt>
                <c:pt idx="11">
                  <c:v>12</c:v>
                </c:pt>
              </c:numCache>
            </c:numRef>
          </c:yVal>
          <c:smooth val="1"/>
        </c:ser>
        <c:ser>
          <c:idx val="1"/>
          <c:order val="1"/>
          <c:tx>
            <c:strRef>
              <c:f>Sheet1!$D$1</c:f>
              <c:strCache>
                <c:ptCount val="1"/>
                <c:pt idx="0">
                  <c:v>Harris,100yr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Sheet1!$B$2:$B$13</c:f>
              <c:numCache>
                <c:formatCode>General</c:formatCode>
                <c:ptCount val="12"/>
                <c:pt idx="0">
                  <c:v>0.25</c:v>
                </c:pt>
                <c:pt idx="1">
                  <c:v>0.5</c:v>
                </c:pt>
                <c:pt idx="2">
                  <c:v>1</c:v>
                </c:pt>
                <c:pt idx="3">
                  <c:v>2</c:v>
                </c:pt>
                <c:pt idx="4">
                  <c:v>3</c:v>
                </c:pt>
                <c:pt idx="5">
                  <c:v>6</c:v>
                </c:pt>
                <c:pt idx="6">
                  <c:v>12</c:v>
                </c:pt>
                <c:pt idx="7">
                  <c:v>24</c:v>
                </c:pt>
                <c:pt idx="8">
                  <c:v>48</c:v>
                </c:pt>
                <c:pt idx="9">
                  <c:v>72</c:v>
                </c:pt>
                <c:pt idx="10">
                  <c:v>120</c:v>
                </c:pt>
                <c:pt idx="11">
                  <c:v>168</c:v>
                </c:pt>
              </c:numCache>
            </c:numRef>
          </c:xVal>
          <c:yVal>
            <c:numRef>
              <c:f>Sheet1!$D$2:$D$13</c:f>
              <c:numCache>
                <c:formatCode>General</c:formatCode>
                <c:ptCount val="12"/>
                <c:pt idx="0">
                  <c:v>2.2000000000000002</c:v>
                </c:pt>
                <c:pt idx="1">
                  <c:v>2.8</c:v>
                </c:pt>
                <c:pt idx="2">
                  <c:v>4.4000000000000004</c:v>
                </c:pt>
                <c:pt idx="3">
                  <c:v>6</c:v>
                </c:pt>
                <c:pt idx="4">
                  <c:v>7</c:v>
                </c:pt>
                <c:pt idx="5">
                  <c:v>9.5</c:v>
                </c:pt>
                <c:pt idx="6">
                  <c:v>11.5</c:v>
                </c:pt>
                <c:pt idx="7">
                  <c:v>12.5</c:v>
                </c:pt>
                <c:pt idx="8">
                  <c:v>14</c:v>
                </c:pt>
                <c:pt idx="9">
                  <c:v>14</c:v>
                </c:pt>
                <c:pt idx="10">
                  <c:v>15</c:v>
                </c:pt>
                <c:pt idx="11">
                  <c:v>16</c:v>
                </c:pt>
              </c:numCache>
            </c:numRef>
          </c:yVal>
          <c:smooth val="1"/>
        </c:ser>
        <c:ser>
          <c:idx val="2"/>
          <c:order val="2"/>
          <c:tx>
            <c:strRef>
              <c:f>Sheet1!$E$1</c:f>
              <c:strCache>
                <c:ptCount val="1"/>
                <c:pt idx="0">
                  <c:v>Travis,500yr</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Sheet1!$B$2:$B$13</c:f>
              <c:numCache>
                <c:formatCode>General</c:formatCode>
                <c:ptCount val="12"/>
                <c:pt idx="0">
                  <c:v>0.25</c:v>
                </c:pt>
                <c:pt idx="1">
                  <c:v>0.5</c:v>
                </c:pt>
                <c:pt idx="2">
                  <c:v>1</c:v>
                </c:pt>
                <c:pt idx="3">
                  <c:v>2</c:v>
                </c:pt>
                <c:pt idx="4">
                  <c:v>3</c:v>
                </c:pt>
                <c:pt idx="5">
                  <c:v>6</c:v>
                </c:pt>
                <c:pt idx="6">
                  <c:v>12</c:v>
                </c:pt>
                <c:pt idx="7">
                  <c:v>24</c:v>
                </c:pt>
                <c:pt idx="8">
                  <c:v>48</c:v>
                </c:pt>
                <c:pt idx="9">
                  <c:v>72</c:v>
                </c:pt>
                <c:pt idx="10">
                  <c:v>120</c:v>
                </c:pt>
                <c:pt idx="11">
                  <c:v>168</c:v>
                </c:pt>
              </c:numCache>
            </c:numRef>
          </c:xVal>
          <c:yVal>
            <c:numRef>
              <c:f>Sheet1!$E$2:$E$13</c:f>
              <c:numCache>
                <c:formatCode>General</c:formatCode>
                <c:ptCount val="12"/>
                <c:pt idx="0">
                  <c:v>2.6</c:v>
                </c:pt>
                <c:pt idx="1">
                  <c:v>3.8</c:v>
                </c:pt>
                <c:pt idx="2">
                  <c:v>5.5</c:v>
                </c:pt>
                <c:pt idx="3">
                  <c:v>8</c:v>
                </c:pt>
                <c:pt idx="4">
                  <c:v>8.5</c:v>
                </c:pt>
                <c:pt idx="5">
                  <c:v>10</c:v>
                </c:pt>
                <c:pt idx="6">
                  <c:v>12</c:v>
                </c:pt>
                <c:pt idx="7">
                  <c:v>13</c:v>
                </c:pt>
                <c:pt idx="8">
                  <c:v>15</c:v>
                </c:pt>
                <c:pt idx="9">
                  <c:v>16</c:v>
                </c:pt>
                <c:pt idx="10">
                  <c:v>16</c:v>
                </c:pt>
                <c:pt idx="11">
                  <c:v>16</c:v>
                </c:pt>
              </c:numCache>
            </c:numRef>
          </c:yVal>
          <c:smooth val="1"/>
        </c:ser>
        <c:ser>
          <c:idx val="3"/>
          <c:order val="3"/>
          <c:tx>
            <c:strRef>
              <c:f>Sheet1!$F$1</c:f>
              <c:strCache>
                <c:ptCount val="1"/>
                <c:pt idx="0">
                  <c:v>Harris,100yr</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Sheet1!$B$2:$B$13</c:f>
              <c:numCache>
                <c:formatCode>General</c:formatCode>
                <c:ptCount val="12"/>
                <c:pt idx="0">
                  <c:v>0.25</c:v>
                </c:pt>
                <c:pt idx="1">
                  <c:v>0.5</c:v>
                </c:pt>
                <c:pt idx="2">
                  <c:v>1</c:v>
                </c:pt>
                <c:pt idx="3">
                  <c:v>2</c:v>
                </c:pt>
                <c:pt idx="4">
                  <c:v>3</c:v>
                </c:pt>
                <c:pt idx="5">
                  <c:v>6</c:v>
                </c:pt>
                <c:pt idx="6">
                  <c:v>12</c:v>
                </c:pt>
                <c:pt idx="7">
                  <c:v>24</c:v>
                </c:pt>
                <c:pt idx="8">
                  <c:v>48</c:v>
                </c:pt>
                <c:pt idx="9">
                  <c:v>72</c:v>
                </c:pt>
                <c:pt idx="10">
                  <c:v>120</c:v>
                </c:pt>
                <c:pt idx="11">
                  <c:v>168</c:v>
                </c:pt>
              </c:numCache>
            </c:numRef>
          </c:xVal>
          <c:yVal>
            <c:numRef>
              <c:f>Sheet1!$F$2:$F$13</c:f>
              <c:numCache>
                <c:formatCode>General</c:formatCode>
                <c:ptCount val="12"/>
                <c:pt idx="0">
                  <c:v>2.6</c:v>
                </c:pt>
                <c:pt idx="1">
                  <c:v>3.4</c:v>
                </c:pt>
                <c:pt idx="2">
                  <c:v>5.7</c:v>
                </c:pt>
                <c:pt idx="3">
                  <c:v>8.8000000000000007</c:v>
                </c:pt>
                <c:pt idx="4">
                  <c:v>9.5</c:v>
                </c:pt>
                <c:pt idx="5">
                  <c:v>14</c:v>
                </c:pt>
                <c:pt idx="6">
                  <c:v>17</c:v>
                </c:pt>
                <c:pt idx="7">
                  <c:v>17</c:v>
                </c:pt>
                <c:pt idx="8">
                  <c:v>18</c:v>
                </c:pt>
                <c:pt idx="9">
                  <c:v>19</c:v>
                </c:pt>
                <c:pt idx="10">
                  <c:v>20</c:v>
                </c:pt>
                <c:pt idx="11">
                  <c:v>22</c:v>
                </c:pt>
              </c:numCache>
            </c:numRef>
          </c:yVal>
          <c:smooth val="1"/>
        </c:ser>
        <c:dLbls>
          <c:showLegendKey val="0"/>
          <c:showVal val="0"/>
          <c:showCatName val="0"/>
          <c:showSerName val="0"/>
          <c:showPercent val="0"/>
          <c:showBubbleSize val="0"/>
        </c:dLbls>
        <c:axId val="-1838488560"/>
        <c:axId val="-1838498896"/>
      </c:scatterChart>
      <c:valAx>
        <c:axId val="-1838488560"/>
        <c:scaling>
          <c:logBase val="10"/>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Duration (hours)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8498896"/>
        <c:crosses val="autoZero"/>
        <c:crossBetween val="midCat"/>
      </c:valAx>
      <c:valAx>
        <c:axId val="-18384988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a:t>Precipitation (inches)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38488560"/>
        <c:crosses val="autoZero"/>
        <c:crossBetween val="midCat"/>
      </c:valAx>
      <c:spPr>
        <a:noFill/>
        <a:ln>
          <a:noFill/>
        </a:ln>
        <a:effectLst/>
      </c:spPr>
    </c:plotArea>
    <c:legend>
      <c:legendPos val="r"/>
      <c:layout>
        <c:manualLayout>
          <c:xMode val="edge"/>
          <c:yMode val="edge"/>
          <c:x val="0.51440283447715107"/>
          <c:y val="0.51404705018732821"/>
          <c:w val="0.26427667191438348"/>
          <c:h val="0.288528313907991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99082-06D9-47B9-8967-471FD7036F65}"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363176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9082-06D9-47B9-8967-471FD7036F65}"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141408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9082-06D9-47B9-8967-471FD7036F65}"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335882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99082-06D9-47B9-8967-471FD7036F65}"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118854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99082-06D9-47B9-8967-471FD7036F65}"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290391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99082-06D9-47B9-8967-471FD7036F65}"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306460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99082-06D9-47B9-8967-471FD7036F65}" type="datetimeFigureOut">
              <a:rPr lang="en-US" smtClean="0"/>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27791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99082-06D9-47B9-8967-471FD7036F65}" type="datetimeFigureOut">
              <a:rPr lang="en-US" smtClean="0"/>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200657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99082-06D9-47B9-8967-471FD7036F65}" type="datetimeFigureOut">
              <a:rPr lang="en-US" smtClean="0"/>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284221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99082-06D9-47B9-8967-471FD7036F65}"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109299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99082-06D9-47B9-8967-471FD7036F65}"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C635F-D97A-47CB-94C0-BFECE6EE2CEB}" type="slidenum">
              <a:rPr lang="en-US" smtClean="0"/>
              <a:t>‹#›</a:t>
            </a:fld>
            <a:endParaRPr lang="en-US"/>
          </a:p>
        </p:txBody>
      </p:sp>
    </p:spTree>
    <p:extLst>
      <p:ext uri="{BB962C8B-B14F-4D97-AF65-F5344CB8AC3E}">
        <p14:creationId xmlns:p14="http://schemas.microsoft.com/office/powerpoint/2010/main" val="103221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99082-06D9-47B9-8967-471FD7036F65}" type="datetimeFigureOut">
              <a:rPr lang="en-US" smtClean="0"/>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C635F-D97A-47CB-94C0-BFECE6EE2CEB}" type="slidenum">
              <a:rPr lang="en-US" smtClean="0"/>
              <a:t>‹#›</a:t>
            </a:fld>
            <a:endParaRPr lang="en-US"/>
          </a:p>
        </p:txBody>
      </p:sp>
    </p:spTree>
    <p:extLst>
      <p:ext uri="{BB962C8B-B14F-4D97-AF65-F5344CB8AC3E}">
        <p14:creationId xmlns:p14="http://schemas.microsoft.com/office/powerpoint/2010/main" val="2962514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cfcd.org/downloads/reports/TS-Allison_PubReportENGLISH.pdf" TargetMode="Externa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hyperlink" Target="http://fbcmap.co.fort-bend.tx.us/floodplainmap/Drainage%20Criteria%20Manual%202011/Entire%20Document%201.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pubs.usgs.gov/sir/2004/5041/pdf/sir2004-5041.pdf"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ustintech.amlegal.com/nxt/gateway.dll/Texas/drainage/cityofaustintexasdrainagecriteriamanual?f=templates$fn=default.htm$3.0$vid=amlegal:austin_drainage$anc"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austintech.amlegal.com/nxt/gateway.dll/Texas/drainage/cityofaustintexasdrainagecriteriamanual?f=templates$fn=default.htm$3.0$vid=amlegal:austin_drainage$anc"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austintech.amlegal.com/nxt/gateway.dll?f=id$id=Drainage%20Criteria%20Manual:r:526$cid=texas$t=document-frame.htm$an=JD_AppendixE$3.0#JD_Appendix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Extreme Storms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Reading: Applied Hydrology Sections 14-5, 14-6</a:t>
            </a:r>
            <a:endParaRPr lang="en-US" dirty="0">
              <a:solidFill>
                <a:srgbClr val="FF0000"/>
              </a:solidFill>
            </a:endParaRPr>
          </a:p>
        </p:txBody>
      </p:sp>
    </p:spTree>
    <p:extLst>
      <p:ext uri="{BB962C8B-B14F-4D97-AF65-F5344CB8AC3E}">
        <p14:creationId xmlns:p14="http://schemas.microsoft.com/office/powerpoint/2010/main" val="269079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normAutofit fontScale="90000"/>
          </a:bodyPr>
          <a:lstStyle/>
          <a:p>
            <a:pPr eaLnBrk="1" hangingPunct="1"/>
            <a:r>
              <a:rPr lang="en-US" sz="4000" smtClean="0"/>
              <a:t>73,000 houses and apartment buildings flooded</a:t>
            </a:r>
          </a:p>
        </p:txBody>
      </p:sp>
      <p:pic>
        <p:nvPicPr>
          <p:cNvPr id="23555" name="Picture 5" descr="map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371600"/>
            <a:ext cx="7924800" cy="5287963"/>
          </a:xfrm>
          <a:noFill/>
        </p:spPr>
      </p:pic>
    </p:spTree>
    <p:extLst>
      <p:ext uri="{BB962C8B-B14F-4D97-AF65-F5344CB8AC3E}">
        <p14:creationId xmlns:p14="http://schemas.microsoft.com/office/powerpoint/2010/main" val="107431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pPr eaLnBrk="1" hangingPunct="1"/>
            <a:r>
              <a:rPr lang="en-US" smtClean="0"/>
              <a:t>Watersheds</a:t>
            </a:r>
          </a:p>
        </p:txBody>
      </p:sp>
      <p:pic>
        <p:nvPicPr>
          <p:cNvPr id="24579" name="Picture 5" descr="watershed_b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101725"/>
            <a:ext cx="6019800" cy="5591175"/>
          </a:xfrm>
          <a:noFill/>
        </p:spPr>
      </p:pic>
      <p:sp>
        <p:nvSpPr>
          <p:cNvPr id="24580" name="Text Box 8"/>
          <p:cNvSpPr txBox="1">
            <a:spLocks noChangeArrowheads="1"/>
          </p:cNvSpPr>
          <p:nvPr/>
        </p:nvSpPr>
        <p:spPr bwMode="auto">
          <a:xfrm>
            <a:off x="609600" y="5791200"/>
            <a:ext cx="371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Watershed = area that drains to </a:t>
            </a:r>
          </a:p>
          <a:p>
            <a:pPr eaLnBrk="1" hangingPunct="1"/>
            <a:r>
              <a:rPr lang="en-US"/>
              <a:t>a particular river or stream network</a:t>
            </a:r>
          </a:p>
        </p:txBody>
      </p:sp>
      <p:sp>
        <p:nvSpPr>
          <p:cNvPr id="24581" name="Oval 9"/>
          <p:cNvSpPr>
            <a:spLocks noChangeArrowheads="1"/>
          </p:cNvSpPr>
          <p:nvPr/>
        </p:nvSpPr>
        <p:spPr bwMode="auto">
          <a:xfrm>
            <a:off x="533400" y="4495800"/>
            <a:ext cx="228600" cy="228600"/>
          </a:xfrm>
          <a:prstGeom prst="ellipse">
            <a:avLst/>
          </a:prstGeom>
          <a:solidFill>
            <a:srgbClr val="FF3300"/>
          </a:solidFill>
          <a:ln w="9525">
            <a:solidFill>
              <a:srgbClr val="FF3300"/>
            </a:solidFill>
            <a:round/>
            <a:headEnd/>
            <a:tailEnd/>
          </a:ln>
        </p:spPr>
        <p:txBody>
          <a:bodyPr wrap="none" anchor="ctr"/>
          <a:lstStyle/>
          <a:p>
            <a:endParaRPr lang="en-US"/>
          </a:p>
        </p:txBody>
      </p:sp>
      <p:sp>
        <p:nvSpPr>
          <p:cNvPr id="24582" name="Text Box 10"/>
          <p:cNvSpPr txBox="1">
            <a:spLocks noChangeArrowheads="1"/>
          </p:cNvSpPr>
          <p:nvPr/>
        </p:nvSpPr>
        <p:spPr bwMode="auto">
          <a:xfrm>
            <a:off x="457200" y="4724400"/>
            <a:ext cx="173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Stream gaging </a:t>
            </a:r>
          </a:p>
          <a:p>
            <a:pPr eaLnBrk="1" hangingPunct="1"/>
            <a:r>
              <a:rPr lang="en-US"/>
              <a:t>station</a:t>
            </a:r>
          </a:p>
        </p:txBody>
      </p:sp>
    </p:spTree>
    <p:extLst>
      <p:ext uri="{BB962C8B-B14F-4D97-AF65-F5344CB8AC3E}">
        <p14:creationId xmlns:p14="http://schemas.microsoft.com/office/powerpoint/2010/main" val="1172917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Storm Allison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994" y="1295399"/>
            <a:ext cx="4109596" cy="481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0" y="6204466"/>
            <a:ext cx="7924800" cy="369332"/>
          </a:xfrm>
          <a:prstGeom prst="rect">
            <a:avLst/>
          </a:prstGeom>
        </p:spPr>
        <p:txBody>
          <a:bodyPr wrap="square">
            <a:spAutoFit/>
          </a:bodyPr>
          <a:lstStyle/>
          <a:p>
            <a:r>
              <a:rPr lang="en-US" dirty="0">
                <a:hlinkClick r:id="rId3"/>
              </a:rPr>
              <a:t>http://</a:t>
            </a:r>
            <a:r>
              <a:rPr lang="en-US" dirty="0" smtClean="0">
                <a:hlinkClick r:id="rId3"/>
              </a:rPr>
              <a:t>www.hcfcd.org/downloads/reports/TS-Allison_PubReportENGLISH.pdf</a:t>
            </a:r>
            <a:r>
              <a:rPr lang="en-US" dirty="0" smtClean="0"/>
              <a:t> </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3598283" cy="481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23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481013"/>
            <a:ext cx="8639175"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732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753100" cy="338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81400"/>
            <a:ext cx="58674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77000" y="2133600"/>
            <a:ext cx="2064348" cy="461665"/>
          </a:xfrm>
          <a:prstGeom prst="rect">
            <a:avLst/>
          </a:prstGeom>
          <a:noFill/>
        </p:spPr>
        <p:txBody>
          <a:bodyPr wrap="none" rtlCol="0">
            <a:spAutoFit/>
          </a:bodyPr>
          <a:lstStyle/>
          <a:p>
            <a:r>
              <a:rPr lang="en-US" sz="2400" dirty="0" smtClean="0"/>
              <a:t>100 year storm</a:t>
            </a:r>
            <a:endParaRPr lang="en-US" sz="2400" dirty="0"/>
          </a:p>
        </p:txBody>
      </p:sp>
      <p:cxnSp>
        <p:nvCxnSpPr>
          <p:cNvPr id="5" name="Straight Arrow Connector 4"/>
          <p:cNvCxnSpPr>
            <a:stCxn id="3" idx="2"/>
          </p:cNvCxnSpPr>
          <p:nvPr/>
        </p:nvCxnSpPr>
        <p:spPr>
          <a:xfrm>
            <a:off x="7509174" y="2595265"/>
            <a:ext cx="644226" cy="19767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2116748"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5754216"/>
            <a:ext cx="2686954" cy="461665"/>
          </a:xfrm>
          <a:prstGeom prst="rect">
            <a:avLst/>
          </a:prstGeom>
          <a:noFill/>
        </p:spPr>
        <p:txBody>
          <a:bodyPr wrap="none" rtlCol="0">
            <a:spAutoFit/>
          </a:bodyPr>
          <a:lstStyle/>
          <a:p>
            <a:r>
              <a:rPr lang="en-US" sz="2400" dirty="0" smtClean="0"/>
              <a:t>Rain Gage Locations</a:t>
            </a:r>
            <a:endParaRPr lang="en-US" sz="2400" dirty="0"/>
          </a:p>
        </p:txBody>
      </p:sp>
      <p:cxnSp>
        <p:nvCxnSpPr>
          <p:cNvPr id="8" name="Straight Arrow Connector 7"/>
          <p:cNvCxnSpPr>
            <a:stCxn id="6" idx="3"/>
          </p:cNvCxnSpPr>
          <p:nvPr/>
        </p:nvCxnSpPr>
        <p:spPr>
          <a:xfrm flipV="1">
            <a:off x="2915554" y="5410200"/>
            <a:ext cx="894446" cy="5748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1" y="914400"/>
            <a:ext cx="2064348" cy="830997"/>
          </a:xfrm>
          <a:prstGeom prst="rect">
            <a:avLst/>
          </a:prstGeom>
          <a:noFill/>
        </p:spPr>
        <p:txBody>
          <a:bodyPr wrap="square" rtlCol="0">
            <a:spAutoFit/>
          </a:bodyPr>
          <a:lstStyle/>
          <a:p>
            <a:pPr algn="ctr"/>
            <a:r>
              <a:rPr lang="en-US" sz="2400" dirty="0" smtClean="0"/>
              <a:t>PMP is  ~31” in 12 hours</a:t>
            </a:r>
            <a:endParaRPr lang="en-US" sz="2400" dirty="0"/>
          </a:p>
        </p:txBody>
      </p:sp>
    </p:spTree>
    <p:extLst>
      <p:ext uri="{BB962C8B-B14F-4D97-AF65-F5344CB8AC3E}">
        <p14:creationId xmlns:p14="http://schemas.microsoft.com/office/powerpoint/2010/main" val="187722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442913"/>
            <a:ext cx="9096375"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05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Flooding Scenarios in Houston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9248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616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year storm depths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320" y="1600200"/>
            <a:ext cx="562927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652086" cy="451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95438" y="6348025"/>
            <a:ext cx="8156157" cy="276999"/>
          </a:xfrm>
          <a:prstGeom prst="rect">
            <a:avLst/>
          </a:prstGeom>
        </p:spPr>
        <p:txBody>
          <a:bodyPr wrap="square">
            <a:spAutoFit/>
          </a:bodyPr>
          <a:lstStyle/>
          <a:p>
            <a:r>
              <a:rPr lang="en-US" sz="1200" dirty="0">
                <a:hlinkClick r:id="rId4"/>
              </a:rPr>
              <a:t>http://</a:t>
            </a:r>
            <a:r>
              <a:rPr lang="en-US" sz="1200" dirty="0" smtClean="0">
                <a:hlinkClick r:id="rId4"/>
              </a:rPr>
              <a:t>fbcmap.co.fort-bend.tx.us/floodplainmap/Drainage%20Criteria%20Manual%202011/Entire%20Document%201.pdf</a:t>
            </a:r>
            <a:r>
              <a:rPr lang="en-US" sz="1200" dirty="0" smtClean="0"/>
              <a:t> </a:t>
            </a:r>
            <a:endParaRPr lang="en-US" sz="1200" dirty="0"/>
          </a:p>
        </p:txBody>
      </p:sp>
    </p:spTree>
    <p:extLst>
      <p:ext uri="{BB962C8B-B14F-4D97-AF65-F5344CB8AC3E}">
        <p14:creationId xmlns:p14="http://schemas.microsoft.com/office/powerpoint/2010/main" val="2572112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719"/>
            <a:ext cx="8001000" cy="857250"/>
          </a:xfrm>
        </p:spPr>
        <p:txBody>
          <a:bodyPr>
            <a:noAutofit/>
          </a:bodyPr>
          <a:lstStyle/>
          <a:p>
            <a:r>
              <a:rPr lang="en-US" sz="3200" dirty="0"/>
              <a:t>Atlas of Depth-Duration-Frequency for Texas</a:t>
            </a:r>
          </a:p>
        </p:txBody>
      </p:sp>
      <p:sp>
        <p:nvSpPr>
          <p:cNvPr id="3" name="Rectangle 2"/>
          <p:cNvSpPr/>
          <p:nvPr/>
        </p:nvSpPr>
        <p:spPr>
          <a:xfrm>
            <a:off x="2033059" y="6172110"/>
            <a:ext cx="5086350" cy="300082"/>
          </a:xfrm>
          <a:prstGeom prst="rect">
            <a:avLst/>
          </a:prstGeom>
        </p:spPr>
        <p:txBody>
          <a:bodyPr wrap="square">
            <a:spAutoFit/>
          </a:bodyPr>
          <a:lstStyle/>
          <a:p>
            <a:pPr algn="ctr"/>
            <a:r>
              <a:rPr lang="en-US" sz="1350" dirty="0">
                <a:hlinkClick r:id="rId2"/>
              </a:rPr>
              <a:t>http://pubs.usgs.gov/sir/2004/5041/pdf/sir2004-5041.pdf</a:t>
            </a:r>
            <a:r>
              <a:rPr lang="en-US" sz="1350" dirty="0"/>
              <a:t> </a:t>
            </a:r>
          </a:p>
        </p:txBody>
      </p:sp>
      <p:pic>
        <p:nvPicPr>
          <p:cNvPr id="4" name="Picture 3"/>
          <p:cNvPicPr>
            <a:picLocks noChangeAspect="1"/>
          </p:cNvPicPr>
          <p:nvPr/>
        </p:nvPicPr>
        <p:blipFill>
          <a:blip r:embed="rId3"/>
          <a:stretch>
            <a:fillRect/>
          </a:stretch>
        </p:blipFill>
        <p:spPr>
          <a:xfrm>
            <a:off x="457200" y="1834570"/>
            <a:ext cx="2389584" cy="3646130"/>
          </a:xfrm>
          <a:prstGeom prst="rect">
            <a:avLst/>
          </a:prstGeom>
          <a:ln>
            <a:solidFill>
              <a:schemeClr val="tx2"/>
            </a:solidFill>
          </a:ln>
        </p:spPr>
      </p:pic>
      <p:pic>
        <p:nvPicPr>
          <p:cNvPr id="5" name="Picture 4"/>
          <p:cNvPicPr>
            <a:picLocks noChangeAspect="1"/>
          </p:cNvPicPr>
          <p:nvPr/>
        </p:nvPicPr>
        <p:blipFill>
          <a:blip r:embed="rId4"/>
          <a:stretch>
            <a:fillRect/>
          </a:stretch>
        </p:blipFill>
        <p:spPr>
          <a:xfrm>
            <a:off x="3276600" y="2175123"/>
            <a:ext cx="4572000" cy="4009450"/>
          </a:xfrm>
          <a:prstGeom prst="rect">
            <a:avLst/>
          </a:prstGeom>
          <a:ln>
            <a:solidFill>
              <a:schemeClr val="tx2"/>
            </a:solidFill>
          </a:ln>
        </p:spPr>
      </p:pic>
      <p:sp>
        <p:nvSpPr>
          <p:cNvPr id="6" name="TextBox 5"/>
          <p:cNvSpPr txBox="1"/>
          <p:nvPr/>
        </p:nvSpPr>
        <p:spPr>
          <a:xfrm>
            <a:off x="2135929" y="1021974"/>
            <a:ext cx="4983480" cy="646331"/>
          </a:xfrm>
          <a:prstGeom prst="rect">
            <a:avLst/>
          </a:prstGeom>
          <a:noFill/>
        </p:spPr>
        <p:txBody>
          <a:bodyPr wrap="none" rtlCol="0">
            <a:spAutoFit/>
          </a:bodyPr>
          <a:lstStyle/>
          <a:p>
            <a:r>
              <a:rPr lang="en-US" b="1" dirty="0"/>
              <a:t>Return period </a:t>
            </a:r>
            <a:r>
              <a:rPr lang="en-US" dirty="0"/>
              <a:t>= 2, 5, 10, 25, 50 100, 250, 500 years</a:t>
            </a:r>
          </a:p>
          <a:p>
            <a:r>
              <a:rPr lang="en-US" b="1" dirty="0"/>
              <a:t>Duration</a:t>
            </a:r>
            <a:r>
              <a:rPr lang="en-US" dirty="0"/>
              <a:t> = 15, 30 min, 1,2,3,6, 12 </a:t>
            </a:r>
            <a:r>
              <a:rPr lang="en-US" dirty="0" err="1"/>
              <a:t>hr</a:t>
            </a:r>
            <a:r>
              <a:rPr lang="en-US" dirty="0"/>
              <a:t>, 1,2,3,5,7 days</a:t>
            </a:r>
          </a:p>
        </p:txBody>
      </p:sp>
      <p:sp>
        <p:nvSpPr>
          <p:cNvPr id="7" name="TextBox 6"/>
          <p:cNvSpPr txBox="1"/>
          <p:nvPr/>
        </p:nvSpPr>
        <p:spPr>
          <a:xfrm>
            <a:off x="3124200" y="1663787"/>
            <a:ext cx="4099777" cy="369332"/>
          </a:xfrm>
          <a:prstGeom prst="rect">
            <a:avLst/>
          </a:prstGeom>
          <a:noFill/>
        </p:spPr>
        <p:txBody>
          <a:bodyPr wrap="none" rtlCol="0">
            <a:spAutoFit/>
          </a:bodyPr>
          <a:lstStyle/>
          <a:p>
            <a:r>
              <a:rPr lang="en-US" dirty="0"/>
              <a:t>8 return periods x 12 durations = 96 maps</a:t>
            </a:r>
          </a:p>
        </p:txBody>
      </p:sp>
    </p:spTree>
    <p:extLst>
      <p:ext uri="{BB962C8B-B14F-4D97-AF65-F5344CB8AC3E}">
        <p14:creationId xmlns:p14="http://schemas.microsoft.com/office/powerpoint/2010/main" val="2606973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Rainfall Frequency Analysis in Texas</a:t>
            </a:r>
            <a:endParaRPr lang="en-US" dirty="0"/>
          </a:p>
        </p:txBody>
      </p:sp>
      <p:sp>
        <p:nvSpPr>
          <p:cNvPr id="3" name="Rectangle 2"/>
          <p:cNvSpPr/>
          <p:nvPr/>
        </p:nvSpPr>
        <p:spPr>
          <a:xfrm>
            <a:off x="1219200" y="1310640"/>
            <a:ext cx="6781800" cy="4832092"/>
          </a:xfrm>
          <a:prstGeom prst="rect">
            <a:avLst/>
          </a:prstGeom>
        </p:spPr>
        <p:txBody>
          <a:bodyPr wrap="square">
            <a:spAutoFit/>
          </a:bodyPr>
          <a:lstStyle/>
          <a:p>
            <a:r>
              <a:rPr lang="en-US" sz="2800" dirty="0"/>
              <a:t>In 1998, William Asquith at the USGS Texas Office analyzed virtually all rainfall data available in the State of Texas using L-moment methodology and published the results in a USGS Water Resources Investigations Report (WRIR 98-4044). In November 2001, Dr. Asquith summarized his rainfall study of 1998 and generated the IDF and the DDF (depth-duration-frequency) values that are suitable for use in the City of Austin and Travis County. </a:t>
            </a:r>
          </a:p>
        </p:txBody>
      </p:sp>
    </p:spTree>
    <p:extLst>
      <p:ext uri="{BB962C8B-B14F-4D97-AF65-F5344CB8AC3E}">
        <p14:creationId xmlns:p14="http://schemas.microsoft.com/office/powerpoint/2010/main" val="61030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ts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10600" cy="6235700"/>
          </a:xfrm>
          <a:noFill/>
        </p:spPr>
      </p:pic>
      <p:sp>
        <p:nvSpPr>
          <p:cNvPr id="15363" name="Rectangle 8"/>
          <p:cNvSpPr>
            <a:spLocks noChangeArrowheads="1"/>
          </p:cNvSpPr>
          <p:nvPr/>
        </p:nvSpPr>
        <p:spPr bwMode="auto">
          <a:xfrm>
            <a:off x="5257800" y="2514600"/>
            <a:ext cx="23907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u="sng">
                <a:solidFill>
                  <a:srgbClr val="0066FF"/>
                </a:solidFill>
              </a:rPr>
              <a:t>http://www.tsarp.com/</a:t>
            </a:r>
          </a:p>
        </p:txBody>
      </p:sp>
      <p:sp>
        <p:nvSpPr>
          <p:cNvPr id="15364" name="Text Box 9"/>
          <p:cNvSpPr txBox="1">
            <a:spLocks noChangeArrowheads="1"/>
          </p:cNvSpPr>
          <p:nvPr/>
        </p:nvSpPr>
        <p:spPr bwMode="auto">
          <a:xfrm>
            <a:off x="1295400" y="6400800"/>
            <a:ext cx="682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Most costly urban flood disaster in the history of the United States</a:t>
            </a:r>
          </a:p>
        </p:txBody>
      </p:sp>
    </p:spTree>
    <p:extLst>
      <p:ext uri="{BB962C8B-B14F-4D97-AF65-F5344CB8AC3E}">
        <p14:creationId xmlns:p14="http://schemas.microsoft.com/office/powerpoint/2010/main" val="85339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Austin</a:t>
            </a:r>
            <a:br>
              <a:rPr lang="en-US" dirty="0" smtClean="0"/>
            </a:br>
            <a:r>
              <a:rPr lang="en-US" dirty="0" smtClean="0"/>
              <a:t>Depth-Duration-Frequency (inches)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92374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6308466"/>
            <a:ext cx="8413812" cy="230832"/>
          </a:xfrm>
          <a:prstGeom prst="rect">
            <a:avLst/>
          </a:prstGeom>
        </p:spPr>
        <p:txBody>
          <a:bodyPr wrap="square">
            <a:spAutoFit/>
          </a:bodyPr>
          <a:lstStyle/>
          <a:p>
            <a:r>
              <a:rPr lang="en-US" sz="900" dirty="0">
                <a:hlinkClick r:id="rId3"/>
              </a:rPr>
              <a:t>http://austintech.amlegal.com/nxt/gateway.dll/Texas/drainage/cityofaustintexasdrainagecriteriamanual?f=templates$fn=default.htm$3.0$vid=amlegal:austin_drainage$anc</a:t>
            </a:r>
            <a:r>
              <a:rPr lang="en-US" sz="900" dirty="0" smtClean="0"/>
              <a:t>= </a:t>
            </a:r>
            <a:endParaRPr lang="en-US" sz="900" dirty="0"/>
          </a:p>
        </p:txBody>
      </p:sp>
    </p:spTree>
    <p:extLst>
      <p:ext uri="{BB962C8B-B14F-4D97-AF65-F5344CB8AC3E}">
        <p14:creationId xmlns:p14="http://schemas.microsoft.com/office/powerpoint/2010/main" val="4099158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Austin</a:t>
            </a:r>
            <a:br>
              <a:rPr lang="en-US" dirty="0" smtClean="0"/>
            </a:br>
            <a:r>
              <a:rPr lang="en-US" dirty="0" smtClean="0"/>
              <a:t>Intensity-Duration-Frequency (In/</a:t>
            </a:r>
            <a:r>
              <a:rPr lang="en-US" dirty="0" err="1" smtClean="0"/>
              <a:t>hr</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05634"/>
            <a:ext cx="795661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6308466"/>
            <a:ext cx="8413812" cy="230832"/>
          </a:xfrm>
          <a:prstGeom prst="rect">
            <a:avLst/>
          </a:prstGeom>
        </p:spPr>
        <p:txBody>
          <a:bodyPr wrap="square">
            <a:spAutoFit/>
          </a:bodyPr>
          <a:lstStyle/>
          <a:p>
            <a:r>
              <a:rPr lang="en-US" sz="900" dirty="0">
                <a:hlinkClick r:id="rId3"/>
              </a:rPr>
              <a:t>http://austintech.amlegal.com/nxt/gateway.dll/Texas/drainage/cityofaustintexasdrainagecriteriamanual?f=templates$fn=default.htm$3.0$vid=amlegal:austin_drainage$anc</a:t>
            </a:r>
            <a:r>
              <a:rPr lang="en-US" sz="900" dirty="0" smtClean="0"/>
              <a:t>= </a:t>
            </a:r>
            <a:endParaRPr lang="en-US" sz="900" dirty="0"/>
          </a:p>
        </p:txBody>
      </p:sp>
    </p:spTree>
    <p:extLst>
      <p:ext uri="{BB962C8B-B14F-4D97-AF65-F5344CB8AC3E}">
        <p14:creationId xmlns:p14="http://schemas.microsoft.com/office/powerpoint/2010/main" val="4238336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Austin </a:t>
            </a:r>
            <a:br>
              <a:rPr lang="en-US" dirty="0" smtClean="0"/>
            </a:br>
            <a:r>
              <a:rPr lang="en-US" dirty="0" smtClean="0"/>
              <a:t>Probable Maximum Precipitation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536055"/>
            <a:ext cx="56578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1802784"/>
            <a:ext cx="2590800" cy="4524315"/>
          </a:xfrm>
          <a:prstGeom prst="rect">
            <a:avLst/>
          </a:prstGeom>
        </p:spPr>
        <p:txBody>
          <a:bodyPr wrap="square">
            <a:spAutoFit/>
          </a:bodyPr>
          <a:lstStyle/>
          <a:p>
            <a:r>
              <a:rPr lang="en-US" dirty="0"/>
              <a:t>The PMP values were derived using </a:t>
            </a:r>
            <a:r>
              <a:rPr lang="en-US" dirty="0" err="1"/>
              <a:t>Hydrometeorological</a:t>
            </a:r>
            <a:r>
              <a:rPr lang="en-US" dirty="0"/>
              <a:t> Report No. 52 (HMR-52) and </a:t>
            </a:r>
            <a:r>
              <a:rPr lang="en-US" dirty="0" err="1"/>
              <a:t>Hydrometeorological</a:t>
            </a:r>
            <a:r>
              <a:rPr lang="en-US" dirty="0"/>
              <a:t> Report No. 51 (HMR-51) per the guidance provided in the Hydrologic and Hydraulic Guidelines for Dams in Texas (January 2007) available from the Dam Safety Program at the Texas Commission on Environmental Quality (TCEQ). </a:t>
            </a:r>
          </a:p>
        </p:txBody>
      </p:sp>
    </p:spTree>
    <p:extLst>
      <p:ext uri="{BB962C8B-B14F-4D97-AF65-F5344CB8AC3E}">
        <p14:creationId xmlns:p14="http://schemas.microsoft.com/office/powerpoint/2010/main" val="34879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312392343"/>
              </p:ext>
            </p:extLst>
          </p:nvPr>
        </p:nvGraphicFramePr>
        <p:xfrm>
          <a:off x="494347" y="2202419"/>
          <a:ext cx="5123498" cy="34968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2700" dirty="0"/>
              <a:t>Design Storm Depths in Travis and Harris Counties</a:t>
            </a:r>
          </a:p>
        </p:txBody>
      </p:sp>
      <p:graphicFrame>
        <p:nvGraphicFramePr>
          <p:cNvPr id="3" name="Chart 2"/>
          <p:cNvGraphicFramePr>
            <a:graphicFrameLocks/>
          </p:cNvGraphicFramePr>
          <p:nvPr>
            <p:extLst>
              <p:ext uri="{D42A27DB-BD31-4B8C-83A1-F6EECF244321}">
                <p14:modId xmlns:p14="http://schemas.microsoft.com/office/powerpoint/2010/main" val="1626721155"/>
              </p:ext>
            </p:extLst>
          </p:nvPr>
        </p:nvGraphicFramePr>
        <p:xfrm>
          <a:off x="4537710" y="2186702"/>
          <a:ext cx="5123498" cy="3496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933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Probable Maximum Precipitation Depths</a:t>
            </a:r>
            <a:endParaRPr lang="en-US" dirty="0"/>
          </a:p>
        </p:txBody>
      </p:sp>
      <p:grpSp>
        <p:nvGrpSpPr>
          <p:cNvPr id="5" name="Group 4"/>
          <p:cNvGrpSpPr/>
          <p:nvPr/>
        </p:nvGrpSpPr>
        <p:grpSpPr>
          <a:xfrm>
            <a:off x="277177" y="2355276"/>
            <a:ext cx="3889058" cy="2896180"/>
            <a:chOff x="5500688" y="2014514"/>
            <a:chExt cx="5853112" cy="4321516"/>
          </a:xfrm>
        </p:grpSpPr>
        <p:pic>
          <p:nvPicPr>
            <p:cNvPr id="3" name="Picture 2"/>
            <p:cNvPicPr>
              <a:picLocks noChangeAspect="1"/>
            </p:cNvPicPr>
            <p:nvPr/>
          </p:nvPicPr>
          <p:blipFill>
            <a:blip r:embed="rId2"/>
            <a:stretch>
              <a:fillRect/>
            </a:stretch>
          </p:blipFill>
          <p:spPr>
            <a:xfrm>
              <a:off x="5500688" y="2014514"/>
              <a:ext cx="5853112" cy="4321516"/>
            </a:xfrm>
            <a:prstGeom prst="rect">
              <a:avLst/>
            </a:prstGeom>
          </p:spPr>
        </p:pic>
        <p:sp>
          <p:nvSpPr>
            <p:cNvPr id="4" name="TextBox 3"/>
            <p:cNvSpPr txBox="1"/>
            <p:nvPr/>
          </p:nvSpPr>
          <p:spPr>
            <a:xfrm>
              <a:off x="7673647" y="5734287"/>
              <a:ext cx="1997186" cy="447765"/>
            </a:xfrm>
            <a:prstGeom prst="rect">
              <a:avLst/>
            </a:prstGeom>
            <a:solidFill>
              <a:schemeClr val="bg1"/>
            </a:solidFill>
            <a:ln>
              <a:solidFill>
                <a:schemeClr val="accent1"/>
              </a:solidFill>
            </a:ln>
          </p:spPr>
          <p:txBody>
            <a:bodyPr wrap="square" rtlCol="0">
              <a:spAutoFit/>
            </a:bodyPr>
            <a:lstStyle/>
            <a:p>
              <a:r>
                <a:rPr lang="en-US" sz="1350" dirty="0"/>
                <a:t>6-hour, 10 </a:t>
              </a:r>
              <a:r>
                <a:rPr lang="en-US" sz="1350" dirty="0" smtClean="0"/>
                <a:t>m</a:t>
              </a:r>
              <a:r>
                <a:rPr lang="en-US" sz="1350" dirty="0" smtClean="0"/>
                <a:t>ile</a:t>
              </a:r>
              <a:r>
                <a:rPr lang="en-US" sz="1350" baseline="30000" dirty="0" smtClean="0"/>
                <a:t>2</a:t>
              </a:r>
              <a:endParaRPr lang="en-US" sz="1350" baseline="30000" dirty="0"/>
            </a:p>
          </p:txBody>
        </p:sp>
      </p:grpSp>
      <p:pic>
        <p:nvPicPr>
          <p:cNvPr id="6" name="Picture 5"/>
          <p:cNvPicPr>
            <a:picLocks noChangeAspect="1"/>
          </p:cNvPicPr>
          <p:nvPr/>
        </p:nvPicPr>
        <p:blipFill>
          <a:blip r:embed="rId3"/>
          <a:stretch>
            <a:fillRect/>
          </a:stretch>
        </p:blipFill>
        <p:spPr>
          <a:xfrm>
            <a:off x="4322861" y="2355276"/>
            <a:ext cx="4540621" cy="2896180"/>
          </a:xfrm>
          <a:prstGeom prst="rect">
            <a:avLst/>
          </a:prstGeom>
        </p:spPr>
      </p:pic>
      <p:sp>
        <p:nvSpPr>
          <p:cNvPr id="7" name="TextBox 6"/>
          <p:cNvSpPr txBox="1"/>
          <p:nvPr/>
        </p:nvSpPr>
        <p:spPr>
          <a:xfrm>
            <a:off x="6198687" y="4848182"/>
            <a:ext cx="1497513" cy="300082"/>
          </a:xfrm>
          <a:prstGeom prst="rect">
            <a:avLst/>
          </a:prstGeom>
          <a:solidFill>
            <a:schemeClr val="bg1"/>
          </a:solidFill>
          <a:ln>
            <a:solidFill>
              <a:schemeClr val="accent1"/>
            </a:solidFill>
          </a:ln>
        </p:spPr>
        <p:txBody>
          <a:bodyPr wrap="square" rtlCol="0">
            <a:spAutoFit/>
          </a:bodyPr>
          <a:lstStyle/>
          <a:p>
            <a:r>
              <a:rPr lang="en-US" sz="1350" dirty="0"/>
              <a:t>6-hour, 200 </a:t>
            </a:r>
            <a:r>
              <a:rPr lang="en-US" sz="1350" dirty="0"/>
              <a:t>mile</a:t>
            </a:r>
            <a:r>
              <a:rPr lang="en-US" sz="1350" baseline="30000" dirty="0"/>
              <a:t>2</a:t>
            </a:r>
            <a:endParaRPr lang="en-US" sz="1350" baseline="30000" dirty="0"/>
          </a:p>
        </p:txBody>
      </p:sp>
    </p:spTree>
    <p:extLst>
      <p:ext uri="{BB962C8B-B14F-4D97-AF65-F5344CB8AC3E}">
        <p14:creationId xmlns:p14="http://schemas.microsoft.com/office/powerpoint/2010/main" val="1951826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Probable Maximum Precipitation Depths</a:t>
            </a:r>
            <a:endParaRPr lang="en-US" dirty="0"/>
          </a:p>
        </p:txBody>
      </p:sp>
      <p:pic>
        <p:nvPicPr>
          <p:cNvPr id="3" name="Picture 2"/>
          <p:cNvPicPr>
            <a:picLocks noChangeAspect="1"/>
          </p:cNvPicPr>
          <p:nvPr/>
        </p:nvPicPr>
        <p:blipFill>
          <a:blip r:embed="rId2"/>
          <a:stretch>
            <a:fillRect/>
          </a:stretch>
        </p:blipFill>
        <p:spPr>
          <a:xfrm>
            <a:off x="4652085" y="2326698"/>
            <a:ext cx="4049003" cy="2945117"/>
          </a:xfrm>
          <a:prstGeom prst="rect">
            <a:avLst/>
          </a:prstGeom>
        </p:spPr>
      </p:pic>
      <p:sp>
        <p:nvSpPr>
          <p:cNvPr id="4" name="TextBox 3"/>
          <p:cNvSpPr txBox="1"/>
          <p:nvPr/>
        </p:nvSpPr>
        <p:spPr>
          <a:xfrm>
            <a:off x="6046702" y="4926508"/>
            <a:ext cx="1392882" cy="300082"/>
          </a:xfrm>
          <a:prstGeom prst="rect">
            <a:avLst/>
          </a:prstGeom>
          <a:solidFill>
            <a:schemeClr val="bg1"/>
          </a:solidFill>
          <a:ln>
            <a:solidFill>
              <a:schemeClr val="accent1"/>
            </a:solidFill>
          </a:ln>
        </p:spPr>
        <p:txBody>
          <a:bodyPr wrap="none" rtlCol="0">
            <a:spAutoFit/>
          </a:bodyPr>
          <a:lstStyle/>
          <a:p>
            <a:r>
              <a:rPr lang="en-US" sz="1350" dirty="0"/>
              <a:t>24-hour, 10 </a:t>
            </a:r>
            <a:r>
              <a:rPr lang="en-US" sz="1350" dirty="0"/>
              <a:t>mile</a:t>
            </a:r>
            <a:r>
              <a:rPr lang="en-US" sz="1350" baseline="30000" dirty="0"/>
              <a:t>2</a:t>
            </a:r>
            <a:endParaRPr lang="en-US" sz="1350" baseline="30000" dirty="0"/>
          </a:p>
        </p:txBody>
      </p:sp>
      <p:pic>
        <p:nvPicPr>
          <p:cNvPr id="5" name="Picture 4"/>
          <p:cNvPicPr>
            <a:picLocks noChangeAspect="1"/>
          </p:cNvPicPr>
          <p:nvPr/>
        </p:nvPicPr>
        <p:blipFill>
          <a:blip r:embed="rId3"/>
          <a:stretch>
            <a:fillRect/>
          </a:stretch>
        </p:blipFill>
        <p:spPr>
          <a:xfrm>
            <a:off x="114300" y="2326698"/>
            <a:ext cx="4360545" cy="2885382"/>
          </a:xfrm>
          <a:prstGeom prst="rect">
            <a:avLst/>
          </a:prstGeom>
        </p:spPr>
      </p:pic>
      <p:sp>
        <p:nvSpPr>
          <p:cNvPr id="6" name="TextBox 5"/>
          <p:cNvSpPr txBox="1"/>
          <p:nvPr/>
        </p:nvSpPr>
        <p:spPr>
          <a:xfrm>
            <a:off x="1664688" y="4874800"/>
            <a:ext cx="1392882" cy="300082"/>
          </a:xfrm>
          <a:prstGeom prst="rect">
            <a:avLst/>
          </a:prstGeom>
          <a:solidFill>
            <a:schemeClr val="bg1"/>
          </a:solidFill>
          <a:ln>
            <a:solidFill>
              <a:schemeClr val="accent1"/>
            </a:solidFill>
          </a:ln>
        </p:spPr>
        <p:txBody>
          <a:bodyPr wrap="none" rtlCol="0">
            <a:spAutoFit/>
          </a:bodyPr>
          <a:lstStyle/>
          <a:p>
            <a:r>
              <a:rPr lang="en-US" sz="1350" dirty="0"/>
              <a:t>12-hour, 10 </a:t>
            </a:r>
            <a:r>
              <a:rPr lang="en-US" sz="1350" dirty="0"/>
              <a:t>mile</a:t>
            </a:r>
            <a:r>
              <a:rPr lang="en-US" sz="1350" baseline="30000" dirty="0"/>
              <a:t>2</a:t>
            </a:r>
            <a:endParaRPr lang="en-US" sz="1350" baseline="30000" dirty="0"/>
          </a:p>
        </p:txBody>
      </p:sp>
    </p:spTree>
    <p:extLst>
      <p:ext uri="{BB962C8B-B14F-4D97-AF65-F5344CB8AC3E}">
        <p14:creationId xmlns:p14="http://schemas.microsoft.com/office/powerpoint/2010/main" val="1544245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Extreme Precipitation Estimates in Travis and Harris Counties</a:t>
            </a:r>
          </a:p>
        </p:txBody>
      </p:sp>
      <p:sp>
        <p:nvSpPr>
          <p:cNvPr id="5" name="TextBox 4"/>
          <p:cNvSpPr txBox="1"/>
          <p:nvPr/>
        </p:nvSpPr>
        <p:spPr>
          <a:xfrm>
            <a:off x="1600200" y="5257800"/>
            <a:ext cx="5670527" cy="338554"/>
          </a:xfrm>
          <a:prstGeom prst="rect">
            <a:avLst/>
          </a:prstGeom>
          <a:noFill/>
        </p:spPr>
        <p:txBody>
          <a:bodyPr wrap="none" rtlCol="0">
            <a:spAutoFit/>
          </a:bodyPr>
          <a:lstStyle/>
          <a:p>
            <a:pPr algn="ctr"/>
            <a:r>
              <a:rPr lang="en-US" sz="1600" dirty="0"/>
              <a:t>Probable Maximum </a:t>
            </a:r>
            <a:r>
              <a:rPr lang="en-US" sz="1600" dirty="0" smtClean="0"/>
              <a:t>Precipitation (PMP) </a:t>
            </a:r>
            <a:r>
              <a:rPr lang="en-US" sz="1600" dirty="0"/>
              <a:t>is for a 10 Km</a:t>
            </a:r>
            <a:r>
              <a:rPr lang="en-US" sz="1600" baseline="30000" dirty="0"/>
              <a:t>2</a:t>
            </a:r>
            <a:r>
              <a:rPr lang="en-US" sz="1600" dirty="0"/>
              <a:t> storm area</a:t>
            </a:r>
          </a:p>
        </p:txBody>
      </p:sp>
      <p:pic>
        <p:nvPicPr>
          <p:cNvPr id="6" name="Picture 5"/>
          <p:cNvPicPr>
            <a:picLocks noChangeAspect="1"/>
          </p:cNvPicPr>
          <p:nvPr/>
        </p:nvPicPr>
        <p:blipFill>
          <a:blip r:embed="rId2"/>
          <a:stretch>
            <a:fillRect/>
          </a:stretch>
        </p:blipFill>
        <p:spPr>
          <a:xfrm>
            <a:off x="526697" y="2286000"/>
            <a:ext cx="4048125" cy="2676525"/>
          </a:xfrm>
          <a:prstGeom prst="rect">
            <a:avLst/>
          </a:prstGeom>
        </p:spPr>
      </p:pic>
      <p:pic>
        <p:nvPicPr>
          <p:cNvPr id="7" name="Picture 6"/>
          <p:cNvPicPr>
            <a:picLocks noChangeAspect="1"/>
          </p:cNvPicPr>
          <p:nvPr/>
        </p:nvPicPr>
        <p:blipFill>
          <a:blip r:embed="rId3"/>
          <a:stretch>
            <a:fillRect/>
          </a:stretch>
        </p:blipFill>
        <p:spPr>
          <a:xfrm>
            <a:off x="4582465" y="2342444"/>
            <a:ext cx="4145971" cy="2600324"/>
          </a:xfrm>
          <a:prstGeom prst="rect">
            <a:avLst/>
          </a:prstGeom>
        </p:spPr>
      </p:pic>
    </p:spTree>
    <p:extLst>
      <p:ext uri="{BB962C8B-B14F-4D97-AF65-F5344CB8AC3E}">
        <p14:creationId xmlns:p14="http://schemas.microsoft.com/office/powerpoint/2010/main" val="2420995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4800600" cy="1668066"/>
          </a:xfrm>
        </p:spPr>
        <p:txBody>
          <a:bodyPr>
            <a:normAutofit fontScale="90000"/>
          </a:bodyPr>
          <a:lstStyle/>
          <a:p>
            <a:r>
              <a:rPr lang="en-US" dirty="0" smtClean="0"/>
              <a:t>Drainage Area of Waller Creek at 15</a:t>
            </a:r>
            <a:r>
              <a:rPr lang="en-US" baseline="30000" dirty="0" smtClean="0"/>
              <a:t>th</a:t>
            </a:r>
            <a:r>
              <a:rPr lang="en-US" dirty="0" smtClean="0"/>
              <a:t> St</a:t>
            </a:r>
            <a:br>
              <a:rPr lang="en-US" dirty="0" smtClean="0"/>
            </a:br>
            <a:r>
              <a:rPr lang="en-US" sz="2700" dirty="0"/>
              <a:t>(12.2 km</a:t>
            </a:r>
            <a:r>
              <a:rPr lang="en-US" sz="2700" baseline="30000" dirty="0"/>
              <a:t>2</a:t>
            </a:r>
            <a:r>
              <a:rPr lang="en-US" sz="2700" dirty="0"/>
              <a:t>)</a:t>
            </a:r>
          </a:p>
        </p:txBody>
      </p:sp>
      <p:pic>
        <p:nvPicPr>
          <p:cNvPr id="4" name="Picture 3"/>
          <p:cNvPicPr>
            <a:picLocks noChangeAspect="1"/>
          </p:cNvPicPr>
          <p:nvPr/>
        </p:nvPicPr>
        <p:blipFill>
          <a:blip r:embed="rId2"/>
          <a:stretch>
            <a:fillRect/>
          </a:stretch>
        </p:blipFill>
        <p:spPr>
          <a:xfrm>
            <a:off x="5399314" y="1131094"/>
            <a:ext cx="2676896" cy="460295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881744" y="2213073"/>
            <a:ext cx="3876164" cy="3520978"/>
          </a:xfrm>
          <a:prstGeom prst="rect">
            <a:avLst/>
          </a:prstGeom>
          <a:ln>
            <a:solidFill>
              <a:schemeClr val="accent1"/>
            </a:solidFill>
          </a:ln>
        </p:spPr>
      </p:pic>
    </p:spTree>
    <p:extLst>
      <p:ext uri="{BB962C8B-B14F-4D97-AF65-F5344CB8AC3E}">
        <p14:creationId xmlns:p14="http://schemas.microsoft.com/office/powerpoint/2010/main" val="3295861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2114932" y="2692847"/>
            <a:ext cx="4855028" cy="1989377"/>
          </a:xfrm>
          <a:prstGeom prst="rect">
            <a:avLst/>
          </a:prstGeom>
        </p:spPr>
      </p:pic>
      <p:sp>
        <p:nvSpPr>
          <p:cNvPr id="2" name="Title 1"/>
          <p:cNvSpPr>
            <a:spLocks noGrp="1"/>
          </p:cNvSpPr>
          <p:nvPr>
            <p:ph type="title"/>
          </p:nvPr>
        </p:nvSpPr>
        <p:spPr>
          <a:xfrm>
            <a:off x="628650" y="1131094"/>
            <a:ext cx="8264978" cy="994172"/>
          </a:xfrm>
        </p:spPr>
        <p:txBody>
          <a:bodyPr>
            <a:normAutofit fontScale="90000"/>
          </a:bodyPr>
          <a:lstStyle/>
          <a:p>
            <a:r>
              <a:rPr lang="en-US" dirty="0" smtClean="0"/>
              <a:t>PMP Standard Storm Shape – </a:t>
            </a:r>
            <a:r>
              <a:rPr lang="en-US" sz="2700" dirty="0"/>
              <a:t>Ellipse with axes 2.5:1</a:t>
            </a:r>
          </a:p>
        </p:txBody>
      </p:sp>
      <p:sp>
        <p:nvSpPr>
          <p:cNvPr id="4" name="Oval 3"/>
          <p:cNvSpPr/>
          <p:nvPr/>
        </p:nvSpPr>
        <p:spPr>
          <a:xfrm>
            <a:off x="7249886" y="3426278"/>
            <a:ext cx="1045029" cy="500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6" name="Straight Arrow Connector 5"/>
          <p:cNvCxnSpPr/>
          <p:nvPr/>
        </p:nvCxnSpPr>
        <p:spPr>
          <a:xfrm>
            <a:off x="7228115" y="3295650"/>
            <a:ext cx="10668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93745" y="3018651"/>
            <a:ext cx="404278" cy="300082"/>
          </a:xfrm>
          <a:prstGeom prst="rect">
            <a:avLst/>
          </a:prstGeom>
          <a:noFill/>
        </p:spPr>
        <p:txBody>
          <a:bodyPr wrap="none" rtlCol="0">
            <a:spAutoFit/>
          </a:bodyPr>
          <a:lstStyle/>
          <a:p>
            <a:r>
              <a:rPr lang="en-US" sz="1350" dirty="0"/>
              <a:t>2.5</a:t>
            </a:r>
          </a:p>
        </p:txBody>
      </p:sp>
      <p:cxnSp>
        <p:nvCxnSpPr>
          <p:cNvPr id="10" name="Straight Arrow Connector 9"/>
          <p:cNvCxnSpPr/>
          <p:nvPr/>
        </p:nvCxnSpPr>
        <p:spPr>
          <a:xfrm>
            <a:off x="8428265" y="3426278"/>
            <a:ext cx="8164" cy="5007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28264" y="3538150"/>
            <a:ext cx="404278" cy="300082"/>
          </a:xfrm>
          <a:prstGeom prst="rect">
            <a:avLst/>
          </a:prstGeom>
          <a:noFill/>
        </p:spPr>
        <p:txBody>
          <a:bodyPr wrap="none" rtlCol="0">
            <a:spAutoFit/>
          </a:bodyPr>
          <a:lstStyle/>
          <a:p>
            <a:r>
              <a:rPr lang="en-US" sz="1350" dirty="0"/>
              <a:t>1.0</a:t>
            </a:r>
          </a:p>
        </p:txBody>
      </p:sp>
      <p:sp>
        <p:nvSpPr>
          <p:cNvPr id="13" name="TextBox 12"/>
          <p:cNvSpPr txBox="1"/>
          <p:nvPr/>
        </p:nvSpPr>
        <p:spPr>
          <a:xfrm>
            <a:off x="7119663" y="4466034"/>
            <a:ext cx="1871937" cy="300082"/>
          </a:xfrm>
          <a:prstGeom prst="rect">
            <a:avLst/>
          </a:prstGeom>
          <a:noFill/>
        </p:spPr>
        <p:txBody>
          <a:bodyPr wrap="square" rtlCol="0">
            <a:spAutoFit/>
          </a:bodyPr>
          <a:lstStyle/>
          <a:p>
            <a:r>
              <a:rPr lang="en-US" sz="1350" dirty="0"/>
              <a:t>Smallest area = 10 mi</a:t>
            </a:r>
            <a:r>
              <a:rPr lang="en-US" sz="1350" baseline="30000" dirty="0"/>
              <a:t>2</a:t>
            </a:r>
          </a:p>
        </p:txBody>
      </p:sp>
      <p:cxnSp>
        <p:nvCxnSpPr>
          <p:cNvPr id="15" name="Straight Arrow Connector 14"/>
          <p:cNvCxnSpPr>
            <a:stCxn id="13" idx="1"/>
          </p:cNvCxnSpPr>
          <p:nvPr/>
        </p:nvCxnSpPr>
        <p:spPr>
          <a:xfrm flipH="1" flipV="1">
            <a:off x="4528459" y="3687537"/>
            <a:ext cx="2591204" cy="928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111305" y="2246416"/>
            <a:ext cx="1837041" cy="2976006"/>
          </a:xfrm>
          <a:prstGeom prst="rect">
            <a:avLst/>
          </a:prstGeom>
        </p:spPr>
      </p:pic>
      <p:sp>
        <p:nvSpPr>
          <p:cNvPr id="18" name="TextBox 17"/>
          <p:cNvSpPr txBox="1"/>
          <p:nvPr/>
        </p:nvSpPr>
        <p:spPr>
          <a:xfrm>
            <a:off x="2667000" y="5222422"/>
            <a:ext cx="5840510" cy="300082"/>
          </a:xfrm>
          <a:prstGeom prst="rect">
            <a:avLst/>
          </a:prstGeom>
          <a:noFill/>
        </p:spPr>
        <p:txBody>
          <a:bodyPr wrap="none" rtlCol="0">
            <a:spAutoFit/>
          </a:bodyPr>
          <a:lstStyle/>
          <a:p>
            <a:r>
              <a:rPr lang="en-US" sz="1350" dirty="0"/>
              <a:t>Imagine this like a layer cake with most rain in A, less in B, less in C, and so on …..</a:t>
            </a:r>
          </a:p>
        </p:txBody>
      </p:sp>
    </p:spTree>
    <p:extLst>
      <p:ext uri="{BB962C8B-B14F-4D97-AF65-F5344CB8AC3E}">
        <p14:creationId xmlns:p14="http://schemas.microsoft.com/office/powerpoint/2010/main" val="2197505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Storm Tracks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2" y="1918825"/>
            <a:ext cx="6379028" cy="3939050"/>
          </a:xfrm>
          <a:prstGeom prst="rect">
            <a:avLst/>
          </a:prstGeom>
        </p:spPr>
      </p:pic>
    </p:spTree>
    <p:extLst>
      <p:ext uri="{BB962C8B-B14F-4D97-AF65-F5344CB8AC3E}">
        <p14:creationId xmlns:p14="http://schemas.microsoft.com/office/powerpoint/2010/main" val="28989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normAutofit fontScale="90000"/>
          </a:bodyPr>
          <a:lstStyle/>
          <a:p>
            <a:pPr eaLnBrk="1" hangingPunct="1"/>
            <a:r>
              <a:rPr lang="en-US" sz="4000" smtClean="0"/>
              <a:t>Major Highways during Tropical Storm Allison</a:t>
            </a:r>
          </a:p>
        </p:txBody>
      </p:sp>
      <p:pic>
        <p:nvPicPr>
          <p:cNvPr id="16387" name="Picture 4" descr="allison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06500" y="1620838"/>
            <a:ext cx="2540000" cy="4483100"/>
          </a:xfrm>
          <a:noFill/>
        </p:spPr>
      </p:pic>
      <p:pic>
        <p:nvPicPr>
          <p:cNvPr id="16388" name="Picture 7" descr="allison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97500" y="1957388"/>
            <a:ext cx="2540000" cy="3810000"/>
          </a:xfrm>
          <a:noFill/>
        </p:spPr>
      </p:pic>
      <p:sp>
        <p:nvSpPr>
          <p:cNvPr id="16389" name="Text Box 10"/>
          <p:cNvSpPr txBox="1">
            <a:spLocks noChangeArrowheads="1"/>
          </p:cNvSpPr>
          <p:nvPr/>
        </p:nvSpPr>
        <p:spPr bwMode="auto">
          <a:xfrm>
            <a:off x="6096000" y="14478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I-45 South</a:t>
            </a:r>
          </a:p>
        </p:txBody>
      </p:sp>
      <p:sp>
        <p:nvSpPr>
          <p:cNvPr id="16390" name="Text Box 11"/>
          <p:cNvSpPr txBox="1">
            <a:spLocks noChangeArrowheads="1"/>
          </p:cNvSpPr>
          <p:nvPr/>
        </p:nvSpPr>
        <p:spPr bwMode="auto">
          <a:xfrm>
            <a:off x="1981200" y="12192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I-10 West</a:t>
            </a:r>
          </a:p>
        </p:txBody>
      </p:sp>
      <p:sp>
        <p:nvSpPr>
          <p:cNvPr id="16391" name="Rectangle 12"/>
          <p:cNvSpPr>
            <a:spLocks noChangeArrowheads="1"/>
          </p:cNvSpPr>
          <p:nvPr/>
        </p:nvSpPr>
        <p:spPr bwMode="auto">
          <a:xfrm>
            <a:off x="1752600" y="6172200"/>
            <a:ext cx="588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http://www.chron.com/content/chronicle/special/01/flood/</a:t>
            </a:r>
          </a:p>
        </p:txBody>
      </p:sp>
    </p:spTree>
    <p:extLst>
      <p:ext uri="{BB962C8B-B14F-4D97-AF65-F5344CB8AC3E}">
        <p14:creationId xmlns:p14="http://schemas.microsoft.com/office/powerpoint/2010/main" val="134781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7" y="1516528"/>
            <a:ext cx="2833007" cy="2970100"/>
          </a:xfrm>
        </p:spPr>
        <p:txBody>
          <a:bodyPr>
            <a:noAutofit/>
          </a:bodyPr>
          <a:lstStyle/>
          <a:p>
            <a:r>
              <a:rPr lang="en-US" sz="3200" dirty="0" smtClean="0"/>
              <a:t>Recommended Storm Orientation</a:t>
            </a:r>
            <a:br>
              <a:rPr lang="en-US" sz="3200" dirty="0" smtClean="0"/>
            </a:br>
            <a:r>
              <a:rPr lang="en-US" sz="3200" dirty="0" smtClean="0"/>
              <a:t>for Austin is an azimuth of 200°</a:t>
            </a:r>
            <a:endParaRPr lang="en-US" sz="3200" dirty="0"/>
          </a:p>
        </p:txBody>
      </p:sp>
      <p:pic>
        <p:nvPicPr>
          <p:cNvPr id="3" name="Picture 2"/>
          <p:cNvPicPr>
            <a:picLocks noChangeAspect="1"/>
          </p:cNvPicPr>
          <p:nvPr/>
        </p:nvPicPr>
        <p:blipFill>
          <a:blip r:embed="rId2"/>
          <a:stretch>
            <a:fillRect/>
          </a:stretch>
        </p:blipFill>
        <p:spPr>
          <a:xfrm>
            <a:off x="2865124" y="1131094"/>
            <a:ext cx="6159473" cy="4816248"/>
          </a:xfrm>
          <a:prstGeom prst="rect">
            <a:avLst/>
          </a:prstGeom>
        </p:spPr>
      </p:pic>
      <p:cxnSp>
        <p:nvCxnSpPr>
          <p:cNvPr id="5" name="Straight Arrow Connector 4"/>
          <p:cNvCxnSpPr/>
          <p:nvPr/>
        </p:nvCxnSpPr>
        <p:spPr>
          <a:xfrm flipV="1">
            <a:off x="4103915" y="4035878"/>
            <a:ext cx="457200" cy="729344"/>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169228" y="4514850"/>
            <a:ext cx="119744" cy="119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502841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Waller Creek Watershed Orientation</a:t>
            </a:r>
            <a:endParaRPr lang="en-US" dirty="0"/>
          </a:p>
        </p:txBody>
      </p:sp>
      <p:grpSp>
        <p:nvGrpSpPr>
          <p:cNvPr id="11" name="Group 10"/>
          <p:cNvGrpSpPr/>
          <p:nvPr/>
        </p:nvGrpSpPr>
        <p:grpSpPr>
          <a:xfrm>
            <a:off x="5434421" y="1131094"/>
            <a:ext cx="2933725" cy="4536281"/>
            <a:chOff x="4248150" y="404812"/>
            <a:chExt cx="3911633" cy="6048375"/>
          </a:xfrm>
        </p:grpSpPr>
        <p:pic>
          <p:nvPicPr>
            <p:cNvPr id="3" name="Picture 2"/>
            <p:cNvPicPr>
              <a:picLocks noChangeAspect="1"/>
            </p:cNvPicPr>
            <p:nvPr/>
          </p:nvPicPr>
          <p:blipFill>
            <a:blip r:embed="rId2"/>
            <a:stretch>
              <a:fillRect/>
            </a:stretch>
          </p:blipFill>
          <p:spPr>
            <a:xfrm>
              <a:off x="4248150" y="404812"/>
              <a:ext cx="3695700" cy="6048375"/>
            </a:xfrm>
            <a:prstGeom prst="rect">
              <a:avLst/>
            </a:prstGeom>
          </p:spPr>
        </p:pic>
        <p:cxnSp>
          <p:nvCxnSpPr>
            <p:cNvPr id="5" name="Straight Arrow Connector 4"/>
            <p:cNvCxnSpPr/>
            <p:nvPr/>
          </p:nvCxnSpPr>
          <p:spPr>
            <a:xfrm>
              <a:off x="7155180" y="731520"/>
              <a:ext cx="22860" cy="48806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80910" y="3429000"/>
              <a:ext cx="878873" cy="400109"/>
            </a:xfrm>
            <a:prstGeom prst="rect">
              <a:avLst/>
            </a:prstGeom>
            <a:noFill/>
          </p:spPr>
          <p:txBody>
            <a:bodyPr wrap="none" rtlCol="0">
              <a:spAutoFit/>
            </a:bodyPr>
            <a:lstStyle/>
            <a:p>
              <a:r>
                <a:rPr lang="en-US" sz="1350" dirty="0"/>
                <a:t>8.2 km</a:t>
              </a:r>
            </a:p>
          </p:txBody>
        </p:sp>
        <p:cxnSp>
          <p:nvCxnSpPr>
            <p:cNvPr id="9" name="Straight Arrow Connector 8"/>
            <p:cNvCxnSpPr/>
            <p:nvPr/>
          </p:nvCxnSpPr>
          <p:spPr>
            <a:xfrm flipV="1">
              <a:off x="5189220" y="5703570"/>
              <a:ext cx="1817370" cy="228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57267" y="5726430"/>
              <a:ext cx="878873" cy="400109"/>
            </a:xfrm>
            <a:prstGeom prst="rect">
              <a:avLst/>
            </a:prstGeom>
            <a:noFill/>
          </p:spPr>
          <p:txBody>
            <a:bodyPr wrap="none" rtlCol="0">
              <a:spAutoFit/>
            </a:bodyPr>
            <a:lstStyle/>
            <a:p>
              <a:r>
                <a:rPr lang="en-US" sz="1350" dirty="0"/>
                <a:t>3.0 km</a:t>
              </a:r>
            </a:p>
          </p:txBody>
        </p:sp>
      </p:grpSp>
      <p:sp>
        <p:nvSpPr>
          <p:cNvPr id="12" name="Arc 11"/>
          <p:cNvSpPr/>
          <p:nvPr/>
        </p:nvSpPr>
        <p:spPr>
          <a:xfrm>
            <a:off x="6019296" y="4766310"/>
            <a:ext cx="488633" cy="494497"/>
          </a:xfrm>
          <a:prstGeom prst="arc">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TextBox 12"/>
          <p:cNvSpPr txBox="1"/>
          <p:nvPr/>
        </p:nvSpPr>
        <p:spPr>
          <a:xfrm>
            <a:off x="6410185" y="4658737"/>
            <a:ext cx="276038" cy="300082"/>
          </a:xfrm>
          <a:prstGeom prst="rect">
            <a:avLst/>
          </a:prstGeom>
          <a:noFill/>
        </p:spPr>
        <p:txBody>
          <a:bodyPr wrap="none" rtlCol="0">
            <a:spAutoFit/>
          </a:bodyPr>
          <a:lstStyle/>
          <a:p>
            <a:r>
              <a:rPr lang="el-GR" sz="1350" dirty="0"/>
              <a:t>θ</a:t>
            </a:r>
            <a:endParaRPr lang="en-US" sz="1350" dirty="0"/>
          </a:p>
        </p:txBody>
      </p:sp>
      <mc:AlternateContent xmlns:mc="http://schemas.openxmlformats.org/markup-compatibility/2006" xmlns:a14="http://schemas.microsoft.com/office/drawing/2010/main">
        <mc:Choice Requires="a14">
          <p:sp>
            <p:nvSpPr>
              <p:cNvPr id="14" name="TextBox 13"/>
              <p:cNvSpPr txBox="1"/>
              <p:nvPr/>
            </p:nvSpPr>
            <p:spPr>
              <a:xfrm>
                <a:off x="1125674" y="2135574"/>
                <a:ext cx="2259072" cy="1633973"/>
              </a:xfrm>
              <a:prstGeom prst="rect">
                <a:avLst/>
              </a:prstGeom>
              <a:noFill/>
            </p:spPr>
            <p:txBody>
              <a:bodyPr wrap="square" rtlCol="0">
                <a:spAutoFit/>
              </a:bodyPr>
              <a:lstStyle/>
              <a:p>
                <a14:m>
                  <m:oMath xmlns:m="http://schemas.openxmlformats.org/officeDocument/2006/math">
                    <m:func>
                      <m:funcPr>
                        <m:ctrlPr>
                          <a:rPr lang="en-US" sz="1350" i="1">
                            <a:latin typeface="Cambria Math" panose="02040503050406030204" pitchFamily="18" charset="0"/>
                          </a:rPr>
                        </m:ctrlPr>
                      </m:funcPr>
                      <m:fName>
                        <m:r>
                          <m:rPr>
                            <m:sty m:val="p"/>
                          </m:rPr>
                          <a:rPr lang="en-US" sz="1350">
                            <a:latin typeface="Cambria Math" panose="02040503050406030204" pitchFamily="18" charset="0"/>
                          </a:rPr>
                          <m:t>tan</m:t>
                        </m:r>
                      </m:fName>
                      <m:e>
                        <m:r>
                          <m:rPr>
                            <m:sty m:val="p"/>
                          </m:rPr>
                          <a:rPr lang="el-GR" sz="1350" i="1">
                            <a:latin typeface="Cambria Math" panose="02040503050406030204" pitchFamily="18" charset="0"/>
                          </a:rPr>
                          <m:t>θ</m:t>
                        </m:r>
                        <m:r>
                          <a:rPr lang="en-US" sz="1350" i="1">
                            <a:latin typeface="Cambria Math" panose="02040503050406030204" pitchFamily="18" charset="0"/>
                          </a:rPr>
                          <m:t>= </m:t>
                        </m:r>
                        <m:f>
                          <m:fPr>
                            <m:ctrlPr>
                              <a:rPr lang="en-US" sz="1350" i="1">
                                <a:latin typeface="Cambria Math" panose="02040503050406030204" pitchFamily="18" charset="0"/>
                              </a:rPr>
                            </m:ctrlPr>
                          </m:fPr>
                          <m:num>
                            <m:r>
                              <a:rPr lang="en-US" sz="1350" i="1">
                                <a:latin typeface="Cambria Math" panose="02040503050406030204" pitchFamily="18" charset="0"/>
                              </a:rPr>
                              <m:t>8.2</m:t>
                            </m:r>
                          </m:num>
                          <m:den>
                            <m:r>
                              <a:rPr lang="en-US" sz="1350" i="1">
                                <a:latin typeface="Cambria Math" panose="02040503050406030204" pitchFamily="18" charset="0"/>
                              </a:rPr>
                              <m:t>3.0</m:t>
                            </m:r>
                          </m:den>
                        </m:f>
                      </m:e>
                    </m:func>
                    <m:r>
                      <a:rPr lang="en-US" sz="1350" i="1">
                        <a:latin typeface="Cambria Math" panose="02040503050406030204" pitchFamily="18" charset="0"/>
                      </a:rPr>
                      <m:t> </m:t>
                    </m:r>
                  </m:oMath>
                </a14:m>
                <a:r>
                  <a:rPr lang="en-US" sz="1350" dirty="0"/>
                  <a:t>= 2.73</a:t>
                </a:r>
              </a:p>
              <a:p>
                <a:r>
                  <a:rPr lang="el-GR" sz="1350" dirty="0"/>
                  <a:t>Θ</a:t>
                </a:r>
                <a:r>
                  <a:rPr lang="en-US" sz="1350" dirty="0"/>
                  <a:t> = 70°</a:t>
                </a:r>
              </a:p>
              <a:p>
                <a:r>
                  <a:rPr lang="en-US" sz="1350" dirty="0"/>
                  <a:t>90 - </a:t>
                </a:r>
                <a:r>
                  <a:rPr lang="el-GR" sz="1350" dirty="0"/>
                  <a:t>Θ</a:t>
                </a:r>
                <a:r>
                  <a:rPr lang="en-US" sz="1350" dirty="0"/>
                  <a:t> = 20°</a:t>
                </a:r>
              </a:p>
              <a:p>
                <a:endParaRPr lang="en-US" sz="1350" dirty="0"/>
              </a:p>
              <a:p>
                <a:r>
                  <a:rPr lang="en-US" sz="1350" dirty="0"/>
                  <a:t>Azimuth = 180° + 20° = 200° </a:t>
                </a:r>
              </a:p>
              <a:p>
                <a:endParaRPr lang="en-US" sz="1350" dirty="0"/>
              </a:p>
              <a:p>
                <a:endParaRPr lang="en-US" sz="135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5674" y="2135574"/>
                <a:ext cx="2259072" cy="1633973"/>
              </a:xfrm>
              <a:prstGeom prst="rect">
                <a:avLst/>
              </a:prstGeom>
              <a:blipFill rotWithShape="0">
                <a:blip r:embed="rId3"/>
                <a:stretch>
                  <a:fillRect l="-811"/>
                </a:stretch>
              </a:blipFill>
            </p:spPr>
            <p:txBody>
              <a:bodyPr/>
              <a:lstStyle/>
              <a:p>
                <a:r>
                  <a:rPr lang="en-US">
                    <a:noFill/>
                  </a:rPr>
                  <a:t> </a:t>
                </a:r>
              </a:p>
            </p:txBody>
          </p:sp>
        </mc:Fallback>
      </mc:AlternateContent>
      <p:cxnSp>
        <p:nvCxnSpPr>
          <p:cNvPr id="16" name="Straight Connector 15"/>
          <p:cNvCxnSpPr/>
          <p:nvPr/>
        </p:nvCxnSpPr>
        <p:spPr>
          <a:xfrm>
            <a:off x="3189241" y="2906362"/>
            <a:ext cx="17145" cy="1657201"/>
          </a:xfrm>
          <a:prstGeom prst="line">
            <a:avLst/>
          </a:prstGeom>
          <a:ln w="19050">
            <a:head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6386" y="2906361"/>
            <a:ext cx="17145" cy="1657201"/>
          </a:xfrm>
          <a:prstGeom prst="line">
            <a:avLst/>
          </a:prstGeom>
          <a:ln w="19050"/>
          <a:scene3d>
            <a:camera prst="orthographicFront">
              <a:rot lat="0" lon="0" rev="20099999"/>
            </a:camera>
            <a:lightRig rig="threePt" dir="t"/>
          </a:scene3d>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058884" y="3437163"/>
            <a:ext cx="424902" cy="631609"/>
          </a:xfrm>
          <a:custGeom>
            <a:avLst/>
            <a:gdLst>
              <a:gd name="connsiteX0" fmla="*/ 174172 w 566536"/>
              <a:gd name="connsiteY0" fmla="*/ 0 h 842145"/>
              <a:gd name="connsiteX1" fmla="*/ 391886 w 566536"/>
              <a:gd name="connsiteY1" fmla="*/ 101600 h 842145"/>
              <a:gd name="connsiteX2" fmla="*/ 551543 w 566536"/>
              <a:gd name="connsiteY2" fmla="*/ 362857 h 842145"/>
              <a:gd name="connsiteX3" fmla="*/ 551543 w 566536"/>
              <a:gd name="connsiteY3" fmla="*/ 537029 h 842145"/>
              <a:gd name="connsiteX4" fmla="*/ 478972 w 566536"/>
              <a:gd name="connsiteY4" fmla="*/ 696686 h 842145"/>
              <a:gd name="connsiteX5" fmla="*/ 362858 w 566536"/>
              <a:gd name="connsiteY5" fmla="*/ 812800 h 842145"/>
              <a:gd name="connsiteX6" fmla="*/ 188686 w 566536"/>
              <a:gd name="connsiteY6" fmla="*/ 841829 h 842145"/>
              <a:gd name="connsiteX7" fmla="*/ 72572 w 566536"/>
              <a:gd name="connsiteY7" fmla="*/ 827315 h 842145"/>
              <a:gd name="connsiteX8" fmla="*/ 0 w 566536"/>
              <a:gd name="connsiteY8" fmla="*/ 812800 h 84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36" h="842145">
                <a:moveTo>
                  <a:pt x="174172" y="0"/>
                </a:moveTo>
                <a:cubicBezTo>
                  <a:pt x="251581" y="20562"/>
                  <a:pt x="328991" y="41124"/>
                  <a:pt x="391886" y="101600"/>
                </a:cubicBezTo>
                <a:cubicBezTo>
                  <a:pt x="454781" y="162076"/>
                  <a:pt x="524933" y="290285"/>
                  <a:pt x="551543" y="362857"/>
                </a:cubicBezTo>
                <a:cubicBezTo>
                  <a:pt x="578153" y="435429"/>
                  <a:pt x="563638" y="481391"/>
                  <a:pt x="551543" y="537029"/>
                </a:cubicBezTo>
                <a:cubicBezTo>
                  <a:pt x="539448" y="592667"/>
                  <a:pt x="510419" y="650724"/>
                  <a:pt x="478972" y="696686"/>
                </a:cubicBezTo>
                <a:cubicBezTo>
                  <a:pt x="447525" y="742648"/>
                  <a:pt x="411239" y="788609"/>
                  <a:pt x="362858" y="812800"/>
                </a:cubicBezTo>
                <a:cubicBezTo>
                  <a:pt x="314477" y="836991"/>
                  <a:pt x="237067" y="839410"/>
                  <a:pt x="188686" y="841829"/>
                </a:cubicBezTo>
                <a:cubicBezTo>
                  <a:pt x="140305" y="844248"/>
                  <a:pt x="104020" y="832153"/>
                  <a:pt x="72572" y="827315"/>
                </a:cubicBezTo>
                <a:cubicBezTo>
                  <a:pt x="41124" y="822477"/>
                  <a:pt x="20562" y="817638"/>
                  <a:pt x="0" y="812800"/>
                </a:cubicBezTo>
              </a:path>
            </a:pathLst>
          </a:custGeom>
          <a:noFill/>
          <a:ln w="28575">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Rectangle 19"/>
          <p:cNvSpPr/>
          <p:nvPr/>
        </p:nvSpPr>
        <p:spPr>
          <a:xfrm>
            <a:off x="3500931" y="3614467"/>
            <a:ext cx="508473" cy="300082"/>
          </a:xfrm>
          <a:prstGeom prst="rect">
            <a:avLst/>
          </a:prstGeom>
        </p:spPr>
        <p:txBody>
          <a:bodyPr wrap="none">
            <a:spAutoFit/>
          </a:bodyPr>
          <a:lstStyle/>
          <a:p>
            <a:r>
              <a:rPr lang="en-US" sz="1350" dirty="0"/>
              <a:t>200°</a:t>
            </a:r>
          </a:p>
        </p:txBody>
      </p:sp>
      <p:sp>
        <p:nvSpPr>
          <p:cNvPr id="21" name="TextBox 20"/>
          <p:cNvSpPr txBox="1"/>
          <p:nvPr/>
        </p:nvSpPr>
        <p:spPr>
          <a:xfrm>
            <a:off x="1262742" y="4874465"/>
            <a:ext cx="3509359" cy="300082"/>
          </a:xfrm>
          <a:prstGeom prst="rect">
            <a:avLst/>
          </a:prstGeom>
          <a:noFill/>
        </p:spPr>
        <p:txBody>
          <a:bodyPr wrap="none" rtlCol="0">
            <a:spAutoFit/>
          </a:bodyPr>
          <a:lstStyle/>
          <a:p>
            <a:r>
              <a:rPr lang="en-US" sz="1350" dirty="0"/>
              <a:t>Azimuth from North of the watershed is ~ 200° </a:t>
            </a:r>
          </a:p>
        </p:txBody>
      </p:sp>
      <p:sp>
        <p:nvSpPr>
          <p:cNvPr id="22" name="TextBox 21"/>
          <p:cNvSpPr txBox="1"/>
          <p:nvPr/>
        </p:nvSpPr>
        <p:spPr>
          <a:xfrm>
            <a:off x="981120" y="5978277"/>
            <a:ext cx="7166064" cy="369332"/>
          </a:xfrm>
          <a:prstGeom prst="rect">
            <a:avLst/>
          </a:prstGeom>
          <a:noFill/>
        </p:spPr>
        <p:txBody>
          <a:bodyPr wrap="none" rtlCol="0">
            <a:spAutoFit/>
          </a:bodyPr>
          <a:lstStyle/>
          <a:p>
            <a:r>
              <a:rPr lang="en-US" dirty="0"/>
              <a:t>Waller Creek falls right along the path of recommended storm orientation!</a:t>
            </a:r>
          </a:p>
        </p:txBody>
      </p:sp>
      <p:pic>
        <p:nvPicPr>
          <p:cNvPr id="23" name="Picture 22"/>
          <p:cNvPicPr>
            <a:picLocks noChangeAspect="1"/>
          </p:cNvPicPr>
          <p:nvPr/>
        </p:nvPicPr>
        <p:blipFill>
          <a:blip r:embed="rId4"/>
          <a:stretch>
            <a:fillRect/>
          </a:stretch>
        </p:blipFill>
        <p:spPr>
          <a:xfrm>
            <a:off x="3697148" y="2068859"/>
            <a:ext cx="1322066" cy="1386783"/>
          </a:xfrm>
          <a:prstGeom prst="rect">
            <a:avLst/>
          </a:prstGeom>
        </p:spPr>
      </p:pic>
    </p:spTree>
    <p:extLst>
      <p:ext uri="{BB962C8B-B14F-4D97-AF65-F5344CB8AC3E}">
        <p14:creationId xmlns:p14="http://schemas.microsoft.com/office/powerpoint/2010/main" val="3018094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Depth-Area-Duration Curves for Leon Creek</a:t>
            </a:r>
            <a:endParaRPr lang="en-US" sz="3200" dirty="0"/>
          </a:p>
        </p:txBody>
      </p:sp>
      <p:pic>
        <p:nvPicPr>
          <p:cNvPr id="3" name="Picture 2"/>
          <p:cNvPicPr>
            <a:picLocks noChangeAspect="1"/>
          </p:cNvPicPr>
          <p:nvPr/>
        </p:nvPicPr>
        <p:blipFill>
          <a:blip r:embed="rId2"/>
          <a:stretch>
            <a:fillRect/>
          </a:stretch>
        </p:blipFill>
        <p:spPr>
          <a:xfrm>
            <a:off x="4035539" y="1397882"/>
            <a:ext cx="4790225" cy="4612810"/>
          </a:xfrm>
          <a:prstGeom prst="rect">
            <a:avLst/>
          </a:prstGeom>
        </p:spPr>
      </p:pic>
      <p:sp>
        <p:nvSpPr>
          <p:cNvPr id="4" name="TextBox 3"/>
          <p:cNvSpPr txBox="1"/>
          <p:nvPr/>
        </p:nvSpPr>
        <p:spPr>
          <a:xfrm>
            <a:off x="3820630" y="2707404"/>
            <a:ext cx="892488" cy="300082"/>
          </a:xfrm>
          <a:prstGeom prst="rect">
            <a:avLst/>
          </a:prstGeom>
          <a:noFill/>
        </p:spPr>
        <p:txBody>
          <a:bodyPr wrap="none" rtlCol="0">
            <a:spAutoFit/>
          </a:bodyPr>
          <a:lstStyle/>
          <a:p>
            <a:r>
              <a:rPr lang="en-US" sz="1350" dirty="0"/>
              <a:t>Area (mi</a:t>
            </a:r>
            <a:r>
              <a:rPr lang="en-US" sz="1350" baseline="30000" dirty="0"/>
              <a:t>2</a:t>
            </a:r>
            <a:r>
              <a:rPr lang="en-US" sz="1350" dirty="0"/>
              <a:t>)</a:t>
            </a:r>
          </a:p>
        </p:txBody>
      </p:sp>
      <p:sp>
        <p:nvSpPr>
          <p:cNvPr id="5" name="TextBox 4"/>
          <p:cNvSpPr txBox="1"/>
          <p:nvPr/>
        </p:nvSpPr>
        <p:spPr>
          <a:xfrm>
            <a:off x="5683680" y="5133269"/>
            <a:ext cx="1580113" cy="300082"/>
          </a:xfrm>
          <a:prstGeom prst="rect">
            <a:avLst/>
          </a:prstGeom>
          <a:solidFill>
            <a:schemeClr val="bg1"/>
          </a:solidFill>
        </p:spPr>
        <p:txBody>
          <a:bodyPr wrap="none" rtlCol="0">
            <a:spAutoFit/>
          </a:bodyPr>
          <a:lstStyle/>
          <a:p>
            <a:r>
              <a:rPr lang="en-US" sz="1350" dirty="0"/>
              <a:t>PMP Depth (Inches)</a:t>
            </a:r>
          </a:p>
        </p:txBody>
      </p:sp>
      <p:sp>
        <p:nvSpPr>
          <p:cNvPr id="6" name="TextBox 5"/>
          <p:cNvSpPr txBox="1"/>
          <p:nvPr/>
        </p:nvSpPr>
        <p:spPr>
          <a:xfrm>
            <a:off x="6389397" y="4112397"/>
            <a:ext cx="2879781" cy="300082"/>
          </a:xfrm>
          <a:prstGeom prst="rect">
            <a:avLst/>
          </a:prstGeom>
          <a:noFill/>
        </p:spPr>
        <p:txBody>
          <a:bodyPr wrap="square" rtlCol="0">
            <a:spAutoFit/>
          </a:bodyPr>
          <a:lstStyle/>
          <a:p>
            <a:r>
              <a:rPr lang="en-US" sz="1350" dirty="0"/>
              <a:t>6    </a:t>
            </a:r>
            <a:r>
              <a:rPr lang="en-US" sz="1350" dirty="0" smtClean="0"/>
              <a:t>  12       24   48   </a:t>
            </a:r>
            <a:r>
              <a:rPr lang="en-US" sz="1350" dirty="0"/>
              <a:t>72 Duration (</a:t>
            </a:r>
            <a:r>
              <a:rPr lang="en-US" sz="1350" dirty="0" err="1"/>
              <a:t>hrs</a:t>
            </a:r>
            <a:r>
              <a:rPr lang="en-US" sz="1350" dirty="0"/>
              <a:t>)</a:t>
            </a:r>
          </a:p>
        </p:txBody>
      </p:sp>
      <p:sp>
        <p:nvSpPr>
          <p:cNvPr id="10" name="TextBox 9"/>
          <p:cNvSpPr txBox="1"/>
          <p:nvPr/>
        </p:nvSpPr>
        <p:spPr>
          <a:xfrm>
            <a:off x="424543" y="4068536"/>
            <a:ext cx="3691523" cy="1338828"/>
          </a:xfrm>
          <a:prstGeom prst="rect">
            <a:avLst/>
          </a:prstGeom>
          <a:noFill/>
        </p:spPr>
        <p:txBody>
          <a:bodyPr wrap="none" rtlCol="0">
            <a:spAutoFit/>
          </a:bodyPr>
          <a:lstStyle/>
          <a:p>
            <a:r>
              <a:rPr lang="en-US" sz="1350" dirty="0"/>
              <a:t>For </a:t>
            </a:r>
            <a:r>
              <a:rPr lang="en-US" sz="1350" dirty="0">
                <a:solidFill>
                  <a:srgbClr val="FF0000"/>
                </a:solidFill>
              </a:rPr>
              <a:t>10 square miles in Austin</a:t>
            </a:r>
            <a:r>
              <a:rPr lang="en-US" sz="1350" dirty="0"/>
              <a:t>, the PMP depths are</a:t>
            </a:r>
          </a:p>
          <a:p>
            <a:endParaRPr lang="en-US" sz="1350" dirty="0"/>
          </a:p>
          <a:p>
            <a:r>
              <a:rPr lang="en-US" sz="1350" dirty="0"/>
              <a:t>1-hr 17.4”, 2-hr 21.6”, 3-hr 24.9”, </a:t>
            </a:r>
            <a:r>
              <a:rPr lang="en-US" sz="1350" dirty="0">
                <a:solidFill>
                  <a:srgbClr val="FF0000"/>
                </a:solidFill>
              </a:rPr>
              <a:t>6-hr  31.1” </a:t>
            </a:r>
          </a:p>
          <a:p>
            <a:r>
              <a:rPr lang="en-US" sz="1350" dirty="0"/>
              <a:t>12-hr 37.6”, 24-hr 44.7”, 48-hr 50.0”, 72-hr 53.4”</a:t>
            </a:r>
          </a:p>
          <a:p>
            <a:endParaRPr lang="en-US" sz="1350" dirty="0"/>
          </a:p>
          <a:p>
            <a:r>
              <a:rPr lang="en-US" sz="1350" dirty="0"/>
              <a:t>Slightly larger than for Leon Creek in Belton, Texas</a:t>
            </a:r>
          </a:p>
        </p:txBody>
      </p:sp>
      <p:pic>
        <p:nvPicPr>
          <p:cNvPr id="11" name="Picture 10"/>
          <p:cNvPicPr>
            <a:picLocks noChangeAspect="1"/>
          </p:cNvPicPr>
          <p:nvPr/>
        </p:nvPicPr>
        <p:blipFill>
          <a:blip r:embed="rId3"/>
          <a:stretch>
            <a:fillRect/>
          </a:stretch>
        </p:blipFill>
        <p:spPr>
          <a:xfrm>
            <a:off x="510450" y="1968614"/>
            <a:ext cx="2809693" cy="1891053"/>
          </a:xfrm>
          <a:prstGeom prst="rect">
            <a:avLst/>
          </a:prstGeom>
        </p:spPr>
      </p:pic>
      <p:sp>
        <p:nvSpPr>
          <p:cNvPr id="12" name="TextBox 11"/>
          <p:cNvSpPr txBox="1"/>
          <p:nvPr/>
        </p:nvSpPr>
        <p:spPr>
          <a:xfrm>
            <a:off x="1152428" y="2250311"/>
            <a:ext cx="793807" cy="253916"/>
          </a:xfrm>
          <a:prstGeom prst="rect">
            <a:avLst/>
          </a:prstGeom>
          <a:noFill/>
        </p:spPr>
        <p:txBody>
          <a:bodyPr wrap="none" rtlCol="0">
            <a:spAutoFit/>
          </a:bodyPr>
          <a:lstStyle/>
          <a:p>
            <a:r>
              <a:rPr lang="en-US" sz="1050" dirty="0"/>
              <a:t>Leon Creek</a:t>
            </a:r>
          </a:p>
        </p:txBody>
      </p:sp>
      <p:cxnSp>
        <p:nvCxnSpPr>
          <p:cNvPr id="14" name="Straight Arrow Connector 13"/>
          <p:cNvCxnSpPr/>
          <p:nvPr/>
        </p:nvCxnSpPr>
        <p:spPr>
          <a:xfrm>
            <a:off x="3535052" y="4597334"/>
            <a:ext cx="3264761" cy="325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4543" y="5454649"/>
            <a:ext cx="3268908" cy="300082"/>
          </a:xfrm>
          <a:prstGeom prst="rect">
            <a:avLst/>
          </a:prstGeom>
          <a:noFill/>
        </p:spPr>
        <p:txBody>
          <a:bodyPr wrap="none" rtlCol="0">
            <a:spAutoFit/>
          </a:bodyPr>
          <a:lstStyle/>
          <a:p>
            <a:r>
              <a:rPr lang="en-US" sz="1350" dirty="0">
                <a:solidFill>
                  <a:srgbClr val="FF0000"/>
                </a:solidFill>
              </a:rPr>
              <a:t>Mean annual precipitation in Austin is 34.2”</a:t>
            </a:r>
          </a:p>
        </p:txBody>
      </p:sp>
    </p:spTree>
    <p:extLst>
      <p:ext uri="{BB962C8B-B14F-4D97-AF65-F5344CB8AC3E}">
        <p14:creationId xmlns:p14="http://schemas.microsoft.com/office/powerpoint/2010/main" val="4244363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 of Austin </a:t>
            </a:r>
            <a:br>
              <a:rPr lang="en-US" dirty="0" smtClean="0"/>
            </a:br>
            <a:r>
              <a:rPr lang="en-US" dirty="0" smtClean="0"/>
              <a:t>Probable Maximum Flood</a:t>
            </a:r>
            <a:endParaRPr lang="en-US" dirty="0"/>
          </a:p>
        </p:txBody>
      </p:sp>
      <p:sp>
        <p:nvSpPr>
          <p:cNvPr id="3" name="Rectangle 2"/>
          <p:cNvSpPr/>
          <p:nvPr/>
        </p:nvSpPr>
        <p:spPr>
          <a:xfrm>
            <a:off x="701040" y="1752600"/>
            <a:ext cx="7543800" cy="1754326"/>
          </a:xfrm>
          <a:prstGeom prst="rect">
            <a:avLst/>
          </a:prstGeom>
        </p:spPr>
        <p:txBody>
          <a:bodyPr wrap="square">
            <a:spAutoFit/>
          </a:bodyPr>
          <a:lstStyle/>
          <a:p>
            <a:r>
              <a:rPr lang="en-US" dirty="0"/>
              <a:t>To determine the PMF, each of the possible storm durations (1, 2, 3, 6, 12, 24, 48, and 72 hour storms) needs to be analyzed in order to determine the critical duration. The critical duration is the storm duration that produces the highest water surface elevation behind the dam. The PMF for each storm duration is derived using the PMP depths from Table 2-9 and using a rainfall-runoff model (HEC-1, HEC-HMS, TR-20). </a:t>
            </a:r>
          </a:p>
        </p:txBody>
      </p:sp>
      <p:sp>
        <p:nvSpPr>
          <p:cNvPr id="4" name="Rectangle 3"/>
          <p:cNvSpPr/>
          <p:nvPr/>
        </p:nvSpPr>
        <p:spPr>
          <a:xfrm>
            <a:off x="1036320" y="5567065"/>
            <a:ext cx="7239000" cy="923330"/>
          </a:xfrm>
          <a:prstGeom prst="rect">
            <a:avLst/>
          </a:prstGeom>
        </p:spPr>
        <p:txBody>
          <a:bodyPr wrap="square">
            <a:spAutoFit/>
          </a:bodyPr>
          <a:lstStyle/>
          <a:p>
            <a:r>
              <a:rPr lang="en-US" dirty="0"/>
              <a:t>Runoff curve numbers for the PMF need to reflect the assumption that the soils will be saturated. Therefore the runoff curve number should be based on Antecedent Moisture Condition III (AMC).</a:t>
            </a:r>
          </a:p>
        </p:txBody>
      </p:sp>
      <p:sp>
        <p:nvSpPr>
          <p:cNvPr id="5" name="Rectangle 4"/>
          <p:cNvSpPr/>
          <p:nvPr/>
        </p:nvSpPr>
        <p:spPr>
          <a:xfrm>
            <a:off x="731520" y="3658552"/>
            <a:ext cx="7559040" cy="923330"/>
          </a:xfrm>
          <a:prstGeom prst="rect">
            <a:avLst/>
          </a:prstGeom>
        </p:spPr>
        <p:txBody>
          <a:bodyPr wrap="square">
            <a:spAutoFit/>
          </a:bodyPr>
          <a:lstStyle/>
          <a:p>
            <a:r>
              <a:rPr lang="en-US" dirty="0"/>
              <a:t>The runoff parameters used in the PMF model are the same as those used for runoff analyses of the more frequent storm events, with the exception of curve numbers and temporal distribution of rainfall.</a:t>
            </a:r>
          </a:p>
        </p:txBody>
      </p:sp>
      <p:sp>
        <p:nvSpPr>
          <p:cNvPr id="6" name="Rectangle 5"/>
          <p:cNvSpPr/>
          <p:nvPr/>
        </p:nvSpPr>
        <p:spPr>
          <a:xfrm>
            <a:off x="731520" y="4559885"/>
            <a:ext cx="8077200" cy="923330"/>
          </a:xfrm>
          <a:prstGeom prst="rect">
            <a:avLst/>
          </a:prstGeom>
        </p:spPr>
        <p:txBody>
          <a:bodyPr wrap="square">
            <a:spAutoFit/>
          </a:bodyPr>
          <a:lstStyle/>
          <a:p>
            <a:r>
              <a:rPr lang="en-US" dirty="0"/>
              <a:t>The rainfall-runoff model should use the temporal distribution as provided in the Hydrologic and Hydraulic Guidelines for Dams in Texas. The temporal distribution for each storm duration has been reproduced in Figure 2-4, </a:t>
            </a:r>
            <a:r>
              <a:rPr lang="en-US" dirty="0">
                <a:hlinkClick r:id="rId2" action="ppaction://hlinkfile"/>
              </a:rPr>
              <a:t>Appendix E</a:t>
            </a:r>
            <a:r>
              <a:rPr lang="en-US" dirty="0"/>
              <a:t>. </a:t>
            </a:r>
          </a:p>
        </p:txBody>
      </p:sp>
    </p:spTree>
    <p:extLst>
      <p:ext uri="{BB962C8B-B14F-4D97-AF65-F5344CB8AC3E}">
        <p14:creationId xmlns:p14="http://schemas.microsoft.com/office/powerpoint/2010/main" val="1198631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normAutofit fontScale="90000"/>
          </a:bodyPr>
          <a:lstStyle/>
          <a:p>
            <a:pPr eaLnBrk="1" hangingPunct="1"/>
            <a:r>
              <a:rPr lang="en-US" sz="4000" smtClean="0"/>
              <a:t>Kayaking on US 59, Houston</a:t>
            </a:r>
            <a:br>
              <a:rPr lang="en-US" sz="4000" smtClean="0"/>
            </a:br>
            <a:r>
              <a:rPr lang="en-US" sz="4000" smtClean="0"/>
              <a:t>(Tropical Storm Allison)</a:t>
            </a:r>
          </a:p>
        </p:txBody>
      </p:sp>
      <p:pic>
        <p:nvPicPr>
          <p:cNvPr id="17411" name="Picture 4" descr="allison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457325"/>
            <a:ext cx="7620000" cy="5010150"/>
          </a:xfrm>
          <a:noFill/>
        </p:spPr>
      </p:pic>
      <p:sp>
        <p:nvSpPr>
          <p:cNvPr id="17412" name="Rectangle 7"/>
          <p:cNvSpPr>
            <a:spLocks noChangeArrowheads="1"/>
          </p:cNvSpPr>
          <p:nvPr/>
        </p:nvSpPr>
        <p:spPr bwMode="auto">
          <a:xfrm>
            <a:off x="1600200" y="6415088"/>
            <a:ext cx="588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http://www.chron.com/content/chronicle/special/01/flood/</a:t>
            </a:r>
          </a:p>
        </p:txBody>
      </p:sp>
    </p:spTree>
    <p:extLst>
      <p:ext uri="{BB962C8B-B14F-4D97-AF65-F5344CB8AC3E}">
        <p14:creationId xmlns:p14="http://schemas.microsoft.com/office/powerpoint/2010/main" val="461738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normAutofit fontScale="90000"/>
          </a:bodyPr>
          <a:lstStyle/>
          <a:p>
            <a:pPr eaLnBrk="1" hangingPunct="1"/>
            <a:r>
              <a:rPr lang="en-US" sz="4000" smtClean="0"/>
              <a:t>Residential Flooding in Tropical Storm Allison</a:t>
            </a:r>
          </a:p>
        </p:txBody>
      </p:sp>
      <p:pic>
        <p:nvPicPr>
          <p:cNvPr id="18435" name="Picture 4" descr="alliso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484313"/>
            <a:ext cx="7772400" cy="5053012"/>
          </a:xfrm>
          <a:noFill/>
        </p:spPr>
      </p:pic>
      <p:sp>
        <p:nvSpPr>
          <p:cNvPr id="18436" name="Rectangle 7"/>
          <p:cNvSpPr>
            <a:spLocks noChangeArrowheads="1"/>
          </p:cNvSpPr>
          <p:nvPr/>
        </p:nvSpPr>
        <p:spPr bwMode="auto">
          <a:xfrm>
            <a:off x="1752600" y="6491288"/>
            <a:ext cx="588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http://www.chron.com/content/chronicle/special/01/flood/</a:t>
            </a:r>
          </a:p>
        </p:txBody>
      </p:sp>
    </p:spTree>
    <p:extLst>
      <p:ext uri="{BB962C8B-B14F-4D97-AF65-F5344CB8AC3E}">
        <p14:creationId xmlns:p14="http://schemas.microsoft.com/office/powerpoint/2010/main" val="7997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p:txBody>
          <a:bodyPr/>
          <a:lstStyle/>
          <a:p>
            <a:pPr eaLnBrk="1" hangingPunct="1"/>
            <a:r>
              <a:rPr lang="en-US" smtClean="0"/>
              <a:t>The Human Cost</a:t>
            </a:r>
          </a:p>
        </p:txBody>
      </p:sp>
      <p:pic>
        <p:nvPicPr>
          <p:cNvPr id="19459" name="Picture 4" descr="allison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40000"/>
            <a:ext cx="4038600" cy="2644775"/>
          </a:xfrm>
          <a:noFill/>
        </p:spPr>
      </p:pic>
      <p:pic>
        <p:nvPicPr>
          <p:cNvPr id="19460" name="Picture 7" descr="allison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463800"/>
            <a:ext cx="4038600" cy="2797175"/>
          </a:xfrm>
          <a:noFill/>
        </p:spPr>
      </p:pic>
      <p:sp>
        <p:nvSpPr>
          <p:cNvPr id="19461" name="Text Box 10"/>
          <p:cNvSpPr txBox="1">
            <a:spLocks noChangeArrowheads="1"/>
          </p:cNvSpPr>
          <p:nvPr/>
        </p:nvSpPr>
        <p:spPr bwMode="auto">
          <a:xfrm>
            <a:off x="746125" y="5370513"/>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Saving the wedding photos</a:t>
            </a:r>
          </a:p>
        </p:txBody>
      </p:sp>
      <p:sp>
        <p:nvSpPr>
          <p:cNvPr id="19462" name="Text Box 11"/>
          <p:cNvSpPr txBox="1">
            <a:spLocks noChangeArrowheads="1"/>
          </p:cNvSpPr>
          <p:nvPr/>
        </p:nvSpPr>
        <p:spPr bwMode="auto">
          <a:xfrm>
            <a:off x="5470525" y="5370513"/>
            <a:ext cx="222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Cleaning out the car</a:t>
            </a:r>
          </a:p>
        </p:txBody>
      </p:sp>
      <p:sp>
        <p:nvSpPr>
          <p:cNvPr id="19463" name="Rectangle 12"/>
          <p:cNvSpPr>
            <a:spLocks noChangeArrowheads="1"/>
          </p:cNvSpPr>
          <p:nvPr/>
        </p:nvSpPr>
        <p:spPr bwMode="auto">
          <a:xfrm>
            <a:off x="1524000" y="6096000"/>
            <a:ext cx="588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http://www.chron.com/content/chronicle/special/01/flood/</a:t>
            </a:r>
          </a:p>
        </p:txBody>
      </p:sp>
    </p:spTree>
    <p:extLst>
      <p:ext uri="{BB962C8B-B14F-4D97-AF65-F5344CB8AC3E}">
        <p14:creationId xmlns:p14="http://schemas.microsoft.com/office/powerpoint/2010/main" val="4108284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r>
              <a:rPr lang="en-US" sz="4000" smtClean="0"/>
              <a:t>5-day rain total </a:t>
            </a:r>
            <a:br>
              <a:rPr lang="en-US" sz="4000" smtClean="0"/>
            </a:br>
            <a:r>
              <a:rPr lang="en-US" sz="2400" smtClean="0"/>
              <a:t>(Tropical Storm Allison)</a:t>
            </a:r>
          </a:p>
        </p:txBody>
      </p:sp>
      <p:pic>
        <p:nvPicPr>
          <p:cNvPr id="20483" name="Picture 4" descr="map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90600" y="1320800"/>
            <a:ext cx="8153400" cy="5438775"/>
          </a:xfrm>
          <a:noFill/>
        </p:spPr>
      </p:pic>
      <p:sp>
        <p:nvSpPr>
          <p:cNvPr id="20484" name="Text Box 7"/>
          <p:cNvSpPr txBox="1">
            <a:spLocks noChangeArrowheads="1"/>
          </p:cNvSpPr>
          <p:nvPr/>
        </p:nvSpPr>
        <p:spPr bwMode="auto">
          <a:xfrm>
            <a:off x="228600" y="4724400"/>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Harris County</a:t>
            </a:r>
          </a:p>
        </p:txBody>
      </p:sp>
      <p:sp>
        <p:nvSpPr>
          <p:cNvPr id="20485" name="Line 8"/>
          <p:cNvSpPr>
            <a:spLocks noChangeShapeType="1"/>
          </p:cNvSpPr>
          <p:nvPr/>
        </p:nvSpPr>
        <p:spPr bwMode="auto">
          <a:xfrm flipV="1">
            <a:off x="1752600" y="45720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Text Box 9"/>
          <p:cNvSpPr txBox="1">
            <a:spLocks noChangeArrowheads="1"/>
          </p:cNvSpPr>
          <p:nvPr/>
        </p:nvSpPr>
        <p:spPr bwMode="auto">
          <a:xfrm>
            <a:off x="4403725" y="4532313"/>
            <a:ext cx="1819275" cy="37623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City of Houston </a:t>
            </a:r>
          </a:p>
        </p:txBody>
      </p:sp>
    </p:spTree>
    <p:extLst>
      <p:ext uri="{BB962C8B-B14F-4D97-AF65-F5344CB8AC3E}">
        <p14:creationId xmlns:p14="http://schemas.microsoft.com/office/powerpoint/2010/main" val="70526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normAutofit fontScale="90000"/>
          </a:bodyPr>
          <a:lstStyle/>
          <a:p>
            <a:pPr eaLnBrk="1" hangingPunct="1"/>
            <a:r>
              <a:rPr lang="en-US" sz="4000" smtClean="0"/>
              <a:t>12-hour rain total</a:t>
            </a:r>
            <a:br>
              <a:rPr lang="en-US" sz="4000" smtClean="0"/>
            </a:br>
            <a:r>
              <a:rPr lang="en-US" sz="4000" smtClean="0"/>
              <a:t> </a:t>
            </a:r>
            <a:r>
              <a:rPr lang="en-US" sz="2400" smtClean="0"/>
              <a:t>(Tropical Storm Allison)</a:t>
            </a:r>
          </a:p>
        </p:txBody>
      </p:sp>
      <p:pic>
        <p:nvPicPr>
          <p:cNvPr id="21507" name="Picture 5" descr="map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524000"/>
            <a:ext cx="7467600" cy="4983163"/>
          </a:xfrm>
          <a:noFill/>
        </p:spPr>
      </p:pic>
    </p:spTree>
    <p:extLst>
      <p:ext uri="{BB962C8B-B14F-4D97-AF65-F5344CB8AC3E}">
        <p14:creationId xmlns:p14="http://schemas.microsoft.com/office/powerpoint/2010/main" val="171124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normAutofit fontScale="90000"/>
          </a:bodyPr>
          <a:lstStyle/>
          <a:p>
            <a:pPr eaLnBrk="1" hangingPunct="1"/>
            <a:r>
              <a:rPr lang="en-US" sz="4000" smtClean="0"/>
              <a:t>Extreme Rainfall Statistics</a:t>
            </a:r>
            <a:br>
              <a:rPr lang="en-US" sz="4000" smtClean="0"/>
            </a:br>
            <a:r>
              <a:rPr lang="en-US" sz="4000" smtClean="0"/>
              <a:t> </a:t>
            </a:r>
            <a:r>
              <a:rPr lang="en-US" sz="2400" smtClean="0"/>
              <a:t>(Tropical Storm Allison)</a:t>
            </a:r>
          </a:p>
        </p:txBody>
      </p:sp>
      <p:pic>
        <p:nvPicPr>
          <p:cNvPr id="22531" name="Picture 5" descr="map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473200"/>
            <a:ext cx="8153400" cy="5440363"/>
          </a:xfrm>
          <a:noFill/>
        </p:spPr>
      </p:pic>
    </p:spTree>
    <p:extLst>
      <p:ext uri="{BB962C8B-B14F-4D97-AF65-F5344CB8AC3E}">
        <p14:creationId xmlns:p14="http://schemas.microsoft.com/office/powerpoint/2010/main" val="3412372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780</Words>
  <Application>Microsoft Office PowerPoint</Application>
  <PresentationFormat>On-screen Show (4:3)</PresentationFormat>
  <Paragraphs>98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Extreme Storms</vt:lpstr>
      <vt:lpstr>PowerPoint Presentation</vt:lpstr>
      <vt:lpstr>Major Highways during Tropical Storm Allison</vt:lpstr>
      <vt:lpstr>Kayaking on US 59, Houston (Tropical Storm Allison)</vt:lpstr>
      <vt:lpstr>Residential Flooding in Tropical Storm Allison</vt:lpstr>
      <vt:lpstr>The Human Cost</vt:lpstr>
      <vt:lpstr>5-day rain total  (Tropical Storm Allison)</vt:lpstr>
      <vt:lpstr>12-hour rain total  (Tropical Storm Allison)</vt:lpstr>
      <vt:lpstr>Extreme Rainfall Statistics  (Tropical Storm Allison)</vt:lpstr>
      <vt:lpstr>73,000 houses and apartment buildings flooded</vt:lpstr>
      <vt:lpstr>Watersheds</vt:lpstr>
      <vt:lpstr>Tropical Storm Allison</vt:lpstr>
      <vt:lpstr>PowerPoint Presentation</vt:lpstr>
      <vt:lpstr>PowerPoint Presentation</vt:lpstr>
      <vt:lpstr>PowerPoint Presentation</vt:lpstr>
      <vt:lpstr>Flooding Scenarios in Houston</vt:lpstr>
      <vt:lpstr>100 year storm depths</vt:lpstr>
      <vt:lpstr>Atlas of Depth-Duration-Frequency for Texas</vt:lpstr>
      <vt:lpstr>Rainfall Frequency Analysis in Texas</vt:lpstr>
      <vt:lpstr>City of Austin Depth-Duration-Frequency (inches)</vt:lpstr>
      <vt:lpstr>City of Austin Intensity-Duration-Frequency (In/hr)</vt:lpstr>
      <vt:lpstr>City of Austin  Probable Maximum Precipitation</vt:lpstr>
      <vt:lpstr>Design Storm Depths in Travis and Harris Counties</vt:lpstr>
      <vt:lpstr>Probable Maximum Precipitation Depths</vt:lpstr>
      <vt:lpstr>Probable Maximum Precipitation Depths</vt:lpstr>
      <vt:lpstr>Extreme Precipitation Estimates in Travis and Harris Counties</vt:lpstr>
      <vt:lpstr>Drainage Area of Waller Creek at 15th St (12.2 km2)</vt:lpstr>
      <vt:lpstr>PMP Standard Storm Shape – Ellipse with axes 2.5:1</vt:lpstr>
      <vt:lpstr>Hurricane Storm Tracks</vt:lpstr>
      <vt:lpstr>Recommended Storm Orientation for Austin is an azimuth of 200°</vt:lpstr>
      <vt:lpstr>Waller Creek Watershed Orientation</vt:lpstr>
      <vt:lpstr>Depth-Area-Duration Curves for Leon Creek</vt:lpstr>
      <vt:lpstr>City of Austin  Probable Maximum Flood</vt:lpstr>
    </vt:vector>
  </TitlesOfParts>
  <Company>The 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Storm Allison</dc:title>
  <dc:creator>Maidment, David R</dc:creator>
  <cp:lastModifiedBy>Maidment, David R</cp:lastModifiedBy>
  <cp:revision>21</cp:revision>
  <dcterms:created xsi:type="dcterms:W3CDTF">2013-04-06T08:35:44Z</dcterms:created>
  <dcterms:modified xsi:type="dcterms:W3CDTF">2013-04-11T19:38:11Z</dcterms:modified>
</cp:coreProperties>
</file>