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02" r:id="rId3"/>
    <p:sldId id="303"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11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BED2CA-7B03-472C-8D31-9572921E6102}" type="datetimeFigureOut">
              <a:rPr lang="en-US" smtClean="0"/>
              <a:t>4/29/2013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3C44ED-97AB-4514-BC3D-AB8991410096}" type="slidenum">
              <a:rPr lang="en-US" smtClean="0"/>
              <a:t>‹#›</a:t>
            </a:fld>
            <a:endParaRPr lang="en-US"/>
          </a:p>
        </p:txBody>
      </p:sp>
    </p:spTree>
    <p:extLst>
      <p:ext uri="{BB962C8B-B14F-4D97-AF65-F5344CB8AC3E}">
        <p14:creationId xmlns:p14="http://schemas.microsoft.com/office/powerpoint/2010/main" val="145783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7D6E11-5264-42CB-87C9-0FF4AFB739D6}" type="slidenum">
              <a:rPr lang="en-US"/>
              <a:pPr/>
              <a:t>5</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542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1DCC45-0A80-4400-A652-5AAB148037A7}" type="slidenum">
              <a:rPr lang="en-US"/>
              <a:pPr/>
              <a:t>15</a:t>
            </a:fld>
            <a:endParaRPr lang="en-US"/>
          </a:p>
        </p:txBody>
      </p:sp>
      <p:sp>
        <p:nvSpPr>
          <p:cNvPr id="279554" name="Rectangle 2"/>
          <p:cNvSpPr>
            <a:spLocks noGrp="1" noRot="1" noChangeAspect="1" noChangeArrowheads="1" noTextEdit="1"/>
          </p:cNvSpPr>
          <p:nvPr>
            <p:ph type="sldImg"/>
          </p:nvPr>
        </p:nvSpPr>
        <p:spPr>
          <a:xfrm>
            <a:off x="1144588" y="685800"/>
            <a:ext cx="4570412" cy="3429000"/>
          </a:xfrm>
          <a:ln/>
        </p:spPr>
      </p:sp>
      <p:sp>
        <p:nvSpPr>
          <p:cNvPr id="279555" name="Rectangle 3"/>
          <p:cNvSpPr>
            <a:spLocks noGrp="1" noChangeArrowheads="1"/>
          </p:cNvSpPr>
          <p:nvPr>
            <p:ph type="body" idx="1"/>
          </p:nvPr>
        </p:nvSpPr>
        <p:spPr>
          <a:xfrm>
            <a:off x="685490" y="4342699"/>
            <a:ext cx="5487020" cy="4114956"/>
          </a:xfrm>
        </p:spPr>
        <p:txBody>
          <a:bodyPr/>
          <a:lstStyle/>
          <a:p>
            <a:endParaRPr lang="en-US"/>
          </a:p>
        </p:txBody>
      </p:sp>
    </p:spTree>
    <p:extLst>
      <p:ext uri="{BB962C8B-B14F-4D97-AF65-F5344CB8AC3E}">
        <p14:creationId xmlns:p14="http://schemas.microsoft.com/office/powerpoint/2010/main" val="126763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B0B5A6-FC9E-40FA-B635-CE168DB1F8A1}" type="slidenum">
              <a:rPr lang="en-US"/>
              <a:pPr/>
              <a:t>16</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888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017CA4-B46A-4972-AF1B-F9D7160FCE7F}" type="slidenum">
              <a:rPr lang="en-US"/>
              <a:pPr/>
              <a:t>17</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9164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D34616-5638-4E25-9DA2-157767FC0FAA}" type="slidenum">
              <a:rPr lang="en-US"/>
              <a:pPr/>
              <a:t>18</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061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CC0AF-23FE-46CA-8B1B-0E5F3BF78F3C}" type="slidenum">
              <a:rPr lang="en-US"/>
              <a:pPr/>
              <a:t>19</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4641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F18B63-F69F-40DA-BA99-1E78F90A28F6}" type="slidenum">
              <a:rPr lang="en-US"/>
              <a:pPr/>
              <a:t>20</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2555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74AE6E-F050-4F89-A4E6-BE158542D622}" type="slidenum">
              <a:rPr lang="en-US"/>
              <a:pPr/>
              <a:t>21</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376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6A71D9-CF44-40E1-BA47-FA5C6CA988A6}" type="slidenum">
              <a:rPr lang="en-US"/>
              <a:pPr/>
              <a:t>22</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6233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940768-70D6-4C24-8939-2FC8ECE06641}" type="slidenum">
              <a:rPr lang="en-US"/>
              <a:pPr/>
              <a:t>23</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0032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F24DCB5-F1DA-4B2C-AF61-A8197CF95082}" type="slidenum">
              <a:rPr lang="en-US"/>
              <a:pPr/>
              <a:t>24</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798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EA2D7D-4AB8-4499-A16A-CF881A984F54}" type="slidenum">
              <a:rPr lang="en-US"/>
              <a:pPr/>
              <a:t>6</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0703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8966" indent="-280371" eaLnBrk="0" hangingPunct="0">
              <a:defRPr sz="3100">
                <a:solidFill>
                  <a:schemeClr val="tx2"/>
                </a:solidFill>
                <a:latin typeface="News Gothic MT" pitchFamily="34" charset="0"/>
              </a:defRPr>
            </a:lvl2pPr>
            <a:lvl3pPr marL="1121486" indent="-224297" eaLnBrk="0" hangingPunct="0">
              <a:defRPr sz="3100">
                <a:solidFill>
                  <a:schemeClr val="tx2"/>
                </a:solidFill>
                <a:latin typeface="News Gothic MT" pitchFamily="34" charset="0"/>
              </a:defRPr>
            </a:lvl3pPr>
            <a:lvl4pPr marL="1570081" indent="-224297" eaLnBrk="0" hangingPunct="0">
              <a:defRPr sz="3100">
                <a:solidFill>
                  <a:schemeClr val="tx2"/>
                </a:solidFill>
                <a:latin typeface="News Gothic MT" pitchFamily="34" charset="0"/>
              </a:defRPr>
            </a:lvl4pPr>
            <a:lvl5pPr marL="2018676" indent="-224297" eaLnBrk="0" hangingPunct="0">
              <a:defRPr sz="3100">
                <a:solidFill>
                  <a:schemeClr val="tx2"/>
                </a:solidFill>
                <a:latin typeface="News Gothic MT" pitchFamily="34" charset="0"/>
              </a:defRPr>
            </a:lvl5pPr>
            <a:lvl6pPr marL="2467270" indent="-224297" eaLnBrk="0" fontAlgn="base" hangingPunct="0">
              <a:spcBef>
                <a:spcPct val="0"/>
              </a:spcBef>
              <a:spcAft>
                <a:spcPct val="0"/>
              </a:spcAft>
              <a:defRPr sz="3100">
                <a:solidFill>
                  <a:schemeClr val="tx2"/>
                </a:solidFill>
                <a:latin typeface="News Gothic MT" pitchFamily="34" charset="0"/>
              </a:defRPr>
            </a:lvl6pPr>
            <a:lvl7pPr marL="2915865" indent="-224297" eaLnBrk="0" fontAlgn="base" hangingPunct="0">
              <a:spcBef>
                <a:spcPct val="0"/>
              </a:spcBef>
              <a:spcAft>
                <a:spcPct val="0"/>
              </a:spcAft>
              <a:defRPr sz="3100">
                <a:solidFill>
                  <a:schemeClr val="tx2"/>
                </a:solidFill>
                <a:latin typeface="News Gothic MT" pitchFamily="34" charset="0"/>
              </a:defRPr>
            </a:lvl7pPr>
            <a:lvl8pPr marL="3364460" indent="-224297" eaLnBrk="0" fontAlgn="base" hangingPunct="0">
              <a:spcBef>
                <a:spcPct val="0"/>
              </a:spcBef>
              <a:spcAft>
                <a:spcPct val="0"/>
              </a:spcAft>
              <a:defRPr sz="3100">
                <a:solidFill>
                  <a:schemeClr val="tx2"/>
                </a:solidFill>
                <a:latin typeface="News Gothic MT" pitchFamily="34" charset="0"/>
              </a:defRPr>
            </a:lvl8pPr>
            <a:lvl9pPr marL="3813055" indent="-224297" eaLnBrk="0" fontAlgn="base" hangingPunct="0">
              <a:spcBef>
                <a:spcPct val="0"/>
              </a:spcBef>
              <a:spcAft>
                <a:spcPct val="0"/>
              </a:spcAft>
              <a:defRPr sz="3100">
                <a:solidFill>
                  <a:schemeClr val="tx2"/>
                </a:solidFill>
                <a:latin typeface="News Gothic MT" pitchFamily="34" charset="0"/>
              </a:defRPr>
            </a:lvl9pPr>
          </a:lstStyle>
          <a:p>
            <a:pPr eaLnBrk="1" hangingPunct="1"/>
            <a:fld id="{A76D14F7-0FDA-41E2-85C6-D1843687A5CF}" type="slidenum">
              <a:rPr lang="en-US" sz="1200">
                <a:latin typeface="Verdana" pitchFamily="34" charset="0"/>
              </a:rPr>
              <a:pPr eaLnBrk="1" hangingPunct="1"/>
              <a:t>25</a:t>
            </a:fld>
            <a:endParaRPr lang="en-US" sz="1200">
              <a:latin typeface="Verdana"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34079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8966" indent="-280371" eaLnBrk="0" hangingPunct="0">
              <a:defRPr sz="3100">
                <a:solidFill>
                  <a:schemeClr val="tx2"/>
                </a:solidFill>
                <a:latin typeface="News Gothic MT" pitchFamily="34" charset="0"/>
              </a:defRPr>
            </a:lvl2pPr>
            <a:lvl3pPr marL="1121486" indent="-224297" eaLnBrk="0" hangingPunct="0">
              <a:defRPr sz="3100">
                <a:solidFill>
                  <a:schemeClr val="tx2"/>
                </a:solidFill>
                <a:latin typeface="News Gothic MT" pitchFamily="34" charset="0"/>
              </a:defRPr>
            </a:lvl3pPr>
            <a:lvl4pPr marL="1570081" indent="-224297" eaLnBrk="0" hangingPunct="0">
              <a:defRPr sz="3100">
                <a:solidFill>
                  <a:schemeClr val="tx2"/>
                </a:solidFill>
                <a:latin typeface="News Gothic MT" pitchFamily="34" charset="0"/>
              </a:defRPr>
            </a:lvl4pPr>
            <a:lvl5pPr marL="2018676" indent="-224297" eaLnBrk="0" hangingPunct="0">
              <a:defRPr sz="3100">
                <a:solidFill>
                  <a:schemeClr val="tx2"/>
                </a:solidFill>
                <a:latin typeface="News Gothic MT" pitchFamily="34" charset="0"/>
              </a:defRPr>
            </a:lvl5pPr>
            <a:lvl6pPr marL="2467270" indent="-224297" eaLnBrk="0" fontAlgn="base" hangingPunct="0">
              <a:spcBef>
                <a:spcPct val="0"/>
              </a:spcBef>
              <a:spcAft>
                <a:spcPct val="0"/>
              </a:spcAft>
              <a:defRPr sz="3100">
                <a:solidFill>
                  <a:schemeClr val="tx2"/>
                </a:solidFill>
                <a:latin typeface="News Gothic MT" pitchFamily="34" charset="0"/>
              </a:defRPr>
            </a:lvl6pPr>
            <a:lvl7pPr marL="2915865" indent="-224297" eaLnBrk="0" fontAlgn="base" hangingPunct="0">
              <a:spcBef>
                <a:spcPct val="0"/>
              </a:spcBef>
              <a:spcAft>
                <a:spcPct val="0"/>
              </a:spcAft>
              <a:defRPr sz="3100">
                <a:solidFill>
                  <a:schemeClr val="tx2"/>
                </a:solidFill>
                <a:latin typeface="News Gothic MT" pitchFamily="34" charset="0"/>
              </a:defRPr>
            </a:lvl7pPr>
            <a:lvl8pPr marL="3364460" indent="-224297" eaLnBrk="0" fontAlgn="base" hangingPunct="0">
              <a:spcBef>
                <a:spcPct val="0"/>
              </a:spcBef>
              <a:spcAft>
                <a:spcPct val="0"/>
              </a:spcAft>
              <a:defRPr sz="3100">
                <a:solidFill>
                  <a:schemeClr val="tx2"/>
                </a:solidFill>
                <a:latin typeface="News Gothic MT" pitchFamily="34" charset="0"/>
              </a:defRPr>
            </a:lvl8pPr>
            <a:lvl9pPr marL="3813055" indent="-224297" eaLnBrk="0" fontAlgn="base" hangingPunct="0">
              <a:spcBef>
                <a:spcPct val="0"/>
              </a:spcBef>
              <a:spcAft>
                <a:spcPct val="0"/>
              </a:spcAft>
              <a:defRPr sz="3100">
                <a:solidFill>
                  <a:schemeClr val="tx2"/>
                </a:solidFill>
                <a:latin typeface="News Gothic MT" pitchFamily="34" charset="0"/>
              </a:defRPr>
            </a:lvl9pPr>
          </a:lstStyle>
          <a:p>
            <a:pPr eaLnBrk="1" hangingPunct="1"/>
            <a:fld id="{3EF76155-98D0-41FA-BDAD-3F1009A5EF00}" type="slidenum">
              <a:rPr lang="en-US" sz="1200">
                <a:latin typeface="Verdana" pitchFamily="34" charset="0"/>
              </a:rPr>
              <a:pPr eaLnBrk="1" hangingPunct="1"/>
              <a:t>30</a:t>
            </a:fld>
            <a:endParaRPr lang="en-US" sz="1200">
              <a:latin typeface="Verdana" pitchFamily="34" charset="0"/>
            </a:endParaRPr>
          </a:p>
        </p:txBody>
      </p:sp>
    </p:spTree>
    <p:extLst>
      <p:ext uri="{BB962C8B-B14F-4D97-AF65-F5344CB8AC3E}">
        <p14:creationId xmlns:p14="http://schemas.microsoft.com/office/powerpoint/2010/main" val="3555585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8966" indent="-280371" eaLnBrk="0" hangingPunct="0">
              <a:defRPr sz="3100">
                <a:solidFill>
                  <a:schemeClr val="tx2"/>
                </a:solidFill>
                <a:latin typeface="News Gothic MT" pitchFamily="34" charset="0"/>
              </a:defRPr>
            </a:lvl2pPr>
            <a:lvl3pPr marL="1121486" indent="-224297" eaLnBrk="0" hangingPunct="0">
              <a:defRPr sz="3100">
                <a:solidFill>
                  <a:schemeClr val="tx2"/>
                </a:solidFill>
                <a:latin typeface="News Gothic MT" pitchFamily="34" charset="0"/>
              </a:defRPr>
            </a:lvl3pPr>
            <a:lvl4pPr marL="1570081" indent="-224297" eaLnBrk="0" hangingPunct="0">
              <a:defRPr sz="3100">
                <a:solidFill>
                  <a:schemeClr val="tx2"/>
                </a:solidFill>
                <a:latin typeface="News Gothic MT" pitchFamily="34" charset="0"/>
              </a:defRPr>
            </a:lvl4pPr>
            <a:lvl5pPr marL="2018676" indent="-224297" eaLnBrk="0" hangingPunct="0">
              <a:defRPr sz="3100">
                <a:solidFill>
                  <a:schemeClr val="tx2"/>
                </a:solidFill>
                <a:latin typeface="News Gothic MT" pitchFamily="34" charset="0"/>
              </a:defRPr>
            </a:lvl5pPr>
            <a:lvl6pPr marL="2467270" indent="-224297" eaLnBrk="0" fontAlgn="base" hangingPunct="0">
              <a:spcBef>
                <a:spcPct val="0"/>
              </a:spcBef>
              <a:spcAft>
                <a:spcPct val="0"/>
              </a:spcAft>
              <a:defRPr sz="3100">
                <a:solidFill>
                  <a:schemeClr val="tx2"/>
                </a:solidFill>
                <a:latin typeface="News Gothic MT" pitchFamily="34" charset="0"/>
              </a:defRPr>
            </a:lvl6pPr>
            <a:lvl7pPr marL="2915865" indent="-224297" eaLnBrk="0" fontAlgn="base" hangingPunct="0">
              <a:spcBef>
                <a:spcPct val="0"/>
              </a:spcBef>
              <a:spcAft>
                <a:spcPct val="0"/>
              </a:spcAft>
              <a:defRPr sz="3100">
                <a:solidFill>
                  <a:schemeClr val="tx2"/>
                </a:solidFill>
                <a:latin typeface="News Gothic MT" pitchFamily="34" charset="0"/>
              </a:defRPr>
            </a:lvl7pPr>
            <a:lvl8pPr marL="3364460" indent="-224297" eaLnBrk="0" fontAlgn="base" hangingPunct="0">
              <a:spcBef>
                <a:spcPct val="0"/>
              </a:spcBef>
              <a:spcAft>
                <a:spcPct val="0"/>
              </a:spcAft>
              <a:defRPr sz="3100">
                <a:solidFill>
                  <a:schemeClr val="tx2"/>
                </a:solidFill>
                <a:latin typeface="News Gothic MT" pitchFamily="34" charset="0"/>
              </a:defRPr>
            </a:lvl8pPr>
            <a:lvl9pPr marL="3813055" indent="-224297" eaLnBrk="0" fontAlgn="base" hangingPunct="0">
              <a:spcBef>
                <a:spcPct val="0"/>
              </a:spcBef>
              <a:spcAft>
                <a:spcPct val="0"/>
              </a:spcAft>
              <a:defRPr sz="3100">
                <a:solidFill>
                  <a:schemeClr val="tx2"/>
                </a:solidFill>
                <a:latin typeface="News Gothic MT" pitchFamily="34" charset="0"/>
              </a:defRPr>
            </a:lvl9pPr>
          </a:lstStyle>
          <a:p>
            <a:pPr eaLnBrk="1" hangingPunct="1"/>
            <a:fld id="{736FD3B3-0720-4670-9E53-096557C36169}" type="slidenum">
              <a:rPr lang="en-US" sz="1200">
                <a:latin typeface="Verdana" pitchFamily="34" charset="0"/>
              </a:rPr>
              <a:pPr eaLnBrk="1" hangingPunct="1"/>
              <a:t>32</a:t>
            </a:fld>
            <a:endParaRPr lang="en-US" sz="1200">
              <a:latin typeface="Verdana" pitchFamily="34" charset="0"/>
            </a:endParaRPr>
          </a:p>
        </p:txBody>
      </p:sp>
    </p:spTree>
    <p:extLst>
      <p:ext uri="{BB962C8B-B14F-4D97-AF65-F5344CB8AC3E}">
        <p14:creationId xmlns:p14="http://schemas.microsoft.com/office/powerpoint/2010/main" val="239753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8966" indent="-280371" eaLnBrk="0" hangingPunct="0">
              <a:defRPr sz="3100">
                <a:solidFill>
                  <a:schemeClr val="tx2"/>
                </a:solidFill>
                <a:latin typeface="News Gothic MT" pitchFamily="34" charset="0"/>
              </a:defRPr>
            </a:lvl2pPr>
            <a:lvl3pPr marL="1121486" indent="-224297" eaLnBrk="0" hangingPunct="0">
              <a:defRPr sz="3100">
                <a:solidFill>
                  <a:schemeClr val="tx2"/>
                </a:solidFill>
                <a:latin typeface="News Gothic MT" pitchFamily="34" charset="0"/>
              </a:defRPr>
            </a:lvl3pPr>
            <a:lvl4pPr marL="1570081" indent="-224297" eaLnBrk="0" hangingPunct="0">
              <a:defRPr sz="3100">
                <a:solidFill>
                  <a:schemeClr val="tx2"/>
                </a:solidFill>
                <a:latin typeface="News Gothic MT" pitchFamily="34" charset="0"/>
              </a:defRPr>
            </a:lvl4pPr>
            <a:lvl5pPr marL="2018676" indent="-224297" eaLnBrk="0" hangingPunct="0">
              <a:defRPr sz="3100">
                <a:solidFill>
                  <a:schemeClr val="tx2"/>
                </a:solidFill>
                <a:latin typeface="News Gothic MT" pitchFamily="34" charset="0"/>
              </a:defRPr>
            </a:lvl5pPr>
            <a:lvl6pPr marL="2467270" indent="-224297" eaLnBrk="0" fontAlgn="base" hangingPunct="0">
              <a:spcBef>
                <a:spcPct val="0"/>
              </a:spcBef>
              <a:spcAft>
                <a:spcPct val="0"/>
              </a:spcAft>
              <a:defRPr sz="3100">
                <a:solidFill>
                  <a:schemeClr val="tx2"/>
                </a:solidFill>
                <a:latin typeface="News Gothic MT" pitchFamily="34" charset="0"/>
              </a:defRPr>
            </a:lvl6pPr>
            <a:lvl7pPr marL="2915865" indent="-224297" eaLnBrk="0" fontAlgn="base" hangingPunct="0">
              <a:spcBef>
                <a:spcPct val="0"/>
              </a:spcBef>
              <a:spcAft>
                <a:spcPct val="0"/>
              </a:spcAft>
              <a:defRPr sz="3100">
                <a:solidFill>
                  <a:schemeClr val="tx2"/>
                </a:solidFill>
                <a:latin typeface="News Gothic MT" pitchFamily="34" charset="0"/>
              </a:defRPr>
            </a:lvl7pPr>
            <a:lvl8pPr marL="3364460" indent="-224297" eaLnBrk="0" fontAlgn="base" hangingPunct="0">
              <a:spcBef>
                <a:spcPct val="0"/>
              </a:spcBef>
              <a:spcAft>
                <a:spcPct val="0"/>
              </a:spcAft>
              <a:defRPr sz="3100">
                <a:solidFill>
                  <a:schemeClr val="tx2"/>
                </a:solidFill>
                <a:latin typeface="News Gothic MT" pitchFamily="34" charset="0"/>
              </a:defRPr>
            </a:lvl8pPr>
            <a:lvl9pPr marL="3813055" indent="-224297" eaLnBrk="0" fontAlgn="base" hangingPunct="0">
              <a:spcBef>
                <a:spcPct val="0"/>
              </a:spcBef>
              <a:spcAft>
                <a:spcPct val="0"/>
              </a:spcAft>
              <a:defRPr sz="3100">
                <a:solidFill>
                  <a:schemeClr val="tx2"/>
                </a:solidFill>
                <a:latin typeface="News Gothic MT" pitchFamily="34" charset="0"/>
              </a:defRPr>
            </a:lvl9pPr>
          </a:lstStyle>
          <a:p>
            <a:pPr eaLnBrk="1" hangingPunct="1"/>
            <a:fld id="{AE63A35D-BC41-49A5-9D3F-EB5C4B8AF1D3}" type="slidenum">
              <a:rPr lang="en-US" sz="1200">
                <a:latin typeface="Verdana" pitchFamily="34" charset="0"/>
              </a:rPr>
              <a:pPr eaLnBrk="1" hangingPunct="1"/>
              <a:t>33</a:t>
            </a:fld>
            <a:endParaRPr lang="en-US" sz="1200">
              <a:latin typeface="Verdana" pitchFamily="34" charset="0"/>
            </a:endParaRPr>
          </a:p>
        </p:txBody>
      </p:sp>
    </p:spTree>
    <p:extLst>
      <p:ext uri="{BB962C8B-B14F-4D97-AF65-F5344CB8AC3E}">
        <p14:creationId xmlns:p14="http://schemas.microsoft.com/office/powerpoint/2010/main" val="400227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07316F-2ED0-44C6-8D67-855A2478B415}" type="slidenum">
              <a:rPr lang="en-US"/>
              <a:pPr/>
              <a:t>7</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32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B1BA6-D0E9-4EFC-821A-48153703BE67}" type="slidenum">
              <a:rPr lang="en-US"/>
              <a:pPr/>
              <a:t>8</a:t>
            </a:fld>
            <a:endParaRPr lang="en-US"/>
          </a:p>
        </p:txBody>
      </p:sp>
      <p:sp>
        <p:nvSpPr>
          <p:cNvPr id="57346" name="Rectangle 2"/>
          <p:cNvSpPr>
            <a:spLocks noGrp="1" noRot="1" noChangeAspect="1" noChangeArrowheads="1" noTextEdit="1"/>
          </p:cNvSpPr>
          <p:nvPr>
            <p:ph type="sldImg"/>
          </p:nvPr>
        </p:nvSpPr>
        <p:spPr bwMode="auto">
          <a:xfrm>
            <a:off x="1143000" y="687388"/>
            <a:ext cx="4572000" cy="342900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12814" y="4343401"/>
            <a:ext cx="5032375" cy="4113213"/>
          </a:xfrm>
          <a:prstGeom prst="rect">
            <a:avLst/>
          </a:prstGeom>
          <a:solidFill>
            <a:srgbClr val="FFFFFF"/>
          </a:solidFill>
          <a:ln>
            <a:solidFill>
              <a:srgbClr val="000000"/>
            </a:solidFill>
            <a:miter lim="800000"/>
            <a:headEnd/>
            <a:tailEnd/>
          </a:ln>
        </p:spPr>
        <p:txBody>
          <a:bodyPr lIns="89721" tIns="44860" rIns="89721" bIns="44860"/>
          <a:lstStyle/>
          <a:p>
            <a:endParaRPr lang="en-US">
              <a:solidFill>
                <a:srgbClr val="000000"/>
              </a:solidFill>
              <a:cs typeface="Times New Roman" charset="0"/>
            </a:endParaRPr>
          </a:p>
          <a:p>
            <a:endParaRPr lang="en-US">
              <a:solidFill>
                <a:srgbClr val="000000"/>
              </a:solidFill>
              <a:cs typeface="Times New Roman" charset="0"/>
            </a:endParaRPr>
          </a:p>
        </p:txBody>
      </p:sp>
    </p:spTree>
    <p:extLst>
      <p:ext uri="{BB962C8B-B14F-4D97-AF65-F5344CB8AC3E}">
        <p14:creationId xmlns:p14="http://schemas.microsoft.com/office/powerpoint/2010/main" val="148201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3">
              <a:defRPr/>
            </a:pPr>
            <a:endParaRPr lang="en-US"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1D0DF3CB-1F5C-9D4D-87BB-4D2CDBB8DC3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7063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E9F6F9C-23A4-4070-9A23-05E647426A4E}" type="slidenum">
              <a:rPr lang="en-US"/>
              <a:pPr/>
              <a:t>10</a:t>
            </a:fld>
            <a:endParaRPr lang="en-US"/>
          </a:p>
        </p:txBody>
      </p:sp>
      <p:sp>
        <p:nvSpPr>
          <p:cNvPr id="258050" name="Rectangle 2"/>
          <p:cNvSpPr>
            <a:spLocks noGrp="1" noRot="1" noChangeAspect="1" noChangeArrowheads="1" noTextEdit="1"/>
          </p:cNvSpPr>
          <p:nvPr>
            <p:ph type="sldImg"/>
          </p:nvPr>
        </p:nvSpPr>
        <p:spPr>
          <a:xfrm>
            <a:off x="1144588" y="685800"/>
            <a:ext cx="4570412" cy="3429000"/>
          </a:xfrm>
          <a:ln/>
        </p:spPr>
      </p:sp>
      <p:sp>
        <p:nvSpPr>
          <p:cNvPr id="258051" name="Rectangle 3"/>
          <p:cNvSpPr>
            <a:spLocks noGrp="1" noChangeArrowheads="1"/>
          </p:cNvSpPr>
          <p:nvPr>
            <p:ph type="body" idx="1"/>
          </p:nvPr>
        </p:nvSpPr>
        <p:spPr>
          <a:xfrm>
            <a:off x="685490" y="4342699"/>
            <a:ext cx="5487020" cy="4114956"/>
          </a:xfrm>
        </p:spPr>
        <p:txBody>
          <a:bodyPr/>
          <a:lstStyle/>
          <a:p>
            <a:endParaRPr lang="en-US"/>
          </a:p>
        </p:txBody>
      </p:sp>
    </p:spTree>
    <p:extLst>
      <p:ext uri="{BB962C8B-B14F-4D97-AF65-F5344CB8AC3E}">
        <p14:creationId xmlns:p14="http://schemas.microsoft.com/office/powerpoint/2010/main" val="25607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DAAD30F-C8A6-4E31-82F1-A1E946F12B6B}" type="slidenum">
              <a:rPr lang="en-US"/>
              <a:pPr/>
              <a:t>11</a:t>
            </a:fld>
            <a:endParaRPr lang="en-US"/>
          </a:p>
        </p:txBody>
      </p:sp>
      <p:sp>
        <p:nvSpPr>
          <p:cNvPr id="260098" name="Rectangle 2"/>
          <p:cNvSpPr>
            <a:spLocks noGrp="1" noRot="1" noChangeAspect="1" noChangeArrowheads="1" noTextEdit="1"/>
          </p:cNvSpPr>
          <p:nvPr>
            <p:ph type="sldImg"/>
          </p:nvPr>
        </p:nvSpPr>
        <p:spPr>
          <a:xfrm>
            <a:off x="1144588" y="685800"/>
            <a:ext cx="4570412" cy="3429000"/>
          </a:xfrm>
          <a:ln/>
        </p:spPr>
      </p:sp>
      <p:sp>
        <p:nvSpPr>
          <p:cNvPr id="260099" name="Rectangle 3"/>
          <p:cNvSpPr>
            <a:spLocks noGrp="1" noChangeArrowheads="1"/>
          </p:cNvSpPr>
          <p:nvPr>
            <p:ph type="body" idx="1"/>
          </p:nvPr>
        </p:nvSpPr>
        <p:spPr>
          <a:xfrm>
            <a:off x="685490" y="4342699"/>
            <a:ext cx="5487020" cy="4114956"/>
          </a:xfrm>
        </p:spPr>
        <p:txBody>
          <a:bodyPr/>
          <a:lstStyle/>
          <a:p>
            <a:endParaRPr lang="en-US"/>
          </a:p>
        </p:txBody>
      </p:sp>
    </p:spTree>
    <p:extLst>
      <p:ext uri="{BB962C8B-B14F-4D97-AF65-F5344CB8AC3E}">
        <p14:creationId xmlns:p14="http://schemas.microsoft.com/office/powerpoint/2010/main" val="3304528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12</a:t>
            </a:fld>
            <a:endParaRPr lang="en-US"/>
          </a:p>
        </p:txBody>
      </p:sp>
      <p:sp>
        <p:nvSpPr>
          <p:cNvPr id="262146" name="Rectangle 2"/>
          <p:cNvSpPr>
            <a:spLocks noGrp="1" noRot="1" noChangeAspect="1" noChangeArrowheads="1" noTextEdit="1"/>
          </p:cNvSpPr>
          <p:nvPr>
            <p:ph type="sldImg"/>
          </p:nvPr>
        </p:nvSpPr>
        <p:spPr>
          <a:xfrm>
            <a:off x="1144588" y="685800"/>
            <a:ext cx="4570412" cy="3429000"/>
          </a:xfrm>
          <a:ln/>
        </p:spPr>
      </p:sp>
      <p:sp>
        <p:nvSpPr>
          <p:cNvPr id="262147" name="Rectangle 3"/>
          <p:cNvSpPr>
            <a:spLocks noGrp="1" noChangeArrowheads="1"/>
          </p:cNvSpPr>
          <p:nvPr>
            <p:ph type="body" idx="1"/>
          </p:nvPr>
        </p:nvSpPr>
        <p:spPr>
          <a:xfrm>
            <a:off x="685490" y="4342699"/>
            <a:ext cx="5487020" cy="4114956"/>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extLst>
      <p:ext uri="{BB962C8B-B14F-4D97-AF65-F5344CB8AC3E}">
        <p14:creationId xmlns:p14="http://schemas.microsoft.com/office/powerpoint/2010/main" val="390156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92FB43-3D98-4E08-8C5E-5AF8810429A1}" type="slidenum">
              <a:rPr lang="en-US"/>
              <a:pPr/>
              <a:t>14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222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862F9-62B3-4FC7-92B7-39963BFC804A}"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339991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862F9-62B3-4FC7-92B7-39963BFC804A}"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317179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862F9-62B3-4FC7-92B7-39963BFC804A}"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17574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45D93FC1-5830-4092-BA07-932114B86820}" type="slidenum">
              <a:rPr lang="en-US"/>
              <a:pPr/>
              <a:t>‹#›</a:t>
            </a:fld>
            <a:endParaRPr lang="en-US"/>
          </a:p>
        </p:txBody>
      </p:sp>
    </p:spTree>
    <p:extLst>
      <p:ext uri="{BB962C8B-B14F-4D97-AF65-F5344CB8AC3E}">
        <p14:creationId xmlns:p14="http://schemas.microsoft.com/office/powerpoint/2010/main" val="187764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862F9-62B3-4FC7-92B7-39963BFC804A}"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412145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862F9-62B3-4FC7-92B7-39963BFC804A}"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770638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862F9-62B3-4FC7-92B7-39963BFC804A}"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94346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862F9-62B3-4FC7-92B7-39963BFC804A}" type="datetimeFigureOut">
              <a:rPr lang="en-US" smtClean="0"/>
              <a:t>4/29/2013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400418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862F9-62B3-4FC7-92B7-39963BFC804A}" type="datetimeFigureOut">
              <a:rPr lang="en-US" smtClean="0"/>
              <a:t>4/29/2013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254604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862F9-62B3-4FC7-92B7-39963BFC804A}" type="datetimeFigureOut">
              <a:rPr lang="en-US" smtClean="0"/>
              <a:t>4/29/2013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317406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862F9-62B3-4FC7-92B7-39963BFC804A}"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717481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862F9-62B3-4FC7-92B7-39963BFC804A}"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4C9FC-26A2-4752-AE10-591F13776275}" type="slidenum">
              <a:rPr lang="en-US" smtClean="0"/>
              <a:t>‹#›</a:t>
            </a:fld>
            <a:endParaRPr lang="en-US"/>
          </a:p>
        </p:txBody>
      </p:sp>
    </p:spTree>
    <p:extLst>
      <p:ext uri="{BB962C8B-B14F-4D97-AF65-F5344CB8AC3E}">
        <p14:creationId xmlns:p14="http://schemas.microsoft.com/office/powerpoint/2010/main" val="233867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862F9-62B3-4FC7-92B7-39963BFC804A}" type="datetimeFigureOut">
              <a:rPr lang="en-US" smtClean="0"/>
              <a:t>4/29/2013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4C9FC-26A2-4752-AE10-591F13776275}" type="slidenum">
              <a:rPr lang="en-US" smtClean="0"/>
              <a:t>‹#›</a:t>
            </a:fld>
            <a:endParaRPr lang="en-US"/>
          </a:p>
        </p:txBody>
      </p:sp>
    </p:spTree>
    <p:extLst>
      <p:ext uri="{BB962C8B-B14F-4D97-AF65-F5344CB8AC3E}">
        <p14:creationId xmlns:p14="http://schemas.microsoft.com/office/powerpoint/2010/main" val="2039826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www.nap.edu/catalog.php?record_id=1257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oleObject" Target="../embeddings/oleObject1.bin"/><Relationship Id="rId4" Type="http://schemas.openxmlformats.org/officeDocument/2006/relationships/hyperlink" Target="http://www.ncfloodmaps.com/program_review.htm"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44.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4876800" cy="1470025"/>
          </a:xfrm>
        </p:spPr>
        <p:txBody>
          <a:bodyPr/>
          <a:lstStyle/>
          <a:p>
            <a:pPr algn="l"/>
            <a:r>
              <a:rPr lang="en-US" dirty="0" smtClean="0"/>
              <a:t>Floodplain Mapping</a:t>
            </a:r>
            <a:endParaRPr lang="en-US" dirty="0"/>
          </a:p>
        </p:txBody>
      </p:sp>
      <p:sp>
        <p:nvSpPr>
          <p:cNvPr id="3" name="Subtitle 2"/>
          <p:cNvSpPr>
            <a:spLocks noGrp="1"/>
          </p:cNvSpPr>
          <p:nvPr>
            <p:ph type="subTitle" idx="1"/>
          </p:nvPr>
        </p:nvSpPr>
        <p:spPr>
          <a:xfrm>
            <a:off x="533400" y="3581400"/>
            <a:ext cx="4114800" cy="1752600"/>
          </a:xfrm>
        </p:spPr>
        <p:txBody>
          <a:bodyPr/>
          <a:lstStyle/>
          <a:p>
            <a:pPr algn="l"/>
            <a:r>
              <a:rPr lang="en-US" dirty="0" smtClean="0">
                <a:solidFill>
                  <a:schemeClr val="tx2"/>
                </a:solidFill>
              </a:rPr>
              <a:t>David R. Maidment</a:t>
            </a:r>
          </a:p>
          <a:p>
            <a:pPr algn="l"/>
            <a:r>
              <a:rPr lang="en-US" dirty="0" smtClean="0">
                <a:solidFill>
                  <a:schemeClr val="tx2"/>
                </a:solidFill>
              </a:rPr>
              <a:t>CE </a:t>
            </a:r>
            <a:r>
              <a:rPr lang="en-US" dirty="0" smtClean="0">
                <a:solidFill>
                  <a:schemeClr val="tx2"/>
                </a:solidFill>
              </a:rPr>
              <a:t>374K Hydrology</a:t>
            </a:r>
            <a:endParaRPr lang="en-US" dirty="0" smtClean="0">
              <a:solidFill>
                <a:schemeClr val="tx2"/>
              </a:solidFill>
            </a:endParaRPr>
          </a:p>
          <a:p>
            <a:pPr algn="l"/>
            <a:r>
              <a:rPr lang="en-US" smtClean="0">
                <a:solidFill>
                  <a:schemeClr val="tx2"/>
                </a:solidFill>
              </a:rPr>
              <a:t>Spring 2013</a:t>
            </a:r>
            <a:endParaRPr lang="en-US" dirty="0">
              <a:solidFill>
                <a:schemeClr val="tx2"/>
              </a:solidFill>
            </a:endParaRPr>
          </a:p>
        </p:txBody>
      </p:sp>
      <p:pic>
        <p:nvPicPr>
          <p:cNvPr id="4" name="Picture 3" descr="Elevation Data for Floodplain Mapping.jpg"/>
          <p:cNvPicPr>
            <a:picLocks noChangeAspect="1"/>
          </p:cNvPicPr>
          <p:nvPr/>
        </p:nvPicPr>
        <p:blipFill>
          <a:blip r:embed="rId2" cstate="print"/>
          <a:srcRect/>
          <a:stretch>
            <a:fillRect/>
          </a:stretch>
        </p:blipFill>
        <p:spPr bwMode="auto">
          <a:xfrm>
            <a:off x="5232400" y="622300"/>
            <a:ext cx="3448262" cy="5181600"/>
          </a:xfrm>
          <a:prstGeom prst="rect">
            <a:avLst/>
          </a:prstGeom>
          <a:noFill/>
          <a:ln w="9525">
            <a:noFill/>
            <a:miter lim="800000"/>
            <a:headEnd/>
            <a:tailEnd/>
          </a:ln>
        </p:spPr>
      </p:pic>
    </p:spTree>
    <p:extLst>
      <p:ext uri="{BB962C8B-B14F-4D97-AF65-F5344CB8AC3E}">
        <p14:creationId xmlns:p14="http://schemas.microsoft.com/office/powerpoint/2010/main" val="2878446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Progress to June 2005</a:t>
            </a:r>
          </a:p>
        </p:txBody>
      </p:sp>
      <p:sp>
        <p:nvSpPr>
          <p:cNvPr id="257027" name="Rectangle 3"/>
          <p:cNvSpPr>
            <a:spLocks noGrp="1" noChangeArrowheads="1"/>
          </p:cNvSpPr>
          <p:nvPr>
            <p:ph type="body" idx="1"/>
          </p:nvPr>
        </p:nvSpPr>
        <p:spPr>
          <a:xfrm>
            <a:off x="457200" y="1600200"/>
            <a:ext cx="8382000" cy="4876800"/>
          </a:xfrm>
        </p:spPr>
        <p:txBody>
          <a:bodyPr/>
          <a:lstStyle/>
          <a:p>
            <a:r>
              <a:rPr lang="en-US" sz="2800"/>
              <a:t>The nation has about </a:t>
            </a:r>
            <a:r>
              <a:rPr lang="en-US" sz="2800">
                <a:solidFill>
                  <a:srgbClr val="FF3300"/>
                </a:solidFill>
              </a:rPr>
              <a:t>4.2 million miles</a:t>
            </a:r>
            <a:r>
              <a:rPr lang="en-US" sz="2800"/>
              <a:t> of riverine streams and about </a:t>
            </a:r>
            <a:r>
              <a:rPr lang="en-US" sz="2800">
                <a:solidFill>
                  <a:srgbClr val="FF3300"/>
                </a:solidFill>
              </a:rPr>
              <a:t>60,000 miles</a:t>
            </a:r>
            <a:r>
              <a:rPr lang="en-US" sz="2800"/>
              <a:t> of coastlines </a:t>
            </a:r>
          </a:p>
          <a:p>
            <a:r>
              <a:rPr lang="en-US" sz="2800"/>
              <a:t>About 1 million river miles are on </a:t>
            </a:r>
            <a:r>
              <a:rPr lang="en-US" sz="2800">
                <a:solidFill>
                  <a:srgbClr val="FF3300"/>
                </a:solidFill>
              </a:rPr>
              <a:t>federal lands</a:t>
            </a:r>
            <a:r>
              <a:rPr lang="en-US" sz="2800"/>
              <a:t> – no flood insurance</a:t>
            </a:r>
          </a:p>
          <a:p>
            <a:r>
              <a:rPr lang="en-US" sz="2800"/>
              <a:t>As of </a:t>
            </a:r>
            <a:r>
              <a:rPr lang="en-US" sz="2800">
                <a:solidFill>
                  <a:srgbClr val="FF3300"/>
                </a:solidFill>
              </a:rPr>
              <a:t>June 2005 ~ 1 million miles</a:t>
            </a:r>
            <a:r>
              <a:rPr lang="en-US" sz="2800"/>
              <a:t> had been mapped</a:t>
            </a:r>
          </a:p>
          <a:p>
            <a:pPr lvl="1"/>
            <a:r>
              <a:rPr lang="en-US" sz="2400">
                <a:solidFill>
                  <a:srgbClr val="FF3300"/>
                </a:solidFill>
              </a:rPr>
              <a:t>¼ (247,000 stream miles)</a:t>
            </a:r>
            <a:r>
              <a:rPr lang="en-US" sz="2400"/>
              <a:t> showing Base Flood Elevations (BFEs) (detailed studies) </a:t>
            </a:r>
          </a:p>
          <a:p>
            <a:pPr lvl="1"/>
            <a:r>
              <a:rPr lang="en-US" sz="2400">
                <a:solidFill>
                  <a:srgbClr val="FF3300"/>
                </a:solidFill>
              </a:rPr>
              <a:t>¾ (745,000 stream miles)</a:t>
            </a:r>
            <a:r>
              <a:rPr lang="en-US" sz="2400"/>
              <a:t> not showing BFE’s (approximate studies using existing topographic data)  </a:t>
            </a:r>
          </a:p>
        </p:txBody>
      </p:sp>
      <p:sp>
        <p:nvSpPr>
          <p:cNvPr id="257028" name="Rectangle 4"/>
          <p:cNvSpPr>
            <a:spLocks noChangeArrowheads="1"/>
          </p:cNvSpPr>
          <p:nvPr/>
        </p:nvSpPr>
        <p:spPr bwMode="auto">
          <a:xfrm>
            <a:off x="858838" y="4781550"/>
            <a:ext cx="7848600" cy="838200"/>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38898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Map Mod MidCourse Correction</a:t>
            </a:r>
          </a:p>
        </p:txBody>
      </p:sp>
      <p:sp>
        <p:nvSpPr>
          <p:cNvPr id="259075" name="Rectangle 3"/>
          <p:cNvSpPr>
            <a:spLocks noGrp="1" noChangeArrowheads="1"/>
          </p:cNvSpPr>
          <p:nvPr>
            <p:ph type="body" idx="1"/>
          </p:nvPr>
        </p:nvSpPr>
        <p:spPr/>
        <p:txBody>
          <a:bodyPr/>
          <a:lstStyle/>
          <a:p>
            <a:r>
              <a:rPr lang="en-US"/>
              <a:t>Rather than attempting to cover all the nation with updated flood maps, focus on </a:t>
            </a:r>
            <a:r>
              <a:rPr lang="en-US">
                <a:solidFill>
                  <a:srgbClr val="FF3300"/>
                </a:solidFill>
              </a:rPr>
              <a:t>65% of the nation’s land area containing 92% of the population</a:t>
            </a:r>
          </a:p>
          <a:p>
            <a:r>
              <a:rPr lang="en-US"/>
              <a:t>Implement a </a:t>
            </a:r>
            <a:r>
              <a:rPr lang="en-US">
                <a:solidFill>
                  <a:srgbClr val="FF3300"/>
                </a:solidFill>
              </a:rPr>
              <a:t>floodplain boundary standard</a:t>
            </a:r>
            <a:r>
              <a:rPr lang="en-US"/>
              <a:t> which ensures alignment of flood map with existing topographic data</a:t>
            </a:r>
          </a:p>
        </p:txBody>
      </p:sp>
    </p:spTree>
    <p:extLst>
      <p:ext uri="{BB962C8B-B14F-4D97-AF65-F5344CB8AC3E}">
        <p14:creationId xmlns:p14="http://schemas.microsoft.com/office/powerpoint/2010/main" val="2355282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normAutofit fontScale="90000"/>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extLst>
      <p:ext uri="{BB962C8B-B14F-4D97-AF65-F5344CB8AC3E}">
        <p14:creationId xmlns:p14="http://schemas.microsoft.com/office/powerpoint/2010/main" val="2554541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mtClean="0"/>
              <a:t>Map Modernization in Texas</a:t>
            </a:r>
          </a:p>
        </p:txBody>
      </p:sp>
      <p:pic>
        <p:nvPicPr>
          <p:cNvPr id="15363" name="Picture 4"/>
          <p:cNvPicPr>
            <a:picLocks noChangeAspect="1" noChangeArrowheads="1"/>
          </p:cNvPicPr>
          <p:nvPr/>
        </p:nvPicPr>
        <p:blipFill>
          <a:blip r:embed="rId2" cstate="print"/>
          <a:srcRect/>
          <a:stretch>
            <a:fillRect/>
          </a:stretch>
        </p:blipFill>
        <p:spPr bwMode="auto">
          <a:xfrm>
            <a:off x="381000" y="1390650"/>
            <a:ext cx="8534400" cy="5467350"/>
          </a:xfrm>
          <a:prstGeom prst="rect">
            <a:avLst/>
          </a:prstGeom>
          <a:noFill/>
          <a:ln w="9525">
            <a:noFill/>
            <a:miter lim="800000"/>
            <a:headEnd type="none" w="sm" len="sm"/>
            <a:tailEnd type="none" w="sm" len="sm"/>
          </a:ln>
        </p:spPr>
      </p:pic>
      <p:sp>
        <p:nvSpPr>
          <p:cNvPr id="15364" name="Text Box 5"/>
          <p:cNvSpPr txBox="1">
            <a:spLocks noChangeArrowheads="1"/>
          </p:cNvSpPr>
          <p:nvPr/>
        </p:nvSpPr>
        <p:spPr bwMode="auto">
          <a:xfrm>
            <a:off x="990600" y="1092200"/>
            <a:ext cx="7937500" cy="584200"/>
          </a:xfrm>
          <a:prstGeom prst="rect">
            <a:avLst/>
          </a:prstGeom>
          <a:noFill/>
          <a:ln w="9525">
            <a:noFill/>
            <a:miter lim="800000"/>
            <a:headEnd type="none" w="sm" len="sm"/>
            <a:tailEnd type="none" w="sm" len="sm"/>
          </a:ln>
        </p:spPr>
        <p:txBody>
          <a:bodyPr>
            <a:spAutoFit/>
          </a:bodyPr>
          <a:lstStyle/>
          <a:p>
            <a:pPr>
              <a:spcBef>
                <a:spcPct val="50000"/>
              </a:spcBef>
            </a:pPr>
            <a:r>
              <a:rPr lang="en-US" i="1"/>
              <a:t>Source: FEMA Region VI RMC</a:t>
            </a:r>
          </a:p>
        </p:txBody>
      </p:sp>
      <p:sp>
        <p:nvSpPr>
          <p:cNvPr id="5" name="TextBox 4"/>
          <p:cNvSpPr txBox="1"/>
          <p:nvPr/>
        </p:nvSpPr>
        <p:spPr>
          <a:xfrm>
            <a:off x="381000" y="2070100"/>
            <a:ext cx="8034507" cy="400110"/>
          </a:xfrm>
          <a:prstGeom prst="rect">
            <a:avLst/>
          </a:prstGeom>
          <a:solidFill>
            <a:schemeClr val="bg1"/>
          </a:solidFill>
          <a:ln>
            <a:solidFill>
              <a:srgbClr val="00B050"/>
            </a:solidFill>
          </a:ln>
        </p:spPr>
        <p:txBody>
          <a:bodyPr wrap="none" rtlCol="0">
            <a:spAutoFit/>
          </a:bodyPr>
          <a:lstStyle/>
          <a:p>
            <a:r>
              <a:rPr lang="en-US" sz="2000" dirty="0" smtClean="0">
                <a:latin typeface="+mn-lt"/>
              </a:rPr>
              <a:t>Half of Texas Counties have updated digital flood maps (94% of population)</a:t>
            </a:r>
            <a:endParaRPr lang="en-US" sz="2000" dirty="0">
              <a:latin typeface="+mn-lt"/>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C963CBAA-90BE-4B90-A69F-08BC16058E66}" type="slidenum">
              <a:rPr lang="en-US" smtClean="0"/>
              <a:pPr/>
              <a:t>13</a:t>
            </a:fld>
            <a:endParaRPr lang="en-US"/>
          </a:p>
        </p:txBody>
      </p:sp>
    </p:spTree>
    <p:extLst>
      <p:ext uri="{BB962C8B-B14F-4D97-AF65-F5344CB8AC3E}">
        <p14:creationId xmlns:p14="http://schemas.microsoft.com/office/powerpoint/2010/main" val="35971698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212725" y="4911725"/>
            <a:ext cx="27892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This study addressed the technologies producing Imagery and Elevation data components of the DFIRM</a:t>
            </a:r>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29" name="Line 9"/>
          <p:cNvSpPr>
            <a:spLocks noChangeShapeType="1"/>
          </p:cNvSpPr>
          <p:nvPr/>
        </p:nvSpPr>
        <p:spPr bwMode="auto">
          <a:xfrm flipH="1">
            <a:off x="1335088" y="3497263"/>
            <a:ext cx="1030287" cy="14954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0" name="Text Box 10"/>
          <p:cNvSpPr txBox="1">
            <a:spLocks noChangeArrowheads="1"/>
          </p:cNvSpPr>
          <p:nvPr/>
        </p:nvSpPr>
        <p:spPr bwMode="auto">
          <a:xfrm>
            <a:off x="6135688" y="4949825"/>
            <a:ext cx="280511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400" b="0" i="1">
                <a:latin typeface="Arial Unicode MS" pitchFamily="34" charset="-128"/>
              </a:rPr>
              <a:t>*New, 2-year NRC study sponsored by FEMA will look at Flood Map Accuracy and include analysis of Flood Data component of the DFIRM</a:t>
            </a:r>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spTree>
    <p:extLst>
      <p:ext uri="{BB962C8B-B14F-4D97-AF65-F5344CB8AC3E}">
        <p14:creationId xmlns:p14="http://schemas.microsoft.com/office/powerpoint/2010/main" val="17090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784350"/>
            <a:ext cx="4681537" cy="4149725"/>
          </a:xfrm>
          <a:prstGeom prst="rect">
            <a:avLst/>
          </a:prstGeom>
          <a:noFill/>
          <a:extLst>
            <a:ext uri="{909E8E84-426E-40DD-AFC4-6F175D3DCCD1}">
              <a14:hiddenFill xmlns:a14="http://schemas.microsoft.com/office/drawing/2010/main">
                <a:solidFill>
                  <a:srgbClr val="FFFFFF"/>
                </a:solidFill>
              </a14:hiddenFill>
            </a:ext>
          </a:extLst>
        </p:spPr>
      </p:pic>
      <p:sp>
        <p:nvSpPr>
          <p:cNvPr id="278531" name="Rectangle 3"/>
          <p:cNvSpPr>
            <a:spLocks noGrp="1" noChangeArrowheads="1"/>
          </p:cNvSpPr>
          <p:nvPr>
            <p:ph type="title"/>
          </p:nvPr>
        </p:nvSpPr>
        <p:spPr>
          <a:xfrm>
            <a:off x="203200" y="152400"/>
            <a:ext cx="6661150" cy="1157288"/>
          </a:xfrm>
        </p:spPr>
        <p:txBody>
          <a:bodyPr>
            <a:normAutofit fontScale="90000"/>
          </a:bodyPr>
          <a:lstStyle/>
          <a:p>
            <a:pPr algn="l"/>
            <a:r>
              <a:rPr lang="en-US" sz="4000"/>
              <a:t>National Agricultural Imagery  for Lafayette Parish, LA</a:t>
            </a:r>
          </a:p>
        </p:txBody>
      </p:sp>
      <p:pic>
        <p:nvPicPr>
          <p:cNvPr id="278532" name="Picture 4"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666750"/>
            <a:ext cx="4518025" cy="4090988"/>
          </a:xfrm>
          <a:prstGeom prst="rect">
            <a:avLst/>
          </a:prstGeom>
          <a:noFill/>
          <a:extLst>
            <a:ext uri="{909E8E84-426E-40DD-AFC4-6F175D3DCCD1}">
              <a14:hiddenFill xmlns:a14="http://schemas.microsoft.com/office/drawing/2010/main">
                <a:solidFill>
                  <a:srgbClr val="FFFFFF"/>
                </a:solidFill>
              </a14:hiddenFill>
            </a:ext>
          </a:extLst>
        </p:spPr>
      </p:pic>
      <p:sp>
        <p:nvSpPr>
          <p:cNvPr id="278533" name="Text Box 5"/>
          <p:cNvSpPr txBox="1">
            <a:spLocks noChangeArrowheads="1"/>
          </p:cNvSpPr>
          <p:nvPr/>
        </p:nvSpPr>
        <p:spPr bwMode="auto">
          <a:xfrm>
            <a:off x="3382963" y="1417638"/>
            <a:ext cx="1143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2004</a:t>
            </a:r>
          </a:p>
        </p:txBody>
      </p:sp>
      <p:sp>
        <p:nvSpPr>
          <p:cNvPr id="278534" name="Text Box 6"/>
          <p:cNvSpPr txBox="1">
            <a:spLocks noChangeArrowheads="1"/>
          </p:cNvSpPr>
          <p:nvPr/>
        </p:nvSpPr>
        <p:spPr bwMode="auto">
          <a:xfrm>
            <a:off x="7527925" y="136525"/>
            <a:ext cx="1143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2005</a:t>
            </a:r>
          </a:p>
        </p:txBody>
      </p:sp>
      <p:sp>
        <p:nvSpPr>
          <p:cNvPr id="278536" name="Text Box 8"/>
          <p:cNvSpPr txBox="1">
            <a:spLocks noChangeArrowheads="1"/>
          </p:cNvSpPr>
          <p:nvPr/>
        </p:nvSpPr>
        <p:spPr bwMode="auto">
          <a:xfrm>
            <a:off x="6629400" y="6078538"/>
            <a:ext cx="3124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0">
                <a:solidFill>
                  <a:schemeClr val="hlink"/>
                </a:solidFill>
              </a:rPr>
              <a:t>IMAGERY READY </a:t>
            </a:r>
          </a:p>
          <a:p>
            <a:pPr algn="ctr" eaLnBrk="0" hangingPunct="0">
              <a:spcBef>
                <a:spcPct val="50000"/>
              </a:spcBef>
            </a:pPr>
            <a:r>
              <a:rPr lang="en-US" b="0">
                <a:solidFill>
                  <a:schemeClr val="hlink"/>
                </a:solidFill>
              </a:rPr>
              <a:t>TO USE</a:t>
            </a:r>
          </a:p>
        </p:txBody>
      </p:sp>
      <p:sp>
        <p:nvSpPr>
          <p:cNvPr id="278537" name="Text Box 9"/>
          <p:cNvSpPr txBox="1">
            <a:spLocks noChangeArrowheads="1"/>
          </p:cNvSpPr>
          <p:nvPr/>
        </p:nvSpPr>
        <p:spPr bwMode="auto">
          <a:xfrm>
            <a:off x="5311775" y="4913313"/>
            <a:ext cx="3617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NAIP: A new image for</a:t>
            </a:r>
          </a:p>
          <a:p>
            <a:r>
              <a:rPr lang="en-US" sz="2400"/>
              <a:t>each county each year</a:t>
            </a:r>
          </a:p>
        </p:txBody>
      </p:sp>
    </p:spTree>
    <p:extLst>
      <p:ext uri="{BB962C8B-B14F-4D97-AF65-F5344CB8AC3E}">
        <p14:creationId xmlns:p14="http://schemas.microsoft.com/office/powerpoint/2010/main" val="2676037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78536">
                                            <p:txEl>
                                              <p:pRg st="0" end="0"/>
                                            </p:txEl>
                                          </p:spTgt>
                                        </p:tgtEl>
                                        <p:attrNameLst>
                                          <p:attrName>style.visibility</p:attrName>
                                        </p:attrNameLst>
                                      </p:cBhvr>
                                      <p:to>
                                        <p:strVal val="visible"/>
                                      </p:to>
                                    </p:set>
                                    <p:anim calcmode="lin" valueType="num">
                                      <p:cBhvr>
                                        <p:cTn id="7" dur="1000" fill="hold"/>
                                        <p:tgtEl>
                                          <p:spTgt spid="2785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85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85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853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78536">
                                            <p:txEl>
                                              <p:pRg st="1" end="1"/>
                                            </p:txEl>
                                          </p:spTgt>
                                        </p:tgtEl>
                                        <p:attrNameLst>
                                          <p:attrName>style.visibility</p:attrName>
                                        </p:attrNameLst>
                                      </p:cBhvr>
                                      <p:to>
                                        <p:strVal val="visible"/>
                                      </p:to>
                                    </p:set>
                                    <p:anim calcmode="lin" valueType="num">
                                      <p:cBhvr>
                                        <p:cTn id="13" dur="1000" fill="hold"/>
                                        <p:tgtEl>
                                          <p:spTgt spid="27853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7853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785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85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430213" y="263525"/>
            <a:ext cx="8374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Detail—Photogrammetry </a:t>
            </a:r>
          </a:p>
        </p:txBody>
      </p:sp>
      <p:sp>
        <p:nvSpPr>
          <p:cNvPr id="168965" name="Text Box 5"/>
          <p:cNvSpPr txBox="1">
            <a:spLocks noChangeArrowheads="1"/>
          </p:cNvSpPr>
          <p:nvPr/>
        </p:nvSpPr>
        <p:spPr bwMode="auto">
          <a:xfrm>
            <a:off x="438150" y="4592638"/>
            <a:ext cx="85344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b="0"/>
          </a:p>
          <a:p>
            <a:pPr>
              <a:buClr>
                <a:schemeClr val="accent2"/>
              </a:buClr>
              <a:buSzPct val="125000"/>
              <a:buFontTx/>
              <a:buChar char="•"/>
            </a:pPr>
            <a:r>
              <a:rPr lang="en-US" b="0"/>
              <a:t>  </a:t>
            </a:r>
            <a:r>
              <a:rPr lang="en-US" sz="2400" b="0"/>
              <a:t>Photogrammetry can </a:t>
            </a:r>
            <a:r>
              <a:rPr lang="en-US" sz="2400" b="0" u="sng"/>
              <a:t>also</a:t>
            </a:r>
            <a:r>
              <a:rPr lang="en-US" sz="2400" b="0"/>
              <a:t> be used to produce </a:t>
            </a:r>
            <a:r>
              <a:rPr lang="en-US" sz="2400" b="0">
                <a:solidFill>
                  <a:srgbClr val="FF3300"/>
                </a:solidFill>
              </a:rPr>
              <a:t>bare-earth digital elevation models</a:t>
            </a:r>
            <a:r>
              <a:rPr lang="en-US" sz="2400" b="0"/>
              <a:t>, but the process is </a:t>
            </a:r>
            <a:r>
              <a:rPr lang="en-US" sz="2400" b="0">
                <a:solidFill>
                  <a:srgbClr val="FF3300"/>
                </a:solidFill>
              </a:rPr>
              <a:t>expensive, labor intensive</a:t>
            </a:r>
            <a:r>
              <a:rPr lang="en-US" sz="2400" b="0"/>
              <a:t>, and therefore inappropriate for a national program</a:t>
            </a:r>
          </a:p>
        </p:txBody>
      </p:sp>
      <p:pic>
        <p:nvPicPr>
          <p:cNvPr id="168967" name="Picture 7" descr="cap"/>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846513" y="1120775"/>
            <a:ext cx="3835400"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68" name="Picture 8" descr="LCO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06475"/>
            <a:ext cx="3057525" cy="1946275"/>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073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2800" b="1">
                <a:solidFill>
                  <a:schemeClr val="accent2"/>
                </a:solidFill>
                <a:latin typeface="Arial" charset="0"/>
              </a:rPr>
              <a:t>Elevation Data in Detail—Photogrammetry</a:t>
            </a:r>
            <a:endParaRPr lang="en-US" sz="2800">
              <a:latin typeface="Arial" charset="0"/>
            </a:endParaRPr>
          </a:p>
        </p:txBody>
      </p:sp>
      <p:sp>
        <p:nvSpPr>
          <p:cNvPr id="179203" name="Rectangle 3"/>
          <p:cNvSpPr>
            <a:spLocks noGrp="1" noChangeArrowheads="1"/>
          </p:cNvSpPr>
          <p:nvPr>
            <p:ph type="body" sz="half" idx="2"/>
          </p:nvPr>
        </p:nvSpPr>
        <p:spPr>
          <a:xfrm>
            <a:off x="4489450" y="1206500"/>
            <a:ext cx="4471988" cy="4648200"/>
          </a:xfrm>
        </p:spPr>
        <p:txBody>
          <a:bodyPr>
            <a:normAutofit lnSpcReduction="10000"/>
          </a:bodyPr>
          <a:lstStyle/>
          <a:p>
            <a:pPr>
              <a:buClr>
                <a:schemeClr val="accent2"/>
              </a:buClr>
              <a:buSzPct val="135000"/>
            </a:pPr>
            <a:r>
              <a:rPr lang="en-US" sz="2200">
                <a:latin typeface="Arial" charset="0"/>
              </a:rPr>
              <a:t>Photogrammetry uses multiple views of the same point on the ground from </a:t>
            </a:r>
            <a:r>
              <a:rPr lang="en-US" sz="2200">
                <a:solidFill>
                  <a:srgbClr val="FF3300"/>
                </a:solidFill>
                <a:latin typeface="Arial" charset="0"/>
              </a:rPr>
              <a:t>two (stereo) perspectives to create 3-D</a:t>
            </a:r>
            <a:r>
              <a:rPr lang="en-US" sz="2200">
                <a:latin typeface="Arial" charset="0"/>
              </a:rPr>
              <a:t> point measurements, including DEMs</a:t>
            </a:r>
          </a:p>
          <a:p>
            <a:pPr>
              <a:buClr>
                <a:schemeClr val="accent2"/>
              </a:buClr>
              <a:buSzPct val="135000"/>
            </a:pPr>
            <a:r>
              <a:rPr lang="en-US" sz="2200">
                <a:solidFill>
                  <a:srgbClr val="FF3300"/>
                </a:solidFill>
                <a:latin typeface="Arial" charset="0"/>
              </a:rPr>
              <a:t>Strength:</a:t>
            </a:r>
            <a:r>
              <a:rPr lang="en-US" sz="2200">
                <a:latin typeface="Arial" charset="0"/>
              </a:rPr>
              <a:t> Best for </a:t>
            </a:r>
            <a:r>
              <a:rPr lang="en-US" sz="2200">
                <a:solidFill>
                  <a:srgbClr val="FF3300"/>
                </a:solidFill>
                <a:latin typeface="Arial" charset="0"/>
              </a:rPr>
              <a:t>generation of</a:t>
            </a:r>
            <a:r>
              <a:rPr lang="en-US" sz="2200">
                <a:latin typeface="Arial" charset="0"/>
              </a:rPr>
              <a:t> </a:t>
            </a:r>
            <a:r>
              <a:rPr lang="en-US" sz="2200">
                <a:solidFill>
                  <a:srgbClr val="FF3300"/>
                </a:solidFill>
                <a:latin typeface="Arial" charset="0"/>
              </a:rPr>
              <a:t>breaklines</a:t>
            </a:r>
            <a:r>
              <a:rPr lang="en-US" sz="2200">
                <a:latin typeface="Arial" charset="0"/>
              </a:rPr>
              <a:t> for edges such as shorelines, tops &amp; bottoms of stream banks, etc.</a:t>
            </a:r>
          </a:p>
          <a:p>
            <a:pPr>
              <a:buClr>
                <a:schemeClr val="accent2"/>
              </a:buClr>
              <a:buSzPct val="135000"/>
            </a:pPr>
            <a:r>
              <a:rPr lang="en-US" sz="2200">
                <a:solidFill>
                  <a:srgbClr val="FF3300"/>
                </a:solidFill>
                <a:latin typeface="Arial" charset="0"/>
              </a:rPr>
              <a:t>Weakness:</a:t>
            </a:r>
            <a:r>
              <a:rPr lang="en-US" sz="2200">
                <a:latin typeface="Arial" charset="0"/>
              </a:rPr>
              <a:t> </a:t>
            </a:r>
            <a:r>
              <a:rPr lang="en-US" sz="2200">
                <a:solidFill>
                  <a:srgbClr val="FF3300"/>
                </a:solidFill>
                <a:latin typeface="Arial" charset="0"/>
              </a:rPr>
              <a:t>Vegetation</a:t>
            </a:r>
            <a:r>
              <a:rPr lang="en-US" sz="2200">
                <a:latin typeface="Arial" charset="0"/>
              </a:rPr>
              <a:t> </a:t>
            </a:r>
            <a:r>
              <a:rPr lang="en-US" sz="2200">
                <a:solidFill>
                  <a:srgbClr val="FF3300"/>
                </a:solidFill>
                <a:latin typeface="Arial" charset="0"/>
              </a:rPr>
              <a:t>blocks stereo views</a:t>
            </a:r>
            <a:r>
              <a:rPr lang="en-US" sz="2200">
                <a:latin typeface="Arial" charset="0"/>
              </a:rPr>
              <a:t> necessary to map the bare earth terrain in forests and heavily vegetated areas</a:t>
            </a:r>
          </a:p>
        </p:txBody>
      </p:sp>
      <p:pic>
        <p:nvPicPr>
          <p:cNvPr id="179204" name="Picture 4" descr="Photogrammetr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521" t="16667" r="12347" b="16667"/>
          <a:stretch>
            <a:fillRect/>
          </a:stretch>
        </p:blipFill>
        <p:spPr>
          <a:xfrm>
            <a:off x="749300" y="1973263"/>
            <a:ext cx="3810000" cy="2859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8146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347663" y="263525"/>
            <a:ext cx="8591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InterFerometric Synthetic Aperture Radar (IFSAR)</a:t>
            </a:r>
          </a:p>
        </p:txBody>
      </p:sp>
      <p:pic>
        <p:nvPicPr>
          <p:cNvPr id="169991" name="Picture 7"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852613"/>
            <a:ext cx="5089525" cy="3282950"/>
          </a:xfrm>
          <a:prstGeom prst="rect">
            <a:avLst/>
          </a:prstGeom>
          <a:noFill/>
          <a:extLst>
            <a:ext uri="{909E8E84-426E-40DD-AFC4-6F175D3DCCD1}">
              <a14:hiddenFill xmlns:a14="http://schemas.microsoft.com/office/drawing/2010/main">
                <a:solidFill>
                  <a:srgbClr val="FFFFFF"/>
                </a:solidFill>
              </a14:hiddenFill>
            </a:ext>
          </a:extLst>
        </p:spPr>
      </p:pic>
      <p:sp>
        <p:nvSpPr>
          <p:cNvPr id="169992" name="Text Box 8"/>
          <p:cNvSpPr txBox="1">
            <a:spLocks noChangeArrowheads="1"/>
          </p:cNvSpPr>
          <p:nvPr/>
        </p:nvSpPr>
        <p:spPr bwMode="auto">
          <a:xfrm>
            <a:off x="4937125" y="1558925"/>
            <a:ext cx="41783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t>  </a:t>
            </a:r>
            <a:r>
              <a:rPr lang="en-US" sz="2200" b="0"/>
              <a:t>Uses </a:t>
            </a:r>
            <a:r>
              <a:rPr lang="en-US" sz="2200" b="0">
                <a:solidFill>
                  <a:srgbClr val="FF3300"/>
                </a:solidFill>
              </a:rPr>
              <a:t>microwave signal and radar antenna</a:t>
            </a:r>
            <a:r>
              <a:rPr lang="en-US" sz="2200" b="0"/>
              <a:t> (measures echoes back from ground)—’sees’ roughness of surfaces</a:t>
            </a:r>
          </a:p>
          <a:p>
            <a:pPr>
              <a:buClr>
                <a:schemeClr val="accent2"/>
              </a:buClr>
              <a:buSzPct val="125000"/>
              <a:buFontTx/>
              <a:buChar char="•"/>
            </a:pPr>
            <a:endParaRPr lang="en-US" sz="2200" b="0"/>
          </a:p>
          <a:p>
            <a:pPr>
              <a:buClr>
                <a:schemeClr val="accent2"/>
              </a:buClr>
              <a:buSzPct val="125000"/>
              <a:buFontTx/>
              <a:buChar char="•"/>
            </a:pPr>
            <a:r>
              <a:rPr lang="en-US" sz="2200" b="0"/>
              <a:t>  </a:t>
            </a:r>
            <a:r>
              <a:rPr lang="en-US" sz="2200" b="0">
                <a:solidFill>
                  <a:srgbClr val="FF3300"/>
                </a:solidFill>
              </a:rPr>
              <a:t>Advantage:</a:t>
            </a:r>
            <a:r>
              <a:rPr lang="en-US" sz="2200" b="0"/>
              <a:t>  Can be used in cloudy conditions, night/day, and </a:t>
            </a:r>
            <a:r>
              <a:rPr lang="en-US" sz="2200" b="0">
                <a:solidFill>
                  <a:srgbClr val="FF3300"/>
                </a:solidFill>
              </a:rPr>
              <a:t>relatively low cost</a:t>
            </a:r>
          </a:p>
          <a:p>
            <a:pPr>
              <a:buClr>
                <a:schemeClr val="accent2"/>
              </a:buClr>
              <a:buSzPct val="125000"/>
            </a:pPr>
            <a:endParaRPr lang="en-US" sz="2200" b="0"/>
          </a:p>
          <a:p>
            <a:pPr>
              <a:buClr>
                <a:schemeClr val="accent2"/>
              </a:buClr>
              <a:buSzPct val="125000"/>
              <a:buFontTx/>
              <a:buChar char="•"/>
            </a:pPr>
            <a:r>
              <a:rPr lang="en-US" sz="2200" b="0"/>
              <a:t>  </a:t>
            </a:r>
            <a:r>
              <a:rPr lang="en-US" sz="2200" b="0">
                <a:solidFill>
                  <a:srgbClr val="FF3300"/>
                </a:solidFill>
              </a:rPr>
              <a:t>Disadvantage:</a:t>
            </a:r>
            <a:r>
              <a:rPr lang="en-US" sz="2200" b="0">
                <a:solidFill>
                  <a:schemeClr val="tx1"/>
                </a:solidFill>
              </a:rPr>
              <a:t> </a:t>
            </a:r>
            <a:r>
              <a:rPr lang="en-US" sz="2200" b="0">
                <a:solidFill>
                  <a:srgbClr val="FF3300"/>
                </a:solidFill>
              </a:rPr>
              <a:t>Does not satisfy FEMA accuracy requirements</a:t>
            </a:r>
            <a:r>
              <a:rPr lang="en-US" sz="2200" b="0">
                <a:solidFill>
                  <a:schemeClr val="tx1"/>
                </a:solidFill>
              </a:rPr>
              <a:t>; poorest along vegetated stream banks</a:t>
            </a:r>
          </a:p>
        </p:txBody>
      </p:sp>
    </p:spTree>
    <p:extLst>
      <p:ext uri="{BB962C8B-B14F-4D97-AF65-F5344CB8AC3E}">
        <p14:creationId xmlns:p14="http://schemas.microsoft.com/office/powerpoint/2010/main" val="705054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sp>
        <p:nvSpPr>
          <p:cNvPr id="171015" name="Rectangle 7"/>
          <p:cNvSpPr>
            <a:spLocks noChangeArrowheads="1"/>
          </p:cNvSpPr>
          <p:nvPr/>
        </p:nvSpPr>
        <p:spPr bwMode="auto">
          <a:xfrm>
            <a:off x="4359275" y="1717675"/>
            <a:ext cx="445135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Clr>
                <a:schemeClr val="accent2"/>
              </a:buClr>
              <a:buSzPct val="125000"/>
              <a:buFontTx/>
              <a:buChar char="•"/>
            </a:pPr>
            <a:r>
              <a:rPr lang="en-US" sz="2200" b="0">
                <a:solidFill>
                  <a:srgbClr val="FF3300"/>
                </a:solidFill>
              </a:rPr>
              <a:t>Lidar uses single laser pulses</a:t>
            </a:r>
            <a:r>
              <a:rPr lang="en-US" sz="2200" b="0">
                <a:solidFill>
                  <a:schemeClr val="tx1"/>
                </a:solidFill>
              </a:rPr>
              <a:t> to see through or between the trees to create thousands of  3-D point measurements per second </a:t>
            </a:r>
          </a:p>
          <a:p>
            <a:pPr marL="342900" indent="-342900" eaLnBrk="0" hangingPunct="0">
              <a:spcBef>
                <a:spcPct val="20000"/>
              </a:spcBef>
              <a:buClr>
                <a:schemeClr val="accent2"/>
              </a:buClr>
              <a:buSzPct val="125000"/>
              <a:buFontTx/>
              <a:buChar char="•"/>
            </a:pPr>
            <a:r>
              <a:rPr lang="en-US" sz="2200" b="0">
                <a:solidFill>
                  <a:srgbClr val="FF3300"/>
                </a:solidFill>
              </a:rPr>
              <a:t>Advantage:</a:t>
            </a:r>
            <a:r>
              <a:rPr lang="en-US" sz="2200" b="0">
                <a:solidFill>
                  <a:schemeClr val="tx1"/>
                </a:solidFill>
              </a:rPr>
              <a:t> The most accurate method for mapping the </a:t>
            </a:r>
            <a:r>
              <a:rPr lang="en-US" sz="2200" b="0">
                <a:solidFill>
                  <a:srgbClr val="FF3300"/>
                </a:solidFill>
              </a:rPr>
              <a:t>bare-earth terrain</a:t>
            </a:r>
            <a:r>
              <a:rPr lang="en-US" sz="2200" b="0">
                <a:solidFill>
                  <a:schemeClr val="tx1"/>
                </a:solidFill>
              </a:rPr>
              <a:t> in vegetated areas</a:t>
            </a:r>
          </a:p>
          <a:p>
            <a:pPr marL="342900" indent="-342900" eaLnBrk="0" hangingPunct="0">
              <a:spcBef>
                <a:spcPct val="20000"/>
              </a:spcBef>
              <a:buClr>
                <a:schemeClr val="accent2"/>
              </a:buClr>
              <a:buSzPct val="125000"/>
              <a:buFontTx/>
              <a:buChar char="•"/>
            </a:pPr>
            <a:r>
              <a:rPr lang="en-US" sz="2200" b="0">
                <a:solidFill>
                  <a:srgbClr val="FF3300"/>
                </a:solidFill>
              </a:rPr>
              <a:t>Disadvantage: Poor for generation of breaklines</a:t>
            </a:r>
            <a:r>
              <a:rPr lang="en-US" sz="2200" b="0">
                <a:solidFill>
                  <a:schemeClr val="tx1"/>
                </a:solidFill>
              </a:rPr>
              <a:t> for edges such as shorelines, tops &amp; bottoms of stream banks, </a:t>
            </a:r>
          </a:p>
        </p:txBody>
      </p:sp>
      <p:pic>
        <p:nvPicPr>
          <p:cNvPr id="171016" name="Picture 8"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1249363"/>
            <a:ext cx="2862262"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14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100 Year Floodplain through the UT Campus</a:t>
            </a:r>
            <a:endParaRPr lang="en-US" sz="3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46" y="1600200"/>
            <a:ext cx="8353426" cy="456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33600" y="1143000"/>
            <a:ext cx="5708294" cy="369332"/>
          </a:xfrm>
          <a:prstGeom prst="rect">
            <a:avLst/>
          </a:prstGeom>
          <a:noFill/>
        </p:spPr>
        <p:txBody>
          <a:bodyPr wrap="none" rtlCol="0">
            <a:spAutoFit/>
          </a:bodyPr>
          <a:lstStyle/>
          <a:p>
            <a:r>
              <a:rPr lang="en-US" dirty="0" smtClean="0"/>
              <a:t>Building images and floodplain data from the City of Austin</a:t>
            </a:r>
            <a:endParaRPr lang="en-US" dirty="0"/>
          </a:p>
        </p:txBody>
      </p:sp>
    </p:spTree>
    <p:extLst>
      <p:ext uri="{BB962C8B-B14F-4D97-AF65-F5344CB8AC3E}">
        <p14:creationId xmlns:p14="http://schemas.microsoft.com/office/powerpoint/2010/main" val="1188242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dave - bottom left- tric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050" y="1255713"/>
            <a:ext cx="249555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dave - bottom right - trick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150" y="1195388"/>
            <a:ext cx="267335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dave - top left- tric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1963" y="3767138"/>
            <a:ext cx="259556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0228" name="Picture 4" descr="dave - top right - trick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225" y="3727450"/>
            <a:ext cx="2749550" cy="2074863"/>
          </a:xfrm>
          <a:prstGeom prst="rect">
            <a:avLst/>
          </a:prstGeom>
          <a:noFill/>
          <a:extLst>
            <a:ext uri="{909E8E84-426E-40DD-AFC4-6F175D3DCCD1}">
              <a14:hiddenFill xmlns:a14="http://schemas.microsoft.com/office/drawing/2010/main">
                <a:solidFill>
                  <a:srgbClr val="FFFFFF"/>
                </a:solidFill>
              </a14:hiddenFill>
            </a:ext>
          </a:extLst>
        </p:spPr>
      </p:pic>
      <p:sp>
        <p:nvSpPr>
          <p:cNvPr id="180232" name="Rectangle 8"/>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4" name="Rectangle 10"/>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8" name="Rectangle 14"/>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40" name="Rectangle 16"/>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58" name="Text Box 34"/>
          <p:cNvSpPr txBox="1">
            <a:spLocks noChangeArrowheads="1"/>
          </p:cNvSpPr>
          <p:nvPr/>
        </p:nvSpPr>
        <p:spPr bwMode="auto">
          <a:xfrm>
            <a:off x="889000" y="263525"/>
            <a:ext cx="7616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Base Elevation Data in Detail—</a:t>
            </a:r>
          </a:p>
          <a:p>
            <a:pPr algn="ctr"/>
            <a:r>
              <a:rPr lang="en-US" sz="2800">
                <a:solidFill>
                  <a:schemeClr val="accent2"/>
                </a:solidFill>
              </a:rPr>
              <a:t>Strengths and Weaknesses Compared</a:t>
            </a:r>
          </a:p>
        </p:txBody>
      </p:sp>
      <p:sp>
        <p:nvSpPr>
          <p:cNvPr id="180259" name="Text Box 35"/>
          <p:cNvSpPr txBox="1">
            <a:spLocks noChangeArrowheads="1"/>
          </p:cNvSpPr>
          <p:nvPr/>
        </p:nvSpPr>
        <p:spPr bwMode="auto">
          <a:xfrm>
            <a:off x="1368425" y="3067050"/>
            <a:ext cx="3122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National Elevation Dataset</a:t>
            </a:r>
          </a:p>
        </p:txBody>
      </p:sp>
      <p:sp>
        <p:nvSpPr>
          <p:cNvPr id="180260" name="Text Box 36"/>
          <p:cNvSpPr txBox="1">
            <a:spLocks noChangeArrowheads="1"/>
          </p:cNvSpPr>
          <p:nvPr/>
        </p:nvSpPr>
        <p:spPr bwMode="auto">
          <a:xfrm>
            <a:off x="4552950" y="3227388"/>
            <a:ext cx="377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Photogrammetry/digital orthophoto</a:t>
            </a:r>
          </a:p>
        </p:txBody>
      </p:sp>
      <p:sp>
        <p:nvSpPr>
          <p:cNvPr id="180261" name="Text Box 37"/>
          <p:cNvSpPr txBox="1">
            <a:spLocks noChangeArrowheads="1"/>
          </p:cNvSpPr>
          <p:nvPr/>
        </p:nvSpPr>
        <p:spPr bwMode="auto">
          <a:xfrm>
            <a:off x="720725" y="5781675"/>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lidar</a:t>
            </a:r>
          </a:p>
        </p:txBody>
      </p:sp>
      <p:sp>
        <p:nvSpPr>
          <p:cNvPr id="180262" name="Text Box 38"/>
          <p:cNvSpPr txBox="1">
            <a:spLocks noChangeArrowheads="1"/>
          </p:cNvSpPr>
          <p:nvPr/>
        </p:nvSpPr>
        <p:spPr bwMode="auto">
          <a:xfrm>
            <a:off x="4316413" y="5802313"/>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IFSAR</a:t>
            </a:r>
          </a:p>
        </p:txBody>
      </p:sp>
    </p:spTree>
    <p:extLst>
      <p:ext uri="{BB962C8B-B14F-4D97-AF65-F5344CB8AC3E}">
        <p14:creationId xmlns:p14="http://schemas.microsoft.com/office/powerpoint/2010/main" val="3690520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pic>
        <p:nvPicPr>
          <p:cNvPr id="172037"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3438525"/>
            <a:ext cx="3548062" cy="2682875"/>
          </a:xfrm>
          <a:prstGeom prst="rect">
            <a:avLst/>
          </a:prstGeom>
          <a:noFill/>
          <a:extLst>
            <a:ext uri="{909E8E84-426E-40DD-AFC4-6F175D3DCCD1}">
              <a14:hiddenFill xmlns:a14="http://schemas.microsoft.com/office/drawing/2010/main">
                <a:solidFill>
                  <a:srgbClr val="FFFFFF"/>
                </a:solidFill>
              </a14:hiddenFill>
            </a:ext>
          </a:extLst>
        </p:spPr>
      </p:pic>
      <p:pic>
        <p:nvPicPr>
          <p:cNvPr id="172039" name="Picture 7" descr="Fi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93825"/>
            <a:ext cx="2278063" cy="2398713"/>
          </a:xfrm>
          <a:prstGeom prst="rect">
            <a:avLst/>
          </a:prstGeom>
          <a:noFill/>
          <a:extLst>
            <a:ext uri="{909E8E84-426E-40DD-AFC4-6F175D3DCCD1}">
              <a14:hiddenFill xmlns:a14="http://schemas.microsoft.com/office/drawing/2010/main">
                <a:solidFill>
                  <a:srgbClr val="FFFFFF"/>
                </a:solidFill>
              </a14:hiddenFill>
            </a:ext>
          </a:extLst>
        </p:spPr>
      </p:pic>
      <p:sp>
        <p:nvSpPr>
          <p:cNvPr id="172040" name="Text Box 8"/>
          <p:cNvSpPr txBox="1">
            <a:spLocks noChangeArrowheads="1"/>
          </p:cNvSpPr>
          <p:nvPr/>
        </p:nvSpPr>
        <p:spPr bwMode="auto">
          <a:xfrm>
            <a:off x="4416425" y="1349375"/>
            <a:ext cx="42481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i="1">
                <a:solidFill>
                  <a:srgbClr val="FF3300"/>
                </a:solidFill>
              </a:rPr>
              <a:t>Current 2-D Determinations</a:t>
            </a:r>
            <a:r>
              <a:rPr lang="en-US" b="0">
                <a:solidFill>
                  <a:srgbClr val="FF3300"/>
                </a:solidFill>
              </a:rPr>
              <a:t>:</a:t>
            </a:r>
            <a:r>
              <a:rPr lang="en-US" b="0"/>
              <a:t> Lidar data enables the most accurate delineation of floodplains consistent with current methodology for flood risk determinations based on horizontal location of a structure relative to Special Flood Hazard Areas depicted on flat Flood Insurance Rate Maps.</a:t>
            </a:r>
          </a:p>
          <a:p>
            <a:endParaRPr lang="en-US" b="0"/>
          </a:p>
          <a:p>
            <a:endParaRPr lang="en-US" b="0"/>
          </a:p>
          <a:p>
            <a:r>
              <a:rPr lang="en-US" b="0" i="1">
                <a:solidFill>
                  <a:srgbClr val="FF3300"/>
                </a:solidFill>
              </a:rPr>
              <a:t>Future 3-D Determinations</a:t>
            </a:r>
            <a:r>
              <a:rPr lang="en-US" b="0">
                <a:solidFill>
                  <a:srgbClr val="FF3300"/>
                </a:solidFill>
              </a:rPr>
              <a:t>:</a:t>
            </a:r>
            <a:r>
              <a:rPr lang="en-US" b="0"/>
              <a:t> Lidar data would also enable accurate flood risk determinations based on the vertical comparison of a structure’s lowest adjacent grade (LAG) relative to the Base Flood Elevation (BFE)   </a:t>
            </a:r>
          </a:p>
        </p:txBody>
      </p:sp>
    </p:spTree>
    <p:extLst>
      <p:ext uri="{BB962C8B-B14F-4D97-AF65-F5344CB8AC3E}">
        <p14:creationId xmlns:p14="http://schemas.microsoft.com/office/powerpoint/2010/main" val="3864933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2346325" y="263525"/>
            <a:ext cx="4657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National Elevation Dataset</a:t>
            </a:r>
          </a:p>
        </p:txBody>
      </p:sp>
      <p:sp>
        <p:nvSpPr>
          <p:cNvPr id="173064" name="Text Box 8"/>
          <p:cNvSpPr txBox="1">
            <a:spLocks noChangeArrowheads="1"/>
          </p:cNvSpPr>
          <p:nvPr/>
        </p:nvSpPr>
        <p:spPr bwMode="auto">
          <a:xfrm>
            <a:off x="5492750" y="809625"/>
            <a:ext cx="365125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b="0"/>
              <a:t>  Conversion of contours on 1:24,000 topographic maps to </a:t>
            </a:r>
          </a:p>
          <a:p>
            <a:pPr lvl="1">
              <a:buFontTx/>
              <a:buChar char="•"/>
            </a:pPr>
            <a:r>
              <a:rPr lang="en-US" sz="1600" b="0"/>
              <a:t>  a 30m grid in continental United States</a:t>
            </a:r>
          </a:p>
          <a:p>
            <a:pPr>
              <a:buFontTx/>
              <a:buChar char="•"/>
            </a:pPr>
            <a:r>
              <a:rPr lang="en-US">
                <a:solidFill>
                  <a:schemeClr val="accent2"/>
                </a:solidFill>
              </a:rPr>
              <a:t>Root Mean Square error of national elevation data is 2.34 m (8 ft)</a:t>
            </a:r>
          </a:p>
          <a:p>
            <a:pPr>
              <a:buFontTx/>
              <a:buChar char="•"/>
            </a:pPr>
            <a:r>
              <a:rPr lang="en-US">
                <a:solidFill>
                  <a:schemeClr val="accent2"/>
                </a:solidFill>
              </a:rPr>
              <a:t>  FEMA flood map standards call for error 17 -- 35cm (0.6 --1.2 ft)</a:t>
            </a:r>
          </a:p>
        </p:txBody>
      </p:sp>
      <p:pic>
        <p:nvPicPr>
          <p:cNvPr id="173065" name="Picture 9"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79463"/>
            <a:ext cx="5305425" cy="3979862"/>
          </a:xfrm>
          <a:prstGeom prst="rect">
            <a:avLst/>
          </a:prstGeom>
          <a:noFill/>
          <a:extLst>
            <a:ext uri="{909E8E84-426E-40DD-AFC4-6F175D3DCCD1}">
              <a14:hiddenFill xmlns:a14="http://schemas.microsoft.com/office/drawing/2010/main">
                <a:solidFill>
                  <a:srgbClr val="FFFFFF"/>
                </a:solidFill>
              </a14:hiddenFill>
            </a:ext>
          </a:extLst>
        </p:spPr>
      </p:pic>
      <p:sp>
        <p:nvSpPr>
          <p:cNvPr id="173067" name="Rectangle 11"/>
          <p:cNvSpPr>
            <a:spLocks noChangeArrowheads="1"/>
          </p:cNvSpPr>
          <p:nvPr/>
        </p:nvSpPr>
        <p:spPr bwMode="auto">
          <a:xfrm>
            <a:off x="1163638" y="728663"/>
            <a:ext cx="4221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chemeClr val="bg1"/>
                </a:solidFill>
              </a:rPr>
              <a:t>Slope map of the U.S. gives approximate scope of a national elevation program</a:t>
            </a:r>
          </a:p>
        </p:txBody>
      </p:sp>
      <p:pic>
        <p:nvPicPr>
          <p:cNvPr id="173068" name="Picture 12" descr="Fig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663" y="3590925"/>
            <a:ext cx="4179887" cy="2573338"/>
          </a:xfrm>
          <a:prstGeom prst="rect">
            <a:avLst/>
          </a:prstGeom>
          <a:noFill/>
          <a:extLst>
            <a:ext uri="{909E8E84-426E-40DD-AFC4-6F175D3DCCD1}">
              <a14:hiddenFill xmlns:a14="http://schemas.microsoft.com/office/drawing/2010/main">
                <a:solidFill>
                  <a:srgbClr val="FFFFFF"/>
                </a:solidFill>
              </a14:hiddenFill>
            </a:ext>
          </a:extLst>
        </p:spPr>
      </p:pic>
      <p:sp>
        <p:nvSpPr>
          <p:cNvPr id="173069" name="Rectangle 13"/>
          <p:cNvSpPr>
            <a:spLocks noChangeArrowheads="1"/>
          </p:cNvSpPr>
          <p:nvPr/>
        </p:nvSpPr>
        <p:spPr bwMode="auto">
          <a:xfrm>
            <a:off x="203200" y="484346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solidFill>
                  <a:srgbClr val="FF3300"/>
                </a:solidFill>
              </a:rPr>
              <a:t>11% of the continental US and Alaska has zero slope</a:t>
            </a:r>
            <a:r>
              <a:rPr lang="en-US" b="0"/>
              <a:t> in the current National Elevation Dataset, much of which is in high-risk,</a:t>
            </a:r>
          </a:p>
          <a:p>
            <a:r>
              <a:rPr lang="en-US" b="0"/>
              <a:t>coastal flooding areas.</a:t>
            </a:r>
          </a:p>
        </p:txBody>
      </p:sp>
    </p:spTree>
    <p:extLst>
      <p:ext uri="{BB962C8B-B14F-4D97-AF65-F5344CB8AC3E}">
        <p14:creationId xmlns:p14="http://schemas.microsoft.com/office/powerpoint/2010/main" val="987605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0" y="955675"/>
            <a:ext cx="5889625" cy="32575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3051175" y="996950"/>
            <a:ext cx="354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0"/>
              <a:t>Age of USGS topographic maps in the </a:t>
            </a:r>
          </a:p>
          <a:p>
            <a:r>
              <a:rPr lang="en-US" sz="1400" b="0"/>
              <a:t>National Elevation Dataset (NED)</a:t>
            </a:r>
          </a:p>
        </p:txBody>
      </p:sp>
      <p:sp>
        <p:nvSpPr>
          <p:cNvPr id="181255" name="Text Box 7"/>
          <p:cNvSpPr txBox="1">
            <a:spLocks noChangeArrowheads="1"/>
          </p:cNvSpPr>
          <p:nvPr/>
        </p:nvSpPr>
        <p:spPr bwMode="auto">
          <a:xfrm>
            <a:off x="2571750" y="263525"/>
            <a:ext cx="4179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Elevation for the Nation</a:t>
            </a:r>
          </a:p>
        </p:txBody>
      </p:sp>
      <p:sp>
        <p:nvSpPr>
          <p:cNvPr id="181256" name="Rectangle 8"/>
          <p:cNvSpPr>
            <a:spLocks noChangeArrowheads="1"/>
          </p:cNvSpPr>
          <p:nvPr/>
        </p:nvSpPr>
        <p:spPr bwMode="auto">
          <a:xfrm>
            <a:off x="190500" y="4173538"/>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sz="1600" b="0"/>
              <a:t>  </a:t>
            </a:r>
            <a:r>
              <a:rPr lang="en-US" sz="2400" b="0"/>
              <a:t>Terrain data in USGS topographic maps are on </a:t>
            </a:r>
            <a:r>
              <a:rPr lang="en-US" sz="2400" b="0">
                <a:solidFill>
                  <a:srgbClr val="FF3300"/>
                </a:solidFill>
              </a:rPr>
              <a:t>average 35 years old</a:t>
            </a:r>
            <a:r>
              <a:rPr lang="en-US" sz="2400" b="0"/>
              <a:t> and flood mapping requires data that are either collected or considered for updating within the last 7 years. </a:t>
            </a:r>
          </a:p>
          <a:p>
            <a:pPr>
              <a:buClr>
                <a:schemeClr val="accent2"/>
              </a:buClr>
              <a:buSzPct val="135000"/>
              <a:buFontTx/>
              <a:buChar char="•"/>
            </a:pPr>
            <a:r>
              <a:rPr lang="en-US" sz="2400" b="0"/>
              <a:t> </a:t>
            </a:r>
            <a:r>
              <a:rPr lang="en-US" sz="2400" b="0">
                <a:solidFill>
                  <a:srgbClr val="FF3300"/>
                </a:solidFill>
              </a:rPr>
              <a:t>Existing elevation data are thus ~ 1/10 accuracy and about 5 times older</a:t>
            </a:r>
            <a:r>
              <a:rPr lang="en-US" sz="2400" b="0"/>
              <a:t> than needed for the flood mapping task.</a:t>
            </a:r>
          </a:p>
        </p:txBody>
      </p:sp>
    </p:spTree>
    <p:extLst>
      <p:ext uri="{BB962C8B-B14F-4D97-AF65-F5344CB8AC3E}">
        <p14:creationId xmlns:p14="http://schemas.microsoft.com/office/powerpoint/2010/main" val="2251672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273050" y="823457"/>
            <a:ext cx="4578349"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buFontTx/>
              <a:buAutoNum type="arabicPeriod"/>
            </a:pPr>
            <a:r>
              <a:rPr lang="en-US" sz="2200" b="0" dirty="0"/>
              <a:t>Existing elevation data are </a:t>
            </a:r>
            <a:r>
              <a:rPr lang="en-US" sz="2200" b="0" dirty="0">
                <a:solidFill>
                  <a:srgbClr val="FF3300"/>
                </a:solidFill>
              </a:rPr>
              <a:t>old</a:t>
            </a:r>
            <a:r>
              <a:rPr lang="en-US" sz="2200" b="0" dirty="0"/>
              <a:t>, and there is a </a:t>
            </a:r>
            <a:r>
              <a:rPr lang="en-US" sz="2200" b="0" dirty="0">
                <a:solidFill>
                  <a:srgbClr val="FF3300"/>
                </a:solidFill>
              </a:rPr>
              <a:t>large gap</a:t>
            </a:r>
            <a:r>
              <a:rPr lang="en-US" sz="2200" b="0" dirty="0"/>
              <a:t> between their accuracy and the accuracy required for floodplain mapping</a:t>
            </a:r>
          </a:p>
          <a:p>
            <a:pPr marL="457200" indent="-457200"/>
            <a:endParaRPr lang="en-US" sz="2200" b="0" dirty="0"/>
          </a:p>
          <a:p>
            <a:pPr marL="457200" indent="-457200"/>
            <a:r>
              <a:rPr lang="en-US" sz="2200" b="0" dirty="0"/>
              <a:t>2.  The </a:t>
            </a:r>
            <a:r>
              <a:rPr lang="en-US" sz="2200" b="0" dirty="0">
                <a:solidFill>
                  <a:srgbClr val="FF3300"/>
                </a:solidFill>
              </a:rPr>
              <a:t>required elevation mapping technology exists</a:t>
            </a:r>
            <a:r>
              <a:rPr lang="en-US" sz="2200" b="0" dirty="0"/>
              <a:t> and has been commercially deployed such that implementing </a:t>
            </a:r>
            <a:r>
              <a:rPr lang="en-US" sz="2200" b="0" i="1" dirty="0"/>
              <a:t>Elevation for the Nation</a:t>
            </a:r>
            <a:r>
              <a:rPr lang="en-US" sz="2200" b="0" dirty="0"/>
              <a:t> is technically feasible with </a:t>
            </a:r>
            <a:r>
              <a:rPr lang="en-US" sz="2200" b="0" dirty="0" err="1"/>
              <a:t>lidar</a:t>
            </a:r>
            <a:r>
              <a:rPr lang="en-US" sz="2200" b="0" dirty="0"/>
              <a:t>. </a:t>
            </a:r>
          </a:p>
          <a:p>
            <a:pPr marL="457200" indent="-457200"/>
            <a:endParaRPr lang="en-US" sz="2200" b="0" dirty="0"/>
          </a:p>
        </p:txBody>
      </p:sp>
      <p:sp>
        <p:nvSpPr>
          <p:cNvPr id="236547" name="Text Box 3"/>
          <p:cNvSpPr txBox="1">
            <a:spLocks noChangeArrowheads="1"/>
          </p:cNvSpPr>
          <p:nvPr/>
        </p:nvSpPr>
        <p:spPr bwMode="auto">
          <a:xfrm>
            <a:off x="1073150" y="263525"/>
            <a:ext cx="7027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Why is </a:t>
            </a:r>
            <a:r>
              <a:rPr lang="en-US" sz="2800" i="1">
                <a:solidFill>
                  <a:schemeClr val="accent2"/>
                </a:solidFill>
              </a:rPr>
              <a:t>Elevation for the Nation</a:t>
            </a:r>
            <a:r>
              <a:rPr lang="en-US" sz="2800">
                <a:solidFill>
                  <a:schemeClr val="accent2"/>
                </a:solidFill>
              </a:rPr>
              <a:t> Needed?</a:t>
            </a:r>
          </a:p>
        </p:txBody>
      </p:sp>
      <p:sp>
        <p:nvSpPr>
          <p:cNvPr id="236548" name="Rectangle 4"/>
          <p:cNvSpPr>
            <a:spLocks noChangeArrowheads="1"/>
          </p:cNvSpPr>
          <p:nvPr/>
        </p:nvSpPr>
        <p:spPr bwMode="auto">
          <a:xfrm>
            <a:off x="1431925" y="5665788"/>
            <a:ext cx="5619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http://www.nap.edu/catalog.php?record_id=11829</a:t>
            </a:r>
            <a:endParaRPr lang="en-US" dirty="0"/>
          </a:p>
        </p:txBody>
      </p:sp>
      <p:sp>
        <p:nvSpPr>
          <p:cNvPr id="236549" name="Text Box 5"/>
          <p:cNvSpPr txBox="1">
            <a:spLocks noChangeArrowheads="1"/>
          </p:cNvSpPr>
          <p:nvPr/>
        </p:nvSpPr>
        <p:spPr bwMode="auto">
          <a:xfrm>
            <a:off x="211138" y="5238750"/>
            <a:ext cx="8562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Can Download the report the </a:t>
            </a:r>
            <a:r>
              <a:rPr lang="en-US" dirty="0"/>
              <a:t>report in </a:t>
            </a:r>
            <a:r>
              <a:rPr lang="en-US" dirty="0" err="1"/>
              <a:t>pdf</a:t>
            </a:r>
            <a:r>
              <a:rPr lang="en-US" dirty="0"/>
              <a:t> format at National Academy Press</a:t>
            </a:r>
          </a:p>
        </p:txBody>
      </p:sp>
      <p:pic>
        <p:nvPicPr>
          <p:cNvPr id="6" name="Picture 5" descr="Elevation Data for Floodplain Mapping.jpg"/>
          <p:cNvPicPr>
            <a:picLocks noChangeAspect="1"/>
          </p:cNvPicPr>
          <p:nvPr/>
        </p:nvPicPr>
        <p:blipFill>
          <a:blip r:embed="rId3" cstate="print"/>
          <a:srcRect/>
          <a:stretch>
            <a:fillRect/>
          </a:stretch>
        </p:blipFill>
        <p:spPr bwMode="auto">
          <a:xfrm>
            <a:off x="5448300" y="823457"/>
            <a:ext cx="2870200" cy="4312964"/>
          </a:xfrm>
          <a:prstGeom prst="rect">
            <a:avLst/>
          </a:prstGeom>
          <a:noFill/>
          <a:ln w="9525">
            <a:noFill/>
            <a:miter lim="800000"/>
            <a:headEnd/>
            <a:tailEnd/>
          </a:ln>
        </p:spPr>
      </p:pic>
    </p:spTree>
    <p:extLst>
      <p:ext uri="{BB962C8B-B14F-4D97-AF65-F5344CB8AC3E}">
        <p14:creationId xmlns:p14="http://schemas.microsoft.com/office/powerpoint/2010/main" val="4243128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533400" y="533400"/>
            <a:ext cx="7772400" cy="2336800"/>
          </a:xfrm>
        </p:spPr>
        <p:txBody>
          <a:bodyPr/>
          <a:lstStyle/>
          <a:p>
            <a:pPr>
              <a:defRPr/>
            </a:pPr>
            <a:r>
              <a:rPr lang="en-US" b="1" dirty="0" smtClean="0">
                <a:effectLst>
                  <a:outerShdw blurRad="38100" dist="38100" dir="2700000" algn="tl">
                    <a:srgbClr val="C0C0C0"/>
                  </a:outerShdw>
                </a:effectLst>
              </a:rPr>
              <a:t>FEMA Flood Map Accuracy</a:t>
            </a:r>
            <a:endParaRPr lang="en-US" dirty="0" smtClean="0"/>
          </a:p>
        </p:txBody>
      </p:sp>
      <p:sp>
        <p:nvSpPr>
          <p:cNvPr id="8195" name="Rectangle 3"/>
          <p:cNvSpPr>
            <a:spLocks noGrp="1" noChangeArrowheads="1"/>
          </p:cNvSpPr>
          <p:nvPr>
            <p:ph type="subTitle" idx="1"/>
          </p:nvPr>
        </p:nvSpPr>
        <p:spPr>
          <a:xfrm>
            <a:off x="749300" y="2503488"/>
            <a:ext cx="8153400" cy="1193800"/>
          </a:xfrm>
        </p:spPr>
        <p:txBody>
          <a:bodyPr>
            <a:normAutofit fontScale="85000" lnSpcReduction="20000"/>
          </a:bodyPr>
          <a:lstStyle/>
          <a:p>
            <a:pPr algn="l"/>
            <a:r>
              <a:rPr lang="en-US" dirty="0" smtClean="0">
                <a:latin typeface="Verdana" pitchFamily="34" charset="0"/>
              </a:rPr>
              <a:t>David Maidment</a:t>
            </a:r>
          </a:p>
          <a:p>
            <a:endParaRPr lang="en-US" dirty="0" smtClean="0">
              <a:latin typeface="Verdana" pitchFamily="34" charset="0"/>
            </a:endParaRPr>
          </a:p>
          <a:p>
            <a:pPr algn="l"/>
            <a:r>
              <a:rPr lang="en-US" sz="2400" dirty="0" smtClean="0">
                <a:latin typeface="Verdana" pitchFamily="34" charset="0"/>
              </a:rPr>
              <a:t>University of Texas at Austin</a:t>
            </a:r>
          </a:p>
        </p:txBody>
      </p:sp>
      <p:sp>
        <p:nvSpPr>
          <p:cNvPr id="4" name="Rectangle 3"/>
          <p:cNvSpPr txBox="1">
            <a:spLocks noChangeArrowheads="1"/>
          </p:cNvSpPr>
          <p:nvPr/>
        </p:nvSpPr>
        <p:spPr bwMode="auto">
          <a:xfrm>
            <a:off x="1514475" y="4391026"/>
            <a:ext cx="6400800" cy="1193800"/>
          </a:xfrm>
          <a:prstGeom prst="rect">
            <a:avLst/>
          </a:prstGeom>
          <a:noFill/>
          <a:ln w="9525">
            <a:noFill/>
            <a:miter lim="800000"/>
            <a:headEnd/>
            <a:tailEnd/>
          </a:ln>
          <a:effectLst/>
        </p:spPr>
        <p:txBody>
          <a:bodyPr/>
          <a:lstStyle/>
          <a:p>
            <a:pPr algn="ctr" eaLnBrk="0" hangingPunct="0">
              <a:spcBef>
                <a:spcPct val="20000"/>
              </a:spcBef>
              <a:defRPr/>
            </a:pPr>
            <a:endParaRPr lang="en-US" kern="0" dirty="0">
              <a:solidFill>
                <a:schemeClr val="tx1"/>
              </a:solidFill>
              <a:latin typeface="Verdana" pitchFamily="34" charset="0"/>
            </a:endParaRPr>
          </a:p>
        </p:txBody>
      </p:sp>
      <p:pic>
        <p:nvPicPr>
          <p:cNvPr id="5" name="Picture 4"/>
          <p:cNvPicPr>
            <a:picLocks noChangeAspect="1" noChangeArrowheads="1"/>
          </p:cNvPicPr>
          <p:nvPr/>
        </p:nvPicPr>
        <p:blipFill>
          <a:blip r:embed="rId3" cstate="print"/>
          <a:srcRect/>
          <a:stretch>
            <a:fillRect/>
          </a:stretch>
        </p:blipFill>
        <p:spPr bwMode="auto">
          <a:xfrm>
            <a:off x="5607050" y="2149475"/>
            <a:ext cx="2940050" cy="3810105"/>
          </a:xfrm>
          <a:prstGeom prst="rect">
            <a:avLst/>
          </a:prstGeom>
          <a:noFill/>
          <a:ln w="9525" algn="ctr">
            <a:noFill/>
            <a:miter lim="800000"/>
            <a:headEnd/>
            <a:tailEnd/>
          </a:ln>
        </p:spPr>
      </p:pic>
      <p:sp>
        <p:nvSpPr>
          <p:cNvPr id="2" name="Rectangle 1"/>
          <p:cNvSpPr/>
          <p:nvPr/>
        </p:nvSpPr>
        <p:spPr>
          <a:xfrm>
            <a:off x="142874" y="5184716"/>
            <a:ext cx="6092826" cy="369332"/>
          </a:xfrm>
          <a:prstGeom prst="rect">
            <a:avLst/>
          </a:prstGeom>
        </p:spPr>
        <p:txBody>
          <a:bodyPr wrap="square">
            <a:spAutoFit/>
          </a:bodyPr>
          <a:lstStyle/>
          <a:p>
            <a:r>
              <a:rPr lang="en-US" sz="1800" dirty="0" smtClean="0">
                <a:hlinkClick r:id="rId4"/>
              </a:rPr>
              <a:t>http://www.nap.edu/catalog.php?record_id=12573</a:t>
            </a:r>
            <a:r>
              <a:rPr lang="en-US" sz="1800" dirty="0" smtClean="0"/>
              <a:t> </a:t>
            </a:r>
            <a:endParaRPr lang="en-US" sz="1800" dirty="0"/>
          </a:p>
        </p:txBody>
      </p:sp>
    </p:spTree>
    <p:extLst>
      <p:ext uri="{BB962C8B-B14F-4D97-AF65-F5344CB8AC3E}">
        <p14:creationId xmlns:p14="http://schemas.microsoft.com/office/powerpoint/2010/main" val="951974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FEMA Map Modernization</a:t>
            </a:r>
          </a:p>
        </p:txBody>
      </p:sp>
      <p:sp>
        <p:nvSpPr>
          <p:cNvPr id="9219" name="Content Placeholder 2"/>
          <p:cNvSpPr>
            <a:spLocks noGrp="1"/>
          </p:cNvSpPr>
          <p:nvPr>
            <p:ph idx="1"/>
          </p:nvPr>
        </p:nvSpPr>
        <p:spPr>
          <a:xfrm>
            <a:off x="660400" y="1511300"/>
            <a:ext cx="7950200" cy="4368800"/>
          </a:xfrm>
        </p:spPr>
        <p:txBody>
          <a:bodyPr/>
          <a:lstStyle/>
          <a:p>
            <a:r>
              <a:rPr lang="en-US" smtClean="0"/>
              <a:t>Five-year program </a:t>
            </a:r>
            <a:r>
              <a:rPr lang="en-US" smtClean="0">
                <a:solidFill>
                  <a:srgbClr val="FF0000"/>
                </a:solidFill>
              </a:rPr>
              <a:t>2003-2008</a:t>
            </a:r>
            <a:r>
              <a:rPr lang="en-US" smtClean="0"/>
              <a:t> to modernize the nation’s flood maps and convert them to digital form</a:t>
            </a:r>
          </a:p>
          <a:p>
            <a:r>
              <a:rPr lang="en-US" smtClean="0">
                <a:solidFill>
                  <a:srgbClr val="FF0000"/>
                </a:solidFill>
              </a:rPr>
              <a:t>$1billion budget </a:t>
            </a:r>
            <a:r>
              <a:rPr lang="en-US" smtClean="0"/>
              <a:t>for FEMA and ~ $200 million from state and local partners</a:t>
            </a:r>
          </a:p>
          <a:p>
            <a:r>
              <a:rPr lang="en-US" smtClean="0"/>
              <a:t>Produced </a:t>
            </a:r>
            <a:r>
              <a:rPr lang="en-US" smtClean="0">
                <a:solidFill>
                  <a:srgbClr val="FF0000"/>
                </a:solidFill>
              </a:rPr>
              <a:t>Digital Flood Insurance Rate Maps</a:t>
            </a:r>
          </a:p>
          <a:p>
            <a:r>
              <a:rPr lang="en-US" smtClean="0"/>
              <a:t>How </a:t>
            </a:r>
            <a:r>
              <a:rPr lang="en-US" smtClean="0">
                <a:solidFill>
                  <a:srgbClr val="FF0000"/>
                </a:solidFill>
              </a:rPr>
              <a:t>accurate</a:t>
            </a:r>
            <a:r>
              <a:rPr lang="en-US" smtClean="0"/>
              <a:t> are they?</a:t>
            </a:r>
          </a:p>
        </p:txBody>
      </p:sp>
    </p:spTree>
    <p:extLst>
      <p:ext uri="{BB962C8B-B14F-4D97-AF65-F5344CB8AC3E}">
        <p14:creationId xmlns:p14="http://schemas.microsoft.com/office/powerpoint/2010/main" val="429370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0"/>
            <a:ext cx="9099390" cy="6781800"/>
          </a:xfrm>
          <a:prstGeom prst="rect">
            <a:avLst/>
          </a:prstGeom>
          <a:noFill/>
          <a:ln w="9525">
            <a:noFill/>
            <a:miter lim="800000"/>
            <a:headEnd/>
            <a:tailEnd/>
          </a:ln>
        </p:spPr>
      </p:pic>
    </p:spTree>
    <p:extLst>
      <p:ext uri="{BB962C8B-B14F-4D97-AF65-F5344CB8AC3E}">
        <p14:creationId xmlns:p14="http://schemas.microsoft.com/office/powerpoint/2010/main" val="1777889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1"/>
            <a:ext cx="9144000" cy="684843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6562725" y="2619375"/>
            <a:ext cx="2419350" cy="3135313"/>
          </a:xfrm>
          <a:prstGeom prst="rect">
            <a:avLst/>
          </a:prstGeom>
          <a:noFill/>
          <a:ln w="9525" algn="ctr">
            <a:noFill/>
            <a:miter lim="800000"/>
            <a:headEnd/>
            <a:tailEnd/>
          </a:ln>
        </p:spPr>
      </p:pic>
      <p:pic>
        <p:nvPicPr>
          <p:cNvPr id="4" name="Picture 6" descr="Elevation Data for Floodplain Mapping.jpg"/>
          <p:cNvPicPr>
            <a:picLocks noChangeAspect="1"/>
          </p:cNvPicPr>
          <p:nvPr/>
        </p:nvPicPr>
        <p:blipFill>
          <a:blip r:embed="rId4" cstate="print"/>
          <a:srcRect/>
          <a:stretch>
            <a:fillRect/>
          </a:stretch>
        </p:blipFill>
        <p:spPr bwMode="auto">
          <a:xfrm>
            <a:off x="376238" y="2544763"/>
            <a:ext cx="2081212" cy="3127375"/>
          </a:xfrm>
          <a:prstGeom prst="rect">
            <a:avLst/>
          </a:prstGeom>
          <a:noFill/>
          <a:ln w="9525">
            <a:noFill/>
            <a:miter lim="800000"/>
            <a:headEnd/>
            <a:tailEnd/>
          </a:ln>
        </p:spPr>
      </p:pic>
    </p:spTree>
    <p:extLst>
      <p:ext uri="{BB962C8B-B14F-4D97-AF65-F5344CB8AC3E}">
        <p14:creationId xmlns:p14="http://schemas.microsoft.com/office/powerpoint/2010/main" val="37412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smtClean="0"/>
              <a:t>NRC Committee on FEMA Flood Map Accuracy</a:t>
            </a:r>
          </a:p>
        </p:txBody>
      </p:sp>
      <p:sp>
        <p:nvSpPr>
          <p:cNvPr id="10243" name="Content Placeholder 2"/>
          <p:cNvSpPr>
            <a:spLocks noGrp="1"/>
          </p:cNvSpPr>
          <p:nvPr>
            <p:ph idx="1"/>
          </p:nvPr>
        </p:nvSpPr>
        <p:spPr/>
        <p:txBody>
          <a:bodyPr/>
          <a:lstStyle/>
          <a:p>
            <a:r>
              <a:rPr lang="en-US" smtClean="0"/>
              <a:t>Study commissioned from the National Academies of Science and Engineering by </a:t>
            </a:r>
            <a:r>
              <a:rPr lang="en-US" smtClean="0">
                <a:solidFill>
                  <a:srgbClr val="FF0000"/>
                </a:solidFill>
              </a:rPr>
              <a:t>FEMA</a:t>
            </a:r>
          </a:p>
          <a:p>
            <a:r>
              <a:rPr lang="en-US" smtClean="0"/>
              <a:t>Tasked to examine the </a:t>
            </a:r>
            <a:r>
              <a:rPr lang="en-US" smtClean="0">
                <a:solidFill>
                  <a:srgbClr val="FF0000"/>
                </a:solidFill>
              </a:rPr>
              <a:t>technical factors </a:t>
            </a:r>
            <a:r>
              <a:rPr lang="en-US" smtClean="0"/>
              <a:t>that affect flood map accuracy and </a:t>
            </a:r>
            <a:r>
              <a:rPr lang="en-US" smtClean="0">
                <a:solidFill>
                  <a:srgbClr val="FF0000"/>
                </a:solidFill>
              </a:rPr>
              <a:t>cost-effectiveness</a:t>
            </a:r>
            <a:r>
              <a:rPr lang="en-US" smtClean="0"/>
              <a:t> of Detailed versus Approximate studies</a:t>
            </a:r>
          </a:p>
          <a:p>
            <a:r>
              <a:rPr lang="en-US" smtClean="0">
                <a:solidFill>
                  <a:srgbClr val="FF0000"/>
                </a:solidFill>
              </a:rPr>
              <a:t>Inland</a:t>
            </a:r>
            <a:r>
              <a:rPr lang="en-US" smtClean="0"/>
              <a:t> and coastal flooding</a:t>
            </a:r>
          </a:p>
        </p:txBody>
      </p:sp>
    </p:spTree>
    <p:extLst>
      <p:ext uri="{BB962C8B-B14F-4D97-AF65-F5344CB8AC3E}">
        <p14:creationId xmlns:p14="http://schemas.microsoft.com/office/powerpoint/2010/main" val="2286310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53541" y="1131093"/>
            <a:ext cx="2244725" cy="4763002"/>
          </a:xfrm>
          <a:prstGeom prst="rect">
            <a:avLst/>
          </a:prstGeom>
        </p:spPr>
      </p:pic>
      <p:sp>
        <p:nvSpPr>
          <p:cNvPr id="2" name="Title 1"/>
          <p:cNvSpPr>
            <a:spLocks noGrp="1"/>
          </p:cNvSpPr>
          <p:nvPr>
            <p:ph type="title"/>
          </p:nvPr>
        </p:nvSpPr>
        <p:spPr/>
        <p:txBody>
          <a:bodyPr/>
          <a:lstStyle/>
          <a:p>
            <a:r>
              <a:rPr lang="en-US" dirty="0" smtClean="0"/>
              <a:t>Campus Flood Mapping</a:t>
            </a:r>
            <a:endParaRPr lang="en-US" dirty="0"/>
          </a:p>
        </p:txBody>
      </p:sp>
      <p:pic>
        <p:nvPicPr>
          <p:cNvPr id="3" name="Picture 2"/>
          <p:cNvPicPr>
            <a:picLocks noChangeAspect="1"/>
          </p:cNvPicPr>
          <p:nvPr/>
        </p:nvPicPr>
        <p:blipFill>
          <a:blip r:embed="rId3"/>
          <a:stretch>
            <a:fillRect/>
          </a:stretch>
        </p:blipFill>
        <p:spPr>
          <a:xfrm>
            <a:off x="5996177" y="1224213"/>
            <a:ext cx="2283053" cy="4669882"/>
          </a:xfrm>
          <a:prstGeom prst="rect">
            <a:avLst/>
          </a:prstGeom>
        </p:spPr>
      </p:pic>
      <p:sp>
        <p:nvSpPr>
          <p:cNvPr id="4" name="TextBox 3"/>
          <p:cNvSpPr txBox="1"/>
          <p:nvPr/>
        </p:nvSpPr>
        <p:spPr>
          <a:xfrm>
            <a:off x="5760056" y="2975184"/>
            <a:ext cx="1349728" cy="300082"/>
          </a:xfrm>
          <a:prstGeom prst="rect">
            <a:avLst/>
          </a:prstGeom>
          <a:noFill/>
        </p:spPr>
        <p:txBody>
          <a:bodyPr wrap="none" rtlCol="0">
            <a:spAutoFit/>
          </a:bodyPr>
          <a:lstStyle/>
          <a:p>
            <a:r>
              <a:rPr lang="en-US" sz="1350" dirty="0"/>
              <a:t>Hemphill Branch</a:t>
            </a:r>
          </a:p>
        </p:txBody>
      </p:sp>
      <p:sp>
        <p:nvSpPr>
          <p:cNvPr id="5" name="TextBox 4"/>
          <p:cNvSpPr txBox="1"/>
          <p:nvPr/>
        </p:nvSpPr>
        <p:spPr>
          <a:xfrm>
            <a:off x="7478625" y="2666748"/>
            <a:ext cx="1085233" cy="300082"/>
          </a:xfrm>
          <a:prstGeom prst="rect">
            <a:avLst/>
          </a:prstGeom>
          <a:noFill/>
        </p:spPr>
        <p:txBody>
          <a:bodyPr wrap="none" rtlCol="0">
            <a:spAutoFit/>
          </a:bodyPr>
          <a:lstStyle/>
          <a:p>
            <a:r>
              <a:rPr lang="en-US" sz="1350" dirty="0"/>
              <a:t>Waller Creek</a:t>
            </a:r>
          </a:p>
        </p:txBody>
      </p:sp>
      <p:sp>
        <p:nvSpPr>
          <p:cNvPr id="7" name="TextBox 6"/>
          <p:cNvSpPr txBox="1"/>
          <p:nvPr/>
        </p:nvSpPr>
        <p:spPr>
          <a:xfrm>
            <a:off x="7086431" y="4141921"/>
            <a:ext cx="1085233" cy="300082"/>
          </a:xfrm>
          <a:prstGeom prst="rect">
            <a:avLst/>
          </a:prstGeom>
          <a:noFill/>
        </p:spPr>
        <p:txBody>
          <a:bodyPr wrap="none" rtlCol="0">
            <a:spAutoFit/>
          </a:bodyPr>
          <a:lstStyle/>
          <a:p>
            <a:r>
              <a:rPr lang="en-US" sz="1350" dirty="0"/>
              <a:t>Waller Creek</a:t>
            </a:r>
          </a:p>
        </p:txBody>
      </p:sp>
      <p:pic>
        <p:nvPicPr>
          <p:cNvPr id="8" name="Picture 7"/>
          <p:cNvPicPr>
            <a:picLocks noChangeAspect="1"/>
          </p:cNvPicPr>
          <p:nvPr/>
        </p:nvPicPr>
        <p:blipFill>
          <a:blip r:embed="rId4"/>
          <a:stretch>
            <a:fillRect/>
          </a:stretch>
        </p:blipFill>
        <p:spPr>
          <a:xfrm>
            <a:off x="516412" y="2037964"/>
            <a:ext cx="3040566" cy="3569879"/>
          </a:xfrm>
          <a:prstGeom prst="rect">
            <a:avLst/>
          </a:prstGeom>
        </p:spPr>
      </p:pic>
    </p:spTree>
    <p:extLst>
      <p:ext uri="{BB962C8B-B14F-4D97-AF65-F5344CB8AC3E}">
        <p14:creationId xmlns:p14="http://schemas.microsoft.com/office/powerpoint/2010/main" val="459561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Flood Maps</a:t>
            </a:r>
          </a:p>
        </p:txBody>
      </p:sp>
      <p:pic>
        <p:nvPicPr>
          <p:cNvPr id="12291" name="Content Placeholder 4" descr="Figure 2.1.pn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35050" y="1844675"/>
            <a:ext cx="2703513" cy="3030538"/>
          </a:xfrm>
        </p:spPr>
      </p:pic>
      <p:pic>
        <p:nvPicPr>
          <p:cNvPr id="12292" name="Content Placeholder 5" descr="Figure 2.2.pn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24438" y="1901825"/>
            <a:ext cx="2689225" cy="3013075"/>
          </a:xfrm>
        </p:spPr>
      </p:pic>
      <p:sp>
        <p:nvSpPr>
          <p:cNvPr id="12293" name="TextBox 6"/>
          <p:cNvSpPr txBox="1">
            <a:spLocks noChangeArrowheads="1"/>
          </p:cNvSpPr>
          <p:nvPr/>
        </p:nvSpPr>
        <p:spPr bwMode="auto">
          <a:xfrm>
            <a:off x="1539875" y="1258888"/>
            <a:ext cx="168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Riverine</a:t>
            </a:r>
          </a:p>
        </p:txBody>
      </p:sp>
      <p:sp>
        <p:nvSpPr>
          <p:cNvPr id="12294" name="TextBox 7"/>
          <p:cNvSpPr txBox="1">
            <a:spLocks noChangeArrowheads="1"/>
          </p:cNvSpPr>
          <p:nvPr/>
        </p:nvSpPr>
        <p:spPr bwMode="auto">
          <a:xfrm>
            <a:off x="5700713" y="1247775"/>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Coastal</a:t>
            </a:r>
          </a:p>
        </p:txBody>
      </p:sp>
      <p:sp>
        <p:nvSpPr>
          <p:cNvPr id="12295" name="TextBox 8"/>
          <p:cNvSpPr txBox="1">
            <a:spLocks noChangeArrowheads="1"/>
          </p:cNvSpPr>
          <p:nvPr/>
        </p:nvSpPr>
        <p:spPr bwMode="auto">
          <a:xfrm>
            <a:off x="1233488" y="4979988"/>
            <a:ext cx="6664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a:t>Two </a:t>
            </a:r>
            <a:r>
              <a:rPr lang="en-US">
                <a:solidFill>
                  <a:srgbClr val="CC0000"/>
                </a:solidFill>
              </a:rPr>
              <a:t>very different</a:t>
            </a:r>
            <a:r>
              <a:rPr lang="en-US"/>
              <a:t> flood modeling and mapping problems</a:t>
            </a:r>
          </a:p>
        </p:txBody>
      </p:sp>
    </p:spTree>
    <p:extLst>
      <p:ext uri="{BB962C8B-B14F-4D97-AF65-F5344CB8AC3E}">
        <p14:creationId xmlns:p14="http://schemas.microsoft.com/office/powerpoint/2010/main" val="2978251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Terrain Data for Case Studies</a:t>
            </a:r>
          </a:p>
        </p:txBody>
      </p:sp>
      <p:pic>
        <p:nvPicPr>
          <p:cNvPr id="19459" name="Picture 6" descr="Figure 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998663"/>
            <a:ext cx="35702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7"/>
          <p:cNvSpPr txBox="1">
            <a:spLocks noChangeArrowheads="1"/>
          </p:cNvSpPr>
          <p:nvPr/>
        </p:nvSpPr>
        <p:spPr bwMode="auto">
          <a:xfrm>
            <a:off x="515938" y="4902200"/>
            <a:ext cx="3762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USGS DEMs (30m)</a:t>
            </a:r>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3" y="2011363"/>
            <a:ext cx="33401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9"/>
          <p:cNvSpPr txBox="1">
            <a:spLocks noChangeArrowheads="1"/>
          </p:cNvSpPr>
          <p:nvPr/>
        </p:nvSpPr>
        <p:spPr bwMode="auto">
          <a:xfrm>
            <a:off x="4770438" y="4902200"/>
            <a:ext cx="3622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NCFPM Lidar (3m)</a:t>
            </a:r>
          </a:p>
        </p:txBody>
      </p:sp>
    </p:spTree>
    <p:extLst>
      <p:ext uri="{BB962C8B-B14F-4D97-AF65-F5344CB8AC3E}">
        <p14:creationId xmlns:p14="http://schemas.microsoft.com/office/powerpoint/2010/main" val="3240787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Terrain data accuracy matters</a:t>
            </a:r>
          </a:p>
        </p:txBody>
      </p:sp>
      <p:pic>
        <p:nvPicPr>
          <p:cNvPr id="20483" name="Picture 2" descr="Figure 3.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2222500"/>
            <a:ext cx="8453437"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806450" y="1566863"/>
            <a:ext cx="351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USGS NED (30m)</a:t>
            </a:r>
          </a:p>
        </p:txBody>
      </p:sp>
      <p:sp>
        <p:nvSpPr>
          <p:cNvPr id="20485" name="TextBox 4"/>
          <p:cNvSpPr txBox="1">
            <a:spLocks noChangeArrowheads="1"/>
          </p:cNvSpPr>
          <p:nvPr/>
        </p:nvSpPr>
        <p:spPr bwMode="auto">
          <a:xfrm>
            <a:off x="4995863" y="1573213"/>
            <a:ext cx="3616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NCFMP Lidar (3m)</a:t>
            </a:r>
          </a:p>
        </p:txBody>
      </p:sp>
      <p:sp>
        <p:nvSpPr>
          <p:cNvPr id="20486" name="TextBox 5"/>
          <p:cNvSpPr txBox="1">
            <a:spLocks noChangeArrowheads="1"/>
          </p:cNvSpPr>
          <p:nvPr/>
        </p:nvSpPr>
        <p:spPr bwMode="auto">
          <a:xfrm>
            <a:off x="960438" y="5408613"/>
            <a:ext cx="7046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Inundation for a 1ft storm surge or sea level rise in the Tar-Pamlico estuary (Source: USGS)</a:t>
            </a:r>
          </a:p>
        </p:txBody>
      </p:sp>
    </p:spTree>
    <p:extLst>
      <p:ext uri="{BB962C8B-B14F-4D97-AF65-F5344CB8AC3E}">
        <p14:creationId xmlns:p14="http://schemas.microsoft.com/office/powerpoint/2010/main" val="74558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a:xfrm>
            <a:off x="812800" y="215900"/>
            <a:ext cx="7772400" cy="1143000"/>
          </a:xfrm>
        </p:spPr>
        <p:txBody>
          <a:bodyPr/>
          <a:lstStyle/>
          <a:p>
            <a:r>
              <a:rPr lang="en-US" smtClean="0"/>
              <a:t>North Carolina Case Studies</a:t>
            </a:r>
            <a:br>
              <a:rPr lang="en-US" smtClean="0"/>
            </a:br>
            <a:r>
              <a:rPr lang="en-US" sz="2400" smtClean="0"/>
              <a:t> </a:t>
            </a:r>
            <a:r>
              <a:rPr lang="en-US" sz="2400" smtClean="0">
                <a:hlinkClick r:id="rId4"/>
              </a:rPr>
              <a:t>http://www.ncfloodmaps.com/program_review.htm</a:t>
            </a:r>
            <a:r>
              <a:rPr lang="en-US" sz="2400" smtClean="0"/>
              <a:t> </a:t>
            </a:r>
          </a:p>
        </p:txBody>
      </p:sp>
      <p:graphicFrame>
        <p:nvGraphicFramePr>
          <p:cNvPr id="1026" name="Object 5"/>
          <p:cNvGraphicFramePr>
            <a:graphicFrameLocks noGrp="1" noChangeAspect="1"/>
          </p:cNvGraphicFramePr>
          <p:nvPr>
            <p:ph idx="1"/>
          </p:nvPr>
        </p:nvGraphicFramePr>
        <p:xfrm>
          <a:off x="2395538" y="1330325"/>
          <a:ext cx="6224587" cy="4668838"/>
        </p:xfrm>
        <a:graphic>
          <a:graphicData uri="http://schemas.openxmlformats.org/presentationml/2006/ole">
            <mc:AlternateContent xmlns:mc="http://schemas.openxmlformats.org/markup-compatibility/2006">
              <mc:Choice xmlns:v="urn:schemas-microsoft-com:vml" Requires="v">
                <p:oleObj spid="_x0000_s1030" name="Presentation" r:id="rId5" imgW="4572129" imgH="3428876" progId="PowerPoint.Show.8">
                  <p:embed/>
                </p:oleObj>
              </mc:Choice>
              <mc:Fallback>
                <p:oleObj name="Presentation" r:id="rId5" imgW="4572129" imgH="3428876" progId="PowerPoint.Show.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8" y="1330325"/>
                        <a:ext cx="6224587" cy="466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 name="TextBox 3"/>
          <p:cNvSpPr txBox="1">
            <a:spLocks noChangeArrowheads="1"/>
          </p:cNvSpPr>
          <p:nvPr/>
        </p:nvSpPr>
        <p:spPr bwMode="auto">
          <a:xfrm>
            <a:off x="2636838" y="4843463"/>
            <a:ext cx="3027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H&amp;H and Economics</a:t>
            </a:r>
          </a:p>
        </p:txBody>
      </p:sp>
      <p:cxnSp>
        <p:nvCxnSpPr>
          <p:cNvPr id="1029" name="Straight Arrow Connector 5"/>
          <p:cNvCxnSpPr>
            <a:cxnSpLocks noChangeShapeType="1"/>
          </p:cNvCxnSpPr>
          <p:nvPr/>
        </p:nvCxnSpPr>
        <p:spPr bwMode="auto">
          <a:xfrm rot="16200000" flipV="1">
            <a:off x="3479006" y="4282282"/>
            <a:ext cx="633413" cy="596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30" name="Straight Arrow Connector 9"/>
          <p:cNvCxnSpPr>
            <a:cxnSpLocks noChangeShapeType="1"/>
          </p:cNvCxnSpPr>
          <p:nvPr/>
        </p:nvCxnSpPr>
        <p:spPr bwMode="auto">
          <a:xfrm rot="5400000" flipH="1" flipV="1">
            <a:off x="4031456" y="4472782"/>
            <a:ext cx="506413" cy="3619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31" name="TextBox 12"/>
          <p:cNvSpPr txBox="1">
            <a:spLocks noChangeArrowheads="1"/>
          </p:cNvSpPr>
          <p:nvPr/>
        </p:nvSpPr>
        <p:spPr bwMode="auto">
          <a:xfrm>
            <a:off x="5602288" y="2236788"/>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H&amp;H</a:t>
            </a:r>
          </a:p>
        </p:txBody>
      </p:sp>
      <p:sp>
        <p:nvSpPr>
          <p:cNvPr id="1032" name="TextBox 13"/>
          <p:cNvSpPr txBox="1">
            <a:spLocks noChangeArrowheads="1"/>
          </p:cNvSpPr>
          <p:nvPr/>
        </p:nvSpPr>
        <p:spPr bwMode="auto">
          <a:xfrm>
            <a:off x="6624638" y="1757363"/>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Economics</a:t>
            </a:r>
          </a:p>
        </p:txBody>
      </p:sp>
      <p:sp>
        <p:nvSpPr>
          <p:cNvPr id="1033" name="TextBox 14"/>
          <p:cNvSpPr txBox="1">
            <a:spLocks noChangeArrowheads="1"/>
          </p:cNvSpPr>
          <p:nvPr/>
        </p:nvSpPr>
        <p:spPr bwMode="auto">
          <a:xfrm>
            <a:off x="3694113" y="5819775"/>
            <a:ext cx="4113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000"/>
              <a:t>(H&amp;H = Hydrology and Hydraulics)</a:t>
            </a:r>
          </a:p>
        </p:txBody>
      </p:sp>
      <p:sp>
        <p:nvSpPr>
          <p:cNvPr id="1034" name="TextBox 11"/>
          <p:cNvSpPr txBox="1">
            <a:spLocks noChangeArrowheads="1"/>
          </p:cNvSpPr>
          <p:nvPr/>
        </p:nvSpPr>
        <p:spPr bwMode="auto">
          <a:xfrm>
            <a:off x="2573338" y="2598738"/>
            <a:ext cx="1965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Mountains of Western NC</a:t>
            </a:r>
          </a:p>
        </p:txBody>
      </p:sp>
      <p:sp>
        <p:nvSpPr>
          <p:cNvPr id="1035" name="TextBox 14"/>
          <p:cNvSpPr txBox="1">
            <a:spLocks noChangeArrowheads="1"/>
          </p:cNvSpPr>
          <p:nvPr/>
        </p:nvSpPr>
        <p:spPr bwMode="auto">
          <a:xfrm>
            <a:off x="5043488" y="2832100"/>
            <a:ext cx="1965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Rolling hills of Piedmont</a:t>
            </a:r>
          </a:p>
        </p:txBody>
      </p:sp>
      <p:sp>
        <p:nvSpPr>
          <p:cNvPr id="1036" name="TextBox 18"/>
          <p:cNvSpPr txBox="1">
            <a:spLocks noChangeArrowheads="1"/>
          </p:cNvSpPr>
          <p:nvPr/>
        </p:nvSpPr>
        <p:spPr bwMode="auto">
          <a:xfrm>
            <a:off x="6772275" y="3835400"/>
            <a:ext cx="2130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Flat coastal plain</a:t>
            </a:r>
          </a:p>
        </p:txBody>
      </p:sp>
      <p:sp>
        <p:nvSpPr>
          <p:cNvPr id="1037" name="TextBox 19"/>
          <p:cNvSpPr txBox="1">
            <a:spLocks noChangeArrowheads="1"/>
          </p:cNvSpPr>
          <p:nvPr/>
        </p:nvSpPr>
        <p:spPr bwMode="auto">
          <a:xfrm>
            <a:off x="331788" y="2378075"/>
            <a:ext cx="2079625" cy="286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000"/>
              <a:t>Studies done for the NRC Committee by the North Carolina Floodplain Mapping Program (NCFMP)</a:t>
            </a:r>
          </a:p>
        </p:txBody>
      </p:sp>
    </p:spTree>
    <p:extLst>
      <p:ext uri="{BB962C8B-B14F-4D97-AF65-F5344CB8AC3E}">
        <p14:creationId xmlns:p14="http://schemas.microsoft.com/office/powerpoint/2010/main" val="3862135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323850"/>
            <a:ext cx="8096250" cy="1143000"/>
          </a:xfrm>
        </p:spPr>
        <p:txBody>
          <a:bodyPr/>
          <a:lstStyle/>
          <a:p>
            <a:r>
              <a:rPr lang="en-US" sz="3200" smtClean="0"/>
              <a:t>One River Reach studied in detail in each region</a:t>
            </a:r>
            <a:br>
              <a:rPr lang="en-US" sz="3200" smtClean="0"/>
            </a:br>
            <a:r>
              <a:rPr lang="en-US" sz="3200" smtClean="0"/>
              <a:t>(each reach 5-7 miles long)</a:t>
            </a:r>
          </a:p>
        </p:txBody>
      </p:sp>
      <p:pic>
        <p:nvPicPr>
          <p:cNvPr id="21507" name="Content Placeholder 3" descr="Figure 4.9.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47788" y="1430338"/>
            <a:ext cx="6859587" cy="4587875"/>
          </a:xfrm>
        </p:spPr>
      </p:pic>
    </p:spTree>
    <p:extLst>
      <p:ext uri="{BB962C8B-B14F-4D97-AF65-F5344CB8AC3E}">
        <p14:creationId xmlns:p14="http://schemas.microsoft.com/office/powerpoint/2010/main" val="2921504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Content Placeholder 4" descr="Figure 3.12 bottom.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8950" y="206375"/>
            <a:ext cx="8320088" cy="5940425"/>
          </a:xfrm>
        </p:spPr>
      </p:pic>
      <p:graphicFrame>
        <p:nvGraphicFramePr>
          <p:cNvPr id="12" name="Table 11"/>
          <p:cNvGraphicFramePr>
            <a:graphicFrameLocks noGrp="1"/>
          </p:cNvGraphicFramePr>
          <p:nvPr/>
        </p:nvGraphicFramePr>
        <p:xfrm>
          <a:off x="2511425" y="881063"/>
          <a:ext cx="3400425" cy="1854200"/>
        </p:xfrm>
        <a:graphic>
          <a:graphicData uri="http://schemas.openxmlformats.org/drawingml/2006/table">
            <a:tbl>
              <a:tblPr firstRow="1" bandRow="1">
                <a:tableStyleId>{5C22544A-7EE6-4342-B048-85BDC9FD1C3A}</a:tableStyleId>
              </a:tblPr>
              <a:tblGrid>
                <a:gridCol w="2341376"/>
                <a:gridCol w="1059049"/>
              </a:tblGrid>
              <a:tr h="370840">
                <a:tc>
                  <a:txBody>
                    <a:bodyPr/>
                    <a:lstStyle/>
                    <a:p>
                      <a:r>
                        <a:rPr lang="en-US" dirty="0" smtClean="0"/>
                        <a:t>NED - </a:t>
                      </a:r>
                      <a:r>
                        <a:rPr lang="en-US" dirty="0" err="1" smtClean="0"/>
                        <a:t>Lidar</a:t>
                      </a:r>
                      <a:endParaRPr lang="en-US" dirty="0"/>
                    </a:p>
                  </a:txBody>
                  <a:tcPr marL="91422" marR="91422"/>
                </a:tc>
                <a:tc>
                  <a:txBody>
                    <a:bodyPr/>
                    <a:lstStyle/>
                    <a:p>
                      <a:r>
                        <a:rPr lang="en-US" dirty="0" smtClean="0"/>
                        <a:t>Feet</a:t>
                      </a:r>
                      <a:endParaRPr lang="en-US" dirty="0"/>
                    </a:p>
                  </a:txBody>
                  <a:tcPr marL="91422" marR="91422"/>
                </a:tc>
              </a:tr>
              <a:tr h="370840">
                <a:tc>
                  <a:txBody>
                    <a:bodyPr/>
                    <a:lstStyle/>
                    <a:p>
                      <a:r>
                        <a:rPr lang="en-US" dirty="0" smtClean="0"/>
                        <a:t>Mean</a:t>
                      </a:r>
                      <a:endParaRPr lang="en-US" dirty="0"/>
                    </a:p>
                  </a:txBody>
                  <a:tcPr marL="91422" marR="91422"/>
                </a:tc>
                <a:tc>
                  <a:txBody>
                    <a:bodyPr/>
                    <a:lstStyle/>
                    <a:p>
                      <a:r>
                        <a:rPr lang="en-US" dirty="0" smtClean="0"/>
                        <a:t>-2.0</a:t>
                      </a:r>
                      <a:endParaRPr lang="en-US" dirty="0"/>
                    </a:p>
                  </a:txBody>
                  <a:tcPr marL="91422" marR="91422"/>
                </a:tc>
              </a:tr>
              <a:tr h="370840">
                <a:tc>
                  <a:txBody>
                    <a:bodyPr/>
                    <a:lstStyle/>
                    <a:p>
                      <a:r>
                        <a:rPr lang="en-US" dirty="0" smtClean="0">
                          <a:solidFill>
                            <a:srgbClr val="FF0000"/>
                          </a:solidFill>
                        </a:rPr>
                        <a:t>Standard deviation</a:t>
                      </a:r>
                      <a:endParaRPr lang="en-US" dirty="0">
                        <a:solidFill>
                          <a:srgbClr val="FF0000"/>
                        </a:solidFill>
                      </a:endParaRPr>
                    </a:p>
                  </a:txBody>
                  <a:tcPr marL="91422" marR="91422"/>
                </a:tc>
                <a:tc>
                  <a:txBody>
                    <a:bodyPr/>
                    <a:lstStyle/>
                    <a:p>
                      <a:r>
                        <a:rPr lang="en-US" dirty="0" smtClean="0">
                          <a:solidFill>
                            <a:srgbClr val="FF0000"/>
                          </a:solidFill>
                        </a:rPr>
                        <a:t>17.5</a:t>
                      </a:r>
                      <a:endParaRPr lang="en-US" dirty="0">
                        <a:solidFill>
                          <a:srgbClr val="FF0000"/>
                        </a:solidFill>
                      </a:endParaRPr>
                    </a:p>
                  </a:txBody>
                  <a:tcPr marL="91422" marR="91422"/>
                </a:tc>
              </a:tr>
              <a:tr h="370840">
                <a:tc>
                  <a:txBody>
                    <a:bodyPr/>
                    <a:lstStyle/>
                    <a:p>
                      <a:r>
                        <a:rPr lang="en-US" dirty="0" smtClean="0"/>
                        <a:t>Maximum</a:t>
                      </a:r>
                      <a:endParaRPr lang="en-US" dirty="0"/>
                    </a:p>
                  </a:txBody>
                  <a:tcPr marL="91422" marR="91422"/>
                </a:tc>
                <a:tc>
                  <a:txBody>
                    <a:bodyPr/>
                    <a:lstStyle/>
                    <a:p>
                      <a:r>
                        <a:rPr lang="en-US" dirty="0" smtClean="0"/>
                        <a:t>89.7</a:t>
                      </a:r>
                      <a:endParaRPr lang="en-US" dirty="0"/>
                    </a:p>
                  </a:txBody>
                  <a:tcPr marL="91422" marR="91422"/>
                </a:tc>
              </a:tr>
              <a:tr h="370840">
                <a:tc>
                  <a:txBody>
                    <a:bodyPr/>
                    <a:lstStyle/>
                    <a:p>
                      <a:r>
                        <a:rPr lang="en-US" dirty="0" smtClean="0"/>
                        <a:t>Minimum</a:t>
                      </a:r>
                      <a:endParaRPr lang="en-US" dirty="0"/>
                    </a:p>
                  </a:txBody>
                  <a:tcPr marL="91422" marR="91422"/>
                </a:tc>
                <a:tc>
                  <a:txBody>
                    <a:bodyPr/>
                    <a:lstStyle/>
                    <a:p>
                      <a:r>
                        <a:rPr lang="en-US" dirty="0" smtClean="0"/>
                        <a:t>-139.3</a:t>
                      </a:r>
                      <a:endParaRPr lang="en-US" dirty="0"/>
                    </a:p>
                  </a:txBody>
                  <a:tcPr marL="91422" marR="91422"/>
                </a:tc>
              </a:tr>
            </a:tbl>
          </a:graphicData>
        </a:graphic>
      </p:graphicFrame>
      <p:graphicFrame>
        <p:nvGraphicFramePr>
          <p:cNvPr id="2050" name="Object 5"/>
          <p:cNvGraphicFramePr>
            <a:graphicFrameLocks noChangeAspect="1"/>
          </p:cNvGraphicFramePr>
          <p:nvPr/>
        </p:nvGraphicFramePr>
        <p:xfrm>
          <a:off x="6083300" y="828675"/>
          <a:ext cx="2525713" cy="1893888"/>
        </p:xfrm>
        <a:graphic>
          <a:graphicData uri="http://schemas.openxmlformats.org/presentationml/2006/ole">
            <mc:AlternateContent xmlns:mc="http://schemas.openxmlformats.org/markup-compatibility/2006">
              <mc:Choice xmlns:v="urn:schemas-microsoft-com:vml" Requires="v">
                <p:oleObj spid="_x0000_s2054" name="Presentation" r:id="rId4" imgW="4572129" imgH="3428876" progId="PowerPoint.Show.8">
                  <p:embed/>
                </p:oleObj>
              </mc:Choice>
              <mc:Fallback>
                <p:oleObj name="Presentation" r:id="rId4" imgW="4572129" imgH="3428876"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828675"/>
                        <a:ext cx="2525713" cy="189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72" name="Straight Arrow Connector 14"/>
          <p:cNvCxnSpPr>
            <a:cxnSpLocks noChangeShapeType="1"/>
          </p:cNvCxnSpPr>
          <p:nvPr/>
        </p:nvCxnSpPr>
        <p:spPr bwMode="auto">
          <a:xfrm rot="5400000">
            <a:off x="6558756" y="900907"/>
            <a:ext cx="823913" cy="596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73" name="TextBox 15"/>
          <p:cNvSpPr txBox="1">
            <a:spLocks noChangeArrowheads="1"/>
          </p:cNvSpPr>
          <p:nvPr/>
        </p:nvSpPr>
        <p:spPr bwMode="auto">
          <a:xfrm>
            <a:off x="5667375" y="4525963"/>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Lidar is higher</a:t>
            </a:r>
          </a:p>
          <a:p>
            <a:pPr algn="ctr" eaLnBrk="1" hangingPunct="1"/>
            <a:r>
              <a:rPr lang="en-US" sz="2400"/>
              <a:t>(purple)</a:t>
            </a:r>
          </a:p>
        </p:txBody>
      </p:sp>
      <p:cxnSp>
        <p:nvCxnSpPr>
          <p:cNvPr id="2074" name="Straight Arrow Connector 17"/>
          <p:cNvCxnSpPr>
            <a:cxnSpLocks noChangeShapeType="1"/>
          </p:cNvCxnSpPr>
          <p:nvPr/>
        </p:nvCxnSpPr>
        <p:spPr bwMode="auto">
          <a:xfrm rot="16200000" flipV="1">
            <a:off x="5626894" y="3988594"/>
            <a:ext cx="931862" cy="2349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75" name="TextBox 18"/>
          <p:cNvSpPr txBox="1">
            <a:spLocks noChangeArrowheads="1"/>
          </p:cNvSpPr>
          <p:nvPr/>
        </p:nvSpPr>
        <p:spPr bwMode="auto">
          <a:xfrm>
            <a:off x="704850" y="3103563"/>
            <a:ext cx="2085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NED is higher</a:t>
            </a:r>
          </a:p>
          <a:p>
            <a:pPr algn="ctr" eaLnBrk="1" hangingPunct="1"/>
            <a:r>
              <a:rPr lang="en-US" sz="2400"/>
              <a:t>(green)</a:t>
            </a:r>
          </a:p>
        </p:txBody>
      </p:sp>
      <p:cxnSp>
        <p:nvCxnSpPr>
          <p:cNvPr id="2076" name="Straight Arrow Connector 20"/>
          <p:cNvCxnSpPr>
            <a:cxnSpLocks noChangeShapeType="1"/>
          </p:cNvCxnSpPr>
          <p:nvPr/>
        </p:nvCxnSpPr>
        <p:spPr bwMode="auto">
          <a:xfrm rot="16200000" flipH="1">
            <a:off x="996156" y="4399757"/>
            <a:ext cx="1068387"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80689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Content Placeholder 10" descr="Figure 3.12 middle.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15925" y="141288"/>
            <a:ext cx="8402638" cy="5999162"/>
          </a:xfrm>
        </p:spPr>
      </p:pic>
      <p:graphicFrame>
        <p:nvGraphicFramePr>
          <p:cNvPr id="12" name="Table 11"/>
          <p:cNvGraphicFramePr>
            <a:graphicFrameLocks noGrp="1"/>
          </p:cNvGraphicFramePr>
          <p:nvPr/>
        </p:nvGraphicFramePr>
        <p:xfrm>
          <a:off x="5218113" y="3487738"/>
          <a:ext cx="3400425" cy="1940046"/>
        </p:xfrm>
        <a:graphic>
          <a:graphicData uri="http://schemas.openxmlformats.org/drawingml/2006/table">
            <a:tbl>
              <a:tblPr firstRow="1" bandRow="1">
                <a:tableStyleId>{5C22544A-7EE6-4342-B048-85BDC9FD1C3A}</a:tableStyleId>
              </a:tblPr>
              <a:tblGrid>
                <a:gridCol w="2341376"/>
                <a:gridCol w="1059049"/>
              </a:tblGrid>
              <a:tr h="370719">
                <a:tc>
                  <a:txBody>
                    <a:bodyPr/>
                    <a:lstStyle/>
                    <a:p>
                      <a:r>
                        <a:rPr lang="en-US" sz="1800" dirty="0" smtClean="0"/>
                        <a:t>NED - </a:t>
                      </a:r>
                      <a:r>
                        <a:rPr lang="en-US" sz="1800" dirty="0" err="1" smtClean="0"/>
                        <a:t>Lidar</a:t>
                      </a:r>
                      <a:endParaRPr lang="en-US" sz="1800" dirty="0"/>
                    </a:p>
                  </a:txBody>
                  <a:tcPr marL="91422" marR="91422" marT="45705" marB="45705"/>
                </a:tc>
                <a:tc>
                  <a:txBody>
                    <a:bodyPr/>
                    <a:lstStyle/>
                    <a:p>
                      <a:r>
                        <a:rPr lang="en-US" sz="1800" dirty="0" smtClean="0"/>
                        <a:t>Feet</a:t>
                      </a:r>
                      <a:endParaRPr lang="en-US" sz="1800" dirty="0"/>
                    </a:p>
                  </a:txBody>
                  <a:tcPr marL="91422" marR="91422" marT="45705" marB="45705"/>
                </a:tc>
              </a:tr>
              <a:tr h="457050">
                <a:tc>
                  <a:txBody>
                    <a:bodyPr/>
                    <a:lstStyle/>
                    <a:p>
                      <a:r>
                        <a:rPr lang="en-US" sz="2400" dirty="0" smtClean="0">
                          <a:solidFill>
                            <a:srgbClr val="FF0000"/>
                          </a:solidFill>
                        </a:rPr>
                        <a:t>Mean</a:t>
                      </a:r>
                      <a:endParaRPr lang="en-US" sz="2400" dirty="0">
                        <a:solidFill>
                          <a:srgbClr val="FF0000"/>
                        </a:solidFill>
                      </a:endParaRPr>
                    </a:p>
                  </a:txBody>
                  <a:tcPr marL="91422" marR="91422" marT="45705" marB="45705"/>
                </a:tc>
                <a:tc>
                  <a:txBody>
                    <a:bodyPr/>
                    <a:lstStyle/>
                    <a:p>
                      <a:r>
                        <a:rPr lang="en-US" sz="2400" dirty="0" smtClean="0">
                          <a:solidFill>
                            <a:srgbClr val="FF0000"/>
                          </a:solidFill>
                        </a:rPr>
                        <a:t>14.7</a:t>
                      </a:r>
                      <a:endParaRPr lang="en-US" sz="2400" dirty="0">
                        <a:solidFill>
                          <a:srgbClr val="FF0000"/>
                        </a:solidFill>
                      </a:endParaRPr>
                    </a:p>
                  </a:txBody>
                  <a:tcPr marL="91422" marR="91422" marT="45705" marB="45705"/>
                </a:tc>
              </a:tr>
              <a:tr h="370719">
                <a:tc>
                  <a:txBody>
                    <a:bodyPr/>
                    <a:lstStyle/>
                    <a:p>
                      <a:r>
                        <a:rPr lang="en-US" sz="1800" dirty="0" smtClean="0">
                          <a:solidFill>
                            <a:srgbClr val="FF0000"/>
                          </a:solidFill>
                        </a:rPr>
                        <a:t>Standard deviation</a:t>
                      </a:r>
                      <a:endParaRPr lang="en-US" sz="1800" dirty="0">
                        <a:solidFill>
                          <a:srgbClr val="FF0000"/>
                        </a:solidFill>
                      </a:endParaRPr>
                    </a:p>
                  </a:txBody>
                  <a:tcPr marL="91422" marR="91422" marT="45705" marB="45705"/>
                </a:tc>
                <a:tc>
                  <a:txBody>
                    <a:bodyPr/>
                    <a:lstStyle/>
                    <a:p>
                      <a:r>
                        <a:rPr lang="en-US" sz="1800" dirty="0" smtClean="0">
                          <a:solidFill>
                            <a:srgbClr val="FF0000"/>
                          </a:solidFill>
                        </a:rPr>
                        <a:t>15.6</a:t>
                      </a:r>
                      <a:endParaRPr lang="en-US" sz="1800" dirty="0">
                        <a:solidFill>
                          <a:srgbClr val="FF0000"/>
                        </a:solidFill>
                      </a:endParaRPr>
                    </a:p>
                  </a:txBody>
                  <a:tcPr marL="91422" marR="91422" marT="45705" marB="45705"/>
                </a:tc>
              </a:tr>
              <a:tr h="370719">
                <a:tc>
                  <a:txBody>
                    <a:bodyPr/>
                    <a:lstStyle/>
                    <a:p>
                      <a:r>
                        <a:rPr lang="en-US" sz="1800" dirty="0" smtClean="0"/>
                        <a:t>Maximum</a:t>
                      </a:r>
                      <a:endParaRPr lang="en-US" sz="1800" dirty="0"/>
                    </a:p>
                  </a:txBody>
                  <a:tcPr marL="91422" marR="91422" marT="45705" marB="45705"/>
                </a:tc>
                <a:tc>
                  <a:txBody>
                    <a:bodyPr/>
                    <a:lstStyle/>
                    <a:p>
                      <a:r>
                        <a:rPr lang="en-US" sz="1800" dirty="0" smtClean="0"/>
                        <a:t>81.5</a:t>
                      </a:r>
                      <a:endParaRPr lang="en-US" sz="1800" dirty="0"/>
                    </a:p>
                  </a:txBody>
                  <a:tcPr marL="91422" marR="91422" marT="45705" marB="45705"/>
                </a:tc>
              </a:tr>
              <a:tr h="370719">
                <a:tc>
                  <a:txBody>
                    <a:bodyPr/>
                    <a:lstStyle/>
                    <a:p>
                      <a:r>
                        <a:rPr lang="en-US" sz="1800" dirty="0" smtClean="0"/>
                        <a:t>Minimum</a:t>
                      </a:r>
                      <a:endParaRPr lang="en-US" sz="1800" dirty="0"/>
                    </a:p>
                  </a:txBody>
                  <a:tcPr marL="91422" marR="91422" marT="45705" marB="45705"/>
                </a:tc>
                <a:tc>
                  <a:txBody>
                    <a:bodyPr/>
                    <a:lstStyle/>
                    <a:p>
                      <a:r>
                        <a:rPr lang="en-US" sz="1800" dirty="0" smtClean="0"/>
                        <a:t>- 46.0</a:t>
                      </a:r>
                      <a:endParaRPr lang="en-US" sz="1800" dirty="0"/>
                    </a:p>
                  </a:txBody>
                  <a:tcPr marL="91422" marR="91422" marT="45705" marB="45705"/>
                </a:tc>
              </a:tr>
            </a:tbl>
          </a:graphicData>
        </a:graphic>
      </p:graphicFrame>
      <p:graphicFrame>
        <p:nvGraphicFramePr>
          <p:cNvPr id="3074" name="Object 5"/>
          <p:cNvGraphicFramePr>
            <a:graphicFrameLocks noChangeAspect="1"/>
          </p:cNvGraphicFramePr>
          <p:nvPr/>
        </p:nvGraphicFramePr>
        <p:xfrm>
          <a:off x="2454275" y="865188"/>
          <a:ext cx="2524125" cy="1892300"/>
        </p:xfrm>
        <a:graphic>
          <a:graphicData uri="http://schemas.openxmlformats.org/presentationml/2006/ole">
            <mc:AlternateContent xmlns:mc="http://schemas.openxmlformats.org/markup-compatibility/2006">
              <mc:Choice xmlns:v="urn:schemas-microsoft-com:vml" Requires="v">
                <p:oleObj spid="_x0000_s3078" name="Presentation" r:id="rId4" imgW="4572129" imgH="3428876" progId="PowerPoint.Show.8">
                  <p:embed/>
                </p:oleObj>
              </mc:Choice>
              <mc:Fallback>
                <p:oleObj name="Presentation" r:id="rId4" imgW="4572129" imgH="3428876"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275" y="865188"/>
                        <a:ext cx="2524125" cy="189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96" name="Straight Arrow Connector 14"/>
          <p:cNvCxnSpPr>
            <a:cxnSpLocks noChangeShapeType="1"/>
          </p:cNvCxnSpPr>
          <p:nvPr/>
        </p:nvCxnSpPr>
        <p:spPr bwMode="auto">
          <a:xfrm rot="10800000" flipV="1">
            <a:off x="3476625" y="687388"/>
            <a:ext cx="1276350" cy="1104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97" name="TextBox 21"/>
          <p:cNvSpPr txBox="1">
            <a:spLocks noChangeArrowheads="1"/>
          </p:cNvSpPr>
          <p:nvPr/>
        </p:nvSpPr>
        <p:spPr bwMode="auto">
          <a:xfrm>
            <a:off x="2270125" y="2751138"/>
            <a:ext cx="2085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NED is higher</a:t>
            </a:r>
          </a:p>
          <a:p>
            <a:pPr algn="ctr" eaLnBrk="1" hangingPunct="1"/>
            <a:r>
              <a:rPr lang="en-US" sz="2400"/>
              <a:t>(green)</a:t>
            </a:r>
          </a:p>
        </p:txBody>
      </p:sp>
      <p:cxnSp>
        <p:nvCxnSpPr>
          <p:cNvPr id="3098" name="Straight Arrow Connector 22"/>
          <p:cNvCxnSpPr>
            <a:cxnSpLocks noChangeShapeType="1"/>
          </p:cNvCxnSpPr>
          <p:nvPr/>
        </p:nvCxnSpPr>
        <p:spPr bwMode="auto">
          <a:xfrm rot="5400000">
            <a:off x="2485231" y="3644107"/>
            <a:ext cx="542925" cy="134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99" name="TextBox 25"/>
          <p:cNvSpPr txBox="1">
            <a:spLocks noChangeArrowheads="1"/>
          </p:cNvSpPr>
          <p:nvPr/>
        </p:nvSpPr>
        <p:spPr bwMode="auto">
          <a:xfrm>
            <a:off x="1674813" y="5205413"/>
            <a:ext cx="4310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An elevation “bust”</a:t>
            </a:r>
          </a:p>
          <a:p>
            <a:pPr eaLnBrk="1" hangingPunct="1"/>
            <a:r>
              <a:rPr lang="en-US" sz="2400">
                <a:solidFill>
                  <a:srgbClr val="FF0000"/>
                </a:solidFill>
              </a:rPr>
              <a:t>Systematic and random errors</a:t>
            </a:r>
          </a:p>
        </p:txBody>
      </p:sp>
      <p:cxnSp>
        <p:nvCxnSpPr>
          <p:cNvPr id="3100" name="Straight Arrow Connector 28"/>
          <p:cNvCxnSpPr>
            <a:cxnSpLocks noChangeShapeType="1"/>
          </p:cNvCxnSpPr>
          <p:nvPr/>
        </p:nvCxnSpPr>
        <p:spPr bwMode="auto">
          <a:xfrm flipV="1">
            <a:off x="3503613" y="4137025"/>
            <a:ext cx="1638300" cy="112236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85584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Content Placeholder 10" descr="Figure 3.12 top.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1963" y="195263"/>
            <a:ext cx="8324850" cy="5957887"/>
          </a:xfrm>
        </p:spPr>
      </p:pic>
      <p:graphicFrame>
        <p:nvGraphicFramePr>
          <p:cNvPr id="12" name="Table 11"/>
          <p:cNvGraphicFramePr>
            <a:graphicFrameLocks noGrp="1"/>
          </p:cNvGraphicFramePr>
          <p:nvPr/>
        </p:nvGraphicFramePr>
        <p:xfrm>
          <a:off x="2401888" y="3668713"/>
          <a:ext cx="3400425" cy="1854200"/>
        </p:xfrm>
        <a:graphic>
          <a:graphicData uri="http://schemas.openxmlformats.org/drawingml/2006/table">
            <a:tbl>
              <a:tblPr firstRow="1" bandRow="1">
                <a:tableStyleId>{5C22544A-7EE6-4342-B048-85BDC9FD1C3A}</a:tableStyleId>
              </a:tblPr>
              <a:tblGrid>
                <a:gridCol w="2341376"/>
                <a:gridCol w="1059049"/>
              </a:tblGrid>
              <a:tr h="370840">
                <a:tc>
                  <a:txBody>
                    <a:bodyPr/>
                    <a:lstStyle/>
                    <a:p>
                      <a:r>
                        <a:rPr lang="en-US" dirty="0" smtClean="0"/>
                        <a:t>NED - </a:t>
                      </a:r>
                      <a:r>
                        <a:rPr lang="en-US" dirty="0" err="1" smtClean="0"/>
                        <a:t>Lidar</a:t>
                      </a:r>
                      <a:endParaRPr lang="en-US" dirty="0"/>
                    </a:p>
                  </a:txBody>
                  <a:tcPr marL="91422" marR="91422"/>
                </a:tc>
                <a:tc>
                  <a:txBody>
                    <a:bodyPr/>
                    <a:lstStyle/>
                    <a:p>
                      <a:r>
                        <a:rPr lang="en-US" dirty="0" smtClean="0"/>
                        <a:t>Feet</a:t>
                      </a:r>
                      <a:endParaRPr lang="en-US" dirty="0"/>
                    </a:p>
                  </a:txBody>
                  <a:tcPr marL="91422" marR="91422"/>
                </a:tc>
              </a:tr>
              <a:tr h="370840">
                <a:tc>
                  <a:txBody>
                    <a:bodyPr/>
                    <a:lstStyle/>
                    <a:p>
                      <a:r>
                        <a:rPr lang="en-US" dirty="0" smtClean="0">
                          <a:solidFill>
                            <a:srgbClr val="FF0000"/>
                          </a:solidFill>
                        </a:rPr>
                        <a:t>Mean</a:t>
                      </a:r>
                      <a:endParaRPr lang="en-US" dirty="0">
                        <a:solidFill>
                          <a:srgbClr val="FF0000"/>
                        </a:solidFill>
                      </a:endParaRPr>
                    </a:p>
                  </a:txBody>
                  <a:tcPr marL="91422" marR="91422"/>
                </a:tc>
                <a:tc>
                  <a:txBody>
                    <a:bodyPr/>
                    <a:lstStyle/>
                    <a:p>
                      <a:r>
                        <a:rPr lang="en-US" dirty="0" smtClean="0">
                          <a:solidFill>
                            <a:srgbClr val="FF0000"/>
                          </a:solidFill>
                        </a:rPr>
                        <a:t>0.5</a:t>
                      </a:r>
                      <a:endParaRPr lang="en-US" dirty="0">
                        <a:solidFill>
                          <a:srgbClr val="FF0000"/>
                        </a:solidFill>
                      </a:endParaRPr>
                    </a:p>
                  </a:txBody>
                  <a:tcPr marL="91422" marR="91422"/>
                </a:tc>
              </a:tr>
              <a:tr h="370840">
                <a:tc>
                  <a:txBody>
                    <a:bodyPr/>
                    <a:lstStyle/>
                    <a:p>
                      <a:r>
                        <a:rPr lang="en-US" dirty="0" smtClean="0">
                          <a:solidFill>
                            <a:srgbClr val="FF0000"/>
                          </a:solidFill>
                        </a:rPr>
                        <a:t>Standard deviation</a:t>
                      </a:r>
                      <a:endParaRPr lang="en-US" dirty="0">
                        <a:solidFill>
                          <a:srgbClr val="FF0000"/>
                        </a:solidFill>
                      </a:endParaRPr>
                    </a:p>
                  </a:txBody>
                  <a:tcPr marL="91422" marR="91422"/>
                </a:tc>
                <a:tc>
                  <a:txBody>
                    <a:bodyPr/>
                    <a:lstStyle/>
                    <a:p>
                      <a:r>
                        <a:rPr lang="en-US" dirty="0" smtClean="0">
                          <a:solidFill>
                            <a:srgbClr val="FF0000"/>
                          </a:solidFill>
                        </a:rPr>
                        <a:t>3.9</a:t>
                      </a:r>
                      <a:endParaRPr lang="en-US" dirty="0">
                        <a:solidFill>
                          <a:srgbClr val="FF0000"/>
                        </a:solidFill>
                      </a:endParaRPr>
                    </a:p>
                  </a:txBody>
                  <a:tcPr marL="91422" marR="91422"/>
                </a:tc>
              </a:tr>
              <a:tr h="370840">
                <a:tc>
                  <a:txBody>
                    <a:bodyPr/>
                    <a:lstStyle/>
                    <a:p>
                      <a:r>
                        <a:rPr lang="en-US" dirty="0" smtClean="0"/>
                        <a:t>Maximum</a:t>
                      </a:r>
                      <a:endParaRPr lang="en-US" dirty="0"/>
                    </a:p>
                  </a:txBody>
                  <a:tcPr marL="91422" marR="91422"/>
                </a:tc>
                <a:tc>
                  <a:txBody>
                    <a:bodyPr/>
                    <a:lstStyle/>
                    <a:p>
                      <a:r>
                        <a:rPr lang="en-US" dirty="0" smtClean="0"/>
                        <a:t>34.8</a:t>
                      </a:r>
                      <a:endParaRPr lang="en-US" dirty="0"/>
                    </a:p>
                  </a:txBody>
                  <a:tcPr marL="91422" marR="91422"/>
                </a:tc>
              </a:tr>
              <a:tr h="370840">
                <a:tc>
                  <a:txBody>
                    <a:bodyPr/>
                    <a:lstStyle/>
                    <a:p>
                      <a:r>
                        <a:rPr lang="en-US" dirty="0" smtClean="0"/>
                        <a:t>Minimum</a:t>
                      </a:r>
                      <a:endParaRPr lang="en-US" dirty="0"/>
                    </a:p>
                  </a:txBody>
                  <a:tcPr marL="91422" marR="91422"/>
                </a:tc>
                <a:tc>
                  <a:txBody>
                    <a:bodyPr/>
                    <a:lstStyle/>
                    <a:p>
                      <a:r>
                        <a:rPr lang="en-US" dirty="0" smtClean="0"/>
                        <a:t>-25.3</a:t>
                      </a:r>
                      <a:endParaRPr lang="en-US" dirty="0"/>
                    </a:p>
                  </a:txBody>
                  <a:tcPr marL="91422" marR="91422"/>
                </a:tc>
              </a:tr>
            </a:tbl>
          </a:graphicData>
        </a:graphic>
      </p:graphicFrame>
      <p:graphicFrame>
        <p:nvGraphicFramePr>
          <p:cNvPr id="4098" name="Object 5"/>
          <p:cNvGraphicFramePr>
            <a:graphicFrameLocks noChangeAspect="1"/>
          </p:cNvGraphicFramePr>
          <p:nvPr/>
        </p:nvGraphicFramePr>
        <p:xfrm>
          <a:off x="6083300" y="828675"/>
          <a:ext cx="2525713" cy="1893888"/>
        </p:xfrm>
        <a:graphic>
          <a:graphicData uri="http://schemas.openxmlformats.org/presentationml/2006/ole">
            <mc:AlternateContent xmlns:mc="http://schemas.openxmlformats.org/markup-compatibility/2006">
              <mc:Choice xmlns:v="urn:schemas-microsoft-com:vml" Requires="v">
                <p:oleObj spid="_x0000_s4102" name="Presentation" r:id="rId4" imgW="4572129" imgH="3428876" progId="PowerPoint.Show.8">
                  <p:embed/>
                </p:oleObj>
              </mc:Choice>
              <mc:Fallback>
                <p:oleObj name="Presentation" r:id="rId4" imgW="4572129" imgH="3428876"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828675"/>
                        <a:ext cx="2525713" cy="189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120" name="Straight Arrow Connector 14"/>
          <p:cNvCxnSpPr>
            <a:cxnSpLocks noChangeShapeType="1"/>
          </p:cNvCxnSpPr>
          <p:nvPr/>
        </p:nvCxnSpPr>
        <p:spPr bwMode="auto">
          <a:xfrm>
            <a:off x="7269163" y="787400"/>
            <a:ext cx="833437" cy="6524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3157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Terrain Data</a:t>
            </a:r>
          </a:p>
        </p:txBody>
      </p:sp>
      <p:sp>
        <p:nvSpPr>
          <p:cNvPr id="22531" name="Rectangle 3"/>
          <p:cNvSpPr>
            <a:spLocks noGrp="1" noChangeArrowheads="1"/>
          </p:cNvSpPr>
          <p:nvPr>
            <p:ph type="body" idx="1"/>
          </p:nvPr>
        </p:nvSpPr>
        <p:spPr/>
        <p:txBody>
          <a:bodyPr/>
          <a:lstStyle/>
          <a:p>
            <a:r>
              <a:rPr lang="en-US" smtClean="0"/>
              <a:t>Our study demonstrates that there are large differences between LIDAR and NED</a:t>
            </a:r>
          </a:p>
          <a:p>
            <a:pPr lvl="1"/>
            <a:r>
              <a:rPr lang="en-US" smtClean="0"/>
              <a:t>Random differences everywhere</a:t>
            </a:r>
          </a:p>
          <a:p>
            <a:pPr lvl="1"/>
            <a:r>
              <a:rPr lang="en-US" smtClean="0"/>
              <a:t>Systematic differences in some places</a:t>
            </a:r>
          </a:p>
        </p:txBody>
      </p:sp>
    </p:spTree>
    <p:extLst>
      <p:ext uri="{BB962C8B-B14F-4D97-AF65-F5344CB8AC3E}">
        <p14:creationId xmlns:p14="http://schemas.microsoft.com/office/powerpoint/2010/main" val="1439730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4350" y="1638300"/>
            <a:ext cx="2314575" cy="3114675"/>
          </a:xfrm>
        </p:spPr>
        <p:txBody>
          <a:bodyPr/>
          <a:lstStyle/>
          <a:p>
            <a:r>
              <a:rPr lang="en-US" sz="3200" smtClean="0"/>
              <a:t>USGS </a:t>
            </a:r>
            <a:br>
              <a:rPr lang="en-US" sz="3200" smtClean="0"/>
            </a:br>
            <a:r>
              <a:rPr lang="en-US" sz="3200" smtClean="0"/>
              <a:t>Peak-Flow</a:t>
            </a:r>
            <a:br>
              <a:rPr lang="en-US" sz="3200" smtClean="0"/>
            </a:br>
            <a:r>
              <a:rPr lang="en-US" sz="3200" smtClean="0"/>
              <a:t>Regression Equations</a:t>
            </a:r>
            <a:br>
              <a:rPr lang="en-US" sz="3200" smtClean="0"/>
            </a:br>
            <a:r>
              <a:rPr lang="en-US" sz="3200" smtClean="0"/>
              <a:t>for 100-year discharge</a:t>
            </a:r>
          </a:p>
        </p:txBody>
      </p:sp>
      <p:pic>
        <p:nvPicPr>
          <p:cNvPr id="29699" name="Content Placeholder 3" descr="Figure 4.8.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70238" y="215900"/>
            <a:ext cx="5630862" cy="5870575"/>
          </a:xfrm>
        </p:spPr>
      </p:pic>
      <p:cxnSp>
        <p:nvCxnSpPr>
          <p:cNvPr id="29700" name="Straight Connector 5"/>
          <p:cNvCxnSpPr>
            <a:cxnSpLocks noChangeShapeType="1"/>
          </p:cNvCxnSpPr>
          <p:nvPr/>
        </p:nvCxnSpPr>
        <p:spPr bwMode="auto">
          <a:xfrm rot="16200000" flipV="1">
            <a:off x="4562475" y="4848225"/>
            <a:ext cx="1219200" cy="190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9701" name="Straight Connector 7"/>
          <p:cNvCxnSpPr>
            <a:cxnSpLocks noChangeShapeType="1"/>
          </p:cNvCxnSpPr>
          <p:nvPr/>
        </p:nvCxnSpPr>
        <p:spPr bwMode="auto">
          <a:xfrm rot="10800000">
            <a:off x="4171950" y="4238625"/>
            <a:ext cx="100965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9702" name="Straight Connector 8"/>
          <p:cNvCxnSpPr>
            <a:cxnSpLocks noChangeShapeType="1"/>
          </p:cNvCxnSpPr>
          <p:nvPr/>
        </p:nvCxnSpPr>
        <p:spPr bwMode="auto">
          <a:xfrm rot="10800000">
            <a:off x="4162425" y="4838700"/>
            <a:ext cx="100965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19593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Begun in 1968</a:t>
            </a:r>
          </a:p>
          <a:p>
            <a:r>
              <a:rPr lang="en-US" dirty="0" smtClean="0">
                <a:solidFill>
                  <a:srgbClr val="FF0000"/>
                </a:solidFill>
              </a:rPr>
              <a:t>Federal government </a:t>
            </a:r>
            <a:r>
              <a:rPr lang="en-US" dirty="0" smtClean="0"/>
              <a:t>provides a national flood insurance program</a:t>
            </a:r>
          </a:p>
          <a:p>
            <a:r>
              <a:rPr lang="en-US" dirty="0" smtClean="0">
                <a:solidFill>
                  <a:srgbClr val="FF0000"/>
                </a:solidFill>
              </a:rPr>
              <a:t>Local communities </a:t>
            </a:r>
            <a:r>
              <a:rPr lang="en-US" dirty="0" smtClean="0"/>
              <a:t>regulate land development in floodplains</a:t>
            </a:r>
          </a:p>
          <a:p>
            <a:r>
              <a:rPr lang="en-US" dirty="0" smtClean="0"/>
              <a:t>Requires floodplain maps </a:t>
            </a:r>
          </a:p>
          <a:p>
            <a:pPr lvl="1"/>
            <a:r>
              <a:rPr lang="en-US" dirty="0" smtClean="0">
                <a:solidFill>
                  <a:srgbClr val="FF0000"/>
                </a:solidFill>
              </a:rPr>
              <a:t>Base Flood Elevation for 100 year flood </a:t>
            </a:r>
            <a:r>
              <a:rPr lang="en-US" dirty="0" smtClean="0"/>
              <a:t>is the key</a:t>
            </a:r>
          </a:p>
          <a:p>
            <a:pPr lvl="1"/>
            <a:r>
              <a:rPr lang="en-US" dirty="0" smtClean="0"/>
              <a:t>Keep building floor elevations above this level</a:t>
            </a:r>
          </a:p>
          <a:p>
            <a:pPr lvl="1"/>
            <a:r>
              <a:rPr lang="en-US" dirty="0" smtClean="0"/>
              <a:t>Keep building out of 100 year inundated area</a:t>
            </a:r>
            <a:endParaRPr lang="en-US" dirty="0"/>
          </a:p>
        </p:txBody>
      </p:sp>
    </p:spTree>
    <p:extLst>
      <p:ext uri="{BB962C8B-B14F-4D97-AF65-F5344CB8AC3E}">
        <p14:creationId xmlns:p14="http://schemas.microsoft.com/office/powerpoint/2010/main" val="1200484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2800" smtClean="0"/>
              <a:t>Effect on BFE of Variation in Hydrologic Methods</a:t>
            </a:r>
            <a:br>
              <a:rPr lang="en-US" sz="2800" smtClean="0"/>
            </a:br>
            <a:r>
              <a:rPr lang="en-US" sz="2800" smtClean="0"/>
              <a:t>(Long Creek, Mecklenburg County)</a:t>
            </a:r>
          </a:p>
        </p:txBody>
      </p:sp>
      <p:pic>
        <p:nvPicPr>
          <p:cNvPr id="30723" name="Content Placeholder 3" descr="Figure 4.10.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323975"/>
            <a:ext cx="8102600" cy="4686300"/>
          </a:xfrm>
        </p:spPr>
      </p:pic>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3205163"/>
            <a:ext cx="3043238" cy="2033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936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3600" smtClean="0"/>
              <a:t>Effect of Hydrologic methods on BFE</a:t>
            </a:r>
          </a:p>
        </p:txBody>
      </p:sp>
      <p:sp>
        <p:nvSpPr>
          <p:cNvPr id="31747" name="Rectangle 3"/>
          <p:cNvSpPr>
            <a:spLocks noGrp="1" noChangeArrowheads="1"/>
          </p:cNvSpPr>
          <p:nvPr>
            <p:ph type="body" idx="1"/>
          </p:nvPr>
        </p:nvSpPr>
        <p:spPr/>
        <p:txBody>
          <a:bodyPr/>
          <a:lstStyle/>
          <a:p>
            <a:r>
              <a:rPr lang="en-US" smtClean="0"/>
              <a:t>Choice of </a:t>
            </a:r>
            <a:r>
              <a:rPr lang="en-US" smtClean="0">
                <a:solidFill>
                  <a:srgbClr val="FF0000"/>
                </a:solidFill>
              </a:rPr>
              <a:t>hydrologic method </a:t>
            </a:r>
            <a:r>
              <a:rPr lang="en-US" smtClean="0"/>
              <a:t>affects the BFE by usually less than 1 foot</a:t>
            </a:r>
          </a:p>
          <a:p>
            <a:r>
              <a:rPr lang="en-US" smtClean="0"/>
              <a:t>All methods in our study are </a:t>
            </a:r>
            <a:r>
              <a:rPr lang="en-US" smtClean="0">
                <a:solidFill>
                  <a:srgbClr val="FF0000"/>
                </a:solidFill>
              </a:rPr>
              <a:t>calibrated to the gage frequency curve</a:t>
            </a:r>
            <a:r>
              <a:rPr lang="en-US" smtClean="0"/>
              <a:t> and all our reaches have a gage, so gage calibration dominates variation in hydrologic methods</a:t>
            </a:r>
          </a:p>
          <a:p>
            <a:r>
              <a:rPr lang="en-US" smtClean="0">
                <a:solidFill>
                  <a:srgbClr val="FF0000"/>
                </a:solidFill>
              </a:rPr>
              <a:t>Stream gage data </a:t>
            </a:r>
            <a:r>
              <a:rPr lang="en-US" smtClean="0"/>
              <a:t>are important</a:t>
            </a:r>
          </a:p>
        </p:txBody>
      </p:sp>
    </p:spTree>
    <p:extLst>
      <p:ext uri="{BB962C8B-B14F-4D97-AF65-F5344CB8AC3E}">
        <p14:creationId xmlns:p14="http://schemas.microsoft.com/office/powerpoint/2010/main" val="1191200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3200" smtClean="0"/>
              <a:t>Effect on BFE of variation in hydraulic methods and terrain data (Swannanoa River)</a:t>
            </a:r>
          </a:p>
        </p:txBody>
      </p:sp>
      <p:pic>
        <p:nvPicPr>
          <p:cNvPr id="33795" name="Content Placeholder 3" descr="Figure 4.16 (bottom).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 y="1333500"/>
            <a:ext cx="8605838" cy="4886325"/>
          </a:xfrm>
        </p:spPr>
      </p:pic>
    </p:spTree>
    <p:extLst>
      <p:ext uri="{BB962C8B-B14F-4D97-AF65-F5344CB8AC3E}">
        <p14:creationId xmlns:p14="http://schemas.microsoft.com/office/powerpoint/2010/main" val="984515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3200" smtClean="0"/>
              <a:t>Effect on BFE of variation in hydraulic methods and terrain data (Ahoskie Creek)</a:t>
            </a:r>
          </a:p>
        </p:txBody>
      </p:sp>
      <p:pic>
        <p:nvPicPr>
          <p:cNvPr id="34819" name="Content Placeholder 5" descr="Figure 4.16 (top).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2425" y="1390650"/>
            <a:ext cx="8575675" cy="4868863"/>
          </a:xfrm>
        </p:spPr>
      </p:pic>
    </p:spTree>
    <p:extLst>
      <p:ext uri="{BB962C8B-B14F-4D97-AF65-F5344CB8AC3E}">
        <p14:creationId xmlns:p14="http://schemas.microsoft.com/office/powerpoint/2010/main" val="3860579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3200" smtClean="0"/>
              <a:t>Effect on BFE of variation in hydraulic methods and terrain data (Long Creek)</a:t>
            </a:r>
          </a:p>
        </p:txBody>
      </p:sp>
      <p:pic>
        <p:nvPicPr>
          <p:cNvPr id="35843" name="Content Placeholder 6" descr="Figure 4.15.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8625" y="1495425"/>
            <a:ext cx="8151813" cy="4627563"/>
          </a:xfrm>
        </p:spPr>
      </p:pic>
      <p:sp>
        <p:nvSpPr>
          <p:cNvPr id="35844" name="TextBox 7"/>
          <p:cNvSpPr txBox="1">
            <a:spLocks noChangeArrowheads="1"/>
          </p:cNvSpPr>
          <p:nvPr/>
        </p:nvSpPr>
        <p:spPr bwMode="auto">
          <a:xfrm>
            <a:off x="1733550" y="1666875"/>
            <a:ext cx="4303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chemeClr val="accent2"/>
                </a:solidFill>
              </a:rPr>
              <a:t>Approximate Study using NED</a:t>
            </a:r>
          </a:p>
        </p:txBody>
      </p:sp>
      <p:cxnSp>
        <p:nvCxnSpPr>
          <p:cNvPr id="35845" name="Straight Arrow Connector 9"/>
          <p:cNvCxnSpPr>
            <a:cxnSpLocks noChangeShapeType="1"/>
          </p:cNvCxnSpPr>
          <p:nvPr/>
        </p:nvCxnSpPr>
        <p:spPr bwMode="auto">
          <a:xfrm>
            <a:off x="5943600" y="1895475"/>
            <a:ext cx="571500" cy="295275"/>
          </a:xfrm>
          <a:prstGeom prst="straightConnector1">
            <a:avLst/>
          </a:prstGeom>
          <a:noFill/>
          <a:ln w="9525"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35846" name="Straight Arrow Connector 11"/>
          <p:cNvCxnSpPr>
            <a:cxnSpLocks noChangeShapeType="1"/>
          </p:cNvCxnSpPr>
          <p:nvPr/>
        </p:nvCxnSpPr>
        <p:spPr bwMode="auto">
          <a:xfrm rot="5400000">
            <a:off x="3344863" y="3343275"/>
            <a:ext cx="808037" cy="11113"/>
          </a:xfrm>
          <a:prstGeom prst="straightConnector1">
            <a:avLst/>
          </a:prstGeom>
          <a:noFill/>
          <a:ln w="25400" algn="ctr">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sp>
        <p:nvSpPr>
          <p:cNvPr id="35847" name="TextBox 12"/>
          <p:cNvSpPr txBox="1">
            <a:spLocks noChangeArrowheads="1"/>
          </p:cNvSpPr>
          <p:nvPr/>
        </p:nvSpPr>
        <p:spPr bwMode="auto">
          <a:xfrm>
            <a:off x="3810000" y="2962275"/>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chemeClr val="accent2"/>
                </a:solidFill>
              </a:rPr>
              <a:t>21 ft</a:t>
            </a:r>
          </a:p>
        </p:txBody>
      </p:sp>
    </p:spTree>
    <p:extLst>
      <p:ext uri="{BB962C8B-B14F-4D97-AF65-F5344CB8AC3E}">
        <p14:creationId xmlns:p14="http://schemas.microsoft.com/office/powerpoint/2010/main" val="38596025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Approximate Study BFE Profiles</a:t>
            </a:r>
          </a:p>
        </p:txBody>
      </p:sp>
      <p:pic>
        <p:nvPicPr>
          <p:cNvPr id="3686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76750" y="2066925"/>
            <a:ext cx="4475163" cy="3184525"/>
          </a:xfrm>
          <a:noFill/>
        </p:spPr>
      </p:pic>
      <p:pic>
        <p:nvPicPr>
          <p:cNvPr id="3686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09575" y="2041525"/>
            <a:ext cx="4019550" cy="3244850"/>
          </a:xfrm>
          <a:noFill/>
        </p:spPr>
      </p:pic>
      <p:sp>
        <p:nvSpPr>
          <p:cNvPr id="36869" name="TextBox 6"/>
          <p:cNvSpPr txBox="1">
            <a:spLocks noChangeArrowheads="1"/>
          </p:cNvSpPr>
          <p:nvPr/>
        </p:nvSpPr>
        <p:spPr bwMode="auto">
          <a:xfrm>
            <a:off x="504825" y="1352550"/>
            <a:ext cx="375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Approximate - Lidar</a:t>
            </a:r>
          </a:p>
        </p:txBody>
      </p:sp>
      <p:sp>
        <p:nvSpPr>
          <p:cNvPr id="36870" name="TextBox 7"/>
          <p:cNvSpPr txBox="1">
            <a:spLocks noChangeArrowheads="1"/>
          </p:cNvSpPr>
          <p:nvPr/>
        </p:nvSpPr>
        <p:spPr bwMode="auto">
          <a:xfrm>
            <a:off x="4772025" y="1362075"/>
            <a:ext cx="3716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Approximate - NED</a:t>
            </a:r>
          </a:p>
        </p:txBody>
      </p:sp>
      <p:sp>
        <p:nvSpPr>
          <p:cNvPr id="36871" name="TextBox 8"/>
          <p:cNvSpPr txBox="1">
            <a:spLocks noChangeArrowheads="1"/>
          </p:cNvSpPr>
          <p:nvPr/>
        </p:nvSpPr>
        <p:spPr bwMode="auto">
          <a:xfrm>
            <a:off x="203200" y="5381625"/>
            <a:ext cx="8369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i="1">
                <a:solidFill>
                  <a:srgbClr val="CC0000"/>
                </a:solidFill>
              </a:rPr>
              <a:t>Misalignment (100 – 200 ft) of mapped 2D planimetric streamline with NED 3D elevation data</a:t>
            </a:r>
          </a:p>
        </p:txBody>
      </p:sp>
      <p:cxnSp>
        <p:nvCxnSpPr>
          <p:cNvPr id="36872" name="Straight Arrow Connector 10"/>
          <p:cNvCxnSpPr>
            <a:cxnSpLocks noChangeShapeType="1"/>
          </p:cNvCxnSpPr>
          <p:nvPr/>
        </p:nvCxnSpPr>
        <p:spPr bwMode="auto">
          <a:xfrm rot="5400000" flipH="1" flipV="1">
            <a:off x="5357812" y="4367213"/>
            <a:ext cx="1266825"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521977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g 2.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658225"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517525" y="1209675"/>
            <a:ext cx="5241925" cy="2411413"/>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92" name="TextBox 4"/>
          <p:cNvSpPr txBox="1">
            <a:spLocks noChangeArrowheads="1"/>
          </p:cNvSpPr>
          <p:nvPr/>
        </p:nvSpPr>
        <p:spPr bwMode="auto">
          <a:xfrm>
            <a:off x="228600" y="3576638"/>
            <a:ext cx="30130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Alignment of </a:t>
            </a:r>
            <a:r>
              <a:rPr lang="en-US">
                <a:solidFill>
                  <a:srgbClr val="FF0000"/>
                </a:solidFill>
              </a:rPr>
              <a:t>planimetrics</a:t>
            </a:r>
            <a:r>
              <a:rPr lang="en-US"/>
              <a:t> and </a:t>
            </a:r>
          </a:p>
          <a:p>
            <a:pPr eaLnBrk="1" hangingPunct="1"/>
            <a:r>
              <a:rPr lang="en-US">
                <a:solidFill>
                  <a:srgbClr val="FF0000"/>
                </a:solidFill>
              </a:rPr>
              <a:t>elevation</a:t>
            </a:r>
            <a:r>
              <a:rPr lang="en-US"/>
              <a:t> data really matters</a:t>
            </a:r>
          </a:p>
        </p:txBody>
      </p:sp>
    </p:spTree>
    <p:extLst>
      <p:ext uri="{BB962C8B-B14F-4D97-AF65-F5344CB8AC3E}">
        <p14:creationId xmlns:p14="http://schemas.microsoft.com/office/powerpoint/2010/main" val="31421460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fontScale="92500"/>
          </a:bodyPr>
          <a:lstStyle/>
          <a:p>
            <a:r>
              <a:rPr lang="en-US" dirty="0" smtClean="0"/>
              <a:t>Flooding – largest hazard for people</a:t>
            </a:r>
          </a:p>
          <a:p>
            <a:pPr lvl="1"/>
            <a:r>
              <a:rPr lang="en-US" dirty="0" smtClean="0"/>
              <a:t>Two thirds of all federal disasters involve flooding</a:t>
            </a:r>
          </a:p>
          <a:p>
            <a:r>
              <a:rPr lang="en-US" dirty="0" smtClean="0"/>
              <a:t>Floodplain mapping is a large industry</a:t>
            </a:r>
          </a:p>
          <a:p>
            <a:pPr lvl="1"/>
            <a:r>
              <a:rPr lang="en-US" dirty="0" smtClean="0"/>
              <a:t>$2 Billion invested over the last 10 years</a:t>
            </a:r>
          </a:p>
          <a:p>
            <a:pPr lvl="1"/>
            <a:r>
              <a:rPr lang="en-US" dirty="0" smtClean="0"/>
              <a:t>Has raised LIDAR for terrain mapping into a mature industry</a:t>
            </a:r>
          </a:p>
          <a:p>
            <a:pPr lvl="1"/>
            <a:r>
              <a:rPr lang="en-US" dirty="0" smtClean="0"/>
              <a:t>1/3 of US now covered by LIDAR at a cost of $360 million</a:t>
            </a:r>
          </a:p>
          <a:p>
            <a:r>
              <a:rPr lang="en-US" dirty="0" smtClean="0"/>
              <a:t>Very large scale application of open channel flow</a:t>
            </a:r>
            <a:endParaRPr lang="en-US" dirty="0"/>
          </a:p>
        </p:txBody>
      </p:sp>
    </p:spTree>
    <p:extLst>
      <p:ext uri="{BB962C8B-B14F-4D97-AF65-F5344CB8AC3E}">
        <p14:creationId xmlns:p14="http://schemas.microsoft.com/office/powerpoint/2010/main" val="1806957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2643188" y="263525"/>
            <a:ext cx="39004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FEMA Floodplain Map</a:t>
            </a:r>
          </a:p>
        </p:txBody>
      </p:sp>
      <p:pic>
        <p:nvPicPr>
          <p:cNvPr id="224259" name="Picture 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673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38" y="1162050"/>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814513" y="803275"/>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Old, paper FIRM</a:t>
            </a:r>
          </a:p>
        </p:txBody>
      </p:sp>
      <p:sp>
        <p:nvSpPr>
          <p:cNvPr id="222212" name="Text Box 4"/>
          <p:cNvSpPr txBox="1">
            <a:spLocks noChangeArrowheads="1"/>
          </p:cNvSpPr>
          <p:nvPr/>
        </p:nvSpPr>
        <p:spPr bwMode="auto">
          <a:xfrm>
            <a:off x="5056188" y="809625"/>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New, digital (D)FIRM</a:t>
            </a:r>
          </a:p>
        </p:txBody>
      </p:sp>
      <p:sp>
        <p:nvSpPr>
          <p:cNvPr id="222213" name="Text Box 5"/>
          <p:cNvSpPr txBox="1">
            <a:spLocks noChangeArrowheads="1"/>
          </p:cNvSpPr>
          <p:nvPr/>
        </p:nvSpPr>
        <p:spPr bwMode="auto">
          <a:xfrm>
            <a:off x="869950" y="4625975"/>
            <a:ext cx="74390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 The conversion from FIRMs to DFIRMs was intended to create national, digital floodplain map coverage</a:t>
            </a:r>
          </a:p>
          <a:p>
            <a:endParaRPr lang="en-US" sz="1600">
              <a:latin typeface="Arial Unicode MS" pitchFamily="34" charset="-128"/>
            </a:endParaRPr>
          </a:p>
          <a:p>
            <a:r>
              <a:rPr lang="en-US" sz="1600">
                <a:latin typeface="Arial Unicode MS" pitchFamily="34" charset="-128"/>
              </a:rPr>
              <a:t>- The ideal DFIRM:  more accurate than paper FIRM, more flexible to use and update, more versatile for community use</a:t>
            </a:r>
          </a:p>
        </p:txBody>
      </p:sp>
    </p:spTree>
    <p:extLst>
      <p:ext uri="{BB962C8B-B14F-4D97-AF65-F5344CB8AC3E}">
        <p14:creationId xmlns:p14="http://schemas.microsoft.com/office/powerpoint/2010/main" val="2515606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p:cNvSpPr txBox="1">
            <a:spLocks noChangeArrowheads="1"/>
          </p:cNvSpPr>
          <p:nvPr/>
        </p:nvSpPr>
        <p:spPr bwMode="auto">
          <a:xfrm>
            <a:off x="392113" y="263525"/>
            <a:ext cx="8431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Map Showing Inundation in Bexar County, Texas</a:t>
            </a:r>
          </a:p>
        </p:txBody>
      </p:sp>
      <p:pic>
        <p:nvPicPr>
          <p:cNvPr id="183301" name="Picture 5"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852488"/>
            <a:ext cx="5203825" cy="511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3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0"/>
          </p:nvPr>
        </p:nvSpPr>
        <p:spPr/>
        <p:txBody>
          <a:bodyPr/>
          <a:lstStyle/>
          <a:p>
            <a:fld id="{71351E07-CA03-4129-B696-BFBA1859113C}" type="slidenum">
              <a:rPr lang="en-US"/>
              <a:pPr/>
              <a:t>8</a:t>
            </a:fld>
            <a:endParaRPr lang="en-US"/>
          </a:p>
        </p:txBody>
      </p:sp>
      <p:sp>
        <p:nvSpPr>
          <p:cNvPr id="56322" name="Rectangle 2"/>
          <p:cNvSpPr>
            <a:spLocks noGrp="1" noChangeArrowheads="1"/>
          </p:cNvSpPr>
          <p:nvPr>
            <p:ph type="body" idx="1"/>
          </p:nvPr>
        </p:nvSpPr>
        <p:spPr>
          <a:xfrm>
            <a:off x="645218" y="1295400"/>
            <a:ext cx="8091488" cy="1447800"/>
          </a:xfrm>
        </p:spPr>
        <p:txBody>
          <a:bodyPr>
            <a:normAutofit fontScale="92500" lnSpcReduction="10000"/>
          </a:bodyPr>
          <a:lstStyle/>
          <a:p>
            <a:r>
              <a:rPr lang="en-US" dirty="0" smtClean="0">
                <a:cs typeface="Times New Roman" charset="0"/>
              </a:rPr>
              <a:t>Federal </a:t>
            </a:r>
            <a:r>
              <a:rPr lang="en-US" dirty="0">
                <a:cs typeface="Times New Roman" charset="0"/>
              </a:rPr>
              <a:t>Emergency Management Agency (FEMA), </a:t>
            </a:r>
            <a:r>
              <a:rPr lang="en-US" dirty="0" smtClean="0">
                <a:cs typeface="Times New Roman" charset="0"/>
              </a:rPr>
              <a:t>embarked </a:t>
            </a:r>
            <a:r>
              <a:rPr lang="en-US" dirty="0">
                <a:cs typeface="Times New Roman" charset="0"/>
              </a:rPr>
              <a:t>on Map Modernization to update the Nation’s flood hazard maps.</a:t>
            </a:r>
            <a:endParaRPr lang="en-US" dirty="0"/>
          </a:p>
        </p:txBody>
      </p:sp>
      <p:sp>
        <p:nvSpPr>
          <p:cNvPr id="56323" name="Rectangle 3"/>
          <p:cNvSpPr>
            <a:spLocks noGrp="1" noChangeArrowheads="1"/>
          </p:cNvSpPr>
          <p:nvPr>
            <p:ph type="title"/>
          </p:nvPr>
        </p:nvSpPr>
        <p:spPr>
          <a:xfrm>
            <a:off x="702806" y="304800"/>
            <a:ext cx="7469187" cy="909638"/>
          </a:xfrm>
          <a:noFill/>
          <a:ln/>
          <a:effectLst>
            <a:outerShdw dist="28398" dir="3806097" algn="ctr" rotWithShape="0">
              <a:schemeClr val="bg2"/>
            </a:outerShdw>
          </a:effectLst>
        </p:spPr>
        <p:txBody>
          <a:bodyPr anchor="ctr">
            <a:normAutofit/>
          </a:bodyPr>
          <a:lstStyle/>
          <a:p>
            <a:r>
              <a:rPr lang="en-US" sz="3600" b="1" dirty="0" smtClean="0">
                <a:solidFill>
                  <a:schemeClr val="tx1"/>
                </a:solidFill>
              </a:rPr>
              <a:t>Flood Map Modernization (as of 2005)</a:t>
            </a:r>
            <a:endParaRPr lang="en-US" sz="3600" b="1" dirty="0">
              <a:solidFill>
                <a:schemeClr val="tx1"/>
              </a:solidFill>
            </a:endParaRPr>
          </a:p>
        </p:txBody>
      </p:sp>
      <p:grpSp>
        <p:nvGrpSpPr>
          <p:cNvPr id="56324" name="Group 4"/>
          <p:cNvGrpSpPr>
            <a:grpSpLocks/>
          </p:cNvGrpSpPr>
          <p:nvPr/>
        </p:nvGrpSpPr>
        <p:grpSpPr bwMode="auto">
          <a:xfrm>
            <a:off x="228600" y="3219450"/>
            <a:ext cx="2630488" cy="1295400"/>
            <a:chOff x="144" y="1776"/>
            <a:chExt cx="1824" cy="816"/>
          </a:xfrm>
        </p:grpSpPr>
        <p:pic>
          <p:nvPicPr>
            <p:cNvPr id="56325" name="Picture 5" descr="2004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776"/>
              <a:ext cx="1728" cy="764"/>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144" y="24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2004</a:t>
              </a:r>
            </a:p>
          </p:txBody>
        </p:sp>
      </p:grpSp>
      <p:grpSp>
        <p:nvGrpSpPr>
          <p:cNvPr id="56327" name="Group 7"/>
          <p:cNvGrpSpPr>
            <a:grpSpLocks/>
          </p:cNvGrpSpPr>
          <p:nvPr/>
        </p:nvGrpSpPr>
        <p:grpSpPr bwMode="auto">
          <a:xfrm>
            <a:off x="3276600" y="3219450"/>
            <a:ext cx="2435225" cy="1295400"/>
            <a:chOff x="2064" y="2160"/>
            <a:chExt cx="1707" cy="816"/>
          </a:xfrm>
        </p:grpSpPr>
        <p:pic>
          <p:nvPicPr>
            <p:cNvPr id="56328" name="Picture 8" descr="2005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 y="2160"/>
              <a:ext cx="1707" cy="764"/>
            </a:xfrm>
            <a:prstGeom prst="rect">
              <a:avLst/>
            </a:prstGeom>
            <a:noFill/>
            <a:extLst>
              <a:ext uri="{909E8E84-426E-40DD-AFC4-6F175D3DCCD1}">
                <a14:hiddenFill xmlns:a14="http://schemas.microsoft.com/office/drawing/2010/main">
                  <a:solidFill>
                    <a:srgbClr val="FFFFFF"/>
                  </a:solidFill>
                </a14:hiddenFill>
              </a:ext>
            </a:extLst>
          </p:spPr>
        </p:pic>
        <p:sp>
          <p:nvSpPr>
            <p:cNvPr id="56329" name="Text Box 9"/>
            <p:cNvSpPr txBox="1">
              <a:spLocks noChangeArrowheads="1"/>
            </p:cNvSpPr>
            <p:nvPr/>
          </p:nvSpPr>
          <p:spPr bwMode="auto">
            <a:xfrm>
              <a:off x="2112"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2005</a:t>
              </a:r>
            </a:p>
          </p:txBody>
        </p:sp>
      </p:grpSp>
      <p:grpSp>
        <p:nvGrpSpPr>
          <p:cNvPr id="56330" name="Group 10"/>
          <p:cNvGrpSpPr>
            <a:grpSpLocks/>
          </p:cNvGrpSpPr>
          <p:nvPr/>
        </p:nvGrpSpPr>
        <p:grpSpPr bwMode="auto">
          <a:xfrm>
            <a:off x="6172200" y="3295650"/>
            <a:ext cx="2500313" cy="1219200"/>
            <a:chOff x="3888" y="2208"/>
            <a:chExt cx="1720" cy="768"/>
          </a:xfrm>
        </p:grpSpPr>
        <p:pic>
          <p:nvPicPr>
            <p:cNvPr id="56331" name="Picture 11" descr="2006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2208"/>
              <a:ext cx="1720" cy="762"/>
            </a:xfrm>
            <a:prstGeom prst="rect">
              <a:avLst/>
            </a:prstGeom>
            <a:noFill/>
            <a:extLst>
              <a:ext uri="{909E8E84-426E-40DD-AFC4-6F175D3DCCD1}">
                <a14:hiddenFill xmlns:a14="http://schemas.microsoft.com/office/drawing/2010/main">
                  <a:solidFill>
                    <a:srgbClr val="FFFFFF"/>
                  </a:solidFill>
                </a14:hiddenFill>
              </a:ext>
            </a:extLst>
          </p:spPr>
        </p:pic>
        <p:sp>
          <p:nvSpPr>
            <p:cNvPr id="56332" name="Text Box 12"/>
            <p:cNvSpPr txBox="1">
              <a:spLocks noChangeArrowheads="1"/>
            </p:cNvSpPr>
            <p:nvPr/>
          </p:nvSpPr>
          <p:spPr bwMode="auto">
            <a:xfrm>
              <a:off x="3888"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2006</a:t>
              </a:r>
            </a:p>
          </p:txBody>
        </p:sp>
      </p:grpSp>
      <p:grpSp>
        <p:nvGrpSpPr>
          <p:cNvPr id="56333" name="Group 13"/>
          <p:cNvGrpSpPr>
            <a:grpSpLocks/>
          </p:cNvGrpSpPr>
          <p:nvPr/>
        </p:nvGrpSpPr>
        <p:grpSpPr bwMode="auto">
          <a:xfrm>
            <a:off x="228600" y="4591050"/>
            <a:ext cx="2679700" cy="1295400"/>
            <a:chOff x="144" y="2880"/>
            <a:chExt cx="1811" cy="816"/>
          </a:xfrm>
        </p:grpSpPr>
        <p:pic>
          <p:nvPicPr>
            <p:cNvPr id="56334" name="Picture 14" descr="2007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 y="2880"/>
              <a:ext cx="1715" cy="764"/>
            </a:xfrm>
            <a:prstGeom prst="rect">
              <a:avLst/>
            </a:prstGeom>
            <a:noFill/>
            <a:extLst>
              <a:ext uri="{909E8E84-426E-40DD-AFC4-6F175D3DCCD1}">
                <a14:hiddenFill xmlns:a14="http://schemas.microsoft.com/office/drawing/2010/main">
                  <a:solidFill>
                    <a:srgbClr val="FFFFFF"/>
                  </a:solidFill>
                </a14:hiddenFill>
              </a:ext>
            </a:extLst>
          </p:spPr>
        </p:pic>
        <p:sp>
          <p:nvSpPr>
            <p:cNvPr id="56335" name="Text Box 15"/>
            <p:cNvSpPr txBox="1">
              <a:spLocks noChangeArrowheads="1"/>
            </p:cNvSpPr>
            <p:nvPr/>
          </p:nvSpPr>
          <p:spPr bwMode="auto">
            <a:xfrm>
              <a:off x="144"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2007</a:t>
              </a:r>
            </a:p>
          </p:txBody>
        </p:sp>
      </p:grpSp>
      <p:grpSp>
        <p:nvGrpSpPr>
          <p:cNvPr id="56336" name="Group 16"/>
          <p:cNvGrpSpPr>
            <a:grpSpLocks/>
          </p:cNvGrpSpPr>
          <p:nvPr/>
        </p:nvGrpSpPr>
        <p:grpSpPr bwMode="auto">
          <a:xfrm>
            <a:off x="3276600" y="4591050"/>
            <a:ext cx="2509838" cy="1295400"/>
            <a:chOff x="2064" y="2976"/>
            <a:chExt cx="1709" cy="816"/>
          </a:xfrm>
        </p:grpSpPr>
        <p:pic>
          <p:nvPicPr>
            <p:cNvPr id="56337" name="Picture 17" descr="2008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2976"/>
              <a:ext cx="1709" cy="760"/>
            </a:xfrm>
            <a:prstGeom prst="rect">
              <a:avLst/>
            </a:prstGeom>
            <a:noFill/>
            <a:extLst>
              <a:ext uri="{909E8E84-426E-40DD-AFC4-6F175D3DCCD1}">
                <a14:hiddenFill xmlns:a14="http://schemas.microsoft.com/office/drawing/2010/main">
                  <a:solidFill>
                    <a:srgbClr val="FFFFFF"/>
                  </a:solidFill>
                </a14:hiddenFill>
              </a:ext>
            </a:extLst>
          </p:spPr>
        </p:pic>
        <p:sp>
          <p:nvSpPr>
            <p:cNvPr id="56338" name="Text Box 18"/>
            <p:cNvSpPr txBox="1">
              <a:spLocks noChangeArrowheads="1"/>
            </p:cNvSpPr>
            <p:nvPr/>
          </p:nvSpPr>
          <p:spPr bwMode="auto">
            <a:xfrm>
              <a:off x="2064" y="36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2008</a:t>
              </a:r>
            </a:p>
          </p:txBody>
        </p:sp>
      </p:grpSp>
      <p:grpSp>
        <p:nvGrpSpPr>
          <p:cNvPr id="56339" name="Group 19"/>
          <p:cNvGrpSpPr>
            <a:grpSpLocks/>
          </p:cNvGrpSpPr>
          <p:nvPr/>
        </p:nvGrpSpPr>
        <p:grpSpPr bwMode="auto">
          <a:xfrm>
            <a:off x="6172200" y="4591050"/>
            <a:ext cx="2530475" cy="1295400"/>
            <a:chOff x="3888" y="2880"/>
            <a:chExt cx="1711" cy="816"/>
          </a:xfrm>
        </p:grpSpPr>
        <p:pic>
          <p:nvPicPr>
            <p:cNvPr id="56340" name="Picture 20" descr="2009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880"/>
              <a:ext cx="1711" cy="764"/>
            </a:xfrm>
            <a:prstGeom prst="rect">
              <a:avLst/>
            </a:prstGeom>
            <a:noFill/>
            <a:extLst>
              <a:ext uri="{909E8E84-426E-40DD-AFC4-6F175D3DCCD1}">
                <a14:hiddenFill xmlns:a14="http://schemas.microsoft.com/office/drawing/2010/main">
                  <a:solidFill>
                    <a:srgbClr val="FFFFFF"/>
                  </a:solidFill>
                </a14:hiddenFill>
              </a:ext>
            </a:extLst>
          </p:spPr>
        </p:pic>
        <p:sp>
          <p:nvSpPr>
            <p:cNvPr id="56341" name="Text Box 21"/>
            <p:cNvSpPr txBox="1">
              <a:spLocks noChangeArrowheads="1"/>
            </p:cNvSpPr>
            <p:nvPr/>
          </p:nvSpPr>
          <p:spPr bwMode="auto">
            <a:xfrm>
              <a:off x="3888"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2009</a:t>
              </a:r>
            </a:p>
          </p:txBody>
        </p:sp>
      </p:grpSp>
      <p:sp>
        <p:nvSpPr>
          <p:cNvPr id="2" name="TextBox 1"/>
          <p:cNvSpPr txBox="1"/>
          <p:nvPr/>
        </p:nvSpPr>
        <p:spPr>
          <a:xfrm>
            <a:off x="5786438" y="6400800"/>
            <a:ext cx="2547108" cy="369332"/>
          </a:xfrm>
          <a:prstGeom prst="rect">
            <a:avLst/>
          </a:prstGeom>
          <a:noFill/>
        </p:spPr>
        <p:txBody>
          <a:bodyPr wrap="none" rtlCol="0">
            <a:spAutoFit/>
          </a:bodyPr>
          <a:lstStyle/>
          <a:p>
            <a:r>
              <a:rPr lang="en-US" dirty="0" smtClean="0"/>
              <a:t>Slide: Paul Rooney, FEMA</a:t>
            </a:r>
            <a:endParaRPr lang="en-US" dirty="0"/>
          </a:p>
        </p:txBody>
      </p:sp>
    </p:spTree>
    <p:extLst>
      <p:ext uri="{BB962C8B-B14F-4D97-AF65-F5344CB8AC3E}">
        <p14:creationId xmlns:p14="http://schemas.microsoft.com/office/powerpoint/2010/main" val="751431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6330"/>
                                        </p:tgtEl>
                                        <p:attrNameLst>
                                          <p:attrName>style.visibility</p:attrName>
                                        </p:attrNameLst>
                                      </p:cBhvr>
                                      <p:to>
                                        <p:strVal val="visible"/>
                                      </p:to>
                                    </p:set>
                                    <p:animEffect transition="in" filter="dissolve">
                                      <p:cBhvr>
                                        <p:cTn id="15" dur="500"/>
                                        <p:tgtEl>
                                          <p:spTgt spid="56330"/>
                                        </p:tgtEl>
                                      </p:cBhvr>
                                    </p:animEffect>
                                  </p:childTnLst>
                                </p:cTn>
                              </p:par>
                            </p:childTnLst>
                          </p:cTn>
                        </p:par>
                        <p:par>
                          <p:cTn id="16" fill="hold" nodeType="afterGroup">
                            <p:stCondLst>
                              <p:cond delay="1500"/>
                            </p:stCondLst>
                            <p:childTnLst>
                              <p:par>
                                <p:cTn id="17" presetID="9" presetClass="entr" presetSubtype="0" fill="hold" nodeType="afterEffect">
                                  <p:stCondLst>
                                    <p:cond delay="1000"/>
                                  </p:stCondLst>
                                  <p:childTnLst>
                                    <p:set>
                                      <p:cBhvr>
                                        <p:cTn id="18" dur="1" fill="hold">
                                          <p:stCondLst>
                                            <p:cond delay="0"/>
                                          </p:stCondLst>
                                        </p:cTn>
                                        <p:tgtEl>
                                          <p:spTgt spid="56333"/>
                                        </p:tgtEl>
                                        <p:attrNameLst>
                                          <p:attrName>style.visibility</p:attrName>
                                        </p:attrNameLst>
                                      </p:cBhvr>
                                      <p:to>
                                        <p:strVal val="visible"/>
                                      </p:to>
                                    </p:set>
                                    <p:animEffect transition="in" filter="dissolve">
                                      <p:cBhvr>
                                        <p:cTn id="19" dur="500"/>
                                        <p:tgtEl>
                                          <p:spTgt spid="56333"/>
                                        </p:tgtEl>
                                      </p:cBhvr>
                                    </p:animEffect>
                                  </p:childTnLst>
                                </p:cTn>
                              </p:par>
                            </p:childTnLst>
                          </p:cTn>
                        </p:par>
                        <p:par>
                          <p:cTn id="20" fill="hold" nodeType="afterGroup">
                            <p:stCondLst>
                              <p:cond delay="3000"/>
                            </p:stCondLst>
                            <p:childTnLst>
                              <p:par>
                                <p:cTn id="21" presetID="9" presetClass="entr" presetSubtype="0" fill="hold" nodeType="afterEffect">
                                  <p:stCondLst>
                                    <p:cond delay="0"/>
                                  </p:stCondLst>
                                  <p:childTnLst>
                                    <p:set>
                                      <p:cBhvr>
                                        <p:cTn id="22" dur="1" fill="hold">
                                          <p:stCondLst>
                                            <p:cond delay="0"/>
                                          </p:stCondLst>
                                        </p:cTn>
                                        <p:tgtEl>
                                          <p:spTgt spid="56336"/>
                                        </p:tgtEl>
                                        <p:attrNameLst>
                                          <p:attrName>style.visibility</p:attrName>
                                        </p:attrNameLst>
                                      </p:cBhvr>
                                      <p:to>
                                        <p:strVal val="visible"/>
                                      </p:to>
                                    </p:set>
                                    <p:animEffect transition="in" filter="dissolve">
                                      <p:cBhvr>
                                        <p:cTn id="23" dur="500"/>
                                        <p:tgtEl>
                                          <p:spTgt spid="56336"/>
                                        </p:tgtEl>
                                      </p:cBhvr>
                                    </p:animEffect>
                                  </p:childTnLst>
                                </p:cTn>
                              </p:par>
                            </p:childTnLst>
                          </p:cTn>
                        </p:par>
                        <p:par>
                          <p:cTn id="24" fill="hold" nodeType="afterGroup">
                            <p:stCondLst>
                              <p:cond delay="3500"/>
                            </p:stCondLst>
                            <p:childTnLst>
                              <p:par>
                                <p:cTn id="25" presetID="9" presetClass="entr" presetSubtype="0" fill="hold" nodeType="afterEffect">
                                  <p:stCondLst>
                                    <p:cond delay="1000"/>
                                  </p:stCondLst>
                                  <p:childTnLst>
                                    <p:set>
                                      <p:cBhvr>
                                        <p:cTn id="26" dur="1" fill="hold">
                                          <p:stCondLst>
                                            <p:cond delay="0"/>
                                          </p:stCondLst>
                                        </p:cTn>
                                        <p:tgtEl>
                                          <p:spTgt spid="56339"/>
                                        </p:tgtEl>
                                        <p:attrNameLst>
                                          <p:attrName>style.visibility</p:attrName>
                                        </p:attrNameLst>
                                      </p:cBhvr>
                                      <p:to>
                                        <p:strVal val="visible"/>
                                      </p:to>
                                    </p:set>
                                    <p:animEffect transition="in" filter="dissolve">
                                      <p:cBhvr>
                                        <p:cTn id="27" dur="500"/>
                                        <p:tgtEl>
                                          <p:spTgt spid="5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4F81BD"/>
                </a:solidFill>
                <a:latin typeface="Times New Roman"/>
                <a:cs typeface="Times New Roman"/>
              </a:rPr>
              <a:t>Edgar’s House Story…</a:t>
            </a:r>
            <a:endParaRPr lang="en-US" dirty="0">
              <a:solidFill>
                <a:srgbClr val="4F81BD"/>
              </a:solidFill>
              <a:latin typeface="Times New Roman"/>
              <a:cs typeface="Times New Roman"/>
            </a:endParaRPr>
          </a:p>
        </p:txBody>
      </p:sp>
      <p:sp>
        <p:nvSpPr>
          <p:cNvPr id="3" name="Content Placeholder 2"/>
          <p:cNvSpPr>
            <a:spLocks noGrp="1"/>
          </p:cNvSpPr>
          <p:nvPr>
            <p:ph idx="1"/>
          </p:nvPr>
        </p:nvSpPr>
        <p:spPr>
          <a:xfrm>
            <a:off x="235165" y="2130357"/>
            <a:ext cx="8795171" cy="4727643"/>
          </a:xfrm>
        </p:spPr>
        <p:txBody>
          <a:bodyPr>
            <a:normAutofit/>
          </a:bodyPr>
          <a:lstStyle/>
          <a:p>
            <a:r>
              <a:rPr lang="en-US" sz="2000" dirty="0" smtClean="0">
                <a:latin typeface="Times New Roman"/>
                <a:cs typeface="Times New Roman"/>
              </a:rPr>
              <a:t>Edgar </a:t>
            </a:r>
            <a:r>
              <a:rPr lang="en-US" sz="2000" dirty="0">
                <a:latin typeface="Times New Roman"/>
                <a:cs typeface="Times New Roman"/>
              </a:rPr>
              <a:t>Ranch located in northeast Burnet County</a:t>
            </a:r>
          </a:p>
          <a:p>
            <a:r>
              <a:rPr lang="en-US" sz="2000" dirty="0" smtClean="0">
                <a:latin typeface="Times New Roman"/>
                <a:cs typeface="Times New Roman"/>
              </a:rPr>
              <a:t>In </a:t>
            </a:r>
            <a:r>
              <a:rPr lang="en-US" sz="2000" dirty="0">
                <a:latin typeface="Times New Roman"/>
                <a:cs typeface="Times New Roman"/>
              </a:rPr>
              <a:t>the old floodplain </a:t>
            </a:r>
            <a:r>
              <a:rPr lang="en-US" sz="2000" dirty="0" smtClean="0">
                <a:latin typeface="Times New Roman"/>
                <a:cs typeface="Times New Roman"/>
              </a:rPr>
              <a:t>map, </a:t>
            </a:r>
            <a:r>
              <a:rPr lang="en-US" sz="2000" dirty="0">
                <a:latin typeface="Times New Roman"/>
                <a:cs typeface="Times New Roman"/>
              </a:rPr>
              <a:t>the Edgar Ranch was out of the </a:t>
            </a:r>
            <a:r>
              <a:rPr lang="en-US" sz="2000" dirty="0" smtClean="0">
                <a:latin typeface="Times New Roman"/>
                <a:cs typeface="Times New Roman"/>
              </a:rPr>
              <a:t>flooding zone but </a:t>
            </a:r>
            <a:r>
              <a:rPr lang="en-US" sz="2000" dirty="0">
                <a:latin typeface="Times New Roman"/>
                <a:cs typeface="Times New Roman"/>
              </a:rPr>
              <a:t>in the new </a:t>
            </a:r>
            <a:r>
              <a:rPr lang="en-US" sz="2000" dirty="0" smtClean="0">
                <a:latin typeface="Times New Roman"/>
                <a:cs typeface="Times New Roman"/>
              </a:rPr>
              <a:t>map</a:t>
            </a:r>
            <a:r>
              <a:rPr lang="en-US" sz="2000" dirty="0">
                <a:latin typeface="Times New Roman"/>
                <a:cs typeface="Times New Roman"/>
              </a:rPr>
              <a:t> </a:t>
            </a:r>
            <a:r>
              <a:rPr lang="en-US" sz="2000" dirty="0" smtClean="0">
                <a:latin typeface="Times New Roman"/>
                <a:cs typeface="Times New Roman"/>
              </a:rPr>
              <a:t>issued </a:t>
            </a:r>
            <a:r>
              <a:rPr lang="en-US" sz="2000" dirty="0">
                <a:latin typeface="Times New Roman"/>
                <a:cs typeface="Times New Roman"/>
              </a:rPr>
              <a:t>in </a:t>
            </a:r>
            <a:r>
              <a:rPr lang="en-US" sz="2000" dirty="0" smtClean="0">
                <a:latin typeface="Times New Roman"/>
                <a:cs typeface="Times New Roman"/>
              </a:rPr>
              <a:t>2011 by FEMA; Edgar </a:t>
            </a:r>
            <a:r>
              <a:rPr lang="en-US" sz="2000" dirty="0">
                <a:latin typeface="Times New Roman"/>
                <a:cs typeface="Times New Roman"/>
              </a:rPr>
              <a:t>Ranch </a:t>
            </a:r>
            <a:r>
              <a:rPr lang="en-US" sz="2000" dirty="0" smtClean="0">
                <a:latin typeface="Times New Roman"/>
                <a:cs typeface="Times New Roman"/>
              </a:rPr>
              <a:t>locates </a:t>
            </a:r>
            <a:r>
              <a:rPr lang="en-US" sz="2000" dirty="0">
                <a:latin typeface="Times New Roman"/>
                <a:cs typeface="Times New Roman"/>
              </a:rPr>
              <a:t>in Zone “A” </a:t>
            </a:r>
            <a:r>
              <a:rPr lang="en-US" sz="2000" dirty="0" smtClean="0">
                <a:latin typeface="Times New Roman"/>
                <a:cs typeface="Times New Roman"/>
              </a:rPr>
              <a:t>floodplain</a:t>
            </a:r>
          </a:p>
          <a:p>
            <a:endParaRPr lang="en-US" sz="2000" dirty="0" smtClean="0">
              <a:latin typeface="Times New Roman"/>
              <a:cs typeface="Times New Roman"/>
            </a:endParaRPr>
          </a:p>
          <a:p>
            <a:endParaRPr lang="en-US" sz="2000" dirty="0" smtClean="0">
              <a:latin typeface="Times New Roman"/>
              <a:cs typeface="Times New Roman"/>
            </a:endParaRPr>
          </a:p>
          <a:p>
            <a:pPr marL="0" indent="0">
              <a:buNone/>
            </a:pPr>
            <a:endParaRPr lang="en-US" sz="1400" dirty="0"/>
          </a:p>
        </p:txBody>
      </p:sp>
      <p:sp>
        <p:nvSpPr>
          <p:cNvPr id="18" name="Slide Number Placeholder 17"/>
          <p:cNvSpPr>
            <a:spLocks noGrp="1"/>
          </p:cNvSpPr>
          <p:nvPr>
            <p:ph type="sldNum" sz="quarter" idx="12"/>
          </p:nvPr>
        </p:nvSpPr>
        <p:spPr/>
        <p:txBody>
          <a:bodyPr/>
          <a:lstStyle/>
          <a:p>
            <a:fld id="{A720FBF0-7262-5E45-A0DB-0AD977BFE6E6}" type="slidenum">
              <a:rPr lang="en-US" smtClean="0">
                <a:solidFill>
                  <a:prstClr val="black">
                    <a:tint val="75000"/>
                  </a:prstClr>
                </a:solidFill>
              </a:rPr>
              <a:pPr/>
              <a:t>9</a:t>
            </a:fld>
            <a:endParaRPr lang="en-US">
              <a:solidFill>
                <a:prstClr val="black">
                  <a:tint val="75000"/>
                </a:prstClr>
              </a:solidFill>
            </a:endParaRPr>
          </a:p>
        </p:txBody>
      </p:sp>
      <p:grpSp>
        <p:nvGrpSpPr>
          <p:cNvPr id="19" name="Group 18"/>
          <p:cNvGrpSpPr/>
          <p:nvPr/>
        </p:nvGrpSpPr>
        <p:grpSpPr>
          <a:xfrm>
            <a:off x="4766632" y="3537546"/>
            <a:ext cx="3962400" cy="3317956"/>
            <a:chOff x="4766632" y="3537546"/>
            <a:chExt cx="3962400" cy="3317956"/>
          </a:xfrm>
        </p:grpSpPr>
        <p:grpSp>
          <p:nvGrpSpPr>
            <p:cNvPr id="29" name="Group 28"/>
            <p:cNvGrpSpPr/>
            <p:nvPr/>
          </p:nvGrpSpPr>
          <p:grpSpPr>
            <a:xfrm>
              <a:off x="4766632" y="3537546"/>
              <a:ext cx="3962400" cy="3317956"/>
              <a:chOff x="4766632" y="3537546"/>
              <a:chExt cx="3962400" cy="3317956"/>
            </a:xfrm>
          </p:grpSpPr>
          <p:grpSp>
            <p:nvGrpSpPr>
              <p:cNvPr id="17" name="Group 16"/>
              <p:cNvGrpSpPr/>
              <p:nvPr/>
            </p:nvGrpSpPr>
            <p:grpSpPr>
              <a:xfrm>
                <a:off x="4766632" y="3537546"/>
                <a:ext cx="3962400" cy="3317956"/>
                <a:chOff x="4432910" y="3516868"/>
                <a:chExt cx="3962400" cy="3317956"/>
              </a:xfrm>
            </p:grpSpPr>
            <p:sp>
              <p:nvSpPr>
                <p:cNvPr id="7" name="TextBox 6"/>
                <p:cNvSpPr txBox="1"/>
                <p:nvPr/>
              </p:nvSpPr>
              <p:spPr>
                <a:xfrm>
                  <a:off x="5418557" y="6465492"/>
                  <a:ext cx="2296764" cy="369332"/>
                </a:xfrm>
                <a:prstGeom prst="rect">
                  <a:avLst/>
                </a:prstGeom>
                <a:noFill/>
              </p:spPr>
              <p:txBody>
                <a:bodyPr wrap="square" rtlCol="0">
                  <a:spAutoFit/>
                </a:bodyPr>
                <a:lstStyle/>
                <a:p>
                  <a:pPr defTabSz="457200" fontAlgn="auto">
                    <a:spcBef>
                      <a:spcPts val="0"/>
                    </a:spcBef>
                    <a:spcAft>
                      <a:spcPts val="0"/>
                    </a:spcAft>
                  </a:pPr>
                  <a:r>
                    <a:rPr lang="en-US" dirty="0" smtClean="0">
                      <a:solidFill>
                        <a:srgbClr val="558ED5"/>
                      </a:solidFill>
                      <a:latin typeface="Times New Roman"/>
                      <a:cs typeface="Times New Roman"/>
                    </a:rPr>
                    <a:t>New  floodplain Map</a:t>
                  </a:r>
                  <a:endParaRPr lang="en-US" dirty="0">
                    <a:solidFill>
                      <a:srgbClr val="558ED5"/>
                    </a:solidFill>
                    <a:latin typeface="Times New Roman"/>
                    <a:cs typeface="Times New Roman"/>
                  </a:endParaRPr>
                </a:p>
              </p:txBody>
            </p:sp>
            <p:grpSp>
              <p:nvGrpSpPr>
                <p:cNvPr id="16" name="Group 15"/>
                <p:cNvGrpSpPr/>
                <p:nvPr/>
              </p:nvGrpSpPr>
              <p:grpSpPr>
                <a:xfrm>
                  <a:off x="4432910" y="3516868"/>
                  <a:ext cx="3962400" cy="2971800"/>
                  <a:chOff x="4558331" y="2720007"/>
                  <a:chExt cx="3962400" cy="2971800"/>
                </a:xfrm>
              </p:grpSpPr>
              <p:grpSp>
                <p:nvGrpSpPr>
                  <p:cNvPr id="15" name="Group 14"/>
                  <p:cNvGrpSpPr/>
                  <p:nvPr/>
                </p:nvGrpSpPr>
                <p:grpSpPr>
                  <a:xfrm>
                    <a:off x="4558331" y="2720007"/>
                    <a:ext cx="3962400" cy="2971800"/>
                    <a:chOff x="4558331" y="2720007"/>
                    <a:chExt cx="3962400" cy="2971800"/>
                  </a:xfrm>
                </p:grpSpPr>
                <p:pic>
                  <p:nvPicPr>
                    <p:cNvPr id="5" name="Picture 4" descr="photo (2).JPG"/>
                    <p:cNvPicPr/>
                    <p:nvPr/>
                  </p:nvPicPr>
                  <p:blipFill>
                    <a:blip r:embed="rId3" cstate="print"/>
                    <a:stretch>
                      <a:fillRect/>
                    </a:stretch>
                  </p:blipFill>
                  <p:spPr>
                    <a:xfrm>
                      <a:off x="4558331" y="2720007"/>
                      <a:ext cx="3962400" cy="2971800"/>
                    </a:xfrm>
                    <a:prstGeom prst="rect">
                      <a:avLst/>
                    </a:prstGeom>
                  </p:spPr>
                </p:pic>
                <p:sp>
                  <p:nvSpPr>
                    <p:cNvPr id="8" name="TextBox 7"/>
                    <p:cNvSpPr txBox="1"/>
                    <p:nvPr/>
                  </p:nvSpPr>
                  <p:spPr>
                    <a:xfrm>
                      <a:off x="5957514" y="2891215"/>
                      <a:ext cx="1393268" cy="646331"/>
                    </a:xfrm>
                    <a:prstGeom prst="rect">
                      <a:avLst/>
                    </a:prstGeom>
                    <a:noFill/>
                  </p:spPr>
                  <p:txBody>
                    <a:bodyPr wrap="none" rtlCol="0">
                      <a:spAutoFit/>
                    </a:bodyPr>
                    <a:lstStyle/>
                    <a:p>
                      <a:pPr defTabSz="457200" fontAlgn="auto">
                        <a:spcBef>
                          <a:spcPts val="0"/>
                        </a:spcBef>
                        <a:spcAft>
                          <a:spcPts val="0"/>
                        </a:spcAft>
                      </a:pPr>
                      <a:r>
                        <a:rPr lang="en-US" b="0" dirty="0" smtClean="0">
                          <a:solidFill>
                            <a:prstClr val="black"/>
                          </a:solidFill>
                          <a:latin typeface="Calibri"/>
                        </a:rPr>
                        <a:t>Moss Branch</a:t>
                      </a:r>
                    </a:p>
                    <a:p>
                      <a:pPr defTabSz="457200" fontAlgn="auto">
                        <a:spcBef>
                          <a:spcPts val="0"/>
                        </a:spcBef>
                        <a:spcAft>
                          <a:spcPts val="0"/>
                        </a:spcAft>
                      </a:pPr>
                      <a:endParaRPr lang="en-US" b="0" dirty="0">
                        <a:solidFill>
                          <a:prstClr val="black"/>
                        </a:solidFill>
                        <a:latin typeface="Calibri"/>
                      </a:endParaRPr>
                    </a:p>
                  </p:txBody>
                </p:sp>
              </p:grpSp>
              <p:sp>
                <p:nvSpPr>
                  <p:cNvPr id="10" name="Rectangle 9"/>
                  <p:cNvSpPr/>
                  <p:nvPr/>
                </p:nvSpPr>
                <p:spPr>
                  <a:xfrm>
                    <a:off x="6873253" y="4763879"/>
                    <a:ext cx="1268609" cy="369332"/>
                  </a:xfrm>
                  <a:prstGeom prst="rect">
                    <a:avLst/>
                  </a:prstGeom>
                </p:spPr>
                <p:txBody>
                  <a:bodyPr wrap="none">
                    <a:spAutoFit/>
                  </a:bodyPr>
                  <a:lstStyle/>
                  <a:p>
                    <a:pPr defTabSz="457200" fontAlgn="auto">
                      <a:spcBef>
                        <a:spcPts val="0"/>
                      </a:spcBef>
                      <a:spcAft>
                        <a:spcPts val="0"/>
                      </a:spcAft>
                    </a:pPr>
                    <a:r>
                      <a:rPr lang="en-US" b="0" dirty="0" smtClean="0">
                        <a:solidFill>
                          <a:prstClr val="black"/>
                        </a:solidFill>
                        <a:latin typeface="Calibri"/>
                      </a:rPr>
                      <a:t>Edgar Draw</a:t>
                    </a:r>
                    <a:endParaRPr lang="en-US" b="0" dirty="0">
                      <a:solidFill>
                        <a:prstClr val="black"/>
                      </a:solidFill>
                      <a:latin typeface="Calibri"/>
                    </a:endParaRPr>
                  </a:p>
                </p:txBody>
              </p:sp>
            </p:grpSp>
          </p:grpSp>
          <p:sp>
            <p:nvSpPr>
              <p:cNvPr id="28" name="Oval 27"/>
              <p:cNvSpPr/>
              <p:nvPr/>
            </p:nvSpPr>
            <p:spPr>
              <a:xfrm flipH="1" flipV="1">
                <a:off x="7441013" y="5410202"/>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a:solidFill>
                    <a:prstClr val="white"/>
                  </a:solidFill>
                </a:endParaRPr>
              </a:p>
            </p:txBody>
          </p:sp>
        </p:grpSp>
        <p:sp>
          <p:nvSpPr>
            <p:cNvPr id="12" name="TextBox 11"/>
            <p:cNvSpPr txBox="1"/>
            <p:nvPr/>
          </p:nvSpPr>
          <p:spPr>
            <a:xfrm>
              <a:off x="6995237" y="5027419"/>
              <a:ext cx="1071552" cy="261610"/>
            </a:xfrm>
            <a:prstGeom prst="rect">
              <a:avLst/>
            </a:prstGeom>
            <a:noFill/>
          </p:spPr>
          <p:txBody>
            <a:bodyPr wrap="none" rtlCol="0">
              <a:spAutoFit/>
            </a:bodyPr>
            <a:lstStyle/>
            <a:p>
              <a:pPr defTabSz="457200" fontAlgn="auto">
                <a:spcBef>
                  <a:spcPts val="0"/>
                </a:spcBef>
                <a:spcAft>
                  <a:spcPts val="0"/>
                </a:spcAft>
              </a:pPr>
              <a:r>
                <a:rPr lang="en-US" sz="1100" dirty="0" smtClean="0">
                  <a:solidFill>
                    <a:srgbClr val="FF0000"/>
                  </a:solidFill>
                  <a:latin typeface="Times New Roman"/>
                  <a:cs typeface="Times New Roman"/>
                </a:rPr>
                <a:t>Edgar’s House</a:t>
              </a:r>
              <a:endParaRPr lang="en-US" sz="1100" dirty="0">
                <a:solidFill>
                  <a:srgbClr val="FF0000"/>
                </a:solidFill>
                <a:latin typeface="Times New Roman"/>
                <a:cs typeface="Times New Roman"/>
              </a:endParaRPr>
            </a:p>
          </p:txBody>
        </p:sp>
      </p:grpSp>
      <p:grpSp>
        <p:nvGrpSpPr>
          <p:cNvPr id="20" name="Group 19"/>
          <p:cNvGrpSpPr/>
          <p:nvPr/>
        </p:nvGrpSpPr>
        <p:grpSpPr>
          <a:xfrm>
            <a:off x="613508" y="3537546"/>
            <a:ext cx="3771900" cy="3320454"/>
            <a:chOff x="235165" y="3537546"/>
            <a:chExt cx="3771900" cy="3320454"/>
          </a:xfrm>
        </p:grpSpPr>
        <p:grpSp>
          <p:nvGrpSpPr>
            <p:cNvPr id="30" name="Group 29"/>
            <p:cNvGrpSpPr/>
            <p:nvPr/>
          </p:nvGrpSpPr>
          <p:grpSpPr>
            <a:xfrm>
              <a:off x="235165" y="3537546"/>
              <a:ext cx="3771900" cy="3320454"/>
              <a:chOff x="235165" y="3537546"/>
              <a:chExt cx="3771900" cy="3320454"/>
            </a:xfrm>
          </p:grpSpPr>
          <p:grpSp>
            <p:nvGrpSpPr>
              <p:cNvPr id="14" name="Group 13"/>
              <p:cNvGrpSpPr/>
              <p:nvPr/>
            </p:nvGrpSpPr>
            <p:grpSpPr>
              <a:xfrm>
                <a:off x="235165" y="3537546"/>
                <a:ext cx="3771900" cy="3320454"/>
                <a:chOff x="235165" y="3537546"/>
                <a:chExt cx="3771900" cy="3320454"/>
              </a:xfrm>
            </p:grpSpPr>
            <p:sp>
              <p:nvSpPr>
                <p:cNvPr id="6" name="TextBox 5"/>
                <p:cNvSpPr txBox="1"/>
                <p:nvPr/>
              </p:nvSpPr>
              <p:spPr>
                <a:xfrm>
                  <a:off x="971656" y="6488668"/>
                  <a:ext cx="2355744" cy="369332"/>
                </a:xfrm>
                <a:prstGeom prst="rect">
                  <a:avLst/>
                </a:prstGeom>
                <a:noFill/>
              </p:spPr>
              <p:txBody>
                <a:bodyPr wrap="square" rtlCol="0">
                  <a:spAutoFit/>
                </a:bodyPr>
                <a:lstStyle/>
                <a:p>
                  <a:pPr defTabSz="457200" fontAlgn="auto">
                    <a:spcBef>
                      <a:spcPts val="0"/>
                    </a:spcBef>
                    <a:spcAft>
                      <a:spcPts val="0"/>
                    </a:spcAft>
                  </a:pPr>
                  <a:r>
                    <a:rPr lang="en-US" dirty="0" smtClean="0">
                      <a:solidFill>
                        <a:srgbClr val="1F497D">
                          <a:lumMod val="60000"/>
                          <a:lumOff val="40000"/>
                        </a:srgbClr>
                      </a:solidFill>
                      <a:latin typeface="Times New Roman"/>
                      <a:cs typeface="Times New Roman"/>
                    </a:rPr>
                    <a:t>Old floodplain Map</a:t>
                  </a:r>
                  <a:endParaRPr lang="en-US" dirty="0">
                    <a:solidFill>
                      <a:srgbClr val="1F497D">
                        <a:lumMod val="60000"/>
                        <a:lumOff val="40000"/>
                      </a:srgbClr>
                    </a:solidFill>
                    <a:latin typeface="Times New Roman"/>
                    <a:cs typeface="Times New Roman"/>
                  </a:endParaRPr>
                </a:p>
              </p:txBody>
            </p:sp>
            <p:grpSp>
              <p:nvGrpSpPr>
                <p:cNvPr id="13" name="Group 12"/>
                <p:cNvGrpSpPr/>
                <p:nvPr/>
              </p:nvGrpSpPr>
              <p:grpSpPr>
                <a:xfrm>
                  <a:off x="235165" y="3537546"/>
                  <a:ext cx="3771900" cy="2971800"/>
                  <a:chOff x="457200" y="2720008"/>
                  <a:chExt cx="3771900" cy="2971800"/>
                </a:xfrm>
              </p:grpSpPr>
              <p:pic>
                <p:nvPicPr>
                  <p:cNvPr id="4" name="Picture 3" descr="photo (3).JPG"/>
                  <p:cNvPicPr/>
                  <p:nvPr/>
                </p:nvPicPr>
                <p:blipFill>
                  <a:blip r:embed="rId4" cstate="print"/>
                  <a:stretch>
                    <a:fillRect/>
                  </a:stretch>
                </p:blipFill>
                <p:spPr>
                  <a:xfrm>
                    <a:off x="457200" y="2720008"/>
                    <a:ext cx="3771900" cy="2971800"/>
                  </a:xfrm>
                  <a:prstGeom prst="rect">
                    <a:avLst/>
                  </a:prstGeom>
                </p:spPr>
              </p:pic>
              <p:sp>
                <p:nvSpPr>
                  <p:cNvPr id="9" name="TextBox 8"/>
                  <p:cNvSpPr txBox="1"/>
                  <p:nvPr/>
                </p:nvSpPr>
                <p:spPr>
                  <a:xfrm>
                    <a:off x="1328225" y="2861568"/>
                    <a:ext cx="1393268" cy="646331"/>
                  </a:xfrm>
                  <a:prstGeom prst="rect">
                    <a:avLst/>
                  </a:prstGeom>
                  <a:noFill/>
                </p:spPr>
                <p:txBody>
                  <a:bodyPr wrap="none" rtlCol="0">
                    <a:spAutoFit/>
                  </a:bodyPr>
                  <a:lstStyle/>
                  <a:p>
                    <a:pPr defTabSz="457200" fontAlgn="auto">
                      <a:spcBef>
                        <a:spcPts val="0"/>
                      </a:spcBef>
                      <a:spcAft>
                        <a:spcPts val="0"/>
                      </a:spcAft>
                    </a:pPr>
                    <a:r>
                      <a:rPr lang="en-US" b="0" dirty="0" smtClean="0">
                        <a:solidFill>
                          <a:prstClr val="black"/>
                        </a:solidFill>
                        <a:latin typeface="Calibri"/>
                      </a:rPr>
                      <a:t>Moss Branch</a:t>
                    </a:r>
                  </a:p>
                  <a:p>
                    <a:pPr defTabSz="457200" fontAlgn="auto">
                      <a:spcBef>
                        <a:spcPts val="0"/>
                      </a:spcBef>
                      <a:spcAft>
                        <a:spcPts val="0"/>
                      </a:spcAft>
                    </a:pPr>
                    <a:endParaRPr lang="en-US" b="0" dirty="0">
                      <a:solidFill>
                        <a:prstClr val="black"/>
                      </a:solidFill>
                      <a:latin typeface="Calibri"/>
                    </a:endParaRPr>
                  </a:p>
                </p:txBody>
              </p:sp>
              <p:sp>
                <p:nvSpPr>
                  <p:cNvPr id="11" name="Rectangle 10"/>
                  <p:cNvSpPr/>
                  <p:nvPr/>
                </p:nvSpPr>
                <p:spPr>
                  <a:xfrm>
                    <a:off x="2721493" y="4579213"/>
                    <a:ext cx="1268609" cy="369332"/>
                  </a:xfrm>
                  <a:prstGeom prst="rect">
                    <a:avLst/>
                  </a:prstGeom>
                </p:spPr>
                <p:txBody>
                  <a:bodyPr wrap="none">
                    <a:spAutoFit/>
                  </a:bodyPr>
                  <a:lstStyle/>
                  <a:p>
                    <a:pPr defTabSz="457200" fontAlgn="auto">
                      <a:spcBef>
                        <a:spcPts val="0"/>
                      </a:spcBef>
                      <a:spcAft>
                        <a:spcPts val="0"/>
                      </a:spcAft>
                    </a:pPr>
                    <a:r>
                      <a:rPr lang="en-US" b="0" dirty="0" smtClean="0">
                        <a:solidFill>
                          <a:prstClr val="black"/>
                        </a:solidFill>
                        <a:latin typeface="Calibri"/>
                      </a:rPr>
                      <a:t>Edgar Draw</a:t>
                    </a:r>
                    <a:endParaRPr lang="en-US" b="0" dirty="0">
                      <a:solidFill>
                        <a:prstClr val="black"/>
                      </a:solidFill>
                      <a:latin typeface="Calibri"/>
                    </a:endParaRPr>
                  </a:p>
                </p:txBody>
              </p:sp>
            </p:grpSp>
          </p:grpSp>
          <p:sp>
            <p:nvSpPr>
              <p:cNvPr id="27" name="Oval 26"/>
              <p:cNvSpPr/>
              <p:nvPr/>
            </p:nvSpPr>
            <p:spPr>
              <a:xfrm flipH="1" flipV="1">
                <a:off x="2914733" y="5257802"/>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a:solidFill>
                    <a:prstClr val="white"/>
                  </a:solidFill>
                </a:endParaRPr>
              </a:p>
            </p:txBody>
          </p:sp>
        </p:grpSp>
        <p:sp>
          <p:nvSpPr>
            <p:cNvPr id="25" name="TextBox 24"/>
            <p:cNvSpPr txBox="1"/>
            <p:nvPr/>
          </p:nvSpPr>
          <p:spPr>
            <a:xfrm>
              <a:off x="2470397" y="4918209"/>
              <a:ext cx="1071552" cy="261610"/>
            </a:xfrm>
            <a:prstGeom prst="rect">
              <a:avLst/>
            </a:prstGeom>
            <a:noFill/>
          </p:spPr>
          <p:txBody>
            <a:bodyPr wrap="none" rtlCol="0">
              <a:spAutoFit/>
            </a:bodyPr>
            <a:lstStyle/>
            <a:p>
              <a:pPr defTabSz="457200" fontAlgn="auto">
                <a:spcBef>
                  <a:spcPts val="0"/>
                </a:spcBef>
                <a:spcAft>
                  <a:spcPts val="0"/>
                </a:spcAft>
              </a:pPr>
              <a:r>
                <a:rPr lang="en-US" sz="1100" dirty="0" smtClean="0">
                  <a:solidFill>
                    <a:srgbClr val="FF0000"/>
                  </a:solidFill>
                  <a:latin typeface="Times New Roman"/>
                  <a:cs typeface="Times New Roman"/>
                </a:rPr>
                <a:t>Edgar’s House</a:t>
              </a:r>
              <a:endParaRPr lang="en-US" sz="1100" dirty="0">
                <a:solidFill>
                  <a:srgbClr val="FF0000"/>
                </a:solidFill>
                <a:latin typeface="Times New Roman"/>
                <a:cs typeface="Times New Roman"/>
              </a:endParaRPr>
            </a:p>
          </p:txBody>
        </p:sp>
      </p:grpSp>
      <p:sp>
        <p:nvSpPr>
          <p:cNvPr id="21" name="Rectangle 20"/>
          <p:cNvSpPr/>
          <p:nvPr/>
        </p:nvSpPr>
        <p:spPr>
          <a:xfrm>
            <a:off x="0" y="0"/>
            <a:ext cx="1143000" cy="127000"/>
          </a:xfrm>
          <a:prstGeom prst="rect">
            <a:avLst/>
          </a:prstGeom>
          <a:solidFill>
            <a:srgbClr val="17375E"/>
          </a:soli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a:solidFill>
                <a:prstClr val="white"/>
              </a:solidFill>
            </a:endParaRPr>
          </a:p>
        </p:txBody>
      </p:sp>
      <p:sp>
        <p:nvSpPr>
          <p:cNvPr id="22" name="Rectangle 21"/>
          <p:cNvSpPr/>
          <p:nvPr/>
        </p:nvSpPr>
        <p:spPr>
          <a:xfrm>
            <a:off x="0" y="0"/>
            <a:ext cx="1143000" cy="127000"/>
          </a:xfrm>
          <a:prstGeom prst="rect">
            <a:avLst/>
          </a:prstGeom>
          <a:solidFill>
            <a:srgbClr val="17375E"/>
          </a:soli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b="0">
              <a:solidFill>
                <a:prstClr val="white"/>
              </a:solidFill>
            </a:endParaRPr>
          </a:p>
        </p:txBody>
      </p:sp>
      <p:sp>
        <p:nvSpPr>
          <p:cNvPr id="23" name="TextBox 22"/>
          <p:cNvSpPr txBox="1"/>
          <p:nvPr/>
        </p:nvSpPr>
        <p:spPr>
          <a:xfrm>
            <a:off x="3473714" y="1303507"/>
            <a:ext cx="3223959" cy="646331"/>
          </a:xfrm>
          <a:prstGeom prst="rect">
            <a:avLst/>
          </a:prstGeom>
          <a:noFill/>
          <a:ln>
            <a:solidFill>
              <a:srgbClr val="C9935D"/>
            </a:solidFill>
          </a:ln>
        </p:spPr>
        <p:txBody>
          <a:bodyPr wrap="none" rtlCol="0">
            <a:spAutoFit/>
          </a:bodyPr>
          <a:lstStyle/>
          <a:p>
            <a:pPr algn="ctr"/>
            <a:r>
              <a:rPr lang="en-US" dirty="0" smtClean="0"/>
              <a:t>Courtesy of Roxana </a:t>
            </a:r>
            <a:r>
              <a:rPr lang="en-US" dirty="0" err="1" smtClean="0"/>
              <a:t>Darvari</a:t>
            </a:r>
            <a:endParaRPr lang="en-US" dirty="0" smtClean="0"/>
          </a:p>
          <a:p>
            <a:pPr algn="ctr"/>
            <a:r>
              <a:rPr lang="en-US" dirty="0" smtClean="0"/>
              <a:t>CE 394K.3 Fall 2012</a:t>
            </a:r>
            <a:endParaRPr lang="en-US" dirty="0"/>
          </a:p>
        </p:txBody>
      </p:sp>
    </p:spTree>
    <p:extLst>
      <p:ext uri="{BB962C8B-B14F-4D97-AF65-F5344CB8AC3E}">
        <p14:creationId xmlns:p14="http://schemas.microsoft.com/office/powerpoint/2010/main" val="2669291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1741</Words>
  <Application>Microsoft Office PowerPoint</Application>
  <PresentationFormat>On-screen Show (4:3)</PresentationFormat>
  <Paragraphs>263</Paragraphs>
  <Slides>47</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Arial Unicode MS</vt:lpstr>
      <vt:lpstr>Arial</vt:lpstr>
      <vt:lpstr>Calibri</vt:lpstr>
      <vt:lpstr>News Gothic MT</vt:lpstr>
      <vt:lpstr>Times New Roman</vt:lpstr>
      <vt:lpstr>Trebuchet MS</vt:lpstr>
      <vt:lpstr>Verdana</vt:lpstr>
      <vt:lpstr>Office Theme</vt:lpstr>
      <vt:lpstr>Presentation</vt:lpstr>
      <vt:lpstr>Floodplain Mapping</vt:lpstr>
      <vt:lpstr>100 Year Floodplain through the UT Campus</vt:lpstr>
      <vt:lpstr>Campus Flood Mapping</vt:lpstr>
      <vt:lpstr>National Flood Insurance Program</vt:lpstr>
      <vt:lpstr>PowerPoint Presentation</vt:lpstr>
      <vt:lpstr>PowerPoint Presentation</vt:lpstr>
      <vt:lpstr>PowerPoint Presentation</vt:lpstr>
      <vt:lpstr>Flood Map Modernization (as of 2005)</vt:lpstr>
      <vt:lpstr>Edgar’s House Story…</vt:lpstr>
      <vt:lpstr>Progress to June 2005</vt:lpstr>
      <vt:lpstr>Map Mod MidCourse Correction</vt:lpstr>
      <vt:lpstr>Where is Risk the Greatest?</vt:lpstr>
      <vt:lpstr>Map Modernization in Texas</vt:lpstr>
      <vt:lpstr>PowerPoint Presentation</vt:lpstr>
      <vt:lpstr>National Agricultural Imagery  for Lafayette Parish, LA</vt:lpstr>
      <vt:lpstr>PowerPoint Presentation</vt:lpstr>
      <vt:lpstr>Elevation Data in Detail—Photogrammetry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FEMA Flood Map Accuracy</vt:lpstr>
      <vt:lpstr>FEMA Map Modernization</vt:lpstr>
      <vt:lpstr>PowerPoint Presentation</vt:lpstr>
      <vt:lpstr>PowerPoint Presentation</vt:lpstr>
      <vt:lpstr>NRC Committee on FEMA Flood Map Accuracy</vt:lpstr>
      <vt:lpstr>Flood Maps</vt:lpstr>
      <vt:lpstr>Terrain Data for Case Studies</vt:lpstr>
      <vt:lpstr>Terrain data accuracy matters</vt:lpstr>
      <vt:lpstr>North Carolina Case Studies  http://www.ncfloodmaps.com/program_review.htm </vt:lpstr>
      <vt:lpstr>One River Reach studied in detail in each region (each reach 5-7 miles long)</vt:lpstr>
      <vt:lpstr>PowerPoint Presentation</vt:lpstr>
      <vt:lpstr>PowerPoint Presentation</vt:lpstr>
      <vt:lpstr>PowerPoint Presentation</vt:lpstr>
      <vt:lpstr>Terrain Data</vt:lpstr>
      <vt:lpstr>USGS  Peak-Flow Regression Equations for 100-year discharge</vt:lpstr>
      <vt:lpstr>Effect on BFE of Variation in Hydrologic Methods (Long Creek, Mecklenburg County)</vt:lpstr>
      <vt:lpstr>Effect of Hydrologic methods on BFE</vt:lpstr>
      <vt:lpstr>Effect on BFE of variation in hydraulic methods and terrain data (Swannanoa River)</vt:lpstr>
      <vt:lpstr>Effect on BFE of variation in hydraulic methods and terrain data (Ahoskie Creek)</vt:lpstr>
      <vt:lpstr>Effect on BFE of variation in hydraulic methods and terrain data (Long Creek)</vt:lpstr>
      <vt:lpstr>Approximate Study BFE Profiles</vt:lpstr>
      <vt:lpstr>PowerPoint Presentation</vt:lpstr>
      <vt:lpstr>Final Thoughts</vt:lpstr>
    </vt:vector>
  </TitlesOfParts>
  <Company>The 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Floodplain Mapping</dc:title>
  <dc:creator>maidment</dc:creator>
  <cp:lastModifiedBy>Maidment, David R</cp:lastModifiedBy>
  <cp:revision>5</cp:revision>
  <dcterms:created xsi:type="dcterms:W3CDTF">2012-12-04T18:04:38Z</dcterms:created>
  <dcterms:modified xsi:type="dcterms:W3CDTF">2013-04-29T22:27:42Z</dcterms:modified>
</cp:coreProperties>
</file>