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0" r:id="rId3"/>
    <p:sldId id="271" r:id="rId4"/>
    <p:sldId id="272" r:id="rId5"/>
    <p:sldId id="257" r:id="rId6"/>
    <p:sldId id="258" r:id="rId7"/>
    <p:sldId id="259" r:id="rId8"/>
    <p:sldId id="260" r:id="rId9"/>
    <p:sldId id="261" r:id="rId10"/>
    <p:sldId id="262" r:id="rId11"/>
    <p:sldId id="269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1F0AB-AB33-4556-AEE9-754E131D717C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E9C12-9811-48DD-89B5-D826F112E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4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D7B23-EB24-473A-BC78-4426D59EB812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6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5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0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754FDD-D5DF-4CDA-890C-D856EA6AE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3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7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0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3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9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0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D1800-3957-4EE4-B4F0-61FB20FB6A9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DFC26-D786-46C1-8C7B-EFD1FD6D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5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hyperlink" Target="http://www.wcc.nrcs.usda.gov/ftpref/wntsc/H&amp;H/CNarchive/CNbeyond.doc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Frequency Analysis and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Reading: Applied Hydrology Sections 12.3-12.6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13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Calibration Storms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dirty="0" smtClean="0"/>
              <a:t>Representative?</a:t>
            </a:r>
          </a:p>
          <a:p>
            <a:pPr lvl="3"/>
            <a:r>
              <a:rPr lang="en-US" dirty="0" smtClean="0"/>
              <a:t>In temporal shape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2743200"/>
            <a:ext cx="3412379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2819401"/>
            <a:ext cx="3066585" cy="285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09825" y="5697537"/>
            <a:ext cx="3831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2007 Storm </a:t>
            </a:r>
            <a:r>
              <a:rPr lang="en-US" dirty="0" err="1" smtClean="0"/>
              <a:t>vs</a:t>
            </a:r>
            <a:r>
              <a:rPr lang="en-US" dirty="0" smtClean="0"/>
              <a:t> SCS 24 hour hyetograph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1" y="5669507"/>
            <a:ext cx="380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 </a:t>
            </a:r>
            <a:r>
              <a:rPr lang="en-US" dirty="0" err="1" smtClean="0"/>
              <a:t>Hermine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SCS 24 hour hyetograph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270171"/>
            <a:ext cx="10515600" cy="6623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Antecedent Moisture Condition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05326" y="1064923"/>
            <a:ext cx="11446042" cy="2823411"/>
            <a:chOff x="489284" y="1387642"/>
            <a:chExt cx="11446042" cy="282341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6298" y="1604211"/>
              <a:ext cx="5505188" cy="224664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09873" y="1499324"/>
              <a:ext cx="4631155" cy="235153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89284" y="1387642"/>
              <a:ext cx="11446042" cy="28234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05789" y="3698095"/>
              <a:ext cx="2547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p. 149 Applied Hydrology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61406" y="3954379"/>
            <a:ext cx="7892716" cy="2654968"/>
            <a:chOff x="1427747" y="3954379"/>
            <a:chExt cx="7892716" cy="265496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3350" y="4705737"/>
              <a:ext cx="7001069" cy="828787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79406" y="5534524"/>
              <a:ext cx="6648936" cy="89484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05789" y="4281489"/>
              <a:ext cx="5153025" cy="466725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836821" y="4033760"/>
              <a:ext cx="748364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hlinkClick r:id="rId7"/>
                </a:rPr>
                <a:t>http://www.wcc.nrcs.usda.gov/ftpref/wntsc/H&amp;H/CNarchive/CNbeyond.doc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27747" y="3954379"/>
              <a:ext cx="7892716" cy="26549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10443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Calibration Storms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dirty="0" smtClean="0"/>
              <a:t> 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295401"/>
            <a:ext cx="57531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5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of Rainfall/Runoff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95400"/>
            <a:ext cx="310515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3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results inconsistent?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we compare 2007 storm runoff results to 2012 storm runoff results?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Are the conditions that affect runoff </a:t>
            </a:r>
            <a:r>
              <a:rPr lang="en-US" dirty="0" smtClean="0">
                <a:solidFill>
                  <a:srgbClr val="FF0000"/>
                </a:solidFill>
              </a:rPr>
              <a:t>homogeneous</a:t>
            </a:r>
            <a:r>
              <a:rPr lang="en-US" dirty="0" smtClean="0"/>
              <a:t> between the two storms?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Rainfall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Land Use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Soil Type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% Impervious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Antecedent Runoff Condition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14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Antecedent Runoff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1143001"/>
            <a:ext cx="466407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840" y="3657601"/>
            <a:ext cx="4666721" cy="2993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7000" y="1676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2007 Rainfall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2010 Rainfall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6002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</a:rPr>
              <a:t>Are the two storms homogeneous in terms of antecedent conditions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? 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85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of Rainfall/Runoff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1239838"/>
            <a:ext cx="31623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36904" y="1949116"/>
            <a:ext cx="3094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Antecedent Runoff Condition 1</a:t>
            </a:r>
          </a:p>
          <a:p>
            <a:pPr algn="ctr"/>
            <a:r>
              <a:rPr lang="en-US" dirty="0" smtClean="0"/>
              <a:t>(Dry)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7493944" y="1998602"/>
            <a:ext cx="642960" cy="143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36904" y="3042050"/>
            <a:ext cx="3094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Antecedent Runoff Condition 2</a:t>
            </a:r>
          </a:p>
          <a:p>
            <a:pPr algn="ctr"/>
            <a:r>
              <a:rPr lang="en-US" dirty="0" smtClean="0"/>
              <a:t>(Normal)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472989" y="2191107"/>
            <a:ext cx="1755518" cy="993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03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of Rainfall/Runoff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4" y="1239838"/>
            <a:ext cx="41814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6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22F162-A5CE-477A-9054-096705510BF0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r>
              <a:rPr lang="en-US" sz="4000"/>
              <a:t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Extreme events</a:t>
            </a:r>
          </a:p>
          <a:p>
            <a:pPr lvl="1">
              <a:lnSpc>
                <a:spcPct val="80000"/>
              </a:lnSpc>
            </a:pPr>
            <a:r>
              <a:rPr lang="en-US"/>
              <a:t>Floods </a:t>
            </a:r>
          </a:p>
          <a:p>
            <a:pPr lvl="1">
              <a:lnSpc>
                <a:spcPct val="80000"/>
              </a:lnSpc>
            </a:pPr>
            <a:r>
              <a:rPr lang="en-US"/>
              <a:t>Droughts</a:t>
            </a:r>
          </a:p>
          <a:p>
            <a:pPr>
              <a:lnSpc>
                <a:spcPct val="80000"/>
              </a:lnSpc>
            </a:pPr>
            <a:r>
              <a:rPr lang="en-US"/>
              <a:t>Magnitude of extreme events is related to their frequency of occurrence</a:t>
            </a:r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The objective of frequency analysis is to relate the magnitude of events to their frequency of occurrence through probability distribution</a:t>
            </a:r>
          </a:p>
          <a:p>
            <a:pPr>
              <a:lnSpc>
                <a:spcPct val="80000"/>
              </a:lnSpc>
            </a:pPr>
            <a:r>
              <a:rPr lang="en-US"/>
              <a:t>It is assumed the events (data) are independent and come from identical distribution</a:t>
            </a:r>
          </a:p>
          <a:p>
            <a:pPr lvl="1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</a:pPr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86114"/>
            <a:ext cx="40386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53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BCD106-9066-4358-B4A8-F7A7D868B31E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1984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4000"/>
              <a:t>Return Period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960438"/>
            <a:ext cx="7753350" cy="5592762"/>
          </a:xfrm>
        </p:spPr>
        <p:txBody>
          <a:bodyPr/>
          <a:lstStyle/>
          <a:p>
            <a:r>
              <a:rPr lang="en-US" dirty="0"/>
              <a:t>Random variable:</a:t>
            </a:r>
          </a:p>
          <a:p>
            <a:r>
              <a:rPr lang="en-US" dirty="0"/>
              <a:t>Threshold level:</a:t>
            </a:r>
          </a:p>
          <a:p>
            <a:r>
              <a:rPr lang="en-US" dirty="0"/>
              <a:t>Extreme event occurs if: </a:t>
            </a:r>
          </a:p>
          <a:p>
            <a:r>
              <a:rPr lang="en-US" dirty="0"/>
              <a:t>Recurrence interval: </a:t>
            </a:r>
          </a:p>
          <a:p>
            <a:r>
              <a:rPr lang="en-US" dirty="0"/>
              <a:t>Return Period: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Average recurrence interval between events </a:t>
            </a:r>
            <a:r>
              <a:rPr lang="en-US" dirty="0" err="1"/>
              <a:t>equalling</a:t>
            </a:r>
            <a:r>
              <a:rPr lang="en-US" dirty="0"/>
              <a:t> or exceeding a threshold</a:t>
            </a:r>
          </a:p>
          <a:p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is the probability of occurrence of an extreme event, then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or </a:t>
            </a:r>
          </a:p>
          <a:p>
            <a:endParaRPr lang="en-US" dirty="0"/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6029326" y="2009776"/>
          <a:ext cx="8985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71320" imgH="253800" progId="Equation.3">
                  <p:embed/>
                </p:oleObj>
              </mc:Choice>
              <mc:Fallback>
                <p:oleObj name="Equation" r:id="rId3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26" y="2009776"/>
                        <a:ext cx="898525" cy="3984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extLst/>
          </p:nvPr>
        </p:nvGraphicFramePr>
        <p:xfrm>
          <a:off x="5249864" y="1474788"/>
          <a:ext cx="325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28600" imgH="253800" progId="Equation.3">
                  <p:embed/>
                </p:oleObj>
              </mc:Choice>
              <mc:Fallback>
                <p:oleObj name="Equation" r:id="rId5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9864" y="1474788"/>
                        <a:ext cx="325437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/>
          </p:nvPr>
        </p:nvGraphicFramePr>
        <p:xfrm>
          <a:off x="5224463" y="1058864"/>
          <a:ext cx="32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203040" imgH="190440" progId="Equation.3">
                  <p:embed/>
                </p:oleObj>
              </mc:Choice>
              <mc:Fallback>
                <p:oleObj name="Equation" r:id="rId7" imgW="2030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1058864"/>
                        <a:ext cx="328612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/>
          </p:nvPr>
        </p:nvGraphicFramePr>
        <p:xfrm>
          <a:off x="5410200" y="2590801"/>
          <a:ext cx="34734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2425680" imgH="215640" progId="Equation.3">
                  <p:embed/>
                </p:oleObj>
              </mc:Choice>
              <mc:Fallback>
                <p:oleObj name="Equation" r:id="rId9" imgW="2425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590801"/>
                        <a:ext cx="3473450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>
            <p:extLst/>
          </p:nvPr>
        </p:nvGraphicFramePr>
        <p:xfrm>
          <a:off x="4673601" y="3111500"/>
          <a:ext cx="5810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406080" imgH="241200" progId="Equation.3">
                  <p:embed/>
                </p:oleObj>
              </mc:Choice>
              <mc:Fallback>
                <p:oleObj name="Equation" r:id="rId11" imgW="406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1" y="3111500"/>
                        <a:ext cx="581025" cy="344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76800"/>
            <a:ext cx="12700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791201"/>
            <a:ext cx="16764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99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3CFB3-785E-4417-BA6C-287818AE9364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return period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382000" cy="4525963"/>
          </a:xfrm>
        </p:spPr>
        <p:txBody>
          <a:bodyPr/>
          <a:lstStyle/>
          <a:p>
            <a:r>
              <a:rPr lang="en-US"/>
              <a:t>If p is probability of success, then (1-p) is the probability of failure</a:t>
            </a:r>
          </a:p>
          <a:p>
            <a:r>
              <a:rPr lang="en-US"/>
              <a:t>Find probability that (X ≥ x</a:t>
            </a:r>
            <a:r>
              <a:rPr lang="en-US" baseline="-25000"/>
              <a:t>T</a:t>
            </a:r>
            <a:r>
              <a:rPr lang="en-US"/>
              <a:t>) at least once in N years. </a:t>
            </a: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40126"/>
            <a:ext cx="8229600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9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 Brushy Creek Hydrologic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   Jeff Irvin, URS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766050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19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Hydrology: the 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Hydrology = Data (Rainfall, Runoff, Land Use)</a:t>
            </a:r>
          </a:p>
          <a:p>
            <a:pPr marL="0" indent="0">
              <a:buNone/>
            </a:pPr>
            <a:r>
              <a:rPr lang="en-US" dirty="0" smtClean="0"/>
              <a:t>Data bad = Hydrology bad</a:t>
            </a:r>
          </a:p>
          <a:p>
            <a:pPr marL="0" indent="0">
              <a:buNone/>
            </a:pPr>
            <a:r>
              <a:rPr lang="en-US" dirty="0" smtClean="0"/>
              <a:t>Data good = Hydrology good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do you test data?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5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Calibration storms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143000"/>
            <a:ext cx="8229600" cy="3505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The runoff hydrograph has two main parameters that define shape:</a:t>
            </a:r>
          </a:p>
          <a:p>
            <a:r>
              <a:rPr lang="en-US" sz="2400" dirty="0"/>
              <a:t>A parameter that defines                                                              how much rain runs off                                                                      (runoff volume)</a:t>
            </a:r>
          </a:p>
          <a:p>
            <a:r>
              <a:rPr lang="en-US" sz="2400" dirty="0"/>
              <a:t>A parameter that defines                                                                         time of peak (runoff                                                             temporal shape)</a:t>
            </a:r>
            <a:endParaRPr 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167" y="2362200"/>
            <a:ext cx="500010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Calibration </a:t>
            </a:r>
            <a:r>
              <a:rPr lang="en-US" dirty="0" smtClean="0"/>
              <a:t>Storms: Storm of 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1"/>
            <a:ext cx="8229600" cy="49069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dirty="0" smtClean="0"/>
              <a:t>Representative in location and time?</a:t>
            </a:r>
          </a:p>
          <a:p>
            <a:pPr marL="914400" lvl="2" indent="0">
              <a:buNone/>
            </a:pPr>
            <a:r>
              <a:rPr lang="en-US" dirty="0" smtClean="0"/>
              <a:t>Are there enough data?</a:t>
            </a:r>
          </a:p>
          <a:p>
            <a:pPr lvl="3"/>
            <a:r>
              <a:rPr lang="en-US" dirty="0" smtClean="0"/>
              <a:t>Spatially </a:t>
            </a:r>
            <a:r>
              <a:rPr lang="en-US" dirty="0" err="1" smtClean="0"/>
              <a:t>vs</a:t>
            </a:r>
            <a:r>
              <a:rPr lang="en-US" dirty="0" smtClean="0"/>
              <a:t> storm shape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7335854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3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Calibration </a:t>
            </a:r>
            <a:r>
              <a:rPr lang="en-US" dirty="0" smtClean="0"/>
              <a:t>Storms: TS </a:t>
            </a:r>
            <a:r>
              <a:rPr lang="en-US" dirty="0" err="1" smtClean="0"/>
              <a:t>Hermine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dirty="0" smtClean="0"/>
              <a:t>Are there enough data?</a:t>
            </a:r>
          </a:p>
          <a:p>
            <a:pPr lvl="3"/>
            <a:r>
              <a:rPr lang="en-US" dirty="0" smtClean="0"/>
              <a:t>Spatially </a:t>
            </a:r>
            <a:r>
              <a:rPr lang="en-US" dirty="0" err="1" smtClean="0"/>
              <a:t>vs</a:t>
            </a:r>
            <a:r>
              <a:rPr lang="en-US" dirty="0" smtClean="0"/>
              <a:t> storm shape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766050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76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393</Words>
  <Application>Microsoft Office PowerPoint</Application>
  <PresentationFormat>Widescreen</PresentationFormat>
  <Paragraphs>81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Equation</vt:lpstr>
      <vt:lpstr>Frequency Analysis and Data</vt:lpstr>
      <vt:lpstr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Return Period</vt:lpstr>
      <vt:lpstr>More on return period</vt:lpstr>
      <vt:lpstr>Upper Brushy Creek Hydrologic Model</vt:lpstr>
      <vt:lpstr>Hydrology: the Mindset</vt:lpstr>
      <vt:lpstr>Choice of Calibration storms</vt:lpstr>
      <vt:lpstr>Choice of Calibration Storms: Storm of 2007</vt:lpstr>
      <vt:lpstr>Choice of Calibration Storms: TS Hermine</vt:lpstr>
      <vt:lpstr>Choice of Calibration Storms</vt:lpstr>
      <vt:lpstr>Antecedent Moisture Condition</vt:lpstr>
      <vt:lpstr>Choice of Calibration Storms</vt:lpstr>
      <vt:lpstr>Results of Rainfall/Runoff Calibration</vt:lpstr>
      <vt:lpstr>Why are results inconsistent?</vt:lpstr>
      <vt:lpstr>Antecedent Runoff</vt:lpstr>
      <vt:lpstr>Results of Rainfall/Runoff Calibration</vt:lpstr>
      <vt:lpstr>Results of Rainfall/Runoff Calibration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4</cp:revision>
  <dcterms:created xsi:type="dcterms:W3CDTF">2013-04-02T15:21:05Z</dcterms:created>
  <dcterms:modified xsi:type="dcterms:W3CDTF">2013-04-02T15:41:13Z</dcterms:modified>
</cp:coreProperties>
</file>