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60" r:id="rId4"/>
    <p:sldId id="264" r:id="rId5"/>
    <p:sldId id="263" r:id="rId6"/>
    <p:sldId id="265" r:id="rId7"/>
    <p:sldId id="267" r:id="rId8"/>
    <p:sldId id="268" r:id="rId9"/>
    <p:sldId id="271" r:id="rId10"/>
    <p:sldId id="270" r:id="rId11"/>
    <p:sldId id="273" r:id="rId12"/>
    <p:sldId id="274" r:id="rId13"/>
    <p:sldId id="275" r:id="rId14"/>
    <p:sldId id="278" r:id="rId15"/>
    <p:sldId id="279" r:id="rId16"/>
    <p:sldId id="280" r:id="rId17"/>
    <p:sldId id="281" r:id="rId18"/>
    <p:sldId id="282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ustin.utexas.edu\disk\caee\wwwroot\prof\maidment\CE374KSpr13\Hmwk6\ColoradoFrequenc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41558631366915E-2"/>
          <c:y val="3.7275132275132287E-2"/>
          <c:w val="0.88279766358824274"/>
          <c:h val="0.8405072282631337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Analysis!$D$5</c:f>
              <c:strCache>
                <c:ptCount val="1"/>
                <c:pt idx="0">
                  <c:v>QT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xVal>
            <c:numRef>
              <c:f>Analysis!$A$6:$A$12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10</c:v>
                </c:pt>
                <c:pt idx="3">
                  <c:v>25</c:v>
                </c:pt>
                <c:pt idx="4">
                  <c:v>50</c:v>
                </c:pt>
                <c:pt idx="5">
                  <c:v>100</c:v>
                </c:pt>
                <c:pt idx="6">
                  <c:v>200</c:v>
                </c:pt>
              </c:numCache>
            </c:numRef>
          </c:xVal>
          <c:yVal>
            <c:numRef>
              <c:f>Analysis!$D$6:$D$12</c:f>
              <c:numCache>
                <c:formatCode>General</c:formatCode>
                <c:ptCount val="7"/>
                <c:pt idx="0">
                  <c:v>51924.428222196337</c:v>
                </c:pt>
                <c:pt idx="1">
                  <c:v>105995.8166416686</c:v>
                </c:pt>
                <c:pt idx="2">
                  <c:v>162455.24232063605</c:v>
                </c:pt>
                <c:pt idx="3">
                  <c:v>267365.08405212616</c:v>
                </c:pt>
                <c:pt idx="4">
                  <c:v>377707.32354103104</c:v>
                </c:pt>
                <c:pt idx="5">
                  <c:v>523969.21971007809</c:v>
                </c:pt>
                <c:pt idx="6">
                  <c:v>716584.204997255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98584112"/>
        <c:axId val="-598583568"/>
      </c:scatterChart>
      <c:valAx>
        <c:axId val="-598584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98583568"/>
        <c:crosses val="autoZero"/>
        <c:crossBetween val="midCat"/>
      </c:valAx>
      <c:valAx>
        <c:axId val="-59858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98584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7BE-8C48-4A5F-9357-0961A3EBDD8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8D-BE5A-48DD-8785-121D291D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9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7BE-8C48-4A5F-9357-0961A3EBDD8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8D-BE5A-48DD-8785-121D291D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0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7BE-8C48-4A5F-9357-0961A3EBDD8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8D-BE5A-48DD-8785-121D291D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5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7BE-8C48-4A5F-9357-0961A3EBDD8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8D-BE5A-48DD-8785-121D291D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5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7BE-8C48-4A5F-9357-0961A3EBDD8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8D-BE5A-48DD-8785-121D291D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4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7BE-8C48-4A5F-9357-0961A3EBDD8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8D-BE5A-48DD-8785-121D291D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5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7BE-8C48-4A5F-9357-0961A3EBDD8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8D-BE5A-48DD-8785-121D291D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5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7BE-8C48-4A5F-9357-0961A3EBDD8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8D-BE5A-48DD-8785-121D291D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5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7BE-8C48-4A5F-9357-0961A3EBDD8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8D-BE5A-48DD-8785-121D291D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0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7BE-8C48-4A5F-9357-0961A3EBDD8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8D-BE5A-48DD-8785-121D291D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4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D7BE-8C48-4A5F-9357-0961A3EBDD8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2A98D-BE5A-48DD-8785-121D291D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8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9D7BE-8C48-4A5F-9357-0961A3EBDD8A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2A98D-BE5A-48DD-8785-121D291DB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9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 374K Hydrology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Frequency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9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09" y="-992778"/>
            <a:ext cx="6125010" cy="873746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Mapped </a:t>
            </a:r>
            <a:r>
              <a:rPr lang="en-US" dirty="0" err="1" smtClean="0"/>
              <a:t>Skewness</a:t>
            </a:r>
            <a:r>
              <a:rPr lang="en-US" dirty="0" smtClean="0"/>
              <a:t> Values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83234" y="552558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-0.3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21977" y="4781006"/>
            <a:ext cx="534729" cy="7445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85657" y="534092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-0.2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306179" y="4596340"/>
            <a:ext cx="114907" cy="7445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48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</a:t>
            </a:r>
            <a:r>
              <a:rPr lang="en-US" dirty="0" err="1"/>
              <a:t>Skewness</a:t>
            </a:r>
            <a:r>
              <a:rPr lang="en-US" dirty="0"/>
              <a:t>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we repeat the frequency analysis using the weighted </a:t>
            </a:r>
            <a:r>
              <a:rPr lang="en-US" dirty="0" err="1" smtClean="0"/>
              <a:t>skewness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87" y="3223123"/>
            <a:ext cx="3388320" cy="1819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52" y="3613512"/>
            <a:ext cx="3328123" cy="2238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835" y="2209800"/>
            <a:ext cx="6145738" cy="1013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212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Big impact on extreme flood estimates, less so for small ones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With sample </a:t>
            </a:r>
            <a:r>
              <a:rPr lang="en-US" dirty="0" err="1" smtClean="0"/>
              <a:t>skewness</a:t>
            </a:r>
            <a:r>
              <a:rPr lang="en-US" dirty="0" smtClean="0"/>
              <a:t>, 0.692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5374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With the adjusted </a:t>
            </a:r>
            <a:r>
              <a:rPr lang="en-US" dirty="0" err="1" smtClean="0"/>
              <a:t>skewness</a:t>
            </a:r>
            <a:r>
              <a:rPr lang="en-US" dirty="0" smtClean="0"/>
              <a:t>, 0.338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536" y="2304504"/>
            <a:ext cx="4396358" cy="423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2304505"/>
            <a:ext cx="4319859" cy="423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885509" y="4323806"/>
            <a:ext cx="2024742" cy="23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81897" y="3978420"/>
            <a:ext cx="996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year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885509" y="4959531"/>
            <a:ext cx="2024742" cy="239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81897" y="4614145"/>
            <a:ext cx="87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55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Considerations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99" y="1959429"/>
            <a:ext cx="7321730" cy="446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3735" y="3536462"/>
            <a:ext cx="185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Confidence Limits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567384" y="3735977"/>
            <a:ext cx="15649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3"/>
          </p:cNvCxnSpPr>
          <p:nvPr/>
        </p:nvCxnSpPr>
        <p:spPr>
          <a:xfrm>
            <a:off x="5567384" y="3721128"/>
            <a:ext cx="1564936" cy="472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80023" y="3213463"/>
            <a:ext cx="922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Outliers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8347166" y="3213463"/>
            <a:ext cx="1632857" cy="184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34549" y="1410789"/>
            <a:ext cx="2106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Expected Probability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18" y="1959429"/>
            <a:ext cx="6991400" cy="794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9287691" y="1595455"/>
            <a:ext cx="400287" cy="7610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053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Frequency analysis of extreme events is based on an underlying probability model (LPIII in this case)</a:t>
                </a:r>
              </a:p>
              <a:p>
                <a:r>
                  <a:rPr lang="en-US" dirty="0" smtClean="0"/>
                  <a:t>It is assumed the sample parameters,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) are representative of the population values (µ,</a:t>
                </a:r>
                <a:r>
                  <a:rPr lang="el-GR" dirty="0" smtClean="0"/>
                  <a:t>σ</a:t>
                </a:r>
                <a:r>
                  <a:rPr lang="en-US" dirty="0" smtClean="0"/>
                  <a:t>) (more data is better)</a:t>
                </a:r>
              </a:p>
              <a:p>
                <a:r>
                  <a:rPr lang="en-US" dirty="0" smtClean="0"/>
                  <a:t>Test </a:t>
                </a:r>
              </a:p>
              <a:p>
                <a:pPr lvl="1"/>
                <a:r>
                  <a:rPr lang="en-US" dirty="0" smtClean="0"/>
                  <a:t>High </a:t>
                </a:r>
                <a:r>
                  <a:rPr lang="en-US" dirty="0"/>
                  <a:t>Outliers: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dirty="0"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Low Outliers: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18" t="-3081" r="-2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949" y="1825625"/>
            <a:ext cx="5481833" cy="435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72901" y="1076446"/>
            <a:ext cx="616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this value (481,000 </a:t>
            </a:r>
            <a:r>
              <a:rPr lang="en-US" dirty="0" err="1" smtClean="0"/>
              <a:t>cfs</a:t>
            </a:r>
            <a:r>
              <a:rPr lang="en-US" dirty="0" smtClean="0"/>
              <a:t>) representative of the rest of the data?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>
            <a:off x="8856342" y="1445778"/>
            <a:ext cx="484428" cy="1204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708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Colorado River, 1900-1940</a:t>
                </a:r>
              </a:p>
              <a:p>
                <a:pPr lvl="1"/>
                <a:r>
                  <a:rPr lang="en-US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 smtClean="0"/>
                  <a:t>) = (4.7546, 0.3423)</a:t>
                </a:r>
              </a:p>
              <a:p>
                <a:pPr lvl="1"/>
                <a:r>
                  <a:rPr lang="en-US" dirty="0" smtClean="0"/>
                  <a:t>N = 41, </a:t>
                </a:r>
                <a:r>
                  <a:rPr lang="en-US" dirty="0" err="1" smtClean="0"/>
                  <a:t>K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 = 2.692</a:t>
                </a: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4.7546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2.692∗0.3423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5.676072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5.676072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474,320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cfs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5753100" cy="4048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2744" y="6176963"/>
            <a:ext cx="9421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maximum is </a:t>
            </a:r>
            <a:r>
              <a:rPr lang="en-US" dirty="0" smtClean="0">
                <a:solidFill>
                  <a:srgbClr val="FF0000"/>
                </a:solidFill>
              </a:rPr>
              <a:t>481,000 </a:t>
            </a:r>
            <a:r>
              <a:rPr lang="en-US" dirty="0" err="1" smtClean="0">
                <a:solidFill>
                  <a:srgbClr val="FF0000"/>
                </a:solidFill>
              </a:rPr>
              <a:t>cfs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/>
              <a:t>hence it’s a high outlier, but we’ll keep it in the analysis anyway.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4360" y="34925"/>
            <a:ext cx="4457700" cy="1790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055" y="176212"/>
            <a:ext cx="4076700" cy="15716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25165" y="930275"/>
            <a:ext cx="3909590" cy="2040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034755" y="1027906"/>
            <a:ext cx="1937795" cy="2916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899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818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Confidence Limits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(90% of observed 100 year floods are expected to be between these limits)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065" y="1825625"/>
            <a:ext cx="5453614" cy="32903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3868" y="3298785"/>
            <a:ext cx="5000264" cy="19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667" y="1318007"/>
            <a:ext cx="3505200" cy="46386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972251" y="1825625"/>
            <a:ext cx="2443" cy="4019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972251" y="3414532"/>
            <a:ext cx="6935678" cy="717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974694" y="3426106"/>
            <a:ext cx="7882359" cy="1620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951544" y="3402957"/>
            <a:ext cx="3646026" cy="1273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8041" y="3426106"/>
            <a:ext cx="304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906087 – 523817 = 382270 </a:t>
            </a:r>
            <a:r>
              <a:rPr lang="en-US" dirty="0" err="1" smtClean="0"/>
              <a:t>cfs</a:t>
            </a:r>
            <a:endParaRPr lang="en-US" dirty="0" smtClean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972251" y="4132162"/>
            <a:ext cx="0" cy="54401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30436" y="5475883"/>
            <a:ext cx="3041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523817 – 353765 = 170052</a:t>
            </a:r>
            <a:r>
              <a:rPr lang="en-US" dirty="0" smtClean="0"/>
              <a:t> </a:t>
            </a:r>
            <a:r>
              <a:rPr lang="en-US" dirty="0" err="1"/>
              <a:t>cfs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972251" y="4676172"/>
            <a:ext cx="0" cy="37039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968393" y="4669567"/>
            <a:ext cx="221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170052 (32% smaller)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968393" y="4201690"/>
            <a:ext cx="2075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382270 (73% larger)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38200" y="566054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5 %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37577" y="499944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26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Probability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396" y="1825625"/>
            <a:ext cx="2514600" cy="472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18504"/>
            <a:ext cx="4388644" cy="4343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88020" y="3854371"/>
            <a:ext cx="3808071" cy="243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18704" y="3981691"/>
            <a:ext cx="4328931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57063" y="4097439"/>
            <a:ext cx="5602147" cy="960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47635" y="4294208"/>
            <a:ext cx="11575" cy="13079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7870785" y="4409954"/>
            <a:ext cx="312516" cy="1099595"/>
          </a:xfrm>
          <a:custGeom>
            <a:avLst/>
            <a:gdLst>
              <a:gd name="connsiteX0" fmla="*/ 11574 w 312516"/>
              <a:gd name="connsiteY0" fmla="*/ 1099595 h 1099595"/>
              <a:gd name="connsiteX1" fmla="*/ 34724 w 312516"/>
              <a:gd name="connsiteY1" fmla="*/ 949124 h 1099595"/>
              <a:gd name="connsiteX2" fmla="*/ 81023 w 312516"/>
              <a:gd name="connsiteY2" fmla="*/ 775504 h 1099595"/>
              <a:gd name="connsiteX3" fmla="*/ 219919 w 312516"/>
              <a:gd name="connsiteY3" fmla="*/ 659757 h 1099595"/>
              <a:gd name="connsiteX4" fmla="*/ 312516 w 312516"/>
              <a:gd name="connsiteY4" fmla="*/ 578735 h 1099595"/>
              <a:gd name="connsiteX5" fmla="*/ 219919 w 312516"/>
              <a:gd name="connsiteY5" fmla="*/ 520861 h 1099595"/>
              <a:gd name="connsiteX6" fmla="*/ 150471 w 312516"/>
              <a:gd name="connsiteY6" fmla="*/ 439838 h 1099595"/>
              <a:gd name="connsiteX7" fmla="*/ 69448 w 312516"/>
              <a:gd name="connsiteY7" fmla="*/ 312517 h 1099595"/>
              <a:gd name="connsiteX8" fmla="*/ 46299 w 312516"/>
              <a:gd name="connsiteY8" fmla="*/ 162046 h 1099595"/>
              <a:gd name="connsiteX9" fmla="*/ 0 w 312516"/>
              <a:gd name="connsiteY9" fmla="*/ 0 h 109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516" h="1099595">
                <a:moveTo>
                  <a:pt x="11574" y="1099595"/>
                </a:moveTo>
                <a:cubicBezTo>
                  <a:pt x="17361" y="1051367"/>
                  <a:pt x="23149" y="1003139"/>
                  <a:pt x="34724" y="949124"/>
                </a:cubicBezTo>
                <a:cubicBezTo>
                  <a:pt x="46299" y="895109"/>
                  <a:pt x="50157" y="823732"/>
                  <a:pt x="81023" y="775504"/>
                </a:cubicBezTo>
                <a:cubicBezTo>
                  <a:pt x="111889" y="727276"/>
                  <a:pt x="181337" y="692552"/>
                  <a:pt x="219919" y="659757"/>
                </a:cubicBezTo>
                <a:cubicBezTo>
                  <a:pt x="258501" y="626962"/>
                  <a:pt x="312516" y="601884"/>
                  <a:pt x="312516" y="578735"/>
                </a:cubicBezTo>
                <a:cubicBezTo>
                  <a:pt x="312516" y="555586"/>
                  <a:pt x="246927" y="544010"/>
                  <a:pt x="219919" y="520861"/>
                </a:cubicBezTo>
                <a:cubicBezTo>
                  <a:pt x="192912" y="497711"/>
                  <a:pt x="175549" y="474562"/>
                  <a:pt x="150471" y="439838"/>
                </a:cubicBezTo>
                <a:cubicBezTo>
                  <a:pt x="125393" y="405114"/>
                  <a:pt x="86810" y="358816"/>
                  <a:pt x="69448" y="312517"/>
                </a:cubicBezTo>
                <a:cubicBezTo>
                  <a:pt x="52086" y="266218"/>
                  <a:pt x="57874" y="214132"/>
                  <a:pt x="46299" y="162046"/>
                </a:cubicBezTo>
                <a:cubicBezTo>
                  <a:pt x="34724" y="109960"/>
                  <a:pt x="17362" y="54980"/>
                  <a:pt x="0" y="0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769033" y="3090441"/>
            <a:ext cx="2106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Skewed distribution</a:t>
            </a:r>
          </a:p>
          <a:p>
            <a:r>
              <a:rPr lang="en-US" dirty="0" smtClean="0"/>
              <a:t>(non-central t </a:t>
            </a:r>
            <a:r>
              <a:rPr lang="en-US" dirty="0" err="1" smtClean="0"/>
              <a:t>distn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1"/>
            <a:endCxn id="15" idx="7"/>
          </p:cNvCxnSpPr>
          <p:nvPr/>
        </p:nvCxnSpPr>
        <p:spPr>
          <a:xfrm flipH="1">
            <a:off x="7940233" y="3413607"/>
            <a:ext cx="1828800" cy="1308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0056" y="3939451"/>
            <a:ext cx="1657350" cy="2571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6092" y="5157040"/>
            <a:ext cx="2209800" cy="228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630148" y="4196626"/>
            <a:ext cx="2384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Median </a:t>
            </a:r>
          </a:p>
          <a:p>
            <a:pPr algn="ctr"/>
            <a:r>
              <a:rPr lang="en-US" dirty="0" smtClean="0"/>
              <a:t>(50% above and below)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572636" y="5415251"/>
            <a:ext cx="2499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Mean </a:t>
            </a:r>
            <a:endParaRPr lang="en-US" dirty="0"/>
          </a:p>
          <a:p>
            <a:pPr algn="ctr"/>
            <a:r>
              <a:rPr lang="en-US" dirty="0" smtClean="0"/>
              <a:t>Expected Value of Q</a:t>
            </a:r>
            <a:r>
              <a:rPr lang="en-US" baseline="-25000" dirty="0" smtClean="0"/>
              <a:t>T</a:t>
            </a:r>
            <a:r>
              <a:rPr lang="en-US" dirty="0" smtClean="0"/>
              <a:t> E(Q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0" y="431295"/>
            <a:ext cx="5294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there are lots of floods, average value is </a:t>
            </a:r>
            <a:r>
              <a:rPr lang="en-US" dirty="0"/>
              <a:t>E(Q</a:t>
            </a:r>
            <a:r>
              <a:rPr lang="en-US" baseline="-25000" dirty="0"/>
              <a:t>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This what you need if you are insuring $6 billion in property over the US for lots of floods, as is the National Flood Insurance Program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74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discharge </a:t>
            </a:r>
            <a:r>
              <a:rPr lang="en-US" dirty="0" err="1" smtClean="0"/>
              <a:t>Vs</a:t>
            </a:r>
            <a:r>
              <a:rPr lang="en-US" dirty="0" smtClean="0"/>
              <a:t> Return Period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954516"/>
              </p:ext>
            </p:extLst>
          </p:nvPr>
        </p:nvGraphicFramePr>
        <p:xfrm>
          <a:off x="2096324" y="1806678"/>
          <a:ext cx="6506901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3677" y="2993923"/>
            <a:ext cx="1099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Discharge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46137" y="6361472"/>
            <a:ext cx="2161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 Period (Years)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08026" y="3178589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discharge rises less than proportional to return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2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Analysis using Frequency Factors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magnitude of an extreme event </a:t>
                </a:r>
                <a:r>
                  <a:rPr lang="en-US" dirty="0" smtClean="0"/>
                  <a:t>can be thought of as a departure from the mean expressed as a number of standard deviations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µ+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frequency factor,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 smtClean="0"/>
                  <a:t>,  is a number in the range (-1, 5) that depends on:</a:t>
                </a:r>
              </a:p>
              <a:p>
                <a:pPr lvl="1"/>
                <a:r>
                  <a:rPr lang="en-US" dirty="0" smtClean="0"/>
                  <a:t>Probability distribution</a:t>
                </a:r>
              </a:p>
              <a:p>
                <a:pPr lvl="1"/>
                <a:r>
                  <a:rPr lang="en-US" dirty="0" smtClean="0"/>
                  <a:t>Return period, T</a:t>
                </a:r>
              </a:p>
              <a:p>
                <a:pPr lvl="1"/>
                <a:r>
                  <a:rPr lang="en-US" dirty="0" smtClean="0"/>
                  <a:t>Coefficient of </a:t>
                </a:r>
                <a:r>
                  <a:rPr lang="en-US" dirty="0" err="1" smtClean="0"/>
                  <a:t>skewness</a:t>
                </a:r>
                <a:r>
                  <a:rPr lang="en-US" dirty="0" smtClean="0"/>
                  <a:t>, C</a:t>
                </a:r>
                <a:r>
                  <a:rPr lang="en-US" baseline="-25000" dirty="0" smtClean="0"/>
                  <a:t>s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882" t="-2801" r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7026442" y="2083019"/>
            <a:ext cx="3793958" cy="3042796"/>
            <a:chOff x="7026442" y="2083019"/>
            <a:chExt cx="3793958" cy="3042796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7026442" y="2213811"/>
              <a:ext cx="24063" cy="242235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7050505" y="4628147"/>
              <a:ext cx="3769895" cy="240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7058526" y="2828638"/>
              <a:ext cx="3031958" cy="1815551"/>
            </a:xfrm>
            <a:custGeom>
              <a:avLst/>
              <a:gdLst>
                <a:gd name="connsiteX0" fmla="*/ 0 w 3031958"/>
                <a:gd name="connsiteY0" fmla="*/ 1815551 h 1815551"/>
                <a:gd name="connsiteX1" fmla="*/ 224590 w 3031958"/>
                <a:gd name="connsiteY1" fmla="*/ 1703257 h 1815551"/>
                <a:gd name="connsiteX2" fmla="*/ 393032 w 3031958"/>
                <a:gd name="connsiteY2" fmla="*/ 1486688 h 1815551"/>
                <a:gd name="connsiteX3" fmla="*/ 481263 w 3031958"/>
                <a:gd name="connsiteY3" fmla="*/ 1117720 h 1815551"/>
                <a:gd name="connsiteX4" fmla="*/ 537411 w 3031958"/>
                <a:gd name="connsiteY4" fmla="*/ 676562 h 1815551"/>
                <a:gd name="connsiteX5" fmla="*/ 577516 w 3031958"/>
                <a:gd name="connsiteY5" fmla="*/ 299573 h 1815551"/>
                <a:gd name="connsiteX6" fmla="*/ 657727 w 3031958"/>
                <a:gd name="connsiteY6" fmla="*/ 10815 h 1815551"/>
                <a:gd name="connsiteX7" fmla="*/ 778042 w 3031958"/>
                <a:gd name="connsiteY7" fmla="*/ 99046 h 1815551"/>
                <a:gd name="connsiteX8" fmla="*/ 866274 w 3031958"/>
                <a:gd name="connsiteY8" fmla="*/ 451973 h 1815551"/>
                <a:gd name="connsiteX9" fmla="*/ 946485 w 3031958"/>
                <a:gd name="connsiteY9" fmla="*/ 708646 h 1815551"/>
                <a:gd name="connsiteX10" fmla="*/ 1106906 w 3031958"/>
                <a:gd name="connsiteY10" fmla="*/ 973341 h 1815551"/>
                <a:gd name="connsiteX11" fmla="*/ 1580148 w 3031958"/>
                <a:gd name="connsiteY11" fmla="*/ 1390436 h 1815551"/>
                <a:gd name="connsiteX12" fmla="*/ 1997242 w 3031958"/>
                <a:gd name="connsiteY12" fmla="*/ 1566899 h 1815551"/>
                <a:gd name="connsiteX13" fmla="*/ 2398295 w 3031958"/>
                <a:gd name="connsiteY13" fmla="*/ 1703257 h 1815551"/>
                <a:gd name="connsiteX14" fmla="*/ 2775285 w 3031958"/>
                <a:gd name="connsiteY14" fmla="*/ 1759404 h 1815551"/>
                <a:gd name="connsiteX15" fmla="*/ 3031958 w 3031958"/>
                <a:gd name="connsiteY15" fmla="*/ 1791488 h 1815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31958" h="1815551">
                  <a:moveTo>
                    <a:pt x="0" y="1815551"/>
                  </a:moveTo>
                  <a:cubicBezTo>
                    <a:pt x="79542" y="1786809"/>
                    <a:pt x="159085" y="1758067"/>
                    <a:pt x="224590" y="1703257"/>
                  </a:cubicBezTo>
                  <a:cubicBezTo>
                    <a:pt x="290095" y="1648447"/>
                    <a:pt x="350253" y="1584277"/>
                    <a:pt x="393032" y="1486688"/>
                  </a:cubicBezTo>
                  <a:cubicBezTo>
                    <a:pt x="435811" y="1389098"/>
                    <a:pt x="457200" y="1252741"/>
                    <a:pt x="481263" y="1117720"/>
                  </a:cubicBezTo>
                  <a:cubicBezTo>
                    <a:pt x="505326" y="982699"/>
                    <a:pt x="521369" y="812920"/>
                    <a:pt x="537411" y="676562"/>
                  </a:cubicBezTo>
                  <a:cubicBezTo>
                    <a:pt x="553453" y="540204"/>
                    <a:pt x="557463" y="410531"/>
                    <a:pt x="577516" y="299573"/>
                  </a:cubicBezTo>
                  <a:cubicBezTo>
                    <a:pt x="597569" y="188615"/>
                    <a:pt x="624306" y="44236"/>
                    <a:pt x="657727" y="10815"/>
                  </a:cubicBezTo>
                  <a:cubicBezTo>
                    <a:pt x="691148" y="-22606"/>
                    <a:pt x="743284" y="25520"/>
                    <a:pt x="778042" y="99046"/>
                  </a:cubicBezTo>
                  <a:cubicBezTo>
                    <a:pt x="812800" y="172572"/>
                    <a:pt x="838200" y="350373"/>
                    <a:pt x="866274" y="451973"/>
                  </a:cubicBezTo>
                  <a:cubicBezTo>
                    <a:pt x="894348" y="553573"/>
                    <a:pt x="906380" y="621751"/>
                    <a:pt x="946485" y="708646"/>
                  </a:cubicBezTo>
                  <a:cubicBezTo>
                    <a:pt x="986590" y="795541"/>
                    <a:pt x="1001296" y="859709"/>
                    <a:pt x="1106906" y="973341"/>
                  </a:cubicBezTo>
                  <a:cubicBezTo>
                    <a:pt x="1212516" y="1086973"/>
                    <a:pt x="1431759" y="1291510"/>
                    <a:pt x="1580148" y="1390436"/>
                  </a:cubicBezTo>
                  <a:cubicBezTo>
                    <a:pt x="1728537" y="1489362"/>
                    <a:pt x="1860884" y="1514762"/>
                    <a:pt x="1997242" y="1566899"/>
                  </a:cubicBezTo>
                  <a:cubicBezTo>
                    <a:pt x="2133600" y="1619036"/>
                    <a:pt x="2268621" y="1671173"/>
                    <a:pt x="2398295" y="1703257"/>
                  </a:cubicBezTo>
                  <a:cubicBezTo>
                    <a:pt x="2527969" y="1735341"/>
                    <a:pt x="2669675" y="1744699"/>
                    <a:pt x="2775285" y="1759404"/>
                  </a:cubicBezTo>
                  <a:cubicBezTo>
                    <a:pt x="2880895" y="1774109"/>
                    <a:pt x="2956426" y="1782798"/>
                    <a:pt x="3031958" y="179148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38473" y="2083019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f(x)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421700" y="4652211"/>
              <a:ext cx="2840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964905" y="3985252"/>
              <a:ext cx="0" cy="2177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884695" y="4090737"/>
              <a:ext cx="16844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964905" y="4203032"/>
              <a:ext cx="0" cy="44115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964905" y="4652211"/>
              <a:ext cx="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9392653" y="4636168"/>
              <a:ext cx="0" cy="1846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9384632" y="4507832"/>
              <a:ext cx="729915" cy="128336"/>
            </a:xfrm>
            <a:custGeom>
              <a:avLst/>
              <a:gdLst>
                <a:gd name="connsiteX0" fmla="*/ 8021 w 729915"/>
                <a:gd name="connsiteY0" fmla="*/ 112294 h 128336"/>
                <a:gd name="connsiteX1" fmla="*/ 0 w 729915"/>
                <a:gd name="connsiteY1" fmla="*/ 0 h 128336"/>
                <a:gd name="connsiteX2" fmla="*/ 184484 w 729915"/>
                <a:gd name="connsiteY2" fmla="*/ 48126 h 128336"/>
                <a:gd name="connsiteX3" fmla="*/ 344905 w 729915"/>
                <a:gd name="connsiteY3" fmla="*/ 64168 h 128336"/>
                <a:gd name="connsiteX4" fmla="*/ 585536 w 729915"/>
                <a:gd name="connsiteY4" fmla="*/ 96252 h 128336"/>
                <a:gd name="connsiteX5" fmla="*/ 729915 w 729915"/>
                <a:gd name="connsiteY5" fmla="*/ 104273 h 128336"/>
                <a:gd name="connsiteX6" fmla="*/ 721894 w 729915"/>
                <a:gd name="connsiteY6" fmla="*/ 128336 h 128336"/>
                <a:gd name="connsiteX7" fmla="*/ 8021 w 729915"/>
                <a:gd name="connsiteY7" fmla="*/ 112294 h 12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915" h="128336">
                  <a:moveTo>
                    <a:pt x="8021" y="112294"/>
                  </a:moveTo>
                  <a:lnTo>
                    <a:pt x="0" y="0"/>
                  </a:lnTo>
                  <a:lnTo>
                    <a:pt x="184484" y="48126"/>
                  </a:lnTo>
                  <a:lnTo>
                    <a:pt x="344905" y="64168"/>
                  </a:lnTo>
                  <a:lnTo>
                    <a:pt x="585536" y="96252"/>
                  </a:lnTo>
                  <a:lnTo>
                    <a:pt x="729915" y="104273"/>
                  </a:lnTo>
                  <a:lnTo>
                    <a:pt x="721894" y="128336"/>
                  </a:lnTo>
                  <a:lnTo>
                    <a:pt x="8021" y="112294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272337" y="4756483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</a:t>
              </a:r>
              <a:r>
                <a:rPr lang="en-US" baseline="-25000" dirty="0" err="1" smtClean="0"/>
                <a:t>T</a:t>
              </a:r>
              <a:endParaRPr lang="en-US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884695" y="4802649"/>
                  <a:ext cx="17953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4695" y="4802649"/>
                  <a:ext cx="179536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33333" r="-3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>
              <a:endCxn id="29" idx="0"/>
            </p:cNvCxnSpPr>
            <p:nvPr/>
          </p:nvCxnSpPr>
          <p:spPr>
            <a:xfrm flipH="1">
              <a:off x="7956884" y="4756483"/>
              <a:ext cx="51334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7" idx="3"/>
            </p:cNvCxnSpPr>
            <p:nvPr/>
          </p:nvCxnSpPr>
          <p:spPr>
            <a:xfrm>
              <a:off x="8939734" y="4752473"/>
              <a:ext cx="452919" cy="40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484930" y="4613973"/>
                  <a:ext cx="45480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4930" y="4613973"/>
                  <a:ext cx="454804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162" r="-9459" b="-1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9520989" y="3736413"/>
                  <a:ext cx="11133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P(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≥</m:t>
                      </m:r>
                    </m:oMath>
                  </a14:m>
                  <a:r>
                    <a:rPr lang="en-US" dirty="0" smtClean="0"/>
                    <a:t> x</a:t>
                  </a:r>
                  <a:r>
                    <a:rPr lang="en-US" baseline="-25000" dirty="0" smtClean="0"/>
                    <a:t>T</a:t>
                  </a:r>
                  <a:r>
                    <a:rPr lang="en-US" dirty="0" smtClean="0"/>
                    <a:t>)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0989" y="3736413"/>
                  <a:ext cx="1113382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945" t="-9836" r="-219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Arrow Connector 39"/>
            <p:cNvCxnSpPr/>
            <p:nvPr/>
          </p:nvCxnSpPr>
          <p:spPr>
            <a:xfrm flipH="1">
              <a:off x="9652569" y="4071902"/>
              <a:ext cx="97020" cy="4708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59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Factors for Log Pearson Type III Distribution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81" y="1451811"/>
            <a:ext cx="3902428" cy="507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815" y="1451812"/>
            <a:ext cx="3858065" cy="52378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52825" y="1524000"/>
            <a:ext cx="914400" cy="257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72600" y="1590675"/>
            <a:ext cx="914400" cy="257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100 year flood on Colorado 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Colorado River at Austin, annual maximum flows, 1900 to 1940.  What is the 100 year flood based on these data?</a:t>
            </a:r>
          </a:p>
          <a:p>
            <a:r>
              <a:rPr lang="en-US" dirty="0" smtClean="0"/>
              <a:t>Take logs to base 10 of the annual flows</a:t>
            </a:r>
          </a:p>
          <a:p>
            <a:r>
              <a:rPr lang="en-US" dirty="0" smtClean="0"/>
              <a:t>Compute the mean, standard deviation and coefficient of </a:t>
            </a:r>
            <a:r>
              <a:rPr lang="en-US" dirty="0" err="1" smtClean="0"/>
              <a:t>skewness</a:t>
            </a:r>
            <a:r>
              <a:rPr lang="en-US" dirty="0" smtClean="0"/>
              <a:t> of the data (Excel functions: Average, </a:t>
            </a:r>
            <a:r>
              <a:rPr lang="en-US" dirty="0" err="1" smtClean="0"/>
              <a:t>Stdev</a:t>
            </a:r>
            <a:r>
              <a:rPr lang="en-US" dirty="0" smtClean="0"/>
              <a:t>, Skew)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Results: </a:t>
            </a:r>
          </a:p>
          <a:p>
            <a:pPr lvl="1"/>
            <a:r>
              <a:rPr lang="en-US" dirty="0" smtClean="0"/>
              <a:t>Mean = 4.7546, Standard </a:t>
            </a:r>
            <a:r>
              <a:rPr lang="en-US" dirty="0" err="1" smtClean="0"/>
              <a:t>Dev</a:t>
            </a:r>
            <a:r>
              <a:rPr lang="en-US" dirty="0" smtClean="0"/>
              <a:t> = 0.3423, Skew = 0.6919 </a:t>
            </a:r>
          </a:p>
          <a:p>
            <a:r>
              <a:rPr lang="en-US" dirty="0" smtClean="0"/>
              <a:t>From Table 12.3.1, </a:t>
            </a:r>
          </a:p>
          <a:p>
            <a:pPr lvl="1"/>
            <a:r>
              <a:rPr lang="en-US" dirty="0" smtClean="0"/>
              <a:t>For T = 100 years, and C</a:t>
            </a:r>
            <a:r>
              <a:rPr lang="en-US" baseline="-25000" dirty="0" smtClean="0"/>
              <a:t>s</a:t>
            </a:r>
            <a:r>
              <a:rPr lang="en-US" dirty="0" smtClean="0"/>
              <a:t> = 0.6, K</a:t>
            </a:r>
            <a:r>
              <a:rPr lang="en-US" baseline="-25000" dirty="0" smtClean="0"/>
              <a:t>T</a:t>
            </a:r>
            <a:r>
              <a:rPr lang="en-US" dirty="0" smtClean="0"/>
              <a:t> = 2.755; </a:t>
            </a:r>
          </a:p>
          <a:p>
            <a:pPr lvl="1"/>
            <a:r>
              <a:rPr lang="en-US" dirty="0" smtClean="0"/>
              <a:t>For T = 100 years, and C</a:t>
            </a:r>
            <a:r>
              <a:rPr lang="en-US" baseline="-25000" dirty="0" smtClean="0"/>
              <a:t>s</a:t>
            </a:r>
            <a:r>
              <a:rPr lang="en-US" dirty="0" smtClean="0"/>
              <a:t> = 0.7, K</a:t>
            </a:r>
            <a:r>
              <a:rPr lang="en-US" baseline="-25000" dirty="0" smtClean="0"/>
              <a:t>T</a:t>
            </a:r>
            <a:r>
              <a:rPr lang="en-US" dirty="0" smtClean="0"/>
              <a:t> = 2.824; </a:t>
            </a:r>
          </a:p>
          <a:p>
            <a:r>
              <a:rPr lang="en-US" dirty="0" smtClean="0"/>
              <a:t>By interpolation, </a:t>
            </a:r>
          </a:p>
          <a:p>
            <a:pPr lvl="1"/>
            <a:r>
              <a:rPr lang="en-US" dirty="0" smtClean="0"/>
              <a:t>For T = 100 years, and C</a:t>
            </a:r>
            <a:r>
              <a:rPr lang="en-US" baseline="-25000" dirty="0" smtClean="0"/>
              <a:t>s</a:t>
            </a:r>
            <a:r>
              <a:rPr lang="en-US" dirty="0" smtClean="0"/>
              <a:t> = 0.6919, K</a:t>
            </a:r>
            <a:r>
              <a:rPr lang="en-US" baseline="-25000" dirty="0" smtClean="0"/>
              <a:t>T</a:t>
            </a:r>
            <a:r>
              <a:rPr lang="en-US" dirty="0" smtClean="0"/>
              <a:t> = 2.8184;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659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continued 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26765"/>
                <a:ext cx="6710516" cy="4351338"/>
              </a:xfrm>
            </p:spPr>
            <p:txBody>
              <a:bodyPr/>
              <a:lstStyle/>
              <a:p>
                <a:r>
                  <a:rPr lang="en-US" dirty="0" smtClean="0"/>
                  <a:t>Hence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µ+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=4.7546+2.</m:t>
                    </m:r>
                    <m:r>
                      <a:rPr lang="en-US" b="0" i="1" smtClean="0">
                        <a:latin typeface="Cambria Math"/>
                      </a:rPr>
                      <m:t>81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84∗0.3423= </m:t>
                    </m:r>
                  </m:oMath>
                </a14:m>
                <a:r>
                  <a:rPr lang="en-US" dirty="0" smtClean="0"/>
                  <a:t>5.7193</a:t>
                </a:r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5.7193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=523,969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cfs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=524,000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cfs</m:t>
                    </m:r>
                  </m:oMath>
                </a14:m>
                <a:endParaRPr lang="en-US" b="0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26765"/>
                <a:ext cx="6710516" cy="4351338"/>
              </a:xfrm>
              <a:blipFill rotWithShape="1">
                <a:blip r:embed="rId2"/>
                <a:stretch>
                  <a:fillRect l="-154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421" y="1027906"/>
            <a:ext cx="5312808" cy="5149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76" y="3617182"/>
            <a:ext cx="3680743" cy="296059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687097" y="3325761"/>
            <a:ext cx="3023419" cy="154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43252" y="3325761"/>
            <a:ext cx="4262283" cy="361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924682" y="6176963"/>
            <a:ext cx="209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 from HEC-SSP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7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in HEC-SSP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983" y="1427008"/>
            <a:ext cx="6936585" cy="4737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60932"/>
            <a:ext cx="3830771" cy="1080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75" y="3392870"/>
            <a:ext cx="3913220" cy="80609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0309123" y="3288891"/>
            <a:ext cx="0" cy="23597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253316" y="3288890"/>
            <a:ext cx="404105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0401" y="5083244"/>
            <a:ext cx="439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T</a:t>
            </a:r>
            <a:r>
              <a:rPr lang="en-US" dirty="0" smtClean="0"/>
              <a:t> = 524,000 </a:t>
            </a:r>
            <a:r>
              <a:rPr lang="en-US" dirty="0" err="1" smtClean="0"/>
              <a:t>cfs</a:t>
            </a:r>
            <a:r>
              <a:rPr lang="en-US" dirty="0" smtClean="0"/>
              <a:t> for T = 100 years or p = 0.01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4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Plotting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Goal is to assign an </a:t>
                </a:r>
                <a:r>
                  <a:rPr lang="en-US" dirty="0" err="1" smtClean="0"/>
                  <a:t>exceedance</a:t>
                </a:r>
                <a:r>
                  <a:rPr lang="en-US" dirty="0" smtClean="0"/>
                  <a:t> probability to each observed value</a:t>
                </a:r>
              </a:p>
              <a:p>
                <a:r>
                  <a:rPr lang="en-US" dirty="0" smtClean="0"/>
                  <a:t>Rank all data from largest (m = 1) to smallest (m = n)</a:t>
                </a:r>
              </a:p>
              <a:p>
                <a:r>
                  <a:rPr lang="en-US" dirty="0" smtClean="0"/>
                  <a:t>Use plotting formula (A= B= 0.3)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𝑚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+1−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US" dirty="0" smtClean="0"/>
                  <a:t>  </a:t>
                </a:r>
                <a:br>
                  <a:rPr lang="en-US" dirty="0" smtClean="0"/>
                </a:b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𝑚</m:t>
                        </m:r>
                        <m:r>
                          <a:rPr lang="en-US" i="1" dirty="0">
                            <a:latin typeface="Cambria Math"/>
                          </a:rPr>
                          <m:t>−0.3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𝑛</m:t>
                        </m:r>
                        <m:r>
                          <a:rPr lang="en-US" i="1" dirty="0">
                            <a:latin typeface="Cambria Math"/>
                          </a:rPr>
                          <m:t>+0.4</m:t>
                        </m:r>
                      </m:den>
                    </m:f>
                  </m:oMath>
                </a14:m>
                <a:r>
                  <a:rPr lang="en-US" dirty="0"/>
                  <a:t> 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243984" y="416605"/>
                <a:ext cx="5181600" cy="4351338"/>
              </a:xfrm>
            </p:spPr>
            <p:txBody>
              <a:bodyPr/>
              <a:lstStyle/>
              <a:p>
                <a:r>
                  <a:rPr lang="en-US" dirty="0" smtClean="0"/>
                  <a:t>So, for largest value on n = 41 data, m = 1, so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𝑋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i="1" dirty="0">
                            <a:latin typeface="Cambria Math"/>
                          </a:rPr>
                          <m:t>−0.3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41</m:t>
                        </m:r>
                        <m:r>
                          <a:rPr lang="en-US" i="1" dirty="0">
                            <a:latin typeface="Cambria Math"/>
                          </a:rPr>
                          <m:t>+0.4</m:t>
                        </m:r>
                      </m:den>
                    </m:f>
                  </m:oMath>
                </a14:m>
                <a:r>
                  <a:rPr lang="en-US" dirty="0" smtClean="0"/>
                  <a:t> = 0.0169 or 1.69%</a:t>
                </a:r>
              </a:p>
              <a:p>
                <a:r>
                  <a:rPr lang="en-US" dirty="0" smtClean="0"/>
                  <a:t>This means that the largest value in 41 years has a chance of being exceeded in any year of 1.69%  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43984" y="416605"/>
                <a:ext cx="5181600" cy="4351338"/>
              </a:xfrm>
              <a:blipFill rotWithShape="1">
                <a:blip r:embed="rId3"/>
                <a:stretch>
                  <a:fillRect l="-2000" t="-2241" r="-3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9" y="3406139"/>
            <a:ext cx="3587687" cy="1662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0545836" y="3278777"/>
            <a:ext cx="910290" cy="958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789" y="4449545"/>
            <a:ext cx="4102775" cy="240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7850777" y="4349931"/>
            <a:ext cx="3422469" cy="7184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15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Coefficient of </a:t>
            </a:r>
            <a:r>
              <a:rPr lang="en-US" dirty="0" err="1" smtClean="0"/>
              <a:t>Skewness</a:t>
            </a:r>
            <a:r>
              <a:rPr lang="en-US" dirty="0" smtClean="0"/>
              <a:t>, C</a:t>
            </a:r>
            <a:r>
              <a:rPr lang="en-US" baseline="-25000" dirty="0" smtClean="0"/>
              <a:t>s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This has considerable uncertainty, especially for small datasets</a:t>
                </a:r>
              </a:p>
              <a:p>
                <a:r>
                  <a:rPr lang="en-US" dirty="0" smtClean="0"/>
                  <a:t>Desirable to balance the value computed from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sample data, </a:t>
                </a:r>
                <a:r>
                  <a:rPr lang="en-US" dirty="0">
                    <a:solidFill>
                      <a:srgbClr val="FF0000"/>
                    </a:solidFill>
                  </a:rPr>
                  <a:t>C</a:t>
                </a:r>
                <a:r>
                  <a:rPr lang="en-US" baseline="-25000" dirty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with 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mapped value, C</a:t>
                </a:r>
                <a:r>
                  <a:rPr lang="en-US" baseline="-25000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for flood peaks recorded in this region </a:t>
                </a:r>
              </a:p>
              <a:p>
                <a:r>
                  <a:rPr lang="en-US" dirty="0" smtClean="0"/>
                  <a:t>Use weighted Skew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118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411685" y="1821270"/>
                <a:ext cx="51816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variance of the weighted </a:t>
                </a:r>
                <a:r>
                  <a:rPr lang="en-US" dirty="0" err="1" smtClean="0"/>
                  <a:t>skewness</a:t>
                </a:r>
                <a:r>
                  <a:rPr lang="en-US" dirty="0" smtClean="0"/>
                  <a:t> for the US is V(C</a:t>
                </a:r>
                <a:r>
                  <a:rPr lang="en-US" baseline="-25000" dirty="0" smtClean="0"/>
                  <a:t>m</a:t>
                </a:r>
                <a:r>
                  <a:rPr lang="en-US" dirty="0" smtClean="0"/>
                  <a:t>) = 0.3025</a:t>
                </a:r>
              </a:p>
              <a:p>
                <a:r>
                  <a:rPr lang="en-US" dirty="0" smtClean="0"/>
                  <a:t>The variance of the sample </a:t>
                </a:r>
                <a:r>
                  <a:rPr lang="en-US" dirty="0" err="1" smtClean="0"/>
                  <a:t>skewness</a:t>
                </a:r>
                <a:r>
                  <a:rPr lang="en-US" dirty="0" smtClean="0"/>
                  <a:t> is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=10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10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/10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411685" y="1821270"/>
                <a:ext cx="5181600" cy="4351338"/>
              </a:xfrm>
              <a:blipFill rotWithShape="1">
                <a:blip r:embed="rId3"/>
                <a:stretch>
                  <a:fillRect l="-211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70" y="4519886"/>
            <a:ext cx="6216281" cy="152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54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Coefficient of </a:t>
            </a:r>
            <a:r>
              <a:rPr lang="en-US" dirty="0" err="1" smtClean="0"/>
              <a:t>Skewness</a:t>
            </a:r>
            <a:r>
              <a:rPr lang="en-US" dirty="0" smtClean="0"/>
              <a:t>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Colorado River example (n = 41)</a:t>
                </a:r>
              </a:p>
              <a:p>
                <a:pPr lvl="1"/>
                <a:r>
                  <a:rPr lang="en-US" dirty="0" smtClean="0"/>
                  <a:t>C</a:t>
                </a:r>
                <a:r>
                  <a:rPr lang="en-US" baseline="-25000" dirty="0" smtClean="0"/>
                  <a:t>s</a:t>
                </a:r>
                <a:r>
                  <a:rPr lang="en-US" dirty="0" smtClean="0"/>
                  <a:t> = 0.692</a:t>
                </a:r>
              </a:p>
              <a:p>
                <a:pPr lvl="1"/>
                <a:r>
                  <a:rPr lang="en-US" dirty="0" smtClean="0"/>
                  <a:t>A = - 0.33+0.08*0.692 = - 0.2746</a:t>
                </a:r>
              </a:p>
              <a:p>
                <a:pPr lvl="1"/>
                <a:r>
                  <a:rPr lang="en-US" dirty="0" smtClean="0"/>
                  <a:t>B = 0.94 – 0.26*0.692 = 0.7601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=10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𝐵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/10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           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=10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−0.2746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0.7601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10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41</m:t>
                            </m:r>
                            <m:r>
                              <a:rPr lang="en-US" i="1">
                                <a:latin typeface="Cambria Math"/>
                              </a:rPr>
                              <m:t>/10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V(C</a:t>
                </a:r>
                <a:r>
                  <a:rPr lang="en-US" baseline="-25000" dirty="0" smtClean="0"/>
                  <a:t>s</a:t>
                </a:r>
                <a:r>
                  <a:rPr lang="en-US" dirty="0" smtClean="0"/>
                  <a:t>) = 0.182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2118" t="-2241" r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453050" y="1825625"/>
                <a:ext cx="4900749" cy="4351338"/>
              </a:xfrm>
            </p:spPr>
            <p:txBody>
              <a:bodyPr/>
              <a:lstStyle/>
              <a:p>
                <a:r>
                  <a:rPr lang="en-US" dirty="0" smtClean="0"/>
                  <a:t>If, for Austin, Texas, we assume that the mapped skew is -0.25</a:t>
                </a:r>
              </a:p>
              <a:p>
                <a:r>
                  <a:rPr lang="en-US" dirty="0" smtClean="0"/>
                  <a:t>Then the weighted skew is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0.3025∗0.692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0.182∗(−0.25)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0.3025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0.182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Or </a:t>
                </a:r>
                <a:r>
                  <a:rPr lang="en-US" dirty="0" err="1" smtClean="0"/>
                  <a:t>C</a:t>
                </a:r>
                <a:r>
                  <a:rPr lang="en-US" baseline="-25000" dirty="0" err="1" smtClean="0"/>
                  <a:t>w</a:t>
                </a:r>
                <a:r>
                  <a:rPr lang="en-US" dirty="0" smtClean="0"/>
                  <a:t> = 0.338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453050" y="1825625"/>
                <a:ext cx="4900749" cy="4351338"/>
              </a:xfrm>
              <a:blipFill rotWithShape="1">
                <a:blip r:embed="rId3"/>
                <a:stretch>
                  <a:fillRect l="-2242" t="-2241" r="-3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" y="5098733"/>
            <a:ext cx="6143785" cy="118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082834" y="4872446"/>
            <a:ext cx="2991395" cy="818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10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632</Words>
  <Application>Microsoft Office PowerPoint</Application>
  <PresentationFormat>Widescreen</PresentationFormat>
  <Paragraphs>118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CE 374K Hydrology</vt:lpstr>
      <vt:lpstr>Frequency Analysis using Frequency Factors</vt:lpstr>
      <vt:lpstr>Frequency Factors for Log Pearson Type III Distribution</vt:lpstr>
      <vt:lpstr>Example: 100 year flood on Colorado River</vt:lpstr>
      <vt:lpstr>Example continued …</vt:lpstr>
      <vt:lpstr>Results in HEC-SSP</vt:lpstr>
      <vt:lpstr>Probability Plotting</vt:lpstr>
      <vt:lpstr>Coefficient of Skewness, Cs</vt:lpstr>
      <vt:lpstr>Coefficient of Skewness (Cont.)</vt:lpstr>
      <vt:lpstr>Mapped Skewness Values</vt:lpstr>
      <vt:lpstr>Coefficient of Skewness (Cont.)</vt:lpstr>
      <vt:lpstr>Big impact on extreme flood estimates, less so for small ones</vt:lpstr>
      <vt:lpstr>Additional Considerations</vt:lpstr>
      <vt:lpstr>Outliers</vt:lpstr>
      <vt:lpstr>Example</vt:lpstr>
      <vt:lpstr>Confidence Limits  (90% of observed 100 year floods are expected to be between these limits)</vt:lpstr>
      <vt:lpstr>Expected Probability</vt:lpstr>
      <vt:lpstr>Flood discharge Vs Return Period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Maidment, David R</dc:creator>
  <cp:lastModifiedBy>Maidment, David R</cp:lastModifiedBy>
  <cp:revision>32</cp:revision>
  <cp:lastPrinted>2013-04-04T15:15:38Z</cp:lastPrinted>
  <dcterms:created xsi:type="dcterms:W3CDTF">2013-04-03T19:19:24Z</dcterms:created>
  <dcterms:modified xsi:type="dcterms:W3CDTF">2013-04-04T15:58:06Z</dcterms:modified>
</cp:coreProperties>
</file>