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738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0B133-B446-4207-A313-1885D414F291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B29AD-B3F2-45AA-9D2D-D4EBC5EEE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57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27284" indent="-3747013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1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2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4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5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63D7D6E-F54B-6445-9B4F-BFE9DE19D05D}" type="slidenum">
              <a:rPr lang="en-US" sz="1200">
                <a:solidFill>
                  <a:prstClr val="black"/>
                </a:solidFill>
              </a:rPr>
              <a:pPr/>
              <a:t>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604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2C12B-5CC1-4E93-B7C2-234A04841B4F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BCE5D-3D89-4FF2-B00B-0E958D799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80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2C12B-5CC1-4E93-B7C2-234A04841B4F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BCE5D-3D89-4FF2-B00B-0E958D799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33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2C12B-5CC1-4E93-B7C2-234A04841B4F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BCE5D-3D89-4FF2-B00B-0E958D799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666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2C12B-5CC1-4E93-B7C2-234A04841B4F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BCE5D-3D89-4FF2-B00B-0E958D799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314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2C12B-5CC1-4E93-B7C2-234A04841B4F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BCE5D-3D89-4FF2-B00B-0E958D799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48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2C12B-5CC1-4E93-B7C2-234A04841B4F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BCE5D-3D89-4FF2-B00B-0E958D799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01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2C12B-5CC1-4E93-B7C2-234A04841B4F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BCE5D-3D89-4FF2-B00B-0E958D799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264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2C12B-5CC1-4E93-B7C2-234A04841B4F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BCE5D-3D89-4FF2-B00B-0E958D799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92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2C12B-5CC1-4E93-B7C2-234A04841B4F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BCE5D-3D89-4FF2-B00B-0E958D799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09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2C12B-5CC1-4E93-B7C2-234A04841B4F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BCE5D-3D89-4FF2-B00B-0E958D799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93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2C12B-5CC1-4E93-B7C2-234A04841B4F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BCE5D-3D89-4FF2-B00B-0E958D799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33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2C12B-5CC1-4E93-B7C2-234A04841B4F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BCE5D-3D89-4FF2-B00B-0E958D799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05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globalpublicsquare.blogs.cnn.com/2013/02/25/the-coming-water-war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Water Issues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7450042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4400" y="1163713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http://globalpublicsquare.blogs.cnn.com/2013/02/25/the-coming-water-wars/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91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" y="3769127"/>
            <a:ext cx="7865441" cy="290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csr300lnd_RL04_500x260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106122"/>
            <a:ext cx="5446888" cy="27234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7212" y="3941700"/>
            <a:ext cx="3754643" cy="358669"/>
          </a:xfrm>
          <a:prstGeom prst="rect">
            <a:avLst/>
          </a:prstGeom>
          <a:noFill/>
          <a:effectLst/>
        </p:spPr>
        <p:txBody>
          <a:bodyPr wrap="none" lIns="0" tIns="0" rIns="0" bIns="0" rtlCol="0" anchor="b">
            <a:noAutofit/>
          </a:bodyPr>
          <a:lstStyle/>
          <a:p>
            <a:pPr algn="l" eaLnBrk="0" hangingPunct="0">
              <a:lnSpc>
                <a:spcPts val="1800"/>
              </a:lnSpc>
            </a:pPr>
            <a:r>
              <a:rPr lang="en-US" b="1" dirty="0" smtClean="0">
                <a:ea typeface="+mn-ea"/>
                <a:cs typeface="+mn-cs"/>
              </a:rPr>
              <a:t>Gravity Anomaly of Texas, 2002 – 2012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91400" y="4956996"/>
            <a:ext cx="898519" cy="524567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algn="ctr" eaLnBrk="0" hangingPunct="0">
              <a:lnSpc>
                <a:spcPts val="1800"/>
              </a:lnSpc>
            </a:pPr>
            <a:r>
              <a:rPr lang="en-US" b="1" dirty="0" smtClean="0">
                <a:ea typeface="+mn-ea"/>
                <a:cs typeface="+mn-cs"/>
              </a:rPr>
              <a:t>Normal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6629400" y="5829545"/>
            <a:ext cx="543723" cy="432348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49480"/>
            <a:ext cx="2391300" cy="2108120"/>
          </a:xfrm>
          <a:prstGeom prst="rect">
            <a:avLst/>
          </a:prstGeom>
          <a:noFill/>
          <a:ln w="38100" cmpd="sng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619579" y="6077227"/>
            <a:ext cx="5771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2011, we lost </a:t>
            </a:r>
            <a:r>
              <a:rPr lang="en-US" dirty="0"/>
              <a:t>100 </a:t>
            </a:r>
            <a:r>
              <a:rPr lang="en-US" dirty="0" smtClean="0"/>
              <a:t>Km</a:t>
            </a:r>
            <a:r>
              <a:rPr lang="en-US" baseline="30000" dirty="0" smtClean="0"/>
              <a:t>3</a:t>
            </a:r>
            <a:r>
              <a:rPr lang="en-US" dirty="0" smtClean="0"/>
              <a:t> of water or 70 Lake Travis’s</a:t>
            </a:r>
            <a:endParaRPr lang="en-US" baseline="30000" dirty="0"/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sz="2800" dirty="0" smtClean="0"/>
              <a:t>Measuring Gravity Anomaly from Space (GRACE)</a:t>
            </a:r>
            <a:br>
              <a:rPr lang="en-US" sz="2800" dirty="0" smtClean="0"/>
            </a:br>
            <a:r>
              <a:rPr lang="en-US" sz="1800" dirty="0" smtClean="0"/>
              <a:t>Force of gravity responds to changes in water volume</a:t>
            </a:r>
            <a:br>
              <a:rPr lang="en-US" sz="1800" dirty="0" smtClean="0"/>
            </a:br>
            <a:r>
              <a:rPr lang="en-US" sz="1800" dirty="0" smtClean="0"/>
              <a:t>Water is really heavy!</a:t>
            </a:r>
            <a:endParaRPr lang="en-US" sz="18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796717" y="5241281"/>
            <a:ext cx="8958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883802" y="6173423"/>
            <a:ext cx="8958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301468" y="5241281"/>
            <a:ext cx="13732" cy="927290"/>
          </a:xfrm>
          <a:prstGeom prst="straightConnector1">
            <a:avLst/>
          </a:prstGeom>
          <a:ln>
            <a:headEnd type="stealt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4B75-626B-44A7-B295-4D8883FEA2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49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196" y="1352620"/>
            <a:ext cx="6457604" cy="2381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3876675"/>
            <a:ext cx="6257925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8583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GRACE and Texas Reservoir Water Storage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343400"/>
            <a:ext cx="2316480" cy="1447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6" y="1721011"/>
            <a:ext cx="2188031" cy="1928923"/>
          </a:xfrm>
          <a:prstGeom prst="rect">
            <a:avLst/>
          </a:prstGeom>
          <a:noFill/>
          <a:ln w="38100" cmpd="sng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7203" y="3876675"/>
            <a:ext cx="2530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Surface Water Reservoirs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7705360" y="4800600"/>
            <a:ext cx="838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7743548" y="5611523"/>
            <a:ext cx="838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8162560" y="4800600"/>
            <a:ext cx="0" cy="805934"/>
          </a:xfrm>
          <a:prstGeom prst="straightConnector1">
            <a:avLst/>
          </a:prstGeom>
          <a:ln>
            <a:headEnd type="stealt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388450" y="5237202"/>
            <a:ext cx="4531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2011 we lost </a:t>
            </a:r>
            <a:r>
              <a:rPr lang="en-US" dirty="0" smtClean="0">
                <a:solidFill>
                  <a:schemeClr val="tx2"/>
                </a:solidFill>
              </a:rPr>
              <a:t>9 Km</a:t>
            </a:r>
            <a:r>
              <a:rPr lang="en-US" baseline="30000" dirty="0" smtClean="0">
                <a:solidFill>
                  <a:schemeClr val="tx2"/>
                </a:solidFill>
              </a:rPr>
              <a:t>3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of water from reservoirs</a:t>
            </a:r>
            <a:endParaRPr lang="en-US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506164" y="1306252"/>
            <a:ext cx="1625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Grace Satellites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958212" y="953853"/>
            <a:ext cx="7006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Surface water reservoir storage is closely correlated with the GRACE data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7630293" y="2582385"/>
            <a:ext cx="838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7630293" y="3296218"/>
            <a:ext cx="838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8102461" y="2543210"/>
            <a:ext cx="0" cy="769941"/>
          </a:xfrm>
          <a:prstGeom prst="straightConnector1">
            <a:avLst/>
          </a:prstGeom>
          <a:ln>
            <a:headEnd type="stealt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004363" y="2943819"/>
            <a:ext cx="3966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2011 we lost </a:t>
            </a:r>
            <a:r>
              <a:rPr lang="en-US" dirty="0" smtClean="0">
                <a:solidFill>
                  <a:schemeClr val="tx2"/>
                </a:solidFill>
              </a:rPr>
              <a:t>100 Km</a:t>
            </a:r>
            <a:r>
              <a:rPr lang="en-US" baseline="30000" dirty="0" smtClean="0">
                <a:solidFill>
                  <a:schemeClr val="tx2"/>
                </a:solidFill>
              </a:rPr>
              <a:t>3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of water overall</a:t>
            </a:r>
            <a:endParaRPr lang="en-US" baseline="30000" dirty="0"/>
          </a:p>
        </p:txBody>
      </p:sp>
      <p:sp>
        <p:nvSpPr>
          <p:cNvPr id="29" name="TextBox 28"/>
          <p:cNvSpPr txBox="1"/>
          <p:nvPr/>
        </p:nvSpPr>
        <p:spPr>
          <a:xfrm>
            <a:off x="7836438" y="2280926"/>
            <a:ext cx="898519" cy="524567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algn="ctr" eaLnBrk="0" hangingPunct="0">
              <a:lnSpc>
                <a:spcPts val="1800"/>
              </a:lnSpc>
            </a:pPr>
            <a:r>
              <a:rPr lang="en-US" b="1" dirty="0" smtClean="0">
                <a:ea typeface="+mn-ea"/>
                <a:cs typeface="+mn-cs"/>
              </a:rPr>
              <a:t>Normal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13300" y="4538316"/>
            <a:ext cx="898519" cy="524567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algn="ctr" eaLnBrk="0" hangingPunct="0">
              <a:lnSpc>
                <a:spcPts val="1800"/>
              </a:lnSpc>
            </a:pPr>
            <a:r>
              <a:rPr lang="en-US" b="1" dirty="0" smtClean="0">
                <a:ea typeface="+mn-ea"/>
                <a:cs typeface="+mn-cs"/>
              </a:rPr>
              <a:t>Normal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4B75-626B-44A7-B295-4D8883FEA2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9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Soil Water In Texas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788699"/>
            <a:ext cx="1219200" cy="4152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4875550" y="2057400"/>
            <a:ext cx="3963649" cy="3846099"/>
            <a:chOff x="457201" y="1752600"/>
            <a:chExt cx="3618102" cy="3505200"/>
          </a:xfrm>
        </p:grpSpPr>
        <p:pic>
          <p:nvPicPr>
            <p:cNvPr id="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1" y="1752600"/>
              <a:ext cx="3618102" cy="3505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676400" y="3135868"/>
              <a:ext cx="1748556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Soil Texture Map</a:t>
              </a:r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029649" y="5946615"/>
            <a:ext cx="3389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First meter of Texas soil contains 11 cm of soil water and soil air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58742" y="1419367"/>
            <a:ext cx="1962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tx2"/>
                </a:solidFill>
              </a:rPr>
              <a:t>Soil Wetness Index</a:t>
            </a:r>
            <a:endParaRPr lang="en-US" b="1" i="1" dirty="0">
              <a:solidFill>
                <a:schemeClr val="tx2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06011" y="1743543"/>
            <a:ext cx="3122989" cy="4197430"/>
            <a:chOff x="306011" y="1743543"/>
            <a:chExt cx="3122989" cy="4197430"/>
          </a:xfrm>
        </p:grpSpPr>
        <p:sp>
          <p:nvSpPr>
            <p:cNvPr id="7" name="Rectangle 6"/>
            <p:cNvSpPr/>
            <p:nvPr/>
          </p:nvSpPr>
          <p:spPr>
            <a:xfrm>
              <a:off x="1752600" y="2855499"/>
              <a:ext cx="1676400" cy="3085474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Solid Particles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752600" y="2468855"/>
              <a:ext cx="1676400" cy="3866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Soil Water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752600" y="2169699"/>
              <a:ext cx="16764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Soil Air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752600" y="2169699"/>
              <a:ext cx="1676400" cy="377127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 flipH="1">
              <a:off x="1389951" y="2855499"/>
              <a:ext cx="28644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088265" y="266017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0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flipH="1">
              <a:off x="1371600" y="2180356"/>
              <a:ext cx="28644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914400" y="1985033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100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40112" y="2401542"/>
              <a:ext cx="10572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Oven Dry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6011" y="1743543"/>
              <a:ext cx="10933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Saturated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363132" y="914400"/>
            <a:ext cx="6832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Soil </a:t>
            </a:r>
            <a:r>
              <a:rPr lang="en-US" dirty="0"/>
              <a:t>water </a:t>
            </a:r>
            <a:r>
              <a:rPr lang="en-US" dirty="0" smtClean="0"/>
              <a:t>system has 78 </a:t>
            </a:r>
            <a:r>
              <a:rPr lang="en-US" dirty="0"/>
              <a:t>Km</a:t>
            </a:r>
            <a:r>
              <a:rPr lang="en-US" baseline="30000" dirty="0"/>
              <a:t>3</a:t>
            </a:r>
            <a:r>
              <a:rPr lang="en-US" dirty="0"/>
              <a:t> </a:t>
            </a:r>
            <a:r>
              <a:rPr lang="en-US" dirty="0" smtClean="0"/>
              <a:t>of water storage capacity in top 1m of soil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4B75-626B-44A7-B295-4D8883FEA2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2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399" y="3635823"/>
            <a:ext cx="5537201" cy="287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84" y="1306252"/>
            <a:ext cx="6424748" cy="2369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6" y="1721011"/>
            <a:ext cx="2188031" cy="1928923"/>
          </a:xfrm>
          <a:prstGeom prst="rect">
            <a:avLst/>
          </a:prstGeom>
          <a:noFill/>
          <a:ln w="38100" cmpd="sng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974800" y="4985239"/>
            <a:ext cx="152674" cy="213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106918" y="163252"/>
            <a:ext cx="9005121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GRACE and Soil Water Levels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06164" y="1306252"/>
            <a:ext cx="1625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Grace Satellites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588388" y="936920"/>
            <a:ext cx="5435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Soil water levels are also correlated with the GRACE data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836438" y="2280926"/>
            <a:ext cx="898519" cy="524567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algn="ctr" eaLnBrk="0" hangingPunct="0">
              <a:lnSpc>
                <a:spcPts val="1800"/>
              </a:lnSpc>
            </a:pPr>
            <a:r>
              <a:rPr lang="en-US" b="1" dirty="0" smtClean="0">
                <a:ea typeface="+mn-ea"/>
                <a:cs typeface="+mn-cs"/>
              </a:rPr>
              <a:t>Normal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245481" y="4674606"/>
            <a:ext cx="898519" cy="524567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algn="ctr" eaLnBrk="0" hangingPunct="0">
              <a:lnSpc>
                <a:spcPts val="1800"/>
              </a:lnSpc>
            </a:pPr>
            <a:r>
              <a:rPr lang="en-US" b="1" dirty="0" smtClean="0">
                <a:ea typeface="+mn-ea"/>
                <a:cs typeface="+mn-cs"/>
              </a:rPr>
              <a:t>Normal</a:t>
            </a: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81" y="3961954"/>
            <a:ext cx="2052576" cy="18897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3200400" y="4834100"/>
            <a:ext cx="51562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491405" y="4706691"/>
            <a:ext cx="838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7518576" y="5638800"/>
            <a:ext cx="838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965065" y="4706691"/>
            <a:ext cx="4" cy="950609"/>
          </a:xfrm>
          <a:prstGeom prst="straightConnector1">
            <a:avLst/>
          </a:prstGeom>
          <a:ln>
            <a:headEnd type="stealt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388450" y="5237202"/>
            <a:ext cx="4294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e lost </a:t>
            </a:r>
            <a:r>
              <a:rPr lang="en-US" dirty="0" smtClean="0">
                <a:solidFill>
                  <a:schemeClr val="tx2"/>
                </a:solidFill>
              </a:rPr>
              <a:t>25 Km</a:t>
            </a:r>
            <a:r>
              <a:rPr lang="en-US" baseline="30000" dirty="0" smtClean="0">
                <a:solidFill>
                  <a:schemeClr val="tx2"/>
                </a:solidFill>
              </a:rPr>
              <a:t>3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of water from top 1m of soil</a:t>
            </a:r>
            <a:endParaRPr lang="en-US" baseline="30000" dirty="0"/>
          </a:p>
        </p:txBody>
      </p:sp>
      <p:cxnSp>
        <p:nvCxnSpPr>
          <p:cNvPr id="41" name="Straight Arrow Connector 40"/>
          <p:cNvCxnSpPr>
            <a:stCxn id="44" idx="3"/>
          </p:cNvCxnSpPr>
          <p:nvPr/>
        </p:nvCxnSpPr>
        <p:spPr>
          <a:xfrm flipV="1">
            <a:off x="7682702" y="4985240"/>
            <a:ext cx="282367" cy="436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551784" y="2882016"/>
            <a:ext cx="3966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2011 we lost </a:t>
            </a:r>
            <a:r>
              <a:rPr lang="en-US" dirty="0" smtClean="0">
                <a:solidFill>
                  <a:schemeClr val="tx2"/>
                </a:solidFill>
              </a:rPr>
              <a:t>100 Km</a:t>
            </a:r>
            <a:r>
              <a:rPr lang="en-US" baseline="30000" dirty="0" smtClean="0">
                <a:solidFill>
                  <a:schemeClr val="tx2"/>
                </a:solidFill>
              </a:rPr>
              <a:t>3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of water overall</a:t>
            </a:r>
            <a:endParaRPr lang="en-US" baseline="30000" dirty="0"/>
          </a:p>
        </p:txBody>
      </p:sp>
      <p:cxnSp>
        <p:nvCxnSpPr>
          <p:cNvPr id="43" name="Straight Arrow Connector 42"/>
          <p:cNvCxnSpPr>
            <a:stCxn id="47" idx="3"/>
          </p:cNvCxnSpPr>
          <p:nvPr/>
        </p:nvCxnSpPr>
        <p:spPr>
          <a:xfrm flipV="1">
            <a:off x="7518576" y="2943819"/>
            <a:ext cx="317862" cy="1228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467600" y="2499663"/>
            <a:ext cx="838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7467600" y="3249033"/>
            <a:ext cx="838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7965065" y="2455276"/>
            <a:ext cx="0" cy="793757"/>
          </a:xfrm>
          <a:prstGeom prst="straightConnector1">
            <a:avLst/>
          </a:prstGeom>
          <a:ln>
            <a:headEnd type="stealt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4B75-626B-44A7-B295-4D8883FEA2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77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174</Words>
  <Application>Microsoft Office PowerPoint</Application>
  <PresentationFormat>On-screen Show (4:3)</PresentationFormat>
  <Paragraphs>38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ＭＳ Ｐゴシック</vt:lpstr>
      <vt:lpstr>Arial</vt:lpstr>
      <vt:lpstr>Calibri</vt:lpstr>
      <vt:lpstr>Office Theme</vt:lpstr>
      <vt:lpstr>Global Water Issues</vt:lpstr>
      <vt:lpstr>Measuring Gravity Anomaly from Space (GRACE) Force of gravity responds to changes in water volume Water is really heavy!</vt:lpstr>
      <vt:lpstr>GRACE and Texas Reservoir Water Storage</vt:lpstr>
      <vt:lpstr>Soil Water In Texas</vt:lpstr>
      <vt:lpstr>GRACE and Soil Water Levels</vt:lpstr>
    </vt:vector>
  </TitlesOfParts>
  <Company>The University of Texas at Austin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Water Issues</dc:title>
  <dc:creator>Maidment, David R</dc:creator>
  <cp:lastModifiedBy>Maidment, David R</cp:lastModifiedBy>
  <cp:revision>2</cp:revision>
  <dcterms:created xsi:type="dcterms:W3CDTF">2013-02-26T15:23:03Z</dcterms:created>
  <dcterms:modified xsi:type="dcterms:W3CDTF">2013-02-28T16:37:45Z</dcterms:modified>
</cp:coreProperties>
</file>