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5"/>
  </p:notesMasterIdLst>
  <p:sldIdLst>
    <p:sldId id="280" r:id="rId6"/>
    <p:sldId id="265" r:id="rId7"/>
    <p:sldId id="266" r:id="rId8"/>
    <p:sldId id="258" r:id="rId9"/>
    <p:sldId id="264" r:id="rId10"/>
    <p:sldId id="259" r:id="rId11"/>
    <p:sldId id="260" r:id="rId12"/>
    <p:sldId id="261" r:id="rId13"/>
    <p:sldId id="262" r:id="rId14"/>
    <p:sldId id="269" r:id="rId15"/>
    <p:sldId id="270" r:id="rId16"/>
    <p:sldId id="271" r:id="rId17"/>
    <p:sldId id="279"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60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4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A23659-53C9-464D-AFC7-BC977017E315}" type="datetimeFigureOut">
              <a:rPr lang="en-US" smtClean="0"/>
              <a:t>4/24/2013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6782B2-A125-45FE-AD9C-81FC1B9AE1C0}" type="slidenum">
              <a:rPr lang="en-US" smtClean="0"/>
              <a:t>‹#›</a:t>
            </a:fld>
            <a:endParaRPr lang="en-US"/>
          </a:p>
        </p:txBody>
      </p:sp>
    </p:spTree>
    <p:extLst>
      <p:ext uri="{BB962C8B-B14F-4D97-AF65-F5344CB8AC3E}">
        <p14:creationId xmlns:p14="http://schemas.microsoft.com/office/powerpoint/2010/main" val="2712408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782B2-A125-45FE-AD9C-81FC1B9AE1C0}" type="slidenum">
              <a:rPr lang="en-US" smtClean="0"/>
              <a:t>1</a:t>
            </a:fld>
            <a:endParaRPr lang="en-US"/>
          </a:p>
        </p:txBody>
      </p:sp>
    </p:spTree>
    <p:extLst>
      <p:ext uri="{BB962C8B-B14F-4D97-AF65-F5344CB8AC3E}">
        <p14:creationId xmlns:p14="http://schemas.microsoft.com/office/powerpoint/2010/main" val="4150284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49BDE9-8ED6-418D-93D2-D0FEBEBA27A2}" type="slidenum">
              <a:rPr lang="en-US"/>
              <a:pPr/>
              <a:t>3</a:t>
            </a:fld>
            <a:endParaRPr lang="en-US"/>
          </a:p>
        </p:txBody>
      </p:sp>
      <p:sp>
        <p:nvSpPr>
          <p:cNvPr id="256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6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730" tIns="44865" rIns="89730" bIns="44865"/>
          <a:lstStyle/>
          <a:p>
            <a:pPr>
              <a:spcBef>
                <a:spcPct val="50000"/>
              </a:spcBef>
            </a:pPr>
            <a:r>
              <a:rPr lang="en-US"/>
              <a:t>The channel and floodplain are both integral parts of the natural conveyance of a stream. The floodplain carries flow in excess of the channel capacity. The greater the discharge, the greater the extent of inundation. …. Because of its devastating nature, flooding poses serious hazards to human populations in many parts of the world. “The Flood Disaster Protection Act of 1973” required the identification of all floodplain areas in the United States and the establishments of flood-risk zones within those areas.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0CFDFD-3DB0-42A3-BBD0-FF0CDACAED18}" type="slidenum">
              <a:rPr lang="en-US"/>
              <a:pPr/>
              <a:t>12</a:t>
            </a:fld>
            <a:endParaRPr lang="en-US"/>
          </a:p>
        </p:txBody>
      </p:sp>
      <p:sp>
        <p:nvSpPr>
          <p:cNvPr id="2765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89730" tIns="44865" rIns="89730" bIns="44865"/>
          <a:lstStyle/>
          <a:p>
            <a:r>
              <a:rPr lang="en-US"/>
              <a:t>Ideally should have Two D Models…... A floodplain delineation process determines inundation extent by comparing water levels with ground surface elevations. We start with a DTM or topomap. &gt; Water levels are computed based on cross-sections. During normal condition, flow remains within the main channel, but  &gt; during flood, water spill over the bank. In these cases it’s important to extent cross-section over the floodplain. &gt; We then bring back water levels on the topomap. &gt; Extent water levels until hit contour of higher elevations. &gt; Finally delineate floodplain following the contours. The accuracy largely depends on water levels and in turns on the cross-section used for computation.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09" indent="-285734" eaLnBrk="0" hangingPunct="0">
              <a:defRPr>
                <a:solidFill>
                  <a:schemeClr val="tx1"/>
                </a:solidFill>
                <a:latin typeface="Arial" charset="0"/>
              </a:defRPr>
            </a:lvl2pPr>
            <a:lvl3pPr marL="1142937" indent="-228587" eaLnBrk="0" hangingPunct="0">
              <a:defRPr>
                <a:solidFill>
                  <a:schemeClr val="tx1"/>
                </a:solidFill>
                <a:latin typeface="Arial" charset="0"/>
              </a:defRPr>
            </a:lvl3pPr>
            <a:lvl4pPr marL="1600112" indent="-228587" eaLnBrk="0" hangingPunct="0">
              <a:defRPr>
                <a:solidFill>
                  <a:schemeClr val="tx1"/>
                </a:solidFill>
                <a:latin typeface="Arial" charset="0"/>
              </a:defRPr>
            </a:lvl4pPr>
            <a:lvl5pPr marL="2057287" indent="-228587" eaLnBrk="0" hangingPunct="0">
              <a:defRPr>
                <a:solidFill>
                  <a:schemeClr val="tx1"/>
                </a:solidFill>
                <a:latin typeface="Arial" charset="0"/>
              </a:defRPr>
            </a:lvl5pPr>
            <a:lvl6pPr marL="2514461" indent="-228587" eaLnBrk="0" fontAlgn="base" hangingPunct="0">
              <a:spcBef>
                <a:spcPct val="0"/>
              </a:spcBef>
              <a:spcAft>
                <a:spcPct val="0"/>
              </a:spcAft>
              <a:defRPr>
                <a:solidFill>
                  <a:schemeClr val="tx1"/>
                </a:solidFill>
                <a:latin typeface="Arial" charset="0"/>
              </a:defRPr>
            </a:lvl6pPr>
            <a:lvl7pPr marL="2971635" indent="-228587" eaLnBrk="0" fontAlgn="base" hangingPunct="0">
              <a:spcBef>
                <a:spcPct val="0"/>
              </a:spcBef>
              <a:spcAft>
                <a:spcPct val="0"/>
              </a:spcAft>
              <a:defRPr>
                <a:solidFill>
                  <a:schemeClr val="tx1"/>
                </a:solidFill>
                <a:latin typeface="Arial" charset="0"/>
              </a:defRPr>
            </a:lvl7pPr>
            <a:lvl8pPr marL="3428810" indent="-228587" eaLnBrk="0" fontAlgn="base" hangingPunct="0">
              <a:spcBef>
                <a:spcPct val="0"/>
              </a:spcBef>
              <a:spcAft>
                <a:spcPct val="0"/>
              </a:spcAft>
              <a:defRPr>
                <a:solidFill>
                  <a:schemeClr val="tx1"/>
                </a:solidFill>
                <a:latin typeface="Arial" charset="0"/>
              </a:defRPr>
            </a:lvl8pPr>
            <a:lvl9pPr marL="3885985" indent="-228587" eaLnBrk="0" fontAlgn="base" hangingPunct="0">
              <a:spcBef>
                <a:spcPct val="0"/>
              </a:spcBef>
              <a:spcAft>
                <a:spcPct val="0"/>
              </a:spcAft>
              <a:defRPr>
                <a:solidFill>
                  <a:schemeClr val="tx1"/>
                </a:solidFill>
                <a:latin typeface="Arial" charset="0"/>
              </a:defRPr>
            </a:lvl9pPr>
          </a:lstStyle>
          <a:p>
            <a:pPr eaLnBrk="1" hangingPunct="1"/>
            <a:fld id="{127306E5-FC70-4EBC-8F0F-14D04AAA553B}" type="slidenum">
              <a:rPr lang="en-US"/>
              <a:pPr eaLnBrk="1" hangingPunct="1"/>
              <a:t>13</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11">
              <a:defRPr sz="1600" b="1">
                <a:solidFill>
                  <a:srgbClr val="3E0087"/>
                </a:solidFill>
                <a:latin typeface="Arial" charset="0"/>
              </a:defRPr>
            </a:lvl1pPr>
            <a:lvl2pPr marL="727645" indent="-279864" defTabSz="911111">
              <a:defRPr sz="1600" b="1">
                <a:solidFill>
                  <a:srgbClr val="3E0087"/>
                </a:solidFill>
                <a:latin typeface="Arial" charset="0"/>
              </a:defRPr>
            </a:lvl2pPr>
            <a:lvl3pPr marL="1119454" indent="-223891" defTabSz="911111">
              <a:defRPr sz="1600" b="1">
                <a:solidFill>
                  <a:srgbClr val="3E0087"/>
                </a:solidFill>
                <a:latin typeface="Arial" charset="0"/>
              </a:defRPr>
            </a:lvl3pPr>
            <a:lvl4pPr marL="1567236" indent="-223891" defTabSz="911111">
              <a:defRPr sz="1600" b="1">
                <a:solidFill>
                  <a:srgbClr val="3E0087"/>
                </a:solidFill>
                <a:latin typeface="Arial" charset="0"/>
              </a:defRPr>
            </a:lvl4pPr>
            <a:lvl5pPr marL="2015018" indent="-223891" defTabSz="911111">
              <a:defRPr sz="1600" b="1">
                <a:solidFill>
                  <a:srgbClr val="3E0087"/>
                </a:solidFill>
                <a:latin typeface="Arial" charset="0"/>
              </a:defRPr>
            </a:lvl5pPr>
            <a:lvl6pPr marL="2462799" indent="-223891" algn="ctr" defTabSz="911111" eaLnBrk="0" fontAlgn="base" hangingPunct="0">
              <a:spcBef>
                <a:spcPct val="0"/>
              </a:spcBef>
              <a:spcAft>
                <a:spcPct val="0"/>
              </a:spcAft>
              <a:defRPr sz="1600" b="1">
                <a:solidFill>
                  <a:srgbClr val="3E0087"/>
                </a:solidFill>
                <a:latin typeface="Arial" charset="0"/>
              </a:defRPr>
            </a:lvl6pPr>
            <a:lvl7pPr marL="2910581" indent="-223891" algn="ctr" defTabSz="911111" eaLnBrk="0" fontAlgn="base" hangingPunct="0">
              <a:spcBef>
                <a:spcPct val="0"/>
              </a:spcBef>
              <a:spcAft>
                <a:spcPct val="0"/>
              </a:spcAft>
              <a:defRPr sz="1600" b="1">
                <a:solidFill>
                  <a:srgbClr val="3E0087"/>
                </a:solidFill>
                <a:latin typeface="Arial" charset="0"/>
              </a:defRPr>
            </a:lvl7pPr>
            <a:lvl8pPr marL="3358363" indent="-223891" algn="ctr" defTabSz="911111" eaLnBrk="0" fontAlgn="base" hangingPunct="0">
              <a:spcBef>
                <a:spcPct val="0"/>
              </a:spcBef>
              <a:spcAft>
                <a:spcPct val="0"/>
              </a:spcAft>
              <a:defRPr sz="1600" b="1">
                <a:solidFill>
                  <a:srgbClr val="3E0087"/>
                </a:solidFill>
                <a:latin typeface="Arial" charset="0"/>
              </a:defRPr>
            </a:lvl8pPr>
            <a:lvl9pPr marL="3806144" indent="-223891" algn="ctr" defTabSz="911111" eaLnBrk="0" fontAlgn="base" hangingPunct="0">
              <a:spcBef>
                <a:spcPct val="0"/>
              </a:spcBef>
              <a:spcAft>
                <a:spcPct val="0"/>
              </a:spcAft>
              <a:defRPr sz="1600" b="1">
                <a:solidFill>
                  <a:srgbClr val="3E0087"/>
                </a:solidFill>
                <a:latin typeface="Arial" charset="0"/>
              </a:defRPr>
            </a:lvl9pPr>
          </a:lstStyle>
          <a:p>
            <a:r>
              <a:rPr lang="en-US" sz="800" b="0">
                <a:solidFill>
                  <a:srgbClr val="000000"/>
                </a:solidFill>
              </a:rPr>
              <a:t>What’s New in ArcGIS 8.3</a:t>
            </a:r>
          </a:p>
        </p:txBody>
      </p:sp>
      <p:sp>
        <p:nvSpPr>
          <p:cNvPr id="23555"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659">
              <a:defRPr sz="1600" b="1">
                <a:solidFill>
                  <a:srgbClr val="3E0087"/>
                </a:solidFill>
                <a:latin typeface="Arial" charset="0"/>
              </a:defRPr>
            </a:lvl1pPr>
            <a:lvl2pPr marL="727645" indent="-279864" defTabSz="926659">
              <a:defRPr sz="1600" b="1">
                <a:solidFill>
                  <a:srgbClr val="3E0087"/>
                </a:solidFill>
                <a:latin typeface="Arial" charset="0"/>
              </a:defRPr>
            </a:lvl2pPr>
            <a:lvl3pPr marL="1119454" indent="-223891" defTabSz="926659">
              <a:defRPr sz="1600" b="1">
                <a:solidFill>
                  <a:srgbClr val="3E0087"/>
                </a:solidFill>
                <a:latin typeface="Arial" charset="0"/>
              </a:defRPr>
            </a:lvl3pPr>
            <a:lvl4pPr marL="1567236" indent="-223891" defTabSz="926659">
              <a:defRPr sz="1600" b="1">
                <a:solidFill>
                  <a:srgbClr val="3E0087"/>
                </a:solidFill>
                <a:latin typeface="Arial" charset="0"/>
              </a:defRPr>
            </a:lvl4pPr>
            <a:lvl5pPr marL="2015018" indent="-223891" defTabSz="926659">
              <a:defRPr sz="1600" b="1">
                <a:solidFill>
                  <a:srgbClr val="3E0087"/>
                </a:solidFill>
                <a:latin typeface="Arial" charset="0"/>
              </a:defRPr>
            </a:lvl5pPr>
            <a:lvl6pPr marL="2462799" indent="-223891" algn="ctr" defTabSz="926659" eaLnBrk="0" fontAlgn="base" hangingPunct="0">
              <a:spcBef>
                <a:spcPct val="0"/>
              </a:spcBef>
              <a:spcAft>
                <a:spcPct val="0"/>
              </a:spcAft>
              <a:defRPr sz="1600" b="1">
                <a:solidFill>
                  <a:srgbClr val="3E0087"/>
                </a:solidFill>
                <a:latin typeface="Arial" charset="0"/>
              </a:defRPr>
            </a:lvl6pPr>
            <a:lvl7pPr marL="2910581" indent="-223891" algn="ctr" defTabSz="926659" eaLnBrk="0" fontAlgn="base" hangingPunct="0">
              <a:spcBef>
                <a:spcPct val="0"/>
              </a:spcBef>
              <a:spcAft>
                <a:spcPct val="0"/>
              </a:spcAft>
              <a:defRPr sz="1600" b="1">
                <a:solidFill>
                  <a:srgbClr val="3E0087"/>
                </a:solidFill>
                <a:latin typeface="Arial" charset="0"/>
              </a:defRPr>
            </a:lvl7pPr>
            <a:lvl8pPr marL="3358363" indent="-223891" algn="ctr" defTabSz="926659" eaLnBrk="0" fontAlgn="base" hangingPunct="0">
              <a:spcBef>
                <a:spcPct val="0"/>
              </a:spcBef>
              <a:spcAft>
                <a:spcPct val="0"/>
              </a:spcAft>
              <a:defRPr sz="1600" b="1">
                <a:solidFill>
                  <a:srgbClr val="3E0087"/>
                </a:solidFill>
                <a:latin typeface="Arial" charset="0"/>
              </a:defRPr>
            </a:lvl8pPr>
            <a:lvl9pPr marL="3806144" indent="-223891" algn="ctr" defTabSz="926659" eaLnBrk="0" fontAlgn="base" hangingPunct="0">
              <a:spcBef>
                <a:spcPct val="0"/>
              </a:spcBef>
              <a:spcAft>
                <a:spcPct val="0"/>
              </a:spcAft>
              <a:defRPr sz="1600" b="1">
                <a:solidFill>
                  <a:srgbClr val="3E0087"/>
                </a:solidFill>
                <a:latin typeface="Arial" charset="0"/>
              </a:defRPr>
            </a:lvl9pPr>
          </a:lstStyle>
          <a:p>
            <a:r>
              <a:rPr lang="en-US" sz="800" b="0">
                <a:solidFill>
                  <a:srgbClr val="000000"/>
                </a:solidFill>
              </a:rPr>
              <a:t>1-</a:t>
            </a:r>
            <a:fld id="{BC61218B-B1CB-4D99-A18E-0910A4E1EF3A}" type="slidenum">
              <a:rPr lang="en-US" sz="800" b="0">
                <a:solidFill>
                  <a:srgbClr val="000000"/>
                </a:solidFill>
              </a:rPr>
              <a:pPr/>
              <a:t>14</a:t>
            </a:fld>
            <a:endParaRPr lang="en-US" sz="800" b="0">
              <a:solidFill>
                <a:srgbClr val="000000"/>
              </a:solidFill>
            </a:endParaRPr>
          </a:p>
        </p:txBody>
      </p:sp>
      <p:sp>
        <p:nvSpPr>
          <p:cNvPr id="23556" name="Rectangle 10"/>
          <p:cNvSpPr>
            <a:spLocks noGrp="1" noRot="1" noChangeAspect="1" noChangeArrowheads="1" noTextEdit="1"/>
          </p:cNvSpPr>
          <p:nvPr>
            <p:ph type="sldImg"/>
          </p:nvPr>
        </p:nvSpPr>
        <p:spPr>
          <a:ln/>
        </p:spPr>
      </p:sp>
      <p:sp>
        <p:nvSpPr>
          <p:cNvPr id="23557" name="Rectangle 1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solidFill>
                  <a:schemeClr val="hlink"/>
                </a:solidFill>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1"/>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11">
              <a:defRPr sz="1600" b="1">
                <a:solidFill>
                  <a:srgbClr val="3E0087"/>
                </a:solidFill>
                <a:latin typeface="Arial" charset="0"/>
              </a:defRPr>
            </a:lvl1pPr>
            <a:lvl2pPr marL="727645" indent="-279864" defTabSz="911111">
              <a:defRPr sz="1600" b="1">
                <a:solidFill>
                  <a:srgbClr val="3E0087"/>
                </a:solidFill>
                <a:latin typeface="Arial" charset="0"/>
              </a:defRPr>
            </a:lvl2pPr>
            <a:lvl3pPr marL="1119454" indent="-223891" defTabSz="911111">
              <a:defRPr sz="1600" b="1">
                <a:solidFill>
                  <a:srgbClr val="3E0087"/>
                </a:solidFill>
                <a:latin typeface="Arial" charset="0"/>
              </a:defRPr>
            </a:lvl3pPr>
            <a:lvl4pPr marL="1567236" indent="-223891" defTabSz="911111">
              <a:defRPr sz="1600" b="1">
                <a:solidFill>
                  <a:srgbClr val="3E0087"/>
                </a:solidFill>
                <a:latin typeface="Arial" charset="0"/>
              </a:defRPr>
            </a:lvl4pPr>
            <a:lvl5pPr marL="2015018" indent="-223891" defTabSz="911111">
              <a:defRPr sz="1600" b="1">
                <a:solidFill>
                  <a:srgbClr val="3E0087"/>
                </a:solidFill>
                <a:latin typeface="Arial" charset="0"/>
              </a:defRPr>
            </a:lvl5pPr>
            <a:lvl6pPr marL="2462799" indent="-223891" algn="ctr" defTabSz="911111" eaLnBrk="0" fontAlgn="base" hangingPunct="0">
              <a:spcBef>
                <a:spcPct val="0"/>
              </a:spcBef>
              <a:spcAft>
                <a:spcPct val="0"/>
              </a:spcAft>
              <a:defRPr sz="1600" b="1">
                <a:solidFill>
                  <a:srgbClr val="3E0087"/>
                </a:solidFill>
                <a:latin typeface="Arial" charset="0"/>
              </a:defRPr>
            </a:lvl6pPr>
            <a:lvl7pPr marL="2910581" indent="-223891" algn="ctr" defTabSz="911111" eaLnBrk="0" fontAlgn="base" hangingPunct="0">
              <a:spcBef>
                <a:spcPct val="0"/>
              </a:spcBef>
              <a:spcAft>
                <a:spcPct val="0"/>
              </a:spcAft>
              <a:defRPr sz="1600" b="1">
                <a:solidFill>
                  <a:srgbClr val="3E0087"/>
                </a:solidFill>
                <a:latin typeface="Arial" charset="0"/>
              </a:defRPr>
            </a:lvl7pPr>
            <a:lvl8pPr marL="3358363" indent="-223891" algn="ctr" defTabSz="911111" eaLnBrk="0" fontAlgn="base" hangingPunct="0">
              <a:spcBef>
                <a:spcPct val="0"/>
              </a:spcBef>
              <a:spcAft>
                <a:spcPct val="0"/>
              </a:spcAft>
              <a:defRPr sz="1600" b="1">
                <a:solidFill>
                  <a:srgbClr val="3E0087"/>
                </a:solidFill>
                <a:latin typeface="Arial" charset="0"/>
              </a:defRPr>
            </a:lvl8pPr>
            <a:lvl9pPr marL="3806144" indent="-223891" algn="ctr" defTabSz="911111" eaLnBrk="0" fontAlgn="base" hangingPunct="0">
              <a:spcBef>
                <a:spcPct val="0"/>
              </a:spcBef>
              <a:spcAft>
                <a:spcPct val="0"/>
              </a:spcAft>
              <a:defRPr sz="1600" b="1">
                <a:solidFill>
                  <a:srgbClr val="3E0087"/>
                </a:solidFill>
                <a:latin typeface="Arial" charset="0"/>
              </a:defRPr>
            </a:lvl9pPr>
          </a:lstStyle>
          <a:p>
            <a:r>
              <a:rPr lang="en-US" sz="800" b="0">
                <a:solidFill>
                  <a:srgbClr val="000000"/>
                </a:solidFill>
              </a:rPr>
              <a:t>What’s New in ArcGIS 8.3</a:t>
            </a:r>
          </a:p>
        </p:txBody>
      </p:sp>
      <p:sp>
        <p:nvSpPr>
          <p:cNvPr id="24579" name="Rectangle 1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659">
              <a:defRPr sz="1600" b="1">
                <a:solidFill>
                  <a:srgbClr val="3E0087"/>
                </a:solidFill>
                <a:latin typeface="Arial" charset="0"/>
              </a:defRPr>
            </a:lvl1pPr>
            <a:lvl2pPr marL="727645" indent="-279864" defTabSz="926659">
              <a:defRPr sz="1600" b="1">
                <a:solidFill>
                  <a:srgbClr val="3E0087"/>
                </a:solidFill>
                <a:latin typeface="Arial" charset="0"/>
              </a:defRPr>
            </a:lvl2pPr>
            <a:lvl3pPr marL="1119454" indent="-223891" defTabSz="926659">
              <a:defRPr sz="1600" b="1">
                <a:solidFill>
                  <a:srgbClr val="3E0087"/>
                </a:solidFill>
                <a:latin typeface="Arial" charset="0"/>
              </a:defRPr>
            </a:lvl3pPr>
            <a:lvl4pPr marL="1567236" indent="-223891" defTabSz="926659">
              <a:defRPr sz="1600" b="1">
                <a:solidFill>
                  <a:srgbClr val="3E0087"/>
                </a:solidFill>
                <a:latin typeface="Arial" charset="0"/>
              </a:defRPr>
            </a:lvl4pPr>
            <a:lvl5pPr marL="2015018" indent="-223891" defTabSz="926659">
              <a:defRPr sz="1600" b="1">
                <a:solidFill>
                  <a:srgbClr val="3E0087"/>
                </a:solidFill>
                <a:latin typeface="Arial" charset="0"/>
              </a:defRPr>
            </a:lvl5pPr>
            <a:lvl6pPr marL="2462799" indent="-223891" algn="ctr" defTabSz="926659" eaLnBrk="0" fontAlgn="base" hangingPunct="0">
              <a:spcBef>
                <a:spcPct val="0"/>
              </a:spcBef>
              <a:spcAft>
                <a:spcPct val="0"/>
              </a:spcAft>
              <a:defRPr sz="1600" b="1">
                <a:solidFill>
                  <a:srgbClr val="3E0087"/>
                </a:solidFill>
                <a:latin typeface="Arial" charset="0"/>
              </a:defRPr>
            </a:lvl6pPr>
            <a:lvl7pPr marL="2910581" indent="-223891" algn="ctr" defTabSz="926659" eaLnBrk="0" fontAlgn="base" hangingPunct="0">
              <a:spcBef>
                <a:spcPct val="0"/>
              </a:spcBef>
              <a:spcAft>
                <a:spcPct val="0"/>
              </a:spcAft>
              <a:defRPr sz="1600" b="1">
                <a:solidFill>
                  <a:srgbClr val="3E0087"/>
                </a:solidFill>
                <a:latin typeface="Arial" charset="0"/>
              </a:defRPr>
            </a:lvl7pPr>
            <a:lvl8pPr marL="3358363" indent="-223891" algn="ctr" defTabSz="926659" eaLnBrk="0" fontAlgn="base" hangingPunct="0">
              <a:spcBef>
                <a:spcPct val="0"/>
              </a:spcBef>
              <a:spcAft>
                <a:spcPct val="0"/>
              </a:spcAft>
              <a:defRPr sz="1600" b="1">
                <a:solidFill>
                  <a:srgbClr val="3E0087"/>
                </a:solidFill>
                <a:latin typeface="Arial" charset="0"/>
              </a:defRPr>
            </a:lvl8pPr>
            <a:lvl9pPr marL="3806144" indent="-223891" algn="ctr" defTabSz="926659" eaLnBrk="0" fontAlgn="base" hangingPunct="0">
              <a:spcBef>
                <a:spcPct val="0"/>
              </a:spcBef>
              <a:spcAft>
                <a:spcPct val="0"/>
              </a:spcAft>
              <a:defRPr sz="1600" b="1">
                <a:solidFill>
                  <a:srgbClr val="3E0087"/>
                </a:solidFill>
                <a:latin typeface="Arial" charset="0"/>
              </a:defRPr>
            </a:lvl9pPr>
          </a:lstStyle>
          <a:p>
            <a:r>
              <a:rPr lang="en-US" sz="800" b="0">
                <a:solidFill>
                  <a:srgbClr val="000000"/>
                </a:solidFill>
              </a:rPr>
              <a:t>1-</a:t>
            </a:r>
            <a:fld id="{BDD4C270-B758-4F6D-B1A8-DD2627C14166}" type="slidenum">
              <a:rPr lang="en-US" sz="800" b="0">
                <a:solidFill>
                  <a:srgbClr val="000000"/>
                </a:solidFill>
              </a:rPr>
              <a:pPr/>
              <a:t>16</a:t>
            </a:fld>
            <a:endParaRPr lang="en-US" sz="800" b="0">
              <a:solidFill>
                <a:srgbClr val="000000"/>
              </a:solidFill>
            </a:endParaRPr>
          </a:p>
        </p:txBody>
      </p:sp>
      <p:sp>
        <p:nvSpPr>
          <p:cNvPr id="24580" name="Rectangle 2"/>
          <p:cNvSpPr>
            <a:spLocks noGrp="1" noRot="1" noChangeAspect="1" noChangeArrowheads="1" noTextEdit="1"/>
          </p:cNvSpPr>
          <p:nvPr>
            <p:ph type="sldImg"/>
          </p:nvPr>
        </p:nvSpPr>
        <p:spPr>
          <a:xfrm>
            <a:off x="1144588" y="685800"/>
            <a:ext cx="4568825" cy="3427413"/>
          </a:xfrm>
          <a:ln/>
        </p:spPr>
      </p:sp>
      <p:sp>
        <p:nvSpPr>
          <p:cNvPr id="24581" name="Rectangle 3"/>
          <p:cNvSpPr>
            <a:spLocks noGrp="1" noChangeArrowheads="1"/>
          </p:cNvSpPr>
          <p:nvPr>
            <p:ph type="body" idx="1"/>
          </p:nvPr>
        </p:nvSpPr>
        <p:spPr>
          <a:xfrm>
            <a:off x="914194" y="4341297"/>
            <a:ext cx="5029613" cy="41168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B598E2-5EBA-441D-8C17-B1F64C23865F}" type="datetimeFigureOut">
              <a:rPr lang="en-US" smtClean="0"/>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5B477-95E0-4EB5-B94E-7C7116288EEA}" type="slidenum">
              <a:rPr lang="en-US" smtClean="0"/>
              <a:t>‹#›</a:t>
            </a:fld>
            <a:endParaRPr lang="en-US"/>
          </a:p>
        </p:txBody>
      </p:sp>
    </p:spTree>
    <p:extLst>
      <p:ext uri="{BB962C8B-B14F-4D97-AF65-F5344CB8AC3E}">
        <p14:creationId xmlns:p14="http://schemas.microsoft.com/office/powerpoint/2010/main" val="3067775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598E2-5EBA-441D-8C17-B1F64C23865F}" type="datetimeFigureOut">
              <a:rPr lang="en-US" smtClean="0"/>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5B477-95E0-4EB5-B94E-7C7116288EEA}" type="slidenum">
              <a:rPr lang="en-US" smtClean="0"/>
              <a:t>‹#›</a:t>
            </a:fld>
            <a:endParaRPr lang="en-US"/>
          </a:p>
        </p:txBody>
      </p:sp>
    </p:spTree>
    <p:extLst>
      <p:ext uri="{BB962C8B-B14F-4D97-AF65-F5344CB8AC3E}">
        <p14:creationId xmlns:p14="http://schemas.microsoft.com/office/powerpoint/2010/main" val="453546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598E2-5EBA-441D-8C17-B1F64C23865F}" type="datetimeFigureOut">
              <a:rPr lang="en-US" smtClean="0"/>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5B477-95E0-4EB5-B94E-7C7116288EEA}" type="slidenum">
              <a:rPr lang="en-US" smtClean="0"/>
              <a:t>‹#›</a:t>
            </a:fld>
            <a:endParaRPr lang="en-US"/>
          </a:p>
        </p:txBody>
      </p:sp>
    </p:spTree>
    <p:extLst>
      <p:ext uri="{BB962C8B-B14F-4D97-AF65-F5344CB8AC3E}">
        <p14:creationId xmlns:p14="http://schemas.microsoft.com/office/powerpoint/2010/main" val="1730391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026" descr="globe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0" y="0"/>
            <a:ext cx="32131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027"/>
          <p:cNvSpPr txBox="1">
            <a:spLocks noChangeArrowheads="1"/>
          </p:cNvSpPr>
          <p:nvPr/>
        </p:nvSpPr>
        <p:spPr bwMode="auto">
          <a:xfrm>
            <a:off x="7543800" y="5334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1600" b="1">
                <a:solidFill>
                  <a:srgbClr val="3E0087"/>
                </a:solidFill>
                <a:latin typeface="Arial" charset="0"/>
              </a:defRPr>
            </a:lvl1pPr>
            <a:lvl2pPr marL="742950" indent="-285750">
              <a:defRPr sz="1600" b="1">
                <a:solidFill>
                  <a:srgbClr val="3E0087"/>
                </a:solidFill>
                <a:latin typeface="Arial" charset="0"/>
              </a:defRPr>
            </a:lvl2pPr>
            <a:lvl3pPr marL="1143000" indent="-228600">
              <a:defRPr sz="1600" b="1">
                <a:solidFill>
                  <a:srgbClr val="3E0087"/>
                </a:solidFill>
                <a:latin typeface="Arial" charset="0"/>
              </a:defRPr>
            </a:lvl3pPr>
            <a:lvl4pPr marL="1600200" indent="-228600">
              <a:defRPr sz="1600" b="1">
                <a:solidFill>
                  <a:srgbClr val="3E0087"/>
                </a:solidFill>
                <a:latin typeface="Arial" charset="0"/>
              </a:defRPr>
            </a:lvl4pPr>
            <a:lvl5pPr marL="2057400" indent="-228600">
              <a:defRPr sz="1600" b="1">
                <a:solidFill>
                  <a:srgbClr val="3E0087"/>
                </a:solidFill>
                <a:latin typeface="Arial" charset="0"/>
              </a:defRPr>
            </a:lvl5pPr>
            <a:lvl6pPr marL="2514600" indent="-228600" algn="ctr" eaLnBrk="0" fontAlgn="base" hangingPunct="0">
              <a:spcBef>
                <a:spcPct val="0"/>
              </a:spcBef>
              <a:spcAft>
                <a:spcPct val="0"/>
              </a:spcAft>
              <a:defRPr sz="1600" b="1">
                <a:solidFill>
                  <a:srgbClr val="3E0087"/>
                </a:solidFill>
                <a:latin typeface="Arial" charset="0"/>
              </a:defRPr>
            </a:lvl6pPr>
            <a:lvl7pPr marL="2971800" indent="-228600" algn="ctr" eaLnBrk="0" fontAlgn="base" hangingPunct="0">
              <a:spcBef>
                <a:spcPct val="0"/>
              </a:spcBef>
              <a:spcAft>
                <a:spcPct val="0"/>
              </a:spcAft>
              <a:defRPr sz="1600" b="1">
                <a:solidFill>
                  <a:srgbClr val="3E0087"/>
                </a:solidFill>
                <a:latin typeface="Arial" charset="0"/>
              </a:defRPr>
            </a:lvl7pPr>
            <a:lvl8pPr marL="3429000" indent="-228600" algn="ctr" eaLnBrk="0" fontAlgn="base" hangingPunct="0">
              <a:spcBef>
                <a:spcPct val="0"/>
              </a:spcBef>
              <a:spcAft>
                <a:spcPct val="0"/>
              </a:spcAft>
              <a:defRPr sz="1600" b="1">
                <a:solidFill>
                  <a:srgbClr val="3E0087"/>
                </a:solidFill>
                <a:latin typeface="Arial" charset="0"/>
              </a:defRPr>
            </a:lvl8pPr>
            <a:lvl9pPr marL="3886200" indent="-228600" algn="ctr" eaLnBrk="0" fontAlgn="base" hangingPunct="0">
              <a:spcBef>
                <a:spcPct val="0"/>
              </a:spcBef>
              <a:spcAft>
                <a:spcPct val="0"/>
              </a:spcAft>
              <a:defRPr sz="1600" b="1">
                <a:solidFill>
                  <a:srgbClr val="3E0087"/>
                </a:solidFill>
                <a:latin typeface="Arial" charset="0"/>
              </a:defRPr>
            </a:lvl9pPr>
          </a:lstStyle>
          <a:p>
            <a:pPr eaLnBrk="0" fontAlgn="base" hangingPunct="0">
              <a:spcBef>
                <a:spcPct val="50000"/>
              </a:spcBef>
              <a:spcAft>
                <a:spcPct val="0"/>
              </a:spcAft>
              <a:defRPr/>
            </a:pPr>
            <a:endParaRPr lang="en-US" sz="1800" smtClean="0"/>
          </a:p>
        </p:txBody>
      </p:sp>
      <p:sp>
        <p:nvSpPr>
          <p:cNvPr id="5" name="WordArt 1028"/>
          <p:cNvSpPr>
            <a:spLocks noChangeArrowheads="1" noChangeShapeType="1" noTextEdit="1"/>
          </p:cNvSpPr>
          <p:nvPr/>
        </p:nvSpPr>
        <p:spPr bwMode="gray">
          <a:xfrm>
            <a:off x="7343775" y="685800"/>
            <a:ext cx="1571625" cy="5257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a:solidFill>
                  <a:srgbClr val="336699"/>
                </a:solidFill>
                <a:effectLst>
                  <a:outerShdw dist="45791" dir="2021404" algn="ctr" rotWithShape="0">
                    <a:srgbClr val="C0C0C0"/>
                  </a:outerShdw>
                </a:effectLst>
                <a:latin typeface="Times New Roman"/>
                <a:cs typeface="Times New Roman"/>
              </a:rPr>
              <a:t>1</a:t>
            </a:r>
          </a:p>
        </p:txBody>
      </p:sp>
      <p:sp>
        <p:nvSpPr>
          <p:cNvPr id="6" name="Rectangle 1031"/>
          <p:cNvSpPr>
            <a:spLocks noChangeArrowheads="1"/>
          </p:cNvSpPr>
          <p:nvPr/>
        </p:nvSpPr>
        <p:spPr bwMode="auto">
          <a:xfrm>
            <a:off x="7327900" y="6505575"/>
            <a:ext cx="1308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r" eaLnBrk="0" fontAlgn="base" hangingPunct="0">
              <a:spcBef>
                <a:spcPct val="0"/>
              </a:spcBef>
              <a:spcAft>
                <a:spcPct val="0"/>
              </a:spcAft>
            </a:pPr>
            <a:r>
              <a:rPr lang="en-US" sz="800">
                <a:solidFill>
                  <a:srgbClr val="000000"/>
                </a:solidFill>
              </a:rPr>
              <a:t>H&amp;H Using ArcGIS</a:t>
            </a:r>
          </a:p>
        </p:txBody>
      </p:sp>
      <p:sp>
        <p:nvSpPr>
          <p:cNvPr id="48133" name="Rectangle 1029"/>
          <p:cNvSpPr>
            <a:spLocks noGrp="1" noChangeArrowheads="1"/>
          </p:cNvSpPr>
          <p:nvPr>
            <p:ph type="ctrTitle" sz="quarter"/>
          </p:nvPr>
        </p:nvSpPr>
        <p:spPr>
          <a:xfrm>
            <a:off x="2133600" y="2857500"/>
            <a:ext cx="4876800" cy="1143000"/>
          </a:xfrm>
        </p:spPr>
        <p:txBody>
          <a:bodyPr anchor="ctr"/>
          <a:lstStyle>
            <a:lvl1pPr algn="ctr">
              <a:defRPr sz="3300"/>
            </a:lvl1pPr>
          </a:lstStyle>
          <a:p>
            <a:r>
              <a:rPr lang="en-US"/>
              <a:t>HMS-RAS Integration Strategy/Workflow</a:t>
            </a:r>
          </a:p>
        </p:txBody>
      </p:sp>
    </p:spTree>
    <p:extLst>
      <p:ext uri="{BB962C8B-B14F-4D97-AF65-F5344CB8AC3E}">
        <p14:creationId xmlns:p14="http://schemas.microsoft.com/office/powerpoint/2010/main" val="3077728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t>9-</a:t>
            </a:r>
            <a:fld id="{9A2B8257-D6EE-4994-9407-78DF48565889}" type="slidenum">
              <a:rPr lang="en-US"/>
              <a:pPr>
                <a:defRPr/>
              </a:pPr>
              <a:t>‹#›</a:t>
            </a:fld>
            <a:endParaRPr lang="en-US">
              <a:solidFill>
                <a:srgbClr val="3E0087"/>
              </a:solidFill>
            </a:endParaRPr>
          </a:p>
        </p:txBody>
      </p:sp>
    </p:spTree>
    <p:extLst>
      <p:ext uri="{BB962C8B-B14F-4D97-AF65-F5344CB8AC3E}">
        <p14:creationId xmlns:p14="http://schemas.microsoft.com/office/powerpoint/2010/main" val="2039185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r>
              <a:rPr lang="en-US"/>
              <a:t>9-</a:t>
            </a:r>
            <a:fld id="{8F043F83-90D1-4AB7-96BA-DD5C971DA7D0}" type="slidenum">
              <a:rPr lang="en-US"/>
              <a:pPr>
                <a:defRPr/>
              </a:pPr>
              <a:t>‹#›</a:t>
            </a:fld>
            <a:endParaRPr lang="en-US">
              <a:solidFill>
                <a:srgbClr val="3E0087"/>
              </a:solidFill>
            </a:endParaRPr>
          </a:p>
        </p:txBody>
      </p:sp>
    </p:spTree>
    <p:extLst>
      <p:ext uri="{BB962C8B-B14F-4D97-AF65-F5344CB8AC3E}">
        <p14:creationId xmlns:p14="http://schemas.microsoft.com/office/powerpoint/2010/main" val="3975256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9700" y="1116013"/>
            <a:ext cx="4267200" cy="5056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9300" y="1116013"/>
            <a:ext cx="4267200" cy="5056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a:t>9-</a:t>
            </a:r>
            <a:fld id="{3EC02366-DC42-43E5-87A1-8D9990F16C72}" type="slidenum">
              <a:rPr lang="en-US"/>
              <a:pPr>
                <a:defRPr/>
              </a:pPr>
              <a:t>‹#›</a:t>
            </a:fld>
            <a:endParaRPr lang="en-US">
              <a:solidFill>
                <a:srgbClr val="3E0087"/>
              </a:solidFill>
            </a:endParaRPr>
          </a:p>
        </p:txBody>
      </p:sp>
    </p:spTree>
    <p:extLst>
      <p:ext uri="{BB962C8B-B14F-4D97-AF65-F5344CB8AC3E}">
        <p14:creationId xmlns:p14="http://schemas.microsoft.com/office/powerpoint/2010/main" val="1170299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a:t>9-</a:t>
            </a:r>
            <a:fld id="{E8385503-ABC4-4865-B027-358236A6F604}" type="slidenum">
              <a:rPr lang="en-US"/>
              <a:pPr>
                <a:defRPr/>
              </a:pPr>
              <a:t>‹#›</a:t>
            </a:fld>
            <a:endParaRPr lang="en-US">
              <a:solidFill>
                <a:srgbClr val="3E0087"/>
              </a:solidFill>
            </a:endParaRPr>
          </a:p>
        </p:txBody>
      </p:sp>
    </p:spTree>
    <p:extLst>
      <p:ext uri="{BB962C8B-B14F-4D97-AF65-F5344CB8AC3E}">
        <p14:creationId xmlns:p14="http://schemas.microsoft.com/office/powerpoint/2010/main" val="1457156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r>
              <a:rPr lang="en-US"/>
              <a:t>9-</a:t>
            </a:r>
            <a:fld id="{F00FC04D-DB40-48F0-9C2D-2C9EC10D0F4D}" type="slidenum">
              <a:rPr lang="en-US"/>
              <a:pPr>
                <a:defRPr/>
              </a:pPr>
              <a:t>‹#›</a:t>
            </a:fld>
            <a:endParaRPr lang="en-US">
              <a:solidFill>
                <a:srgbClr val="3E0087"/>
              </a:solidFill>
            </a:endParaRPr>
          </a:p>
        </p:txBody>
      </p:sp>
    </p:spTree>
    <p:extLst>
      <p:ext uri="{BB962C8B-B14F-4D97-AF65-F5344CB8AC3E}">
        <p14:creationId xmlns:p14="http://schemas.microsoft.com/office/powerpoint/2010/main" val="1124087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a:t>9-</a:t>
            </a:r>
            <a:fld id="{FA8FBE0E-C95D-4C19-8321-9F1976748895}" type="slidenum">
              <a:rPr lang="en-US"/>
              <a:pPr>
                <a:defRPr/>
              </a:pPr>
              <a:t>‹#›</a:t>
            </a:fld>
            <a:endParaRPr lang="en-US">
              <a:solidFill>
                <a:srgbClr val="3E0087"/>
              </a:solidFill>
            </a:endParaRPr>
          </a:p>
        </p:txBody>
      </p:sp>
    </p:spTree>
    <p:extLst>
      <p:ext uri="{BB962C8B-B14F-4D97-AF65-F5344CB8AC3E}">
        <p14:creationId xmlns:p14="http://schemas.microsoft.com/office/powerpoint/2010/main" val="1179898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t>9-</a:t>
            </a:r>
            <a:fld id="{80583647-3DA5-42CE-9A40-302DDFB6271C}" type="slidenum">
              <a:rPr lang="en-US"/>
              <a:pPr>
                <a:defRPr/>
              </a:pPr>
              <a:t>‹#›</a:t>
            </a:fld>
            <a:endParaRPr lang="en-US">
              <a:solidFill>
                <a:srgbClr val="3E0087"/>
              </a:solidFill>
            </a:endParaRPr>
          </a:p>
        </p:txBody>
      </p:sp>
    </p:spTree>
    <p:extLst>
      <p:ext uri="{BB962C8B-B14F-4D97-AF65-F5344CB8AC3E}">
        <p14:creationId xmlns:p14="http://schemas.microsoft.com/office/powerpoint/2010/main" val="2747110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B598E2-5EBA-441D-8C17-B1F64C23865F}" type="datetimeFigureOut">
              <a:rPr lang="en-US" smtClean="0"/>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5B477-95E0-4EB5-B94E-7C7116288EEA}" type="slidenum">
              <a:rPr lang="en-US" smtClean="0"/>
              <a:t>‹#›</a:t>
            </a:fld>
            <a:endParaRPr lang="en-US"/>
          </a:p>
        </p:txBody>
      </p:sp>
    </p:spTree>
    <p:extLst>
      <p:ext uri="{BB962C8B-B14F-4D97-AF65-F5344CB8AC3E}">
        <p14:creationId xmlns:p14="http://schemas.microsoft.com/office/powerpoint/2010/main" val="3916260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a:t>9-</a:t>
            </a:r>
            <a:fld id="{D6F41657-92D2-462B-A2A8-41AF954B7413}" type="slidenum">
              <a:rPr lang="en-US"/>
              <a:pPr>
                <a:defRPr/>
              </a:pPr>
              <a:t>‹#›</a:t>
            </a:fld>
            <a:endParaRPr lang="en-US">
              <a:solidFill>
                <a:srgbClr val="3E0087"/>
              </a:solidFill>
            </a:endParaRPr>
          </a:p>
        </p:txBody>
      </p:sp>
    </p:spTree>
    <p:extLst>
      <p:ext uri="{BB962C8B-B14F-4D97-AF65-F5344CB8AC3E}">
        <p14:creationId xmlns:p14="http://schemas.microsoft.com/office/powerpoint/2010/main" val="548117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t>9-</a:t>
            </a:r>
            <a:fld id="{C4701E26-07DF-4254-B6F8-415DEE1B54A1}" type="slidenum">
              <a:rPr lang="en-US"/>
              <a:pPr>
                <a:defRPr/>
              </a:pPr>
              <a:t>‹#›</a:t>
            </a:fld>
            <a:endParaRPr lang="en-US">
              <a:solidFill>
                <a:srgbClr val="3E0087"/>
              </a:solidFill>
            </a:endParaRPr>
          </a:p>
        </p:txBody>
      </p:sp>
    </p:spTree>
    <p:extLst>
      <p:ext uri="{BB962C8B-B14F-4D97-AF65-F5344CB8AC3E}">
        <p14:creationId xmlns:p14="http://schemas.microsoft.com/office/powerpoint/2010/main" val="3247867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304800"/>
            <a:ext cx="22098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9700" y="304800"/>
            <a:ext cx="64770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a:t>9-</a:t>
            </a:r>
            <a:fld id="{621F2B11-26AB-426F-863B-9762F8646586}" type="slidenum">
              <a:rPr lang="en-US"/>
              <a:pPr>
                <a:defRPr/>
              </a:pPr>
              <a:t>‹#›</a:t>
            </a:fld>
            <a:endParaRPr lang="en-US">
              <a:solidFill>
                <a:srgbClr val="3E0087"/>
              </a:solidFill>
            </a:endParaRPr>
          </a:p>
        </p:txBody>
      </p:sp>
    </p:spTree>
    <p:extLst>
      <p:ext uri="{BB962C8B-B14F-4D97-AF65-F5344CB8AC3E}">
        <p14:creationId xmlns:p14="http://schemas.microsoft.com/office/powerpoint/2010/main" val="1541288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B598E2-5EBA-441D-8C17-B1F64C23865F}" type="datetimeFigureOut">
              <a:rPr lang="en-US" smtClean="0"/>
              <a:t>4/24/2013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5B477-95E0-4EB5-B94E-7C7116288EEA}" type="slidenum">
              <a:rPr lang="en-US" smtClean="0"/>
              <a:t>‹#›</a:t>
            </a:fld>
            <a:endParaRPr lang="en-US"/>
          </a:p>
        </p:txBody>
      </p:sp>
    </p:spTree>
    <p:extLst>
      <p:ext uri="{BB962C8B-B14F-4D97-AF65-F5344CB8AC3E}">
        <p14:creationId xmlns:p14="http://schemas.microsoft.com/office/powerpoint/2010/main" val="370846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B598E2-5EBA-441D-8C17-B1F64C23865F}" type="datetimeFigureOut">
              <a:rPr lang="en-US" smtClean="0"/>
              <a:t>4/24/2013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5B477-95E0-4EB5-B94E-7C7116288EEA}" type="slidenum">
              <a:rPr lang="en-US" smtClean="0"/>
              <a:t>‹#›</a:t>
            </a:fld>
            <a:endParaRPr lang="en-US"/>
          </a:p>
        </p:txBody>
      </p:sp>
    </p:spTree>
    <p:extLst>
      <p:ext uri="{BB962C8B-B14F-4D97-AF65-F5344CB8AC3E}">
        <p14:creationId xmlns:p14="http://schemas.microsoft.com/office/powerpoint/2010/main" val="11173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B598E2-5EBA-441D-8C17-B1F64C23865F}" type="datetimeFigureOut">
              <a:rPr lang="en-US" smtClean="0"/>
              <a:t>4/24/2013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B5B477-95E0-4EB5-B94E-7C7116288EEA}" type="slidenum">
              <a:rPr lang="en-US" smtClean="0"/>
              <a:t>‹#›</a:t>
            </a:fld>
            <a:endParaRPr lang="en-US"/>
          </a:p>
        </p:txBody>
      </p:sp>
    </p:spTree>
    <p:extLst>
      <p:ext uri="{BB962C8B-B14F-4D97-AF65-F5344CB8AC3E}">
        <p14:creationId xmlns:p14="http://schemas.microsoft.com/office/powerpoint/2010/main" val="2464136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B598E2-5EBA-441D-8C17-B1F64C23865F}" type="datetimeFigureOut">
              <a:rPr lang="en-US" smtClean="0"/>
              <a:t>4/24/2013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B5B477-95E0-4EB5-B94E-7C7116288EEA}" type="slidenum">
              <a:rPr lang="en-US" smtClean="0"/>
              <a:t>‹#›</a:t>
            </a:fld>
            <a:endParaRPr lang="en-US"/>
          </a:p>
        </p:txBody>
      </p:sp>
    </p:spTree>
    <p:extLst>
      <p:ext uri="{BB962C8B-B14F-4D97-AF65-F5344CB8AC3E}">
        <p14:creationId xmlns:p14="http://schemas.microsoft.com/office/powerpoint/2010/main" val="410220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B598E2-5EBA-441D-8C17-B1F64C23865F}" type="datetimeFigureOut">
              <a:rPr lang="en-US" smtClean="0"/>
              <a:t>4/24/2013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B5B477-95E0-4EB5-B94E-7C7116288EEA}" type="slidenum">
              <a:rPr lang="en-US" smtClean="0"/>
              <a:t>‹#›</a:t>
            </a:fld>
            <a:endParaRPr lang="en-US"/>
          </a:p>
        </p:txBody>
      </p:sp>
    </p:spTree>
    <p:extLst>
      <p:ext uri="{BB962C8B-B14F-4D97-AF65-F5344CB8AC3E}">
        <p14:creationId xmlns:p14="http://schemas.microsoft.com/office/powerpoint/2010/main" val="2516025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598E2-5EBA-441D-8C17-B1F64C23865F}" type="datetimeFigureOut">
              <a:rPr lang="en-US" smtClean="0"/>
              <a:t>4/24/2013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5B477-95E0-4EB5-B94E-7C7116288EEA}" type="slidenum">
              <a:rPr lang="en-US" smtClean="0"/>
              <a:t>‹#›</a:t>
            </a:fld>
            <a:endParaRPr lang="en-US"/>
          </a:p>
        </p:txBody>
      </p:sp>
    </p:spTree>
    <p:extLst>
      <p:ext uri="{BB962C8B-B14F-4D97-AF65-F5344CB8AC3E}">
        <p14:creationId xmlns:p14="http://schemas.microsoft.com/office/powerpoint/2010/main" val="323208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598E2-5EBA-441D-8C17-B1F64C23865F}" type="datetimeFigureOut">
              <a:rPr lang="en-US" smtClean="0"/>
              <a:t>4/24/2013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5B477-95E0-4EB5-B94E-7C7116288EEA}" type="slidenum">
              <a:rPr lang="en-US" smtClean="0"/>
              <a:t>‹#›</a:t>
            </a:fld>
            <a:endParaRPr lang="en-US"/>
          </a:p>
        </p:txBody>
      </p:sp>
    </p:spTree>
    <p:extLst>
      <p:ext uri="{BB962C8B-B14F-4D97-AF65-F5344CB8AC3E}">
        <p14:creationId xmlns:p14="http://schemas.microsoft.com/office/powerpoint/2010/main" val="164179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598E2-5EBA-441D-8C17-B1F64C23865F}" type="datetimeFigureOut">
              <a:rPr lang="en-US" smtClean="0"/>
              <a:t>4/24/2013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5B477-95E0-4EB5-B94E-7C7116288EEA}" type="slidenum">
              <a:rPr lang="en-US" smtClean="0"/>
              <a:t>‹#›</a:t>
            </a:fld>
            <a:endParaRPr lang="en-US"/>
          </a:p>
        </p:txBody>
      </p:sp>
    </p:spTree>
    <p:extLst>
      <p:ext uri="{BB962C8B-B14F-4D97-AF65-F5344CB8AC3E}">
        <p14:creationId xmlns:p14="http://schemas.microsoft.com/office/powerpoint/2010/main" val="83559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gray">
          <a:xfrm>
            <a:off x="139700" y="1116013"/>
            <a:ext cx="8686800" cy="505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p:txBody>
      </p:sp>
      <p:sp>
        <p:nvSpPr>
          <p:cNvPr id="1027" name="Rectangle 3"/>
          <p:cNvSpPr>
            <a:spLocks noGrp="1" noChangeArrowheads="1"/>
          </p:cNvSpPr>
          <p:nvPr>
            <p:ph type="title"/>
          </p:nvPr>
        </p:nvSpPr>
        <p:spPr bwMode="gray">
          <a:xfrm>
            <a:off x="139700" y="3048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smtClean="0"/>
              <a:t>Slide title</a:t>
            </a:r>
          </a:p>
        </p:txBody>
      </p:sp>
      <p:sp>
        <p:nvSpPr>
          <p:cNvPr id="1028" name="Line 4"/>
          <p:cNvSpPr>
            <a:spLocks noChangeShapeType="1"/>
          </p:cNvSpPr>
          <p:nvPr/>
        </p:nvSpPr>
        <p:spPr bwMode="auto">
          <a:xfrm>
            <a:off x="238125" y="914400"/>
            <a:ext cx="8588375" cy="0"/>
          </a:xfrm>
          <a:prstGeom prst="line">
            <a:avLst/>
          </a:prstGeom>
          <a:noFill/>
          <a:ln w="25400">
            <a:solidFill>
              <a:srgbClr val="7D00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sz="1600" b="1">
              <a:solidFill>
                <a:srgbClr val="3E0087"/>
              </a:solidFill>
            </a:endParaRPr>
          </a:p>
        </p:txBody>
      </p:sp>
      <p:sp>
        <p:nvSpPr>
          <p:cNvPr id="47109" name="Rectangle 5"/>
          <p:cNvSpPr>
            <a:spLocks noGrp="1" noChangeArrowheads="1"/>
          </p:cNvSpPr>
          <p:nvPr>
            <p:ph type="sldNum" sz="quarter" idx="4"/>
          </p:nvPr>
        </p:nvSpPr>
        <p:spPr bwMode="auto">
          <a:xfrm>
            <a:off x="8763000" y="6527800"/>
            <a:ext cx="3810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900">
                <a:solidFill>
                  <a:srgbClr val="000000"/>
                </a:solidFill>
              </a:defRPr>
            </a:lvl1pPr>
          </a:lstStyle>
          <a:p>
            <a:pPr eaLnBrk="0" fontAlgn="base" hangingPunct="0">
              <a:spcBef>
                <a:spcPct val="0"/>
              </a:spcBef>
              <a:spcAft>
                <a:spcPct val="0"/>
              </a:spcAft>
              <a:defRPr/>
            </a:pPr>
            <a:r>
              <a:rPr lang="en-US" b="1"/>
              <a:t>9-</a:t>
            </a:r>
            <a:fld id="{50A628F9-0024-44F6-B360-B64790E5CEE5}" type="slidenum">
              <a:rPr lang="en-US" b="1"/>
              <a:pPr eaLnBrk="0" fontAlgn="base" hangingPunct="0">
                <a:spcBef>
                  <a:spcPct val="0"/>
                </a:spcBef>
                <a:spcAft>
                  <a:spcPct val="0"/>
                </a:spcAft>
                <a:defRPr/>
              </a:pPr>
              <a:t>‹#›</a:t>
            </a:fld>
            <a:endParaRPr lang="en-US" b="1">
              <a:solidFill>
                <a:srgbClr val="3E0087"/>
              </a:solidFill>
            </a:endParaRPr>
          </a:p>
        </p:txBody>
      </p:sp>
      <p:sp>
        <p:nvSpPr>
          <p:cNvPr id="1030" name="Rectangle 6"/>
          <p:cNvSpPr>
            <a:spLocks noChangeArrowheads="1"/>
          </p:cNvSpPr>
          <p:nvPr/>
        </p:nvSpPr>
        <p:spPr bwMode="auto">
          <a:xfrm>
            <a:off x="7321550" y="6502400"/>
            <a:ext cx="1308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algn="r" eaLnBrk="0" fontAlgn="base" hangingPunct="0">
              <a:spcBef>
                <a:spcPct val="0"/>
              </a:spcBef>
              <a:spcAft>
                <a:spcPct val="0"/>
              </a:spcAft>
            </a:pPr>
            <a:r>
              <a:rPr lang="en-US" sz="800">
                <a:solidFill>
                  <a:srgbClr val="000000"/>
                </a:solidFill>
              </a:rPr>
              <a:t>H&amp;H Using ArcGIS</a:t>
            </a:r>
          </a:p>
        </p:txBody>
      </p:sp>
    </p:spTree>
    <p:extLst>
      <p:ext uri="{BB962C8B-B14F-4D97-AF65-F5344CB8AC3E}">
        <p14:creationId xmlns:p14="http://schemas.microsoft.com/office/powerpoint/2010/main" val="1689347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3000" b="1">
          <a:solidFill>
            <a:srgbClr val="7D00FF"/>
          </a:solidFill>
          <a:latin typeface="+mj-lt"/>
          <a:ea typeface="+mj-ea"/>
          <a:cs typeface="+mj-cs"/>
        </a:defRPr>
      </a:lvl1pPr>
      <a:lvl2pPr algn="l" rtl="0" eaLnBrk="0" fontAlgn="base" hangingPunct="0">
        <a:spcBef>
          <a:spcPct val="0"/>
        </a:spcBef>
        <a:spcAft>
          <a:spcPct val="0"/>
        </a:spcAft>
        <a:defRPr sz="3000" b="1">
          <a:solidFill>
            <a:srgbClr val="7D00FF"/>
          </a:solidFill>
          <a:latin typeface="Arial" charset="0"/>
        </a:defRPr>
      </a:lvl2pPr>
      <a:lvl3pPr algn="l" rtl="0" eaLnBrk="0" fontAlgn="base" hangingPunct="0">
        <a:spcBef>
          <a:spcPct val="0"/>
        </a:spcBef>
        <a:spcAft>
          <a:spcPct val="0"/>
        </a:spcAft>
        <a:defRPr sz="3000" b="1">
          <a:solidFill>
            <a:srgbClr val="7D00FF"/>
          </a:solidFill>
          <a:latin typeface="Arial" charset="0"/>
        </a:defRPr>
      </a:lvl3pPr>
      <a:lvl4pPr algn="l" rtl="0" eaLnBrk="0" fontAlgn="base" hangingPunct="0">
        <a:spcBef>
          <a:spcPct val="0"/>
        </a:spcBef>
        <a:spcAft>
          <a:spcPct val="0"/>
        </a:spcAft>
        <a:defRPr sz="3000" b="1">
          <a:solidFill>
            <a:srgbClr val="7D00FF"/>
          </a:solidFill>
          <a:latin typeface="Arial" charset="0"/>
        </a:defRPr>
      </a:lvl4pPr>
      <a:lvl5pPr algn="l" rtl="0" eaLnBrk="0" fontAlgn="base" hangingPunct="0">
        <a:spcBef>
          <a:spcPct val="0"/>
        </a:spcBef>
        <a:spcAft>
          <a:spcPct val="0"/>
        </a:spcAft>
        <a:defRPr sz="3000" b="1">
          <a:solidFill>
            <a:srgbClr val="7D00FF"/>
          </a:solidFill>
          <a:latin typeface="Arial" charset="0"/>
        </a:defRPr>
      </a:lvl5pPr>
      <a:lvl6pPr marL="457200" algn="l" rtl="0" eaLnBrk="0" fontAlgn="base" hangingPunct="0">
        <a:spcBef>
          <a:spcPct val="0"/>
        </a:spcBef>
        <a:spcAft>
          <a:spcPct val="0"/>
        </a:spcAft>
        <a:defRPr sz="3000" b="1">
          <a:solidFill>
            <a:srgbClr val="7D00FF"/>
          </a:solidFill>
          <a:latin typeface="Arial" charset="0"/>
        </a:defRPr>
      </a:lvl6pPr>
      <a:lvl7pPr marL="914400" algn="l" rtl="0" eaLnBrk="0" fontAlgn="base" hangingPunct="0">
        <a:spcBef>
          <a:spcPct val="0"/>
        </a:spcBef>
        <a:spcAft>
          <a:spcPct val="0"/>
        </a:spcAft>
        <a:defRPr sz="3000" b="1">
          <a:solidFill>
            <a:srgbClr val="7D00FF"/>
          </a:solidFill>
          <a:latin typeface="Arial" charset="0"/>
        </a:defRPr>
      </a:lvl7pPr>
      <a:lvl8pPr marL="1371600" algn="l" rtl="0" eaLnBrk="0" fontAlgn="base" hangingPunct="0">
        <a:spcBef>
          <a:spcPct val="0"/>
        </a:spcBef>
        <a:spcAft>
          <a:spcPct val="0"/>
        </a:spcAft>
        <a:defRPr sz="3000" b="1">
          <a:solidFill>
            <a:srgbClr val="7D00FF"/>
          </a:solidFill>
          <a:latin typeface="Arial" charset="0"/>
        </a:defRPr>
      </a:lvl8pPr>
      <a:lvl9pPr marL="1828800" algn="l" rtl="0" eaLnBrk="0" fontAlgn="base" hangingPunct="0">
        <a:spcBef>
          <a:spcPct val="0"/>
        </a:spcBef>
        <a:spcAft>
          <a:spcPct val="0"/>
        </a:spcAft>
        <a:defRPr sz="3000" b="1">
          <a:solidFill>
            <a:srgbClr val="7D00FF"/>
          </a:solidFill>
          <a:latin typeface="Arial" charset="0"/>
        </a:defRPr>
      </a:lvl9pPr>
    </p:titleStyle>
    <p:bodyStyle>
      <a:lvl1pPr marL="290513" indent="-290513" algn="l" rtl="0" eaLnBrk="0" fontAlgn="base" hangingPunct="0">
        <a:spcBef>
          <a:spcPct val="50000"/>
        </a:spcBef>
        <a:spcAft>
          <a:spcPct val="0"/>
        </a:spcAft>
        <a:buSzPct val="70000"/>
        <a:buFont typeface="Wingdings" pitchFamily="2" charset="2"/>
        <a:buChar char="u"/>
        <a:defRPr sz="2400" b="1">
          <a:solidFill>
            <a:srgbClr val="3E0087"/>
          </a:solidFill>
          <a:latin typeface="+mn-lt"/>
          <a:ea typeface="+mn-ea"/>
          <a:cs typeface="+mn-cs"/>
        </a:defRPr>
      </a:lvl1pPr>
      <a:lvl2pPr marL="627063" indent="-222250" algn="l" rtl="0" eaLnBrk="0" fontAlgn="base" hangingPunct="0">
        <a:spcBef>
          <a:spcPct val="50000"/>
        </a:spcBef>
        <a:spcAft>
          <a:spcPct val="0"/>
        </a:spcAft>
        <a:buSzPct val="70000"/>
        <a:buFont typeface="Wingdings" pitchFamily="2" charset="2"/>
        <a:buChar char="u"/>
        <a:defRPr sz="2000" b="1">
          <a:solidFill>
            <a:srgbClr val="3E0087"/>
          </a:solidFill>
          <a:latin typeface="+mn-lt"/>
        </a:defRPr>
      </a:lvl2pPr>
      <a:lvl3pPr marL="912813" indent="-171450" algn="l" rtl="0" eaLnBrk="0" fontAlgn="base" hangingPunct="0">
        <a:spcBef>
          <a:spcPct val="50000"/>
        </a:spcBef>
        <a:spcAft>
          <a:spcPct val="0"/>
        </a:spcAft>
        <a:buFont typeface="Wingdings" pitchFamily="2" charset="2"/>
        <a:buChar char="w"/>
        <a:defRPr b="1">
          <a:solidFill>
            <a:srgbClr val="3E0087"/>
          </a:solidFill>
          <a:latin typeface="+mn-lt"/>
        </a:defRPr>
      </a:lvl3pPr>
      <a:lvl4pPr marL="1200150" indent="-173038" algn="l" rtl="0" eaLnBrk="0" fontAlgn="base" hangingPunct="0">
        <a:spcBef>
          <a:spcPct val="50000"/>
        </a:spcBef>
        <a:spcAft>
          <a:spcPct val="0"/>
        </a:spcAft>
        <a:buFont typeface="Wingdings" pitchFamily="2" charset="2"/>
        <a:buChar char="s"/>
        <a:defRPr b="1">
          <a:solidFill>
            <a:srgbClr val="3E0087"/>
          </a:solidFill>
          <a:latin typeface="+mn-lt"/>
        </a:defRPr>
      </a:lvl4pPr>
      <a:lvl5pPr marL="1487488" indent="-173038" algn="l" rtl="0" eaLnBrk="0" fontAlgn="base" hangingPunct="0">
        <a:spcBef>
          <a:spcPct val="50000"/>
        </a:spcBef>
        <a:spcAft>
          <a:spcPct val="0"/>
        </a:spcAft>
        <a:buFont typeface="Wingdings" pitchFamily="2" charset="2"/>
        <a:buChar char=""/>
        <a:defRPr b="1">
          <a:solidFill>
            <a:srgbClr val="3E0087"/>
          </a:solidFill>
          <a:latin typeface="+mn-lt"/>
        </a:defRPr>
      </a:lvl5pPr>
      <a:lvl6pPr marL="1944688" indent="-173038" algn="l" rtl="0" eaLnBrk="0" fontAlgn="base" hangingPunct="0">
        <a:spcBef>
          <a:spcPct val="50000"/>
        </a:spcBef>
        <a:spcAft>
          <a:spcPct val="0"/>
        </a:spcAft>
        <a:buFont typeface="Wingdings" pitchFamily="2" charset="2"/>
        <a:buChar char=""/>
        <a:defRPr b="1">
          <a:solidFill>
            <a:srgbClr val="3E0087"/>
          </a:solidFill>
          <a:latin typeface="+mn-lt"/>
        </a:defRPr>
      </a:lvl6pPr>
      <a:lvl7pPr marL="2401888" indent="-173038" algn="l" rtl="0" eaLnBrk="0" fontAlgn="base" hangingPunct="0">
        <a:spcBef>
          <a:spcPct val="50000"/>
        </a:spcBef>
        <a:spcAft>
          <a:spcPct val="0"/>
        </a:spcAft>
        <a:buFont typeface="Wingdings" pitchFamily="2" charset="2"/>
        <a:buChar char=""/>
        <a:defRPr b="1">
          <a:solidFill>
            <a:srgbClr val="3E0087"/>
          </a:solidFill>
          <a:latin typeface="+mn-lt"/>
        </a:defRPr>
      </a:lvl7pPr>
      <a:lvl8pPr marL="2859088" indent="-173038" algn="l" rtl="0" eaLnBrk="0" fontAlgn="base" hangingPunct="0">
        <a:spcBef>
          <a:spcPct val="50000"/>
        </a:spcBef>
        <a:spcAft>
          <a:spcPct val="0"/>
        </a:spcAft>
        <a:buFont typeface="Wingdings" pitchFamily="2" charset="2"/>
        <a:buChar char=""/>
        <a:defRPr b="1">
          <a:solidFill>
            <a:srgbClr val="3E0087"/>
          </a:solidFill>
          <a:latin typeface="+mn-lt"/>
        </a:defRPr>
      </a:lvl8pPr>
      <a:lvl9pPr marL="3316288" indent="-173038" algn="l" rtl="0" eaLnBrk="0" fontAlgn="base" hangingPunct="0">
        <a:spcBef>
          <a:spcPct val="50000"/>
        </a:spcBef>
        <a:spcAft>
          <a:spcPct val="0"/>
        </a:spcAft>
        <a:buFont typeface="Wingdings" pitchFamily="2" charset="2"/>
        <a:buChar char=""/>
        <a:defRPr b="1">
          <a:solidFill>
            <a:srgbClr val="3E008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hec.usace.army.mil/software/hec-ras/documentation/HEC-RAS_4.1_Users_Manual.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20.w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25.png"/><Relationship Id="rId5" Type="http://schemas.openxmlformats.org/officeDocument/2006/relationships/oleObject" Target="../embeddings/oleObject8.bin"/><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38.png"/><Relationship Id="rId5" Type="http://schemas.openxmlformats.org/officeDocument/2006/relationships/oleObject" Target="../embeddings/oleObject12.bin"/><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47.png"/><Relationship Id="rId5" Type="http://schemas.openxmlformats.org/officeDocument/2006/relationships/oleObject" Target="../embeddings/oleObject14.bin"/><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Hydraulic Routing in Rivers</a:t>
            </a:r>
            <a:endParaRPr lang="en-US" dirty="0"/>
          </a:p>
        </p:txBody>
      </p:sp>
      <p:sp>
        <p:nvSpPr>
          <p:cNvPr id="3" name="Content Placeholder 2"/>
          <p:cNvSpPr>
            <a:spLocks noGrp="1"/>
          </p:cNvSpPr>
          <p:nvPr>
            <p:ph idx="1"/>
          </p:nvPr>
        </p:nvSpPr>
        <p:spPr>
          <a:xfrm>
            <a:off x="457200" y="1600200"/>
            <a:ext cx="4343400" cy="4525963"/>
          </a:xfrm>
        </p:spPr>
        <p:txBody>
          <a:bodyPr>
            <a:normAutofit/>
          </a:bodyPr>
          <a:lstStyle/>
          <a:p>
            <a:r>
              <a:rPr lang="en-US" dirty="0" smtClean="0"/>
              <a:t>Reference</a:t>
            </a:r>
            <a:r>
              <a:rPr lang="en-US" dirty="0"/>
              <a:t>: HEC-RAS Hydraulic Reference Manual, Version </a:t>
            </a:r>
            <a:r>
              <a:rPr lang="en-US" dirty="0" smtClean="0"/>
              <a:t>4.1,</a:t>
            </a:r>
          </a:p>
          <a:p>
            <a:r>
              <a:rPr lang="en-US" b="1" dirty="0" smtClean="0"/>
              <a:t>Reading</a:t>
            </a:r>
            <a:r>
              <a:rPr lang="en-US" b="1" dirty="0"/>
              <a:t>: HEC-RAS Manual pp. </a:t>
            </a:r>
            <a:r>
              <a:rPr lang="en-US" b="1" dirty="0" smtClean="0"/>
              <a:t>3-1 </a:t>
            </a:r>
            <a:r>
              <a:rPr lang="en-US" b="1" dirty="0"/>
              <a:t>to </a:t>
            </a:r>
            <a:r>
              <a:rPr lang="en-US" b="1" dirty="0" smtClean="0"/>
              <a:t>3-13</a:t>
            </a:r>
            <a:endParaRPr lang="en-US" b="1" dirty="0"/>
          </a:p>
          <a:p>
            <a:pPr lvl="1"/>
            <a:endParaRPr lang="en-US" dirty="0"/>
          </a:p>
          <a:p>
            <a:endParaRPr lang="en-US" dirty="0" smtClean="0"/>
          </a:p>
        </p:txBody>
      </p:sp>
      <p:sp>
        <p:nvSpPr>
          <p:cNvPr id="4" name="Text Placeholder 3"/>
          <p:cNvSpPr txBox="1">
            <a:spLocks/>
          </p:cNvSpPr>
          <p:nvPr/>
        </p:nvSpPr>
        <p:spPr>
          <a:xfrm>
            <a:off x="2286000" y="4038600"/>
            <a:ext cx="3008313" cy="46910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b="1" dirty="0" smtClean="0"/>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468016"/>
            <a:ext cx="3843463" cy="49104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04800" y="6404355"/>
            <a:ext cx="8415463" cy="338554"/>
          </a:xfrm>
          <a:prstGeom prst="rect">
            <a:avLst/>
          </a:prstGeom>
        </p:spPr>
        <p:txBody>
          <a:bodyPr wrap="square">
            <a:spAutoFit/>
          </a:bodyPr>
          <a:lstStyle/>
          <a:p>
            <a:r>
              <a:rPr lang="en-US" sz="1600" dirty="0">
                <a:hlinkClick r:id="rId4"/>
              </a:rPr>
              <a:t>http://</a:t>
            </a:r>
            <a:r>
              <a:rPr lang="en-US" sz="1600" dirty="0" smtClean="0">
                <a:hlinkClick r:id="rId4"/>
              </a:rPr>
              <a:t>www.hec.usace.army.mil/software/hec-ras/documentation/HEC-RAS_4.1_Users_Manual.pdf</a:t>
            </a:r>
            <a:r>
              <a:rPr lang="en-US" sz="1600" dirty="0" smtClean="0"/>
              <a:t> </a:t>
            </a:r>
            <a:endParaRPr lang="en-US" sz="1600" dirty="0"/>
          </a:p>
        </p:txBody>
      </p:sp>
    </p:spTree>
    <p:extLst>
      <p:ext uri="{BB962C8B-B14F-4D97-AF65-F5344CB8AC3E}">
        <p14:creationId xmlns:p14="http://schemas.microsoft.com/office/powerpoint/2010/main" val="829552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Steady Flow Equations</a:t>
            </a:r>
            <a:endParaRPr lang="en-US" dirty="0"/>
          </a:p>
        </p:txBody>
      </p:sp>
      <p:sp>
        <p:nvSpPr>
          <p:cNvPr id="3" name="Content Placeholder 2"/>
          <p:cNvSpPr>
            <a:spLocks noGrp="1"/>
          </p:cNvSpPr>
          <p:nvPr>
            <p:ph sz="half" idx="1"/>
          </p:nvPr>
        </p:nvSpPr>
        <p:spPr/>
        <p:txBody>
          <a:bodyPr>
            <a:normAutofit fontScale="92500"/>
          </a:bodyPr>
          <a:lstStyle/>
          <a:p>
            <a:pPr marL="514350" indent="-514350">
              <a:buFont typeface="+mj-lt"/>
              <a:buAutoNum type="arabicPeriod"/>
            </a:pPr>
            <a:r>
              <a:rPr lang="en-US" dirty="0" smtClean="0"/>
              <a:t>All conditions at (1) are known, Q is known</a:t>
            </a:r>
          </a:p>
          <a:p>
            <a:pPr marL="514350" indent="-514350">
              <a:buFont typeface="+mj-lt"/>
              <a:buAutoNum type="arabicPeriod"/>
            </a:pPr>
            <a:r>
              <a:rPr lang="en-US" dirty="0" smtClean="0"/>
              <a:t>Select h</a:t>
            </a:r>
            <a:r>
              <a:rPr lang="en-US" baseline="-25000" dirty="0" smtClean="0"/>
              <a:t>2</a:t>
            </a:r>
            <a:r>
              <a:rPr lang="en-US" dirty="0" smtClean="0"/>
              <a:t> </a:t>
            </a:r>
          </a:p>
          <a:p>
            <a:pPr marL="514350" indent="-514350">
              <a:buFont typeface="+mj-lt"/>
              <a:buAutoNum type="arabicPeriod"/>
            </a:pPr>
            <a:r>
              <a:rPr lang="en-US" dirty="0" smtClean="0"/>
              <a:t>compute Y</a:t>
            </a:r>
            <a:r>
              <a:rPr lang="en-US" baseline="-25000" dirty="0" smtClean="0"/>
              <a:t>2</a:t>
            </a:r>
            <a:r>
              <a:rPr lang="en-US" dirty="0" smtClean="0"/>
              <a:t>, V</a:t>
            </a:r>
            <a:r>
              <a:rPr lang="en-US" baseline="-25000" dirty="0" smtClean="0"/>
              <a:t>2</a:t>
            </a:r>
            <a:r>
              <a:rPr lang="en-US" dirty="0" smtClean="0"/>
              <a:t>, K</a:t>
            </a:r>
            <a:r>
              <a:rPr lang="en-US" baseline="-25000" dirty="0" smtClean="0"/>
              <a:t>2</a:t>
            </a:r>
            <a:r>
              <a:rPr lang="en-US" dirty="0" smtClean="0"/>
              <a:t>, </a:t>
            </a:r>
            <a:r>
              <a:rPr lang="en-US" dirty="0" err="1" smtClean="0"/>
              <a:t>S</a:t>
            </a:r>
            <a:r>
              <a:rPr lang="en-US" baseline="-25000" dirty="0" err="1" smtClean="0"/>
              <a:t>f</a:t>
            </a:r>
            <a:r>
              <a:rPr lang="en-US" dirty="0" smtClean="0"/>
              <a:t>, h</a:t>
            </a:r>
            <a:r>
              <a:rPr lang="en-US" baseline="-25000" dirty="0" smtClean="0"/>
              <a:t>e</a:t>
            </a:r>
          </a:p>
          <a:p>
            <a:pPr marL="514350" indent="-514350">
              <a:buFont typeface="+mj-lt"/>
              <a:buAutoNum type="arabicPeriod"/>
            </a:pPr>
            <a:r>
              <a:rPr lang="en-US" dirty="0" smtClean="0"/>
              <a:t>Using energy equation (A), compute h</a:t>
            </a:r>
            <a:r>
              <a:rPr lang="en-US" baseline="-25000" dirty="0" smtClean="0"/>
              <a:t>2 </a:t>
            </a:r>
          </a:p>
          <a:p>
            <a:pPr marL="514350" indent="-514350">
              <a:buFont typeface="+mj-lt"/>
              <a:buAutoNum type="arabicPeriod"/>
            </a:pPr>
            <a:r>
              <a:rPr lang="en-US" dirty="0" smtClean="0"/>
              <a:t>Compare new h</a:t>
            </a:r>
            <a:r>
              <a:rPr lang="en-US" baseline="-25000" dirty="0" smtClean="0"/>
              <a:t>2 </a:t>
            </a:r>
            <a:r>
              <a:rPr lang="en-US" dirty="0" smtClean="0"/>
              <a:t>with the value assumed in Step 2, and repeat until convergence occurs</a:t>
            </a:r>
          </a:p>
          <a:p>
            <a:pPr marL="514350" indent="-514350">
              <a:buFont typeface="+mj-lt"/>
              <a:buAutoNum type="arabicPeriod"/>
            </a:pPr>
            <a:endParaRPr lang="en-US" baseline="-25000" dirty="0" smtClean="0"/>
          </a:p>
          <a:p>
            <a:pPr marL="514350" indent="-514350">
              <a:buFont typeface="+mj-lt"/>
              <a:buAutoNum type="arabicPeriod"/>
            </a:pPr>
            <a:endParaRPr lang="en-US" baseline="-25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1762" y="3048000"/>
            <a:ext cx="4237832" cy="24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624" y="1931242"/>
            <a:ext cx="3248025" cy="6668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343400" y="4275094"/>
            <a:ext cx="385042" cy="369332"/>
          </a:xfrm>
          <a:prstGeom prst="rect">
            <a:avLst/>
          </a:prstGeom>
          <a:noFill/>
        </p:spPr>
        <p:txBody>
          <a:bodyPr wrap="none" rtlCol="0">
            <a:spAutoFit/>
          </a:bodyPr>
          <a:lstStyle/>
          <a:p>
            <a:r>
              <a:rPr lang="en-US" dirty="0" smtClean="0"/>
              <a:t>h</a:t>
            </a:r>
            <a:r>
              <a:rPr lang="en-US" baseline="-25000" dirty="0" smtClean="0"/>
              <a:t>2</a:t>
            </a:r>
            <a:endParaRPr lang="en-US" baseline="-25000" dirty="0"/>
          </a:p>
        </p:txBody>
      </p:sp>
      <p:cxnSp>
        <p:nvCxnSpPr>
          <p:cNvPr id="9" name="Straight Arrow Connector 8"/>
          <p:cNvCxnSpPr/>
          <p:nvPr/>
        </p:nvCxnSpPr>
        <p:spPr>
          <a:xfrm>
            <a:off x="4728442" y="3581400"/>
            <a:ext cx="0" cy="1600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01266" y="5154192"/>
            <a:ext cx="442750" cy="369332"/>
          </a:xfrm>
          <a:prstGeom prst="rect">
            <a:avLst/>
          </a:prstGeom>
          <a:noFill/>
        </p:spPr>
        <p:txBody>
          <a:bodyPr wrap="none" rtlCol="0">
            <a:spAutoFit/>
          </a:bodyPr>
          <a:lstStyle/>
          <a:p>
            <a:r>
              <a:rPr lang="en-US" dirty="0" smtClean="0"/>
              <a:t>(2)</a:t>
            </a:r>
            <a:endParaRPr lang="en-US" dirty="0"/>
          </a:p>
        </p:txBody>
      </p:sp>
      <p:sp>
        <p:nvSpPr>
          <p:cNvPr id="12" name="TextBox 11"/>
          <p:cNvSpPr txBox="1"/>
          <p:nvPr/>
        </p:nvSpPr>
        <p:spPr>
          <a:xfrm>
            <a:off x="8182819" y="5181600"/>
            <a:ext cx="442750" cy="369332"/>
          </a:xfrm>
          <a:prstGeom prst="rect">
            <a:avLst/>
          </a:prstGeom>
          <a:noFill/>
        </p:spPr>
        <p:txBody>
          <a:bodyPr wrap="none" rtlCol="0">
            <a:spAutoFit/>
          </a:bodyPr>
          <a:lstStyle/>
          <a:p>
            <a:r>
              <a:rPr lang="en-US" dirty="0" smtClean="0"/>
              <a:t>(1)</a:t>
            </a:r>
            <a:endParaRPr lang="en-US" dirty="0"/>
          </a:p>
        </p:txBody>
      </p:sp>
      <p:sp>
        <p:nvSpPr>
          <p:cNvPr id="13" name="TextBox 12"/>
          <p:cNvSpPr txBox="1"/>
          <p:nvPr/>
        </p:nvSpPr>
        <p:spPr>
          <a:xfrm>
            <a:off x="8667073" y="4495276"/>
            <a:ext cx="385042" cy="369332"/>
          </a:xfrm>
          <a:prstGeom prst="rect">
            <a:avLst/>
          </a:prstGeom>
          <a:noFill/>
        </p:spPr>
        <p:txBody>
          <a:bodyPr wrap="none" rtlCol="0">
            <a:spAutoFit/>
          </a:bodyPr>
          <a:lstStyle/>
          <a:p>
            <a:r>
              <a:rPr lang="en-US" dirty="0" smtClean="0"/>
              <a:t>h</a:t>
            </a:r>
            <a:r>
              <a:rPr lang="en-US" baseline="-25000" dirty="0" smtClean="0"/>
              <a:t>1</a:t>
            </a:r>
            <a:endParaRPr lang="en-US" baseline="-25000" dirty="0"/>
          </a:p>
        </p:txBody>
      </p:sp>
      <p:cxnSp>
        <p:nvCxnSpPr>
          <p:cNvPr id="14" name="Straight Arrow Connector 13"/>
          <p:cNvCxnSpPr/>
          <p:nvPr/>
        </p:nvCxnSpPr>
        <p:spPr>
          <a:xfrm>
            <a:off x="8748820" y="4191000"/>
            <a:ext cx="0" cy="990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122641" y="1371600"/>
            <a:ext cx="2921377" cy="369332"/>
          </a:xfrm>
          <a:prstGeom prst="rect">
            <a:avLst/>
          </a:prstGeom>
          <a:noFill/>
        </p:spPr>
        <p:txBody>
          <a:bodyPr wrap="none" rtlCol="0">
            <a:spAutoFit/>
          </a:bodyPr>
          <a:lstStyle/>
          <a:p>
            <a:r>
              <a:rPr lang="en-US" dirty="0" smtClean="0"/>
              <a:t>Q is known throughout reach</a:t>
            </a:r>
            <a:endParaRPr lang="en-US" dirty="0"/>
          </a:p>
        </p:txBody>
      </p:sp>
      <mc:AlternateContent xmlns:mc="http://schemas.openxmlformats.org/markup-compatibility/2006" xmlns:a14="http://schemas.microsoft.com/office/drawing/2010/main">
        <mc:Choice Requires="a14">
          <p:sp>
            <p:nvSpPr>
              <p:cNvPr id="17" name="Rectangle 16"/>
              <p:cNvSpPr/>
              <p:nvPr/>
            </p:nvSpPr>
            <p:spPr>
              <a:xfrm>
                <a:off x="6027369" y="5555909"/>
                <a:ext cx="1292533" cy="7764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𝑆</m:t>
                          </m:r>
                        </m:e>
                        <m:sub>
                          <m:r>
                            <a:rPr lang="en-US" i="1">
                              <a:latin typeface="Cambria Math"/>
                            </a:rPr>
                            <m:t>𝑓</m:t>
                          </m:r>
                        </m:sub>
                      </m:sSub>
                      <m:r>
                        <a:rPr lang="en-US" i="1">
                          <a:latin typeface="Cambria Math"/>
                        </a:rPr>
                        <m:t>=</m:t>
                      </m:r>
                      <m:sSup>
                        <m:sSupPr>
                          <m:ctrlPr>
                            <a:rPr lang="en-US" i="1">
                              <a:latin typeface="Cambria Math"/>
                            </a:rPr>
                          </m:ctrlPr>
                        </m:sSupPr>
                        <m:e>
                          <m:d>
                            <m:dPr>
                              <m:ctrlPr>
                                <a:rPr lang="en-US" i="1">
                                  <a:latin typeface="Cambria Math"/>
                                </a:rPr>
                              </m:ctrlPr>
                            </m:dPr>
                            <m:e>
                              <m:f>
                                <m:fPr>
                                  <m:ctrlPr>
                                    <a:rPr lang="en-US" i="1">
                                      <a:latin typeface="Cambria Math"/>
                                    </a:rPr>
                                  </m:ctrlPr>
                                </m:fPr>
                                <m:num>
                                  <m:r>
                                    <a:rPr lang="en-US" i="1">
                                      <a:latin typeface="Cambria Math"/>
                                    </a:rPr>
                                    <m:t>𝑄</m:t>
                                  </m:r>
                                </m:num>
                                <m:den>
                                  <m:r>
                                    <a:rPr lang="en-US" i="1">
                                      <a:latin typeface="Cambria Math"/>
                                    </a:rPr>
                                    <m:t>𝐾</m:t>
                                  </m:r>
                                </m:den>
                              </m:f>
                            </m:e>
                          </m:d>
                        </m:e>
                        <m:sup>
                          <m:r>
                            <a:rPr lang="en-US" i="1">
                              <a:latin typeface="Cambria Math"/>
                            </a:rPr>
                            <m:t>2</m:t>
                          </m:r>
                        </m:sup>
                      </m:sSup>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6027369" y="5555909"/>
                <a:ext cx="1292533" cy="776431"/>
              </a:xfrm>
              <a:prstGeom prst="rect">
                <a:avLst/>
              </a:prstGeom>
              <a:blipFill rotWithShape="1">
                <a:blip r:embed="rId4"/>
                <a:stretch>
                  <a:fillRect/>
                </a:stretch>
              </a:blipFill>
            </p:spPr>
            <p:txBody>
              <a:bodyPr/>
              <a:lstStyle/>
              <a:p>
                <a:r>
                  <a:rPr lang="en-US">
                    <a:noFill/>
                  </a:rPr>
                  <a:t> </a:t>
                </a:r>
              </a:p>
            </p:txBody>
          </p:sp>
        </mc:Fallback>
      </mc:AlternateContent>
      <p:sp>
        <p:nvSpPr>
          <p:cNvPr id="18" name="TextBox 17"/>
          <p:cNvSpPr txBox="1"/>
          <p:nvPr/>
        </p:nvSpPr>
        <p:spPr>
          <a:xfrm>
            <a:off x="8324139" y="2076982"/>
            <a:ext cx="458780" cy="369332"/>
          </a:xfrm>
          <a:prstGeom prst="rect">
            <a:avLst/>
          </a:prstGeom>
          <a:noFill/>
        </p:spPr>
        <p:txBody>
          <a:bodyPr wrap="none" rtlCol="0">
            <a:spAutoFit/>
          </a:bodyPr>
          <a:lstStyle/>
          <a:p>
            <a:r>
              <a:rPr lang="en-US" dirty="0" smtClean="0"/>
              <a:t>(A)</a:t>
            </a:r>
            <a:endParaRPr lang="en-US" dirty="0"/>
          </a:p>
        </p:txBody>
      </p:sp>
    </p:spTree>
    <p:extLst>
      <p:ext uri="{BB962C8B-B14F-4D97-AF65-F5344CB8AC3E}">
        <p14:creationId xmlns:p14="http://schemas.microsoft.com/office/powerpoint/2010/main" val="3755234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Computations</a:t>
            </a:r>
            <a:endParaRPr lang="en-US" dirty="0"/>
          </a:p>
        </p:txBody>
      </p:sp>
      <p:graphicFrame>
        <p:nvGraphicFramePr>
          <p:cNvPr id="3" name="Object 2"/>
          <p:cNvGraphicFramePr>
            <a:graphicFrameLocks noChangeAspect="1"/>
          </p:cNvGraphicFramePr>
          <p:nvPr/>
        </p:nvGraphicFramePr>
        <p:xfrm>
          <a:off x="1981200" y="1295400"/>
          <a:ext cx="4870450" cy="5181600"/>
        </p:xfrm>
        <a:graphic>
          <a:graphicData uri="http://schemas.openxmlformats.org/presentationml/2006/ole">
            <mc:AlternateContent xmlns:mc="http://schemas.openxmlformats.org/markup-compatibility/2006">
              <mc:Choice xmlns:v="urn:schemas-microsoft-com:vml" Requires="v">
                <p:oleObj spid="_x0000_s8209" name="Bitmap Image" r:id="rId3" imgW="4172532" imgH="4439270" progId="PBrush">
                  <p:embed/>
                </p:oleObj>
              </mc:Choice>
              <mc:Fallback>
                <p:oleObj name="Bitmap Image" r:id="rId3" imgW="4172532" imgH="4439270" progId="PBrush">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295400"/>
                        <a:ext cx="48704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2414375" y="2286000"/>
            <a:ext cx="921214" cy="369332"/>
          </a:xfrm>
          <a:prstGeom prst="rect">
            <a:avLst/>
          </a:prstGeom>
          <a:noFill/>
        </p:spPr>
        <p:txBody>
          <a:bodyPr wrap="none" rtlCol="0">
            <a:spAutoFit/>
          </a:bodyPr>
          <a:lstStyle/>
          <a:p>
            <a:r>
              <a:rPr lang="en-US" dirty="0" smtClean="0"/>
              <a:t>Reach 2</a:t>
            </a:r>
            <a:endParaRPr lang="en-US" dirty="0"/>
          </a:p>
        </p:txBody>
      </p:sp>
      <p:sp>
        <p:nvSpPr>
          <p:cNvPr id="5" name="TextBox 4"/>
          <p:cNvSpPr txBox="1"/>
          <p:nvPr/>
        </p:nvSpPr>
        <p:spPr>
          <a:xfrm>
            <a:off x="6611112" y="2113526"/>
            <a:ext cx="921214" cy="369332"/>
          </a:xfrm>
          <a:prstGeom prst="rect">
            <a:avLst/>
          </a:prstGeom>
          <a:noFill/>
        </p:spPr>
        <p:txBody>
          <a:bodyPr wrap="none" rtlCol="0">
            <a:spAutoFit/>
          </a:bodyPr>
          <a:lstStyle/>
          <a:p>
            <a:r>
              <a:rPr lang="en-US" dirty="0" smtClean="0"/>
              <a:t>Reach 3</a:t>
            </a:r>
            <a:endParaRPr lang="en-US" dirty="0"/>
          </a:p>
        </p:txBody>
      </p:sp>
      <p:sp>
        <p:nvSpPr>
          <p:cNvPr id="6" name="TextBox 5"/>
          <p:cNvSpPr txBox="1"/>
          <p:nvPr/>
        </p:nvSpPr>
        <p:spPr>
          <a:xfrm>
            <a:off x="4876800" y="5791200"/>
            <a:ext cx="921214" cy="369332"/>
          </a:xfrm>
          <a:prstGeom prst="rect">
            <a:avLst/>
          </a:prstGeom>
          <a:noFill/>
        </p:spPr>
        <p:txBody>
          <a:bodyPr wrap="none" rtlCol="0">
            <a:spAutoFit/>
          </a:bodyPr>
          <a:lstStyle/>
          <a:p>
            <a:r>
              <a:rPr lang="en-US" dirty="0" smtClean="0"/>
              <a:t>Reach 1</a:t>
            </a:r>
            <a:endParaRPr lang="en-US" dirty="0"/>
          </a:p>
        </p:txBody>
      </p:sp>
      <p:sp>
        <p:nvSpPr>
          <p:cNvPr id="7" name="TextBox 6"/>
          <p:cNvSpPr txBox="1"/>
          <p:nvPr/>
        </p:nvSpPr>
        <p:spPr>
          <a:xfrm>
            <a:off x="309977" y="4114800"/>
            <a:ext cx="3728623" cy="2031325"/>
          </a:xfrm>
          <a:prstGeom prst="rect">
            <a:avLst/>
          </a:prstGeom>
          <a:noFill/>
        </p:spPr>
        <p:txBody>
          <a:bodyPr wrap="square" rtlCol="0">
            <a:spAutoFit/>
          </a:bodyPr>
          <a:lstStyle/>
          <a:p>
            <a:pPr marL="285750" indent="-285750">
              <a:buFont typeface="Arial" pitchFamily="34" charset="0"/>
              <a:buChar char="•"/>
            </a:pPr>
            <a:r>
              <a:rPr lang="en-US" dirty="0" smtClean="0"/>
              <a:t>Start at the downstream end (for subcritical flow)</a:t>
            </a:r>
          </a:p>
          <a:p>
            <a:pPr marL="285750" indent="-285750">
              <a:buFont typeface="Arial" pitchFamily="34" charset="0"/>
              <a:buChar char="•"/>
            </a:pPr>
            <a:r>
              <a:rPr lang="en-US" dirty="0" smtClean="0"/>
              <a:t>Treat each reach separately</a:t>
            </a:r>
          </a:p>
          <a:p>
            <a:pPr marL="285750" indent="-285750">
              <a:buFont typeface="Arial" pitchFamily="34" charset="0"/>
              <a:buChar char="•"/>
            </a:pPr>
            <a:r>
              <a:rPr lang="en-US" dirty="0" smtClean="0"/>
              <a:t>Compute h upstream, one cross-section at a time</a:t>
            </a:r>
          </a:p>
          <a:p>
            <a:pPr marL="285750" indent="-285750">
              <a:buFont typeface="Arial" pitchFamily="34" charset="0"/>
              <a:buChar char="•"/>
            </a:pPr>
            <a:r>
              <a:rPr lang="en-US" dirty="0" smtClean="0"/>
              <a:t>Use computed h values to delineate the floodplain</a:t>
            </a:r>
            <a:endParaRPr lang="en-US" dirty="0"/>
          </a:p>
        </p:txBody>
      </p:sp>
    </p:spTree>
    <p:extLst>
      <p:ext uri="{BB962C8B-B14F-4D97-AF65-F5344CB8AC3E}">
        <p14:creationId xmlns:p14="http://schemas.microsoft.com/office/powerpoint/2010/main" val="1866739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342900"/>
            <a:ext cx="8458200" cy="685800"/>
          </a:xfrm>
          <a:prstGeom prst="rect">
            <a:avLst/>
          </a:prstGeom>
          <a:gradFill rotWithShape="0">
            <a:gsLst>
              <a:gs pos="0">
                <a:srgbClr val="99CCFF">
                  <a:gamma/>
                  <a:tint val="31373"/>
                  <a:invGamma/>
                </a:srgbClr>
              </a:gs>
              <a:gs pos="100000">
                <a:srgbClr val="99CC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7" name="Rectangle 3"/>
          <p:cNvSpPr>
            <a:spLocks noGrp="1" noChangeArrowheads="1"/>
          </p:cNvSpPr>
          <p:nvPr>
            <p:ph type="title"/>
          </p:nvPr>
        </p:nvSpPr>
        <p:spPr>
          <a:xfrm>
            <a:off x="1066800" y="317500"/>
            <a:ext cx="8077200" cy="736600"/>
          </a:xfrm>
        </p:spPr>
        <p:txBody>
          <a:bodyPr/>
          <a:lstStyle/>
          <a:p>
            <a:r>
              <a:rPr lang="en-US" sz="4000"/>
              <a:t>Floodplain Delineation</a:t>
            </a:r>
          </a:p>
        </p:txBody>
      </p:sp>
      <p:pic>
        <p:nvPicPr>
          <p:cNvPr id="26628" name="Picture 4" descr="C:\geosnsn\NSNWRCons\BYUPresent\RiverChannelPics\floodA.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98550"/>
            <a:ext cx="7467600" cy="5073650"/>
          </a:xfrm>
          <a:prstGeom prst="rect">
            <a:avLst/>
          </a:prstGeom>
          <a:noFill/>
          <a:extLst>
            <a:ext uri="{909E8E84-426E-40DD-AFC4-6F175D3DCCD1}">
              <a14:hiddenFill xmlns:a14="http://schemas.microsoft.com/office/drawing/2010/main">
                <a:solidFill>
                  <a:srgbClr val="FFFFFF"/>
                </a:solidFill>
              </a14:hiddenFill>
            </a:ext>
          </a:extLst>
        </p:spPr>
      </p:pic>
      <p:pic>
        <p:nvPicPr>
          <p:cNvPr id="26629" name="Picture 5" descr="C:\geosnsn\NSNWRCons\BYUPresent\RiverChannelPics\floodB.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098550"/>
            <a:ext cx="7467600" cy="5073650"/>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C:\geosnsn\NSNWRCons\BYUPresent\RiverChannelPics\floodC.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098550"/>
            <a:ext cx="7467600" cy="5073650"/>
          </a:xfrm>
          <a:prstGeom prst="rect">
            <a:avLst/>
          </a:prstGeom>
          <a:noFill/>
          <a:extLst>
            <a:ext uri="{909E8E84-426E-40DD-AFC4-6F175D3DCCD1}">
              <a14:hiddenFill xmlns:a14="http://schemas.microsoft.com/office/drawing/2010/main">
                <a:solidFill>
                  <a:srgbClr val="FFFFFF"/>
                </a:solidFill>
              </a14:hiddenFill>
            </a:ext>
          </a:extLst>
        </p:spPr>
      </p:pic>
      <p:pic>
        <p:nvPicPr>
          <p:cNvPr id="26631" name="Picture 7" descr="C:\geosnsn\NSNWRCons\BYUPresent\RiverChannelPics\floodD.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098550"/>
            <a:ext cx="7467600" cy="507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7842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linds(horizontal)">
                                      <p:cBhvr>
                                        <p:cTn id="7" dur="500"/>
                                        <p:tgtEl>
                                          <p:spTgt spid="26628"/>
                                        </p:tgtEl>
                                      </p:cBhvr>
                                    </p:animEffect>
                                  </p:childTnLst>
                                  <p:subTnLst>
                                    <p:set>
                                      <p:cBhvr override="childStyle">
                                        <p:cTn dur="1" fill="hold" display="0" masterRel="nextClick" afterEffect="1"/>
                                        <p:tgtEl>
                                          <p:spTgt spid="26628"/>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6629"/>
                                        </p:tgtEl>
                                        <p:attrNameLst>
                                          <p:attrName>style.visibility</p:attrName>
                                        </p:attrNameLst>
                                      </p:cBhvr>
                                      <p:to>
                                        <p:strVal val="visible"/>
                                      </p:to>
                                    </p:set>
                                    <p:animEffect transition="in" filter="checkerboard(across)">
                                      <p:cBhvr>
                                        <p:cTn id="12" dur="500"/>
                                        <p:tgtEl>
                                          <p:spTgt spid="266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26630"/>
                                        </p:tgtEl>
                                        <p:attrNameLst>
                                          <p:attrName>style.visibility</p:attrName>
                                        </p:attrNameLst>
                                      </p:cBhvr>
                                      <p:to>
                                        <p:strVal val="visible"/>
                                      </p:to>
                                    </p:set>
                                    <p:animEffect transition="in" filter="box(out)">
                                      <p:cBhvr>
                                        <p:cTn id="17" dur="500"/>
                                        <p:tgtEl>
                                          <p:spTgt spid="266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6631"/>
                                        </p:tgtEl>
                                        <p:attrNameLst>
                                          <p:attrName>style.visibility</p:attrName>
                                        </p:attrNameLst>
                                      </p:cBhvr>
                                      <p:to>
                                        <p:strVal val="visible"/>
                                      </p:to>
                                    </p:set>
                                    <p:animEffect transition="in" filter="wipe(down)">
                                      <p:cBhvr>
                                        <p:cTn id="22"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dirty="0" smtClean="0"/>
              <a:t>Momentum </a:t>
            </a:r>
            <a:r>
              <a:rPr lang="en-US" dirty="0" smtClean="0"/>
              <a:t>Equation</a:t>
            </a:r>
            <a:endParaRPr lang="en-US" dirty="0" smtClean="0"/>
          </a:p>
        </p:txBody>
      </p:sp>
      <p:graphicFrame>
        <p:nvGraphicFramePr>
          <p:cNvPr id="7170" name="Object 2"/>
          <p:cNvGraphicFramePr>
            <a:graphicFrameLocks noGrp="1" noChangeAspect="1"/>
          </p:cNvGraphicFramePr>
          <p:nvPr>
            <p:ph idx="1"/>
          </p:nvPr>
        </p:nvGraphicFramePr>
        <p:xfrm>
          <a:off x="914400" y="1676400"/>
          <a:ext cx="4938713" cy="1093788"/>
        </p:xfrm>
        <a:graphic>
          <a:graphicData uri="http://schemas.openxmlformats.org/presentationml/2006/ole">
            <mc:AlternateContent xmlns:mc="http://schemas.openxmlformats.org/markup-compatibility/2006">
              <mc:Choice xmlns:v="urn:schemas-microsoft-com:vml" Requires="v">
                <p:oleObj spid="_x0000_s13326" name="Equation" r:id="rId4" imgW="1892160" imgH="419040" progId="Equation.3">
                  <p:embed/>
                </p:oleObj>
              </mc:Choice>
              <mc:Fallback>
                <p:oleObj name="Equation" r:id="rId4" imgW="1892160" imgH="419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676400"/>
                        <a:ext cx="4938713" cy="1093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2" name="Line 6"/>
          <p:cNvSpPr>
            <a:spLocks noChangeShapeType="1"/>
          </p:cNvSpPr>
          <p:nvPr/>
        </p:nvSpPr>
        <p:spPr bwMode="auto">
          <a:xfrm>
            <a:off x="4419600" y="26670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3" name="Line 7"/>
          <p:cNvSpPr>
            <a:spLocks noChangeShapeType="1"/>
          </p:cNvSpPr>
          <p:nvPr/>
        </p:nvSpPr>
        <p:spPr bwMode="auto">
          <a:xfrm>
            <a:off x="4419600" y="2895600"/>
            <a:ext cx="1447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4" name="Text Box 8"/>
          <p:cNvSpPr txBox="1">
            <a:spLocks noChangeArrowheads="1"/>
          </p:cNvSpPr>
          <p:nvPr/>
        </p:nvSpPr>
        <p:spPr bwMode="auto">
          <a:xfrm>
            <a:off x="5867400" y="2681288"/>
            <a:ext cx="2362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Steady, uniform flow</a:t>
            </a:r>
          </a:p>
        </p:txBody>
      </p:sp>
      <p:sp>
        <p:nvSpPr>
          <p:cNvPr id="7175" name="Line 9"/>
          <p:cNvSpPr>
            <a:spLocks noChangeShapeType="1"/>
          </p:cNvSpPr>
          <p:nvPr/>
        </p:nvSpPr>
        <p:spPr bwMode="auto">
          <a:xfrm>
            <a:off x="2362200" y="33528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6" name="Line 10"/>
          <p:cNvSpPr>
            <a:spLocks noChangeShapeType="1"/>
          </p:cNvSpPr>
          <p:nvPr/>
        </p:nvSpPr>
        <p:spPr bwMode="auto">
          <a:xfrm>
            <a:off x="2362200" y="3581400"/>
            <a:ext cx="3505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7" name="Text Box 11"/>
          <p:cNvSpPr txBox="1">
            <a:spLocks noChangeArrowheads="1"/>
          </p:cNvSpPr>
          <p:nvPr/>
        </p:nvSpPr>
        <p:spPr bwMode="auto">
          <a:xfrm>
            <a:off x="5867400" y="3367088"/>
            <a:ext cx="2743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Steady, non-uniform flow</a:t>
            </a:r>
          </a:p>
        </p:txBody>
      </p:sp>
      <p:sp>
        <p:nvSpPr>
          <p:cNvPr id="7178" name="Line 12"/>
          <p:cNvSpPr>
            <a:spLocks noChangeShapeType="1"/>
          </p:cNvSpPr>
          <p:nvPr/>
        </p:nvSpPr>
        <p:spPr bwMode="auto">
          <a:xfrm>
            <a:off x="914400" y="4114800"/>
            <a:ext cx="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9" name="Line 13"/>
          <p:cNvSpPr>
            <a:spLocks noChangeShapeType="1"/>
          </p:cNvSpPr>
          <p:nvPr/>
        </p:nvSpPr>
        <p:spPr bwMode="auto">
          <a:xfrm>
            <a:off x="914400" y="4343400"/>
            <a:ext cx="4953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0" name="Text Box 14"/>
          <p:cNvSpPr txBox="1">
            <a:spLocks noChangeArrowheads="1"/>
          </p:cNvSpPr>
          <p:nvPr/>
        </p:nvSpPr>
        <p:spPr bwMode="auto">
          <a:xfrm>
            <a:off x="5867400" y="4129088"/>
            <a:ext cx="3048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Unsteady, non-uniform flow</a:t>
            </a:r>
          </a:p>
        </p:txBody>
      </p:sp>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6519" y="4953000"/>
            <a:ext cx="5534025" cy="11362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flipH="1" flipV="1">
            <a:off x="5638800" y="2514600"/>
            <a:ext cx="838200" cy="2819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4495800" y="2438400"/>
            <a:ext cx="228600" cy="289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209800" y="2438400"/>
            <a:ext cx="2423731" cy="2895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4114800" y="2667000"/>
            <a:ext cx="914400" cy="2667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895600" y="2681288"/>
            <a:ext cx="1219200" cy="26527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124200" y="2681288"/>
            <a:ext cx="2590800" cy="2500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124200" y="2681288"/>
            <a:ext cx="533400" cy="2500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30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00275" y="2852738"/>
            <a:ext cx="5267325" cy="1143000"/>
          </a:xfrm>
        </p:spPr>
        <p:txBody>
          <a:bodyPr/>
          <a:lstStyle/>
          <a:p>
            <a:r>
              <a:rPr lang="en-US" smtClean="0">
                <a:solidFill>
                  <a:schemeClr val="tx2"/>
                </a:solidFill>
              </a:rPr>
              <a:t>HMS-RAS Integration Strategy/Workflow</a:t>
            </a:r>
            <a:br>
              <a:rPr lang="en-US" smtClean="0">
                <a:solidFill>
                  <a:schemeClr val="tx2"/>
                </a:solidFill>
              </a:rPr>
            </a:br>
            <a:r>
              <a:rPr lang="en-US" smtClean="0">
                <a:solidFill>
                  <a:schemeClr val="tx2"/>
                </a:solidFill>
              </a:rPr>
              <a:t>Brushy Creek Example</a:t>
            </a:r>
            <a:br>
              <a:rPr lang="en-US" smtClean="0">
                <a:solidFill>
                  <a:schemeClr val="tx2"/>
                </a:solidFill>
              </a:rPr>
            </a:br>
            <a:r>
              <a:rPr lang="en-US" smtClean="0">
                <a:solidFill>
                  <a:schemeClr val="tx2"/>
                </a:solidFill>
              </a:rPr>
              <a:t/>
            </a:r>
            <a:br>
              <a:rPr lang="en-US" smtClean="0">
                <a:solidFill>
                  <a:schemeClr val="tx2"/>
                </a:solidFill>
              </a:rPr>
            </a:br>
            <a:r>
              <a:rPr lang="en-US" smtClean="0">
                <a:solidFill>
                  <a:schemeClr val="tx2"/>
                </a:solidFill>
              </a:rPr>
              <a:t>Dean Djokic, ESRI</a:t>
            </a:r>
            <a:br>
              <a:rPr lang="en-US" smtClean="0">
                <a:solidFill>
                  <a:schemeClr val="tx2"/>
                </a:solidFill>
              </a:rPr>
            </a:br>
            <a:r>
              <a:rPr lang="en-US" smtClean="0">
                <a:solidFill>
                  <a:schemeClr val="tx2"/>
                </a:solidFill>
              </a:rPr>
              <a:t>22 March 2012</a:t>
            </a:r>
          </a:p>
        </p:txBody>
      </p:sp>
    </p:spTree>
    <p:extLst>
      <p:ext uri="{BB962C8B-B14F-4D97-AF65-F5344CB8AC3E}">
        <p14:creationId xmlns:p14="http://schemas.microsoft.com/office/powerpoint/2010/main" val="375014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rgbClr val="3E0087"/>
                </a:solidFill>
                <a:latin typeface="Arial" charset="0"/>
              </a:defRPr>
            </a:lvl1pPr>
            <a:lvl2pPr marL="742950" indent="-285750">
              <a:defRPr sz="1600" b="1">
                <a:solidFill>
                  <a:srgbClr val="3E0087"/>
                </a:solidFill>
                <a:latin typeface="Arial" charset="0"/>
              </a:defRPr>
            </a:lvl2pPr>
            <a:lvl3pPr marL="1143000" indent="-228600">
              <a:defRPr sz="1600" b="1">
                <a:solidFill>
                  <a:srgbClr val="3E0087"/>
                </a:solidFill>
                <a:latin typeface="Arial" charset="0"/>
              </a:defRPr>
            </a:lvl3pPr>
            <a:lvl4pPr marL="1600200" indent="-228600">
              <a:defRPr sz="1600" b="1">
                <a:solidFill>
                  <a:srgbClr val="3E0087"/>
                </a:solidFill>
                <a:latin typeface="Arial" charset="0"/>
              </a:defRPr>
            </a:lvl4pPr>
            <a:lvl5pPr marL="2057400" indent="-228600">
              <a:defRPr sz="1600" b="1">
                <a:solidFill>
                  <a:srgbClr val="3E0087"/>
                </a:solidFill>
                <a:latin typeface="Arial" charset="0"/>
              </a:defRPr>
            </a:lvl5pPr>
            <a:lvl6pPr marL="2514600" indent="-228600" algn="ctr" eaLnBrk="0" fontAlgn="base" hangingPunct="0">
              <a:spcBef>
                <a:spcPct val="0"/>
              </a:spcBef>
              <a:spcAft>
                <a:spcPct val="0"/>
              </a:spcAft>
              <a:defRPr sz="1600" b="1">
                <a:solidFill>
                  <a:srgbClr val="3E0087"/>
                </a:solidFill>
                <a:latin typeface="Arial" charset="0"/>
              </a:defRPr>
            </a:lvl6pPr>
            <a:lvl7pPr marL="2971800" indent="-228600" algn="ctr" eaLnBrk="0" fontAlgn="base" hangingPunct="0">
              <a:spcBef>
                <a:spcPct val="0"/>
              </a:spcBef>
              <a:spcAft>
                <a:spcPct val="0"/>
              </a:spcAft>
              <a:defRPr sz="1600" b="1">
                <a:solidFill>
                  <a:srgbClr val="3E0087"/>
                </a:solidFill>
                <a:latin typeface="Arial" charset="0"/>
              </a:defRPr>
            </a:lvl7pPr>
            <a:lvl8pPr marL="3429000" indent="-228600" algn="ctr" eaLnBrk="0" fontAlgn="base" hangingPunct="0">
              <a:spcBef>
                <a:spcPct val="0"/>
              </a:spcBef>
              <a:spcAft>
                <a:spcPct val="0"/>
              </a:spcAft>
              <a:defRPr sz="1600" b="1">
                <a:solidFill>
                  <a:srgbClr val="3E0087"/>
                </a:solidFill>
                <a:latin typeface="Arial" charset="0"/>
              </a:defRPr>
            </a:lvl8pPr>
            <a:lvl9pPr marL="3886200" indent="-228600" algn="ctr" eaLnBrk="0" fontAlgn="base" hangingPunct="0">
              <a:spcBef>
                <a:spcPct val="0"/>
              </a:spcBef>
              <a:spcAft>
                <a:spcPct val="0"/>
              </a:spcAft>
              <a:defRPr sz="1600" b="1">
                <a:solidFill>
                  <a:srgbClr val="3E0087"/>
                </a:solidFill>
                <a:latin typeface="Arial" charset="0"/>
              </a:defRPr>
            </a:lvl9pPr>
          </a:lstStyle>
          <a:p>
            <a:r>
              <a:rPr lang="en-US" sz="900" smtClean="0">
                <a:solidFill>
                  <a:srgbClr val="000000"/>
                </a:solidFill>
              </a:rPr>
              <a:t>9-</a:t>
            </a:r>
            <a:fld id="{FB0B65F4-7629-48E5-8C13-7FF4737D57CC}" type="slidenum">
              <a:rPr lang="en-US" sz="900" smtClean="0">
                <a:solidFill>
                  <a:srgbClr val="000000"/>
                </a:solidFill>
              </a:rPr>
              <a:pPr/>
              <a:t>15</a:t>
            </a:fld>
            <a:endParaRPr lang="en-US" sz="900" smtClean="0"/>
          </a:p>
        </p:txBody>
      </p:sp>
      <p:sp>
        <p:nvSpPr>
          <p:cNvPr id="4099" name="Rectangle 2"/>
          <p:cNvSpPr>
            <a:spLocks noGrp="1" noChangeArrowheads="1"/>
          </p:cNvSpPr>
          <p:nvPr>
            <p:ph type="title"/>
          </p:nvPr>
        </p:nvSpPr>
        <p:spPr>
          <a:xfrm>
            <a:off x="139700" y="392113"/>
            <a:ext cx="8839200" cy="530225"/>
          </a:xfrm>
        </p:spPr>
        <p:txBody>
          <a:bodyPr/>
          <a:lstStyle/>
          <a:p>
            <a:r>
              <a:rPr lang="en-US" smtClean="0"/>
              <a:t>Lecture Overview</a:t>
            </a:r>
          </a:p>
        </p:txBody>
      </p:sp>
      <p:sp>
        <p:nvSpPr>
          <p:cNvPr id="4100" name="Rectangle 3"/>
          <p:cNvSpPr>
            <a:spLocks noGrp="1" noChangeArrowheads="1"/>
          </p:cNvSpPr>
          <p:nvPr>
            <p:ph type="body" idx="1"/>
          </p:nvPr>
        </p:nvSpPr>
        <p:spPr>
          <a:xfrm>
            <a:off x="625475" y="1116013"/>
            <a:ext cx="7191375" cy="5056187"/>
          </a:xfrm>
        </p:spPr>
        <p:txBody>
          <a:bodyPr/>
          <a:lstStyle/>
          <a:p>
            <a:pPr marL="342900" indent="-342900"/>
            <a:r>
              <a:rPr lang="en-US" smtClean="0"/>
              <a:t>Approach to integrated H&amp;H model development</a:t>
            </a:r>
          </a:p>
          <a:p>
            <a:pPr marL="342900" indent="-342900"/>
            <a:r>
              <a:rPr lang="en-US" smtClean="0"/>
              <a:t>Upper Brushy Creek – GeoHMS/HMS development</a:t>
            </a:r>
          </a:p>
          <a:p>
            <a:pPr marL="342900" indent="-342900"/>
            <a:r>
              <a:rPr lang="en-US" smtClean="0"/>
              <a:t>Flood modeling for area of interest – GeoRAS/RAS development</a:t>
            </a:r>
          </a:p>
        </p:txBody>
      </p:sp>
    </p:spTree>
    <p:extLst>
      <p:ext uri="{BB962C8B-B14F-4D97-AF65-F5344CB8AC3E}">
        <p14:creationId xmlns:p14="http://schemas.microsoft.com/office/powerpoint/2010/main" val="1088490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rgbClr val="3E0087"/>
                </a:solidFill>
                <a:latin typeface="Arial" charset="0"/>
              </a:defRPr>
            </a:lvl1pPr>
            <a:lvl2pPr marL="742950" indent="-285750">
              <a:defRPr sz="1600" b="1">
                <a:solidFill>
                  <a:srgbClr val="3E0087"/>
                </a:solidFill>
                <a:latin typeface="Arial" charset="0"/>
              </a:defRPr>
            </a:lvl2pPr>
            <a:lvl3pPr marL="1143000" indent="-228600">
              <a:defRPr sz="1600" b="1">
                <a:solidFill>
                  <a:srgbClr val="3E0087"/>
                </a:solidFill>
                <a:latin typeface="Arial" charset="0"/>
              </a:defRPr>
            </a:lvl3pPr>
            <a:lvl4pPr marL="1600200" indent="-228600">
              <a:defRPr sz="1600" b="1">
                <a:solidFill>
                  <a:srgbClr val="3E0087"/>
                </a:solidFill>
                <a:latin typeface="Arial" charset="0"/>
              </a:defRPr>
            </a:lvl4pPr>
            <a:lvl5pPr marL="2057400" indent="-228600">
              <a:defRPr sz="1600" b="1">
                <a:solidFill>
                  <a:srgbClr val="3E0087"/>
                </a:solidFill>
                <a:latin typeface="Arial" charset="0"/>
              </a:defRPr>
            </a:lvl5pPr>
            <a:lvl6pPr marL="2514600" indent="-228600" algn="ctr" eaLnBrk="0" fontAlgn="base" hangingPunct="0">
              <a:spcBef>
                <a:spcPct val="0"/>
              </a:spcBef>
              <a:spcAft>
                <a:spcPct val="0"/>
              </a:spcAft>
              <a:defRPr sz="1600" b="1">
                <a:solidFill>
                  <a:srgbClr val="3E0087"/>
                </a:solidFill>
                <a:latin typeface="Arial" charset="0"/>
              </a:defRPr>
            </a:lvl6pPr>
            <a:lvl7pPr marL="2971800" indent="-228600" algn="ctr" eaLnBrk="0" fontAlgn="base" hangingPunct="0">
              <a:spcBef>
                <a:spcPct val="0"/>
              </a:spcBef>
              <a:spcAft>
                <a:spcPct val="0"/>
              </a:spcAft>
              <a:defRPr sz="1600" b="1">
                <a:solidFill>
                  <a:srgbClr val="3E0087"/>
                </a:solidFill>
                <a:latin typeface="Arial" charset="0"/>
              </a:defRPr>
            </a:lvl7pPr>
            <a:lvl8pPr marL="3429000" indent="-228600" algn="ctr" eaLnBrk="0" fontAlgn="base" hangingPunct="0">
              <a:spcBef>
                <a:spcPct val="0"/>
              </a:spcBef>
              <a:spcAft>
                <a:spcPct val="0"/>
              </a:spcAft>
              <a:defRPr sz="1600" b="1">
                <a:solidFill>
                  <a:srgbClr val="3E0087"/>
                </a:solidFill>
                <a:latin typeface="Arial" charset="0"/>
              </a:defRPr>
            </a:lvl8pPr>
            <a:lvl9pPr marL="3886200" indent="-228600" algn="ctr" eaLnBrk="0" fontAlgn="base" hangingPunct="0">
              <a:spcBef>
                <a:spcPct val="0"/>
              </a:spcBef>
              <a:spcAft>
                <a:spcPct val="0"/>
              </a:spcAft>
              <a:defRPr sz="1600" b="1">
                <a:solidFill>
                  <a:srgbClr val="3E0087"/>
                </a:solidFill>
                <a:latin typeface="Arial" charset="0"/>
              </a:defRPr>
            </a:lvl9pPr>
          </a:lstStyle>
          <a:p>
            <a:r>
              <a:rPr lang="en-US" sz="900" smtClean="0">
                <a:solidFill>
                  <a:srgbClr val="000000"/>
                </a:solidFill>
              </a:rPr>
              <a:t>9-</a:t>
            </a:r>
            <a:fld id="{4B8F814A-FEB2-465D-9347-105B0021EF36}" type="slidenum">
              <a:rPr lang="en-US" sz="900" smtClean="0">
                <a:solidFill>
                  <a:srgbClr val="000000"/>
                </a:solidFill>
              </a:rPr>
              <a:pPr/>
              <a:t>16</a:t>
            </a:fld>
            <a:endParaRPr lang="en-US" sz="900" smtClean="0"/>
          </a:p>
        </p:txBody>
      </p:sp>
      <p:sp>
        <p:nvSpPr>
          <p:cNvPr id="5123" name="Rectangle 1026"/>
          <p:cNvSpPr>
            <a:spLocks noGrp="1" noChangeArrowheads="1"/>
          </p:cNvSpPr>
          <p:nvPr>
            <p:ph type="title"/>
          </p:nvPr>
        </p:nvSpPr>
        <p:spPr>
          <a:xfrm>
            <a:off x="1066800" y="2535238"/>
            <a:ext cx="6848475" cy="1493837"/>
          </a:xfrm>
        </p:spPr>
        <p:txBody>
          <a:bodyPr/>
          <a:lstStyle/>
          <a:p>
            <a:pPr algn="ctr"/>
            <a:r>
              <a:rPr lang="en-US" sz="4300" smtClean="0"/>
              <a:t>HMS-RAS Integration Overview</a:t>
            </a:r>
          </a:p>
        </p:txBody>
      </p:sp>
    </p:spTree>
    <p:extLst>
      <p:ext uri="{BB962C8B-B14F-4D97-AF65-F5344CB8AC3E}">
        <p14:creationId xmlns:p14="http://schemas.microsoft.com/office/powerpoint/2010/main" val="116638310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rgbClr val="3E0087"/>
                </a:solidFill>
                <a:latin typeface="Arial" charset="0"/>
              </a:defRPr>
            </a:lvl1pPr>
            <a:lvl2pPr marL="742950" indent="-285750">
              <a:defRPr sz="1600" b="1">
                <a:solidFill>
                  <a:srgbClr val="3E0087"/>
                </a:solidFill>
                <a:latin typeface="Arial" charset="0"/>
              </a:defRPr>
            </a:lvl2pPr>
            <a:lvl3pPr marL="1143000" indent="-228600">
              <a:defRPr sz="1600" b="1">
                <a:solidFill>
                  <a:srgbClr val="3E0087"/>
                </a:solidFill>
                <a:latin typeface="Arial" charset="0"/>
              </a:defRPr>
            </a:lvl3pPr>
            <a:lvl4pPr marL="1600200" indent="-228600">
              <a:defRPr sz="1600" b="1">
                <a:solidFill>
                  <a:srgbClr val="3E0087"/>
                </a:solidFill>
                <a:latin typeface="Arial" charset="0"/>
              </a:defRPr>
            </a:lvl4pPr>
            <a:lvl5pPr marL="2057400" indent="-228600">
              <a:defRPr sz="1600" b="1">
                <a:solidFill>
                  <a:srgbClr val="3E0087"/>
                </a:solidFill>
                <a:latin typeface="Arial" charset="0"/>
              </a:defRPr>
            </a:lvl5pPr>
            <a:lvl6pPr marL="2514600" indent="-228600" algn="ctr" eaLnBrk="0" fontAlgn="base" hangingPunct="0">
              <a:spcBef>
                <a:spcPct val="0"/>
              </a:spcBef>
              <a:spcAft>
                <a:spcPct val="0"/>
              </a:spcAft>
              <a:defRPr sz="1600" b="1">
                <a:solidFill>
                  <a:srgbClr val="3E0087"/>
                </a:solidFill>
                <a:latin typeface="Arial" charset="0"/>
              </a:defRPr>
            </a:lvl6pPr>
            <a:lvl7pPr marL="2971800" indent="-228600" algn="ctr" eaLnBrk="0" fontAlgn="base" hangingPunct="0">
              <a:spcBef>
                <a:spcPct val="0"/>
              </a:spcBef>
              <a:spcAft>
                <a:spcPct val="0"/>
              </a:spcAft>
              <a:defRPr sz="1600" b="1">
                <a:solidFill>
                  <a:srgbClr val="3E0087"/>
                </a:solidFill>
                <a:latin typeface="Arial" charset="0"/>
              </a:defRPr>
            </a:lvl7pPr>
            <a:lvl8pPr marL="3429000" indent="-228600" algn="ctr" eaLnBrk="0" fontAlgn="base" hangingPunct="0">
              <a:spcBef>
                <a:spcPct val="0"/>
              </a:spcBef>
              <a:spcAft>
                <a:spcPct val="0"/>
              </a:spcAft>
              <a:defRPr sz="1600" b="1">
                <a:solidFill>
                  <a:srgbClr val="3E0087"/>
                </a:solidFill>
                <a:latin typeface="Arial" charset="0"/>
              </a:defRPr>
            </a:lvl8pPr>
            <a:lvl9pPr marL="3886200" indent="-228600" algn="ctr" eaLnBrk="0" fontAlgn="base" hangingPunct="0">
              <a:spcBef>
                <a:spcPct val="0"/>
              </a:spcBef>
              <a:spcAft>
                <a:spcPct val="0"/>
              </a:spcAft>
              <a:defRPr sz="1600" b="1">
                <a:solidFill>
                  <a:srgbClr val="3E0087"/>
                </a:solidFill>
                <a:latin typeface="Arial" charset="0"/>
              </a:defRPr>
            </a:lvl9pPr>
          </a:lstStyle>
          <a:p>
            <a:r>
              <a:rPr lang="en-US" sz="900" smtClean="0">
                <a:solidFill>
                  <a:srgbClr val="000000"/>
                </a:solidFill>
              </a:rPr>
              <a:t>9-</a:t>
            </a:r>
            <a:fld id="{6919EBC3-5809-4032-BC0B-2FC233FB5EF5}" type="slidenum">
              <a:rPr lang="en-US" sz="900" smtClean="0">
                <a:solidFill>
                  <a:srgbClr val="000000"/>
                </a:solidFill>
              </a:rPr>
              <a:pPr/>
              <a:t>17</a:t>
            </a:fld>
            <a:endParaRPr lang="en-US" sz="900" smtClean="0"/>
          </a:p>
        </p:txBody>
      </p:sp>
      <p:sp>
        <p:nvSpPr>
          <p:cNvPr id="6147" name="Rectangle 24"/>
          <p:cNvSpPr>
            <a:spLocks noGrp="1" noChangeArrowheads="1"/>
          </p:cNvSpPr>
          <p:nvPr>
            <p:ph type="title"/>
          </p:nvPr>
        </p:nvSpPr>
        <p:spPr/>
        <p:txBody>
          <a:bodyPr/>
          <a:lstStyle/>
          <a:p>
            <a:r>
              <a:rPr lang="en-US" smtClean="0"/>
              <a:t>Integration Approach</a:t>
            </a:r>
          </a:p>
        </p:txBody>
      </p:sp>
      <p:sp>
        <p:nvSpPr>
          <p:cNvPr id="6148" name="Rectangle 25"/>
          <p:cNvSpPr>
            <a:spLocks noGrp="1" noChangeArrowheads="1"/>
          </p:cNvSpPr>
          <p:nvPr>
            <p:ph type="body" idx="1"/>
          </p:nvPr>
        </p:nvSpPr>
        <p:spPr/>
        <p:txBody>
          <a:bodyPr/>
          <a:lstStyle/>
          <a:p>
            <a:r>
              <a:rPr lang="en-US" smtClean="0"/>
              <a:t>Mix of planning, GIS, and H&amp;H modeling operations – not a push button operation.</a:t>
            </a:r>
          </a:p>
          <a:p>
            <a:r>
              <a:rPr lang="en-US" smtClean="0"/>
              <a:t>Types of integration</a:t>
            </a:r>
          </a:p>
          <a:p>
            <a:pPr lvl="1"/>
            <a:r>
              <a:rPr lang="en-US" smtClean="0"/>
              <a:t>Modeling support (preparing data for model input)</a:t>
            </a:r>
          </a:p>
          <a:p>
            <a:pPr lvl="2"/>
            <a:r>
              <a:rPr lang="en-US" smtClean="0"/>
              <a:t>e.g. land use/soils/CN or rainfall processing – Arc Hydro or general GIS data processing</a:t>
            </a:r>
          </a:p>
          <a:p>
            <a:pPr lvl="1"/>
            <a:r>
              <a:rPr lang="en-US" smtClean="0"/>
              <a:t>Linked</a:t>
            </a:r>
          </a:p>
          <a:p>
            <a:pPr lvl="2"/>
            <a:r>
              <a:rPr lang="en-US" smtClean="0"/>
              <a:t>GeoHMS</a:t>
            </a:r>
          </a:p>
          <a:p>
            <a:pPr lvl="2"/>
            <a:r>
              <a:rPr lang="en-US" smtClean="0"/>
              <a:t>GeoRAS</a:t>
            </a:r>
          </a:p>
          <a:p>
            <a:pPr lvl="1"/>
            <a:r>
              <a:rPr lang="en-US" smtClean="0"/>
              <a:t>Integrated</a:t>
            </a:r>
          </a:p>
          <a:p>
            <a:pPr lvl="2"/>
            <a:r>
              <a:rPr lang="en-US" smtClean="0"/>
              <a:t>DSS</a:t>
            </a:r>
          </a:p>
        </p:txBody>
      </p:sp>
    </p:spTree>
    <p:extLst>
      <p:ext uri="{BB962C8B-B14F-4D97-AF65-F5344CB8AC3E}">
        <p14:creationId xmlns:p14="http://schemas.microsoft.com/office/powerpoint/2010/main" val="2700137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rgbClr val="3E0087"/>
                </a:solidFill>
                <a:latin typeface="Arial" charset="0"/>
              </a:defRPr>
            </a:lvl1pPr>
            <a:lvl2pPr marL="742950" indent="-285750">
              <a:defRPr sz="1600" b="1">
                <a:solidFill>
                  <a:srgbClr val="3E0087"/>
                </a:solidFill>
                <a:latin typeface="Arial" charset="0"/>
              </a:defRPr>
            </a:lvl2pPr>
            <a:lvl3pPr marL="1143000" indent="-228600">
              <a:defRPr sz="1600" b="1">
                <a:solidFill>
                  <a:srgbClr val="3E0087"/>
                </a:solidFill>
                <a:latin typeface="Arial" charset="0"/>
              </a:defRPr>
            </a:lvl3pPr>
            <a:lvl4pPr marL="1600200" indent="-228600">
              <a:defRPr sz="1600" b="1">
                <a:solidFill>
                  <a:srgbClr val="3E0087"/>
                </a:solidFill>
                <a:latin typeface="Arial" charset="0"/>
              </a:defRPr>
            </a:lvl4pPr>
            <a:lvl5pPr marL="2057400" indent="-228600">
              <a:defRPr sz="1600" b="1">
                <a:solidFill>
                  <a:srgbClr val="3E0087"/>
                </a:solidFill>
                <a:latin typeface="Arial" charset="0"/>
              </a:defRPr>
            </a:lvl5pPr>
            <a:lvl6pPr marL="2514600" indent="-228600" algn="ctr" eaLnBrk="0" fontAlgn="base" hangingPunct="0">
              <a:spcBef>
                <a:spcPct val="0"/>
              </a:spcBef>
              <a:spcAft>
                <a:spcPct val="0"/>
              </a:spcAft>
              <a:defRPr sz="1600" b="1">
                <a:solidFill>
                  <a:srgbClr val="3E0087"/>
                </a:solidFill>
                <a:latin typeface="Arial" charset="0"/>
              </a:defRPr>
            </a:lvl6pPr>
            <a:lvl7pPr marL="2971800" indent="-228600" algn="ctr" eaLnBrk="0" fontAlgn="base" hangingPunct="0">
              <a:spcBef>
                <a:spcPct val="0"/>
              </a:spcBef>
              <a:spcAft>
                <a:spcPct val="0"/>
              </a:spcAft>
              <a:defRPr sz="1600" b="1">
                <a:solidFill>
                  <a:srgbClr val="3E0087"/>
                </a:solidFill>
                <a:latin typeface="Arial" charset="0"/>
              </a:defRPr>
            </a:lvl7pPr>
            <a:lvl8pPr marL="3429000" indent="-228600" algn="ctr" eaLnBrk="0" fontAlgn="base" hangingPunct="0">
              <a:spcBef>
                <a:spcPct val="0"/>
              </a:spcBef>
              <a:spcAft>
                <a:spcPct val="0"/>
              </a:spcAft>
              <a:defRPr sz="1600" b="1">
                <a:solidFill>
                  <a:srgbClr val="3E0087"/>
                </a:solidFill>
                <a:latin typeface="Arial" charset="0"/>
              </a:defRPr>
            </a:lvl8pPr>
            <a:lvl9pPr marL="3886200" indent="-228600" algn="ctr" eaLnBrk="0" fontAlgn="base" hangingPunct="0">
              <a:spcBef>
                <a:spcPct val="0"/>
              </a:spcBef>
              <a:spcAft>
                <a:spcPct val="0"/>
              </a:spcAft>
              <a:defRPr sz="1600" b="1">
                <a:solidFill>
                  <a:srgbClr val="3E0087"/>
                </a:solidFill>
                <a:latin typeface="Arial" charset="0"/>
              </a:defRPr>
            </a:lvl9pPr>
          </a:lstStyle>
          <a:p>
            <a:r>
              <a:rPr lang="en-US" sz="900" smtClean="0">
                <a:solidFill>
                  <a:srgbClr val="000000"/>
                </a:solidFill>
              </a:rPr>
              <a:t>9-</a:t>
            </a:r>
            <a:fld id="{A100FD6C-62A5-4882-8F00-4BE166F472BD}" type="slidenum">
              <a:rPr lang="en-US" sz="900" smtClean="0">
                <a:solidFill>
                  <a:srgbClr val="000000"/>
                </a:solidFill>
              </a:rPr>
              <a:pPr/>
              <a:t>18</a:t>
            </a:fld>
            <a:endParaRPr lang="en-US" sz="900" smtClean="0"/>
          </a:p>
        </p:txBody>
      </p:sp>
      <p:sp>
        <p:nvSpPr>
          <p:cNvPr id="7171" name="Rectangle 2"/>
          <p:cNvSpPr>
            <a:spLocks noGrp="1" noChangeArrowheads="1"/>
          </p:cNvSpPr>
          <p:nvPr>
            <p:ph type="title"/>
          </p:nvPr>
        </p:nvSpPr>
        <p:spPr/>
        <p:txBody>
          <a:bodyPr/>
          <a:lstStyle/>
          <a:p>
            <a:r>
              <a:rPr lang="en-US" smtClean="0"/>
              <a:t>Integration Approach</a:t>
            </a:r>
            <a:r>
              <a:rPr lang="en-US" sz="1400" smtClean="0"/>
              <a:t> (2)</a:t>
            </a:r>
          </a:p>
        </p:txBody>
      </p:sp>
      <p:sp>
        <p:nvSpPr>
          <p:cNvPr id="7172" name="Rectangle 3"/>
          <p:cNvSpPr>
            <a:spLocks noGrp="1" noChangeArrowheads="1"/>
          </p:cNvSpPr>
          <p:nvPr>
            <p:ph type="body" idx="1"/>
          </p:nvPr>
        </p:nvSpPr>
        <p:spPr/>
        <p:txBody>
          <a:bodyPr/>
          <a:lstStyle/>
          <a:p>
            <a:r>
              <a:rPr lang="en-US" sz="2000" smtClean="0"/>
              <a:t>Key steps:</a:t>
            </a:r>
          </a:p>
          <a:p>
            <a:pPr lvl="1"/>
            <a:r>
              <a:rPr lang="en-US" sz="1800" smtClean="0"/>
              <a:t>Plan (roughly) hydrologic and hydraulic model layouts – flow exchange locations</a:t>
            </a:r>
          </a:p>
          <a:p>
            <a:pPr lvl="2"/>
            <a:r>
              <a:rPr lang="en-US" sz="1600" smtClean="0"/>
              <a:t>e.g. location of HMS modeling elements and RAS cross-sections</a:t>
            </a:r>
          </a:p>
          <a:p>
            <a:pPr lvl="1"/>
            <a:r>
              <a:rPr lang="en-US" sz="1800" smtClean="0"/>
              <a:t>Identify sources of precipitation input into the hydrologic model and techniques for their incorporation into the dataset</a:t>
            </a:r>
          </a:p>
          <a:p>
            <a:pPr lvl="2"/>
            <a:r>
              <a:rPr lang="en-US" sz="1600" smtClean="0"/>
              <a:t>e.g. Nexrad rainfall</a:t>
            </a:r>
          </a:p>
          <a:p>
            <a:pPr lvl="1"/>
            <a:r>
              <a:rPr lang="en-US" sz="1800" smtClean="0"/>
              <a:t>Develop GeoHMS model (and precipitation sub model)</a:t>
            </a:r>
          </a:p>
          <a:p>
            <a:pPr lvl="1"/>
            <a:r>
              <a:rPr lang="en-US" sz="1800" smtClean="0"/>
              <a:t>Finalize and run HMS model and generate results (DSS)</a:t>
            </a:r>
          </a:p>
          <a:p>
            <a:pPr lvl="1"/>
            <a:r>
              <a:rPr lang="en-US" sz="1800" smtClean="0"/>
              <a:t>Develop GeoRAS model</a:t>
            </a:r>
          </a:p>
          <a:p>
            <a:pPr lvl="1"/>
            <a:r>
              <a:rPr lang="en-US" sz="1800" smtClean="0"/>
              <a:t>Finalize and run RAS taking HMS results as input</a:t>
            </a:r>
          </a:p>
          <a:p>
            <a:pPr lvl="1"/>
            <a:r>
              <a:rPr lang="en-US" sz="1800" smtClean="0"/>
              <a:t>Feedback between HMS and RAS is manual</a:t>
            </a:r>
          </a:p>
          <a:p>
            <a:pPr lvl="2"/>
            <a:r>
              <a:rPr lang="en-US" sz="1600" smtClean="0"/>
              <a:t>e.g. modification of time of concentration or routing parameters</a:t>
            </a:r>
          </a:p>
        </p:txBody>
      </p:sp>
    </p:spTree>
    <p:extLst>
      <p:ext uri="{BB962C8B-B14F-4D97-AF65-F5344CB8AC3E}">
        <p14:creationId xmlns:p14="http://schemas.microsoft.com/office/powerpoint/2010/main" val="1520265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rgbClr val="3E0087"/>
                </a:solidFill>
                <a:latin typeface="Arial" charset="0"/>
              </a:defRPr>
            </a:lvl1pPr>
            <a:lvl2pPr marL="742950" indent="-285750">
              <a:defRPr sz="1600" b="1">
                <a:solidFill>
                  <a:srgbClr val="3E0087"/>
                </a:solidFill>
                <a:latin typeface="Arial" charset="0"/>
              </a:defRPr>
            </a:lvl2pPr>
            <a:lvl3pPr marL="1143000" indent="-228600">
              <a:defRPr sz="1600" b="1">
                <a:solidFill>
                  <a:srgbClr val="3E0087"/>
                </a:solidFill>
                <a:latin typeface="Arial" charset="0"/>
              </a:defRPr>
            </a:lvl3pPr>
            <a:lvl4pPr marL="1600200" indent="-228600">
              <a:defRPr sz="1600" b="1">
                <a:solidFill>
                  <a:srgbClr val="3E0087"/>
                </a:solidFill>
                <a:latin typeface="Arial" charset="0"/>
              </a:defRPr>
            </a:lvl4pPr>
            <a:lvl5pPr marL="2057400" indent="-228600">
              <a:defRPr sz="1600" b="1">
                <a:solidFill>
                  <a:srgbClr val="3E0087"/>
                </a:solidFill>
                <a:latin typeface="Arial" charset="0"/>
              </a:defRPr>
            </a:lvl5pPr>
            <a:lvl6pPr marL="2514600" indent="-228600" algn="ctr" eaLnBrk="0" fontAlgn="base" hangingPunct="0">
              <a:spcBef>
                <a:spcPct val="0"/>
              </a:spcBef>
              <a:spcAft>
                <a:spcPct val="0"/>
              </a:spcAft>
              <a:defRPr sz="1600" b="1">
                <a:solidFill>
                  <a:srgbClr val="3E0087"/>
                </a:solidFill>
                <a:latin typeface="Arial" charset="0"/>
              </a:defRPr>
            </a:lvl6pPr>
            <a:lvl7pPr marL="2971800" indent="-228600" algn="ctr" eaLnBrk="0" fontAlgn="base" hangingPunct="0">
              <a:spcBef>
                <a:spcPct val="0"/>
              </a:spcBef>
              <a:spcAft>
                <a:spcPct val="0"/>
              </a:spcAft>
              <a:defRPr sz="1600" b="1">
                <a:solidFill>
                  <a:srgbClr val="3E0087"/>
                </a:solidFill>
                <a:latin typeface="Arial" charset="0"/>
              </a:defRPr>
            </a:lvl7pPr>
            <a:lvl8pPr marL="3429000" indent="-228600" algn="ctr" eaLnBrk="0" fontAlgn="base" hangingPunct="0">
              <a:spcBef>
                <a:spcPct val="0"/>
              </a:spcBef>
              <a:spcAft>
                <a:spcPct val="0"/>
              </a:spcAft>
              <a:defRPr sz="1600" b="1">
                <a:solidFill>
                  <a:srgbClr val="3E0087"/>
                </a:solidFill>
                <a:latin typeface="Arial" charset="0"/>
              </a:defRPr>
            </a:lvl8pPr>
            <a:lvl9pPr marL="3886200" indent="-228600" algn="ctr" eaLnBrk="0" fontAlgn="base" hangingPunct="0">
              <a:spcBef>
                <a:spcPct val="0"/>
              </a:spcBef>
              <a:spcAft>
                <a:spcPct val="0"/>
              </a:spcAft>
              <a:defRPr sz="1600" b="1">
                <a:solidFill>
                  <a:srgbClr val="3E0087"/>
                </a:solidFill>
                <a:latin typeface="Arial" charset="0"/>
              </a:defRPr>
            </a:lvl9pPr>
          </a:lstStyle>
          <a:p>
            <a:r>
              <a:rPr lang="en-US" sz="900" smtClean="0">
                <a:solidFill>
                  <a:srgbClr val="000000"/>
                </a:solidFill>
              </a:rPr>
              <a:t>9-</a:t>
            </a:r>
            <a:fld id="{7E6CB561-374B-433B-8100-59B90AC47D39}" type="slidenum">
              <a:rPr lang="en-US" sz="900" smtClean="0">
                <a:solidFill>
                  <a:srgbClr val="000000"/>
                </a:solidFill>
              </a:rPr>
              <a:pPr/>
              <a:t>19</a:t>
            </a:fld>
            <a:endParaRPr lang="en-US" sz="900" smtClean="0"/>
          </a:p>
        </p:txBody>
      </p:sp>
      <p:sp>
        <p:nvSpPr>
          <p:cNvPr id="8195" name="Rectangle 2"/>
          <p:cNvSpPr>
            <a:spLocks noGrp="1" noChangeArrowheads="1"/>
          </p:cNvSpPr>
          <p:nvPr>
            <p:ph type="title"/>
          </p:nvPr>
        </p:nvSpPr>
        <p:spPr/>
        <p:txBody>
          <a:bodyPr/>
          <a:lstStyle/>
          <a:p>
            <a:r>
              <a:rPr lang="en-US" smtClean="0"/>
              <a:t>Integration Planning</a:t>
            </a:r>
            <a:endParaRPr lang="en-US" sz="1400" smtClean="0"/>
          </a:p>
        </p:txBody>
      </p:sp>
      <p:sp>
        <p:nvSpPr>
          <p:cNvPr id="8196" name="Rectangle 3"/>
          <p:cNvSpPr>
            <a:spLocks noGrp="1" noChangeArrowheads="1"/>
          </p:cNvSpPr>
          <p:nvPr>
            <p:ph type="body" idx="1"/>
          </p:nvPr>
        </p:nvSpPr>
        <p:spPr>
          <a:xfrm>
            <a:off x="139700" y="1116013"/>
            <a:ext cx="4838700" cy="5132387"/>
          </a:xfrm>
        </p:spPr>
        <p:txBody>
          <a:bodyPr/>
          <a:lstStyle/>
          <a:p>
            <a:r>
              <a:rPr lang="en-US" smtClean="0"/>
              <a:t>Identify where outputs from one model (HMS) become input to the second one (RAS)</a:t>
            </a:r>
          </a:p>
          <a:p>
            <a:pPr lvl="1"/>
            <a:r>
              <a:rPr lang="en-US" smtClean="0"/>
              <a:t>Place hydrologic elements (subbasins, reaches, junctions) to capture flows at points of interest (confluences, structures)</a:t>
            </a:r>
          </a:p>
          <a:p>
            <a:pPr lvl="1"/>
            <a:r>
              <a:rPr lang="en-US" smtClean="0"/>
              <a:t>Place hydraulic elements (cross-sections) at points of interest</a:t>
            </a:r>
          </a:p>
          <a:p>
            <a:pPr lvl="1"/>
            <a:r>
              <a:rPr lang="en-US" smtClean="0"/>
              <a:t>Identify/specify element naming conventions between the two models (persistent or transient names)</a:t>
            </a:r>
          </a:p>
        </p:txBody>
      </p:sp>
      <p:graphicFrame>
        <p:nvGraphicFramePr>
          <p:cNvPr id="8197" name="Object 4"/>
          <p:cNvGraphicFramePr>
            <a:graphicFrameLocks noChangeAspect="1"/>
          </p:cNvGraphicFramePr>
          <p:nvPr/>
        </p:nvGraphicFramePr>
        <p:xfrm>
          <a:off x="5610225" y="1104900"/>
          <a:ext cx="2500313" cy="5126038"/>
        </p:xfrm>
        <a:graphic>
          <a:graphicData uri="http://schemas.openxmlformats.org/presentationml/2006/ole">
            <mc:AlternateContent xmlns:mc="http://schemas.openxmlformats.org/markup-compatibility/2006">
              <mc:Choice xmlns:v="urn:schemas-microsoft-com:vml" Requires="v">
                <p:oleObj spid="_x0000_s15362" name="Bitmap Image" r:id="rId3" imgW="3048426" imgH="6249272" progId="Paint.Picture">
                  <p:embed/>
                </p:oleObj>
              </mc:Choice>
              <mc:Fallback>
                <p:oleObj name="Bitmap Image" r:id="rId3" imgW="3048426" imgH="624927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0225" y="1104900"/>
                        <a:ext cx="2500313" cy="51260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pic>
                </p:oleObj>
              </mc:Fallback>
            </mc:AlternateContent>
          </a:graphicData>
        </a:graphic>
      </p:graphicFrame>
    </p:spTree>
    <p:extLst>
      <p:ext uri="{BB962C8B-B14F-4D97-AF65-F5344CB8AC3E}">
        <p14:creationId xmlns:p14="http://schemas.microsoft.com/office/powerpoint/2010/main" val="3366694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Flood Inundation</a:t>
            </a:r>
          </a:p>
        </p:txBody>
      </p:sp>
      <p:pic>
        <p:nvPicPr>
          <p:cNvPr id="107523" name="Picture 3" descr="C:\geosnsn\NSNWRCons\Ch05\Images\fpCS0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05000"/>
            <a:ext cx="7767638" cy="3667125"/>
          </a:xfrm>
          <a:prstGeom prst="rect">
            <a:avLst/>
          </a:prstGeom>
          <a:noFill/>
          <a:extLst>
            <a:ext uri="{909E8E84-426E-40DD-AFC4-6F175D3DCCD1}">
              <a14:hiddenFill xmlns:a14="http://schemas.microsoft.com/office/drawing/2010/main">
                <a:solidFill>
                  <a:srgbClr val="FFFFFF"/>
                </a:solidFill>
              </a14:hiddenFill>
            </a:ext>
          </a:extLst>
        </p:spPr>
      </p:pic>
      <p:pic>
        <p:nvPicPr>
          <p:cNvPr id="107524" name="Picture 4" descr="C:\geosnsn\NSNWRCons\Ch05\Images\fpCS0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93888"/>
            <a:ext cx="7767638" cy="369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393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7524"/>
                                        </p:tgtEl>
                                        <p:attrNameLst>
                                          <p:attrName>style.visibility</p:attrName>
                                        </p:attrNameLst>
                                      </p:cBhvr>
                                      <p:to>
                                        <p:strVal val="visible"/>
                                      </p:to>
                                    </p:set>
                                    <p:animEffect transition="in" filter="wipe(left)">
                                      <p:cBhvr>
                                        <p:cTn id="7" dur="500"/>
                                        <p:tgtEl>
                                          <p:spTgt spid="107524"/>
                                        </p:tgtEl>
                                      </p:cBhvr>
                                    </p:animEffect>
                                  </p:childTnLst>
                                  <p:subTnLst>
                                    <p:set>
                                      <p:cBhvr override="childStyle">
                                        <p:cTn dur="1" fill="hold" display="0" masterRel="nextClick" afterEffect="1"/>
                                        <p:tgtEl>
                                          <p:spTgt spid="107524"/>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07523"/>
                                        </p:tgtEl>
                                        <p:attrNameLst>
                                          <p:attrName>style.visibility</p:attrName>
                                        </p:attrNameLst>
                                      </p:cBhvr>
                                      <p:to>
                                        <p:strVal val="visible"/>
                                      </p:to>
                                    </p:set>
                                    <p:animEffect transition="in" filter="wipe(down)">
                                      <p:cBhvr>
                                        <p:cTn id="12" dur="500"/>
                                        <p:tgtEl>
                                          <p:spTgt spid="107523"/>
                                        </p:tgtEl>
                                      </p:cBhvr>
                                    </p:animEffect>
                                  </p:childTnLst>
                                  <p:subTnLst>
                                    <p:set>
                                      <p:cBhvr override="childStyle">
                                        <p:cTn dur="1" fill="hold" display="0" masterRel="nextClick" afterEffect="1"/>
                                        <p:tgtEl>
                                          <p:spTgt spid="10752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rgbClr val="3E0087"/>
                </a:solidFill>
                <a:latin typeface="Arial" charset="0"/>
              </a:defRPr>
            </a:lvl1pPr>
            <a:lvl2pPr marL="742950" indent="-285750">
              <a:defRPr sz="1600" b="1">
                <a:solidFill>
                  <a:srgbClr val="3E0087"/>
                </a:solidFill>
                <a:latin typeface="Arial" charset="0"/>
              </a:defRPr>
            </a:lvl2pPr>
            <a:lvl3pPr marL="1143000" indent="-228600">
              <a:defRPr sz="1600" b="1">
                <a:solidFill>
                  <a:srgbClr val="3E0087"/>
                </a:solidFill>
                <a:latin typeface="Arial" charset="0"/>
              </a:defRPr>
            </a:lvl3pPr>
            <a:lvl4pPr marL="1600200" indent="-228600">
              <a:defRPr sz="1600" b="1">
                <a:solidFill>
                  <a:srgbClr val="3E0087"/>
                </a:solidFill>
                <a:latin typeface="Arial" charset="0"/>
              </a:defRPr>
            </a:lvl4pPr>
            <a:lvl5pPr marL="2057400" indent="-228600">
              <a:defRPr sz="1600" b="1">
                <a:solidFill>
                  <a:srgbClr val="3E0087"/>
                </a:solidFill>
                <a:latin typeface="Arial" charset="0"/>
              </a:defRPr>
            </a:lvl5pPr>
            <a:lvl6pPr marL="2514600" indent="-228600" algn="ctr" eaLnBrk="0" fontAlgn="base" hangingPunct="0">
              <a:spcBef>
                <a:spcPct val="0"/>
              </a:spcBef>
              <a:spcAft>
                <a:spcPct val="0"/>
              </a:spcAft>
              <a:defRPr sz="1600" b="1">
                <a:solidFill>
                  <a:srgbClr val="3E0087"/>
                </a:solidFill>
                <a:latin typeface="Arial" charset="0"/>
              </a:defRPr>
            </a:lvl6pPr>
            <a:lvl7pPr marL="2971800" indent="-228600" algn="ctr" eaLnBrk="0" fontAlgn="base" hangingPunct="0">
              <a:spcBef>
                <a:spcPct val="0"/>
              </a:spcBef>
              <a:spcAft>
                <a:spcPct val="0"/>
              </a:spcAft>
              <a:defRPr sz="1600" b="1">
                <a:solidFill>
                  <a:srgbClr val="3E0087"/>
                </a:solidFill>
                <a:latin typeface="Arial" charset="0"/>
              </a:defRPr>
            </a:lvl7pPr>
            <a:lvl8pPr marL="3429000" indent="-228600" algn="ctr" eaLnBrk="0" fontAlgn="base" hangingPunct="0">
              <a:spcBef>
                <a:spcPct val="0"/>
              </a:spcBef>
              <a:spcAft>
                <a:spcPct val="0"/>
              </a:spcAft>
              <a:defRPr sz="1600" b="1">
                <a:solidFill>
                  <a:srgbClr val="3E0087"/>
                </a:solidFill>
                <a:latin typeface="Arial" charset="0"/>
              </a:defRPr>
            </a:lvl8pPr>
            <a:lvl9pPr marL="3886200" indent="-228600" algn="ctr" eaLnBrk="0" fontAlgn="base" hangingPunct="0">
              <a:spcBef>
                <a:spcPct val="0"/>
              </a:spcBef>
              <a:spcAft>
                <a:spcPct val="0"/>
              </a:spcAft>
              <a:defRPr sz="1600" b="1">
                <a:solidFill>
                  <a:srgbClr val="3E0087"/>
                </a:solidFill>
                <a:latin typeface="Arial" charset="0"/>
              </a:defRPr>
            </a:lvl9pPr>
          </a:lstStyle>
          <a:p>
            <a:r>
              <a:rPr lang="en-US" sz="900" smtClean="0">
                <a:solidFill>
                  <a:srgbClr val="000000"/>
                </a:solidFill>
              </a:rPr>
              <a:t>9-</a:t>
            </a:r>
            <a:fld id="{10BBB7D4-34DF-47D8-A63A-CE5398F13177}" type="slidenum">
              <a:rPr lang="en-US" sz="900" smtClean="0">
                <a:solidFill>
                  <a:srgbClr val="000000"/>
                </a:solidFill>
              </a:rPr>
              <a:pPr/>
              <a:t>20</a:t>
            </a:fld>
            <a:endParaRPr lang="en-US" sz="900" smtClean="0"/>
          </a:p>
        </p:txBody>
      </p:sp>
      <p:sp>
        <p:nvSpPr>
          <p:cNvPr id="9219" name="Rectangle 2"/>
          <p:cNvSpPr>
            <a:spLocks noGrp="1" noChangeArrowheads="1"/>
          </p:cNvSpPr>
          <p:nvPr>
            <p:ph type="title"/>
          </p:nvPr>
        </p:nvSpPr>
        <p:spPr/>
        <p:txBody>
          <a:bodyPr/>
          <a:lstStyle/>
          <a:p>
            <a:r>
              <a:rPr lang="en-US" smtClean="0"/>
              <a:t>Precipitation Sources</a:t>
            </a:r>
            <a:endParaRPr lang="en-US" sz="1400" smtClean="0"/>
          </a:p>
        </p:txBody>
      </p:sp>
      <p:sp>
        <p:nvSpPr>
          <p:cNvPr id="9220" name="Rectangle 3"/>
          <p:cNvSpPr>
            <a:spLocks noGrp="1" noChangeArrowheads="1"/>
          </p:cNvSpPr>
          <p:nvPr>
            <p:ph type="body" idx="1"/>
          </p:nvPr>
        </p:nvSpPr>
        <p:spPr>
          <a:xfrm>
            <a:off x="139700" y="1116013"/>
            <a:ext cx="4695825" cy="5056187"/>
          </a:xfrm>
        </p:spPr>
        <p:txBody>
          <a:bodyPr/>
          <a:lstStyle/>
          <a:p>
            <a:r>
              <a:rPr lang="en-US" smtClean="0"/>
              <a:t>Identify sources of precipitation input into the hydrologic model and techniques for their incorporation into the dataset</a:t>
            </a:r>
          </a:p>
          <a:p>
            <a:pPr lvl="1"/>
            <a:r>
              <a:rPr lang="en-US" smtClean="0"/>
              <a:t>Point (rain gage)</a:t>
            </a:r>
          </a:p>
          <a:p>
            <a:pPr lvl="1"/>
            <a:r>
              <a:rPr lang="en-US" smtClean="0"/>
              <a:t>Polygon (Nexrad cells)</a:t>
            </a:r>
          </a:p>
          <a:p>
            <a:pPr lvl="1"/>
            <a:r>
              <a:rPr lang="en-US" smtClean="0"/>
              <a:t>Surface (TIN/grid)</a:t>
            </a:r>
          </a:p>
        </p:txBody>
      </p:sp>
      <p:graphicFrame>
        <p:nvGraphicFramePr>
          <p:cNvPr id="9221" name="Object 4"/>
          <p:cNvGraphicFramePr>
            <a:graphicFrameLocks noChangeAspect="1"/>
          </p:cNvGraphicFramePr>
          <p:nvPr/>
        </p:nvGraphicFramePr>
        <p:xfrm>
          <a:off x="5495925" y="1062038"/>
          <a:ext cx="2746375" cy="5010150"/>
        </p:xfrm>
        <a:graphic>
          <a:graphicData uri="http://schemas.openxmlformats.org/presentationml/2006/ole">
            <mc:AlternateContent xmlns:mc="http://schemas.openxmlformats.org/markup-compatibility/2006">
              <mc:Choice xmlns:v="urn:schemas-microsoft-com:vml" Requires="v">
                <p:oleObj spid="_x0000_s16386" name="Bitmap Image" r:id="rId3" imgW="3200000" imgH="5838095" progId="Paint.Picture">
                  <p:embed/>
                </p:oleObj>
              </mc:Choice>
              <mc:Fallback>
                <p:oleObj name="Bitmap Image" r:id="rId3" imgW="3200000" imgH="5838095"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5925" y="1062038"/>
                        <a:ext cx="2746375" cy="50101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pic>
                </p:oleObj>
              </mc:Fallback>
            </mc:AlternateContent>
          </a:graphicData>
        </a:graphic>
      </p:graphicFrame>
    </p:spTree>
    <p:extLst>
      <p:ext uri="{BB962C8B-B14F-4D97-AF65-F5344CB8AC3E}">
        <p14:creationId xmlns:p14="http://schemas.microsoft.com/office/powerpoint/2010/main" val="3061947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rgbClr val="3E0087"/>
                </a:solidFill>
                <a:latin typeface="Arial" charset="0"/>
              </a:defRPr>
            </a:lvl1pPr>
            <a:lvl2pPr marL="742950" indent="-285750">
              <a:defRPr sz="1600" b="1">
                <a:solidFill>
                  <a:srgbClr val="3E0087"/>
                </a:solidFill>
                <a:latin typeface="Arial" charset="0"/>
              </a:defRPr>
            </a:lvl2pPr>
            <a:lvl3pPr marL="1143000" indent="-228600">
              <a:defRPr sz="1600" b="1">
                <a:solidFill>
                  <a:srgbClr val="3E0087"/>
                </a:solidFill>
                <a:latin typeface="Arial" charset="0"/>
              </a:defRPr>
            </a:lvl3pPr>
            <a:lvl4pPr marL="1600200" indent="-228600">
              <a:defRPr sz="1600" b="1">
                <a:solidFill>
                  <a:srgbClr val="3E0087"/>
                </a:solidFill>
                <a:latin typeface="Arial" charset="0"/>
              </a:defRPr>
            </a:lvl4pPr>
            <a:lvl5pPr marL="2057400" indent="-228600">
              <a:defRPr sz="1600" b="1">
                <a:solidFill>
                  <a:srgbClr val="3E0087"/>
                </a:solidFill>
                <a:latin typeface="Arial" charset="0"/>
              </a:defRPr>
            </a:lvl5pPr>
            <a:lvl6pPr marL="2514600" indent="-228600" algn="ctr" eaLnBrk="0" fontAlgn="base" hangingPunct="0">
              <a:spcBef>
                <a:spcPct val="0"/>
              </a:spcBef>
              <a:spcAft>
                <a:spcPct val="0"/>
              </a:spcAft>
              <a:defRPr sz="1600" b="1">
                <a:solidFill>
                  <a:srgbClr val="3E0087"/>
                </a:solidFill>
                <a:latin typeface="Arial" charset="0"/>
              </a:defRPr>
            </a:lvl6pPr>
            <a:lvl7pPr marL="2971800" indent="-228600" algn="ctr" eaLnBrk="0" fontAlgn="base" hangingPunct="0">
              <a:spcBef>
                <a:spcPct val="0"/>
              </a:spcBef>
              <a:spcAft>
                <a:spcPct val="0"/>
              </a:spcAft>
              <a:defRPr sz="1600" b="1">
                <a:solidFill>
                  <a:srgbClr val="3E0087"/>
                </a:solidFill>
                <a:latin typeface="Arial" charset="0"/>
              </a:defRPr>
            </a:lvl7pPr>
            <a:lvl8pPr marL="3429000" indent="-228600" algn="ctr" eaLnBrk="0" fontAlgn="base" hangingPunct="0">
              <a:spcBef>
                <a:spcPct val="0"/>
              </a:spcBef>
              <a:spcAft>
                <a:spcPct val="0"/>
              </a:spcAft>
              <a:defRPr sz="1600" b="1">
                <a:solidFill>
                  <a:srgbClr val="3E0087"/>
                </a:solidFill>
                <a:latin typeface="Arial" charset="0"/>
              </a:defRPr>
            </a:lvl8pPr>
            <a:lvl9pPr marL="3886200" indent="-228600" algn="ctr" eaLnBrk="0" fontAlgn="base" hangingPunct="0">
              <a:spcBef>
                <a:spcPct val="0"/>
              </a:spcBef>
              <a:spcAft>
                <a:spcPct val="0"/>
              </a:spcAft>
              <a:defRPr sz="1600" b="1">
                <a:solidFill>
                  <a:srgbClr val="3E0087"/>
                </a:solidFill>
                <a:latin typeface="Arial" charset="0"/>
              </a:defRPr>
            </a:lvl9pPr>
          </a:lstStyle>
          <a:p>
            <a:r>
              <a:rPr lang="en-US" sz="900" smtClean="0">
                <a:solidFill>
                  <a:srgbClr val="000000"/>
                </a:solidFill>
              </a:rPr>
              <a:t>9-</a:t>
            </a:r>
            <a:fld id="{07D255CA-2656-4B09-8811-BE4F2382E215}" type="slidenum">
              <a:rPr lang="en-US" sz="900" smtClean="0">
                <a:solidFill>
                  <a:srgbClr val="000000"/>
                </a:solidFill>
              </a:rPr>
              <a:pPr/>
              <a:t>21</a:t>
            </a:fld>
            <a:endParaRPr lang="en-US" sz="900" smtClean="0"/>
          </a:p>
        </p:txBody>
      </p:sp>
      <p:sp>
        <p:nvSpPr>
          <p:cNvPr id="10243" name="Rectangle 2"/>
          <p:cNvSpPr>
            <a:spLocks noGrp="1" noChangeArrowheads="1"/>
          </p:cNvSpPr>
          <p:nvPr>
            <p:ph type="title"/>
          </p:nvPr>
        </p:nvSpPr>
        <p:spPr/>
        <p:txBody>
          <a:bodyPr/>
          <a:lstStyle/>
          <a:p>
            <a:r>
              <a:rPr lang="en-US" smtClean="0"/>
              <a:t>Develop GeoHMS model</a:t>
            </a:r>
          </a:p>
        </p:txBody>
      </p:sp>
      <p:sp>
        <p:nvSpPr>
          <p:cNvPr id="10244" name="Rectangle 3"/>
          <p:cNvSpPr>
            <a:spLocks noGrp="1" noChangeArrowheads="1"/>
          </p:cNvSpPr>
          <p:nvPr>
            <p:ph type="body" idx="1"/>
          </p:nvPr>
        </p:nvSpPr>
        <p:spPr>
          <a:xfrm>
            <a:off x="139700" y="1116013"/>
            <a:ext cx="5924550" cy="5056187"/>
          </a:xfrm>
        </p:spPr>
        <p:txBody>
          <a:bodyPr/>
          <a:lstStyle/>
          <a:p>
            <a:pPr>
              <a:lnSpc>
                <a:spcPct val="90000"/>
              </a:lnSpc>
            </a:pPr>
            <a:r>
              <a:rPr lang="en-US" smtClean="0"/>
              <a:t>Follow all principles in development of a hydrologic model</a:t>
            </a:r>
          </a:p>
          <a:p>
            <a:pPr>
              <a:lnSpc>
                <a:spcPct val="90000"/>
              </a:lnSpc>
            </a:pPr>
            <a:r>
              <a:rPr lang="en-US" smtClean="0"/>
              <a:t>In addition, take into consideration integration planning aspects developed earlier</a:t>
            </a:r>
          </a:p>
          <a:p>
            <a:pPr lvl="1">
              <a:lnSpc>
                <a:spcPct val="90000"/>
              </a:lnSpc>
            </a:pPr>
            <a:r>
              <a:rPr lang="en-US" smtClean="0"/>
              <a:t>Placement of flow exchange points</a:t>
            </a:r>
          </a:p>
          <a:p>
            <a:pPr lvl="1">
              <a:lnSpc>
                <a:spcPct val="90000"/>
              </a:lnSpc>
            </a:pPr>
            <a:r>
              <a:rPr lang="en-US" smtClean="0"/>
              <a:t>Naming conventions</a:t>
            </a:r>
          </a:p>
          <a:p>
            <a:pPr>
              <a:lnSpc>
                <a:spcPct val="90000"/>
              </a:lnSpc>
            </a:pPr>
            <a:r>
              <a:rPr lang="en-US" smtClean="0"/>
              <a:t>Incorporate precipitation submodel</a:t>
            </a:r>
          </a:p>
          <a:p>
            <a:pPr lvl="1">
              <a:lnSpc>
                <a:spcPct val="90000"/>
              </a:lnSpc>
            </a:pPr>
            <a:r>
              <a:rPr lang="en-US" smtClean="0"/>
              <a:t>Develop Arc Hydro time series for the final subbasin delineation and export to DSS</a:t>
            </a:r>
          </a:p>
          <a:p>
            <a:pPr>
              <a:lnSpc>
                <a:spcPct val="90000"/>
              </a:lnSpc>
            </a:pPr>
            <a:r>
              <a:rPr lang="en-US" smtClean="0"/>
              <a:t>Export to HMS</a:t>
            </a:r>
          </a:p>
        </p:txBody>
      </p:sp>
      <p:graphicFrame>
        <p:nvGraphicFramePr>
          <p:cNvPr id="10245" name="Object 4"/>
          <p:cNvGraphicFramePr>
            <a:graphicFrameLocks noChangeAspect="1"/>
          </p:cNvGraphicFramePr>
          <p:nvPr/>
        </p:nvGraphicFramePr>
        <p:xfrm>
          <a:off x="6167438" y="1038225"/>
          <a:ext cx="2301875" cy="5392738"/>
        </p:xfrm>
        <a:graphic>
          <a:graphicData uri="http://schemas.openxmlformats.org/presentationml/2006/ole">
            <mc:AlternateContent xmlns:mc="http://schemas.openxmlformats.org/markup-compatibility/2006">
              <mc:Choice xmlns:v="urn:schemas-microsoft-com:vml" Requires="v">
                <p:oleObj spid="_x0000_s17410" name="Bitmap Image" r:id="rId3" imgW="2676899" imgH="6268325" progId="Paint.Picture">
                  <p:embed/>
                </p:oleObj>
              </mc:Choice>
              <mc:Fallback>
                <p:oleObj name="Bitmap Image" r:id="rId3" imgW="2676899" imgH="6268325"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7438" y="1038225"/>
                        <a:ext cx="2301875" cy="5392738"/>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pic>
                </p:oleObj>
              </mc:Fallback>
            </mc:AlternateContent>
          </a:graphicData>
        </a:graphic>
      </p:graphicFrame>
    </p:spTree>
    <p:extLst>
      <p:ext uri="{BB962C8B-B14F-4D97-AF65-F5344CB8AC3E}">
        <p14:creationId xmlns:p14="http://schemas.microsoft.com/office/powerpoint/2010/main" val="2369606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rgbClr val="3E0087"/>
                </a:solidFill>
                <a:latin typeface="Arial" charset="0"/>
              </a:defRPr>
            </a:lvl1pPr>
            <a:lvl2pPr marL="742950" indent="-285750">
              <a:defRPr sz="1600" b="1">
                <a:solidFill>
                  <a:srgbClr val="3E0087"/>
                </a:solidFill>
                <a:latin typeface="Arial" charset="0"/>
              </a:defRPr>
            </a:lvl2pPr>
            <a:lvl3pPr marL="1143000" indent="-228600">
              <a:defRPr sz="1600" b="1">
                <a:solidFill>
                  <a:srgbClr val="3E0087"/>
                </a:solidFill>
                <a:latin typeface="Arial" charset="0"/>
              </a:defRPr>
            </a:lvl3pPr>
            <a:lvl4pPr marL="1600200" indent="-228600">
              <a:defRPr sz="1600" b="1">
                <a:solidFill>
                  <a:srgbClr val="3E0087"/>
                </a:solidFill>
                <a:latin typeface="Arial" charset="0"/>
              </a:defRPr>
            </a:lvl4pPr>
            <a:lvl5pPr marL="2057400" indent="-228600">
              <a:defRPr sz="1600" b="1">
                <a:solidFill>
                  <a:srgbClr val="3E0087"/>
                </a:solidFill>
                <a:latin typeface="Arial" charset="0"/>
              </a:defRPr>
            </a:lvl5pPr>
            <a:lvl6pPr marL="2514600" indent="-228600" algn="ctr" eaLnBrk="0" fontAlgn="base" hangingPunct="0">
              <a:spcBef>
                <a:spcPct val="0"/>
              </a:spcBef>
              <a:spcAft>
                <a:spcPct val="0"/>
              </a:spcAft>
              <a:defRPr sz="1600" b="1">
                <a:solidFill>
                  <a:srgbClr val="3E0087"/>
                </a:solidFill>
                <a:latin typeface="Arial" charset="0"/>
              </a:defRPr>
            </a:lvl6pPr>
            <a:lvl7pPr marL="2971800" indent="-228600" algn="ctr" eaLnBrk="0" fontAlgn="base" hangingPunct="0">
              <a:spcBef>
                <a:spcPct val="0"/>
              </a:spcBef>
              <a:spcAft>
                <a:spcPct val="0"/>
              </a:spcAft>
              <a:defRPr sz="1600" b="1">
                <a:solidFill>
                  <a:srgbClr val="3E0087"/>
                </a:solidFill>
                <a:latin typeface="Arial" charset="0"/>
              </a:defRPr>
            </a:lvl7pPr>
            <a:lvl8pPr marL="3429000" indent="-228600" algn="ctr" eaLnBrk="0" fontAlgn="base" hangingPunct="0">
              <a:spcBef>
                <a:spcPct val="0"/>
              </a:spcBef>
              <a:spcAft>
                <a:spcPct val="0"/>
              </a:spcAft>
              <a:defRPr sz="1600" b="1">
                <a:solidFill>
                  <a:srgbClr val="3E0087"/>
                </a:solidFill>
                <a:latin typeface="Arial" charset="0"/>
              </a:defRPr>
            </a:lvl8pPr>
            <a:lvl9pPr marL="3886200" indent="-228600" algn="ctr" eaLnBrk="0" fontAlgn="base" hangingPunct="0">
              <a:spcBef>
                <a:spcPct val="0"/>
              </a:spcBef>
              <a:spcAft>
                <a:spcPct val="0"/>
              </a:spcAft>
              <a:defRPr sz="1600" b="1">
                <a:solidFill>
                  <a:srgbClr val="3E0087"/>
                </a:solidFill>
                <a:latin typeface="Arial" charset="0"/>
              </a:defRPr>
            </a:lvl9pPr>
          </a:lstStyle>
          <a:p>
            <a:r>
              <a:rPr lang="en-US" sz="900" smtClean="0">
                <a:solidFill>
                  <a:srgbClr val="000000"/>
                </a:solidFill>
              </a:rPr>
              <a:t>9-</a:t>
            </a:r>
            <a:fld id="{62BA1C3A-8869-43ED-8506-51D34351B767}" type="slidenum">
              <a:rPr lang="en-US" sz="900" smtClean="0">
                <a:solidFill>
                  <a:srgbClr val="000000"/>
                </a:solidFill>
              </a:rPr>
              <a:pPr/>
              <a:t>22</a:t>
            </a:fld>
            <a:endParaRPr lang="en-US" sz="900" smtClean="0"/>
          </a:p>
        </p:txBody>
      </p:sp>
      <p:sp>
        <p:nvSpPr>
          <p:cNvPr id="11267" name="Rectangle 2"/>
          <p:cNvSpPr>
            <a:spLocks noGrp="1" noChangeArrowheads="1"/>
          </p:cNvSpPr>
          <p:nvPr>
            <p:ph type="title"/>
          </p:nvPr>
        </p:nvSpPr>
        <p:spPr/>
        <p:txBody>
          <a:bodyPr/>
          <a:lstStyle/>
          <a:p>
            <a:r>
              <a:rPr lang="en-US" smtClean="0"/>
              <a:t>Meteorological Component</a:t>
            </a:r>
            <a:endParaRPr lang="en-US" sz="600" smtClean="0"/>
          </a:p>
        </p:txBody>
      </p:sp>
      <p:sp>
        <p:nvSpPr>
          <p:cNvPr id="11268" name="Rectangle 3"/>
          <p:cNvSpPr>
            <a:spLocks noGrp="1" noChangeArrowheads="1"/>
          </p:cNvSpPr>
          <p:nvPr>
            <p:ph type="body" idx="1"/>
          </p:nvPr>
        </p:nvSpPr>
        <p:spPr>
          <a:xfrm>
            <a:off x="139700" y="1116013"/>
            <a:ext cx="3657600" cy="5399087"/>
          </a:xfrm>
        </p:spPr>
        <p:txBody>
          <a:bodyPr/>
          <a:lstStyle/>
          <a:p>
            <a:r>
              <a:rPr lang="en-US" smtClean="0"/>
              <a:t>Develop a custom “gage” for each subbasin or for each rainfall observation element with corresponding weights for subbasins.</a:t>
            </a:r>
          </a:p>
          <a:p>
            <a:r>
              <a:rPr lang="en-US" smtClean="0"/>
              <a:t>Export the time series for the subbasin “gage” from Arc Hydro time series data structure into DSS</a:t>
            </a:r>
          </a:p>
        </p:txBody>
      </p:sp>
      <p:graphicFrame>
        <p:nvGraphicFramePr>
          <p:cNvPr id="11269" name="Object 6"/>
          <p:cNvGraphicFramePr>
            <a:graphicFrameLocks noChangeAspect="1"/>
          </p:cNvGraphicFramePr>
          <p:nvPr/>
        </p:nvGraphicFramePr>
        <p:xfrm>
          <a:off x="6729413" y="947738"/>
          <a:ext cx="2190750" cy="4241800"/>
        </p:xfrm>
        <a:graphic>
          <a:graphicData uri="http://schemas.openxmlformats.org/presentationml/2006/ole">
            <mc:AlternateContent xmlns:mc="http://schemas.openxmlformats.org/markup-compatibility/2006">
              <mc:Choice xmlns:v="urn:schemas-microsoft-com:vml" Requires="v">
                <p:oleObj spid="_x0000_s18434" name="Bitmap Image" r:id="rId3" imgW="2847619" imgH="5514286" progId="Paint.Picture">
                  <p:embed/>
                </p:oleObj>
              </mc:Choice>
              <mc:Fallback>
                <p:oleObj name="Bitmap Image" r:id="rId3" imgW="2847619" imgH="5514286"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9413" y="947738"/>
                        <a:ext cx="2190750" cy="42418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pic>
                </p:oleObj>
              </mc:Fallback>
            </mc:AlternateContent>
          </a:graphicData>
        </a:graphic>
      </p:graphicFrame>
      <p:graphicFrame>
        <p:nvGraphicFramePr>
          <p:cNvPr id="11270" name="Object 5"/>
          <p:cNvGraphicFramePr>
            <a:graphicFrameLocks noChangeAspect="1"/>
          </p:cNvGraphicFramePr>
          <p:nvPr/>
        </p:nvGraphicFramePr>
        <p:xfrm>
          <a:off x="3800475" y="995363"/>
          <a:ext cx="2527300" cy="2149475"/>
        </p:xfrm>
        <a:graphic>
          <a:graphicData uri="http://schemas.openxmlformats.org/presentationml/2006/ole">
            <mc:AlternateContent xmlns:mc="http://schemas.openxmlformats.org/markup-compatibility/2006">
              <mc:Choice xmlns:v="urn:schemas-microsoft-com:vml" Requires="v">
                <p:oleObj spid="_x0000_s18435" name="Bitmap Image" r:id="rId5" imgW="5144218" imgH="4371429" progId="Paint.Picture">
                  <p:embed/>
                </p:oleObj>
              </mc:Choice>
              <mc:Fallback>
                <p:oleObj name="Bitmap Image" r:id="rId5" imgW="5144218" imgH="4371429"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0475" y="995363"/>
                        <a:ext cx="2527300" cy="2149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pic>
                </p:oleObj>
              </mc:Fallback>
            </mc:AlternateContent>
          </a:graphicData>
        </a:graphic>
      </p:graphicFrame>
      <p:graphicFrame>
        <p:nvGraphicFramePr>
          <p:cNvPr id="11271" name="Object 7"/>
          <p:cNvGraphicFramePr>
            <a:graphicFrameLocks noChangeAspect="1"/>
          </p:cNvGraphicFramePr>
          <p:nvPr/>
        </p:nvGraphicFramePr>
        <p:xfrm>
          <a:off x="3724275" y="3724275"/>
          <a:ext cx="3084513" cy="2371725"/>
        </p:xfrm>
        <a:graphic>
          <a:graphicData uri="http://schemas.openxmlformats.org/presentationml/2006/ole">
            <mc:AlternateContent xmlns:mc="http://schemas.openxmlformats.org/markup-compatibility/2006">
              <mc:Choice xmlns:v="urn:schemas-microsoft-com:vml" Requires="v">
                <p:oleObj spid="_x0000_s18436" name="Bitmap Image" r:id="rId7" imgW="6190476" imgH="4761905" progId="Paint.Picture">
                  <p:embed/>
                </p:oleObj>
              </mc:Choice>
              <mc:Fallback>
                <p:oleObj name="Bitmap Image" r:id="rId7" imgW="6190476" imgH="4761905" progId="Paint.Picture">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4275" y="3724275"/>
                        <a:ext cx="3084513" cy="23717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pic>
                </p:oleObj>
              </mc:Fallback>
            </mc:AlternateContent>
          </a:graphicData>
        </a:graphic>
      </p:graphicFrame>
      <p:graphicFrame>
        <p:nvGraphicFramePr>
          <p:cNvPr id="11272" name="Object 8"/>
          <p:cNvGraphicFramePr>
            <a:graphicFrameLocks noChangeAspect="1"/>
          </p:cNvGraphicFramePr>
          <p:nvPr/>
        </p:nvGraphicFramePr>
        <p:xfrm>
          <a:off x="5867400" y="4216400"/>
          <a:ext cx="2963863" cy="2470150"/>
        </p:xfrm>
        <a:graphic>
          <a:graphicData uri="http://schemas.openxmlformats.org/presentationml/2006/ole">
            <mc:AlternateContent xmlns:mc="http://schemas.openxmlformats.org/markup-compatibility/2006">
              <mc:Choice xmlns:v="urn:schemas-microsoft-com:vml" Requires="v">
                <p:oleObj spid="_x0000_s18437" name="Bitmap Image" r:id="rId9" imgW="5714286" imgH="4761905" progId="Paint.Picture">
                  <p:embed/>
                </p:oleObj>
              </mc:Choice>
              <mc:Fallback>
                <p:oleObj name="Bitmap Image" r:id="rId9" imgW="5714286" imgH="4761905" progId="Paint.Picture">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4216400"/>
                        <a:ext cx="2963863" cy="247015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pic>
                </p:oleObj>
              </mc:Fallback>
            </mc:AlternateContent>
          </a:graphicData>
        </a:graphic>
      </p:graphicFrame>
      <p:sp>
        <p:nvSpPr>
          <p:cNvPr id="11273" name="AutoShape 9"/>
          <p:cNvSpPr>
            <a:spLocks noChangeArrowheads="1"/>
          </p:cNvSpPr>
          <p:nvPr/>
        </p:nvSpPr>
        <p:spPr bwMode="auto">
          <a:xfrm>
            <a:off x="6562725" y="1323975"/>
            <a:ext cx="514350" cy="257175"/>
          </a:xfrm>
          <a:prstGeom prst="leftRightArrow">
            <a:avLst>
              <a:gd name="adj1" fmla="val 50000"/>
              <a:gd name="adj2" fmla="val 40000"/>
            </a:avLst>
          </a:prstGeom>
          <a:solidFill>
            <a:srgbClr val="00FF00"/>
          </a:solidFill>
          <a:ln w="9525">
            <a:solidFill>
              <a:schemeClr val="tx2"/>
            </a:solidFill>
            <a:miter lim="800000"/>
            <a:headEnd/>
            <a:tailEnd/>
          </a:ln>
        </p:spPr>
        <p:txBody>
          <a:bodyPr wrap="none" lIns="92075" tIns="46038" rIns="92075" bIns="46038" anchor="ctr"/>
          <a:lstStyle/>
          <a:p>
            <a:pPr algn="ctr" eaLnBrk="0" fontAlgn="base" hangingPunct="0">
              <a:spcBef>
                <a:spcPct val="0"/>
              </a:spcBef>
              <a:spcAft>
                <a:spcPct val="0"/>
              </a:spcAft>
            </a:pPr>
            <a:endParaRPr lang="en-US" sz="1600" b="1">
              <a:solidFill>
                <a:srgbClr val="3E0087"/>
              </a:solidFill>
            </a:endParaRPr>
          </a:p>
        </p:txBody>
      </p:sp>
      <p:sp>
        <p:nvSpPr>
          <p:cNvPr id="11274" name="AutoShape 10"/>
          <p:cNvSpPr>
            <a:spLocks noChangeArrowheads="1"/>
          </p:cNvSpPr>
          <p:nvPr/>
        </p:nvSpPr>
        <p:spPr bwMode="auto">
          <a:xfrm>
            <a:off x="3781425" y="3209925"/>
            <a:ext cx="276225" cy="457200"/>
          </a:xfrm>
          <a:prstGeom prst="upDownArrow">
            <a:avLst>
              <a:gd name="adj1" fmla="val 50000"/>
              <a:gd name="adj2" fmla="val 33103"/>
            </a:avLst>
          </a:prstGeom>
          <a:solidFill>
            <a:srgbClr val="FF0000"/>
          </a:solidFill>
          <a:ln w="9525">
            <a:solidFill>
              <a:schemeClr val="tx2"/>
            </a:solidFill>
            <a:miter lim="800000"/>
            <a:headEnd/>
            <a:tailEnd/>
          </a:ln>
        </p:spPr>
        <p:txBody>
          <a:bodyPr wrap="none" lIns="92075" tIns="46038" rIns="92075" bIns="46038" anchor="ctr"/>
          <a:lstStyle/>
          <a:p>
            <a:pPr algn="ctr" eaLnBrk="0" fontAlgn="base" hangingPunct="0">
              <a:spcBef>
                <a:spcPct val="0"/>
              </a:spcBef>
              <a:spcAft>
                <a:spcPct val="0"/>
              </a:spcAft>
            </a:pPr>
            <a:endParaRPr lang="en-US" sz="1600" b="1">
              <a:solidFill>
                <a:srgbClr val="3E0087"/>
              </a:solidFill>
            </a:endParaRPr>
          </a:p>
        </p:txBody>
      </p:sp>
      <p:sp>
        <p:nvSpPr>
          <p:cNvPr id="11275" name="AutoShape 11"/>
          <p:cNvSpPr>
            <a:spLocks noChangeArrowheads="1"/>
          </p:cNvSpPr>
          <p:nvPr/>
        </p:nvSpPr>
        <p:spPr bwMode="auto">
          <a:xfrm rot="5335677">
            <a:off x="5318126" y="6194425"/>
            <a:ext cx="406400" cy="390525"/>
          </a:xfrm>
          <a:custGeom>
            <a:avLst/>
            <a:gdLst>
              <a:gd name="T0" fmla="*/ 102763282 w 21600"/>
              <a:gd name="T1" fmla="*/ 0 h 21600"/>
              <a:gd name="T2" fmla="*/ 61655339 w 21600"/>
              <a:gd name="T3" fmla="*/ 36470479 h 21600"/>
              <a:gd name="T4" fmla="*/ 41101208 w 21600"/>
              <a:gd name="T5" fmla="*/ 54708503 h 21600"/>
              <a:gd name="T6" fmla="*/ 0 w 21600"/>
              <a:gd name="T7" fmla="*/ 91184876 h 21600"/>
              <a:gd name="T8" fmla="*/ 41101208 w 21600"/>
              <a:gd name="T9" fmla="*/ 127655354 h 21600"/>
              <a:gd name="T10" fmla="*/ 82209132 w 21600"/>
              <a:gd name="T11" fmla="*/ 109417331 h 21600"/>
              <a:gd name="T12" fmla="*/ 123310697 w 21600"/>
              <a:gd name="T13" fmla="*/ 72946852 h 21600"/>
              <a:gd name="T14" fmla="*/ 143864490 w 21600"/>
              <a:gd name="T15" fmla="*/ 36470479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lnTo>
                  <a:pt x="15429" y="0"/>
                </a:lnTo>
                <a:close/>
              </a:path>
            </a:pathLst>
          </a:custGeom>
          <a:solidFill>
            <a:srgbClr val="00FF00"/>
          </a:solidFill>
          <a:ln w="9525">
            <a:solidFill>
              <a:schemeClr val="tx2"/>
            </a:solidFill>
            <a:miter lim="800000"/>
            <a:headEnd/>
            <a:tailEnd/>
          </a:ln>
        </p:spPr>
        <p:txBody>
          <a:bodyPr wrap="none" lIns="92075" tIns="46038" rIns="92075" bIns="46038" anchor="ctr"/>
          <a:lstStyle/>
          <a:p>
            <a:pPr algn="ctr" eaLnBrk="0" fontAlgn="base" hangingPunct="0">
              <a:spcBef>
                <a:spcPct val="0"/>
              </a:spcBef>
              <a:spcAft>
                <a:spcPct val="0"/>
              </a:spcAft>
            </a:pPr>
            <a:endParaRPr lang="en-US" sz="1600" b="1">
              <a:solidFill>
                <a:srgbClr val="3E0087"/>
              </a:solidFill>
            </a:endParaRPr>
          </a:p>
        </p:txBody>
      </p:sp>
      <p:sp>
        <p:nvSpPr>
          <p:cNvPr id="11276" name="Text Box 12"/>
          <p:cNvSpPr txBox="1">
            <a:spLocks noChangeArrowheads="1"/>
          </p:cNvSpPr>
          <p:nvPr/>
        </p:nvSpPr>
        <p:spPr bwMode="auto">
          <a:xfrm>
            <a:off x="6115050" y="1019175"/>
            <a:ext cx="1457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1600" b="1">
                <a:solidFill>
                  <a:srgbClr val="3E0087"/>
                </a:solidFill>
                <a:latin typeface="Arial" charset="0"/>
              </a:defRPr>
            </a:lvl1pPr>
            <a:lvl2pPr marL="742950" indent="-285750">
              <a:defRPr sz="1600" b="1">
                <a:solidFill>
                  <a:srgbClr val="3E0087"/>
                </a:solidFill>
                <a:latin typeface="Arial" charset="0"/>
              </a:defRPr>
            </a:lvl2pPr>
            <a:lvl3pPr marL="1143000" indent="-228600">
              <a:defRPr sz="1600" b="1">
                <a:solidFill>
                  <a:srgbClr val="3E0087"/>
                </a:solidFill>
                <a:latin typeface="Arial" charset="0"/>
              </a:defRPr>
            </a:lvl3pPr>
            <a:lvl4pPr marL="1600200" indent="-228600">
              <a:defRPr sz="1600" b="1">
                <a:solidFill>
                  <a:srgbClr val="3E0087"/>
                </a:solidFill>
                <a:latin typeface="Arial" charset="0"/>
              </a:defRPr>
            </a:lvl4pPr>
            <a:lvl5pPr marL="2057400" indent="-228600">
              <a:defRPr sz="1600" b="1">
                <a:solidFill>
                  <a:srgbClr val="3E0087"/>
                </a:solidFill>
                <a:latin typeface="Arial" charset="0"/>
              </a:defRPr>
            </a:lvl5pPr>
            <a:lvl6pPr marL="2514600" indent="-228600" algn="ctr" eaLnBrk="0" fontAlgn="base" hangingPunct="0">
              <a:spcBef>
                <a:spcPct val="0"/>
              </a:spcBef>
              <a:spcAft>
                <a:spcPct val="0"/>
              </a:spcAft>
              <a:defRPr sz="1600" b="1">
                <a:solidFill>
                  <a:srgbClr val="3E0087"/>
                </a:solidFill>
                <a:latin typeface="Arial" charset="0"/>
              </a:defRPr>
            </a:lvl6pPr>
            <a:lvl7pPr marL="2971800" indent="-228600" algn="ctr" eaLnBrk="0" fontAlgn="base" hangingPunct="0">
              <a:spcBef>
                <a:spcPct val="0"/>
              </a:spcBef>
              <a:spcAft>
                <a:spcPct val="0"/>
              </a:spcAft>
              <a:defRPr sz="1600" b="1">
                <a:solidFill>
                  <a:srgbClr val="3E0087"/>
                </a:solidFill>
                <a:latin typeface="Arial" charset="0"/>
              </a:defRPr>
            </a:lvl7pPr>
            <a:lvl8pPr marL="3429000" indent="-228600" algn="ctr" eaLnBrk="0" fontAlgn="base" hangingPunct="0">
              <a:spcBef>
                <a:spcPct val="0"/>
              </a:spcBef>
              <a:spcAft>
                <a:spcPct val="0"/>
              </a:spcAft>
              <a:defRPr sz="1600" b="1">
                <a:solidFill>
                  <a:srgbClr val="3E0087"/>
                </a:solidFill>
                <a:latin typeface="Arial" charset="0"/>
              </a:defRPr>
            </a:lvl8pPr>
            <a:lvl9pPr marL="3886200" indent="-228600" algn="ctr" eaLnBrk="0" fontAlgn="base" hangingPunct="0">
              <a:spcBef>
                <a:spcPct val="0"/>
              </a:spcBef>
              <a:spcAft>
                <a:spcPct val="0"/>
              </a:spcAft>
              <a:defRPr sz="1600" b="1">
                <a:solidFill>
                  <a:srgbClr val="3E0087"/>
                </a:solidFill>
                <a:latin typeface="Arial" charset="0"/>
              </a:defRPr>
            </a:lvl9pPr>
          </a:lstStyle>
          <a:p>
            <a:pPr algn="ctr" eaLnBrk="0" fontAlgn="base" hangingPunct="0">
              <a:spcBef>
                <a:spcPct val="50000"/>
              </a:spcBef>
              <a:spcAft>
                <a:spcPct val="0"/>
              </a:spcAft>
            </a:pPr>
            <a:r>
              <a:rPr lang="en-US"/>
              <a:t>Arc Hydro</a:t>
            </a:r>
          </a:p>
        </p:txBody>
      </p:sp>
      <p:sp>
        <p:nvSpPr>
          <p:cNvPr id="11277" name="Text Box 13"/>
          <p:cNvSpPr txBox="1">
            <a:spLocks noChangeArrowheads="1"/>
          </p:cNvSpPr>
          <p:nvPr/>
        </p:nvSpPr>
        <p:spPr bwMode="auto">
          <a:xfrm>
            <a:off x="4362450" y="622935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1600" b="1">
                <a:solidFill>
                  <a:srgbClr val="3E0087"/>
                </a:solidFill>
                <a:latin typeface="Arial" charset="0"/>
              </a:defRPr>
            </a:lvl1pPr>
            <a:lvl2pPr marL="742950" indent="-285750">
              <a:defRPr sz="1600" b="1">
                <a:solidFill>
                  <a:srgbClr val="3E0087"/>
                </a:solidFill>
                <a:latin typeface="Arial" charset="0"/>
              </a:defRPr>
            </a:lvl2pPr>
            <a:lvl3pPr marL="1143000" indent="-228600">
              <a:defRPr sz="1600" b="1">
                <a:solidFill>
                  <a:srgbClr val="3E0087"/>
                </a:solidFill>
                <a:latin typeface="Arial" charset="0"/>
              </a:defRPr>
            </a:lvl3pPr>
            <a:lvl4pPr marL="1600200" indent="-228600">
              <a:defRPr sz="1600" b="1">
                <a:solidFill>
                  <a:srgbClr val="3E0087"/>
                </a:solidFill>
                <a:latin typeface="Arial" charset="0"/>
              </a:defRPr>
            </a:lvl4pPr>
            <a:lvl5pPr marL="2057400" indent="-228600">
              <a:defRPr sz="1600" b="1">
                <a:solidFill>
                  <a:srgbClr val="3E0087"/>
                </a:solidFill>
                <a:latin typeface="Arial" charset="0"/>
              </a:defRPr>
            </a:lvl5pPr>
            <a:lvl6pPr marL="2514600" indent="-228600" algn="ctr" eaLnBrk="0" fontAlgn="base" hangingPunct="0">
              <a:spcBef>
                <a:spcPct val="0"/>
              </a:spcBef>
              <a:spcAft>
                <a:spcPct val="0"/>
              </a:spcAft>
              <a:defRPr sz="1600" b="1">
                <a:solidFill>
                  <a:srgbClr val="3E0087"/>
                </a:solidFill>
                <a:latin typeface="Arial" charset="0"/>
              </a:defRPr>
            </a:lvl6pPr>
            <a:lvl7pPr marL="2971800" indent="-228600" algn="ctr" eaLnBrk="0" fontAlgn="base" hangingPunct="0">
              <a:spcBef>
                <a:spcPct val="0"/>
              </a:spcBef>
              <a:spcAft>
                <a:spcPct val="0"/>
              </a:spcAft>
              <a:defRPr sz="1600" b="1">
                <a:solidFill>
                  <a:srgbClr val="3E0087"/>
                </a:solidFill>
                <a:latin typeface="Arial" charset="0"/>
              </a:defRPr>
            </a:lvl7pPr>
            <a:lvl8pPr marL="3429000" indent="-228600" algn="ctr" eaLnBrk="0" fontAlgn="base" hangingPunct="0">
              <a:spcBef>
                <a:spcPct val="0"/>
              </a:spcBef>
              <a:spcAft>
                <a:spcPct val="0"/>
              </a:spcAft>
              <a:defRPr sz="1600" b="1">
                <a:solidFill>
                  <a:srgbClr val="3E0087"/>
                </a:solidFill>
                <a:latin typeface="Arial" charset="0"/>
              </a:defRPr>
            </a:lvl8pPr>
            <a:lvl9pPr marL="3886200" indent="-228600" algn="ctr" eaLnBrk="0" fontAlgn="base" hangingPunct="0">
              <a:spcBef>
                <a:spcPct val="0"/>
              </a:spcBef>
              <a:spcAft>
                <a:spcPct val="0"/>
              </a:spcAft>
              <a:defRPr sz="1600" b="1">
                <a:solidFill>
                  <a:srgbClr val="3E0087"/>
                </a:solidFill>
                <a:latin typeface="Arial" charset="0"/>
              </a:defRPr>
            </a:lvl9pPr>
          </a:lstStyle>
          <a:p>
            <a:pPr algn="ctr" eaLnBrk="0" fontAlgn="base" hangingPunct="0">
              <a:spcBef>
                <a:spcPct val="50000"/>
              </a:spcBef>
              <a:spcAft>
                <a:spcPct val="0"/>
              </a:spcAft>
            </a:pPr>
            <a:r>
              <a:rPr lang="en-US"/>
              <a:t>DSS</a:t>
            </a:r>
          </a:p>
        </p:txBody>
      </p:sp>
      <p:sp>
        <p:nvSpPr>
          <p:cNvPr id="11278" name="Text Box 14"/>
          <p:cNvSpPr txBox="1">
            <a:spLocks noChangeArrowheads="1"/>
          </p:cNvSpPr>
          <p:nvPr/>
        </p:nvSpPr>
        <p:spPr bwMode="auto">
          <a:xfrm>
            <a:off x="4105275" y="3248025"/>
            <a:ext cx="2838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1600" b="1">
                <a:solidFill>
                  <a:srgbClr val="3E0087"/>
                </a:solidFill>
                <a:latin typeface="Arial" charset="0"/>
              </a:defRPr>
            </a:lvl1pPr>
            <a:lvl2pPr marL="742950" indent="-285750">
              <a:defRPr sz="1600" b="1">
                <a:solidFill>
                  <a:srgbClr val="3E0087"/>
                </a:solidFill>
                <a:latin typeface="Arial" charset="0"/>
              </a:defRPr>
            </a:lvl2pPr>
            <a:lvl3pPr marL="1143000" indent="-228600">
              <a:defRPr sz="1600" b="1">
                <a:solidFill>
                  <a:srgbClr val="3E0087"/>
                </a:solidFill>
                <a:latin typeface="Arial" charset="0"/>
              </a:defRPr>
            </a:lvl3pPr>
            <a:lvl4pPr marL="1600200" indent="-228600">
              <a:defRPr sz="1600" b="1">
                <a:solidFill>
                  <a:srgbClr val="3E0087"/>
                </a:solidFill>
                <a:latin typeface="Arial" charset="0"/>
              </a:defRPr>
            </a:lvl4pPr>
            <a:lvl5pPr marL="2057400" indent="-228600">
              <a:defRPr sz="1600" b="1">
                <a:solidFill>
                  <a:srgbClr val="3E0087"/>
                </a:solidFill>
                <a:latin typeface="Arial" charset="0"/>
              </a:defRPr>
            </a:lvl5pPr>
            <a:lvl6pPr marL="2514600" indent="-228600" algn="ctr" eaLnBrk="0" fontAlgn="base" hangingPunct="0">
              <a:spcBef>
                <a:spcPct val="0"/>
              </a:spcBef>
              <a:spcAft>
                <a:spcPct val="0"/>
              </a:spcAft>
              <a:defRPr sz="1600" b="1">
                <a:solidFill>
                  <a:srgbClr val="3E0087"/>
                </a:solidFill>
                <a:latin typeface="Arial" charset="0"/>
              </a:defRPr>
            </a:lvl6pPr>
            <a:lvl7pPr marL="2971800" indent="-228600" algn="ctr" eaLnBrk="0" fontAlgn="base" hangingPunct="0">
              <a:spcBef>
                <a:spcPct val="0"/>
              </a:spcBef>
              <a:spcAft>
                <a:spcPct val="0"/>
              </a:spcAft>
              <a:defRPr sz="1600" b="1">
                <a:solidFill>
                  <a:srgbClr val="3E0087"/>
                </a:solidFill>
                <a:latin typeface="Arial" charset="0"/>
              </a:defRPr>
            </a:lvl7pPr>
            <a:lvl8pPr marL="3429000" indent="-228600" algn="ctr" eaLnBrk="0" fontAlgn="base" hangingPunct="0">
              <a:spcBef>
                <a:spcPct val="0"/>
              </a:spcBef>
              <a:spcAft>
                <a:spcPct val="0"/>
              </a:spcAft>
              <a:defRPr sz="1600" b="1">
                <a:solidFill>
                  <a:srgbClr val="3E0087"/>
                </a:solidFill>
                <a:latin typeface="Arial" charset="0"/>
              </a:defRPr>
            </a:lvl8pPr>
            <a:lvl9pPr marL="3886200" indent="-228600" algn="ctr" eaLnBrk="0" fontAlgn="base" hangingPunct="0">
              <a:spcBef>
                <a:spcPct val="0"/>
              </a:spcBef>
              <a:spcAft>
                <a:spcPct val="0"/>
              </a:spcAft>
              <a:defRPr sz="1600" b="1">
                <a:solidFill>
                  <a:srgbClr val="3E0087"/>
                </a:solidFill>
                <a:latin typeface="Arial" charset="0"/>
              </a:defRPr>
            </a:lvl9pPr>
          </a:lstStyle>
          <a:p>
            <a:pPr algn="ctr" eaLnBrk="0" fontAlgn="base" hangingPunct="0">
              <a:spcBef>
                <a:spcPct val="50000"/>
              </a:spcBef>
              <a:spcAft>
                <a:spcPct val="0"/>
              </a:spcAft>
            </a:pPr>
            <a:r>
              <a:rPr lang="en-US">
                <a:solidFill>
                  <a:srgbClr val="FC0128"/>
                </a:solidFill>
              </a:rPr>
              <a:t>Arc Hydro to DSS transfer</a:t>
            </a:r>
          </a:p>
        </p:txBody>
      </p:sp>
    </p:spTree>
    <p:extLst>
      <p:ext uri="{BB962C8B-B14F-4D97-AF65-F5344CB8AC3E}">
        <p14:creationId xmlns:p14="http://schemas.microsoft.com/office/powerpoint/2010/main" val="3539067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rgbClr val="3E0087"/>
                </a:solidFill>
                <a:latin typeface="Arial" charset="0"/>
              </a:defRPr>
            </a:lvl1pPr>
            <a:lvl2pPr marL="742950" indent="-285750">
              <a:defRPr sz="1600" b="1">
                <a:solidFill>
                  <a:srgbClr val="3E0087"/>
                </a:solidFill>
                <a:latin typeface="Arial" charset="0"/>
              </a:defRPr>
            </a:lvl2pPr>
            <a:lvl3pPr marL="1143000" indent="-228600">
              <a:defRPr sz="1600" b="1">
                <a:solidFill>
                  <a:srgbClr val="3E0087"/>
                </a:solidFill>
                <a:latin typeface="Arial" charset="0"/>
              </a:defRPr>
            </a:lvl3pPr>
            <a:lvl4pPr marL="1600200" indent="-228600">
              <a:defRPr sz="1600" b="1">
                <a:solidFill>
                  <a:srgbClr val="3E0087"/>
                </a:solidFill>
                <a:latin typeface="Arial" charset="0"/>
              </a:defRPr>
            </a:lvl4pPr>
            <a:lvl5pPr marL="2057400" indent="-228600">
              <a:defRPr sz="1600" b="1">
                <a:solidFill>
                  <a:srgbClr val="3E0087"/>
                </a:solidFill>
                <a:latin typeface="Arial" charset="0"/>
              </a:defRPr>
            </a:lvl5pPr>
            <a:lvl6pPr marL="2514600" indent="-228600" algn="ctr" eaLnBrk="0" fontAlgn="base" hangingPunct="0">
              <a:spcBef>
                <a:spcPct val="0"/>
              </a:spcBef>
              <a:spcAft>
                <a:spcPct val="0"/>
              </a:spcAft>
              <a:defRPr sz="1600" b="1">
                <a:solidFill>
                  <a:srgbClr val="3E0087"/>
                </a:solidFill>
                <a:latin typeface="Arial" charset="0"/>
              </a:defRPr>
            </a:lvl6pPr>
            <a:lvl7pPr marL="2971800" indent="-228600" algn="ctr" eaLnBrk="0" fontAlgn="base" hangingPunct="0">
              <a:spcBef>
                <a:spcPct val="0"/>
              </a:spcBef>
              <a:spcAft>
                <a:spcPct val="0"/>
              </a:spcAft>
              <a:defRPr sz="1600" b="1">
                <a:solidFill>
                  <a:srgbClr val="3E0087"/>
                </a:solidFill>
                <a:latin typeface="Arial" charset="0"/>
              </a:defRPr>
            </a:lvl7pPr>
            <a:lvl8pPr marL="3429000" indent="-228600" algn="ctr" eaLnBrk="0" fontAlgn="base" hangingPunct="0">
              <a:spcBef>
                <a:spcPct val="0"/>
              </a:spcBef>
              <a:spcAft>
                <a:spcPct val="0"/>
              </a:spcAft>
              <a:defRPr sz="1600" b="1">
                <a:solidFill>
                  <a:srgbClr val="3E0087"/>
                </a:solidFill>
                <a:latin typeface="Arial" charset="0"/>
              </a:defRPr>
            </a:lvl8pPr>
            <a:lvl9pPr marL="3886200" indent="-228600" algn="ctr" eaLnBrk="0" fontAlgn="base" hangingPunct="0">
              <a:spcBef>
                <a:spcPct val="0"/>
              </a:spcBef>
              <a:spcAft>
                <a:spcPct val="0"/>
              </a:spcAft>
              <a:defRPr sz="1600" b="1">
                <a:solidFill>
                  <a:srgbClr val="3E0087"/>
                </a:solidFill>
                <a:latin typeface="Arial" charset="0"/>
              </a:defRPr>
            </a:lvl9pPr>
          </a:lstStyle>
          <a:p>
            <a:r>
              <a:rPr lang="en-US" sz="900" smtClean="0">
                <a:solidFill>
                  <a:srgbClr val="000000"/>
                </a:solidFill>
              </a:rPr>
              <a:t>9-</a:t>
            </a:r>
            <a:fld id="{BFCC060B-E1EC-4306-9497-FC4ACD6D3D01}" type="slidenum">
              <a:rPr lang="en-US" sz="900" smtClean="0">
                <a:solidFill>
                  <a:srgbClr val="000000"/>
                </a:solidFill>
              </a:rPr>
              <a:pPr/>
              <a:t>23</a:t>
            </a:fld>
            <a:endParaRPr lang="en-US" sz="900" smtClean="0"/>
          </a:p>
        </p:txBody>
      </p:sp>
      <p:pic>
        <p:nvPicPr>
          <p:cNvPr id="12291" name="Picture 12" descr="GeoHMSBas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3638" y="1038225"/>
            <a:ext cx="283368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p:cNvSpPr>
            <a:spLocks noGrp="1" noChangeArrowheads="1"/>
          </p:cNvSpPr>
          <p:nvPr>
            <p:ph type="title"/>
          </p:nvPr>
        </p:nvSpPr>
        <p:spPr/>
        <p:txBody>
          <a:bodyPr/>
          <a:lstStyle/>
          <a:p>
            <a:r>
              <a:rPr lang="en-US" smtClean="0"/>
              <a:t>Finalize and Run HMS</a:t>
            </a:r>
            <a:endParaRPr lang="en-US" sz="1400" smtClean="0"/>
          </a:p>
        </p:txBody>
      </p:sp>
      <p:sp>
        <p:nvSpPr>
          <p:cNvPr id="12293" name="Rectangle 3"/>
          <p:cNvSpPr>
            <a:spLocks noGrp="1" noChangeArrowheads="1"/>
          </p:cNvSpPr>
          <p:nvPr>
            <p:ph type="body" idx="1"/>
          </p:nvPr>
        </p:nvSpPr>
        <p:spPr>
          <a:xfrm>
            <a:off x="139700" y="1116013"/>
            <a:ext cx="3133725" cy="5437187"/>
          </a:xfrm>
        </p:spPr>
        <p:txBody>
          <a:bodyPr/>
          <a:lstStyle/>
          <a:p>
            <a:r>
              <a:rPr lang="en-US" smtClean="0"/>
              <a:t>Complete HMS model with any additional parameters including meteorological model and control specifications</a:t>
            </a:r>
          </a:p>
          <a:p>
            <a:r>
              <a:rPr lang="en-US" smtClean="0"/>
              <a:t>Follow all principles in HMS model development (calibration, etc.)</a:t>
            </a:r>
          </a:p>
        </p:txBody>
      </p:sp>
      <p:pic>
        <p:nvPicPr>
          <p:cNvPr id="12294" name="Picture 13" descr="HMSDesignG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113" y="976313"/>
            <a:ext cx="1801812" cy="34591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295" name="Picture 16" descr="HMSContro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605213"/>
            <a:ext cx="2228850" cy="29321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296" name="Picture 14" descr="HMSSCSLo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4425" y="2057400"/>
            <a:ext cx="2181225" cy="254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297" name="Picture 15" descr="HMSSCSU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0600" y="3000375"/>
            <a:ext cx="2259013" cy="2324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298" name="Picture 17" descr="HMSBasefl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4700" y="3476625"/>
            <a:ext cx="2019300" cy="2717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0978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rgbClr val="3E0087"/>
                </a:solidFill>
                <a:latin typeface="Arial" charset="0"/>
              </a:defRPr>
            </a:lvl1pPr>
            <a:lvl2pPr marL="742950" indent="-285750">
              <a:defRPr sz="1600" b="1">
                <a:solidFill>
                  <a:srgbClr val="3E0087"/>
                </a:solidFill>
                <a:latin typeface="Arial" charset="0"/>
              </a:defRPr>
            </a:lvl2pPr>
            <a:lvl3pPr marL="1143000" indent="-228600">
              <a:defRPr sz="1600" b="1">
                <a:solidFill>
                  <a:srgbClr val="3E0087"/>
                </a:solidFill>
                <a:latin typeface="Arial" charset="0"/>
              </a:defRPr>
            </a:lvl3pPr>
            <a:lvl4pPr marL="1600200" indent="-228600">
              <a:defRPr sz="1600" b="1">
                <a:solidFill>
                  <a:srgbClr val="3E0087"/>
                </a:solidFill>
                <a:latin typeface="Arial" charset="0"/>
              </a:defRPr>
            </a:lvl4pPr>
            <a:lvl5pPr marL="2057400" indent="-228600">
              <a:defRPr sz="1600" b="1">
                <a:solidFill>
                  <a:srgbClr val="3E0087"/>
                </a:solidFill>
                <a:latin typeface="Arial" charset="0"/>
              </a:defRPr>
            </a:lvl5pPr>
            <a:lvl6pPr marL="2514600" indent="-228600" algn="ctr" eaLnBrk="0" fontAlgn="base" hangingPunct="0">
              <a:spcBef>
                <a:spcPct val="0"/>
              </a:spcBef>
              <a:spcAft>
                <a:spcPct val="0"/>
              </a:spcAft>
              <a:defRPr sz="1600" b="1">
                <a:solidFill>
                  <a:srgbClr val="3E0087"/>
                </a:solidFill>
                <a:latin typeface="Arial" charset="0"/>
              </a:defRPr>
            </a:lvl6pPr>
            <a:lvl7pPr marL="2971800" indent="-228600" algn="ctr" eaLnBrk="0" fontAlgn="base" hangingPunct="0">
              <a:spcBef>
                <a:spcPct val="0"/>
              </a:spcBef>
              <a:spcAft>
                <a:spcPct val="0"/>
              </a:spcAft>
              <a:defRPr sz="1600" b="1">
                <a:solidFill>
                  <a:srgbClr val="3E0087"/>
                </a:solidFill>
                <a:latin typeface="Arial" charset="0"/>
              </a:defRPr>
            </a:lvl7pPr>
            <a:lvl8pPr marL="3429000" indent="-228600" algn="ctr" eaLnBrk="0" fontAlgn="base" hangingPunct="0">
              <a:spcBef>
                <a:spcPct val="0"/>
              </a:spcBef>
              <a:spcAft>
                <a:spcPct val="0"/>
              </a:spcAft>
              <a:defRPr sz="1600" b="1">
                <a:solidFill>
                  <a:srgbClr val="3E0087"/>
                </a:solidFill>
                <a:latin typeface="Arial" charset="0"/>
              </a:defRPr>
            </a:lvl8pPr>
            <a:lvl9pPr marL="3886200" indent="-228600" algn="ctr" eaLnBrk="0" fontAlgn="base" hangingPunct="0">
              <a:spcBef>
                <a:spcPct val="0"/>
              </a:spcBef>
              <a:spcAft>
                <a:spcPct val="0"/>
              </a:spcAft>
              <a:defRPr sz="1600" b="1">
                <a:solidFill>
                  <a:srgbClr val="3E0087"/>
                </a:solidFill>
                <a:latin typeface="Arial" charset="0"/>
              </a:defRPr>
            </a:lvl9pPr>
          </a:lstStyle>
          <a:p>
            <a:r>
              <a:rPr lang="en-US" sz="900" smtClean="0">
                <a:solidFill>
                  <a:srgbClr val="000000"/>
                </a:solidFill>
              </a:rPr>
              <a:t>9-</a:t>
            </a:r>
            <a:fld id="{16013385-95C9-4CC9-9AC9-E6F1D1B6FCC1}" type="slidenum">
              <a:rPr lang="en-US" sz="900" smtClean="0">
                <a:solidFill>
                  <a:srgbClr val="000000"/>
                </a:solidFill>
              </a:rPr>
              <a:pPr/>
              <a:t>24</a:t>
            </a:fld>
            <a:endParaRPr lang="en-US" sz="900" smtClean="0"/>
          </a:p>
        </p:txBody>
      </p:sp>
      <p:pic>
        <p:nvPicPr>
          <p:cNvPr id="13315" name="Picture 14" descr="GeoHMSBas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6275" y="1143000"/>
            <a:ext cx="3363913"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3"/>
          <p:cNvSpPr>
            <a:spLocks noGrp="1" noChangeArrowheads="1"/>
          </p:cNvSpPr>
          <p:nvPr>
            <p:ph type="title"/>
          </p:nvPr>
        </p:nvSpPr>
        <p:spPr/>
        <p:txBody>
          <a:bodyPr/>
          <a:lstStyle/>
          <a:p>
            <a:r>
              <a:rPr lang="en-US" smtClean="0"/>
              <a:t>Finalize and Run HMS </a:t>
            </a:r>
            <a:r>
              <a:rPr lang="en-US" sz="1400" smtClean="0"/>
              <a:t>(2)</a:t>
            </a:r>
            <a:endParaRPr lang="en-US" sz="600" smtClean="0"/>
          </a:p>
        </p:txBody>
      </p:sp>
      <p:sp>
        <p:nvSpPr>
          <p:cNvPr id="13317" name="Rectangle 4"/>
          <p:cNvSpPr>
            <a:spLocks noGrp="1" noChangeArrowheads="1"/>
          </p:cNvSpPr>
          <p:nvPr>
            <p:ph type="body" idx="1"/>
          </p:nvPr>
        </p:nvSpPr>
        <p:spPr>
          <a:xfrm>
            <a:off x="139700" y="1116013"/>
            <a:ext cx="3133725" cy="5437187"/>
          </a:xfrm>
        </p:spPr>
        <p:txBody>
          <a:bodyPr/>
          <a:lstStyle/>
          <a:p>
            <a:r>
              <a:rPr lang="en-US" smtClean="0"/>
              <a:t>Do the final run and generate results (DSS)</a:t>
            </a:r>
          </a:p>
          <a:p>
            <a:endParaRPr lang="en-US" smtClean="0"/>
          </a:p>
        </p:txBody>
      </p:sp>
      <p:pic>
        <p:nvPicPr>
          <p:cNvPr id="1331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3413125"/>
            <a:ext cx="3781425"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12"/>
          <p:cNvSpPr txBox="1">
            <a:spLocks noChangeArrowheads="1"/>
          </p:cNvSpPr>
          <p:nvPr/>
        </p:nvSpPr>
        <p:spPr bwMode="auto">
          <a:xfrm>
            <a:off x="257175" y="3028950"/>
            <a:ext cx="1847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1600" b="1">
                <a:solidFill>
                  <a:srgbClr val="3E0087"/>
                </a:solidFill>
                <a:latin typeface="Arial" charset="0"/>
              </a:defRPr>
            </a:lvl1pPr>
            <a:lvl2pPr marL="742950" indent="-285750">
              <a:defRPr sz="1600" b="1">
                <a:solidFill>
                  <a:srgbClr val="3E0087"/>
                </a:solidFill>
                <a:latin typeface="Arial" charset="0"/>
              </a:defRPr>
            </a:lvl2pPr>
            <a:lvl3pPr marL="1143000" indent="-228600">
              <a:defRPr sz="1600" b="1">
                <a:solidFill>
                  <a:srgbClr val="3E0087"/>
                </a:solidFill>
                <a:latin typeface="Arial" charset="0"/>
              </a:defRPr>
            </a:lvl3pPr>
            <a:lvl4pPr marL="1600200" indent="-228600">
              <a:defRPr sz="1600" b="1">
                <a:solidFill>
                  <a:srgbClr val="3E0087"/>
                </a:solidFill>
                <a:latin typeface="Arial" charset="0"/>
              </a:defRPr>
            </a:lvl4pPr>
            <a:lvl5pPr marL="2057400" indent="-228600">
              <a:defRPr sz="1600" b="1">
                <a:solidFill>
                  <a:srgbClr val="3E0087"/>
                </a:solidFill>
                <a:latin typeface="Arial" charset="0"/>
              </a:defRPr>
            </a:lvl5pPr>
            <a:lvl6pPr marL="2514600" indent="-228600" algn="ctr" eaLnBrk="0" fontAlgn="base" hangingPunct="0">
              <a:spcBef>
                <a:spcPct val="0"/>
              </a:spcBef>
              <a:spcAft>
                <a:spcPct val="0"/>
              </a:spcAft>
              <a:defRPr sz="1600" b="1">
                <a:solidFill>
                  <a:srgbClr val="3E0087"/>
                </a:solidFill>
                <a:latin typeface="Arial" charset="0"/>
              </a:defRPr>
            </a:lvl6pPr>
            <a:lvl7pPr marL="2971800" indent="-228600" algn="ctr" eaLnBrk="0" fontAlgn="base" hangingPunct="0">
              <a:spcBef>
                <a:spcPct val="0"/>
              </a:spcBef>
              <a:spcAft>
                <a:spcPct val="0"/>
              </a:spcAft>
              <a:defRPr sz="1600" b="1">
                <a:solidFill>
                  <a:srgbClr val="3E0087"/>
                </a:solidFill>
                <a:latin typeface="Arial" charset="0"/>
              </a:defRPr>
            </a:lvl7pPr>
            <a:lvl8pPr marL="3429000" indent="-228600" algn="ctr" eaLnBrk="0" fontAlgn="base" hangingPunct="0">
              <a:spcBef>
                <a:spcPct val="0"/>
              </a:spcBef>
              <a:spcAft>
                <a:spcPct val="0"/>
              </a:spcAft>
              <a:defRPr sz="1600" b="1">
                <a:solidFill>
                  <a:srgbClr val="3E0087"/>
                </a:solidFill>
                <a:latin typeface="Arial" charset="0"/>
              </a:defRPr>
            </a:lvl8pPr>
            <a:lvl9pPr marL="3886200" indent="-228600" algn="ctr" eaLnBrk="0" fontAlgn="base" hangingPunct="0">
              <a:spcBef>
                <a:spcPct val="0"/>
              </a:spcBef>
              <a:spcAft>
                <a:spcPct val="0"/>
              </a:spcAft>
              <a:defRPr sz="1600" b="1">
                <a:solidFill>
                  <a:srgbClr val="3E0087"/>
                </a:solidFill>
                <a:latin typeface="Arial" charset="0"/>
              </a:defRPr>
            </a:lvl9pPr>
          </a:lstStyle>
          <a:p>
            <a:pPr algn="ctr" eaLnBrk="0" fontAlgn="base" hangingPunct="0">
              <a:spcBef>
                <a:spcPct val="50000"/>
              </a:spcBef>
              <a:spcAft>
                <a:spcPct val="0"/>
              </a:spcAft>
            </a:pPr>
            <a:r>
              <a:rPr lang="en-US"/>
              <a:t>DSS View</a:t>
            </a:r>
          </a:p>
        </p:txBody>
      </p:sp>
      <p:sp>
        <p:nvSpPr>
          <p:cNvPr id="13320" name="Text Box 13"/>
          <p:cNvSpPr txBox="1">
            <a:spLocks noChangeArrowheads="1"/>
          </p:cNvSpPr>
          <p:nvPr/>
        </p:nvSpPr>
        <p:spPr bwMode="auto">
          <a:xfrm>
            <a:off x="1924050" y="2419350"/>
            <a:ext cx="1504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1600" b="1">
                <a:solidFill>
                  <a:srgbClr val="3E0087"/>
                </a:solidFill>
                <a:latin typeface="Arial" charset="0"/>
              </a:defRPr>
            </a:lvl1pPr>
            <a:lvl2pPr marL="742950" indent="-285750">
              <a:defRPr sz="1600" b="1">
                <a:solidFill>
                  <a:srgbClr val="3E0087"/>
                </a:solidFill>
                <a:latin typeface="Arial" charset="0"/>
              </a:defRPr>
            </a:lvl2pPr>
            <a:lvl3pPr marL="1143000" indent="-228600">
              <a:defRPr sz="1600" b="1">
                <a:solidFill>
                  <a:srgbClr val="3E0087"/>
                </a:solidFill>
                <a:latin typeface="Arial" charset="0"/>
              </a:defRPr>
            </a:lvl3pPr>
            <a:lvl4pPr marL="1600200" indent="-228600">
              <a:defRPr sz="1600" b="1">
                <a:solidFill>
                  <a:srgbClr val="3E0087"/>
                </a:solidFill>
                <a:latin typeface="Arial" charset="0"/>
              </a:defRPr>
            </a:lvl4pPr>
            <a:lvl5pPr marL="2057400" indent="-228600">
              <a:defRPr sz="1600" b="1">
                <a:solidFill>
                  <a:srgbClr val="3E0087"/>
                </a:solidFill>
                <a:latin typeface="Arial" charset="0"/>
              </a:defRPr>
            </a:lvl5pPr>
            <a:lvl6pPr marL="2514600" indent="-228600" algn="ctr" eaLnBrk="0" fontAlgn="base" hangingPunct="0">
              <a:spcBef>
                <a:spcPct val="0"/>
              </a:spcBef>
              <a:spcAft>
                <a:spcPct val="0"/>
              </a:spcAft>
              <a:defRPr sz="1600" b="1">
                <a:solidFill>
                  <a:srgbClr val="3E0087"/>
                </a:solidFill>
                <a:latin typeface="Arial" charset="0"/>
              </a:defRPr>
            </a:lvl6pPr>
            <a:lvl7pPr marL="2971800" indent="-228600" algn="ctr" eaLnBrk="0" fontAlgn="base" hangingPunct="0">
              <a:spcBef>
                <a:spcPct val="0"/>
              </a:spcBef>
              <a:spcAft>
                <a:spcPct val="0"/>
              </a:spcAft>
              <a:defRPr sz="1600" b="1">
                <a:solidFill>
                  <a:srgbClr val="3E0087"/>
                </a:solidFill>
                <a:latin typeface="Arial" charset="0"/>
              </a:defRPr>
            </a:lvl7pPr>
            <a:lvl8pPr marL="3429000" indent="-228600" algn="ctr" eaLnBrk="0" fontAlgn="base" hangingPunct="0">
              <a:spcBef>
                <a:spcPct val="0"/>
              </a:spcBef>
              <a:spcAft>
                <a:spcPct val="0"/>
              </a:spcAft>
              <a:defRPr sz="1600" b="1">
                <a:solidFill>
                  <a:srgbClr val="3E0087"/>
                </a:solidFill>
                <a:latin typeface="Arial" charset="0"/>
              </a:defRPr>
            </a:lvl8pPr>
            <a:lvl9pPr marL="3886200" indent="-228600" algn="ctr" eaLnBrk="0" fontAlgn="base" hangingPunct="0">
              <a:spcBef>
                <a:spcPct val="0"/>
              </a:spcBef>
              <a:spcAft>
                <a:spcPct val="0"/>
              </a:spcAft>
              <a:defRPr sz="1600" b="1">
                <a:solidFill>
                  <a:srgbClr val="3E0087"/>
                </a:solidFill>
                <a:latin typeface="Arial" charset="0"/>
              </a:defRPr>
            </a:lvl9pPr>
          </a:lstStyle>
          <a:p>
            <a:pPr algn="ctr" eaLnBrk="0" fontAlgn="base" hangingPunct="0">
              <a:spcBef>
                <a:spcPct val="50000"/>
              </a:spcBef>
              <a:spcAft>
                <a:spcPct val="0"/>
              </a:spcAft>
            </a:pPr>
            <a:r>
              <a:rPr lang="en-US"/>
              <a:t>HMS View</a:t>
            </a:r>
          </a:p>
        </p:txBody>
      </p:sp>
      <p:pic>
        <p:nvPicPr>
          <p:cNvPr id="13321" name="Picture 15" descr="HMSGlobalResul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25" y="1000125"/>
            <a:ext cx="3990975" cy="27479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22" name="Picture 16" descr="HMSElementGrap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8138" y="3457575"/>
            <a:ext cx="3938587" cy="32575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119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rgbClr val="3E0087"/>
                </a:solidFill>
                <a:latin typeface="Arial" charset="0"/>
              </a:defRPr>
            </a:lvl1pPr>
            <a:lvl2pPr marL="742950" indent="-285750">
              <a:defRPr sz="1600" b="1">
                <a:solidFill>
                  <a:srgbClr val="3E0087"/>
                </a:solidFill>
                <a:latin typeface="Arial" charset="0"/>
              </a:defRPr>
            </a:lvl2pPr>
            <a:lvl3pPr marL="1143000" indent="-228600">
              <a:defRPr sz="1600" b="1">
                <a:solidFill>
                  <a:srgbClr val="3E0087"/>
                </a:solidFill>
                <a:latin typeface="Arial" charset="0"/>
              </a:defRPr>
            </a:lvl3pPr>
            <a:lvl4pPr marL="1600200" indent="-228600">
              <a:defRPr sz="1600" b="1">
                <a:solidFill>
                  <a:srgbClr val="3E0087"/>
                </a:solidFill>
                <a:latin typeface="Arial" charset="0"/>
              </a:defRPr>
            </a:lvl4pPr>
            <a:lvl5pPr marL="2057400" indent="-228600">
              <a:defRPr sz="1600" b="1">
                <a:solidFill>
                  <a:srgbClr val="3E0087"/>
                </a:solidFill>
                <a:latin typeface="Arial" charset="0"/>
              </a:defRPr>
            </a:lvl5pPr>
            <a:lvl6pPr marL="2514600" indent="-228600" algn="ctr" eaLnBrk="0" fontAlgn="base" hangingPunct="0">
              <a:spcBef>
                <a:spcPct val="0"/>
              </a:spcBef>
              <a:spcAft>
                <a:spcPct val="0"/>
              </a:spcAft>
              <a:defRPr sz="1600" b="1">
                <a:solidFill>
                  <a:srgbClr val="3E0087"/>
                </a:solidFill>
                <a:latin typeface="Arial" charset="0"/>
              </a:defRPr>
            </a:lvl6pPr>
            <a:lvl7pPr marL="2971800" indent="-228600" algn="ctr" eaLnBrk="0" fontAlgn="base" hangingPunct="0">
              <a:spcBef>
                <a:spcPct val="0"/>
              </a:spcBef>
              <a:spcAft>
                <a:spcPct val="0"/>
              </a:spcAft>
              <a:defRPr sz="1600" b="1">
                <a:solidFill>
                  <a:srgbClr val="3E0087"/>
                </a:solidFill>
                <a:latin typeface="Arial" charset="0"/>
              </a:defRPr>
            </a:lvl7pPr>
            <a:lvl8pPr marL="3429000" indent="-228600" algn="ctr" eaLnBrk="0" fontAlgn="base" hangingPunct="0">
              <a:spcBef>
                <a:spcPct val="0"/>
              </a:spcBef>
              <a:spcAft>
                <a:spcPct val="0"/>
              </a:spcAft>
              <a:defRPr sz="1600" b="1">
                <a:solidFill>
                  <a:srgbClr val="3E0087"/>
                </a:solidFill>
                <a:latin typeface="Arial" charset="0"/>
              </a:defRPr>
            </a:lvl8pPr>
            <a:lvl9pPr marL="3886200" indent="-228600" algn="ctr" eaLnBrk="0" fontAlgn="base" hangingPunct="0">
              <a:spcBef>
                <a:spcPct val="0"/>
              </a:spcBef>
              <a:spcAft>
                <a:spcPct val="0"/>
              </a:spcAft>
              <a:defRPr sz="1600" b="1">
                <a:solidFill>
                  <a:srgbClr val="3E0087"/>
                </a:solidFill>
                <a:latin typeface="Arial" charset="0"/>
              </a:defRPr>
            </a:lvl9pPr>
          </a:lstStyle>
          <a:p>
            <a:r>
              <a:rPr lang="en-US" sz="900" smtClean="0">
                <a:solidFill>
                  <a:srgbClr val="000000"/>
                </a:solidFill>
              </a:rPr>
              <a:t>9-</a:t>
            </a:r>
            <a:fld id="{8B789996-91CE-4062-82FF-78CAA91DE486}" type="slidenum">
              <a:rPr lang="en-US" sz="900" smtClean="0">
                <a:solidFill>
                  <a:srgbClr val="000000"/>
                </a:solidFill>
              </a:rPr>
              <a:pPr/>
              <a:t>25</a:t>
            </a:fld>
            <a:endParaRPr lang="en-US" sz="900" smtClean="0"/>
          </a:p>
        </p:txBody>
      </p:sp>
      <p:graphicFrame>
        <p:nvGraphicFramePr>
          <p:cNvPr id="14339" name="Object 8"/>
          <p:cNvGraphicFramePr>
            <a:graphicFrameLocks noChangeAspect="1"/>
          </p:cNvGraphicFramePr>
          <p:nvPr/>
        </p:nvGraphicFramePr>
        <p:xfrm>
          <a:off x="4573588" y="3128963"/>
          <a:ext cx="4279900" cy="3363912"/>
        </p:xfrm>
        <a:graphic>
          <a:graphicData uri="http://schemas.openxmlformats.org/presentationml/2006/ole">
            <mc:AlternateContent xmlns:mc="http://schemas.openxmlformats.org/markup-compatibility/2006">
              <mc:Choice xmlns:v="urn:schemas-microsoft-com:vml" Requires="v">
                <p:oleObj spid="_x0000_s19458" name="Bitmap Image" r:id="rId3" imgW="8085714" imgH="6354062" progId="Paint.Picture">
                  <p:embed/>
                </p:oleObj>
              </mc:Choice>
              <mc:Fallback>
                <p:oleObj name="Bitmap Image" r:id="rId3" imgW="8085714" imgH="635406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588" y="3128963"/>
                        <a:ext cx="4279900" cy="33639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pic>
                </p:oleObj>
              </mc:Fallback>
            </mc:AlternateContent>
          </a:graphicData>
        </a:graphic>
      </p:graphicFrame>
      <p:sp>
        <p:nvSpPr>
          <p:cNvPr id="14340" name="Rectangle 2"/>
          <p:cNvSpPr>
            <a:spLocks noGrp="1" noChangeArrowheads="1"/>
          </p:cNvSpPr>
          <p:nvPr>
            <p:ph type="title"/>
          </p:nvPr>
        </p:nvSpPr>
        <p:spPr/>
        <p:txBody>
          <a:bodyPr/>
          <a:lstStyle/>
          <a:p>
            <a:r>
              <a:rPr lang="en-US" smtClean="0"/>
              <a:t>Develop GeoRAS model (pre-processing)</a:t>
            </a:r>
          </a:p>
        </p:txBody>
      </p:sp>
      <p:sp>
        <p:nvSpPr>
          <p:cNvPr id="14341" name="Rectangle 5"/>
          <p:cNvSpPr>
            <a:spLocks noGrp="1" noChangeArrowheads="1"/>
          </p:cNvSpPr>
          <p:nvPr>
            <p:ph type="body" idx="1"/>
          </p:nvPr>
        </p:nvSpPr>
        <p:spPr>
          <a:xfrm>
            <a:off x="139700" y="1116013"/>
            <a:ext cx="4638675" cy="5294312"/>
          </a:xfrm>
          <a:noFill/>
        </p:spPr>
        <p:txBody>
          <a:bodyPr/>
          <a:lstStyle/>
          <a:p>
            <a:pPr>
              <a:lnSpc>
                <a:spcPct val="90000"/>
              </a:lnSpc>
            </a:pPr>
            <a:r>
              <a:rPr lang="en-US" smtClean="0"/>
              <a:t>Follow all principles in development of a hydraulic model for element placement (confluences, structures, …)</a:t>
            </a:r>
          </a:p>
          <a:p>
            <a:pPr>
              <a:lnSpc>
                <a:spcPct val="90000"/>
              </a:lnSpc>
            </a:pPr>
            <a:r>
              <a:rPr lang="en-US" smtClean="0"/>
              <a:t>In addition, take into consideration integration planning aspects developed earlier</a:t>
            </a:r>
          </a:p>
          <a:p>
            <a:pPr lvl="1">
              <a:lnSpc>
                <a:spcPct val="90000"/>
              </a:lnSpc>
            </a:pPr>
            <a:r>
              <a:rPr lang="en-US" smtClean="0"/>
              <a:t>Naming conventions (add name of the HMS element to the cross-section that will get the element’s flows)</a:t>
            </a:r>
          </a:p>
          <a:p>
            <a:pPr>
              <a:lnSpc>
                <a:spcPct val="90000"/>
              </a:lnSpc>
            </a:pPr>
            <a:r>
              <a:rPr lang="en-US" smtClean="0"/>
              <a:t>Export to RAS</a:t>
            </a:r>
          </a:p>
        </p:txBody>
      </p:sp>
      <p:graphicFrame>
        <p:nvGraphicFramePr>
          <p:cNvPr id="14342" name="Object 6"/>
          <p:cNvGraphicFramePr>
            <a:graphicFrameLocks noChangeAspect="1"/>
          </p:cNvGraphicFramePr>
          <p:nvPr/>
        </p:nvGraphicFramePr>
        <p:xfrm>
          <a:off x="7148513" y="985838"/>
          <a:ext cx="1704975" cy="4570412"/>
        </p:xfrm>
        <a:graphic>
          <a:graphicData uri="http://schemas.openxmlformats.org/presentationml/2006/ole">
            <mc:AlternateContent xmlns:mc="http://schemas.openxmlformats.org/markup-compatibility/2006">
              <mc:Choice xmlns:v="urn:schemas-microsoft-com:vml" Requires="v">
                <p:oleObj spid="_x0000_s19459" name="Bitmap Image" r:id="rId5" imgW="2200582" imgH="5896798" progId="Paint.Picture">
                  <p:embed/>
                </p:oleObj>
              </mc:Choice>
              <mc:Fallback>
                <p:oleObj name="Bitmap Image" r:id="rId5" imgW="2200582" imgH="5896798"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8513" y="985838"/>
                        <a:ext cx="1704975" cy="4570412"/>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pic>
                </p:oleObj>
              </mc:Fallback>
            </mc:AlternateContent>
          </a:graphicData>
        </a:graphic>
      </p:graphicFrame>
      <p:sp>
        <p:nvSpPr>
          <p:cNvPr id="14343" name="Oval 9"/>
          <p:cNvSpPr>
            <a:spLocks noChangeArrowheads="1"/>
          </p:cNvSpPr>
          <p:nvPr/>
        </p:nvSpPr>
        <p:spPr bwMode="auto">
          <a:xfrm>
            <a:off x="7962900" y="3400425"/>
            <a:ext cx="504825" cy="466725"/>
          </a:xfrm>
          <a:prstGeom prst="ellipse">
            <a:avLst/>
          </a:prstGeom>
          <a:noFill/>
          <a:ln w="2540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p>
            <a:pPr algn="ctr" eaLnBrk="0" fontAlgn="base" hangingPunct="0">
              <a:spcBef>
                <a:spcPct val="0"/>
              </a:spcBef>
              <a:spcAft>
                <a:spcPct val="0"/>
              </a:spcAft>
            </a:pPr>
            <a:endParaRPr lang="en-US" sz="1600" b="1">
              <a:solidFill>
                <a:srgbClr val="3E0087"/>
              </a:solidFill>
            </a:endParaRPr>
          </a:p>
        </p:txBody>
      </p:sp>
      <p:sp>
        <p:nvSpPr>
          <p:cNvPr id="14344" name="Line 10"/>
          <p:cNvSpPr>
            <a:spLocks noChangeShapeType="1"/>
          </p:cNvSpPr>
          <p:nvPr/>
        </p:nvSpPr>
        <p:spPr bwMode="auto">
          <a:xfrm>
            <a:off x="8115300" y="3419475"/>
            <a:ext cx="0" cy="0"/>
          </a:xfrm>
          <a:prstGeom prst="line">
            <a:avLst/>
          </a:prstGeom>
          <a:noFill/>
          <a:ln w="9525">
            <a:solidFill>
              <a:schemeClr val="tx2"/>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wrap="none" lIns="92075" tIns="46038" rIns="92075" bIns="46038" anchor="ctr"/>
          <a:lstStyle/>
          <a:p>
            <a:pPr algn="ctr" eaLnBrk="0" fontAlgn="base" hangingPunct="0">
              <a:spcBef>
                <a:spcPct val="0"/>
              </a:spcBef>
              <a:spcAft>
                <a:spcPct val="0"/>
              </a:spcAft>
            </a:pPr>
            <a:endParaRPr lang="en-US" sz="1600" b="1">
              <a:solidFill>
                <a:srgbClr val="3E0087"/>
              </a:solidFill>
            </a:endParaRPr>
          </a:p>
        </p:txBody>
      </p:sp>
      <p:sp>
        <p:nvSpPr>
          <p:cNvPr id="14345" name="Line 11"/>
          <p:cNvSpPr>
            <a:spLocks noChangeShapeType="1"/>
          </p:cNvSpPr>
          <p:nvPr/>
        </p:nvSpPr>
        <p:spPr bwMode="auto">
          <a:xfrm flipH="1" flipV="1">
            <a:off x="7229475" y="3162300"/>
            <a:ext cx="933450" cy="238125"/>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pPr algn="ctr" eaLnBrk="0" fontAlgn="base" hangingPunct="0">
              <a:spcBef>
                <a:spcPct val="0"/>
              </a:spcBef>
              <a:spcAft>
                <a:spcPct val="0"/>
              </a:spcAft>
            </a:pPr>
            <a:endParaRPr lang="en-US" sz="1600" b="1">
              <a:solidFill>
                <a:srgbClr val="3E0087"/>
              </a:solidFill>
            </a:endParaRPr>
          </a:p>
        </p:txBody>
      </p:sp>
      <p:sp>
        <p:nvSpPr>
          <p:cNvPr id="14346" name="Line 12"/>
          <p:cNvSpPr>
            <a:spLocks noChangeShapeType="1"/>
          </p:cNvSpPr>
          <p:nvPr/>
        </p:nvSpPr>
        <p:spPr bwMode="auto">
          <a:xfrm>
            <a:off x="8467725" y="3619500"/>
            <a:ext cx="371475" cy="1847850"/>
          </a:xfrm>
          <a:prstGeom prst="line">
            <a:avLst/>
          </a:prstGeom>
          <a:noFill/>
          <a:ln w="25400">
            <a:solidFill>
              <a:schemeClr val="hlink"/>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pPr algn="ctr" eaLnBrk="0" fontAlgn="base" hangingPunct="0">
              <a:spcBef>
                <a:spcPct val="0"/>
              </a:spcBef>
              <a:spcAft>
                <a:spcPct val="0"/>
              </a:spcAft>
            </a:pPr>
            <a:endParaRPr lang="en-US" sz="1600" b="1">
              <a:solidFill>
                <a:srgbClr val="3E0087"/>
              </a:solidFill>
            </a:endParaRPr>
          </a:p>
        </p:txBody>
      </p:sp>
    </p:spTree>
    <p:extLst>
      <p:ext uri="{BB962C8B-B14F-4D97-AF65-F5344CB8AC3E}">
        <p14:creationId xmlns:p14="http://schemas.microsoft.com/office/powerpoint/2010/main" val="15277812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rgbClr val="3E0087"/>
                </a:solidFill>
                <a:latin typeface="Arial" charset="0"/>
              </a:defRPr>
            </a:lvl1pPr>
            <a:lvl2pPr marL="742950" indent="-285750">
              <a:defRPr sz="1600" b="1">
                <a:solidFill>
                  <a:srgbClr val="3E0087"/>
                </a:solidFill>
                <a:latin typeface="Arial" charset="0"/>
              </a:defRPr>
            </a:lvl2pPr>
            <a:lvl3pPr marL="1143000" indent="-228600">
              <a:defRPr sz="1600" b="1">
                <a:solidFill>
                  <a:srgbClr val="3E0087"/>
                </a:solidFill>
                <a:latin typeface="Arial" charset="0"/>
              </a:defRPr>
            </a:lvl3pPr>
            <a:lvl4pPr marL="1600200" indent="-228600">
              <a:defRPr sz="1600" b="1">
                <a:solidFill>
                  <a:srgbClr val="3E0087"/>
                </a:solidFill>
                <a:latin typeface="Arial" charset="0"/>
              </a:defRPr>
            </a:lvl4pPr>
            <a:lvl5pPr marL="2057400" indent="-228600">
              <a:defRPr sz="1600" b="1">
                <a:solidFill>
                  <a:srgbClr val="3E0087"/>
                </a:solidFill>
                <a:latin typeface="Arial" charset="0"/>
              </a:defRPr>
            </a:lvl5pPr>
            <a:lvl6pPr marL="2514600" indent="-228600" algn="ctr" eaLnBrk="0" fontAlgn="base" hangingPunct="0">
              <a:spcBef>
                <a:spcPct val="0"/>
              </a:spcBef>
              <a:spcAft>
                <a:spcPct val="0"/>
              </a:spcAft>
              <a:defRPr sz="1600" b="1">
                <a:solidFill>
                  <a:srgbClr val="3E0087"/>
                </a:solidFill>
                <a:latin typeface="Arial" charset="0"/>
              </a:defRPr>
            </a:lvl6pPr>
            <a:lvl7pPr marL="2971800" indent="-228600" algn="ctr" eaLnBrk="0" fontAlgn="base" hangingPunct="0">
              <a:spcBef>
                <a:spcPct val="0"/>
              </a:spcBef>
              <a:spcAft>
                <a:spcPct val="0"/>
              </a:spcAft>
              <a:defRPr sz="1600" b="1">
                <a:solidFill>
                  <a:srgbClr val="3E0087"/>
                </a:solidFill>
                <a:latin typeface="Arial" charset="0"/>
              </a:defRPr>
            </a:lvl7pPr>
            <a:lvl8pPr marL="3429000" indent="-228600" algn="ctr" eaLnBrk="0" fontAlgn="base" hangingPunct="0">
              <a:spcBef>
                <a:spcPct val="0"/>
              </a:spcBef>
              <a:spcAft>
                <a:spcPct val="0"/>
              </a:spcAft>
              <a:defRPr sz="1600" b="1">
                <a:solidFill>
                  <a:srgbClr val="3E0087"/>
                </a:solidFill>
                <a:latin typeface="Arial" charset="0"/>
              </a:defRPr>
            </a:lvl8pPr>
            <a:lvl9pPr marL="3886200" indent="-228600" algn="ctr" eaLnBrk="0" fontAlgn="base" hangingPunct="0">
              <a:spcBef>
                <a:spcPct val="0"/>
              </a:spcBef>
              <a:spcAft>
                <a:spcPct val="0"/>
              </a:spcAft>
              <a:defRPr sz="1600" b="1">
                <a:solidFill>
                  <a:srgbClr val="3E0087"/>
                </a:solidFill>
                <a:latin typeface="Arial" charset="0"/>
              </a:defRPr>
            </a:lvl9pPr>
          </a:lstStyle>
          <a:p>
            <a:r>
              <a:rPr lang="en-US" sz="900" smtClean="0">
                <a:solidFill>
                  <a:srgbClr val="000000"/>
                </a:solidFill>
              </a:rPr>
              <a:t>9-</a:t>
            </a:r>
            <a:fld id="{9A7A3F57-FCC8-4152-96B3-A4F98E7000B1}" type="slidenum">
              <a:rPr lang="en-US" sz="900" smtClean="0">
                <a:solidFill>
                  <a:srgbClr val="000000"/>
                </a:solidFill>
              </a:rPr>
              <a:pPr/>
              <a:t>26</a:t>
            </a:fld>
            <a:endParaRPr lang="en-US" sz="900" smtClean="0"/>
          </a:p>
        </p:txBody>
      </p:sp>
      <p:sp>
        <p:nvSpPr>
          <p:cNvPr id="15363" name="Rectangle 3"/>
          <p:cNvSpPr>
            <a:spLocks noGrp="1" noChangeArrowheads="1"/>
          </p:cNvSpPr>
          <p:nvPr>
            <p:ph type="title"/>
          </p:nvPr>
        </p:nvSpPr>
        <p:spPr/>
        <p:txBody>
          <a:bodyPr/>
          <a:lstStyle/>
          <a:p>
            <a:r>
              <a:rPr lang="en-US" smtClean="0"/>
              <a:t>Finalize and Run RAS</a:t>
            </a:r>
            <a:endParaRPr lang="en-US" sz="1400" smtClean="0"/>
          </a:p>
        </p:txBody>
      </p:sp>
      <p:sp>
        <p:nvSpPr>
          <p:cNvPr id="15364" name="Rectangle 4"/>
          <p:cNvSpPr>
            <a:spLocks noGrp="1" noChangeArrowheads="1"/>
          </p:cNvSpPr>
          <p:nvPr>
            <p:ph type="body" idx="1"/>
          </p:nvPr>
        </p:nvSpPr>
        <p:spPr>
          <a:xfrm>
            <a:off x="139700" y="1116013"/>
            <a:ext cx="3133725" cy="5437187"/>
          </a:xfrm>
        </p:spPr>
        <p:txBody>
          <a:bodyPr/>
          <a:lstStyle/>
          <a:p>
            <a:r>
              <a:rPr lang="en-US" smtClean="0"/>
              <a:t>Complete RAS model with any additional parameters including initial and boundary conditions</a:t>
            </a:r>
          </a:p>
          <a:p>
            <a:r>
              <a:rPr lang="en-US" smtClean="0"/>
              <a:t>Follow all principles in RAS model development (calibration, etc.)</a:t>
            </a:r>
          </a:p>
        </p:txBody>
      </p:sp>
      <p:pic>
        <p:nvPicPr>
          <p:cNvPr id="1536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975" y="1104900"/>
            <a:ext cx="4191000"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833813"/>
            <a:ext cx="440055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0838" y="1014413"/>
            <a:ext cx="3533775"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3609975"/>
            <a:ext cx="3390900"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1018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rgbClr val="3E0087"/>
                </a:solidFill>
                <a:latin typeface="Arial" charset="0"/>
              </a:defRPr>
            </a:lvl1pPr>
            <a:lvl2pPr marL="742950" indent="-285750">
              <a:defRPr sz="1600" b="1">
                <a:solidFill>
                  <a:srgbClr val="3E0087"/>
                </a:solidFill>
                <a:latin typeface="Arial" charset="0"/>
              </a:defRPr>
            </a:lvl2pPr>
            <a:lvl3pPr marL="1143000" indent="-228600">
              <a:defRPr sz="1600" b="1">
                <a:solidFill>
                  <a:srgbClr val="3E0087"/>
                </a:solidFill>
                <a:latin typeface="Arial" charset="0"/>
              </a:defRPr>
            </a:lvl3pPr>
            <a:lvl4pPr marL="1600200" indent="-228600">
              <a:defRPr sz="1600" b="1">
                <a:solidFill>
                  <a:srgbClr val="3E0087"/>
                </a:solidFill>
                <a:latin typeface="Arial" charset="0"/>
              </a:defRPr>
            </a:lvl4pPr>
            <a:lvl5pPr marL="2057400" indent="-228600">
              <a:defRPr sz="1600" b="1">
                <a:solidFill>
                  <a:srgbClr val="3E0087"/>
                </a:solidFill>
                <a:latin typeface="Arial" charset="0"/>
              </a:defRPr>
            </a:lvl5pPr>
            <a:lvl6pPr marL="2514600" indent="-228600" algn="ctr" eaLnBrk="0" fontAlgn="base" hangingPunct="0">
              <a:spcBef>
                <a:spcPct val="0"/>
              </a:spcBef>
              <a:spcAft>
                <a:spcPct val="0"/>
              </a:spcAft>
              <a:defRPr sz="1600" b="1">
                <a:solidFill>
                  <a:srgbClr val="3E0087"/>
                </a:solidFill>
                <a:latin typeface="Arial" charset="0"/>
              </a:defRPr>
            </a:lvl6pPr>
            <a:lvl7pPr marL="2971800" indent="-228600" algn="ctr" eaLnBrk="0" fontAlgn="base" hangingPunct="0">
              <a:spcBef>
                <a:spcPct val="0"/>
              </a:spcBef>
              <a:spcAft>
                <a:spcPct val="0"/>
              </a:spcAft>
              <a:defRPr sz="1600" b="1">
                <a:solidFill>
                  <a:srgbClr val="3E0087"/>
                </a:solidFill>
                <a:latin typeface="Arial" charset="0"/>
              </a:defRPr>
            </a:lvl7pPr>
            <a:lvl8pPr marL="3429000" indent="-228600" algn="ctr" eaLnBrk="0" fontAlgn="base" hangingPunct="0">
              <a:spcBef>
                <a:spcPct val="0"/>
              </a:spcBef>
              <a:spcAft>
                <a:spcPct val="0"/>
              </a:spcAft>
              <a:defRPr sz="1600" b="1">
                <a:solidFill>
                  <a:srgbClr val="3E0087"/>
                </a:solidFill>
                <a:latin typeface="Arial" charset="0"/>
              </a:defRPr>
            </a:lvl8pPr>
            <a:lvl9pPr marL="3886200" indent="-228600" algn="ctr" eaLnBrk="0" fontAlgn="base" hangingPunct="0">
              <a:spcBef>
                <a:spcPct val="0"/>
              </a:spcBef>
              <a:spcAft>
                <a:spcPct val="0"/>
              </a:spcAft>
              <a:defRPr sz="1600" b="1">
                <a:solidFill>
                  <a:srgbClr val="3E0087"/>
                </a:solidFill>
                <a:latin typeface="Arial" charset="0"/>
              </a:defRPr>
            </a:lvl9pPr>
          </a:lstStyle>
          <a:p>
            <a:r>
              <a:rPr lang="en-US" sz="900" smtClean="0">
                <a:solidFill>
                  <a:srgbClr val="000000"/>
                </a:solidFill>
              </a:rPr>
              <a:t>9-</a:t>
            </a:r>
            <a:fld id="{32BC7D0C-C1AB-4E6D-A36F-F6AAF9D5B26B}" type="slidenum">
              <a:rPr lang="en-US" sz="900" smtClean="0">
                <a:solidFill>
                  <a:srgbClr val="000000"/>
                </a:solidFill>
              </a:rPr>
              <a:pPr/>
              <a:t>27</a:t>
            </a:fld>
            <a:endParaRPr lang="en-US" sz="900" smtClean="0"/>
          </a:p>
        </p:txBody>
      </p:sp>
      <p:sp>
        <p:nvSpPr>
          <p:cNvPr id="16387" name="Rectangle 3"/>
          <p:cNvSpPr>
            <a:spLocks noGrp="1" noChangeArrowheads="1"/>
          </p:cNvSpPr>
          <p:nvPr>
            <p:ph type="title"/>
          </p:nvPr>
        </p:nvSpPr>
        <p:spPr/>
        <p:txBody>
          <a:bodyPr/>
          <a:lstStyle/>
          <a:p>
            <a:r>
              <a:rPr lang="en-US" smtClean="0"/>
              <a:t>Finalize and Run RAS </a:t>
            </a:r>
            <a:r>
              <a:rPr lang="en-US" sz="1400" smtClean="0"/>
              <a:t>(2)</a:t>
            </a:r>
            <a:endParaRPr lang="en-US" sz="600" smtClean="0"/>
          </a:p>
        </p:txBody>
      </p:sp>
      <p:sp>
        <p:nvSpPr>
          <p:cNvPr id="16388" name="Rectangle 4"/>
          <p:cNvSpPr>
            <a:spLocks noGrp="1" noChangeArrowheads="1"/>
          </p:cNvSpPr>
          <p:nvPr>
            <p:ph type="body" idx="1"/>
          </p:nvPr>
        </p:nvSpPr>
        <p:spPr>
          <a:xfrm>
            <a:off x="139700" y="1116013"/>
            <a:ext cx="2781300" cy="5437187"/>
          </a:xfrm>
        </p:spPr>
        <p:txBody>
          <a:bodyPr/>
          <a:lstStyle/>
          <a:p>
            <a:r>
              <a:rPr lang="en-US" smtClean="0"/>
              <a:t>Do the final run and generate results (export to sdf file)</a:t>
            </a:r>
          </a:p>
          <a:p>
            <a:endParaRPr lang="en-US" smtClean="0"/>
          </a:p>
        </p:txBody>
      </p:sp>
      <p:pic>
        <p:nvPicPr>
          <p:cNvPr id="1638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050" y="2586038"/>
            <a:ext cx="5581650" cy="398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6863" y="1019175"/>
            <a:ext cx="3390900"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688" y="3536950"/>
            <a:ext cx="3751262"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6956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rgbClr val="3E0087"/>
                </a:solidFill>
                <a:latin typeface="Arial" charset="0"/>
              </a:defRPr>
            </a:lvl1pPr>
            <a:lvl2pPr marL="742950" indent="-285750">
              <a:defRPr sz="1600" b="1">
                <a:solidFill>
                  <a:srgbClr val="3E0087"/>
                </a:solidFill>
                <a:latin typeface="Arial" charset="0"/>
              </a:defRPr>
            </a:lvl2pPr>
            <a:lvl3pPr marL="1143000" indent="-228600">
              <a:defRPr sz="1600" b="1">
                <a:solidFill>
                  <a:srgbClr val="3E0087"/>
                </a:solidFill>
                <a:latin typeface="Arial" charset="0"/>
              </a:defRPr>
            </a:lvl3pPr>
            <a:lvl4pPr marL="1600200" indent="-228600">
              <a:defRPr sz="1600" b="1">
                <a:solidFill>
                  <a:srgbClr val="3E0087"/>
                </a:solidFill>
                <a:latin typeface="Arial" charset="0"/>
              </a:defRPr>
            </a:lvl4pPr>
            <a:lvl5pPr marL="2057400" indent="-228600">
              <a:defRPr sz="1600" b="1">
                <a:solidFill>
                  <a:srgbClr val="3E0087"/>
                </a:solidFill>
                <a:latin typeface="Arial" charset="0"/>
              </a:defRPr>
            </a:lvl5pPr>
            <a:lvl6pPr marL="2514600" indent="-228600" algn="ctr" eaLnBrk="0" fontAlgn="base" hangingPunct="0">
              <a:spcBef>
                <a:spcPct val="0"/>
              </a:spcBef>
              <a:spcAft>
                <a:spcPct val="0"/>
              </a:spcAft>
              <a:defRPr sz="1600" b="1">
                <a:solidFill>
                  <a:srgbClr val="3E0087"/>
                </a:solidFill>
                <a:latin typeface="Arial" charset="0"/>
              </a:defRPr>
            </a:lvl6pPr>
            <a:lvl7pPr marL="2971800" indent="-228600" algn="ctr" eaLnBrk="0" fontAlgn="base" hangingPunct="0">
              <a:spcBef>
                <a:spcPct val="0"/>
              </a:spcBef>
              <a:spcAft>
                <a:spcPct val="0"/>
              </a:spcAft>
              <a:defRPr sz="1600" b="1">
                <a:solidFill>
                  <a:srgbClr val="3E0087"/>
                </a:solidFill>
                <a:latin typeface="Arial" charset="0"/>
              </a:defRPr>
            </a:lvl7pPr>
            <a:lvl8pPr marL="3429000" indent="-228600" algn="ctr" eaLnBrk="0" fontAlgn="base" hangingPunct="0">
              <a:spcBef>
                <a:spcPct val="0"/>
              </a:spcBef>
              <a:spcAft>
                <a:spcPct val="0"/>
              </a:spcAft>
              <a:defRPr sz="1600" b="1">
                <a:solidFill>
                  <a:srgbClr val="3E0087"/>
                </a:solidFill>
                <a:latin typeface="Arial" charset="0"/>
              </a:defRPr>
            </a:lvl8pPr>
            <a:lvl9pPr marL="3886200" indent="-228600" algn="ctr" eaLnBrk="0" fontAlgn="base" hangingPunct="0">
              <a:spcBef>
                <a:spcPct val="0"/>
              </a:spcBef>
              <a:spcAft>
                <a:spcPct val="0"/>
              </a:spcAft>
              <a:defRPr sz="1600" b="1">
                <a:solidFill>
                  <a:srgbClr val="3E0087"/>
                </a:solidFill>
                <a:latin typeface="Arial" charset="0"/>
              </a:defRPr>
            </a:lvl9pPr>
          </a:lstStyle>
          <a:p>
            <a:r>
              <a:rPr lang="en-US" sz="900" smtClean="0">
                <a:solidFill>
                  <a:srgbClr val="000000"/>
                </a:solidFill>
              </a:rPr>
              <a:t>9-</a:t>
            </a:r>
            <a:fld id="{592BFAF7-FC78-4DFB-82AA-42F1E47C9669}" type="slidenum">
              <a:rPr lang="en-US" sz="900" smtClean="0">
                <a:solidFill>
                  <a:srgbClr val="000000"/>
                </a:solidFill>
              </a:rPr>
              <a:pPr/>
              <a:t>28</a:t>
            </a:fld>
            <a:endParaRPr lang="en-US" sz="900" smtClean="0"/>
          </a:p>
        </p:txBody>
      </p:sp>
      <p:graphicFrame>
        <p:nvGraphicFramePr>
          <p:cNvPr id="17411" name="Object 7"/>
          <p:cNvGraphicFramePr>
            <a:graphicFrameLocks noChangeAspect="1"/>
          </p:cNvGraphicFramePr>
          <p:nvPr/>
        </p:nvGraphicFramePr>
        <p:xfrm>
          <a:off x="6157913" y="1052513"/>
          <a:ext cx="2747962" cy="4152900"/>
        </p:xfrm>
        <a:graphic>
          <a:graphicData uri="http://schemas.openxmlformats.org/presentationml/2006/ole">
            <mc:AlternateContent xmlns:mc="http://schemas.openxmlformats.org/markup-compatibility/2006">
              <mc:Choice xmlns:v="urn:schemas-microsoft-com:vml" Requires="v">
                <p:oleObj spid="_x0000_s20482" name="Bitmap Image" r:id="rId3" imgW="3685714" imgH="5571429" progId="Paint.Picture">
                  <p:embed/>
                </p:oleObj>
              </mc:Choice>
              <mc:Fallback>
                <p:oleObj name="Bitmap Image" r:id="rId3" imgW="3685714" imgH="5571429"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7913" y="1052513"/>
                        <a:ext cx="2747962" cy="41529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pic>
                </p:oleObj>
              </mc:Fallback>
            </mc:AlternateContent>
          </a:graphicData>
        </a:graphic>
      </p:graphicFrame>
      <p:graphicFrame>
        <p:nvGraphicFramePr>
          <p:cNvPr id="17412" name="Object 10"/>
          <p:cNvGraphicFramePr>
            <a:graphicFrameLocks noChangeAspect="1"/>
          </p:cNvGraphicFramePr>
          <p:nvPr/>
        </p:nvGraphicFramePr>
        <p:xfrm>
          <a:off x="2957513" y="3894138"/>
          <a:ext cx="4103687" cy="2797175"/>
        </p:xfrm>
        <a:graphic>
          <a:graphicData uri="http://schemas.openxmlformats.org/presentationml/2006/ole">
            <mc:AlternateContent xmlns:mc="http://schemas.openxmlformats.org/markup-compatibility/2006">
              <mc:Choice xmlns:v="urn:schemas-microsoft-com:vml" Requires="v">
                <p:oleObj spid="_x0000_s20483" name="Bitmap Image" r:id="rId5" imgW="7249537" imgH="4944165" progId="Paint.Picture">
                  <p:embed/>
                </p:oleObj>
              </mc:Choice>
              <mc:Fallback>
                <p:oleObj name="Bitmap Image" r:id="rId5" imgW="7249537" imgH="4944165"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7513" y="3894138"/>
                        <a:ext cx="4103687" cy="27971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pic>
                </p:oleObj>
              </mc:Fallback>
            </mc:AlternateContent>
          </a:graphicData>
        </a:graphic>
      </p:graphicFrame>
      <p:sp>
        <p:nvSpPr>
          <p:cNvPr id="17413" name="Rectangle 2"/>
          <p:cNvSpPr>
            <a:spLocks noGrp="1" noChangeArrowheads="1"/>
          </p:cNvSpPr>
          <p:nvPr>
            <p:ph type="title"/>
          </p:nvPr>
        </p:nvSpPr>
        <p:spPr/>
        <p:txBody>
          <a:bodyPr/>
          <a:lstStyle/>
          <a:p>
            <a:r>
              <a:rPr lang="en-US" smtClean="0"/>
              <a:t>Process RAS results in GeoRAS</a:t>
            </a:r>
            <a:endParaRPr lang="en-US" sz="600" smtClean="0"/>
          </a:p>
        </p:txBody>
      </p:sp>
      <p:sp>
        <p:nvSpPr>
          <p:cNvPr id="17414" name="Rectangle 3"/>
          <p:cNvSpPr>
            <a:spLocks noGrp="1" noChangeArrowheads="1"/>
          </p:cNvSpPr>
          <p:nvPr>
            <p:ph type="body" idx="1"/>
          </p:nvPr>
        </p:nvSpPr>
        <p:spPr>
          <a:xfrm>
            <a:off x="139700" y="1116013"/>
            <a:ext cx="3933825" cy="5437187"/>
          </a:xfrm>
        </p:spPr>
        <p:txBody>
          <a:bodyPr/>
          <a:lstStyle/>
          <a:p>
            <a:r>
              <a:rPr lang="en-US" smtClean="0"/>
              <a:t>Construct the floodplain based on the results in the sdf</a:t>
            </a:r>
          </a:p>
          <a:p>
            <a:r>
              <a:rPr lang="en-US" smtClean="0"/>
              <a:t>Review the results with respect to spatial integrity (extents of cross-sections, ineffective flow areas, disconnected flood areas, …)</a:t>
            </a:r>
          </a:p>
          <a:p>
            <a:r>
              <a:rPr lang="en-US" smtClean="0"/>
              <a:t>Clean results</a:t>
            </a:r>
          </a:p>
          <a:p>
            <a:r>
              <a:rPr lang="en-US" smtClean="0"/>
              <a:t>Revisit RAS</a:t>
            </a:r>
          </a:p>
        </p:txBody>
      </p:sp>
    </p:spTree>
    <p:extLst>
      <p:ext uri="{BB962C8B-B14F-4D97-AF65-F5344CB8AC3E}">
        <p14:creationId xmlns:p14="http://schemas.microsoft.com/office/powerpoint/2010/main" val="19541960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rgbClr val="3E0087"/>
                </a:solidFill>
                <a:latin typeface="Arial" charset="0"/>
              </a:defRPr>
            </a:lvl1pPr>
            <a:lvl2pPr marL="742950" indent="-285750">
              <a:defRPr sz="1600" b="1">
                <a:solidFill>
                  <a:srgbClr val="3E0087"/>
                </a:solidFill>
                <a:latin typeface="Arial" charset="0"/>
              </a:defRPr>
            </a:lvl2pPr>
            <a:lvl3pPr marL="1143000" indent="-228600">
              <a:defRPr sz="1600" b="1">
                <a:solidFill>
                  <a:srgbClr val="3E0087"/>
                </a:solidFill>
                <a:latin typeface="Arial" charset="0"/>
              </a:defRPr>
            </a:lvl3pPr>
            <a:lvl4pPr marL="1600200" indent="-228600">
              <a:defRPr sz="1600" b="1">
                <a:solidFill>
                  <a:srgbClr val="3E0087"/>
                </a:solidFill>
                <a:latin typeface="Arial" charset="0"/>
              </a:defRPr>
            </a:lvl4pPr>
            <a:lvl5pPr marL="2057400" indent="-228600">
              <a:defRPr sz="1600" b="1">
                <a:solidFill>
                  <a:srgbClr val="3E0087"/>
                </a:solidFill>
                <a:latin typeface="Arial" charset="0"/>
              </a:defRPr>
            </a:lvl5pPr>
            <a:lvl6pPr marL="2514600" indent="-228600" algn="ctr" eaLnBrk="0" fontAlgn="base" hangingPunct="0">
              <a:spcBef>
                <a:spcPct val="0"/>
              </a:spcBef>
              <a:spcAft>
                <a:spcPct val="0"/>
              </a:spcAft>
              <a:defRPr sz="1600" b="1">
                <a:solidFill>
                  <a:srgbClr val="3E0087"/>
                </a:solidFill>
                <a:latin typeface="Arial" charset="0"/>
              </a:defRPr>
            </a:lvl6pPr>
            <a:lvl7pPr marL="2971800" indent="-228600" algn="ctr" eaLnBrk="0" fontAlgn="base" hangingPunct="0">
              <a:spcBef>
                <a:spcPct val="0"/>
              </a:spcBef>
              <a:spcAft>
                <a:spcPct val="0"/>
              </a:spcAft>
              <a:defRPr sz="1600" b="1">
                <a:solidFill>
                  <a:srgbClr val="3E0087"/>
                </a:solidFill>
                <a:latin typeface="Arial" charset="0"/>
              </a:defRPr>
            </a:lvl7pPr>
            <a:lvl8pPr marL="3429000" indent="-228600" algn="ctr" eaLnBrk="0" fontAlgn="base" hangingPunct="0">
              <a:spcBef>
                <a:spcPct val="0"/>
              </a:spcBef>
              <a:spcAft>
                <a:spcPct val="0"/>
              </a:spcAft>
              <a:defRPr sz="1600" b="1">
                <a:solidFill>
                  <a:srgbClr val="3E0087"/>
                </a:solidFill>
                <a:latin typeface="Arial" charset="0"/>
              </a:defRPr>
            </a:lvl8pPr>
            <a:lvl9pPr marL="3886200" indent="-228600" algn="ctr" eaLnBrk="0" fontAlgn="base" hangingPunct="0">
              <a:spcBef>
                <a:spcPct val="0"/>
              </a:spcBef>
              <a:spcAft>
                <a:spcPct val="0"/>
              </a:spcAft>
              <a:defRPr sz="1600" b="1">
                <a:solidFill>
                  <a:srgbClr val="3E0087"/>
                </a:solidFill>
                <a:latin typeface="Arial" charset="0"/>
              </a:defRPr>
            </a:lvl9pPr>
          </a:lstStyle>
          <a:p>
            <a:r>
              <a:rPr lang="en-US" sz="900" smtClean="0">
                <a:solidFill>
                  <a:srgbClr val="000000"/>
                </a:solidFill>
              </a:rPr>
              <a:t>9-</a:t>
            </a:r>
            <a:fld id="{D755FA78-E001-40D7-A5B2-3E1358FD6376}" type="slidenum">
              <a:rPr lang="en-US" sz="900" smtClean="0">
                <a:solidFill>
                  <a:srgbClr val="000000"/>
                </a:solidFill>
              </a:rPr>
              <a:pPr/>
              <a:t>29</a:t>
            </a:fld>
            <a:endParaRPr lang="en-US" sz="900" smtClean="0"/>
          </a:p>
        </p:txBody>
      </p:sp>
      <p:sp>
        <p:nvSpPr>
          <p:cNvPr id="18435" name="Rectangle 2"/>
          <p:cNvSpPr>
            <a:spLocks noGrp="1" noChangeArrowheads="1"/>
          </p:cNvSpPr>
          <p:nvPr>
            <p:ph type="title"/>
          </p:nvPr>
        </p:nvSpPr>
        <p:spPr/>
        <p:txBody>
          <a:bodyPr/>
          <a:lstStyle/>
          <a:p>
            <a:r>
              <a:rPr lang="en-US" smtClean="0"/>
              <a:t>GIS – HMS – RAS Feedback</a:t>
            </a:r>
            <a:endParaRPr lang="en-US" sz="1400" smtClean="0"/>
          </a:p>
        </p:txBody>
      </p:sp>
      <p:sp>
        <p:nvSpPr>
          <p:cNvPr id="18436" name="Rectangle 3"/>
          <p:cNvSpPr>
            <a:spLocks noGrp="1" noChangeArrowheads="1"/>
          </p:cNvSpPr>
          <p:nvPr>
            <p:ph type="body" idx="1"/>
          </p:nvPr>
        </p:nvSpPr>
        <p:spPr/>
        <p:txBody>
          <a:bodyPr/>
          <a:lstStyle/>
          <a:p>
            <a:r>
              <a:rPr lang="en-US" smtClean="0"/>
              <a:t>At present it is manual and at discretion of modeler</a:t>
            </a:r>
          </a:p>
          <a:p>
            <a:pPr lvl="1"/>
            <a:r>
              <a:rPr lang="en-US" smtClean="0"/>
              <a:t>GIS – H&amp;H interaction</a:t>
            </a:r>
          </a:p>
          <a:p>
            <a:pPr lvl="1"/>
            <a:r>
              <a:rPr lang="en-US" smtClean="0"/>
              <a:t>H – H interaction </a:t>
            </a:r>
          </a:p>
          <a:p>
            <a:r>
              <a:rPr lang="en-US" smtClean="0"/>
              <a:t>Visualization in both pre and post-processing – not just a “pretty picture”</a:t>
            </a:r>
          </a:p>
          <a:p>
            <a:pPr lvl="1"/>
            <a:r>
              <a:rPr lang="en-US" smtClean="0"/>
              <a:t>Fly-over in preprocessing (GeoHMS and GeoRAS)</a:t>
            </a:r>
          </a:p>
          <a:p>
            <a:pPr lvl="2"/>
            <a:r>
              <a:rPr lang="en-US" smtClean="0"/>
              <a:t>Identification of data problems</a:t>
            </a:r>
          </a:p>
          <a:p>
            <a:pPr lvl="2"/>
            <a:r>
              <a:rPr lang="en-US" smtClean="0"/>
              <a:t>Modeling element placement</a:t>
            </a:r>
          </a:p>
          <a:p>
            <a:pPr lvl="1"/>
            <a:r>
              <a:rPr lang="en-US" smtClean="0"/>
              <a:t>Post-processing (GeoRAS)</a:t>
            </a:r>
          </a:p>
          <a:p>
            <a:pPr lvl="2"/>
            <a:r>
              <a:rPr lang="en-US" smtClean="0"/>
              <a:t>Validity of element placement</a:t>
            </a:r>
          </a:p>
        </p:txBody>
      </p:sp>
    </p:spTree>
    <p:extLst>
      <p:ext uri="{BB962C8B-B14F-4D97-AF65-F5344CB8AC3E}">
        <p14:creationId xmlns:p14="http://schemas.microsoft.com/office/powerpoint/2010/main" val="2107636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342900"/>
            <a:ext cx="8458200" cy="685800"/>
          </a:xfrm>
          <a:prstGeom prst="rect">
            <a:avLst/>
          </a:prstGeom>
          <a:gradFill rotWithShape="0">
            <a:gsLst>
              <a:gs pos="0">
                <a:srgbClr val="99CCFF">
                  <a:gamma/>
                  <a:tint val="31373"/>
                  <a:invGamma/>
                </a:srgbClr>
              </a:gs>
              <a:gs pos="100000">
                <a:srgbClr val="99CC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79" name="Rectangle 3"/>
          <p:cNvSpPr>
            <a:spLocks noGrp="1" noChangeArrowheads="1"/>
          </p:cNvSpPr>
          <p:nvPr>
            <p:ph type="title"/>
          </p:nvPr>
        </p:nvSpPr>
        <p:spPr>
          <a:xfrm>
            <a:off x="1066800" y="317500"/>
            <a:ext cx="8077200" cy="736600"/>
          </a:xfrm>
        </p:spPr>
        <p:txBody>
          <a:bodyPr/>
          <a:lstStyle/>
          <a:p>
            <a:r>
              <a:rPr lang="en-US" sz="4000"/>
              <a:t>Floodplain Delineation</a:t>
            </a:r>
          </a:p>
        </p:txBody>
      </p:sp>
      <p:pic>
        <p:nvPicPr>
          <p:cNvPr id="24580" name="Picture 4" descr="C:\geosnsn\NSNWRCons\Ch05\Images\fpdel.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066800"/>
            <a:ext cx="4632325"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781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blinds(vertical)">
                                      <p:cBhvr>
                                        <p:cTn id="7" dur="5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Steady Flow Solution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14575"/>
            <a:ext cx="722047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78342"/>
            <a:ext cx="5534025" cy="11362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7473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3" name="Object 5"/>
          <p:cNvGraphicFramePr>
            <a:graphicFrameLocks noGrp="1" noChangeAspect="1"/>
          </p:cNvGraphicFramePr>
          <p:nvPr>
            <p:ph idx="4294967295"/>
          </p:nvPr>
        </p:nvGraphicFramePr>
        <p:xfrm>
          <a:off x="1981200" y="1295400"/>
          <a:ext cx="4870450" cy="5181600"/>
        </p:xfrm>
        <a:graphic>
          <a:graphicData uri="http://schemas.openxmlformats.org/presentationml/2006/ole">
            <mc:AlternateContent xmlns:mc="http://schemas.openxmlformats.org/markup-compatibility/2006">
              <mc:Choice xmlns:v="urn:schemas-microsoft-com:vml" Requires="v">
                <p:oleObj spid="_x0000_s6162" name="Bitmap Image" r:id="rId3" imgW="4172532" imgH="4439270" progId="PBrush">
                  <p:embed/>
                </p:oleObj>
              </mc:Choice>
              <mc:Fallback>
                <p:oleObj name="Bitmap Image" r:id="rId3" imgW="4172532" imgH="4439270"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295400"/>
                        <a:ext cx="487045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6" name="Text Box 8"/>
          <p:cNvSpPr txBox="1">
            <a:spLocks noChangeArrowheads="1"/>
          </p:cNvSpPr>
          <p:nvPr/>
        </p:nvSpPr>
        <p:spPr bwMode="auto">
          <a:xfrm>
            <a:off x="2041525" y="4684713"/>
            <a:ext cx="1771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Right Overbank</a:t>
            </a:r>
          </a:p>
        </p:txBody>
      </p:sp>
      <p:sp>
        <p:nvSpPr>
          <p:cNvPr id="2057" name="Line 9"/>
          <p:cNvSpPr>
            <a:spLocks noChangeShapeType="1"/>
          </p:cNvSpPr>
          <p:nvPr/>
        </p:nvSpPr>
        <p:spPr bwMode="auto">
          <a:xfrm>
            <a:off x="3581400" y="5029200"/>
            <a:ext cx="609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Text Box 10"/>
          <p:cNvSpPr txBox="1">
            <a:spLocks noChangeArrowheads="1"/>
          </p:cNvSpPr>
          <p:nvPr/>
        </p:nvSpPr>
        <p:spPr bwMode="auto">
          <a:xfrm>
            <a:off x="5165725" y="4684713"/>
            <a:ext cx="161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Left Overbank</a:t>
            </a:r>
          </a:p>
        </p:txBody>
      </p:sp>
      <p:sp>
        <p:nvSpPr>
          <p:cNvPr id="2059" name="Line 11"/>
          <p:cNvSpPr>
            <a:spLocks noChangeShapeType="1"/>
          </p:cNvSpPr>
          <p:nvPr/>
        </p:nvSpPr>
        <p:spPr bwMode="auto">
          <a:xfrm flipH="1">
            <a:off x="4724400" y="4876800"/>
            <a:ext cx="3810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0" name="Text Box 12"/>
          <p:cNvSpPr txBox="1">
            <a:spLocks noChangeArrowheads="1"/>
          </p:cNvSpPr>
          <p:nvPr/>
        </p:nvSpPr>
        <p:spPr bwMode="auto">
          <a:xfrm>
            <a:off x="5089525" y="3389313"/>
            <a:ext cx="208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Channel </a:t>
            </a:r>
            <a:r>
              <a:rPr lang="en-US">
                <a:solidFill>
                  <a:srgbClr val="66CCFF"/>
                </a:solidFill>
              </a:rPr>
              <a:t>centerline</a:t>
            </a:r>
          </a:p>
          <a:p>
            <a:r>
              <a:rPr lang="en-US"/>
              <a:t>and </a:t>
            </a:r>
            <a:r>
              <a:rPr lang="en-US">
                <a:solidFill>
                  <a:srgbClr val="FF3300"/>
                </a:solidFill>
              </a:rPr>
              <a:t>banklines</a:t>
            </a:r>
          </a:p>
        </p:txBody>
      </p:sp>
      <p:sp>
        <p:nvSpPr>
          <p:cNvPr id="2061" name="Line 13"/>
          <p:cNvSpPr>
            <a:spLocks noChangeShapeType="1"/>
          </p:cNvSpPr>
          <p:nvPr/>
        </p:nvSpPr>
        <p:spPr bwMode="auto">
          <a:xfrm flipH="1">
            <a:off x="4419600" y="3581400"/>
            <a:ext cx="685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2" name="Text Box 14"/>
          <p:cNvSpPr txBox="1">
            <a:spLocks noChangeArrowheads="1"/>
          </p:cNvSpPr>
          <p:nvPr/>
        </p:nvSpPr>
        <p:spPr bwMode="auto">
          <a:xfrm>
            <a:off x="1905000" y="2895600"/>
            <a:ext cx="158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Cross-section</a:t>
            </a:r>
          </a:p>
        </p:txBody>
      </p:sp>
      <p:sp>
        <p:nvSpPr>
          <p:cNvPr id="2063" name="Line 15"/>
          <p:cNvSpPr>
            <a:spLocks noChangeShapeType="1"/>
          </p:cNvSpPr>
          <p:nvPr/>
        </p:nvSpPr>
        <p:spPr bwMode="auto">
          <a:xfrm>
            <a:off x="3429000" y="3276600"/>
            <a:ext cx="762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2041525" y="304800"/>
            <a:ext cx="5616153" cy="523220"/>
          </a:xfrm>
          <a:prstGeom prst="rect">
            <a:avLst/>
          </a:prstGeom>
          <a:noFill/>
        </p:spPr>
        <p:txBody>
          <a:bodyPr wrap="none" rtlCol="0">
            <a:spAutoFit/>
          </a:bodyPr>
          <a:lstStyle/>
          <a:p>
            <a:r>
              <a:rPr lang="en-US" sz="2800" dirty="0" smtClean="0">
                <a:solidFill>
                  <a:srgbClr val="FF0000"/>
                </a:solidFill>
              </a:rPr>
              <a:t>One-Dimensional Flow </a:t>
            </a:r>
            <a:r>
              <a:rPr lang="en-US" sz="2800" dirty="0" smtClean="0"/>
              <a:t>Computations</a:t>
            </a:r>
            <a:endParaRPr lang="en-US" sz="2800" dirty="0"/>
          </a:p>
        </p:txBody>
      </p:sp>
    </p:spTree>
    <p:extLst>
      <p:ext uri="{BB962C8B-B14F-4D97-AF65-F5344CB8AC3E}">
        <p14:creationId xmlns:p14="http://schemas.microsoft.com/office/powerpoint/2010/main" val="3549068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Conveyance, K</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364" y="1714500"/>
            <a:ext cx="7091506"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a:xfrm>
            <a:off x="1524000" y="2095500"/>
            <a:ext cx="2209800"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181600" y="2095500"/>
            <a:ext cx="2514600"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733800" y="2095500"/>
            <a:ext cx="1524000"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76674" y="1638300"/>
            <a:ext cx="1504451" cy="369332"/>
          </a:xfrm>
          <a:prstGeom prst="rect">
            <a:avLst/>
          </a:prstGeom>
          <a:noFill/>
        </p:spPr>
        <p:txBody>
          <a:bodyPr wrap="none" rtlCol="0">
            <a:spAutoFit/>
          </a:bodyPr>
          <a:lstStyle/>
          <a:p>
            <a:r>
              <a:rPr lang="en-US" dirty="0" smtClean="0"/>
              <a:t>Left Overbank</a:t>
            </a:r>
            <a:endParaRPr lang="en-US" dirty="0"/>
          </a:p>
        </p:txBody>
      </p:sp>
      <p:sp>
        <p:nvSpPr>
          <p:cNvPr id="15" name="TextBox 14"/>
          <p:cNvSpPr txBox="1"/>
          <p:nvPr/>
        </p:nvSpPr>
        <p:spPr>
          <a:xfrm>
            <a:off x="5686674" y="1638300"/>
            <a:ext cx="1629420" cy="369332"/>
          </a:xfrm>
          <a:prstGeom prst="rect">
            <a:avLst/>
          </a:prstGeom>
          <a:noFill/>
        </p:spPr>
        <p:txBody>
          <a:bodyPr wrap="none" rtlCol="0">
            <a:spAutoFit/>
          </a:bodyPr>
          <a:lstStyle/>
          <a:p>
            <a:r>
              <a:rPr lang="en-US" dirty="0" smtClean="0"/>
              <a:t>Right Overbank</a:t>
            </a:r>
            <a:endParaRPr lang="en-US" dirty="0"/>
          </a:p>
        </p:txBody>
      </p:sp>
      <p:sp>
        <p:nvSpPr>
          <p:cNvPr id="16" name="TextBox 15"/>
          <p:cNvSpPr txBox="1"/>
          <p:nvPr/>
        </p:nvSpPr>
        <p:spPr>
          <a:xfrm>
            <a:off x="4019547" y="1638300"/>
            <a:ext cx="952505" cy="369332"/>
          </a:xfrm>
          <a:prstGeom prst="rect">
            <a:avLst/>
          </a:prstGeom>
          <a:noFill/>
        </p:spPr>
        <p:txBody>
          <a:bodyPr wrap="none" rtlCol="0">
            <a:spAutoFit/>
          </a:bodyPr>
          <a:lstStyle/>
          <a:p>
            <a:r>
              <a:rPr lang="en-US" dirty="0" smtClean="0"/>
              <a:t>Channel</a:t>
            </a:r>
            <a:endParaRPr lang="en-US" dirty="0"/>
          </a:p>
        </p:txBody>
      </p:sp>
      <mc:AlternateContent xmlns:mc="http://schemas.openxmlformats.org/markup-compatibility/2006" xmlns:a14="http://schemas.microsoft.com/office/drawing/2010/main">
        <mc:Choice Requires="a14">
          <p:sp>
            <p:nvSpPr>
              <p:cNvPr id="17" name="Rectangle 16"/>
              <p:cNvSpPr/>
              <p:nvPr/>
            </p:nvSpPr>
            <p:spPr>
              <a:xfrm>
                <a:off x="409196" y="4895116"/>
                <a:ext cx="4572000" cy="154234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i="1">
                          <a:latin typeface="Cambria Math"/>
                        </a:rPr>
                        <m:t>𝑄</m:t>
                      </m:r>
                      <m:r>
                        <a:rPr lang="en-US" i="1">
                          <a:latin typeface="Cambria Math"/>
                        </a:rPr>
                        <m:t>=</m:t>
                      </m:r>
                      <m:f>
                        <m:fPr>
                          <m:ctrlPr>
                            <a:rPr lang="en-US" i="1">
                              <a:latin typeface="Cambria Math"/>
                            </a:rPr>
                          </m:ctrlPr>
                        </m:fPr>
                        <m:num>
                          <m:r>
                            <a:rPr lang="en-US" i="1">
                              <a:latin typeface="Cambria Math"/>
                            </a:rPr>
                            <m:t>1.49</m:t>
                          </m:r>
                        </m:num>
                        <m:den>
                          <m:r>
                            <a:rPr lang="en-US" i="1">
                              <a:latin typeface="Cambria Math"/>
                            </a:rPr>
                            <m:t>𝑛</m:t>
                          </m:r>
                        </m:den>
                      </m:f>
                      <m:r>
                        <a:rPr lang="en-US" i="1">
                          <a:latin typeface="Cambria Math"/>
                        </a:rPr>
                        <m:t>𝐴</m:t>
                      </m:r>
                      <m:sSup>
                        <m:sSupPr>
                          <m:ctrlPr>
                            <a:rPr lang="en-US" i="1">
                              <a:latin typeface="Cambria Math"/>
                            </a:rPr>
                          </m:ctrlPr>
                        </m:sSupPr>
                        <m:e>
                          <m:r>
                            <a:rPr lang="en-US" i="1">
                              <a:latin typeface="Cambria Math"/>
                            </a:rPr>
                            <m:t>𝑅</m:t>
                          </m:r>
                        </m:e>
                        <m:sup>
                          <m:r>
                            <a:rPr lang="en-US" i="1">
                              <a:latin typeface="Cambria Math"/>
                            </a:rPr>
                            <m:t>2/3</m:t>
                          </m:r>
                        </m:sup>
                      </m:sSup>
                      <m:sSubSup>
                        <m:sSubSupPr>
                          <m:ctrlPr>
                            <a:rPr lang="en-US" i="1">
                              <a:latin typeface="Cambria Math"/>
                            </a:rPr>
                          </m:ctrlPr>
                        </m:sSubSupPr>
                        <m:e>
                          <m:r>
                            <a:rPr lang="en-US" i="1">
                              <a:latin typeface="Cambria Math"/>
                            </a:rPr>
                            <m:t>𝑆</m:t>
                          </m:r>
                        </m:e>
                        <m:sub>
                          <m:r>
                            <a:rPr lang="en-US" i="1">
                              <a:latin typeface="Cambria Math"/>
                            </a:rPr>
                            <m:t>𝑓</m:t>
                          </m:r>
                        </m:sub>
                        <m:sup>
                          <m:r>
                            <a:rPr lang="en-US" i="1">
                              <a:latin typeface="Cambria Math"/>
                            </a:rPr>
                            <m:t>1/2</m:t>
                          </m:r>
                        </m:sup>
                      </m:sSubSup>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a:rPr>
                        <m:t>𝑜𝑟</m:t>
                      </m:r>
                      <m:r>
                        <a:rPr lang="en-US" i="1">
                          <a:latin typeface="Cambria Math"/>
                        </a:rPr>
                        <m:t> </m:t>
                      </m:r>
                      <m:r>
                        <a:rPr lang="en-US" i="1">
                          <a:latin typeface="Cambria Math"/>
                        </a:rPr>
                        <m:t>𝑄</m:t>
                      </m:r>
                      <m:r>
                        <a:rPr lang="en-US" i="1">
                          <a:latin typeface="Cambria Math"/>
                        </a:rPr>
                        <m:t>=</m:t>
                      </m:r>
                      <m:r>
                        <a:rPr lang="en-US" i="1">
                          <a:latin typeface="Cambria Math"/>
                        </a:rPr>
                        <m:t>𝐾</m:t>
                      </m:r>
                      <m:sSubSup>
                        <m:sSubSupPr>
                          <m:ctrlPr>
                            <a:rPr lang="en-US" i="1">
                              <a:latin typeface="Cambria Math"/>
                            </a:rPr>
                          </m:ctrlPr>
                        </m:sSubSupPr>
                        <m:e>
                          <m:r>
                            <a:rPr lang="en-US" i="1">
                              <a:latin typeface="Cambria Math"/>
                            </a:rPr>
                            <m:t>𝑆</m:t>
                          </m:r>
                        </m:e>
                        <m:sub>
                          <m:r>
                            <a:rPr lang="en-US" i="1">
                              <a:latin typeface="Cambria Math"/>
                            </a:rPr>
                            <m:t>𝑓</m:t>
                          </m:r>
                        </m:sub>
                        <m:sup>
                          <m:r>
                            <a:rPr lang="en-US" i="1">
                              <a:latin typeface="Cambria Math"/>
                            </a:rPr>
                            <m:t>1/2</m:t>
                          </m:r>
                        </m:sup>
                      </m:sSubSup>
                    </m:oMath>
                  </m:oMathPara>
                </a14:m>
                <a:endParaRPr lang="en-US" dirty="0" smtClean="0"/>
              </a:p>
              <a:p>
                <a:endParaRPr lang="en-US" dirty="0"/>
              </a:p>
              <a:p>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409196" y="4895116"/>
                <a:ext cx="4572000" cy="154234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056123" y="4800600"/>
                <a:ext cx="4572000" cy="1181414"/>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𝐾</m:t>
                      </m:r>
                      <m:r>
                        <a:rPr lang="en-US" i="1" smtClean="0">
                          <a:latin typeface="Cambria Math"/>
                        </a:rPr>
                        <m:t>=</m:t>
                      </m:r>
                      <m:f>
                        <m:fPr>
                          <m:ctrlPr>
                            <a:rPr lang="en-US" i="1">
                              <a:latin typeface="Cambria Math"/>
                            </a:rPr>
                          </m:ctrlPr>
                        </m:fPr>
                        <m:num>
                          <m:r>
                            <a:rPr lang="en-US" i="1">
                              <a:latin typeface="Cambria Math"/>
                            </a:rPr>
                            <m:t>1.49</m:t>
                          </m:r>
                        </m:num>
                        <m:den>
                          <m:r>
                            <a:rPr lang="en-US" i="1">
                              <a:latin typeface="Cambria Math"/>
                            </a:rPr>
                            <m:t>𝑛</m:t>
                          </m:r>
                        </m:den>
                      </m:f>
                      <m:r>
                        <a:rPr lang="en-US" i="1">
                          <a:latin typeface="Cambria Math"/>
                        </a:rPr>
                        <m:t>𝐴</m:t>
                      </m:r>
                      <m:sSup>
                        <m:sSupPr>
                          <m:ctrlPr>
                            <a:rPr lang="en-US" i="1">
                              <a:latin typeface="Cambria Math"/>
                            </a:rPr>
                          </m:ctrlPr>
                        </m:sSupPr>
                        <m:e>
                          <m:r>
                            <a:rPr lang="en-US" i="1">
                              <a:latin typeface="Cambria Math"/>
                            </a:rPr>
                            <m:t>𝑅</m:t>
                          </m:r>
                        </m:e>
                        <m:sup>
                          <m:r>
                            <a:rPr lang="en-US" i="1">
                              <a:latin typeface="Cambria Math"/>
                            </a:rPr>
                            <m:t>2/3</m:t>
                          </m:r>
                        </m:sup>
                      </m:sSup>
                    </m:oMath>
                  </m:oMathPara>
                </a14:m>
                <a:endParaRPr lang="en-US" dirty="0"/>
              </a:p>
              <a:p>
                <a:pPr/>
                <a14:m>
                  <m:oMathPara xmlns:m="http://schemas.openxmlformats.org/officeDocument/2006/math">
                    <m:oMathParaPr>
                      <m:jc m:val="centerGroup"/>
                    </m:oMathParaPr>
                    <m:oMath xmlns:m="http://schemas.openxmlformats.org/officeDocument/2006/math">
                      <m:r>
                        <a:rPr lang="en-US" i="1">
                          <a:latin typeface="Cambria Math"/>
                        </a:rPr>
                        <m:t> </m:t>
                      </m:r>
                      <m:r>
                        <a:rPr lang="en-US" i="1">
                          <a:latin typeface="Cambria Math"/>
                        </a:rPr>
                        <m:t>𝑜𝑟</m:t>
                      </m:r>
                      <m:r>
                        <a:rPr lang="en-US" i="1">
                          <a:latin typeface="Cambria Math"/>
                        </a:rPr>
                        <m:t> </m:t>
                      </m:r>
                      <m:r>
                        <a:rPr lang="en-US" i="1">
                          <a:latin typeface="Cambria Math"/>
                        </a:rPr>
                        <m:t>𝐾</m:t>
                      </m:r>
                      <m:r>
                        <a:rPr lang="en-US" i="1">
                          <a:latin typeface="Cambria Math"/>
                        </a:rPr>
                        <m:t>=</m:t>
                      </m:r>
                      <m:f>
                        <m:fPr>
                          <m:ctrlPr>
                            <a:rPr lang="en-US" i="1">
                              <a:latin typeface="Cambria Math"/>
                            </a:rPr>
                          </m:ctrlPr>
                        </m:fPr>
                        <m:num>
                          <m:r>
                            <a:rPr lang="en-US" i="1">
                              <a:latin typeface="Cambria Math"/>
                            </a:rPr>
                            <m:t>1.49</m:t>
                          </m:r>
                        </m:num>
                        <m:den>
                          <m:r>
                            <a:rPr lang="en-US" i="1">
                              <a:latin typeface="Cambria Math"/>
                            </a:rPr>
                            <m:t>𝑛</m:t>
                          </m:r>
                        </m:den>
                      </m:f>
                      <m:sSup>
                        <m:sSupPr>
                          <m:ctrlPr>
                            <a:rPr lang="en-US" i="1" smtClean="0">
                              <a:latin typeface="Cambria Math"/>
                            </a:rPr>
                          </m:ctrlPr>
                        </m:sSupPr>
                        <m:e>
                          <m:f>
                            <m:fPr>
                              <m:ctrlPr>
                                <a:rPr lang="en-US" i="1">
                                  <a:latin typeface="Cambria Math"/>
                                </a:rPr>
                              </m:ctrlPr>
                            </m:fPr>
                            <m:num>
                              <m:sSup>
                                <m:sSupPr>
                                  <m:ctrlPr>
                                    <a:rPr lang="en-US" i="1">
                                      <a:latin typeface="Cambria Math"/>
                                    </a:rPr>
                                  </m:ctrlPr>
                                </m:sSupPr>
                                <m:e>
                                  <m:r>
                                    <a:rPr lang="en-US" i="1">
                                      <a:latin typeface="Cambria Math"/>
                                    </a:rPr>
                                    <m:t>𝐴</m:t>
                                  </m:r>
                                </m:e>
                                <m:sup>
                                  <m:r>
                                    <a:rPr lang="en-US" i="1">
                                      <a:latin typeface="Cambria Math"/>
                                    </a:rPr>
                                    <m:t>5/3</m:t>
                                  </m:r>
                                </m:sup>
                              </m:sSup>
                            </m:num>
                            <m:den>
                              <m:sSup>
                                <m:sSupPr>
                                  <m:ctrlPr>
                                    <a:rPr lang="en-US" i="1">
                                      <a:latin typeface="Cambria Math"/>
                                    </a:rPr>
                                  </m:ctrlPr>
                                </m:sSupPr>
                                <m:e>
                                  <m:r>
                                    <a:rPr lang="en-US" i="1">
                                      <a:latin typeface="Cambria Math"/>
                                    </a:rPr>
                                    <m:t>𝑃</m:t>
                                  </m:r>
                                </m:e>
                                <m:sup>
                                  <m:r>
                                    <a:rPr lang="en-US" i="1">
                                      <a:latin typeface="Cambria Math"/>
                                    </a:rPr>
                                    <m:t>2/3</m:t>
                                  </m:r>
                                </m:sup>
                              </m:sSup>
                            </m:den>
                          </m:f>
                          <m:r>
                            <a:rPr lang="en-US" i="1">
                              <a:latin typeface="Cambria Math"/>
                            </a:rPr>
                            <m:t> </m:t>
                          </m:r>
                        </m:e>
                        <m:sup/>
                      </m:sSup>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4056123" y="4800600"/>
                <a:ext cx="4572000" cy="1181414"/>
              </a:xfrm>
              <a:prstGeom prst="rect">
                <a:avLst/>
              </a:prstGeom>
              <a:blipFill rotWithShape="1">
                <a:blip r:embed="rId4"/>
                <a:stretch>
                  <a:fillRect/>
                </a:stretch>
              </a:blipFill>
            </p:spPr>
            <p:txBody>
              <a:bodyPr/>
              <a:lstStyle/>
              <a:p>
                <a:r>
                  <a:rPr lang="en-US">
                    <a:noFill/>
                  </a:rPr>
                  <a:t> </a:t>
                </a:r>
              </a:p>
            </p:txBody>
          </p:sp>
        </mc:Fallback>
      </mc:AlternateContent>
      <p:sp>
        <p:nvSpPr>
          <p:cNvPr id="19" name="Rectangle 18"/>
          <p:cNvSpPr/>
          <p:nvPr/>
        </p:nvSpPr>
        <p:spPr>
          <a:xfrm>
            <a:off x="7162800" y="5486400"/>
            <a:ext cx="3048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675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 Lengths</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399" y="1295400"/>
            <a:ext cx="5534025" cy="2095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flipV="1">
            <a:off x="2438400" y="3657600"/>
            <a:ext cx="4267200" cy="1524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309811" y="5943600"/>
            <a:ext cx="4267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3895344" y="3785616"/>
            <a:ext cx="1468319" cy="2148840"/>
          </a:xfrm>
          <a:custGeom>
            <a:avLst/>
            <a:gdLst>
              <a:gd name="connsiteX0" fmla="*/ 0 w 1468319"/>
              <a:gd name="connsiteY0" fmla="*/ 0 h 2148840"/>
              <a:gd name="connsiteX1" fmla="*/ 9144 w 1468319"/>
              <a:gd name="connsiteY1" fmla="*/ 192024 h 2148840"/>
              <a:gd name="connsiteX2" fmla="*/ 54864 w 1468319"/>
              <a:gd name="connsiteY2" fmla="*/ 420624 h 2148840"/>
              <a:gd name="connsiteX3" fmla="*/ 109728 w 1468319"/>
              <a:gd name="connsiteY3" fmla="*/ 585216 h 2148840"/>
              <a:gd name="connsiteX4" fmla="*/ 256032 w 1468319"/>
              <a:gd name="connsiteY4" fmla="*/ 731520 h 2148840"/>
              <a:gd name="connsiteX5" fmla="*/ 438912 w 1468319"/>
              <a:gd name="connsiteY5" fmla="*/ 822960 h 2148840"/>
              <a:gd name="connsiteX6" fmla="*/ 658368 w 1468319"/>
              <a:gd name="connsiteY6" fmla="*/ 923544 h 2148840"/>
              <a:gd name="connsiteX7" fmla="*/ 841248 w 1468319"/>
              <a:gd name="connsiteY7" fmla="*/ 1060704 h 2148840"/>
              <a:gd name="connsiteX8" fmla="*/ 1033272 w 1468319"/>
              <a:gd name="connsiteY8" fmla="*/ 1188720 h 2148840"/>
              <a:gd name="connsiteX9" fmla="*/ 1216152 w 1468319"/>
              <a:gd name="connsiteY9" fmla="*/ 1380744 h 2148840"/>
              <a:gd name="connsiteX10" fmla="*/ 1316736 w 1468319"/>
              <a:gd name="connsiteY10" fmla="*/ 1554480 h 2148840"/>
              <a:gd name="connsiteX11" fmla="*/ 1408176 w 1468319"/>
              <a:gd name="connsiteY11" fmla="*/ 1792224 h 2148840"/>
              <a:gd name="connsiteX12" fmla="*/ 1463040 w 1468319"/>
              <a:gd name="connsiteY12" fmla="*/ 1993392 h 2148840"/>
              <a:gd name="connsiteX13" fmla="*/ 1463040 w 1468319"/>
              <a:gd name="connsiteY13" fmla="*/ 2148840 h 2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8319" h="2148840">
                <a:moveTo>
                  <a:pt x="0" y="0"/>
                </a:moveTo>
                <a:cubicBezTo>
                  <a:pt x="0" y="60960"/>
                  <a:pt x="0" y="121920"/>
                  <a:pt x="9144" y="192024"/>
                </a:cubicBezTo>
                <a:cubicBezTo>
                  <a:pt x="18288" y="262128"/>
                  <a:pt x="38100" y="355092"/>
                  <a:pt x="54864" y="420624"/>
                </a:cubicBezTo>
                <a:cubicBezTo>
                  <a:pt x="71628" y="486156"/>
                  <a:pt x="76200" y="533400"/>
                  <a:pt x="109728" y="585216"/>
                </a:cubicBezTo>
                <a:cubicBezTo>
                  <a:pt x="143256" y="637032"/>
                  <a:pt x="201168" y="691896"/>
                  <a:pt x="256032" y="731520"/>
                </a:cubicBezTo>
                <a:cubicBezTo>
                  <a:pt x="310896" y="771144"/>
                  <a:pt x="371856" y="790956"/>
                  <a:pt x="438912" y="822960"/>
                </a:cubicBezTo>
                <a:cubicBezTo>
                  <a:pt x="505968" y="854964"/>
                  <a:pt x="591312" y="883920"/>
                  <a:pt x="658368" y="923544"/>
                </a:cubicBezTo>
                <a:cubicBezTo>
                  <a:pt x="725424" y="963168"/>
                  <a:pt x="778764" y="1016508"/>
                  <a:pt x="841248" y="1060704"/>
                </a:cubicBezTo>
                <a:cubicBezTo>
                  <a:pt x="903732" y="1104900"/>
                  <a:pt x="970788" y="1135380"/>
                  <a:pt x="1033272" y="1188720"/>
                </a:cubicBezTo>
                <a:cubicBezTo>
                  <a:pt x="1095756" y="1242060"/>
                  <a:pt x="1168908" y="1319784"/>
                  <a:pt x="1216152" y="1380744"/>
                </a:cubicBezTo>
                <a:cubicBezTo>
                  <a:pt x="1263396" y="1441704"/>
                  <a:pt x="1284732" y="1485900"/>
                  <a:pt x="1316736" y="1554480"/>
                </a:cubicBezTo>
                <a:cubicBezTo>
                  <a:pt x="1348740" y="1623060"/>
                  <a:pt x="1383792" y="1719072"/>
                  <a:pt x="1408176" y="1792224"/>
                </a:cubicBezTo>
                <a:cubicBezTo>
                  <a:pt x="1432560" y="1865376"/>
                  <a:pt x="1453896" y="1933956"/>
                  <a:pt x="1463040" y="1993392"/>
                </a:cubicBezTo>
                <a:cubicBezTo>
                  <a:pt x="1472184" y="2052828"/>
                  <a:pt x="1467612" y="2100834"/>
                  <a:pt x="1463040" y="2148840"/>
                </a:cubicBezTo>
              </a:path>
            </a:pathLst>
          </a:custGeom>
          <a:ln w="25400">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4114800" y="3733800"/>
            <a:ext cx="1468319" cy="2200656"/>
          </a:xfrm>
          <a:custGeom>
            <a:avLst/>
            <a:gdLst>
              <a:gd name="connsiteX0" fmla="*/ 0 w 1468319"/>
              <a:gd name="connsiteY0" fmla="*/ 0 h 2148840"/>
              <a:gd name="connsiteX1" fmla="*/ 9144 w 1468319"/>
              <a:gd name="connsiteY1" fmla="*/ 192024 h 2148840"/>
              <a:gd name="connsiteX2" fmla="*/ 54864 w 1468319"/>
              <a:gd name="connsiteY2" fmla="*/ 420624 h 2148840"/>
              <a:gd name="connsiteX3" fmla="*/ 109728 w 1468319"/>
              <a:gd name="connsiteY3" fmla="*/ 585216 h 2148840"/>
              <a:gd name="connsiteX4" fmla="*/ 256032 w 1468319"/>
              <a:gd name="connsiteY4" fmla="*/ 731520 h 2148840"/>
              <a:gd name="connsiteX5" fmla="*/ 438912 w 1468319"/>
              <a:gd name="connsiteY5" fmla="*/ 822960 h 2148840"/>
              <a:gd name="connsiteX6" fmla="*/ 658368 w 1468319"/>
              <a:gd name="connsiteY6" fmla="*/ 923544 h 2148840"/>
              <a:gd name="connsiteX7" fmla="*/ 841248 w 1468319"/>
              <a:gd name="connsiteY7" fmla="*/ 1060704 h 2148840"/>
              <a:gd name="connsiteX8" fmla="*/ 1033272 w 1468319"/>
              <a:gd name="connsiteY8" fmla="*/ 1188720 h 2148840"/>
              <a:gd name="connsiteX9" fmla="*/ 1216152 w 1468319"/>
              <a:gd name="connsiteY9" fmla="*/ 1380744 h 2148840"/>
              <a:gd name="connsiteX10" fmla="*/ 1316736 w 1468319"/>
              <a:gd name="connsiteY10" fmla="*/ 1554480 h 2148840"/>
              <a:gd name="connsiteX11" fmla="*/ 1408176 w 1468319"/>
              <a:gd name="connsiteY11" fmla="*/ 1792224 h 2148840"/>
              <a:gd name="connsiteX12" fmla="*/ 1463040 w 1468319"/>
              <a:gd name="connsiteY12" fmla="*/ 1993392 h 2148840"/>
              <a:gd name="connsiteX13" fmla="*/ 1463040 w 1468319"/>
              <a:gd name="connsiteY13" fmla="*/ 2148840 h 2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8319" h="2148840">
                <a:moveTo>
                  <a:pt x="0" y="0"/>
                </a:moveTo>
                <a:cubicBezTo>
                  <a:pt x="0" y="60960"/>
                  <a:pt x="0" y="121920"/>
                  <a:pt x="9144" y="192024"/>
                </a:cubicBezTo>
                <a:cubicBezTo>
                  <a:pt x="18288" y="262128"/>
                  <a:pt x="38100" y="355092"/>
                  <a:pt x="54864" y="420624"/>
                </a:cubicBezTo>
                <a:cubicBezTo>
                  <a:pt x="71628" y="486156"/>
                  <a:pt x="76200" y="533400"/>
                  <a:pt x="109728" y="585216"/>
                </a:cubicBezTo>
                <a:cubicBezTo>
                  <a:pt x="143256" y="637032"/>
                  <a:pt x="201168" y="691896"/>
                  <a:pt x="256032" y="731520"/>
                </a:cubicBezTo>
                <a:cubicBezTo>
                  <a:pt x="310896" y="771144"/>
                  <a:pt x="371856" y="790956"/>
                  <a:pt x="438912" y="822960"/>
                </a:cubicBezTo>
                <a:cubicBezTo>
                  <a:pt x="505968" y="854964"/>
                  <a:pt x="591312" y="883920"/>
                  <a:pt x="658368" y="923544"/>
                </a:cubicBezTo>
                <a:cubicBezTo>
                  <a:pt x="725424" y="963168"/>
                  <a:pt x="778764" y="1016508"/>
                  <a:pt x="841248" y="1060704"/>
                </a:cubicBezTo>
                <a:cubicBezTo>
                  <a:pt x="903732" y="1104900"/>
                  <a:pt x="970788" y="1135380"/>
                  <a:pt x="1033272" y="1188720"/>
                </a:cubicBezTo>
                <a:cubicBezTo>
                  <a:pt x="1095756" y="1242060"/>
                  <a:pt x="1168908" y="1319784"/>
                  <a:pt x="1216152" y="1380744"/>
                </a:cubicBezTo>
                <a:cubicBezTo>
                  <a:pt x="1263396" y="1441704"/>
                  <a:pt x="1284732" y="1485900"/>
                  <a:pt x="1316736" y="1554480"/>
                </a:cubicBezTo>
                <a:cubicBezTo>
                  <a:pt x="1348740" y="1623060"/>
                  <a:pt x="1383792" y="1719072"/>
                  <a:pt x="1408176" y="1792224"/>
                </a:cubicBezTo>
                <a:cubicBezTo>
                  <a:pt x="1432560" y="1865376"/>
                  <a:pt x="1453896" y="1933956"/>
                  <a:pt x="1463040" y="1993392"/>
                </a:cubicBezTo>
                <a:cubicBezTo>
                  <a:pt x="1472184" y="2052828"/>
                  <a:pt x="1467612" y="2100834"/>
                  <a:pt x="1463040" y="2148840"/>
                </a:cubicBezTo>
              </a:path>
            </a:pathLst>
          </a:cu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684868" y="3761232"/>
            <a:ext cx="1468319" cy="2182368"/>
          </a:xfrm>
          <a:custGeom>
            <a:avLst/>
            <a:gdLst>
              <a:gd name="connsiteX0" fmla="*/ 0 w 1468319"/>
              <a:gd name="connsiteY0" fmla="*/ 0 h 2148840"/>
              <a:gd name="connsiteX1" fmla="*/ 9144 w 1468319"/>
              <a:gd name="connsiteY1" fmla="*/ 192024 h 2148840"/>
              <a:gd name="connsiteX2" fmla="*/ 54864 w 1468319"/>
              <a:gd name="connsiteY2" fmla="*/ 420624 h 2148840"/>
              <a:gd name="connsiteX3" fmla="*/ 109728 w 1468319"/>
              <a:gd name="connsiteY3" fmla="*/ 585216 h 2148840"/>
              <a:gd name="connsiteX4" fmla="*/ 256032 w 1468319"/>
              <a:gd name="connsiteY4" fmla="*/ 731520 h 2148840"/>
              <a:gd name="connsiteX5" fmla="*/ 438912 w 1468319"/>
              <a:gd name="connsiteY5" fmla="*/ 822960 h 2148840"/>
              <a:gd name="connsiteX6" fmla="*/ 658368 w 1468319"/>
              <a:gd name="connsiteY6" fmla="*/ 923544 h 2148840"/>
              <a:gd name="connsiteX7" fmla="*/ 841248 w 1468319"/>
              <a:gd name="connsiteY7" fmla="*/ 1060704 h 2148840"/>
              <a:gd name="connsiteX8" fmla="*/ 1033272 w 1468319"/>
              <a:gd name="connsiteY8" fmla="*/ 1188720 h 2148840"/>
              <a:gd name="connsiteX9" fmla="*/ 1216152 w 1468319"/>
              <a:gd name="connsiteY9" fmla="*/ 1380744 h 2148840"/>
              <a:gd name="connsiteX10" fmla="*/ 1316736 w 1468319"/>
              <a:gd name="connsiteY10" fmla="*/ 1554480 h 2148840"/>
              <a:gd name="connsiteX11" fmla="*/ 1408176 w 1468319"/>
              <a:gd name="connsiteY11" fmla="*/ 1792224 h 2148840"/>
              <a:gd name="connsiteX12" fmla="*/ 1463040 w 1468319"/>
              <a:gd name="connsiteY12" fmla="*/ 1993392 h 2148840"/>
              <a:gd name="connsiteX13" fmla="*/ 1463040 w 1468319"/>
              <a:gd name="connsiteY13" fmla="*/ 2148840 h 214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8319" h="2148840">
                <a:moveTo>
                  <a:pt x="0" y="0"/>
                </a:moveTo>
                <a:cubicBezTo>
                  <a:pt x="0" y="60960"/>
                  <a:pt x="0" y="121920"/>
                  <a:pt x="9144" y="192024"/>
                </a:cubicBezTo>
                <a:cubicBezTo>
                  <a:pt x="18288" y="262128"/>
                  <a:pt x="38100" y="355092"/>
                  <a:pt x="54864" y="420624"/>
                </a:cubicBezTo>
                <a:cubicBezTo>
                  <a:pt x="71628" y="486156"/>
                  <a:pt x="76200" y="533400"/>
                  <a:pt x="109728" y="585216"/>
                </a:cubicBezTo>
                <a:cubicBezTo>
                  <a:pt x="143256" y="637032"/>
                  <a:pt x="201168" y="691896"/>
                  <a:pt x="256032" y="731520"/>
                </a:cubicBezTo>
                <a:cubicBezTo>
                  <a:pt x="310896" y="771144"/>
                  <a:pt x="371856" y="790956"/>
                  <a:pt x="438912" y="822960"/>
                </a:cubicBezTo>
                <a:cubicBezTo>
                  <a:pt x="505968" y="854964"/>
                  <a:pt x="591312" y="883920"/>
                  <a:pt x="658368" y="923544"/>
                </a:cubicBezTo>
                <a:cubicBezTo>
                  <a:pt x="725424" y="963168"/>
                  <a:pt x="778764" y="1016508"/>
                  <a:pt x="841248" y="1060704"/>
                </a:cubicBezTo>
                <a:cubicBezTo>
                  <a:pt x="903732" y="1104900"/>
                  <a:pt x="970788" y="1135380"/>
                  <a:pt x="1033272" y="1188720"/>
                </a:cubicBezTo>
                <a:cubicBezTo>
                  <a:pt x="1095756" y="1242060"/>
                  <a:pt x="1168908" y="1319784"/>
                  <a:pt x="1216152" y="1380744"/>
                </a:cubicBezTo>
                <a:cubicBezTo>
                  <a:pt x="1263396" y="1441704"/>
                  <a:pt x="1284732" y="1485900"/>
                  <a:pt x="1316736" y="1554480"/>
                </a:cubicBezTo>
                <a:cubicBezTo>
                  <a:pt x="1348740" y="1623060"/>
                  <a:pt x="1383792" y="1719072"/>
                  <a:pt x="1408176" y="1792224"/>
                </a:cubicBezTo>
                <a:cubicBezTo>
                  <a:pt x="1432560" y="1865376"/>
                  <a:pt x="1453896" y="1933956"/>
                  <a:pt x="1463040" y="1993392"/>
                </a:cubicBezTo>
                <a:cubicBezTo>
                  <a:pt x="1472184" y="2052828"/>
                  <a:pt x="1467612" y="2100834"/>
                  <a:pt x="1463040" y="2148840"/>
                </a:cubicBezTo>
              </a:path>
            </a:pathLst>
          </a:custGeom>
          <a:ln w="254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2088436" y="3657600"/>
            <a:ext cx="442750" cy="369332"/>
          </a:xfrm>
          <a:prstGeom prst="rect">
            <a:avLst/>
          </a:prstGeom>
          <a:noFill/>
        </p:spPr>
        <p:txBody>
          <a:bodyPr wrap="none" rtlCol="0">
            <a:spAutoFit/>
          </a:bodyPr>
          <a:lstStyle/>
          <a:p>
            <a:r>
              <a:rPr lang="en-US" dirty="0" smtClean="0"/>
              <a:t>(1)</a:t>
            </a:r>
            <a:endParaRPr lang="en-US" dirty="0"/>
          </a:p>
        </p:txBody>
      </p:sp>
      <p:sp>
        <p:nvSpPr>
          <p:cNvPr id="15" name="TextBox 14"/>
          <p:cNvSpPr txBox="1"/>
          <p:nvPr/>
        </p:nvSpPr>
        <p:spPr>
          <a:xfrm>
            <a:off x="1995650" y="5749790"/>
            <a:ext cx="442750" cy="369332"/>
          </a:xfrm>
          <a:prstGeom prst="rect">
            <a:avLst/>
          </a:prstGeom>
          <a:noFill/>
        </p:spPr>
        <p:txBody>
          <a:bodyPr wrap="none" rtlCol="0">
            <a:spAutoFit/>
          </a:bodyPr>
          <a:lstStyle/>
          <a:p>
            <a:r>
              <a:rPr lang="en-US" dirty="0" smtClean="0"/>
              <a:t>(2)</a:t>
            </a:r>
            <a:endParaRPr lang="en-US" dirty="0"/>
          </a:p>
        </p:txBody>
      </p:sp>
      <p:cxnSp>
        <p:nvCxnSpPr>
          <p:cNvPr id="10" name="Straight Arrow Connector 9"/>
          <p:cNvCxnSpPr/>
          <p:nvPr/>
        </p:nvCxnSpPr>
        <p:spPr>
          <a:xfrm>
            <a:off x="3276600" y="3810000"/>
            <a:ext cx="76200" cy="21244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89284" y="4724400"/>
            <a:ext cx="444352" cy="369332"/>
          </a:xfrm>
          <a:prstGeom prst="rect">
            <a:avLst/>
          </a:prstGeom>
          <a:noFill/>
        </p:spPr>
        <p:txBody>
          <a:bodyPr wrap="none" rtlCol="0">
            <a:spAutoFit/>
          </a:bodyPr>
          <a:lstStyle/>
          <a:p>
            <a:r>
              <a:rPr lang="en-US" dirty="0" smtClean="0"/>
              <a:t>L</a:t>
            </a:r>
            <a:r>
              <a:rPr lang="en-US" baseline="-25000" dirty="0" smtClean="0"/>
              <a:t>ob</a:t>
            </a:r>
            <a:endParaRPr lang="en-US" baseline="-25000" dirty="0"/>
          </a:p>
        </p:txBody>
      </p:sp>
      <p:sp>
        <p:nvSpPr>
          <p:cNvPr id="19" name="TextBox 18"/>
          <p:cNvSpPr txBox="1"/>
          <p:nvPr/>
        </p:nvSpPr>
        <p:spPr>
          <a:xfrm>
            <a:off x="5410200" y="4637817"/>
            <a:ext cx="466859" cy="369332"/>
          </a:xfrm>
          <a:prstGeom prst="rect">
            <a:avLst/>
          </a:prstGeom>
          <a:noFill/>
        </p:spPr>
        <p:txBody>
          <a:bodyPr wrap="none" rtlCol="0">
            <a:spAutoFit/>
          </a:bodyPr>
          <a:lstStyle/>
          <a:p>
            <a:r>
              <a:rPr lang="en-US" dirty="0" smtClean="0"/>
              <a:t>R</a:t>
            </a:r>
            <a:r>
              <a:rPr lang="en-US" baseline="-25000" dirty="0" smtClean="0"/>
              <a:t>ob</a:t>
            </a:r>
            <a:endParaRPr lang="en-US" baseline="-25000" dirty="0"/>
          </a:p>
        </p:txBody>
      </p:sp>
      <p:cxnSp>
        <p:nvCxnSpPr>
          <p:cNvPr id="17" name="Straight Arrow Connector 16"/>
          <p:cNvCxnSpPr/>
          <p:nvPr/>
        </p:nvCxnSpPr>
        <p:spPr>
          <a:xfrm flipH="1" flipV="1">
            <a:off x="5153187" y="3842266"/>
            <a:ext cx="146511" cy="6225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505200" y="4026932"/>
            <a:ext cx="69776" cy="545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5363663" y="5562600"/>
            <a:ext cx="46537" cy="3718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4038600" y="3842266"/>
            <a:ext cx="76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772653" y="3733800"/>
            <a:ext cx="94747" cy="220065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629503" y="4533114"/>
            <a:ext cx="428322" cy="369332"/>
          </a:xfrm>
          <a:prstGeom prst="rect">
            <a:avLst/>
          </a:prstGeom>
          <a:noFill/>
        </p:spPr>
        <p:txBody>
          <a:bodyPr wrap="none" rtlCol="0">
            <a:spAutoFit/>
          </a:bodyPr>
          <a:lstStyle/>
          <a:p>
            <a:r>
              <a:rPr lang="en-US" dirty="0" err="1" smtClean="0">
                <a:solidFill>
                  <a:schemeClr val="tx2"/>
                </a:solidFill>
              </a:rPr>
              <a:t>L</a:t>
            </a:r>
            <a:r>
              <a:rPr lang="en-US" baseline="-25000" dirty="0" err="1" smtClean="0">
                <a:solidFill>
                  <a:schemeClr val="tx2"/>
                </a:solidFill>
              </a:rPr>
              <a:t>ch</a:t>
            </a:r>
            <a:endParaRPr lang="en-US" baseline="-25000" dirty="0">
              <a:solidFill>
                <a:schemeClr val="tx2"/>
              </a:solidFill>
            </a:endParaRPr>
          </a:p>
        </p:txBody>
      </p:sp>
      <p:sp>
        <p:nvSpPr>
          <p:cNvPr id="27" name="TextBox 26"/>
          <p:cNvSpPr txBox="1"/>
          <p:nvPr/>
        </p:nvSpPr>
        <p:spPr>
          <a:xfrm>
            <a:off x="5820026" y="4202668"/>
            <a:ext cx="1168910" cy="369332"/>
          </a:xfrm>
          <a:prstGeom prst="rect">
            <a:avLst/>
          </a:prstGeom>
          <a:noFill/>
        </p:spPr>
        <p:txBody>
          <a:bodyPr wrap="none" rtlCol="0">
            <a:spAutoFit/>
          </a:bodyPr>
          <a:lstStyle/>
          <a:p>
            <a:r>
              <a:rPr lang="en-US" dirty="0" smtClean="0"/>
              <a:t>Floodplain</a:t>
            </a:r>
            <a:endParaRPr lang="en-US" dirty="0"/>
          </a:p>
        </p:txBody>
      </p:sp>
      <p:sp>
        <p:nvSpPr>
          <p:cNvPr id="32" name="TextBox 31"/>
          <p:cNvSpPr txBox="1"/>
          <p:nvPr/>
        </p:nvSpPr>
        <p:spPr>
          <a:xfrm>
            <a:off x="3679405" y="5257800"/>
            <a:ext cx="1168910" cy="369332"/>
          </a:xfrm>
          <a:prstGeom prst="rect">
            <a:avLst/>
          </a:prstGeom>
          <a:noFill/>
        </p:spPr>
        <p:txBody>
          <a:bodyPr wrap="none" rtlCol="0">
            <a:spAutoFit/>
          </a:bodyPr>
          <a:lstStyle/>
          <a:p>
            <a:r>
              <a:rPr lang="en-US" dirty="0" smtClean="0"/>
              <a:t>Floodplain</a:t>
            </a:r>
            <a:endParaRPr lang="en-US" dirty="0"/>
          </a:p>
        </p:txBody>
      </p:sp>
      <p:sp>
        <p:nvSpPr>
          <p:cNvPr id="28" name="TextBox 27"/>
          <p:cNvSpPr txBox="1"/>
          <p:nvPr/>
        </p:nvSpPr>
        <p:spPr>
          <a:xfrm>
            <a:off x="3333939" y="6116074"/>
            <a:ext cx="3300840" cy="369332"/>
          </a:xfrm>
          <a:prstGeom prst="rect">
            <a:avLst/>
          </a:prstGeom>
          <a:noFill/>
        </p:spPr>
        <p:txBody>
          <a:bodyPr wrap="none" rtlCol="0">
            <a:spAutoFit/>
          </a:bodyPr>
          <a:lstStyle/>
          <a:p>
            <a:r>
              <a:rPr lang="en-US" dirty="0" smtClean="0"/>
              <a:t>Left to Right looking downstream</a:t>
            </a:r>
            <a:endParaRPr lang="en-US" dirty="0"/>
          </a:p>
        </p:txBody>
      </p:sp>
    </p:spTree>
    <p:extLst>
      <p:ext uri="{BB962C8B-B14F-4D97-AF65-F5344CB8AC3E}">
        <p14:creationId xmlns:p14="http://schemas.microsoft.com/office/powerpoint/2010/main" val="1418746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Head Loss</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81200"/>
            <a:ext cx="7022123" cy="3200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355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Velocity Coefficient, </a:t>
            </a:r>
            <a:r>
              <a:rPr lang="en-US" dirty="0" smtClean="0">
                <a:sym typeface="Symbol"/>
              </a:rPr>
              <a:t></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0" y="1666875"/>
            <a:ext cx="65913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238625"/>
            <a:ext cx="330653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7725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or_course">
  <a:themeElements>
    <a:clrScheme name="">
      <a:dk1>
        <a:srgbClr val="3E0087"/>
      </a:dk1>
      <a:lt1>
        <a:srgbClr val="FFFFFF"/>
      </a:lt1>
      <a:dk2>
        <a:srgbClr val="7D00FF"/>
      </a:dk2>
      <a:lt2>
        <a:srgbClr val="919191"/>
      </a:lt2>
      <a:accent1>
        <a:srgbClr val="FAFD00"/>
      </a:accent1>
      <a:accent2>
        <a:srgbClr val="00A800"/>
      </a:accent2>
      <a:accent3>
        <a:srgbClr val="FFFFFF"/>
      </a:accent3>
      <a:accent4>
        <a:srgbClr val="340072"/>
      </a:accent4>
      <a:accent5>
        <a:srgbClr val="FCFEAA"/>
      </a:accent5>
      <a:accent6>
        <a:srgbClr val="009800"/>
      </a:accent6>
      <a:hlink>
        <a:srgbClr val="FC0128"/>
      </a:hlink>
      <a:folHlink>
        <a:srgbClr val="3365FB"/>
      </a:folHlink>
    </a:clrScheme>
    <a:fontScheme name="hor_cour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2"/>
          </a:solidFill>
          <a:prstDash val="solid"/>
          <a:round/>
          <a:headEnd type="none" w="med" len="med"/>
          <a:tailEnd type="none" w="med" len="med"/>
        </a:ln>
        <a:effectLst>
          <a:outerShdw dist="35921" dir="2700000" algn="ctr" rotWithShape="0">
            <a:schemeClr val="tx2"/>
          </a:outerShdw>
        </a:effectLst>
      </a:spPr>
      <a:bodyPr vert="horz" wrap="non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rgbClr val="3E0087"/>
            </a:solidFill>
            <a:effectLst/>
            <a:latin typeface="Arial"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2"/>
          </a:solidFill>
          <a:prstDash val="solid"/>
          <a:round/>
          <a:headEnd type="none" w="med" len="med"/>
          <a:tailEnd type="none" w="med" len="med"/>
        </a:ln>
        <a:effectLst>
          <a:outerShdw dist="35921" dir="2700000" algn="ctr" rotWithShape="0">
            <a:schemeClr val="tx2"/>
          </a:outerShdw>
        </a:effectLst>
      </a:spPr>
      <a:bodyPr vert="horz" wrap="non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rgbClr val="3E0087"/>
            </a:solidFill>
            <a:effectLst/>
            <a:latin typeface="Arial" charset="0"/>
          </a:defRPr>
        </a:defPPr>
      </a:lstStyle>
    </a:lnDef>
  </a:objectDefaults>
  <a:extraClrSchemeLst>
    <a:extraClrScheme>
      <a:clrScheme name="hor_cours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or_cour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hor_cours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or_cours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or_cours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or_cours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hor_cours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64BEF5C7-AF1E-48E7-B852-29D98B2B85EE}">
  <ds:schemaRefs>
    <ds:schemaRef ds:uri="ESRI.ArcGIS.Mapping.OfficeIntegration.PowerPointInfo"/>
  </ds:schemaRefs>
</ds:datastoreItem>
</file>

<file path=customXml/itemProps2.xml><?xml version="1.0" encoding="utf-8"?>
<ds:datastoreItem xmlns:ds="http://schemas.openxmlformats.org/officeDocument/2006/customXml" ds:itemID="{0113D293-5B39-407C-AD3A-782E30B6D6A7}">
  <ds:schemaRefs>
    <ds:schemaRef ds:uri="ESRI.ArcGIS.Mapping.OfficeIntegration.PowerPointInfo"/>
  </ds:schemaRefs>
</ds:datastoreItem>
</file>

<file path=customXml/itemProps3.xml><?xml version="1.0" encoding="utf-8"?>
<ds:datastoreItem xmlns:ds="http://schemas.openxmlformats.org/officeDocument/2006/customXml" ds:itemID="{ABCFF9AC-E8CE-4692-BD28-63458654D5C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190</TotalTime>
  <Words>1151</Words>
  <Application>Microsoft Office PowerPoint</Application>
  <PresentationFormat>On-screen Show (4:3)</PresentationFormat>
  <Paragraphs>169</Paragraphs>
  <Slides>29</Slides>
  <Notes>6</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29</vt:i4>
      </vt:variant>
    </vt:vector>
  </HeadingPairs>
  <TitlesOfParts>
    <vt:vector size="33" baseType="lpstr">
      <vt:lpstr>Office Theme</vt:lpstr>
      <vt:lpstr>hor_course</vt:lpstr>
      <vt:lpstr>Bitmap Image</vt:lpstr>
      <vt:lpstr>Equation</vt:lpstr>
      <vt:lpstr>Hydraulic Routing in Rivers</vt:lpstr>
      <vt:lpstr>Flood Inundation</vt:lpstr>
      <vt:lpstr>Floodplain Delineation</vt:lpstr>
      <vt:lpstr>Steady Flow Solution</vt:lpstr>
      <vt:lpstr>PowerPoint Presentation</vt:lpstr>
      <vt:lpstr>Flow Conveyance, K</vt:lpstr>
      <vt:lpstr>Reach Lengths</vt:lpstr>
      <vt:lpstr>Energy Head Loss</vt:lpstr>
      <vt:lpstr>Velocity Coefficient, </vt:lpstr>
      <vt:lpstr>Solving Steady Flow Equations</vt:lpstr>
      <vt:lpstr>Flow Computations</vt:lpstr>
      <vt:lpstr>Floodplain Delineation</vt:lpstr>
      <vt:lpstr>Momentum Equation</vt:lpstr>
      <vt:lpstr>HMS-RAS Integration Strategy/Workflow Brushy Creek Example  Dean Djokic, ESRI 22 March 2012</vt:lpstr>
      <vt:lpstr>Lecture Overview</vt:lpstr>
      <vt:lpstr>HMS-RAS Integration Overview</vt:lpstr>
      <vt:lpstr>Integration Approach</vt:lpstr>
      <vt:lpstr>Integration Approach (2)</vt:lpstr>
      <vt:lpstr>Integration Planning</vt:lpstr>
      <vt:lpstr>Precipitation Sources</vt:lpstr>
      <vt:lpstr>Develop GeoHMS model</vt:lpstr>
      <vt:lpstr>Meteorological Component</vt:lpstr>
      <vt:lpstr>Finalize and Run HMS</vt:lpstr>
      <vt:lpstr>Finalize and Run HMS (2)</vt:lpstr>
      <vt:lpstr>Develop GeoRAS model (pre-processing)</vt:lpstr>
      <vt:lpstr>Finalize and Run RAS</vt:lpstr>
      <vt:lpstr>Finalize and Run RAS (2)</vt:lpstr>
      <vt:lpstr>Process RAS results in GeoRAS</vt:lpstr>
      <vt:lpstr>GIS – HMS – RAS Feedback</vt:lpstr>
    </vt:vector>
  </TitlesOfParts>
  <Company>The University of Texas at Austin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maidment</dc:creator>
  <cp:lastModifiedBy>Maidment, David R</cp:lastModifiedBy>
  <cp:revision>22</cp:revision>
  <dcterms:created xsi:type="dcterms:W3CDTF">2011-03-28T21:04:51Z</dcterms:created>
  <dcterms:modified xsi:type="dcterms:W3CDTF">2013-04-24T22:05:41Z</dcterms:modified>
</cp:coreProperties>
</file>