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69" r:id="rId2"/>
    <p:sldId id="266" r:id="rId3"/>
    <p:sldId id="270" r:id="rId4"/>
    <p:sldId id="271" r:id="rId5"/>
    <p:sldId id="274" r:id="rId6"/>
    <p:sldId id="275" r:id="rId7"/>
    <p:sldId id="310" r:id="rId8"/>
    <p:sldId id="311" r:id="rId9"/>
    <p:sldId id="277" r:id="rId10"/>
    <p:sldId id="281" r:id="rId11"/>
    <p:sldId id="282" r:id="rId12"/>
    <p:sldId id="283" r:id="rId13"/>
    <p:sldId id="284" r:id="rId14"/>
    <p:sldId id="286" r:id="rId15"/>
    <p:sldId id="287" r:id="rId16"/>
    <p:sldId id="298" r:id="rId17"/>
    <p:sldId id="299" r:id="rId18"/>
    <p:sldId id="300" r:id="rId19"/>
    <p:sldId id="285" r:id="rId20"/>
    <p:sldId id="353" r:id="rId21"/>
    <p:sldId id="354" r:id="rId22"/>
    <p:sldId id="355" r:id="rId23"/>
    <p:sldId id="356" r:id="rId24"/>
    <p:sldId id="357" r:id="rId25"/>
    <p:sldId id="358" r:id="rId26"/>
    <p:sldId id="312" r:id="rId27"/>
    <p:sldId id="376" r:id="rId28"/>
    <p:sldId id="377" r:id="rId29"/>
    <p:sldId id="370" r:id="rId30"/>
    <p:sldId id="378" r:id="rId31"/>
    <p:sldId id="379" r:id="rId32"/>
    <p:sldId id="380" r:id="rId33"/>
    <p:sldId id="371" r:id="rId34"/>
    <p:sldId id="385" r:id="rId35"/>
    <p:sldId id="386" r:id="rId36"/>
    <p:sldId id="387" r:id="rId37"/>
    <p:sldId id="388" r:id="rId38"/>
    <p:sldId id="383" r:id="rId39"/>
    <p:sldId id="384" r:id="rId40"/>
    <p:sldId id="367" r:id="rId41"/>
    <p:sldId id="368" r:id="rId42"/>
    <p:sldId id="369" r:id="rId43"/>
    <p:sldId id="320" r:id="rId44"/>
    <p:sldId id="321" r:id="rId45"/>
    <p:sldId id="322" r:id="rId46"/>
    <p:sldId id="336" r:id="rId47"/>
    <p:sldId id="339" r:id="rId48"/>
    <p:sldId id="341" r:id="rId49"/>
    <p:sldId id="342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1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FBEAD2-5CE2-409F-B632-C755F07BD4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96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666"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685777" indent="-263760" defTabSz="880666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055042" indent="-211008" defTabSz="880666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477058" indent="-211008" defTabSz="880666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1899074" indent="-211008" defTabSz="880666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321091" indent="-211008" defTabSz="880666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743108" indent="-211008" defTabSz="880666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165124" indent="-211008" defTabSz="880666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587140" indent="-211008" defTabSz="880666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01973E-4FE7-4703-8674-3CCA517EEDA7}" type="slidenum">
              <a:rPr lang="it-IT" b="0" i="0" smtClean="0"/>
              <a:pPr eaLnBrk="1" hangingPunct="1"/>
              <a:t>31</a:t>
            </a:fld>
            <a:endParaRPr lang="it-IT" b="0" i="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8"/>
            <a:ext cx="5487014" cy="41145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2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B6BB0-E9D6-45AB-9245-846A94B751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33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EC5CF-149C-45DE-8666-9BC6FB961A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61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669A-144A-4B4C-A78E-6F111B9442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05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19111D-EF63-45D6-B580-E5D45CBBC6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7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D9A21-F659-4990-92D5-DDEA574B21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1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AFE7A-E655-4CC9-86B2-684A0F777C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5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C2B51-E965-46B5-8723-4EC93B782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6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AE3F1-599B-4F4F-A390-17958A3B90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5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D5FC4-35E2-4B07-9E3F-193E43E3AE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3D741-89B0-4702-A5A4-A5E5F6C93C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0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A1486-4EF9-4153-B8E9-05D1A9FE8F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8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9BC70-F1D8-4CAB-88BB-3BCD289D10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69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4D96402-B888-4205-9A11-53FDACA644E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4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adar" TargetMode="External"/><Relationship Id="rId2" Type="http://schemas.openxmlformats.org/officeDocument/2006/relationships/hyperlink" Target="http://en.wikipedia.org/wiki/Las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Measurement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200400"/>
          </a:xfrm>
        </p:spPr>
        <p:txBody>
          <a:bodyPr/>
          <a:lstStyle/>
          <a:p>
            <a:r>
              <a:rPr lang="en-US" dirty="0"/>
              <a:t>Precipitation</a:t>
            </a:r>
          </a:p>
          <a:p>
            <a:r>
              <a:rPr lang="en-US" dirty="0"/>
              <a:t>Evaporation</a:t>
            </a:r>
          </a:p>
          <a:p>
            <a:r>
              <a:rPr lang="en-US" dirty="0" err="1" smtClean="0"/>
              <a:t>Streamflow</a:t>
            </a:r>
            <a:endParaRPr lang="en-US" dirty="0" smtClean="0"/>
          </a:p>
          <a:p>
            <a:r>
              <a:rPr lang="en-US" dirty="0"/>
              <a:t>Channel </a:t>
            </a:r>
            <a:r>
              <a:rPr lang="en-US" dirty="0" smtClean="0"/>
              <a:t>Properties</a:t>
            </a:r>
            <a:endParaRPr lang="en-US" dirty="0"/>
          </a:p>
          <a:p>
            <a:r>
              <a:rPr lang="en-US" dirty="0" smtClean="0"/>
              <a:t>Topography</a:t>
            </a:r>
          </a:p>
          <a:p>
            <a:r>
              <a:rPr lang="en-US" dirty="0" smtClean="0"/>
              <a:t>GIS datasets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82114" y="5366266"/>
            <a:ext cx="417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Reading:  Applied Hydrology Chapter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/>
              <a:t>Measuring streamflow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412273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 descr="Current meter to find the velocity of a stream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7267" r="3999" b="2158"/>
          <a:stretch>
            <a:fillRect/>
          </a:stretch>
        </p:blipFill>
        <p:spPr bwMode="auto">
          <a:xfrm>
            <a:off x="5486400" y="2362200"/>
            <a:ext cx="2209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5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Streamflow using a boat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6486525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Line 5"/>
          <p:cNvSpPr>
            <a:spLocks noChangeShapeType="1"/>
          </p:cNvSpPr>
          <p:nvPr/>
        </p:nvSpPr>
        <p:spPr bwMode="auto">
          <a:xfrm flipV="1">
            <a:off x="5943600" y="4343400"/>
            <a:ext cx="1905000" cy="106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848600" y="4129088"/>
            <a:ext cx="99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Tag line</a:t>
            </a:r>
          </a:p>
        </p:txBody>
      </p:sp>
    </p:spTree>
    <p:extLst>
      <p:ext uri="{BB962C8B-B14F-4D97-AF65-F5344CB8AC3E}">
        <p14:creationId xmlns:p14="http://schemas.microsoft.com/office/powerpoint/2010/main" val="3827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Measurement at high flows</a:t>
            </a:r>
          </a:p>
        </p:txBody>
      </p:sp>
      <p:pic>
        <p:nvPicPr>
          <p:cNvPr id="18437" name="Picture 5" descr="kid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8130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33400" y="57150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Using stream gaging cable car</a:t>
            </a:r>
          </a:p>
        </p:txBody>
      </p:sp>
      <p:pic>
        <p:nvPicPr>
          <p:cNvPr id="18440" name="Picture 8" descr="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t="1666" r="2737" b="21666"/>
          <a:stretch>
            <a:fillRect/>
          </a:stretch>
        </p:blipFill>
        <p:spPr bwMode="auto">
          <a:xfrm>
            <a:off x="4038600" y="2057400"/>
            <a:ext cx="4267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648200" y="57150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From bridge</a:t>
            </a:r>
          </a:p>
        </p:txBody>
      </p:sp>
    </p:spTree>
    <p:extLst>
      <p:ext uri="{BB962C8B-B14F-4D97-AF65-F5344CB8AC3E}">
        <p14:creationId xmlns:p14="http://schemas.microsoft.com/office/powerpoint/2010/main" val="39279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CCE57A-0282-4B8C-B70C-3A58BECC7A5D}" type="slidenum">
              <a:rPr lang="en-US"/>
              <a:pPr/>
              <a:t>13</a:t>
            </a:fld>
            <a:endParaRPr lang="en-US"/>
          </a:p>
        </p:txBody>
      </p:sp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04850"/>
          </a:xfrm>
        </p:spPr>
        <p:txBody>
          <a:bodyPr/>
          <a:lstStyle/>
          <a:p>
            <a:r>
              <a:rPr lang="en-US" sz="4000"/>
              <a:t>Acoustic Doppler Current Profiler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1162050"/>
            <a:ext cx="6280150" cy="34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501775"/>
            <a:ext cx="7715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4"/>
          <a:stretch>
            <a:fillRect/>
          </a:stretch>
        </p:blipFill>
        <p:spPr bwMode="auto">
          <a:xfrm>
            <a:off x="203200" y="3482975"/>
            <a:ext cx="14478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5464175"/>
            <a:ext cx="32575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 descr="goliad_b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4833938"/>
            <a:ext cx="27432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22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458200" cy="792163"/>
          </a:xfrm>
        </p:spPr>
        <p:txBody>
          <a:bodyPr/>
          <a:lstStyle/>
          <a:p>
            <a:r>
              <a:rPr lang="en-US" sz="3600"/>
              <a:t>Schematic of a stilling well gaging station</a:t>
            </a:r>
          </a:p>
        </p:txBody>
      </p:sp>
      <p:pic>
        <p:nvPicPr>
          <p:cNvPr id="12293" name="Picture 5" descr="ma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5362575" cy="52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752600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3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715963"/>
          </a:xfrm>
        </p:spPr>
        <p:txBody>
          <a:bodyPr/>
          <a:lstStyle/>
          <a:p>
            <a:r>
              <a:rPr lang="en-US" sz="4000"/>
              <a:t>Pressure transducer gaging station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58674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3886200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22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 Flow Rate</a:t>
            </a:r>
          </a:p>
        </p:txBody>
      </p:sp>
      <p:graphicFrame>
        <p:nvGraphicFramePr>
          <p:cNvPr id="1331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108756"/>
              </p:ext>
            </p:extLst>
          </p:nvPr>
        </p:nvGraphicFramePr>
        <p:xfrm>
          <a:off x="4238625" y="5233988"/>
          <a:ext cx="1270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4" name="Equation" r:id="rId3" imgW="1269720" imgH="558720" progId="Equation.3">
                  <p:embed/>
                </p:oleObj>
              </mc:Choice>
              <mc:Fallback>
                <p:oleObj name="Equation" r:id="rId3" imgW="126972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5233988"/>
                        <a:ext cx="1270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076825" y="4773613"/>
            <a:ext cx="2908300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Discharge at a cross-section</a:t>
            </a:r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330200" y="2120900"/>
            <a:ext cx="2954338" cy="2362200"/>
            <a:chOff x="136" y="1920"/>
            <a:chExt cx="1861" cy="1488"/>
          </a:xfrm>
        </p:grpSpPr>
        <p:sp>
          <p:nvSpPr>
            <p:cNvPr id="13318" name="Rectangle 6"/>
            <p:cNvSpPr>
              <a:spLocks noChangeArrowheads="1"/>
            </p:cNvSpPr>
            <p:nvPr/>
          </p:nvSpPr>
          <p:spPr bwMode="auto">
            <a:xfrm>
              <a:off x="136" y="1920"/>
              <a:ext cx="1848" cy="14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9" name="Line 7"/>
            <p:cNvSpPr>
              <a:spLocks noChangeShapeType="1"/>
            </p:cNvSpPr>
            <p:nvPr/>
          </p:nvSpPr>
          <p:spPr bwMode="auto">
            <a:xfrm flipV="1">
              <a:off x="584" y="2032"/>
              <a:ext cx="0" cy="10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Line 8"/>
            <p:cNvSpPr>
              <a:spLocks noChangeShapeType="1"/>
            </p:cNvSpPr>
            <p:nvPr/>
          </p:nvSpPr>
          <p:spPr bwMode="auto">
            <a:xfrm>
              <a:off x="584" y="3080"/>
              <a:ext cx="9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6" y="2160"/>
              <a:ext cx="800" cy="923"/>
            </a:xfrm>
            <a:custGeom>
              <a:avLst/>
              <a:gdLst>
                <a:gd name="T0" fmla="*/ 0 w 800"/>
                <a:gd name="T1" fmla="*/ 920 h 923"/>
                <a:gd name="T2" fmla="*/ 232 w 800"/>
                <a:gd name="T3" fmla="*/ 912 h 923"/>
                <a:gd name="T4" fmla="*/ 392 w 800"/>
                <a:gd name="T5" fmla="*/ 856 h 923"/>
                <a:gd name="T6" fmla="*/ 608 w 800"/>
                <a:gd name="T7" fmla="*/ 672 h 923"/>
                <a:gd name="T8" fmla="*/ 752 w 800"/>
                <a:gd name="T9" fmla="*/ 408 h 923"/>
                <a:gd name="T10" fmla="*/ 792 w 800"/>
                <a:gd name="T11" fmla="*/ 192 h 923"/>
                <a:gd name="T12" fmla="*/ 800 w 800"/>
                <a:gd name="T13" fmla="*/ 0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0" h="923">
                  <a:moveTo>
                    <a:pt x="0" y="920"/>
                  </a:moveTo>
                  <a:cubicBezTo>
                    <a:pt x="83" y="921"/>
                    <a:pt x="167" y="923"/>
                    <a:pt x="232" y="912"/>
                  </a:cubicBezTo>
                  <a:cubicBezTo>
                    <a:pt x="297" y="901"/>
                    <a:pt x="329" y="896"/>
                    <a:pt x="392" y="856"/>
                  </a:cubicBezTo>
                  <a:cubicBezTo>
                    <a:pt x="455" y="816"/>
                    <a:pt x="548" y="747"/>
                    <a:pt x="608" y="672"/>
                  </a:cubicBezTo>
                  <a:cubicBezTo>
                    <a:pt x="668" y="597"/>
                    <a:pt x="721" y="488"/>
                    <a:pt x="752" y="408"/>
                  </a:cubicBezTo>
                  <a:cubicBezTo>
                    <a:pt x="783" y="328"/>
                    <a:pt x="784" y="260"/>
                    <a:pt x="792" y="192"/>
                  </a:cubicBezTo>
                  <a:cubicBezTo>
                    <a:pt x="800" y="124"/>
                    <a:pt x="800" y="62"/>
                    <a:pt x="800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>
              <a:off x="576" y="2152"/>
              <a:ext cx="9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11"/>
            <p:cNvSpPr>
              <a:spLocks noChangeShapeType="1"/>
            </p:cNvSpPr>
            <p:nvPr/>
          </p:nvSpPr>
          <p:spPr bwMode="auto">
            <a:xfrm>
              <a:off x="584" y="2712"/>
              <a:ext cx="66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1174" y="1964"/>
              <a:ext cx="7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Water Surface</a:t>
              </a: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1406" y="2412"/>
              <a:ext cx="591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Depth </a:t>
              </a:r>
            </a:p>
            <a:p>
              <a:r>
                <a:rPr lang="en-US" sz="1400" b="1"/>
                <a:t>Averaged </a:t>
              </a:r>
            </a:p>
            <a:p>
              <a:r>
                <a:rPr lang="en-US" sz="1400" b="1"/>
                <a:t>Velocity</a:t>
              </a: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150" y="2252"/>
              <a:ext cx="484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Height </a:t>
              </a:r>
            </a:p>
            <a:p>
              <a:r>
                <a:rPr lang="en-US" sz="1400" b="1"/>
                <a:t>above </a:t>
              </a:r>
            </a:p>
            <a:p>
              <a:r>
                <a:rPr lang="en-US" sz="1400" b="1"/>
                <a:t>bed</a:t>
              </a:r>
            </a:p>
          </p:txBody>
        </p:sp>
        <p:sp>
          <p:nvSpPr>
            <p:cNvPr id="13327" name="Line 15"/>
            <p:cNvSpPr>
              <a:spLocks noChangeShapeType="1"/>
            </p:cNvSpPr>
            <p:nvPr/>
          </p:nvSpPr>
          <p:spPr bwMode="auto">
            <a:xfrm>
              <a:off x="744" y="2144"/>
              <a:ext cx="0" cy="5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8" name="Line 16"/>
            <p:cNvSpPr>
              <a:spLocks noChangeShapeType="1"/>
            </p:cNvSpPr>
            <p:nvPr/>
          </p:nvSpPr>
          <p:spPr bwMode="auto">
            <a:xfrm>
              <a:off x="744" y="2720"/>
              <a:ext cx="0" cy="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329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0960600"/>
                </p:ext>
              </p:extLst>
            </p:nvPr>
          </p:nvGraphicFramePr>
          <p:xfrm>
            <a:off x="646" y="2365"/>
            <a:ext cx="230" cy="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5" name="Equation" r:id="rId5" imgW="507960" imgH="241200" progId="Equation.3">
                    <p:embed/>
                  </p:oleObj>
                </mc:Choice>
                <mc:Fallback>
                  <p:oleObj name="Equation" r:id="rId5" imgW="5079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" y="2365"/>
                          <a:ext cx="230" cy="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30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4456541"/>
                </p:ext>
              </p:extLst>
            </p:nvPr>
          </p:nvGraphicFramePr>
          <p:xfrm>
            <a:off x="646" y="2801"/>
            <a:ext cx="230" cy="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6" name="Equation" r:id="rId7" imgW="507960" imgH="241200" progId="Equation.3">
                    <p:embed/>
                  </p:oleObj>
                </mc:Choice>
                <mc:Fallback>
                  <p:oleObj name="Equation" r:id="rId7" imgW="5079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" y="2801"/>
                          <a:ext cx="230" cy="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31" name="Line 19"/>
            <p:cNvSpPr>
              <a:spLocks noChangeShapeType="1"/>
            </p:cNvSpPr>
            <p:nvPr/>
          </p:nvSpPr>
          <p:spPr bwMode="auto">
            <a:xfrm flipH="1">
              <a:off x="1248" y="2704"/>
              <a:ext cx="1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Text Box 20"/>
            <p:cNvSpPr txBox="1">
              <a:spLocks noChangeArrowheads="1"/>
            </p:cNvSpPr>
            <p:nvPr/>
          </p:nvSpPr>
          <p:spPr bwMode="auto">
            <a:xfrm>
              <a:off x="1190" y="3124"/>
              <a:ext cx="5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Velocity</a:t>
              </a:r>
            </a:p>
          </p:txBody>
        </p:sp>
      </p:grpSp>
      <p:graphicFrame>
        <p:nvGraphicFramePr>
          <p:cNvPr id="1333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807909"/>
              </p:ext>
            </p:extLst>
          </p:nvPr>
        </p:nvGraphicFramePr>
        <p:xfrm>
          <a:off x="6797675" y="5221288"/>
          <a:ext cx="181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" name="Equation" r:id="rId9" imgW="1815840" imgH="685800" progId="Equation.3">
                  <p:embed/>
                </p:oleObj>
              </mc:Choice>
              <mc:Fallback>
                <p:oleObj name="Equation" r:id="rId9" imgW="181584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7675" y="5221288"/>
                        <a:ext cx="181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334" name="Group 22"/>
          <p:cNvGrpSpPr>
            <a:grpSpLocks/>
          </p:cNvGrpSpPr>
          <p:nvPr/>
        </p:nvGrpSpPr>
        <p:grpSpPr bwMode="auto">
          <a:xfrm>
            <a:off x="3556000" y="1524000"/>
            <a:ext cx="5257800" cy="3225800"/>
            <a:chOff x="2152" y="1376"/>
            <a:chExt cx="3312" cy="2032"/>
          </a:xfrm>
        </p:grpSpPr>
        <p:sp>
          <p:nvSpPr>
            <p:cNvPr id="13335" name="Rectangle 23"/>
            <p:cNvSpPr>
              <a:spLocks noChangeArrowheads="1"/>
            </p:cNvSpPr>
            <p:nvPr/>
          </p:nvSpPr>
          <p:spPr bwMode="auto">
            <a:xfrm>
              <a:off x="2152" y="1376"/>
              <a:ext cx="3312" cy="20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6" name="Freeform 24" descr="Dark upward diagonal"/>
            <p:cNvSpPr>
              <a:spLocks/>
            </p:cNvSpPr>
            <p:nvPr/>
          </p:nvSpPr>
          <p:spPr bwMode="auto">
            <a:xfrm>
              <a:off x="3608" y="2088"/>
              <a:ext cx="264" cy="1056"/>
            </a:xfrm>
            <a:custGeom>
              <a:avLst/>
              <a:gdLst>
                <a:gd name="T0" fmla="*/ 0 w 264"/>
                <a:gd name="T1" fmla="*/ 0 h 1056"/>
                <a:gd name="T2" fmla="*/ 0 w 264"/>
                <a:gd name="T3" fmla="*/ 832 h 1056"/>
                <a:gd name="T4" fmla="*/ 88 w 264"/>
                <a:gd name="T5" fmla="*/ 904 h 1056"/>
                <a:gd name="T6" fmla="*/ 160 w 264"/>
                <a:gd name="T7" fmla="*/ 992 h 1056"/>
                <a:gd name="T8" fmla="*/ 208 w 264"/>
                <a:gd name="T9" fmla="*/ 1048 h 1056"/>
                <a:gd name="T10" fmla="*/ 264 w 264"/>
                <a:gd name="T11" fmla="*/ 1056 h 1056"/>
                <a:gd name="T12" fmla="*/ 264 w 264"/>
                <a:gd name="T13" fmla="*/ 0 h 1056"/>
                <a:gd name="T14" fmla="*/ 0 w 264"/>
                <a:gd name="T15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4" h="1056">
                  <a:moveTo>
                    <a:pt x="0" y="0"/>
                  </a:moveTo>
                  <a:lnTo>
                    <a:pt x="0" y="832"/>
                  </a:lnTo>
                  <a:lnTo>
                    <a:pt x="88" y="904"/>
                  </a:lnTo>
                  <a:lnTo>
                    <a:pt x="160" y="992"/>
                  </a:lnTo>
                  <a:lnTo>
                    <a:pt x="208" y="1048"/>
                  </a:lnTo>
                  <a:lnTo>
                    <a:pt x="264" y="1056"/>
                  </a:lnTo>
                  <a:lnTo>
                    <a:pt x="264" y="0"/>
                  </a:lnTo>
                  <a:lnTo>
                    <a:pt x="0" y="0"/>
                  </a:lnTo>
                  <a:close/>
                </a:path>
              </a:pathLst>
            </a:custGeom>
            <a:pattFill prst="dkUpDiag">
              <a:fgClr>
                <a:schemeClr val="accent1"/>
              </a:fgClr>
              <a:bgClr>
                <a:schemeClr val="bg1"/>
              </a:bgClr>
            </a:patt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Freeform 25"/>
            <p:cNvSpPr>
              <a:spLocks/>
            </p:cNvSpPr>
            <p:nvPr/>
          </p:nvSpPr>
          <p:spPr bwMode="auto">
            <a:xfrm>
              <a:off x="2288" y="1848"/>
              <a:ext cx="3048" cy="1371"/>
            </a:xfrm>
            <a:custGeom>
              <a:avLst/>
              <a:gdLst>
                <a:gd name="T0" fmla="*/ 0 w 3048"/>
                <a:gd name="T1" fmla="*/ 112 h 1371"/>
                <a:gd name="T2" fmla="*/ 256 w 3048"/>
                <a:gd name="T3" fmla="*/ 248 h 1371"/>
                <a:gd name="T4" fmla="*/ 368 w 3048"/>
                <a:gd name="T5" fmla="*/ 392 h 1371"/>
                <a:gd name="T6" fmla="*/ 528 w 3048"/>
                <a:gd name="T7" fmla="*/ 584 h 1371"/>
                <a:gd name="T8" fmla="*/ 664 w 3048"/>
                <a:gd name="T9" fmla="*/ 712 h 1371"/>
                <a:gd name="T10" fmla="*/ 912 w 3048"/>
                <a:gd name="T11" fmla="*/ 840 h 1371"/>
                <a:gd name="T12" fmla="*/ 1072 w 3048"/>
                <a:gd name="T13" fmla="*/ 952 h 1371"/>
                <a:gd name="T14" fmla="*/ 1152 w 3048"/>
                <a:gd name="T15" fmla="*/ 1048 h 1371"/>
                <a:gd name="T16" fmla="*/ 1352 w 3048"/>
                <a:gd name="T17" fmla="*/ 1096 h 1371"/>
                <a:gd name="T18" fmla="*/ 1488 w 3048"/>
                <a:gd name="T19" fmla="*/ 1240 h 1371"/>
                <a:gd name="T20" fmla="*/ 1552 w 3048"/>
                <a:gd name="T21" fmla="*/ 1304 h 1371"/>
                <a:gd name="T22" fmla="*/ 1632 w 3048"/>
                <a:gd name="T23" fmla="*/ 1304 h 1371"/>
                <a:gd name="T24" fmla="*/ 1696 w 3048"/>
                <a:gd name="T25" fmla="*/ 1368 h 1371"/>
                <a:gd name="T26" fmla="*/ 1808 w 3048"/>
                <a:gd name="T27" fmla="*/ 1288 h 1371"/>
                <a:gd name="T28" fmla="*/ 1888 w 3048"/>
                <a:gd name="T29" fmla="*/ 1248 h 1371"/>
                <a:gd name="T30" fmla="*/ 2072 w 3048"/>
                <a:gd name="T31" fmla="*/ 1296 h 1371"/>
                <a:gd name="T32" fmla="*/ 2248 w 3048"/>
                <a:gd name="T33" fmla="*/ 1176 h 1371"/>
                <a:gd name="T34" fmla="*/ 2456 w 3048"/>
                <a:gd name="T35" fmla="*/ 1048 h 1371"/>
                <a:gd name="T36" fmla="*/ 2528 w 3048"/>
                <a:gd name="T37" fmla="*/ 840 h 1371"/>
                <a:gd name="T38" fmla="*/ 2648 w 3048"/>
                <a:gd name="T39" fmla="*/ 728 h 1371"/>
                <a:gd name="T40" fmla="*/ 2768 w 3048"/>
                <a:gd name="T41" fmla="*/ 680 h 1371"/>
                <a:gd name="T42" fmla="*/ 2864 w 3048"/>
                <a:gd name="T43" fmla="*/ 520 h 1371"/>
                <a:gd name="T44" fmla="*/ 2928 w 3048"/>
                <a:gd name="T45" fmla="*/ 336 h 1371"/>
                <a:gd name="T46" fmla="*/ 2984 w 3048"/>
                <a:gd name="T47" fmla="*/ 136 h 1371"/>
                <a:gd name="T48" fmla="*/ 3048 w 3048"/>
                <a:gd name="T49" fmla="*/ 0 h 1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48" h="1371">
                  <a:moveTo>
                    <a:pt x="0" y="112"/>
                  </a:moveTo>
                  <a:cubicBezTo>
                    <a:pt x="97" y="156"/>
                    <a:pt x="195" y="201"/>
                    <a:pt x="256" y="248"/>
                  </a:cubicBezTo>
                  <a:cubicBezTo>
                    <a:pt x="317" y="295"/>
                    <a:pt x="323" y="336"/>
                    <a:pt x="368" y="392"/>
                  </a:cubicBezTo>
                  <a:cubicBezTo>
                    <a:pt x="413" y="448"/>
                    <a:pt x="479" y="531"/>
                    <a:pt x="528" y="584"/>
                  </a:cubicBezTo>
                  <a:cubicBezTo>
                    <a:pt x="577" y="637"/>
                    <a:pt x="600" y="669"/>
                    <a:pt x="664" y="712"/>
                  </a:cubicBezTo>
                  <a:cubicBezTo>
                    <a:pt x="728" y="755"/>
                    <a:pt x="844" y="800"/>
                    <a:pt x="912" y="840"/>
                  </a:cubicBezTo>
                  <a:cubicBezTo>
                    <a:pt x="980" y="880"/>
                    <a:pt x="1032" y="917"/>
                    <a:pt x="1072" y="952"/>
                  </a:cubicBezTo>
                  <a:cubicBezTo>
                    <a:pt x="1112" y="987"/>
                    <a:pt x="1106" y="1024"/>
                    <a:pt x="1152" y="1048"/>
                  </a:cubicBezTo>
                  <a:cubicBezTo>
                    <a:pt x="1198" y="1072"/>
                    <a:pt x="1296" y="1064"/>
                    <a:pt x="1352" y="1096"/>
                  </a:cubicBezTo>
                  <a:cubicBezTo>
                    <a:pt x="1408" y="1128"/>
                    <a:pt x="1455" y="1205"/>
                    <a:pt x="1488" y="1240"/>
                  </a:cubicBezTo>
                  <a:cubicBezTo>
                    <a:pt x="1521" y="1275"/>
                    <a:pt x="1528" y="1293"/>
                    <a:pt x="1552" y="1304"/>
                  </a:cubicBezTo>
                  <a:cubicBezTo>
                    <a:pt x="1576" y="1315"/>
                    <a:pt x="1608" y="1293"/>
                    <a:pt x="1632" y="1304"/>
                  </a:cubicBezTo>
                  <a:cubicBezTo>
                    <a:pt x="1656" y="1315"/>
                    <a:pt x="1667" y="1371"/>
                    <a:pt x="1696" y="1368"/>
                  </a:cubicBezTo>
                  <a:cubicBezTo>
                    <a:pt x="1725" y="1365"/>
                    <a:pt x="1776" y="1308"/>
                    <a:pt x="1808" y="1288"/>
                  </a:cubicBezTo>
                  <a:cubicBezTo>
                    <a:pt x="1840" y="1268"/>
                    <a:pt x="1844" y="1247"/>
                    <a:pt x="1888" y="1248"/>
                  </a:cubicBezTo>
                  <a:cubicBezTo>
                    <a:pt x="1932" y="1249"/>
                    <a:pt x="2012" y="1308"/>
                    <a:pt x="2072" y="1296"/>
                  </a:cubicBezTo>
                  <a:cubicBezTo>
                    <a:pt x="2132" y="1284"/>
                    <a:pt x="2184" y="1217"/>
                    <a:pt x="2248" y="1176"/>
                  </a:cubicBezTo>
                  <a:cubicBezTo>
                    <a:pt x="2312" y="1135"/>
                    <a:pt x="2409" y="1104"/>
                    <a:pt x="2456" y="1048"/>
                  </a:cubicBezTo>
                  <a:cubicBezTo>
                    <a:pt x="2503" y="992"/>
                    <a:pt x="2496" y="893"/>
                    <a:pt x="2528" y="840"/>
                  </a:cubicBezTo>
                  <a:cubicBezTo>
                    <a:pt x="2560" y="787"/>
                    <a:pt x="2608" y="755"/>
                    <a:pt x="2648" y="728"/>
                  </a:cubicBezTo>
                  <a:cubicBezTo>
                    <a:pt x="2688" y="701"/>
                    <a:pt x="2732" y="715"/>
                    <a:pt x="2768" y="680"/>
                  </a:cubicBezTo>
                  <a:cubicBezTo>
                    <a:pt x="2804" y="645"/>
                    <a:pt x="2837" y="577"/>
                    <a:pt x="2864" y="520"/>
                  </a:cubicBezTo>
                  <a:cubicBezTo>
                    <a:pt x="2891" y="463"/>
                    <a:pt x="2908" y="400"/>
                    <a:pt x="2928" y="336"/>
                  </a:cubicBezTo>
                  <a:cubicBezTo>
                    <a:pt x="2948" y="272"/>
                    <a:pt x="2964" y="192"/>
                    <a:pt x="2984" y="136"/>
                  </a:cubicBezTo>
                  <a:cubicBezTo>
                    <a:pt x="3004" y="80"/>
                    <a:pt x="3035" y="28"/>
                    <a:pt x="3048" y="0"/>
                  </a:cubicBezTo>
                </a:path>
              </a:pathLst>
            </a:custGeom>
            <a:noFill/>
            <a:ln w="41275" cmpd="sng">
              <a:solidFill>
                <a:srgbClr val="9933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Freeform 26"/>
            <p:cNvSpPr>
              <a:spLocks/>
            </p:cNvSpPr>
            <p:nvPr/>
          </p:nvSpPr>
          <p:spPr bwMode="auto">
            <a:xfrm>
              <a:off x="2552" y="2089"/>
              <a:ext cx="2696" cy="7"/>
            </a:xfrm>
            <a:custGeom>
              <a:avLst/>
              <a:gdLst>
                <a:gd name="T0" fmla="*/ 0 w 2696"/>
                <a:gd name="T1" fmla="*/ 7 h 7"/>
                <a:gd name="T2" fmla="*/ 2696 w 2696"/>
                <a:gd name="T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96" h="7">
                  <a:moveTo>
                    <a:pt x="0" y="7"/>
                  </a:moveTo>
                  <a:lnTo>
                    <a:pt x="2696" y="0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Line 27"/>
            <p:cNvSpPr>
              <a:spLocks noChangeShapeType="1"/>
            </p:cNvSpPr>
            <p:nvPr/>
          </p:nvSpPr>
          <p:spPr bwMode="auto">
            <a:xfrm>
              <a:off x="2880" y="2088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Line 28"/>
            <p:cNvSpPr>
              <a:spLocks noChangeShapeType="1"/>
            </p:cNvSpPr>
            <p:nvPr/>
          </p:nvSpPr>
          <p:spPr bwMode="auto">
            <a:xfrm>
              <a:off x="3168" y="2096"/>
              <a:ext cx="0" cy="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1" name="Line 29"/>
            <p:cNvSpPr>
              <a:spLocks noChangeShapeType="1"/>
            </p:cNvSpPr>
            <p:nvPr/>
          </p:nvSpPr>
          <p:spPr bwMode="auto">
            <a:xfrm>
              <a:off x="3472" y="2096"/>
              <a:ext cx="0" cy="7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2" name="Line 30"/>
            <p:cNvSpPr>
              <a:spLocks noChangeShapeType="1"/>
            </p:cNvSpPr>
            <p:nvPr/>
          </p:nvSpPr>
          <p:spPr bwMode="auto">
            <a:xfrm>
              <a:off x="3736" y="2096"/>
              <a:ext cx="0" cy="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Line 31"/>
            <p:cNvSpPr>
              <a:spLocks noChangeShapeType="1"/>
            </p:cNvSpPr>
            <p:nvPr/>
          </p:nvSpPr>
          <p:spPr bwMode="auto">
            <a:xfrm>
              <a:off x="4024" y="2096"/>
              <a:ext cx="0" cy="10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Line 32"/>
            <p:cNvSpPr>
              <a:spLocks noChangeShapeType="1"/>
            </p:cNvSpPr>
            <p:nvPr/>
          </p:nvSpPr>
          <p:spPr bwMode="auto">
            <a:xfrm>
              <a:off x="4304" y="2088"/>
              <a:ext cx="0" cy="10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Line 33"/>
            <p:cNvSpPr>
              <a:spLocks noChangeShapeType="1"/>
            </p:cNvSpPr>
            <p:nvPr/>
          </p:nvSpPr>
          <p:spPr bwMode="auto">
            <a:xfrm>
              <a:off x="4616" y="2088"/>
              <a:ext cx="0" cy="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Line 34"/>
            <p:cNvSpPr>
              <a:spLocks noChangeShapeType="1"/>
            </p:cNvSpPr>
            <p:nvPr/>
          </p:nvSpPr>
          <p:spPr bwMode="auto">
            <a:xfrm>
              <a:off x="4920" y="2080"/>
              <a:ext cx="0" cy="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Line 35"/>
            <p:cNvSpPr>
              <a:spLocks noChangeShapeType="1"/>
            </p:cNvSpPr>
            <p:nvPr/>
          </p:nvSpPr>
          <p:spPr bwMode="auto">
            <a:xfrm flipV="1">
              <a:off x="3600" y="1824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Line 36"/>
            <p:cNvSpPr>
              <a:spLocks noChangeShapeType="1"/>
            </p:cNvSpPr>
            <p:nvPr/>
          </p:nvSpPr>
          <p:spPr bwMode="auto">
            <a:xfrm flipV="1">
              <a:off x="3864" y="1824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Line 37"/>
            <p:cNvSpPr>
              <a:spLocks noChangeShapeType="1"/>
            </p:cNvSpPr>
            <p:nvPr/>
          </p:nvSpPr>
          <p:spPr bwMode="auto">
            <a:xfrm>
              <a:off x="3600" y="1912"/>
              <a:ext cx="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350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4381410"/>
                </p:ext>
              </p:extLst>
            </p:nvPr>
          </p:nvGraphicFramePr>
          <p:xfrm>
            <a:off x="3650" y="1657"/>
            <a:ext cx="168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8" name="Equation" r:id="rId11" imgW="266400" imgH="330120" progId="Equation.3">
                    <p:embed/>
                  </p:oleObj>
                </mc:Choice>
                <mc:Fallback>
                  <p:oleObj name="Equation" r:id="rId11" imgW="26640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0" y="1657"/>
                          <a:ext cx="168" cy="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51" name="Line 39"/>
            <p:cNvSpPr>
              <a:spLocks noChangeShapeType="1"/>
            </p:cNvSpPr>
            <p:nvPr/>
          </p:nvSpPr>
          <p:spPr bwMode="auto">
            <a:xfrm>
              <a:off x="3736" y="2104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352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1796241"/>
                </p:ext>
              </p:extLst>
            </p:nvPr>
          </p:nvGraphicFramePr>
          <p:xfrm>
            <a:off x="3666" y="2417"/>
            <a:ext cx="152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9" name="Equation" r:id="rId13" imgW="241200" imgH="330120" progId="Equation.3">
                    <p:embed/>
                  </p:oleObj>
                </mc:Choice>
                <mc:Fallback>
                  <p:oleObj name="Equation" r:id="rId13" imgW="24120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6" y="2417"/>
                          <a:ext cx="152" cy="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53" name="Oval 41"/>
            <p:cNvSpPr>
              <a:spLocks noChangeArrowheads="1"/>
            </p:cNvSpPr>
            <p:nvPr/>
          </p:nvSpPr>
          <p:spPr bwMode="auto">
            <a:xfrm>
              <a:off x="3720" y="2720"/>
              <a:ext cx="56" cy="5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3354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7085964"/>
                </p:ext>
              </p:extLst>
            </p:nvPr>
          </p:nvGraphicFramePr>
          <p:xfrm>
            <a:off x="2638" y="1869"/>
            <a:ext cx="28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80" name="Equation" r:id="rId15" imgW="457200" imgH="241200" progId="Equation.3">
                    <p:embed/>
                  </p:oleObj>
                </mc:Choice>
                <mc:Fallback>
                  <p:oleObj name="Equation" r:id="rId15" imgW="457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38" y="1869"/>
                          <a:ext cx="288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55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4064743"/>
                </p:ext>
              </p:extLst>
            </p:nvPr>
          </p:nvGraphicFramePr>
          <p:xfrm>
            <a:off x="4794" y="1853"/>
            <a:ext cx="320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81" name="Equation" r:id="rId17" imgW="507960" imgH="228600" progId="Equation.3">
                    <p:embed/>
                  </p:oleObj>
                </mc:Choice>
                <mc:Fallback>
                  <p:oleObj name="Equation" r:id="rId17" imgW="5079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4" y="1853"/>
                          <a:ext cx="320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356" name="Text Box 44"/>
          <p:cNvSpPr txBox="1">
            <a:spLocks noChangeArrowheads="1"/>
          </p:cNvSpPr>
          <p:nvPr/>
        </p:nvSpPr>
        <p:spPr bwMode="auto">
          <a:xfrm>
            <a:off x="403225" y="4667250"/>
            <a:ext cx="208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/>
              <a:t>Velocity profile in stream</a:t>
            </a:r>
          </a:p>
        </p:txBody>
      </p:sp>
    </p:spTree>
    <p:extLst>
      <p:ext uri="{BB962C8B-B14F-4D97-AF65-F5344CB8AC3E}">
        <p14:creationId xmlns:p14="http://schemas.microsoft.com/office/powerpoint/2010/main" val="32262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graphicFrame>
        <p:nvGraphicFramePr>
          <p:cNvPr id="14339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97133713"/>
              </p:ext>
            </p:extLst>
          </p:nvPr>
        </p:nvGraphicFramePr>
        <p:xfrm>
          <a:off x="550863" y="1841500"/>
          <a:ext cx="250507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Worksheet" r:id="rId3" imgW="2578569" imgH="4657254" progId="Excel.Sheet.8">
                  <p:embed/>
                </p:oleObj>
              </mc:Choice>
              <mc:Fallback>
                <p:oleObj name="Worksheet" r:id="rId3" imgW="2578569" imgH="465725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1841500"/>
                        <a:ext cx="250507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3282950" y="1858964"/>
            <a:ext cx="5403850" cy="3848100"/>
            <a:chOff x="2068" y="1203"/>
            <a:chExt cx="3404" cy="2424"/>
          </a:xfrm>
          <a:noFill/>
        </p:grpSpPr>
        <p:graphicFrame>
          <p:nvGraphicFramePr>
            <p:cNvPr id="1434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6343737"/>
                </p:ext>
              </p:extLst>
            </p:nvPr>
          </p:nvGraphicFramePr>
          <p:xfrm>
            <a:off x="2068" y="1203"/>
            <a:ext cx="3404" cy="24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3" name="Chart" r:id="rId5" imgW="8229600" imgH="5857834" progId="MSGraph.Chart.8">
                    <p:embed followColorScheme="full"/>
                  </p:oleObj>
                </mc:Choice>
                <mc:Fallback>
                  <p:oleObj name="Chart" r:id="rId5" imgW="8229600" imgH="5857834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8" y="1203"/>
                          <a:ext cx="3404" cy="24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 flipV="1">
              <a:off x="2512" y="1608"/>
              <a:ext cx="0" cy="624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 flipV="1">
              <a:off x="2696" y="1608"/>
              <a:ext cx="0" cy="864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 flipV="1">
              <a:off x="2864" y="1608"/>
              <a:ext cx="0" cy="888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Line 10"/>
            <p:cNvSpPr>
              <a:spLocks noChangeShapeType="1"/>
            </p:cNvSpPr>
            <p:nvPr/>
          </p:nvSpPr>
          <p:spPr bwMode="auto">
            <a:xfrm flipV="1">
              <a:off x="3048" y="1608"/>
              <a:ext cx="0" cy="1112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 flipV="1">
              <a:off x="3232" y="1608"/>
              <a:ext cx="0" cy="896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Line 12"/>
            <p:cNvSpPr>
              <a:spLocks noChangeShapeType="1"/>
            </p:cNvSpPr>
            <p:nvPr/>
          </p:nvSpPr>
          <p:spPr bwMode="auto">
            <a:xfrm flipV="1">
              <a:off x="3400" y="1608"/>
              <a:ext cx="0" cy="864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 flipV="1">
              <a:off x="3592" y="1608"/>
              <a:ext cx="0" cy="1088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Line 14"/>
            <p:cNvSpPr>
              <a:spLocks noChangeShapeType="1"/>
            </p:cNvSpPr>
            <p:nvPr/>
          </p:nvSpPr>
          <p:spPr bwMode="auto">
            <a:xfrm flipV="1">
              <a:off x="3760" y="1608"/>
              <a:ext cx="0" cy="1248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Line 15"/>
            <p:cNvSpPr>
              <a:spLocks noChangeShapeType="1"/>
            </p:cNvSpPr>
            <p:nvPr/>
          </p:nvSpPr>
          <p:spPr bwMode="auto">
            <a:xfrm flipV="1">
              <a:off x="3888" y="1608"/>
              <a:ext cx="0" cy="1176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Line 16"/>
            <p:cNvSpPr>
              <a:spLocks noChangeShapeType="1"/>
            </p:cNvSpPr>
            <p:nvPr/>
          </p:nvSpPr>
          <p:spPr bwMode="auto">
            <a:xfrm flipV="1">
              <a:off x="4024" y="1608"/>
              <a:ext cx="0" cy="1144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Line 17"/>
            <p:cNvSpPr>
              <a:spLocks noChangeShapeType="1"/>
            </p:cNvSpPr>
            <p:nvPr/>
          </p:nvSpPr>
          <p:spPr bwMode="auto">
            <a:xfrm flipV="1">
              <a:off x="4160" y="1608"/>
              <a:ext cx="0" cy="1040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 flipV="1">
              <a:off x="4304" y="1608"/>
              <a:ext cx="0" cy="1216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 flipV="1">
              <a:off x="4432" y="1608"/>
              <a:ext cx="0" cy="1320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 flipV="1">
              <a:off x="4568" y="1608"/>
              <a:ext cx="0" cy="1480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21"/>
            <p:cNvSpPr>
              <a:spLocks noChangeShapeType="1"/>
            </p:cNvSpPr>
            <p:nvPr/>
          </p:nvSpPr>
          <p:spPr bwMode="auto">
            <a:xfrm flipV="1">
              <a:off x="4704" y="1608"/>
              <a:ext cx="0" cy="1488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 flipV="1">
              <a:off x="4832" y="1608"/>
              <a:ext cx="0" cy="1680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 flipV="1">
              <a:off x="4968" y="1608"/>
              <a:ext cx="0" cy="1104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Line 24"/>
            <p:cNvSpPr>
              <a:spLocks noChangeShapeType="1"/>
            </p:cNvSpPr>
            <p:nvPr/>
          </p:nvSpPr>
          <p:spPr bwMode="auto">
            <a:xfrm flipV="1">
              <a:off x="5096" y="1608"/>
              <a:ext cx="0" cy="736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Line 25"/>
            <p:cNvSpPr>
              <a:spLocks noChangeShapeType="1"/>
            </p:cNvSpPr>
            <p:nvPr/>
          </p:nvSpPr>
          <p:spPr bwMode="auto">
            <a:xfrm flipV="1">
              <a:off x="5232" y="1608"/>
              <a:ext cx="0" cy="632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2" name="Rectangle 26" descr="Light upward diagonal"/>
          <p:cNvSpPr>
            <a:spLocks noChangeArrowheads="1"/>
          </p:cNvSpPr>
          <p:nvPr/>
        </p:nvSpPr>
        <p:spPr bwMode="auto">
          <a:xfrm>
            <a:off x="3873500" y="2489201"/>
            <a:ext cx="241300" cy="1066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685800" y="1315631"/>
            <a:ext cx="2576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Colorado River at Austin</a:t>
            </a:r>
          </a:p>
        </p:txBody>
      </p:sp>
    </p:spTree>
    <p:extLst>
      <p:ext uri="{BB962C8B-B14F-4D97-AF65-F5344CB8AC3E}">
        <p14:creationId xmlns:p14="http://schemas.microsoft.com/office/powerpoint/2010/main" val="10080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(Cont.)</a:t>
            </a: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498987"/>
              </p:ext>
            </p:extLst>
          </p:nvPr>
        </p:nvGraphicFramePr>
        <p:xfrm>
          <a:off x="381000" y="1676400"/>
          <a:ext cx="420211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Worksheet" r:id="rId3" imgW="4503410" imgH="4850886" progId="Excel.Sheet.8">
                  <p:embed/>
                </p:oleObj>
              </mc:Choice>
              <mc:Fallback>
                <p:oleObj name="Worksheet" r:id="rId3" imgW="4503410" imgH="485088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76400"/>
                        <a:ext cx="4202113" cy="4525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4845050" y="1693863"/>
            <a:ext cx="3879850" cy="2654300"/>
            <a:chOff x="2068" y="1203"/>
            <a:chExt cx="3404" cy="2424"/>
          </a:xfrm>
          <a:noFill/>
        </p:grpSpPr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2068" y="1203"/>
              <a:ext cx="3404" cy="2424"/>
              <a:chOff x="2068" y="1203"/>
              <a:chExt cx="3404" cy="2424"/>
            </a:xfrm>
            <a:grpFill/>
          </p:grpSpPr>
          <p:graphicFrame>
            <p:nvGraphicFramePr>
              <p:cNvPr id="15366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35428023"/>
                  </p:ext>
                </p:extLst>
              </p:nvPr>
            </p:nvGraphicFramePr>
            <p:xfrm>
              <a:off x="2068" y="1203"/>
              <a:ext cx="3404" cy="24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27" name="Chart" r:id="rId5" imgW="8229600" imgH="5857834" progId="MSGraph.Chart.8">
                      <p:embed followColorScheme="full"/>
                    </p:oleObj>
                  </mc:Choice>
                  <mc:Fallback>
                    <p:oleObj name="Chart" r:id="rId5" imgW="8229600" imgH="5857834" progId="MSGraph.Chart.8">
                      <p:embed followColorScheme="full"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68" y="1203"/>
                            <a:ext cx="3404" cy="24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367" name="Line 7"/>
              <p:cNvSpPr>
                <a:spLocks noChangeShapeType="1"/>
              </p:cNvSpPr>
              <p:nvPr/>
            </p:nvSpPr>
            <p:spPr bwMode="auto">
              <a:xfrm flipV="1">
                <a:off x="2512" y="1608"/>
                <a:ext cx="0" cy="624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68" name="Line 8"/>
              <p:cNvSpPr>
                <a:spLocks noChangeShapeType="1"/>
              </p:cNvSpPr>
              <p:nvPr/>
            </p:nvSpPr>
            <p:spPr bwMode="auto">
              <a:xfrm flipV="1">
                <a:off x="2696" y="1608"/>
                <a:ext cx="0" cy="864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69" name="Line 9"/>
              <p:cNvSpPr>
                <a:spLocks noChangeShapeType="1"/>
              </p:cNvSpPr>
              <p:nvPr/>
            </p:nvSpPr>
            <p:spPr bwMode="auto">
              <a:xfrm flipV="1">
                <a:off x="2864" y="1608"/>
                <a:ext cx="0" cy="888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" name="Line 10"/>
              <p:cNvSpPr>
                <a:spLocks noChangeShapeType="1"/>
              </p:cNvSpPr>
              <p:nvPr/>
            </p:nvSpPr>
            <p:spPr bwMode="auto">
              <a:xfrm flipV="1">
                <a:off x="3048" y="1608"/>
                <a:ext cx="0" cy="1112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" name="Line 11"/>
              <p:cNvSpPr>
                <a:spLocks noChangeShapeType="1"/>
              </p:cNvSpPr>
              <p:nvPr/>
            </p:nvSpPr>
            <p:spPr bwMode="auto">
              <a:xfrm flipV="1">
                <a:off x="3232" y="1608"/>
                <a:ext cx="0" cy="896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2" name="Line 12"/>
              <p:cNvSpPr>
                <a:spLocks noChangeShapeType="1"/>
              </p:cNvSpPr>
              <p:nvPr/>
            </p:nvSpPr>
            <p:spPr bwMode="auto">
              <a:xfrm flipV="1">
                <a:off x="3400" y="1608"/>
                <a:ext cx="0" cy="864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3" name="Line 13"/>
              <p:cNvSpPr>
                <a:spLocks noChangeShapeType="1"/>
              </p:cNvSpPr>
              <p:nvPr/>
            </p:nvSpPr>
            <p:spPr bwMode="auto">
              <a:xfrm flipV="1">
                <a:off x="3592" y="1608"/>
                <a:ext cx="0" cy="1088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4" name="Line 14"/>
              <p:cNvSpPr>
                <a:spLocks noChangeShapeType="1"/>
              </p:cNvSpPr>
              <p:nvPr/>
            </p:nvSpPr>
            <p:spPr bwMode="auto">
              <a:xfrm flipV="1">
                <a:off x="3760" y="1608"/>
                <a:ext cx="0" cy="1248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5" name="Line 15"/>
              <p:cNvSpPr>
                <a:spLocks noChangeShapeType="1"/>
              </p:cNvSpPr>
              <p:nvPr/>
            </p:nvSpPr>
            <p:spPr bwMode="auto">
              <a:xfrm flipV="1">
                <a:off x="3888" y="1608"/>
                <a:ext cx="0" cy="1176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6" name="Line 16"/>
              <p:cNvSpPr>
                <a:spLocks noChangeShapeType="1"/>
              </p:cNvSpPr>
              <p:nvPr/>
            </p:nvSpPr>
            <p:spPr bwMode="auto">
              <a:xfrm flipV="1">
                <a:off x="4024" y="1608"/>
                <a:ext cx="0" cy="1144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7" name="Line 17"/>
              <p:cNvSpPr>
                <a:spLocks noChangeShapeType="1"/>
              </p:cNvSpPr>
              <p:nvPr/>
            </p:nvSpPr>
            <p:spPr bwMode="auto">
              <a:xfrm flipV="1">
                <a:off x="4160" y="1608"/>
                <a:ext cx="0" cy="1040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8" name="Line 18"/>
              <p:cNvSpPr>
                <a:spLocks noChangeShapeType="1"/>
              </p:cNvSpPr>
              <p:nvPr/>
            </p:nvSpPr>
            <p:spPr bwMode="auto">
              <a:xfrm flipV="1">
                <a:off x="4304" y="1608"/>
                <a:ext cx="0" cy="1216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9" name="Line 19"/>
              <p:cNvSpPr>
                <a:spLocks noChangeShapeType="1"/>
              </p:cNvSpPr>
              <p:nvPr/>
            </p:nvSpPr>
            <p:spPr bwMode="auto">
              <a:xfrm flipV="1">
                <a:off x="4432" y="1608"/>
                <a:ext cx="0" cy="1320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0" name="Line 20"/>
              <p:cNvSpPr>
                <a:spLocks noChangeShapeType="1"/>
              </p:cNvSpPr>
              <p:nvPr/>
            </p:nvSpPr>
            <p:spPr bwMode="auto">
              <a:xfrm flipV="1">
                <a:off x="4568" y="1608"/>
                <a:ext cx="0" cy="1480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1" name="Line 21"/>
              <p:cNvSpPr>
                <a:spLocks noChangeShapeType="1"/>
              </p:cNvSpPr>
              <p:nvPr/>
            </p:nvSpPr>
            <p:spPr bwMode="auto">
              <a:xfrm flipV="1">
                <a:off x="4704" y="1608"/>
                <a:ext cx="0" cy="1488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Line 22"/>
              <p:cNvSpPr>
                <a:spLocks noChangeShapeType="1"/>
              </p:cNvSpPr>
              <p:nvPr/>
            </p:nvSpPr>
            <p:spPr bwMode="auto">
              <a:xfrm flipV="1">
                <a:off x="4832" y="1608"/>
                <a:ext cx="0" cy="1680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3" name="Line 23"/>
              <p:cNvSpPr>
                <a:spLocks noChangeShapeType="1"/>
              </p:cNvSpPr>
              <p:nvPr/>
            </p:nvSpPr>
            <p:spPr bwMode="auto">
              <a:xfrm flipV="1">
                <a:off x="4968" y="1608"/>
                <a:ext cx="0" cy="1104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Line 24"/>
              <p:cNvSpPr>
                <a:spLocks noChangeShapeType="1"/>
              </p:cNvSpPr>
              <p:nvPr/>
            </p:nvSpPr>
            <p:spPr bwMode="auto">
              <a:xfrm flipV="1">
                <a:off x="5096" y="1608"/>
                <a:ext cx="0" cy="736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5" name="Line 25"/>
              <p:cNvSpPr>
                <a:spLocks noChangeShapeType="1"/>
              </p:cNvSpPr>
              <p:nvPr/>
            </p:nvSpPr>
            <p:spPr bwMode="auto">
              <a:xfrm flipV="1">
                <a:off x="5232" y="1608"/>
                <a:ext cx="0" cy="632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86" name="Rectangle 26" descr="Light upward diagonal"/>
            <p:cNvSpPr>
              <a:spLocks noChangeArrowheads="1"/>
            </p:cNvSpPr>
            <p:nvPr/>
          </p:nvSpPr>
          <p:spPr bwMode="auto">
            <a:xfrm>
              <a:off x="2440" y="1600"/>
              <a:ext cx="152" cy="672"/>
            </a:xfrm>
            <a:prstGeom prst="rect">
              <a:avLst/>
            </a:prstGeom>
            <a:grp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5368925" y="4583113"/>
            <a:ext cx="157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/>
              <a:t>Q </a:t>
            </a:r>
            <a:r>
              <a:rPr lang="en-US" b="1"/>
              <a:t>= 3061 ft3/s</a:t>
            </a:r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5343525" y="5129213"/>
            <a:ext cx="2097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/>
              <a:t>V = Q/A </a:t>
            </a:r>
            <a:r>
              <a:rPr lang="en-US" b="1"/>
              <a:t>= 1.81 ft/s</a:t>
            </a:r>
          </a:p>
        </p:txBody>
      </p:sp>
    </p:spTree>
    <p:extLst>
      <p:ext uri="{BB962C8B-B14F-4D97-AF65-F5344CB8AC3E}">
        <p14:creationId xmlns:p14="http://schemas.microsoft.com/office/powerpoint/2010/main" val="289312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793355-E40C-47E6-975A-C4FE1F34D33D}" type="slidenum">
              <a:rPr lang="en-US"/>
              <a:pPr/>
              <a:t>19</a:t>
            </a:fld>
            <a:endParaRPr lang="en-US"/>
          </a:p>
        </p:txBody>
      </p:sp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4000"/>
              <a:t>Rating Curve</a:t>
            </a:r>
          </a:p>
        </p:txBody>
      </p:sp>
      <p:sp>
        <p:nvSpPr>
          <p:cNvPr id="2356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7467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It is not feasible to measure flow daily.</a:t>
            </a:r>
          </a:p>
          <a:p>
            <a:pPr>
              <a:lnSpc>
                <a:spcPct val="80000"/>
              </a:lnSpc>
            </a:pPr>
            <a:r>
              <a:rPr lang="en-US" sz="2400"/>
              <a:t>Rating curves are used to estimate flow from stage data</a:t>
            </a:r>
          </a:p>
          <a:p>
            <a:pPr>
              <a:lnSpc>
                <a:spcPct val="80000"/>
              </a:lnSpc>
            </a:pPr>
            <a:r>
              <a:rPr lang="en-US" sz="2400"/>
              <a:t>Rating curve defines stage/streamflow relationship</a:t>
            </a: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2590800"/>
            <a:ext cx="5402262" cy="3692525"/>
          </a:xfrm>
          <a:noFill/>
          <a:ln/>
        </p:spPr>
      </p:pic>
      <p:graphicFrame>
        <p:nvGraphicFramePr>
          <p:cNvPr id="23556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061853892"/>
              </p:ext>
            </p:extLst>
          </p:nvPr>
        </p:nvGraphicFramePr>
        <p:xfrm>
          <a:off x="7924800" y="1828800"/>
          <a:ext cx="10588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Worksheet" r:id="rId4" imgW="1219200" imgH="5210233" progId="Excel.Sheet.8">
                  <p:embed/>
                </p:oleObj>
              </mc:Choice>
              <mc:Fallback>
                <p:oleObj name="Worksheet" r:id="rId4" imgW="1219200" imgH="5210233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1828800"/>
                        <a:ext cx="105886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21276" y="6206525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http://nwis.waterdata.usgs.gov/nwis/measurements/?site_no=08158000</a:t>
            </a:r>
          </a:p>
        </p:txBody>
      </p:sp>
    </p:spTree>
    <p:extLst>
      <p:ext uri="{BB962C8B-B14F-4D97-AF65-F5344CB8AC3E}">
        <p14:creationId xmlns:p14="http://schemas.microsoft.com/office/powerpoint/2010/main" val="380238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Measurement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34505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219560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Precipitation, Climate, Stream Gaging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2038" y="6201714"/>
            <a:ext cx="259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Water Quality Sampling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National Elevation Dataset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3300"/>
                </a:solidFill>
              </a:rPr>
              <a:t>Digital Elevation Model</a:t>
            </a:r>
            <a:r>
              <a:rPr lang="en-US" smtClean="0"/>
              <a:t> with 1 arc-second (30m) cells 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3300"/>
                </a:solidFill>
              </a:rPr>
              <a:t>Seamless</a:t>
            </a:r>
            <a:r>
              <a:rPr lang="en-US" smtClean="0"/>
              <a:t> in 1</a:t>
            </a:r>
            <a:r>
              <a:rPr lang="en-US" smtClean="0">
                <a:cs typeface="Times New Roman" pitchFamily="18" charset="0"/>
              </a:rPr>
              <a:t>° blocks for the United States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10 billion data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Derived from USGS </a:t>
            </a:r>
            <a:r>
              <a:rPr lang="en-US" smtClean="0">
                <a:solidFill>
                  <a:srgbClr val="FF3300"/>
                </a:solidFill>
                <a:cs typeface="Times New Roman" pitchFamily="18" charset="0"/>
              </a:rPr>
              <a:t>1:24,000</a:t>
            </a:r>
            <a:r>
              <a:rPr lang="en-US" smtClean="0">
                <a:cs typeface="Times New Roman" pitchFamily="18" charset="0"/>
              </a:rPr>
              <a:t> quadrangle sheets </a:t>
            </a:r>
            <a:endParaRPr lang="en-US" smtClean="0"/>
          </a:p>
        </p:txBody>
      </p:sp>
      <p:pic>
        <p:nvPicPr>
          <p:cNvPr id="24580" name="Picture 4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057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1" name="Group 8"/>
          <p:cNvGrpSpPr>
            <a:grpSpLocks/>
          </p:cNvGrpSpPr>
          <p:nvPr/>
        </p:nvGrpSpPr>
        <p:grpSpPr bwMode="auto">
          <a:xfrm>
            <a:off x="1981200" y="5943600"/>
            <a:ext cx="5057775" cy="457200"/>
            <a:chOff x="576" y="3840"/>
            <a:chExt cx="3186" cy="288"/>
          </a:xfrm>
        </p:grpSpPr>
        <p:sp>
          <p:nvSpPr>
            <p:cNvPr id="24583" name="Rectangle 6"/>
            <p:cNvSpPr>
              <a:spLocks noChangeArrowheads="1"/>
            </p:cNvSpPr>
            <p:nvPr/>
          </p:nvSpPr>
          <p:spPr bwMode="auto">
            <a:xfrm>
              <a:off x="1728" y="3840"/>
              <a:ext cx="20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http://seamless.usgs.gov/</a:t>
              </a:r>
            </a:p>
          </p:txBody>
        </p:sp>
        <p:sp>
          <p:nvSpPr>
            <p:cNvPr id="24584" name="Text Box 7"/>
            <p:cNvSpPr txBox="1">
              <a:spLocks noChangeArrowheads="1"/>
            </p:cNvSpPr>
            <p:nvPr/>
          </p:nvSpPr>
          <p:spPr bwMode="auto">
            <a:xfrm>
              <a:off x="576" y="3840"/>
              <a:ext cx="10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Get the data:</a:t>
              </a:r>
            </a:p>
          </p:txBody>
        </p:sp>
      </p:grp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895600" y="1447800"/>
            <a:ext cx="2695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http://ned.usgs.gov/</a:t>
            </a:r>
          </a:p>
        </p:txBody>
      </p:sp>
    </p:spTree>
    <p:extLst>
      <p:ext uri="{BB962C8B-B14F-4D97-AF65-F5344CB8AC3E}">
        <p14:creationId xmlns:p14="http://schemas.microsoft.com/office/powerpoint/2010/main" val="10917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Digital Elevation Model (DEM)</a:t>
            </a:r>
          </a:p>
        </p:txBody>
      </p:sp>
      <p:pic>
        <p:nvPicPr>
          <p:cNvPr id="25603" name="Picture 3" descr="elev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64706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469188" y="1600200"/>
            <a:ext cx="1674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Contours</a:t>
            </a:r>
            <a:endParaRPr lang="en-US" sz="3200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7237413" y="54102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7239000" y="3306763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7229475" y="4389438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527925" y="302895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535863" y="4114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543800" y="5083175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7543800" y="2209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7239000" y="25146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638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3434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5052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2590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0386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054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1997075" y="1905000"/>
            <a:ext cx="5070475" cy="42164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7924800" cy="762000"/>
          </a:xfrm>
        </p:spPr>
        <p:txBody>
          <a:bodyPr/>
          <a:lstStyle/>
          <a:p>
            <a:pPr eaLnBrk="1" hangingPunct="1"/>
            <a:r>
              <a:rPr lang="en-US" smtClean="0"/>
              <a:t>Austin West 30 Meter DEM</a:t>
            </a:r>
          </a:p>
        </p:txBody>
      </p:sp>
      <p:pic>
        <p:nvPicPr>
          <p:cNvPr id="26627" name="Picture 3" descr="aus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71500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61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819400" y="1828800"/>
            <a:ext cx="3497263" cy="3382963"/>
            <a:chOff x="2261" y="1517"/>
            <a:chExt cx="1149" cy="109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32</a:t>
              </a:r>
            </a:p>
          </p:txBody>
        </p:sp>
        <p:sp>
          <p:nvSpPr>
            <p:cNvPr id="27654" name="Rectangle 4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16</a:t>
              </a:r>
            </a:p>
          </p:txBody>
        </p:sp>
        <p:sp>
          <p:nvSpPr>
            <p:cNvPr id="27655" name="Rectangle 5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8</a:t>
              </a:r>
            </a:p>
          </p:txBody>
        </p:sp>
        <p:sp>
          <p:nvSpPr>
            <p:cNvPr id="27656" name="Rectangle 6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64</a:t>
              </a:r>
            </a:p>
          </p:txBody>
        </p:sp>
        <p:sp>
          <p:nvSpPr>
            <p:cNvPr id="27657" name="Rectangle 7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800" b="1"/>
            </a:p>
          </p:txBody>
        </p:sp>
        <p:sp>
          <p:nvSpPr>
            <p:cNvPr id="27658" name="Rectangle 8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4</a:t>
              </a:r>
            </a:p>
          </p:txBody>
        </p:sp>
        <p:grpSp>
          <p:nvGrpSpPr>
            <p:cNvPr id="27659" name="Group 9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7668" name="Rectangle 10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128</a:t>
                </a:r>
              </a:p>
            </p:txBody>
          </p:sp>
          <p:sp>
            <p:nvSpPr>
              <p:cNvPr id="27669" name="Rectangle 11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1</a:t>
                </a:r>
              </a:p>
            </p:txBody>
          </p:sp>
          <p:sp>
            <p:nvSpPr>
              <p:cNvPr id="27670" name="Rectangle 12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2</a:t>
                </a:r>
              </a:p>
            </p:txBody>
          </p:sp>
        </p:grpSp>
        <p:sp>
          <p:nvSpPr>
            <p:cNvPr id="27660" name="Line 13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14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Line 15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Line 16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Line 17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18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19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20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1" name="Text Box 21"/>
          <p:cNvSpPr txBox="1">
            <a:spLocks noChangeArrowheads="1"/>
          </p:cNvSpPr>
          <p:nvPr/>
        </p:nvSpPr>
        <p:spPr bwMode="auto">
          <a:xfrm>
            <a:off x="1295400" y="685800"/>
            <a:ext cx="7072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rgbClr val="FF3300"/>
                </a:solidFill>
              </a:rPr>
              <a:t>Eight Direction</a:t>
            </a:r>
            <a:r>
              <a:rPr lang="en-US" sz="4000"/>
              <a:t> Pour Point Model</a:t>
            </a:r>
            <a:endParaRPr lang="en-US"/>
          </a:p>
        </p:txBody>
      </p:sp>
      <p:sp>
        <p:nvSpPr>
          <p:cNvPr id="27652" name="Text Box 22"/>
          <p:cNvSpPr txBox="1">
            <a:spLocks noChangeArrowheads="1"/>
          </p:cNvSpPr>
          <p:nvPr/>
        </p:nvSpPr>
        <p:spPr bwMode="auto">
          <a:xfrm>
            <a:off x="685800" y="5486400"/>
            <a:ext cx="7974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/>
              <a:t>Water flows in the direction of </a:t>
            </a:r>
            <a:r>
              <a:rPr lang="en-US" sz="3200">
                <a:solidFill>
                  <a:srgbClr val="FF3300"/>
                </a:solidFill>
              </a:rPr>
              <a:t>steepest descent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012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smtClean="0"/>
              <a:t>Flow </a:t>
            </a:r>
            <a:r>
              <a:rPr lang="en-US" smtClean="0">
                <a:solidFill>
                  <a:schemeClr val="tx1"/>
                </a:solidFill>
              </a:rPr>
              <a:t>Direction</a:t>
            </a:r>
            <a:r>
              <a:rPr lang="en-US" smtClean="0"/>
              <a:t> Grid</a:t>
            </a:r>
          </a:p>
        </p:txBody>
      </p:sp>
      <p:pic>
        <p:nvPicPr>
          <p:cNvPr id="28675" name="Picture 3" descr="f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19200"/>
            <a:ext cx="64770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457200" y="3276600"/>
            <a:ext cx="1524000" cy="1600200"/>
            <a:chOff x="2261" y="1517"/>
            <a:chExt cx="1149" cy="1094"/>
          </a:xfrm>
        </p:grpSpPr>
        <p:sp>
          <p:nvSpPr>
            <p:cNvPr id="28677" name="Rectangle 5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32</a:t>
              </a:r>
            </a:p>
          </p:txBody>
        </p:sp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16</a:t>
              </a:r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8</a:t>
              </a:r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64</a:t>
              </a:r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 b="1"/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4</a:t>
              </a:r>
            </a:p>
          </p:txBody>
        </p: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8692" name="Rectangle 12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128</a:t>
                </a:r>
              </a:p>
            </p:txBody>
          </p:sp>
          <p:sp>
            <p:nvSpPr>
              <p:cNvPr id="28693" name="Rectangle 13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</a:t>
                </a:r>
              </a:p>
            </p:txBody>
          </p:sp>
          <p:sp>
            <p:nvSpPr>
              <p:cNvPr id="28694" name="Rectangle 14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2</a:t>
                </a:r>
              </a:p>
            </p:txBody>
          </p:sp>
        </p:grpSp>
        <p:sp>
          <p:nvSpPr>
            <p:cNvPr id="28684" name="Line 15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Line 16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6" name="Line 17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Line 18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Line 20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Line 21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Line 22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79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Delineation of</a:t>
            </a:r>
            <a:r>
              <a:rPr lang="en-US" smtClean="0">
                <a:solidFill>
                  <a:srgbClr val="FF3300"/>
                </a:solidFill>
              </a:rPr>
              <a:t> </a:t>
            </a:r>
            <a:r>
              <a:rPr lang="en-US" smtClean="0">
                <a:solidFill>
                  <a:srgbClr val="66CCFF"/>
                </a:solidFill>
              </a:rPr>
              <a:t>Streams</a:t>
            </a:r>
            <a:r>
              <a:rPr lang="en-US" smtClean="0"/>
              <a:t> and </a:t>
            </a:r>
            <a:r>
              <a:rPr lang="en-US" smtClean="0">
                <a:solidFill>
                  <a:srgbClr val="FF3300"/>
                </a:solidFill>
              </a:rPr>
              <a:t>Watersheds</a:t>
            </a:r>
            <a:r>
              <a:rPr lang="en-US" smtClean="0"/>
              <a:t> on a DEM </a:t>
            </a:r>
          </a:p>
        </p:txBody>
      </p:sp>
      <p:pic>
        <p:nvPicPr>
          <p:cNvPr id="29699" name="Picture 3" descr="stream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86525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328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609600"/>
            <a:ext cx="7227888" cy="1143000"/>
          </a:xfrm>
        </p:spPr>
        <p:txBody>
          <a:bodyPr/>
          <a:lstStyle/>
          <a:p>
            <a:pPr eaLnBrk="1" hangingPunct="1"/>
            <a:r>
              <a:rPr lang="en-US" smtClean="0"/>
              <a:t>Watersheds of the US </a:t>
            </a:r>
          </a:p>
        </p:txBody>
      </p:sp>
      <p:pic>
        <p:nvPicPr>
          <p:cNvPr id="8195" name="Picture 3" descr="wash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7025" y="3159125"/>
            <a:ext cx="3508375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095375" y="2386013"/>
            <a:ext cx="382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2-digit water resource regions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510213" y="2414588"/>
            <a:ext cx="314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8-digit HUC watersheds</a:t>
            </a:r>
          </a:p>
        </p:txBody>
      </p:sp>
      <p:pic>
        <p:nvPicPr>
          <p:cNvPr id="8198" name="Picture 6" descr="hu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925" y="3103563"/>
            <a:ext cx="387032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199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1026"/>
          <p:cNvSpPr>
            <a:spLocks noChangeShapeType="1"/>
          </p:cNvSpPr>
          <p:nvPr/>
        </p:nvSpPr>
        <p:spPr bwMode="auto">
          <a:xfrm>
            <a:off x="6781800" y="1828800"/>
            <a:ext cx="0" cy="3429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Hierarchy</a:t>
            </a:r>
          </a:p>
        </p:txBody>
      </p:sp>
      <p:pic>
        <p:nvPicPr>
          <p:cNvPr id="10244" name="Picture 1028" descr="wash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475" y="2116138"/>
            <a:ext cx="40433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Oval 1029"/>
          <p:cNvSpPr>
            <a:spLocks noChangeArrowheads="1"/>
          </p:cNvSpPr>
          <p:nvPr/>
        </p:nvSpPr>
        <p:spPr bwMode="auto">
          <a:xfrm>
            <a:off x="5516563" y="1981200"/>
            <a:ext cx="25146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Oval 1030"/>
          <p:cNvSpPr>
            <a:spLocks noChangeArrowheads="1"/>
          </p:cNvSpPr>
          <p:nvPr/>
        </p:nvSpPr>
        <p:spPr bwMode="auto">
          <a:xfrm>
            <a:off x="5746750" y="2681288"/>
            <a:ext cx="20574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Oval 1031"/>
          <p:cNvSpPr>
            <a:spLocks noChangeArrowheads="1"/>
          </p:cNvSpPr>
          <p:nvPr/>
        </p:nvSpPr>
        <p:spPr bwMode="auto">
          <a:xfrm>
            <a:off x="5946775" y="3138488"/>
            <a:ext cx="16764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Oval 1032"/>
          <p:cNvSpPr>
            <a:spLocks noChangeArrowheads="1"/>
          </p:cNvSpPr>
          <p:nvPr/>
        </p:nvSpPr>
        <p:spPr bwMode="auto">
          <a:xfrm>
            <a:off x="6096000" y="3657600"/>
            <a:ext cx="13589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Oval 1033"/>
          <p:cNvSpPr>
            <a:spLocks noChangeArrowheads="1"/>
          </p:cNvSpPr>
          <p:nvPr/>
        </p:nvSpPr>
        <p:spPr bwMode="auto">
          <a:xfrm>
            <a:off x="6245225" y="4114800"/>
            <a:ext cx="1066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Text Box 1034"/>
          <p:cNvSpPr txBox="1">
            <a:spLocks noChangeArrowheads="1"/>
          </p:cNvSpPr>
          <p:nvPr/>
        </p:nvSpPr>
        <p:spPr bwMode="auto">
          <a:xfrm>
            <a:off x="7620000" y="3581400"/>
            <a:ext cx="105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8 HUC</a:t>
            </a:r>
          </a:p>
        </p:txBody>
      </p:sp>
      <p:sp>
        <p:nvSpPr>
          <p:cNvPr id="10251" name="Text Box 1035"/>
          <p:cNvSpPr txBox="1">
            <a:spLocks noChangeArrowheads="1"/>
          </p:cNvSpPr>
          <p:nvPr/>
        </p:nvSpPr>
        <p:spPr bwMode="auto">
          <a:xfrm>
            <a:off x="7924800" y="2590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0252" name="Text Box 1036"/>
          <p:cNvSpPr txBox="1">
            <a:spLocks noChangeArrowheads="1"/>
          </p:cNvSpPr>
          <p:nvPr/>
        </p:nvSpPr>
        <p:spPr bwMode="auto">
          <a:xfrm>
            <a:off x="8153400" y="2057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0253" name="Text Box 1037"/>
          <p:cNvSpPr txBox="1">
            <a:spLocks noChangeArrowheads="1"/>
          </p:cNvSpPr>
          <p:nvPr/>
        </p:nvSpPr>
        <p:spPr bwMode="auto">
          <a:xfrm>
            <a:off x="7772400" y="3124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10254" name="Text Box 1038"/>
          <p:cNvSpPr txBox="1">
            <a:spLocks noChangeArrowheads="1"/>
          </p:cNvSpPr>
          <p:nvPr/>
        </p:nvSpPr>
        <p:spPr bwMode="auto">
          <a:xfrm>
            <a:off x="7162800" y="4724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NHDPlus</a:t>
            </a:r>
          </a:p>
        </p:txBody>
      </p:sp>
      <p:sp>
        <p:nvSpPr>
          <p:cNvPr id="10255" name="Text Box 1039"/>
          <p:cNvSpPr txBox="1">
            <a:spLocks noChangeArrowheads="1"/>
          </p:cNvSpPr>
          <p:nvPr/>
        </p:nvSpPr>
        <p:spPr bwMode="auto">
          <a:xfrm>
            <a:off x="7467600" y="3962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</a:p>
        </p:txBody>
      </p:sp>
      <p:sp>
        <p:nvSpPr>
          <p:cNvPr id="10256" name="Oval 1040"/>
          <p:cNvSpPr>
            <a:spLocks noChangeArrowheads="1"/>
          </p:cNvSpPr>
          <p:nvPr/>
        </p:nvSpPr>
        <p:spPr bwMode="auto">
          <a:xfrm>
            <a:off x="6400800" y="4419600"/>
            <a:ext cx="7620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1041"/>
          <p:cNvSpPr txBox="1">
            <a:spLocks noChangeArrowheads="1"/>
          </p:cNvSpPr>
          <p:nvPr/>
        </p:nvSpPr>
        <p:spPr bwMode="auto">
          <a:xfrm>
            <a:off x="7315200" y="4343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12</a:t>
            </a:r>
          </a:p>
        </p:txBody>
      </p:sp>
      <p:sp>
        <p:nvSpPr>
          <p:cNvPr id="10258" name="Oval 1042"/>
          <p:cNvSpPr>
            <a:spLocks noChangeArrowheads="1"/>
          </p:cNvSpPr>
          <p:nvPr/>
        </p:nvSpPr>
        <p:spPr bwMode="auto">
          <a:xfrm>
            <a:off x="6553200" y="4800600"/>
            <a:ext cx="457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Oval 1043"/>
          <p:cNvSpPr>
            <a:spLocks noChangeArrowheads="1"/>
          </p:cNvSpPr>
          <p:nvPr/>
        </p:nvSpPr>
        <p:spPr bwMode="auto">
          <a:xfrm>
            <a:off x="1435100" y="5557838"/>
            <a:ext cx="13589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Text Box 1044"/>
          <p:cNvSpPr txBox="1">
            <a:spLocks noChangeArrowheads="1"/>
          </p:cNvSpPr>
          <p:nvPr/>
        </p:nvSpPr>
        <p:spPr bwMode="auto">
          <a:xfrm>
            <a:off x="2882900" y="5405438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Available</a:t>
            </a:r>
          </a:p>
        </p:txBody>
      </p:sp>
      <p:sp>
        <p:nvSpPr>
          <p:cNvPr id="10261" name="Oval 1045"/>
          <p:cNvSpPr>
            <a:spLocks noChangeArrowheads="1"/>
          </p:cNvSpPr>
          <p:nvPr/>
        </p:nvSpPr>
        <p:spPr bwMode="auto">
          <a:xfrm>
            <a:off x="5129213" y="5667375"/>
            <a:ext cx="1066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Text Box 1046"/>
          <p:cNvSpPr txBox="1">
            <a:spLocks noChangeArrowheads="1"/>
          </p:cNvSpPr>
          <p:nvPr/>
        </p:nvSpPr>
        <p:spPr bwMode="auto">
          <a:xfrm>
            <a:off x="6348413" y="5438775"/>
            <a:ext cx="156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 Progress</a:t>
            </a:r>
          </a:p>
        </p:txBody>
      </p:sp>
      <p:sp>
        <p:nvSpPr>
          <p:cNvPr id="10263" name="Text Box 1047"/>
          <p:cNvSpPr txBox="1">
            <a:spLocks noChangeArrowheads="1"/>
          </p:cNvSpPr>
          <p:nvPr/>
        </p:nvSpPr>
        <p:spPr bwMode="auto">
          <a:xfrm>
            <a:off x="7832725" y="1565275"/>
            <a:ext cx="103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Digit #</a:t>
            </a:r>
          </a:p>
        </p:txBody>
      </p:sp>
    </p:spTree>
    <p:extLst>
      <p:ext uri="{BB962C8B-B14F-4D97-AF65-F5344CB8AC3E}">
        <p14:creationId xmlns:p14="http://schemas.microsoft.com/office/powerpoint/2010/main" val="33393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of Brushy Creek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600825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26670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HUC12 number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073669" y="2851666"/>
            <a:ext cx="193531" cy="501134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709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215F71-6646-4CC5-BDAA-418278FFA3D8}" type="slidenum">
              <a:rPr lang="en-US"/>
              <a:pPr/>
              <a:t>29</a:t>
            </a:fld>
            <a:endParaRPr lang="en-US"/>
          </a:p>
        </p:txBody>
      </p:sp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715963"/>
          </a:xfrm>
        </p:spPr>
        <p:txBody>
          <a:bodyPr/>
          <a:lstStyle/>
          <a:p>
            <a:r>
              <a:rPr lang="en-US" sz="4000"/>
              <a:t>LIDAR surveying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63525" y="5524500"/>
            <a:ext cx="8575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b="1"/>
              <a:t>LIDAR</a:t>
            </a:r>
            <a:r>
              <a:rPr lang="en-US"/>
              <a:t> (</a:t>
            </a:r>
            <a:r>
              <a:rPr lang="en-US" i="1"/>
              <a:t>Light Detection and Ranging</a:t>
            </a:r>
            <a:r>
              <a:rPr lang="en-US"/>
              <a:t>; or </a:t>
            </a:r>
            <a:r>
              <a:rPr lang="en-US" i="1"/>
              <a:t>Laser Imaging Detection and Ranging</a:t>
            </a:r>
            <a:r>
              <a:rPr lang="en-US"/>
              <a:t>) is a technology that determines distance to an object or surface using </a:t>
            </a:r>
            <a:r>
              <a:rPr lang="en-US">
                <a:hlinkClick r:id="rId2" tooltip="Laser"/>
              </a:rPr>
              <a:t>laser</a:t>
            </a:r>
            <a:r>
              <a:rPr lang="en-US"/>
              <a:t> pulses. Like the similar </a:t>
            </a:r>
            <a:r>
              <a:rPr lang="en-US">
                <a:hlinkClick r:id="rId3" tooltip="Radar"/>
              </a:rPr>
              <a:t>radar</a:t>
            </a:r>
            <a:r>
              <a:rPr lang="en-US"/>
              <a:t> technology, which uses radio waves instead of light, the range to an object is determined by measuring the time delay between transmission of a pulse and detection of the reflected signal.</a:t>
            </a:r>
          </a:p>
        </p:txBody>
      </p:sp>
      <p:pic>
        <p:nvPicPr>
          <p:cNvPr id="46086" name="Picture 6" descr="graphic showing lidar coll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360997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84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Precipitation Station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622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Tipping Bucket Raingage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The gauge registers precipitation (rainfall) by counting small increments of rain collected.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When rain falls into the funnel it runs into a container divided into two equal compartments by a partition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When a specified amount of rain has drained from the funnel the bucket tilts the opposite way.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The number and rate of bucket movements are counted and logged electronically. </a:t>
            </a:r>
          </a:p>
        </p:txBody>
      </p:sp>
      <p:pic>
        <p:nvPicPr>
          <p:cNvPr id="35844" name="Picture 4" descr="tip-bucke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002088"/>
            <a:ext cx="2176463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rain_gau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377950"/>
            <a:ext cx="1484313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02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4191000" cy="3390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050"/>
            <a:ext cx="2143125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2949706" y="188913"/>
            <a:ext cx="35509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FF0000"/>
                </a:solidFill>
                <a:latin typeface="Arial" pitchFamily="34" charset="0"/>
              </a:rPr>
              <a:t>A</a:t>
            </a:r>
            <a:r>
              <a:rPr lang="it-IT" sz="4000" i="0" dirty="0" smtClean="0">
                <a:solidFill>
                  <a:srgbClr val="FF0000"/>
                </a:solidFill>
                <a:latin typeface="Arial" pitchFamily="34" charset="0"/>
              </a:rPr>
              <a:t>irborne </a:t>
            </a:r>
            <a:r>
              <a:rPr lang="it-IT" sz="4000" dirty="0">
                <a:solidFill>
                  <a:srgbClr val="FF0000"/>
                </a:solidFill>
                <a:latin typeface="Arial" pitchFamily="34" charset="0"/>
              </a:rPr>
              <a:t>L</a:t>
            </a:r>
            <a:r>
              <a:rPr lang="it-IT" sz="4000" dirty="0" smtClean="0">
                <a:solidFill>
                  <a:srgbClr val="FF0000"/>
                </a:solidFill>
                <a:latin typeface="Arial" pitchFamily="34" charset="0"/>
              </a:rPr>
              <a:t>idar</a:t>
            </a:r>
            <a:r>
              <a:rPr lang="it-IT" sz="4000" i="0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endParaRPr lang="it-IT" sz="4000" i="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1628775"/>
            <a:ext cx="2124075" cy="1801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250825" y="4371975"/>
            <a:ext cx="860583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2000" b="0" i="0" dirty="0">
                <a:latin typeface="+mn-lt"/>
              </a:rPr>
              <a:t>Airborne laser altimetry technology (LiDAR, Light Detection And Ranging) provides high-resolution topographical data, which can significantly contribute to a better representation of land surface. A valuable characteristic of this technology, which marks advantages over the traditional topographic survey techniques, is the capability to derive a high-resolution Digital Terrain Model (DTM) from the last pulse LiDAR data by filtering the vegetation points (</a:t>
            </a:r>
            <a:r>
              <a:rPr lang="it-IT" sz="2000" b="0" i="0" dirty="0">
                <a:solidFill>
                  <a:srgbClr val="0000FF"/>
                </a:solidFill>
                <a:latin typeface="+mn-lt"/>
              </a:rPr>
              <a:t>Slatton et al., 2007</a:t>
            </a:r>
            <a:r>
              <a:rPr lang="it-IT" sz="2000" b="0" i="0" dirty="0">
                <a:latin typeface="+mn-lt"/>
              </a:rPr>
              <a:t>).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37991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417671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813"/>
            <a:ext cx="43418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opprinc_w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5213350"/>
            <a:ext cx="2160587" cy="14144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303600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73088"/>
            <a:ext cx="7345363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323850" y="3141663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i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x,y,z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20908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564" name="Picture 4" descr="wy_detail_25%"/>
          <p:cNvPicPr>
            <a:picLocks noChangeAspect="1" noChangeArrowheads="1"/>
          </p:cNvPicPr>
          <p:nvPr/>
        </p:nvPicPr>
        <p:blipFill>
          <a:blip r:embed="rId2" cstate="print"/>
          <a:srcRect l="1666" t="2486"/>
          <a:stretch>
            <a:fillRect/>
          </a:stretch>
        </p:blipFill>
        <p:spPr bwMode="auto">
          <a:xfrm>
            <a:off x="0" y="0"/>
            <a:ext cx="9144000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838200" y="5715000"/>
            <a:ext cx="7624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Arial" pitchFamily="34" charset="0"/>
              </a:rPr>
              <a:t>3-D detail of the Tongue river at the WY/Mont border from LIDAR. 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6384925" y="6240463"/>
            <a:ext cx="2759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600">
                <a:latin typeface="Arial" pitchFamily="34" charset="0"/>
              </a:rPr>
              <a:t>Roberto Gutierrez</a:t>
            </a:r>
          </a:p>
          <a:p>
            <a:pPr algn="r"/>
            <a:r>
              <a:rPr lang="en-US" sz="1600">
                <a:latin typeface="Arial" pitchFamily="34" charset="0"/>
              </a:rPr>
              <a:t>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2399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i="1" dirty="0">
                <a:latin typeface="+mn-lt"/>
              </a:rPr>
              <a:t>Digital elevation data</a:t>
            </a:r>
          </a:p>
        </p:txBody>
      </p:sp>
      <p:pic>
        <p:nvPicPr>
          <p:cNvPr id="819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838200"/>
            <a:ext cx="3930650" cy="30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738563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20"/>
          <p:cNvSpPr txBox="1">
            <a:spLocks noChangeArrowheads="1"/>
          </p:cNvSpPr>
          <p:nvPr/>
        </p:nvSpPr>
        <p:spPr bwMode="auto">
          <a:xfrm>
            <a:off x="5543550" y="3048000"/>
            <a:ext cx="30670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Grigno basin, Italy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Resolution 30 m x 30 m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Data source: University of  Padova</a:t>
            </a:r>
          </a:p>
        </p:txBody>
      </p:sp>
      <p:sp>
        <p:nvSpPr>
          <p:cNvPr id="8199" name="Text Box 21"/>
          <p:cNvSpPr txBox="1">
            <a:spLocks noChangeArrowheads="1"/>
          </p:cNvSpPr>
          <p:nvPr/>
        </p:nvSpPr>
        <p:spPr bwMode="auto">
          <a:xfrm>
            <a:off x="5181600" y="5426075"/>
            <a:ext cx="30670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Tanaro basin, Italy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Resolution 90 m x 90 m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Data source: University of Padova</a:t>
            </a:r>
          </a:p>
        </p:txBody>
      </p:sp>
      <p:pic>
        <p:nvPicPr>
          <p:cNvPr id="8200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368800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1" name="Text Box 23"/>
          <p:cNvSpPr txBox="1">
            <a:spLocks noChangeArrowheads="1"/>
          </p:cNvSpPr>
          <p:nvPr/>
        </p:nvSpPr>
        <p:spPr bwMode="auto">
          <a:xfrm>
            <a:off x="457200" y="5410200"/>
            <a:ext cx="30670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Tirso basin, Italy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Resolution 100 m x 100 m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Data source: University of Padova</a:t>
            </a:r>
          </a:p>
        </p:txBody>
      </p:sp>
      <p:sp>
        <p:nvSpPr>
          <p:cNvPr id="8202" name="Text Box 24"/>
          <p:cNvSpPr txBox="1">
            <a:spLocks noChangeArrowheads="1"/>
          </p:cNvSpPr>
          <p:nvPr/>
        </p:nvSpPr>
        <p:spPr bwMode="auto">
          <a:xfrm>
            <a:off x="76200" y="928688"/>
            <a:ext cx="533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SzPct val="70000"/>
              <a:buFont typeface="Wingdings" pitchFamily="2" charset="2"/>
              <a:buNone/>
            </a:pPr>
            <a:r>
              <a:rPr lang="en-US"/>
              <a:t>Data resolution available until recently 30-100 m. </a:t>
            </a:r>
          </a:p>
        </p:txBody>
      </p:sp>
    </p:spTree>
    <p:extLst>
      <p:ext uri="{BB962C8B-B14F-4D97-AF65-F5344CB8AC3E}">
        <p14:creationId xmlns:p14="http://schemas.microsoft.com/office/powerpoint/2010/main" val="34451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12"/>
          <p:cNvSpPr txBox="1">
            <a:spLocks noChangeArrowheads="1"/>
          </p:cNvSpPr>
          <p:nvPr/>
        </p:nvSpPr>
        <p:spPr bwMode="auto">
          <a:xfrm>
            <a:off x="0" y="9144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2000"/>
              <a:t>Rio Cordon basin, Selva di Cadore, Italy</a:t>
            </a:r>
          </a:p>
        </p:txBody>
      </p: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  <p:pic>
        <p:nvPicPr>
          <p:cNvPr id="922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9" y="1452563"/>
            <a:ext cx="8754428" cy="5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7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11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i="1" dirty="0">
                <a:latin typeface="+mn-lt"/>
              </a:rPr>
              <a:t>The role of data resolution</a:t>
            </a:r>
          </a:p>
        </p:txBody>
      </p:sp>
      <p:pic>
        <p:nvPicPr>
          <p:cNvPr id="1024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2563"/>
            <a:ext cx="8768035" cy="515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16"/>
          <p:cNvSpPr txBox="1">
            <a:spLocks noChangeArrowheads="1"/>
          </p:cNvSpPr>
          <p:nvPr/>
        </p:nvSpPr>
        <p:spPr bwMode="auto">
          <a:xfrm>
            <a:off x="0" y="9144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2000"/>
              <a:t>DTM 10x10 m</a:t>
            </a:r>
          </a:p>
        </p:txBody>
      </p:sp>
      <p:sp>
        <p:nvSpPr>
          <p:cNvPr id="10246" name="Text Box 17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19313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6" y="1457325"/>
            <a:ext cx="8766810" cy="51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16"/>
          <p:cNvSpPr txBox="1">
            <a:spLocks noChangeArrowheads="1"/>
          </p:cNvSpPr>
          <p:nvPr/>
        </p:nvSpPr>
        <p:spPr bwMode="auto">
          <a:xfrm>
            <a:off x="0" y="9144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2000"/>
              <a:t>DTM 1x1 m</a:t>
            </a:r>
          </a:p>
        </p:txBody>
      </p:sp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  <p:sp>
        <p:nvSpPr>
          <p:cNvPr id="13318" name="Text Box 18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i="1" dirty="0">
                <a:latin typeface="+mn-lt"/>
              </a:rPr>
              <a:t>The role of data resolution</a:t>
            </a:r>
          </a:p>
        </p:txBody>
      </p:sp>
    </p:spTree>
    <p:extLst>
      <p:ext uri="{BB962C8B-B14F-4D97-AF65-F5344CB8AC3E}">
        <p14:creationId xmlns:p14="http://schemas.microsoft.com/office/powerpoint/2010/main" val="39603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44463"/>
            <a:ext cx="4752975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sellaDiTesto 3"/>
          <p:cNvSpPr txBox="1">
            <a:spLocks noChangeArrowheads="1"/>
          </p:cNvSpPr>
          <p:nvPr/>
        </p:nvSpPr>
        <p:spPr bwMode="auto">
          <a:xfrm>
            <a:off x="5143500" y="188913"/>
            <a:ext cx="30478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0" i="0" dirty="0">
                <a:solidFill>
                  <a:srgbClr val="FF0000"/>
                </a:solidFill>
              </a:rPr>
              <a:t>Topographic </a:t>
            </a:r>
            <a:r>
              <a:rPr lang="it-IT" sz="2800" b="0" i="0" dirty="0" smtClean="0">
                <a:solidFill>
                  <a:srgbClr val="FF0000"/>
                </a:solidFill>
              </a:rPr>
              <a:t>Lidar</a:t>
            </a:r>
            <a:endParaRPr lang="it-IT" sz="2800" b="0" i="0" dirty="0">
              <a:solidFill>
                <a:srgbClr val="FF0000"/>
              </a:solidFill>
            </a:endParaRPr>
          </a:p>
        </p:txBody>
      </p:sp>
      <p:sp>
        <p:nvSpPr>
          <p:cNvPr id="37892" name="CasellaDiTesto 4"/>
          <p:cNvSpPr txBox="1">
            <a:spLocks noChangeArrowheads="1"/>
          </p:cNvSpPr>
          <p:nvPr/>
        </p:nvSpPr>
        <p:spPr bwMode="auto">
          <a:xfrm>
            <a:off x="5214938" y="1341438"/>
            <a:ext cx="23225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0" i="0" dirty="0">
                <a:solidFill>
                  <a:srgbClr val="00B050"/>
                </a:solidFill>
              </a:rPr>
              <a:t>Green </a:t>
            </a:r>
            <a:r>
              <a:rPr lang="it-IT" sz="2800" b="0" i="0" dirty="0" err="1">
                <a:solidFill>
                  <a:srgbClr val="00B050"/>
                </a:solidFill>
              </a:rPr>
              <a:t>LiDAR</a:t>
            </a:r>
            <a:endParaRPr lang="it-IT" sz="2800" b="0" i="0" dirty="0">
              <a:solidFill>
                <a:srgbClr val="00B05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214938" y="1860550"/>
            <a:ext cx="371475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b="0" i="0" dirty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λ</a:t>
            </a:r>
            <a:r>
              <a:rPr lang="it-IT" b="0" i="0" dirty="0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 = 532 </a:t>
            </a:r>
            <a:r>
              <a:rPr lang="it-IT" b="0" i="0" dirty="0" err="1">
                <a:solidFill>
                  <a:srgbClr val="00B050"/>
                </a:solidFill>
                <a:latin typeface="Calibri" pitchFamily="34" charset="0"/>
                <a:cs typeface="Times New Roman" pitchFamily="18" charset="0"/>
              </a:rPr>
              <a:t>nm</a:t>
            </a:r>
            <a:r>
              <a:rPr lang="it-IT" b="0" i="0" dirty="0">
                <a:latin typeface="Calibri" pitchFamily="34" charset="0"/>
                <a:cs typeface="Times New Roman" pitchFamily="18" charset="0"/>
              </a:rPr>
              <a:t> + </a:t>
            </a:r>
            <a:r>
              <a:rPr lang="el-GR" b="0" i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λ</a:t>
            </a:r>
            <a:r>
              <a:rPr lang="it-IT" b="0" i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=1064 </a:t>
            </a:r>
            <a:r>
              <a:rPr lang="it-IT" b="0" i="0" dirty="0" err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nm</a:t>
            </a:r>
            <a:r>
              <a:rPr lang="it-IT" b="0" i="0" dirty="0"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214938" y="779463"/>
            <a:ext cx="32146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b="0" i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λ</a:t>
            </a:r>
            <a:r>
              <a:rPr lang="it-IT" b="0" i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= 1064 </a:t>
            </a:r>
            <a:r>
              <a:rPr lang="it-IT" b="0" i="0" dirty="0" err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nm</a:t>
            </a:r>
            <a:endParaRPr lang="it-IT" b="0" i="0" dirty="0">
              <a:solidFill>
                <a:srgbClr val="FF0000"/>
              </a:solidFill>
            </a:endParaRPr>
          </a:p>
          <a:p>
            <a:pPr>
              <a:defRPr/>
            </a:pPr>
            <a:endParaRPr lang="it-IT" b="0" i="0" dirty="0"/>
          </a:p>
        </p:txBody>
      </p:sp>
      <p:sp>
        <p:nvSpPr>
          <p:cNvPr id="7176" name="Rettangolo 8"/>
          <p:cNvSpPr>
            <a:spLocks noChangeArrowheads="1"/>
          </p:cNvSpPr>
          <p:nvPr/>
        </p:nvSpPr>
        <p:spPr bwMode="auto">
          <a:xfrm>
            <a:off x="5256213" y="2289175"/>
            <a:ext cx="3636962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600" b="0" i="0" dirty="0"/>
              <a:t>It is important to remember that the deep water surfaces normally do not reflect the signal: however this is not true in case of presence of floating sediments or when using bathymetric </a:t>
            </a:r>
            <a:r>
              <a:rPr lang="en-US" sz="1600" b="0" i="0" dirty="0" smtClean="0"/>
              <a:t>lidar. </a:t>
            </a:r>
            <a:r>
              <a:rPr lang="en-US" sz="1600" b="0" i="0" dirty="0"/>
              <a:t>The bathymetric </a:t>
            </a:r>
            <a:r>
              <a:rPr lang="en-US" sz="1600" b="0" i="0" dirty="0" smtClean="0"/>
              <a:t>lidar, </a:t>
            </a:r>
            <a:r>
              <a:rPr lang="en-US" sz="1600" b="0" i="0" dirty="0"/>
              <a:t>that is based on the same principles as topographic </a:t>
            </a:r>
            <a:r>
              <a:rPr lang="en-US" sz="1600" b="0" i="0" dirty="0" smtClean="0"/>
              <a:t>lidar, </a:t>
            </a:r>
            <a:r>
              <a:rPr lang="en-US" sz="1600" b="0" i="0" dirty="0"/>
              <a:t>emits laser beams in two wavelengths: an infrared (1064 nm) and a green one (532 nm). The infrared wavelength is reflected on the water surface, while the green one penetrates the water and is </a:t>
            </a:r>
            <a:r>
              <a:rPr lang="en-US" sz="1600" b="0" i="0" dirty="0" smtClean="0"/>
              <a:t>reflected </a:t>
            </a:r>
            <a:r>
              <a:rPr lang="en-US" sz="1600" b="0" i="0" dirty="0"/>
              <a:t>by the bottom surface or other objects in the water. Due to this reason the bathymetric </a:t>
            </a:r>
            <a:r>
              <a:rPr lang="en-US" sz="1600" b="0" i="0" dirty="0" smtClean="0"/>
              <a:t>lidar </a:t>
            </a:r>
            <a:r>
              <a:rPr lang="en-US" sz="1600" b="0" i="0" dirty="0"/>
              <a:t>is also called green </a:t>
            </a:r>
            <a:r>
              <a:rPr lang="en-US" sz="1600" b="0" i="0" dirty="0" smtClean="0"/>
              <a:t>lidar.</a:t>
            </a:r>
            <a:endParaRPr lang="it-IT" sz="1600" b="0" i="0" dirty="0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23319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77788" y="25400"/>
            <a:ext cx="15652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100">
                <a:solidFill>
                  <a:srgbClr val="000000"/>
                </a:solidFill>
              </a:rPr>
              <a:t>Fonte: www.optech.ca</a:t>
            </a:r>
          </a:p>
        </p:txBody>
      </p:sp>
      <p:pic>
        <p:nvPicPr>
          <p:cNvPr id="8195" name="Picture 11" descr="lidar batimetr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/>
          <a:stretch>
            <a:fillRect/>
          </a:stretch>
        </p:blipFill>
        <p:spPr bwMode="auto">
          <a:xfrm>
            <a:off x="214313" y="285750"/>
            <a:ext cx="45910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076825" y="1484313"/>
            <a:ext cx="381635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b="0" i="0" dirty="0"/>
              <a:t>During optimal environment condition, when the water is clear, the green </a:t>
            </a:r>
            <a:r>
              <a:rPr lang="en-US" b="0" i="0" dirty="0" smtClean="0"/>
              <a:t>lidar </a:t>
            </a:r>
            <a:r>
              <a:rPr lang="en-US" b="0" i="0" dirty="0"/>
              <a:t>survey may reach 50 m water depth with an horizontal accuracy of ±2.5 m, and vertical accuracy of ±0.25 m. </a:t>
            </a:r>
            <a:r>
              <a:rPr lang="en-US" dirty="0"/>
              <a:t>T</a:t>
            </a:r>
            <a:r>
              <a:rPr lang="en-US" b="0" i="0" dirty="0" smtClean="0"/>
              <a:t>his </a:t>
            </a:r>
            <a:r>
              <a:rPr lang="en-US" b="0" i="0" dirty="0"/>
              <a:t>technology is growing fast, and some of the </a:t>
            </a:r>
            <a:r>
              <a:rPr lang="en-US" b="0" i="0" dirty="0" smtClean="0"/>
              <a:t>first </a:t>
            </a:r>
            <a:r>
              <a:rPr lang="en-US" b="0" i="0" dirty="0"/>
              <a:t>applications in </a:t>
            </a:r>
            <a:r>
              <a:rPr lang="en-US" dirty="0" smtClean="0"/>
              <a:t>rivers</a:t>
            </a:r>
            <a:r>
              <a:rPr lang="en-US" b="0" i="0" dirty="0" smtClean="0"/>
              <a:t> </a:t>
            </a:r>
            <a:r>
              <a:rPr lang="en-US" b="0" i="0" dirty="0"/>
              <a:t>are </a:t>
            </a:r>
            <a:r>
              <a:rPr lang="en-US" b="0" i="0" dirty="0" smtClean="0"/>
              <a:t>coming out </a:t>
            </a:r>
            <a:r>
              <a:rPr lang="en-US" b="0" i="0" dirty="0"/>
              <a:t>(</a:t>
            </a:r>
            <a:r>
              <a:rPr lang="en-US" b="0" dirty="0" err="1">
                <a:solidFill>
                  <a:srgbClr val="0000FF"/>
                </a:solidFill>
              </a:rPr>
              <a:t>Hilldale</a:t>
            </a:r>
            <a:r>
              <a:rPr lang="en-US" b="0" dirty="0">
                <a:solidFill>
                  <a:srgbClr val="0000FF"/>
                </a:solidFill>
              </a:rPr>
              <a:t> and Raff, 2008; McKean et al., 2009</a:t>
            </a:r>
            <a:r>
              <a:rPr lang="en-US" b="0" i="0" dirty="0"/>
              <a:t>).</a:t>
            </a:r>
            <a:endParaRPr lang="it-IT" b="0" i="0" dirty="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SzPct val="70000"/>
              <a:buFont typeface="Wingdings" pitchFamily="2" charset="2"/>
              <a:buNone/>
            </a:pPr>
            <a:r>
              <a:rPr lang="en-US" sz="1200" i="1" dirty="0">
                <a:solidFill>
                  <a:schemeClr val="accent2"/>
                </a:solidFill>
              </a:rPr>
              <a:t>Slide courtesy of Dr. Paolo Tarolli, University of </a:t>
            </a:r>
            <a:r>
              <a:rPr lang="en-US" sz="1200" i="1" dirty="0" err="1">
                <a:solidFill>
                  <a:schemeClr val="accent2"/>
                </a:solidFill>
              </a:rPr>
              <a:t>Padova</a:t>
            </a:r>
            <a:r>
              <a:rPr lang="en-US" sz="1200" i="1" dirty="0">
                <a:solidFill>
                  <a:schemeClr val="accent2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300591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Tipping bucket rain gage</a:t>
            </a:r>
          </a:p>
        </p:txBody>
      </p:sp>
      <p:pic>
        <p:nvPicPr>
          <p:cNvPr id="45061" name="Picture 5" descr="98_7_kalibrace_sberacu_podkorunovych_sra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8199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12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0"/>
          <a:ext cx="7848600" cy="652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Bitmap Image" r:id="rId3" imgW="5990476" imgH="4982270" progId="Paint.Picture">
                  <p:embed/>
                </p:oleObj>
              </mc:Choice>
              <mc:Fallback>
                <p:oleObj name="Bitmap Image" r:id="rId3" imgW="5990476" imgH="498227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0"/>
                        <a:ext cx="7848600" cy="652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905000" y="1524000"/>
            <a:ext cx="27638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/>
              <a:t>http://srtm.usgs.gov/ </a:t>
            </a:r>
          </a:p>
        </p:txBody>
      </p:sp>
    </p:spTree>
    <p:extLst>
      <p:ext uri="{BB962C8B-B14F-4D97-AF65-F5344CB8AC3E}">
        <p14:creationId xmlns:p14="http://schemas.microsoft.com/office/powerpoint/2010/main" val="26491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HydroSheds</a:t>
            </a:r>
            <a:r>
              <a:rPr lang="en-US" dirty="0" smtClean="0"/>
              <a:t> derived from SRTM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0" y="19812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67000" y="5867400"/>
            <a:ext cx="3920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http://hydrosheds.cr.usgs.gov/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1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370"/>
            <a:ext cx="6477000" cy="65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33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362200"/>
            <a:ext cx="462915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88" y="520700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50875" y="3265488"/>
            <a:ext cx="2438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River networks</a:t>
            </a:r>
          </a:p>
          <a:p>
            <a:r>
              <a:rPr lang="en-US"/>
              <a:t>for 8-digit HUC </a:t>
            </a:r>
          </a:p>
          <a:p>
            <a:r>
              <a:rPr lang="en-US"/>
              <a:t>watersheds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838200" y="5867400"/>
            <a:ext cx="260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http://nhd.usgs.gov/</a:t>
            </a:r>
          </a:p>
        </p:txBody>
      </p:sp>
    </p:spTree>
    <p:extLst>
      <p:ext uri="{BB962C8B-B14F-4D97-AF65-F5344CB8AC3E}">
        <p14:creationId xmlns:p14="http://schemas.microsoft.com/office/powerpoint/2010/main" val="10583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768985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163" y="663575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33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h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988" y="533400"/>
            <a:ext cx="326231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228600" y="1592263"/>
            <a:ext cx="8542338" cy="5265737"/>
            <a:chOff x="0" y="1003"/>
            <a:chExt cx="5381" cy="3317"/>
          </a:xfrm>
        </p:grpSpPr>
        <p:pic>
          <p:nvPicPr>
            <p:cNvPr id="17412" name="Picture 4" descr="networ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72" y="1003"/>
              <a:ext cx="3509" cy="3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3" name="Text Box 5"/>
            <p:cNvSpPr txBox="1">
              <a:spLocks noChangeArrowheads="1"/>
            </p:cNvSpPr>
            <p:nvPr/>
          </p:nvSpPr>
          <p:spPr bwMode="auto">
            <a:xfrm>
              <a:off x="1344" y="1104"/>
              <a:ext cx="305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Lower West Fork, Trinity River Basin</a:t>
              </a:r>
            </a:p>
            <a:p>
              <a:pPr algn="ctr"/>
              <a:r>
                <a:rPr lang="en-US"/>
                <a:t>HUC = 12030102</a:t>
              </a:r>
            </a:p>
          </p:txBody>
        </p:sp>
        <p:pic>
          <p:nvPicPr>
            <p:cNvPr id="17414" name="Picture 6" descr="trinit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920"/>
              <a:ext cx="2229" cy="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flipV="1">
              <a:off x="1440" y="1680"/>
              <a:ext cx="576" cy="100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>
              <a:off x="1584" y="2784"/>
              <a:ext cx="1536" cy="6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68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oils_dat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81200"/>
            <a:ext cx="1522413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txst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8800"/>
            <a:ext cx="58674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statsg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57200"/>
            <a:ext cx="686593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33400" y="6096000"/>
            <a:ext cx="71707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http://www.ncgc.nrcs.usda.gov/products/datasets/statsgo/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81000" y="1371600"/>
            <a:ext cx="424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1:250,000 Scale Soil Information</a:t>
            </a:r>
          </a:p>
        </p:txBody>
      </p:sp>
    </p:spTree>
    <p:extLst>
      <p:ext uri="{BB962C8B-B14F-4D97-AF65-F5344CB8AC3E}">
        <p14:creationId xmlns:p14="http://schemas.microsoft.com/office/powerpoint/2010/main" val="255867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Ssurgo for Travis County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30876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057400"/>
            <a:ext cx="4979988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2286000" y="2133600"/>
            <a:ext cx="24384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4343400"/>
            <a:ext cx="43434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381000" y="5867400"/>
            <a:ext cx="5943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103 soil map units described by 7530 polygons of average area  35.37 ha (87 acres)</a:t>
            </a:r>
          </a:p>
        </p:txBody>
      </p:sp>
    </p:spTree>
    <p:extLst>
      <p:ext uri="{BB962C8B-B14F-4D97-AF65-F5344CB8AC3E}">
        <p14:creationId xmlns:p14="http://schemas.microsoft.com/office/powerpoint/2010/main" val="164050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National Land Cover Dataset</a:t>
            </a:r>
          </a:p>
        </p:txBody>
      </p:sp>
      <p:pic>
        <p:nvPicPr>
          <p:cNvPr id="35843" name="Picture 3" descr="washdc_web_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438400"/>
            <a:ext cx="307975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usnlc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541020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743200" y="6096000"/>
            <a:ext cx="322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http://seamless.usgs.gov/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914400" y="6096000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Get the data:</a:t>
            </a:r>
          </a:p>
        </p:txBody>
      </p:sp>
    </p:spTree>
    <p:extLst>
      <p:ext uri="{BB962C8B-B14F-4D97-AF65-F5344CB8AC3E}">
        <p14:creationId xmlns:p14="http://schemas.microsoft.com/office/powerpoint/2010/main" val="11025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7" name="Picture 3" descr="landcl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4938"/>
            <a:ext cx="8001000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09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4000"/>
              <a:t>Weather/climate station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66236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43400" y="1828800"/>
            <a:ext cx="4343400" cy="4525963"/>
          </a:xfrm>
        </p:spPr>
        <p:txBody>
          <a:bodyPr/>
          <a:lstStyle/>
          <a:p>
            <a:r>
              <a:rPr lang="en-US"/>
              <a:t>Following variables are recorded</a:t>
            </a:r>
          </a:p>
          <a:p>
            <a:pPr lvl="1"/>
            <a:r>
              <a:rPr lang="en-US"/>
              <a:t>Wind velocity/direction</a:t>
            </a:r>
          </a:p>
          <a:p>
            <a:pPr lvl="1"/>
            <a:r>
              <a:rPr lang="en-US"/>
              <a:t>Rainfall</a:t>
            </a:r>
          </a:p>
          <a:p>
            <a:pPr lvl="1"/>
            <a:r>
              <a:rPr lang="en-US"/>
              <a:t>Relative humidity and temperature</a:t>
            </a:r>
          </a:p>
          <a:p>
            <a:pPr lvl="1"/>
            <a:r>
              <a:rPr lang="en-US"/>
              <a:t>Radiation</a:t>
            </a:r>
          </a:p>
        </p:txBody>
      </p:sp>
    </p:spTree>
    <p:extLst>
      <p:ext uri="{BB962C8B-B14F-4D97-AF65-F5344CB8AC3E}">
        <p14:creationId xmlns:p14="http://schemas.microsoft.com/office/powerpoint/2010/main" val="1394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05000"/>
            <a:ext cx="243998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4000"/>
              <a:t>Components of a weather station</a:t>
            </a:r>
            <a:endParaRPr lang="en-US" sz="4000" baseline="-25000"/>
          </a:p>
        </p:txBody>
      </p:sp>
      <p:pic>
        <p:nvPicPr>
          <p:cNvPr id="38916" name="Picture 4" descr="Anemom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057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Line 5"/>
          <p:cNvSpPr>
            <a:spLocks noChangeShapeType="1"/>
          </p:cNvSpPr>
          <p:nvPr/>
        </p:nvSpPr>
        <p:spPr bwMode="auto">
          <a:xfrm flipH="1" flipV="1">
            <a:off x="2438400" y="1905000"/>
            <a:ext cx="2286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8918" name="Picture 6" descr="Temperature/Relative Humbidity pr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57600"/>
            <a:ext cx="1422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5181600" y="2971800"/>
            <a:ext cx="18288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H="1">
            <a:off x="2209800" y="3429000"/>
            <a:ext cx="1981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19050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3" name="Picture 11" descr="te525w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72"/>
          <a:stretch>
            <a:fillRect/>
          </a:stretch>
        </p:blipFill>
        <p:spPr bwMode="auto">
          <a:xfrm>
            <a:off x="7010400" y="1066800"/>
            <a:ext cx="13287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4" name="Line 12"/>
          <p:cNvSpPr>
            <a:spLocks noChangeShapeType="1"/>
          </p:cNvSpPr>
          <p:nvPr/>
        </p:nvSpPr>
        <p:spPr bwMode="auto">
          <a:xfrm flipV="1">
            <a:off x="5410200" y="1905000"/>
            <a:ext cx="1600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457200" y="2681288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Anemometer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304800" y="51054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Radiometer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6324600" y="2986088"/>
            <a:ext cx="2667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Tipping bucket raingage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6781800" y="58674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Relative humidity and temperature</a:t>
            </a:r>
          </a:p>
        </p:txBody>
      </p:sp>
    </p:spTree>
    <p:extLst>
      <p:ext uri="{BB962C8B-B14F-4D97-AF65-F5344CB8AC3E}">
        <p14:creationId xmlns:p14="http://schemas.microsoft.com/office/powerpoint/2010/main" val="41524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Precipitation (continued)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Snow Pillows</a:t>
            </a:r>
          </a:p>
        </p:txBody>
      </p:sp>
      <p:pic>
        <p:nvPicPr>
          <p:cNvPr id="36868" name="Picture 4" descr="snowpil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416175"/>
            <a:ext cx="54864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257425" y="6076950"/>
            <a:ext cx="443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/>
              <a:t>http://wsoweb.ladwp.com/Aqueduct/snow/pillow.htm</a:t>
            </a:r>
          </a:p>
        </p:txBody>
      </p:sp>
    </p:spTree>
    <p:extLst>
      <p:ext uri="{BB962C8B-B14F-4D97-AF65-F5344CB8AC3E}">
        <p14:creationId xmlns:p14="http://schemas.microsoft.com/office/powerpoint/2010/main" val="3204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DBEE3D-99B6-4ED5-855F-D0DF062C5C88}" type="slidenum">
              <a:rPr lang="en-US"/>
              <a:pPr/>
              <a:t>8</a:t>
            </a:fld>
            <a:endParaRPr lang="en-US"/>
          </a:p>
        </p:txBody>
      </p:sp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r>
              <a:rPr lang="en-US" sz="4000"/>
              <a:t>Snow Pillows</a:t>
            </a:r>
          </a:p>
        </p:txBody>
      </p:sp>
      <p:pic>
        <p:nvPicPr>
          <p:cNvPr id="44041" name="Picture 9" descr="Hejnic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00400"/>
            <a:ext cx="5110163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mvc-006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snowpi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2766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5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Evaporation pan</a:t>
            </a:r>
          </a:p>
        </p:txBody>
      </p:sp>
      <p:pic>
        <p:nvPicPr>
          <p:cNvPr id="40963" name="Picture 3" descr="sukhothai_evaporation_pan_win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5091113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ev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1021</Words>
  <Application>Microsoft Office PowerPoint</Application>
  <PresentationFormat>On-screen Show (4:3)</PresentationFormat>
  <Paragraphs>181</Paragraphs>
  <Slides>49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Times New Roman</vt:lpstr>
      <vt:lpstr>Wingdings</vt:lpstr>
      <vt:lpstr>Default Design</vt:lpstr>
      <vt:lpstr>Equation</vt:lpstr>
      <vt:lpstr>Worksheet</vt:lpstr>
      <vt:lpstr>Chart</vt:lpstr>
      <vt:lpstr>Bitmap Image</vt:lpstr>
      <vt:lpstr>Hydrologic Measurement</vt:lpstr>
      <vt:lpstr>Hydrologic Measurement</vt:lpstr>
      <vt:lpstr>Precipitation Station</vt:lpstr>
      <vt:lpstr>Tipping bucket rain gage</vt:lpstr>
      <vt:lpstr>Weather/climate station</vt:lpstr>
      <vt:lpstr>Components of a weather station</vt:lpstr>
      <vt:lpstr>Precipitation (continued)</vt:lpstr>
      <vt:lpstr>Snow Pillows</vt:lpstr>
      <vt:lpstr>Evaporation pan</vt:lpstr>
      <vt:lpstr>Measuring streamflow</vt:lpstr>
      <vt:lpstr>Streamflow using a boat</vt:lpstr>
      <vt:lpstr>Measurement at high flows</vt:lpstr>
      <vt:lpstr>Acoustic Doppler Current Profiler </vt:lpstr>
      <vt:lpstr>Schematic of a stilling well gaging station</vt:lpstr>
      <vt:lpstr>Pressure transducer gaging station</vt:lpstr>
      <vt:lpstr>Stream Flow Rate</vt:lpstr>
      <vt:lpstr>Example</vt:lpstr>
      <vt:lpstr>Example (Cont.)</vt:lpstr>
      <vt:lpstr>Rating Curve</vt:lpstr>
      <vt:lpstr>National Elevation Dataset</vt:lpstr>
      <vt:lpstr>Digital Elevation Model (DEM)</vt:lpstr>
      <vt:lpstr>Austin West 30 Meter DEM</vt:lpstr>
      <vt:lpstr>PowerPoint Presentation</vt:lpstr>
      <vt:lpstr>Flow Direction Grid</vt:lpstr>
      <vt:lpstr>Delineation of Streams and Watersheds on a DEM </vt:lpstr>
      <vt:lpstr>Watersheds of the US </vt:lpstr>
      <vt:lpstr>Watershed Hierarchy</vt:lpstr>
      <vt:lpstr>Watershed of Brushy Creek</vt:lpstr>
      <vt:lpstr>LIDAR surveying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HydroSheds derived from SRTM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Ssurgo for Travis County</vt:lpstr>
      <vt:lpstr>National Land Cover Dataset</vt:lpstr>
      <vt:lpstr>PowerPoint Presentation</vt:lpstr>
    </vt:vector>
  </TitlesOfParts>
  <Company>University of Texas at 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Improvements from Senate Bill 2: Instream Flow requirements</dc:title>
  <dc:creator>maidment</dc:creator>
  <cp:lastModifiedBy>Maidment, David R</cp:lastModifiedBy>
  <cp:revision>16</cp:revision>
  <dcterms:created xsi:type="dcterms:W3CDTF">2004-03-04T16:31:40Z</dcterms:created>
  <dcterms:modified xsi:type="dcterms:W3CDTF">2013-02-25T21:45:50Z</dcterms:modified>
</cp:coreProperties>
</file>