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60" r:id="rId3"/>
    <p:sldId id="261" r:id="rId4"/>
    <p:sldId id="264" r:id="rId5"/>
    <p:sldId id="265" r:id="rId6"/>
    <p:sldId id="257" r:id="rId7"/>
    <p:sldId id="258" r:id="rId8"/>
    <p:sldId id="263" r:id="rId9"/>
    <p:sldId id="266" r:id="rId10"/>
    <p:sldId id="268" r:id="rId11"/>
    <p:sldId id="269" r:id="rId12"/>
    <p:sldId id="270" r:id="rId13"/>
    <p:sldId id="271" r:id="rId14"/>
    <p:sldId id="284" r:id="rId15"/>
    <p:sldId id="286" r:id="rId16"/>
    <p:sldId id="289" r:id="rId17"/>
    <p:sldId id="288" r:id="rId18"/>
    <p:sldId id="273" r:id="rId19"/>
    <p:sldId id="274" r:id="rId20"/>
    <p:sldId id="275" r:id="rId21"/>
    <p:sldId id="283" r:id="rId22"/>
    <p:sldId id="290" r:id="rId23"/>
    <p:sldId id="291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>
      <p:cViewPr varScale="1">
        <p:scale>
          <a:sx n="125" d="100"/>
          <a:sy n="125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0E024-F646-4C1B-BA26-65EB0FEFA1F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8CF0-5336-49DD-8A15-405F06513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5F7A4-AAD9-414E-B18D-F9430E3088F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15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8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8CF0-5336-49DD-8A15-405F065130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7E13A-1DDE-44A4-A49B-FF4A261D8B3D}" type="slidenum">
              <a:rPr lang="en-US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587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FC536-8FD1-4E15-A056-41CC9041BA79}" type="slidenum">
              <a:rPr lang="en-US"/>
              <a:pPr/>
              <a:t>25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041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80CA-FE1D-48E5-99F2-7C3CF0FD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3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0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8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7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7AC04-3BCF-4D7B-BD1E-27A35519485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CE 374K Hydrology, Lecture 2</a:t>
            </a:r>
            <a:br>
              <a:rPr lang="en-US" sz="4000" dirty="0" smtClean="0"/>
            </a:br>
            <a:r>
              <a:rPr lang="en-US" sz="4000" dirty="0" smtClean="0"/>
              <a:t>Hydrologic Systems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52400" y="18288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Setting the context in Brushy Creek</a:t>
            </a:r>
          </a:p>
          <a:p>
            <a:r>
              <a:rPr lang="en-US" dirty="0" smtClean="0"/>
              <a:t>Hydrologic systems and hydrologic models</a:t>
            </a:r>
          </a:p>
          <a:p>
            <a:r>
              <a:rPr lang="en-US" dirty="0" smtClean="0"/>
              <a:t>Reynolds Transport Theorem</a:t>
            </a:r>
          </a:p>
          <a:p>
            <a:r>
              <a:rPr lang="en-US" dirty="0" smtClean="0"/>
              <a:t>Continuity equation</a:t>
            </a:r>
          </a:p>
          <a:p>
            <a:r>
              <a:rPr lang="en-US" dirty="0" smtClean="0"/>
              <a:t>Reading for Today – Applied </a:t>
            </a:r>
            <a:r>
              <a:rPr lang="en-US" smtClean="0"/>
              <a:t>Hydrology Sections 2.1 to 2.3</a:t>
            </a:r>
            <a:endParaRPr lang="en-US" dirty="0" smtClean="0"/>
          </a:p>
          <a:p>
            <a:r>
              <a:rPr lang="en-US" dirty="0" smtClean="0"/>
              <a:t>Reading for next Tuesday – Applied Hydrology, Sections </a:t>
            </a:r>
            <a:r>
              <a:rPr lang="en-US" dirty="0" smtClean="0"/>
              <a:t>2.4 </a:t>
            </a:r>
            <a:r>
              <a:rPr lang="en-US" dirty="0" smtClean="0"/>
              <a:t>to 2.8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2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006475"/>
            <a:ext cx="6934200" cy="4162425"/>
          </a:xfrm>
          <a:noFill/>
          <a:ln/>
        </p:spPr>
      </p:pic>
      <p:sp>
        <p:nvSpPr>
          <p:cNvPr id="2253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Hydrologic System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4876800"/>
            <a:ext cx="7086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Take a watershed and extrude it vertically into the atmosphere</a:t>
            </a:r>
          </a:p>
          <a:p>
            <a:r>
              <a:rPr lang="en-US"/>
              <a:t>and subsurface, Applied Hydrology, p.7- 8</a:t>
            </a:r>
          </a:p>
          <a:p>
            <a:endParaRPr lang="en-US"/>
          </a:p>
          <a:p>
            <a:r>
              <a:rPr lang="en-US" i="1">
                <a:solidFill>
                  <a:srgbClr val="0000FF"/>
                </a:solidFill>
              </a:rPr>
              <a:t>A hydrologic system is “a structure or volume in space surrounded by a boundary, that accepts water and other inputs, operates on them internally, and produces them as outputs</a:t>
            </a:r>
            <a:r>
              <a:rPr lang="en-US">
                <a:solidFill>
                  <a:srgbClr val="0000FF"/>
                </a:solidFill>
              </a:rPr>
              <a:t>”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1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Transformation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759075" y="1752600"/>
            <a:ext cx="3200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Transformation Equation</a:t>
            </a:r>
          </a:p>
          <a:p>
            <a:pPr algn="ctr"/>
            <a:r>
              <a:rPr lang="en-US" dirty="0"/>
              <a:t>Q(t) =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</a:t>
            </a:r>
            <a:r>
              <a:rPr lang="en-US" dirty="0"/>
              <a:t> I(t)</a:t>
            </a:r>
          </a:p>
        </p:txBody>
      </p:sp>
      <p:cxnSp>
        <p:nvCxnSpPr>
          <p:cNvPr id="24580" name="AutoShape 4"/>
          <p:cNvCxnSpPr>
            <a:cxnSpLocks noChangeShapeType="1"/>
            <a:stCxn id="24579" idx="1"/>
          </p:cNvCxnSpPr>
          <p:nvPr/>
        </p:nvCxnSpPr>
        <p:spPr bwMode="auto">
          <a:xfrm flipH="1" flipV="1">
            <a:off x="1268413" y="2243138"/>
            <a:ext cx="1490662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4581" name="AutoShape 5"/>
          <p:cNvCxnSpPr>
            <a:cxnSpLocks noChangeShapeType="1"/>
            <a:stCxn id="24579" idx="3"/>
          </p:cNvCxnSpPr>
          <p:nvPr/>
        </p:nvCxnSpPr>
        <p:spPr bwMode="auto">
          <a:xfrm flipV="1">
            <a:off x="5959475" y="2243138"/>
            <a:ext cx="15636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66800" y="17891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Inputs, I(t)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64275" y="17526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Outputs, Q(t)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hydrologic system transforms inputs to outputs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657600" y="3581400"/>
            <a:ext cx="2593975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Hydrologic Processes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676650" y="5334000"/>
            <a:ext cx="2555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Physical environment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715000" y="4419600"/>
            <a:ext cx="2606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Hydrologic conditions</a:t>
            </a:r>
          </a:p>
        </p:txBody>
      </p:sp>
      <p:cxnSp>
        <p:nvCxnSpPr>
          <p:cNvPr id="24588" name="AutoShape 12"/>
          <p:cNvCxnSpPr>
            <a:cxnSpLocks noChangeShapeType="1"/>
            <a:stCxn id="24587" idx="2"/>
            <a:endCxn id="24586" idx="0"/>
          </p:cNvCxnSpPr>
          <p:nvPr/>
        </p:nvCxnSpPr>
        <p:spPr bwMode="auto">
          <a:xfrm flipH="1">
            <a:off x="4954588" y="4795838"/>
            <a:ext cx="2063750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89" name="AutoShape 13"/>
          <p:cNvCxnSpPr>
            <a:cxnSpLocks noChangeShapeType="1"/>
            <a:stCxn id="24585" idx="2"/>
            <a:endCxn id="24586" idx="0"/>
          </p:cNvCxnSpPr>
          <p:nvPr/>
        </p:nvCxnSpPr>
        <p:spPr bwMode="auto">
          <a:xfrm>
            <a:off x="4954588" y="3957638"/>
            <a:ext cx="0" cy="1376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0" name="AutoShape 14"/>
          <p:cNvCxnSpPr>
            <a:cxnSpLocks noChangeShapeType="1"/>
            <a:stCxn id="24585" idx="2"/>
            <a:endCxn id="24587" idx="0"/>
          </p:cNvCxnSpPr>
          <p:nvPr/>
        </p:nvCxnSpPr>
        <p:spPr bwMode="auto">
          <a:xfrm>
            <a:off x="4954588" y="3957638"/>
            <a:ext cx="2063750" cy="461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953000"/>
            <a:ext cx="25146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994525" y="3998913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I(t), Q(t)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193925" y="49133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I(t) (Precip)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4384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657600" y="60960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Q(t) (Streamflow)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3429000" y="624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Stochastic transformation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759075" y="1752600"/>
            <a:ext cx="3200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System transformation</a:t>
            </a:r>
          </a:p>
          <a:p>
            <a:pPr algn="ctr"/>
            <a:r>
              <a:rPr lang="en-US" dirty="0"/>
              <a:t>f(randomness, space, time)</a:t>
            </a:r>
          </a:p>
        </p:txBody>
      </p:sp>
      <p:cxnSp>
        <p:nvCxnSpPr>
          <p:cNvPr id="26628" name="AutoShape 4"/>
          <p:cNvCxnSpPr>
            <a:cxnSpLocks noChangeShapeType="1"/>
            <a:stCxn id="26627" idx="1"/>
          </p:cNvCxnSpPr>
          <p:nvPr/>
        </p:nvCxnSpPr>
        <p:spPr bwMode="auto">
          <a:xfrm flipH="1" flipV="1">
            <a:off x="1268413" y="2243138"/>
            <a:ext cx="1490662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6629" name="AutoShape 5"/>
          <p:cNvCxnSpPr>
            <a:cxnSpLocks noChangeShapeType="1"/>
            <a:stCxn id="26627" idx="3"/>
          </p:cNvCxnSpPr>
          <p:nvPr/>
        </p:nvCxnSpPr>
        <p:spPr bwMode="auto">
          <a:xfrm flipV="1">
            <a:off x="5959475" y="2243138"/>
            <a:ext cx="15636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66800" y="17891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Inputs, I(t)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264275" y="17526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Outputs, Q(t)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013325" y="6284913"/>
            <a:ext cx="380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Ref: Figure 1.4.1 Applied Hydrology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320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How do we characterize</a:t>
            </a:r>
          </a:p>
          <a:p>
            <a:r>
              <a:rPr lang="en-US"/>
              <a:t>uncertain inputs, outputs</a:t>
            </a:r>
          </a:p>
          <a:p>
            <a:r>
              <a:rPr lang="en-US"/>
              <a:t>and system transformations?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657600" y="3581400"/>
            <a:ext cx="2593975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Hydrologic Processes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676650" y="5334000"/>
            <a:ext cx="2555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Physical environment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715000" y="4419600"/>
            <a:ext cx="2606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Hydrologic conditions</a:t>
            </a:r>
          </a:p>
        </p:txBody>
      </p:sp>
      <p:cxnSp>
        <p:nvCxnSpPr>
          <p:cNvPr id="26637" name="AutoShape 13"/>
          <p:cNvCxnSpPr>
            <a:cxnSpLocks noChangeShapeType="1"/>
            <a:stCxn id="26636" idx="2"/>
            <a:endCxn id="26635" idx="0"/>
          </p:cNvCxnSpPr>
          <p:nvPr/>
        </p:nvCxnSpPr>
        <p:spPr bwMode="auto">
          <a:xfrm flipH="1">
            <a:off x="4954588" y="4795838"/>
            <a:ext cx="2063750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638" name="AutoShape 14"/>
          <p:cNvCxnSpPr>
            <a:cxnSpLocks noChangeShapeType="1"/>
            <a:stCxn id="26634" idx="2"/>
            <a:endCxn id="26635" idx="0"/>
          </p:cNvCxnSpPr>
          <p:nvPr/>
        </p:nvCxnSpPr>
        <p:spPr bwMode="auto">
          <a:xfrm>
            <a:off x="4954588" y="3957638"/>
            <a:ext cx="0" cy="1376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639" name="AutoShape 15"/>
          <p:cNvCxnSpPr>
            <a:cxnSpLocks noChangeShapeType="1"/>
            <a:stCxn id="26634" idx="2"/>
            <a:endCxn id="26636" idx="0"/>
          </p:cNvCxnSpPr>
          <p:nvPr/>
        </p:nvCxnSpPr>
        <p:spPr bwMode="auto">
          <a:xfrm>
            <a:off x="4954588" y="3957638"/>
            <a:ext cx="2063750" cy="461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994525" y="3998913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I(t), Q(t)</a:t>
            </a:r>
          </a:p>
        </p:txBody>
      </p:sp>
    </p:spTree>
    <p:extLst>
      <p:ext uri="{BB962C8B-B14F-4D97-AF65-F5344CB8AC3E}">
        <p14:creationId xmlns:p14="http://schemas.microsoft.com/office/powerpoint/2010/main" val="13416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.4.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459158" y="1223420"/>
            <a:ext cx="8625386" cy="455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3752" y="381000"/>
            <a:ext cx="7043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System = f(randomness, space, time)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251116" y="2743200"/>
            <a:ext cx="133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9725" y="371246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2929" y="44958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921" y="5670624"/>
            <a:ext cx="78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Five dimensional problem but at most we can deal with only two or three dimensions, so which ones do we choose?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Deterministic, Lumped Steady Flow Model </a:t>
            </a:r>
            <a:endParaRPr lang="en-US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02953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623066"/>
            <a:ext cx="351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Steady flow in an open channel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556" y="1371600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 = Q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56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Deterministic, Lumped Unsteady Flow Model</a:t>
            </a:r>
            <a:endParaRPr lang="en-US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" y="2894636"/>
            <a:ext cx="8153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0437" y="1609061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dS</a:t>
            </a:r>
            <a:r>
              <a:rPr lang="en-US" sz="3200" dirty="0" smtClean="0"/>
              <a:t>/</a:t>
            </a:r>
            <a:r>
              <a:rPr lang="en-US" sz="3200" dirty="0" err="1" smtClean="0"/>
              <a:t>dt</a:t>
            </a:r>
            <a:r>
              <a:rPr lang="en-US" sz="3200" dirty="0" smtClean="0"/>
              <a:t> = I - Q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54134"/>
            <a:ext cx="641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 Unsteady flow through a watershed, reservoir or river channel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8721"/>
            <a:ext cx="1807363" cy="177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396424"/>
            <a:ext cx="2470073" cy="10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Deterministic, Distributed, Unsteady Flow Model</a:t>
            </a:r>
            <a:endParaRPr lang="en-US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" y="1676400"/>
            <a:ext cx="911004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63096" y="5129260"/>
            <a:ext cx="215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 Cross-section</a:t>
            </a:r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03" y="4218670"/>
            <a:ext cx="2667000" cy="204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H="1">
            <a:off x="3836287" y="4888992"/>
            <a:ext cx="544558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80845" y="5269992"/>
            <a:ext cx="397979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047703" y="5376672"/>
            <a:ext cx="139389" cy="719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91200" y="5334000"/>
            <a:ext cx="0" cy="701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3319135" y="5313926"/>
            <a:ext cx="604108" cy="62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97704" y="6312146"/>
            <a:ext cx="243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Floodplain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Stochastic, time-independent model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432" y="5454134"/>
            <a:ext cx="732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 One hundred year flood discharge estimate at a point on a river channel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4" y="2562223"/>
            <a:ext cx="7531711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8327" y="1669186"/>
            <a:ext cx="2586789" cy="1156048"/>
            <a:chOff x="380999" y="1295400"/>
            <a:chExt cx="2586789" cy="115604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295400"/>
              <a:ext cx="2586789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19200" y="1682234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1% chance </a:t>
              </a:r>
              <a:endParaRPr lang="en-US" dirty="0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1066800" y="1682234"/>
              <a:ext cx="228600" cy="3693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800" y="2082116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 0.2% chance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9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Eulerian</a:t>
            </a:r>
            <a:r>
              <a:rPr lang="en-US" dirty="0" smtClean="0"/>
              <a:t> view (for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luids –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is next to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in the alphabet!)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Lagrangian</a:t>
            </a:r>
            <a:r>
              <a:rPr lang="en-US" dirty="0" smtClean="0"/>
              <a:t> view (for solids)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3937814" cy="236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Up Arrow 5"/>
          <p:cNvSpPr/>
          <p:nvPr/>
        </p:nvSpPr>
        <p:spPr>
          <a:xfrm>
            <a:off x="1219200" y="3276600"/>
            <a:ext cx="2971800" cy="1676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Fluid flows through a control volume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26193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29200" y="57912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the motion of a solid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Transport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A method for applying physical laws to fluid systems flowing through a control volume</a:t>
            </a:r>
          </a:p>
          <a:p>
            <a:r>
              <a:rPr lang="en-US" dirty="0" smtClean="0"/>
              <a:t>B = Extensive property (quantity depends on amount of mass)</a:t>
            </a:r>
          </a:p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Intensive property (B per unit mass)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82492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2492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28800" y="3932872"/>
          <a:ext cx="548477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" imgW="1892300" imgH="444500" progId="Equation.3">
                  <p:embed/>
                </p:oleObj>
              </mc:Choice>
              <mc:Fallback>
                <p:oleObj name="Equation" r:id="rId5" imgW="1892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32872"/>
                        <a:ext cx="5484779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5304472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rate of</a:t>
            </a:r>
          </a:p>
          <a:p>
            <a:r>
              <a:rPr lang="en-US" dirty="0" smtClean="0"/>
              <a:t>change of B in fluid system (single phase)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228272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of change of B stored within the Control Volume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5304472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Outflow of B across the Control Surface</a:t>
            </a:r>
          </a:p>
        </p:txBody>
      </p:sp>
    </p:spTree>
    <p:extLst>
      <p:ext uri="{BB962C8B-B14F-4D97-AF65-F5344CB8AC3E}">
        <p14:creationId xmlns:p14="http://schemas.microsoft.com/office/powerpoint/2010/main" val="40994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Floodplains in Williamson County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10" y="1298532"/>
            <a:ext cx="71151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61414" y="6135808"/>
            <a:ext cx="5899857" cy="646331"/>
            <a:chOff x="4700587" y="1524000"/>
            <a:chExt cx="5899857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4700587" y="1524000"/>
              <a:ext cx="30157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Area of County = 1135 mile</a:t>
              </a:r>
              <a:r>
                <a:rPr lang="en-US" baseline="30000" dirty="0" smtClean="0"/>
                <a:t>2</a:t>
              </a:r>
            </a:p>
            <a:p>
              <a:r>
                <a:rPr lang="en-US" dirty="0" smtClean="0"/>
                <a:t>Area of floodplain = 147 mile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sp>
          <p:nvSpPr>
            <p:cNvPr id="4" name="Right Brace 3"/>
            <p:cNvSpPr/>
            <p:nvPr/>
          </p:nvSpPr>
          <p:spPr>
            <a:xfrm>
              <a:off x="7543800" y="1524000"/>
              <a:ext cx="304800" cy="6463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48600" y="1670042"/>
              <a:ext cx="2751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13% of county in floodplain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66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Mass, Momentum Energy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397001"/>
          <a:ext cx="8229600" cy="515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2057400"/>
                <a:gridCol w="2362200"/>
              </a:tblGrid>
              <a:tr h="659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</a:tr>
              <a:tr h="6598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</a:t>
                      </a:r>
                      <a:r>
                        <a:rPr lang="en-US" sz="2400" u="sng" dirty="0" err="1" smtClean="0"/>
                        <a:t>v</a:t>
                      </a:r>
                      <a:endParaRPr lang="en-US" sz="2400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758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2400" dirty="0" smtClean="0"/>
                        <a:t> = dB/dm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v</a:t>
                      </a:r>
                      <a:endParaRPr lang="en-US" sz="2400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319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dB/</a:t>
                      </a:r>
                      <a:r>
                        <a:rPr lang="en-US" sz="2400" dirty="0" err="1" smtClean="0"/>
                        <a:t>dt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69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 Law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Conservation of mass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Newton’s Second Law of Motion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Law of Thermodynamics</a:t>
                      </a:r>
                      <a:endParaRPr lang="en-US" sz="24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629400" y="2133600"/>
          <a:ext cx="218276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3" imgW="1409400" imgH="393480" progId="Equation.3">
                  <p:embed/>
                </p:oleObj>
              </mc:Choice>
              <mc:Fallback>
                <p:oleObj name="Equation" r:id="rId3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133600"/>
                        <a:ext cx="218276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6934200" y="2819400"/>
          <a:ext cx="1600200" cy="74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5" imgW="850680" imgH="393480" progId="Equation.3">
                  <p:embed/>
                </p:oleObj>
              </mc:Choice>
              <mc:Fallback>
                <p:oleObj name="Equation" r:id="rId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19400"/>
                        <a:ext cx="1600200" cy="74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0" y="3276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4648200" y="3962400"/>
          <a:ext cx="18065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9" imgW="939600" imgH="393480" progId="Equation.3">
                  <p:embed/>
                </p:oleObj>
              </mc:Choice>
              <mc:Fallback>
                <p:oleObj name="Equation" r:id="rId9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18065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7086600" y="3962400"/>
          <a:ext cx="135113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11" imgW="1041120" imgH="393480" progId="Equation.3">
                  <p:embed/>
                </p:oleObj>
              </mc:Choice>
              <mc:Fallback>
                <p:oleObj name="Equation" r:id="rId11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962400"/>
                        <a:ext cx="135113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7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1856248" cy="35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4" y="4949923"/>
            <a:ext cx="3221939" cy="46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77099" y="1295400"/>
            <a:ext cx="1609725" cy="1619250"/>
            <a:chOff x="7239000" y="1066800"/>
            <a:chExt cx="1609725" cy="161925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066800"/>
              <a:ext cx="1609725" cy="161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240" y="2362200"/>
              <a:ext cx="80314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89" y="1300162"/>
            <a:ext cx="4665164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18" y="4288949"/>
            <a:ext cx="5666869" cy="5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31634"/>
            <a:ext cx="5395813" cy="1773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04" y="3197323"/>
            <a:ext cx="3219099" cy="43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02912"/>
              </p:ext>
            </p:extLst>
          </p:nvPr>
        </p:nvGraphicFramePr>
        <p:xfrm>
          <a:off x="1792286" y="76200"/>
          <a:ext cx="54848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12" imgW="1892300" imgH="444500" progId="Equation.3">
                  <p:embed/>
                </p:oleObj>
              </mc:Choice>
              <mc:Fallback>
                <p:oleObj name="Equation" r:id="rId12" imgW="18923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6" y="76200"/>
                        <a:ext cx="548481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8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Reynolds Transport Theorem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62000" y="3733800"/>
            <a:ext cx="1539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Total rate of change of B in the fluid system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971800" y="3657600"/>
            <a:ext cx="1828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Rate of change of B stored in the control volume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5943600" y="37338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Net outflow of B across the control surface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1003520"/>
              </p:ext>
            </p:extLst>
          </p:nvPr>
        </p:nvGraphicFramePr>
        <p:xfrm>
          <a:off x="838200" y="1828800"/>
          <a:ext cx="703936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1866090" imgH="444307" progId="Equation.3">
                  <p:embed/>
                </p:oleObj>
              </mc:Choice>
              <mc:Fallback>
                <p:oleObj name="Equation" r:id="rId3" imgW="1866090" imgH="444307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703936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4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Continuity Equation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4419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3" imgW="1866600" imgH="444240" progId="Equation.3">
                  <p:embed/>
                </p:oleObj>
              </mc:Choice>
              <mc:Fallback>
                <p:oleObj name="Equation" r:id="rId3" imgW="1866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419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066800" y="2286000"/>
            <a:ext cx="679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B = m; 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= dB/</a:t>
            </a:r>
            <a:r>
              <a:rPr lang="en-US" dirty="0" err="1"/>
              <a:t>dm</a:t>
            </a:r>
            <a:r>
              <a:rPr lang="en-US" dirty="0"/>
              <a:t> = </a:t>
            </a:r>
            <a:r>
              <a:rPr lang="en-US" dirty="0" err="1"/>
              <a:t>dm</a:t>
            </a:r>
            <a:r>
              <a:rPr lang="en-US" dirty="0"/>
              <a:t>/</a:t>
            </a:r>
            <a:r>
              <a:rPr lang="en-US" dirty="0" err="1"/>
              <a:t>dm</a:t>
            </a:r>
            <a:r>
              <a:rPr lang="en-US" dirty="0"/>
              <a:t> = 1; dB/</a:t>
            </a:r>
            <a:r>
              <a:rPr lang="en-US" dirty="0" err="1"/>
              <a:t>dt</a:t>
            </a:r>
            <a:r>
              <a:rPr lang="en-US" dirty="0"/>
              <a:t> = 0 (conservation of mass)</a:t>
            </a: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2209800" y="2590800"/>
          <a:ext cx="4343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5" imgW="1574640" imgH="444240" progId="Equation.3">
                  <p:embed/>
                </p:oleObj>
              </mc:Choice>
              <mc:Fallback>
                <p:oleObj name="Equation" r:id="rId5" imgW="1574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43434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2819400" y="3810000"/>
            <a:ext cx="238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r</a:t>
            </a:r>
            <a:r>
              <a:rPr lang="en-US"/>
              <a:t> = constant for water</a:t>
            </a:r>
          </a:p>
        </p:txBody>
      </p:sp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2133600" y="4114800"/>
          <a:ext cx="35052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7" imgW="1371600" imgH="444240" progId="Equation.3">
                  <p:embed/>
                </p:oleObj>
              </mc:Choice>
              <mc:Fallback>
                <p:oleObj name="Equation" r:id="rId7" imgW="1371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35052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9"/>
          <p:cNvGraphicFramePr>
            <a:graphicFrameLocks noChangeAspect="1"/>
          </p:cNvGraphicFramePr>
          <p:nvPr/>
        </p:nvGraphicFramePr>
        <p:xfrm>
          <a:off x="2667000" y="5181600"/>
          <a:ext cx="25638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9" imgW="1002960" imgH="393480" progId="Equation.3">
                  <p:embed/>
                </p:oleObj>
              </mc:Choice>
              <mc:Fallback>
                <p:oleObj name="Equation" r:id="rId9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56381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2"/>
          <p:cNvGraphicFramePr>
            <a:graphicFrameLocks noChangeAspect="1"/>
          </p:cNvGraphicFramePr>
          <p:nvPr/>
        </p:nvGraphicFramePr>
        <p:xfrm>
          <a:off x="6172200" y="5181600"/>
          <a:ext cx="18176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11" imgW="711000" imgH="393480" progId="Equation.3">
                  <p:embed/>
                </p:oleObj>
              </mc:Choice>
              <mc:Fallback>
                <p:oleObj name="Equation" r:id="rId11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81600"/>
                        <a:ext cx="1817688" cy="1003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23"/>
          <p:cNvSpPr txBox="1">
            <a:spLocks noChangeArrowheads="1"/>
          </p:cNvSpPr>
          <p:nvPr/>
        </p:nvSpPr>
        <p:spPr bwMode="auto">
          <a:xfrm>
            <a:off x="5546725" y="55229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or</a:t>
            </a:r>
          </a:p>
        </p:txBody>
      </p:sp>
      <p:sp>
        <p:nvSpPr>
          <p:cNvPr id="2059" name="Text Box 24"/>
          <p:cNvSpPr txBox="1">
            <a:spLocks noChangeArrowheads="1"/>
          </p:cNvSpPr>
          <p:nvPr/>
        </p:nvSpPr>
        <p:spPr bwMode="auto">
          <a:xfrm>
            <a:off x="1524000" y="55626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hence</a:t>
            </a:r>
          </a:p>
        </p:txBody>
      </p:sp>
    </p:spTree>
    <p:extLst>
      <p:ext uri="{BB962C8B-B14F-4D97-AF65-F5344CB8AC3E}">
        <p14:creationId xmlns:p14="http://schemas.microsoft.com/office/powerpoint/2010/main" val="32769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Continuity equation for a watershed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057400"/>
            <a:ext cx="43434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574925" y="20177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I(t) (Precip)</a:t>
            </a: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2819400" y="2362200"/>
            <a:ext cx="1588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638800" y="45720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Q(t) (Streamflow)</a:t>
            </a: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5638800" y="4343400"/>
            <a:ext cx="3238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1752600" y="4495800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dS/dt = I(t) – Q(t)</a:t>
            </a:r>
          </a:p>
        </p:txBody>
      </p:sp>
      <p:graphicFrame>
        <p:nvGraphicFramePr>
          <p:cNvPr id="3074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3962400" y="5181600"/>
          <a:ext cx="33528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5" imgW="1180800" imgH="469800" progId="Equation.3">
                  <p:embed/>
                </p:oleObj>
              </mc:Choice>
              <mc:Fallback>
                <p:oleObj name="Equation" r:id="rId5" imgW="1180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81600"/>
                        <a:ext cx="33528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52600" y="5715000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Closed system if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572000" y="1600200"/>
            <a:ext cx="4210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Hydrologic systems are nearly always</a:t>
            </a:r>
          </a:p>
          <a:p>
            <a:r>
              <a:rPr lang="en-US"/>
              <a:t>open systems, which means that it is</a:t>
            </a:r>
          </a:p>
          <a:p>
            <a:r>
              <a:rPr lang="en-US"/>
              <a:t>difficult to do material balances on them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470525" y="2855913"/>
            <a:ext cx="33940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time period do we choose</a:t>
            </a:r>
          </a:p>
          <a:p>
            <a:r>
              <a:rPr lang="en-US"/>
              <a:t>to do material balances for?</a:t>
            </a:r>
          </a:p>
        </p:txBody>
      </p:sp>
    </p:spTree>
    <p:extLst>
      <p:ext uri="{BB962C8B-B14F-4D97-AF65-F5344CB8AC3E}">
        <p14:creationId xmlns:p14="http://schemas.microsoft.com/office/powerpoint/2010/main" val="23172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1" y="1530985"/>
            <a:ext cx="4445819" cy="517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Continuous and Discrete time data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29200" y="205740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Continuous</a:t>
            </a:r>
            <a:r>
              <a:rPr lang="en-US"/>
              <a:t> time representation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13325" y="3770313"/>
            <a:ext cx="401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Sampled or Instantaneous data</a:t>
            </a:r>
          </a:p>
          <a:p>
            <a:r>
              <a:rPr lang="en-US"/>
              <a:t>(streamflow)</a:t>
            </a:r>
          </a:p>
          <a:p>
            <a:r>
              <a:rPr lang="en-US"/>
              <a:t>truthful for rate, volume is interpolated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81600" y="5791200"/>
            <a:ext cx="3854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Pulse or Interval data</a:t>
            </a:r>
          </a:p>
          <a:p>
            <a:r>
              <a:rPr lang="en-US"/>
              <a:t>(precipitation)</a:t>
            </a:r>
          </a:p>
          <a:p>
            <a:r>
              <a:rPr lang="en-US"/>
              <a:t>truthful for depth, rate is interpolated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22525" y="1179513"/>
            <a:ext cx="395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2.3.1, p. 28 Applied Hydrology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62400" y="5029200"/>
            <a:ext cx="4740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we close a discrete-time water balance?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494897" y="3476196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9697" y="324759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8897" y="324759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76719" y="352013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2785" y="3524964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69860" y="31068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6572534" y="3291530"/>
            <a:ext cx="446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799697" y="3291530"/>
            <a:ext cx="370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4379532" cy="64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02286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400604"/>
            <a:ext cx="38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181856" y="2971800"/>
            <a:ext cx="1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556260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= S</a:t>
            </a:r>
            <a:r>
              <a:rPr lang="en-US" baseline="-25000" dirty="0" smtClean="0"/>
              <a:t>j-1</a:t>
            </a:r>
            <a:r>
              <a:rPr lang="en-US" dirty="0" smtClean="0"/>
              <a:t> +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397723" y="1134070"/>
            <a:ext cx="3419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Continuity Equation</a:t>
            </a:r>
            <a:r>
              <a:rPr lang="en-US" dirty="0" smtClean="0"/>
              <a:t>, </a:t>
            </a: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I – Q</a:t>
            </a:r>
          </a:p>
          <a:p>
            <a:pPr algn="ctr"/>
            <a:r>
              <a:rPr lang="en-US" dirty="0" smtClean="0"/>
              <a:t>applied in a discrete time interval [(j-1)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j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31633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29347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0" y="29347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7822" y="320723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23888" y="3212068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70963" y="27939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>
            <a:off x="7173637" y="2978634"/>
            <a:ext cx="446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>
            <a:off x="6400800" y="2978634"/>
            <a:ext cx="370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39104" y="4419600"/>
                <a:ext cx="3133772" cy="88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104" y="4419600"/>
                <a:ext cx="3133772" cy="8808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7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928"/>
            <a:ext cx="7848600" cy="66106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83" y="1142086"/>
            <a:ext cx="5913555" cy="511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 Zones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8327" y="1669186"/>
            <a:ext cx="2586789" cy="1156048"/>
            <a:chOff x="380999" y="1295400"/>
            <a:chExt cx="2586789" cy="115604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295400"/>
              <a:ext cx="2586789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1682234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1% chance 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1066800" y="1682234"/>
              <a:ext cx="228600" cy="3693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2082116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 0.2% chance</a:t>
              </a:r>
              <a:endParaRPr lang="en-US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4" y="3167825"/>
            <a:ext cx="1661692" cy="9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572" y="4158734"/>
            <a:ext cx="24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zone of water flow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59594" y="4368452"/>
            <a:ext cx="1531406" cy="889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72702"/>
            <a:ext cx="3267075" cy="175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572" y="6096000"/>
            <a:ext cx="44435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Flow with a Sloping Water Surface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91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Control Dams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2743200"/>
            <a:ext cx="8305800" cy="383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92" y="1197864"/>
            <a:ext cx="52959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92166"/>
            <a:ext cx="3848100" cy="15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67000" y="2965711"/>
            <a:ext cx="762000" cy="1301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29000" y="3160014"/>
            <a:ext cx="1828800" cy="110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7256" y="27432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13A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572" y="6096000"/>
            <a:ext cx="48147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Flow with a Horizontal Water Surface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774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2984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Watershed – Drainage area of a point on a stream</a:t>
            </a:r>
            <a:endParaRPr lang="en-US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19235"/>
            <a:ext cx="5029200" cy="49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2572" y="1804732"/>
            <a:ext cx="8439747" cy="4654898"/>
            <a:chOff x="192572" y="1804732"/>
            <a:chExt cx="8439747" cy="4654898"/>
          </a:xfrm>
        </p:grpSpPr>
        <p:sp>
          <p:nvSpPr>
            <p:cNvPr id="10" name="Oval 9"/>
            <p:cNvSpPr/>
            <p:nvPr/>
          </p:nvSpPr>
          <p:spPr>
            <a:xfrm>
              <a:off x="6477000" y="4198782"/>
              <a:ext cx="152400" cy="1679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2572" y="1804732"/>
              <a:ext cx="8439747" cy="4654898"/>
              <a:chOff x="192572" y="1902767"/>
              <a:chExt cx="8439747" cy="465489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92572" y="6096000"/>
                <a:ext cx="6273769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Connecting rainfall input with </a:t>
                </a:r>
                <a:r>
                  <a:rPr lang="en-US" sz="2400" i="1" dirty="0" err="1" smtClean="0"/>
                  <a:t>streamflow</a:t>
                </a:r>
                <a:r>
                  <a:rPr lang="en-US" sz="2400" i="1" dirty="0" smtClean="0"/>
                  <a:t> output</a:t>
                </a:r>
                <a:endParaRPr lang="en-US" sz="2400" i="1" dirty="0"/>
              </a:p>
            </p:txBody>
          </p:sp>
          <p:sp>
            <p:nvSpPr>
              <p:cNvPr id="4" name="Right Arrow 3"/>
              <p:cNvSpPr/>
              <p:nvPr/>
            </p:nvSpPr>
            <p:spPr>
              <a:xfrm>
                <a:off x="6781800" y="4054164"/>
                <a:ext cx="1600200" cy="6702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72000" y="1902767"/>
                <a:ext cx="1106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Rainfall</a:t>
                </a:r>
                <a:endParaRPr lang="en-US" sz="2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10400" y="3528264"/>
                <a:ext cx="1621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Streamflow</a:t>
                </a:r>
                <a:endParaRPr lang="en-US" sz="2400" dirty="0"/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3543300" y="2084832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867400" y="3787464"/>
              <a:ext cx="228600" cy="4834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743200" y="2362199"/>
              <a:ext cx="114300" cy="3291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14800" y="28194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814572" y="3717948"/>
              <a:ext cx="300228" cy="828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948508" y="4270895"/>
              <a:ext cx="188254" cy="5495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125292" y="25527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43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HUC-12 Watersheds for Brushy Creek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9703"/>
            <a:ext cx="8455542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Unit Code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600200"/>
            <a:ext cx="72104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820864"/>
            <a:ext cx="62988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 – 07 – 02 – 05 – 04 – 01         12-digit identifier</a:t>
            </a:r>
          </a:p>
        </p:txBody>
      </p:sp>
    </p:spTree>
    <p:extLst>
      <p:ext uri="{BB962C8B-B14F-4D97-AF65-F5344CB8AC3E}">
        <p14:creationId xmlns:p14="http://schemas.microsoft.com/office/powerpoint/2010/main" val="29530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76" y="1371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Tropical Storm </a:t>
            </a:r>
            <a:r>
              <a:rPr lang="en-US" sz="3600" dirty="0" err="1" smtClean="0"/>
              <a:t>Hermine</a:t>
            </a:r>
            <a:r>
              <a:rPr lang="en-US" sz="3600" dirty="0" smtClean="0"/>
              <a:t>, </a:t>
            </a:r>
            <a:br>
              <a:rPr lang="en-US" sz="3600" dirty="0" smtClean="0"/>
            </a:br>
            <a:r>
              <a:rPr lang="en-US" sz="3600" dirty="0" smtClean="0"/>
              <a:t>Sept 7-8, 2010</a:t>
            </a:r>
          </a:p>
        </p:txBody>
      </p:sp>
    </p:spTree>
    <p:extLst>
      <p:ext uri="{BB962C8B-B14F-4D97-AF65-F5344CB8AC3E}">
        <p14:creationId xmlns:p14="http://schemas.microsoft.com/office/powerpoint/2010/main" val="35237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System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92935"/>
            <a:ext cx="56578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4430"/>
            <a:ext cx="3848100" cy="15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0916" y="3132528"/>
            <a:ext cx="16661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Watersheds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196310"/>
            <a:ext cx="14756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Reservoirs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481" y="2103120"/>
            <a:ext cx="87488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need to understand how all these components function together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02" y="4834230"/>
            <a:ext cx="2296237" cy="19880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6200620"/>
            <a:ext cx="13260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Channels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760</Words>
  <Application>Microsoft Office PowerPoint</Application>
  <PresentationFormat>On-screen Show (4:3)</PresentationFormat>
  <Paragraphs>155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Office Theme</vt:lpstr>
      <vt:lpstr>Equation</vt:lpstr>
      <vt:lpstr>CE 374K Hydrology, Lecture 2 Hydrologic Systems</vt:lpstr>
      <vt:lpstr>Floodplains in Williamson County</vt:lpstr>
      <vt:lpstr>Floodplain Zones</vt:lpstr>
      <vt:lpstr>Flood Control Dams</vt:lpstr>
      <vt:lpstr>Watershed – Drainage area of a point on a stream</vt:lpstr>
      <vt:lpstr>HUC-12 Watersheds for Brushy Creek</vt:lpstr>
      <vt:lpstr>Hydrologic Unit Code</vt:lpstr>
      <vt:lpstr>Tropical Storm Hermine,  Sept 7-8, 2010</vt:lpstr>
      <vt:lpstr>Hydrologic System</vt:lpstr>
      <vt:lpstr>Hydrologic System</vt:lpstr>
      <vt:lpstr>System Transformation</vt:lpstr>
      <vt:lpstr>Stochastic transformation</vt:lpstr>
      <vt:lpstr>PowerPoint Presentation</vt:lpstr>
      <vt:lpstr>Deterministic, Lumped Steady Flow Model </vt:lpstr>
      <vt:lpstr>Deterministic, Lumped Unsteady Flow Model</vt:lpstr>
      <vt:lpstr>Deterministic, Distributed, Unsteady Flow Model</vt:lpstr>
      <vt:lpstr>Stochastic, time-independent model</vt:lpstr>
      <vt:lpstr>Views of Motion</vt:lpstr>
      <vt:lpstr>Reynolds Transport Theorem</vt:lpstr>
      <vt:lpstr>Mass, Momentum Energy</vt:lpstr>
      <vt:lpstr>PowerPoint Presentation</vt:lpstr>
      <vt:lpstr>Reynolds Transport Theorem</vt:lpstr>
      <vt:lpstr>Continuity Equation</vt:lpstr>
      <vt:lpstr>Continuity equation for a watershed</vt:lpstr>
      <vt:lpstr>Continuous and Discrete time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</dc:creator>
  <cp:lastModifiedBy>Maidment, David R</cp:lastModifiedBy>
  <cp:revision>23</cp:revision>
  <dcterms:created xsi:type="dcterms:W3CDTF">2012-01-19T04:28:59Z</dcterms:created>
  <dcterms:modified xsi:type="dcterms:W3CDTF">2013-01-15T19:57:23Z</dcterms:modified>
</cp:coreProperties>
</file>