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9" r:id="rId3"/>
    <p:sldId id="290" r:id="rId4"/>
    <p:sldId id="296" r:id="rId5"/>
    <p:sldId id="291" r:id="rId6"/>
    <p:sldId id="260" r:id="rId7"/>
    <p:sldId id="261" r:id="rId8"/>
    <p:sldId id="262" r:id="rId9"/>
    <p:sldId id="263" r:id="rId10"/>
    <p:sldId id="292" r:id="rId11"/>
    <p:sldId id="265" r:id="rId12"/>
    <p:sldId id="266" r:id="rId13"/>
    <p:sldId id="267" r:id="rId14"/>
    <p:sldId id="269" r:id="rId15"/>
    <p:sldId id="270" r:id="rId16"/>
    <p:sldId id="316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1" autoAdjust="0"/>
    <p:restoredTop sz="94660"/>
  </p:normalViewPr>
  <p:slideViewPr>
    <p:cSldViewPr>
      <p:cViewPr>
        <p:scale>
          <a:sx n="92" d="100"/>
          <a:sy n="92" d="100"/>
        </p:scale>
        <p:origin x="69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9CABFC4-CD07-47EE-8D38-BFB9A5688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986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7C9991-78A6-4A31-9608-757D32D14E9A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69669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AB48B5-C6CB-43A4-AF55-657F1CE3F911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7287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C795E3-7040-40B0-A5DB-5DC69F5F2928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43415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24E09C-C425-4748-AF38-8790FC58CEF0}" type="slidenum">
              <a:rPr lang="en-US"/>
              <a:pPr eaLnBrk="1" hangingPunct="1"/>
              <a:t>9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46012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F0842-DF07-4EF1-A44E-6C304D5504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8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599D4-1E1C-45A6-AE8C-771868C64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6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3BA68-DCEB-431D-80C5-E09FA557B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80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FE95B-91CC-4D04-BA9A-86138B4EB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188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58C61-1D94-4CF8-84A0-C9CDBB906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0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3C046-70B6-4BEE-A7CF-5824460FB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7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6FD75-1FC8-408F-9BD2-BCE024F33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9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1B5D-5C2B-4E0D-863A-FD403DEBE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72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71E75-F5DF-420B-B38B-5849960A6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0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6B481-E539-4D89-9533-AFFC6C02F1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5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F3396-16BF-499B-A728-F934DD302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10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5208E-0978-406C-AF97-1F5473E80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6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E8352-0E61-4802-9C8F-1F2A4FC31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1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D012391-C5B6-4B45-8F43-E0557A18BE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9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png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Mass, Momentum, Energy</a:t>
            </a:r>
          </a:p>
        </p:txBody>
      </p:sp>
      <p:sp>
        <p:nvSpPr>
          <p:cNvPr id="2560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Mass – Continuity Equation</a:t>
            </a:r>
          </a:p>
          <a:p>
            <a:pPr eaLnBrk="1" hangingPunct="1"/>
            <a:r>
              <a:rPr lang="en-US" dirty="0" smtClean="0"/>
              <a:t>Momentum – Manning and Darcy </a:t>
            </a:r>
            <a:r>
              <a:rPr lang="en-US" dirty="0" err="1" smtClean="0"/>
              <a:t>eqns</a:t>
            </a:r>
            <a:endParaRPr lang="en-US" dirty="0" smtClean="0"/>
          </a:p>
          <a:p>
            <a:pPr eaLnBrk="1" hangingPunct="1"/>
            <a:r>
              <a:rPr lang="en-US" dirty="0" smtClean="0"/>
              <a:t>Energy – conduction, convection, radiation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Energy</a:t>
            </a:r>
          </a:p>
        </p:txBody>
      </p:sp>
      <p:graphicFrame>
        <p:nvGraphicFramePr>
          <p:cNvPr id="9218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057400" y="1295400"/>
          <a:ext cx="441960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5" name="Equation" r:id="rId3" imgW="1866600" imgH="444240" progId="Equation.3">
                  <p:embed/>
                </p:oleObj>
              </mc:Choice>
              <mc:Fallback>
                <p:oleObj name="Equation" r:id="rId3" imgW="186660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295400"/>
                        <a:ext cx="4419600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609600" y="2362200"/>
            <a:ext cx="815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 = E = mv</a:t>
            </a:r>
            <a:r>
              <a:rPr lang="en-US" baseline="30000"/>
              <a:t>2</a:t>
            </a:r>
            <a:r>
              <a:rPr lang="en-US"/>
              <a:t>/2 + mgz + E</a:t>
            </a:r>
            <a:r>
              <a:rPr lang="en-US" baseline="-25000"/>
              <a:t>u</a:t>
            </a:r>
            <a:r>
              <a:rPr lang="en-US"/>
              <a:t>;  </a:t>
            </a:r>
            <a:r>
              <a:rPr lang="en-US">
                <a:latin typeface="Symbol" pitchFamily="18" charset="2"/>
              </a:rPr>
              <a:t>b</a:t>
            </a:r>
            <a:r>
              <a:rPr lang="en-US"/>
              <a:t> = dB/dm = v</a:t>
            </a:r>
            <a:r>
              <a:rPr lang="en-US" baseline="-25000"/>
              <a:t>2</a:t>
            </a:r>
            <a:r>
              <a:rPr lang="en-US"/>
              <a:t>/2 + gz + e</a:t>
            </a:r>
            <a:r>
              <a:rPr lang="en-US" baseline="-25000"/>
              <a:t>u</a:t>
            </a:r>
            <a:r>
              <a:rPr lang="en-US"/>
              <a:t>; </a:t>
            </a:r>
          </a:p>
          <a:p>
            <a:pPr eaLnBrk="1" hangingPunct="1"/>
            <a:r>
              <a:rPr lang="en-US"/>
              <a:t>dE/dt = dH/dt – dW/dt  (heat input – work output) First Law of Thermodynamics</a:t>
            </a:r>
          </a:p>
        </p:txBody>
      </p:sp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0" y="3276600"/>
          <a:ext cx="8809038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6" name="Equation" r:id="rId5" imgW="3746160" imgH="469800" progId="Equation.3">
                  <p:embed/>
                </p:oleObj>
              </mc:Choice>
              <mc:Fallback>
                <p:oleObj name="Equation" r:id="rId5" imgW="3746160" imgH="46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276600"/>
                        <a:ext cx="8809038" cy="110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12"/>
          <p:cNvSpPr txBox="1">
            <a:spLocks noChangeArrowheads="1"/>
          </p:cNvSpPr>
          <p:nvPr/>
        </p:nvSpPr>
        <p:spPr bwMode="auto">
          <a:xfrm>
            <a:off x="1508125" y="4989513"/>
            <a:ext cx="68357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Generally in hydrology, the heat or internal energy component</a:t>
            </a:r>
          </a:p>
          <a:p>
            <a:pPr eaLnBrk="1" hangingPunct="1"/>
            <a:r>
              <a:rPr lang="en-US"/>
              <a:t>(E</a:t>
            </a:r>
            <a:r>
              <a:rPr lang="en-US" baseline="-25000"/>
              <a:t>u</a:t>
            </a:r>
            <a:r>
              <a:rPr lang="en-US"/>
              <a:t>, dominates the mechanical energy components (mv</a:t>
            </a:r>
            <a:r>
              <a:rPr lang="en-US" baseline="30000"/>
              <a:t>2</a:t>
            </a:r>
            <a:r>
              <a:rPr lang="en-US"/>
              <a:t>/2 + mgz)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Heat energy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332038"/>
            <a:ext cx="8229600" cy="4525962"/>
          </a:xfrm>
        </p:spPr>
        <p:txBody>
          <a:bodyPr/>
          <a:lstStyle/>
          <a:p>
            <a:pPr eaLnBrk="1" hangingPunct="1"/>
            <a:r>
              <a:rPr lang="en-US" smtClean="0"/>
              <a:t>Energy</a:t>
            </a:r>
          </a:p>
          <a:p>
            <a:pPr lvl="1" eaLnBrk="1" hangingPunct="1"/>
            <a:r>
              <a:rPr lang="en-US" smtClean="0"/>
              <a:t>Potential, Kinetic, </a:t>
            </a:r>
            <a:r>
              <a:rPr lang="en-US" smtClean="0">
                <a:solidFill>
                  <a:srgbClr val="FF3300"/>
                </a:solidFill>
              </a:rPr>
              <a:t>Internal (E</a:t>
            </a:r>
            <a:r>
              <a:rPr lang="en-US" baseline="-25000" smtClean="0">
                <a:solidFill>
                  <a:srgbClr val="FF3300"/>
                </a:solidFill>
              </a:rPr>
              <a:t>u</a:t>
            </a:r>
            <a:r>
              <a:rPr lang="en-US" smtClean="0">
                <a:solidFill>
                  <a:srgbClr val="FF3300"/>
                </a:solidFill>
              </a:rPr>
              <a:t>)</a:t>
            </a:r>
          </a:p>
          <a:p>
            <a:pPr eaLnBrk="1" hangingPunct="1"/>
            <a:r>
              <a:rPr lang="en-US" smtClean="0"/>
              <a:t>Internal energy</a:t>
            </a:r>
          </a:p>
          <a:p>
            <a:pPr lvl="1" eaLnBrk="1" hangingPunct="1"/>
            <a:r>
              <a:rPr lang="en-US" i="1" smtClean="0">
                <a:solidFill>
                  <a:srgbClr val="FF3300"/>
                </a:solidFill>
              </a:rPr>
              <a:t>Sensible</a:t>
            </a:r>
            <a:r>
              <a:rPr lang="en-US" smtClean="0">
                <a:solidFill>
                  <a:srgbClr val="FF3300"/>
                </a:solidFill>
              </a:rPr>
              <a:t> </a:t>
            </a:r>
            <a:r>
              <a:rPr lang="en-US" i="1" smtClean="0">
                <a:solidFill>
                  <a:srgbClr val="FF3300"/>
                </a:solidFill>
              </a:rPr>
              <a:t>heat</a:t>
            </a:r>
            <a:r>
              <a:rPr lang="en-US" smtClean="0"/>
              <a:t> – heat content that can be </a:t>
            </a:r>
            <a:r>
              <a:rPr lang="en-US" i="1" smtClean="0"/>
              <a:t>measured</a:t>
            </a:r>
            <a:r>
              <a:rPr lang="en-US" smtClean="0"/>
              <a:t> and is proportional to </a:t>
            </a:r>
            <a:r>
              <a:rPr lang="en-US" i="1" smtClean="0">
                <a:solidFill>
                  <a:srgbClr val="FF3300"/>
                </a:solidFill>
              </a:rPr>
              <a:t>temperature</a:t>
            </a:r>
          </a:p>
          <a:p>
            <a:pPr lvl="1" eaLnBrk="1" hangingPunct="1"/>
            <a:r>
              <a:rPr lang="en-US" i="1" smtClean="0">
                <a:solidFill>
                  <a:srgbClr val="FF3300"/>
                </a:solidFill>
              </a:rPr>
              <a:t>Latent heat</a:t>
            </a:r>
            <a:r>
              <a:rPr lang="en-US" smtClean="0"/>
              <a:t> – “hidden” heat content that is related to </a:t>
            </a:r>
            <a:r>
              <a:rPr lang="en-US" i="1" smtClean="0">
                <a:solidFill>
                  <a:srgbClr val="FF3300"/>
                </a:solidFill>
              </a:rPr>
              <a:t>phase changes</a:t>
            </a:r>
          </a:p>
          <a:p>
            <a:pPr lvl="2" eaLnBrk="1" hangingPunct="1">
              <a:buFontTx/>
              <a:buNone/>
            </a:pPr>
            <a:endParaRPr lang="en-US" smtClean="0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2590800" y="1524000"/>
          <a:ext cx="480060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Equation" r:id="rId3" imgW="1942920" imgH="444240" progId="Equation.3">
                  <p:embed/>
                </p:oleObj>
              </mc:Choice>
              <mc:Fallback>
                <p:oleObj name="Equation" r:id="rId3" imgW="194292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524000"/>
                        <a:ext cx="4800600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AutoShape 5"/>
          <p:cNvSpPr>
            <a:spLocks/>
          </p:cNvSpPr>
          <p:nvPr/>
        </p:nvSpPr>
        <p:spPr bwMode="auto">
          <a:xfrm rot="5400000">
            <a:off x="3009900" y="2019300"/>
            <a:ext cx="228600" cy="914400"/>
          </a:xfrm>
          <a:prstGeom prst="righ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H="1">
            <a:off x="2209800" y="26670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AutoShape 7"/>
          <p:cNvSpPr>
            <a:spLocks/>
          </p:cNvSpPr>
          <p:nvPr/>
        </p:nvSpPr>
        <p:spPr bwMode="auto">
          <a:xfrm rot="5400000">
            <a:off x="4076700" y="2247900"/>
            <a:ext cx="228600" cy="914400"/>
          </a:xfrm>
          <a:prstGeom prst="righ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H="1">
            <a:off x="3581400" y="2819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AutoShape 9"/>
          <p:cNvSpPr>
            <a:spLocks/>
          </p:cNvSpPr>
          <p:nvPr/>
        </p:nvSpPr>
        <p:spPr bwMode="auto">
          <a:xfrm rot="5400000">
            <a:off x="7010400" y="2133600"/>
            <a:ext cx="228600" cy="6858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H="1">
            <a:off x="5029200" y="2667000"/>
            <a:ext cx="2057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Energy Units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3300"/>
                </a:solidFill>
              </a:rPr>
              <a:t>In SI units</a:t>
            </a:r>
            <a:r>
              <a:rPr lang="en-US" smtClean="0"/>
              <a:t>, the basic unit of energy is </a:t>
            </a:r>
            <a:r>
              <a:rPr lang="en-US" smtClean="0">
                <a:solidFill>
                  <a:srgbClr val="FF3300"/>
                </a:solidFill>
              </a:rPr>
              <a:t>Joule (J),</a:t>
            </a:r>
            <a:r>
              <a:rPr lang="en-US" smtClean="0"/>
              <a:t> where 1 J = 1 kg x 1 m/s</a:t>
            </a:r>
            <a:r>
              <a:rPr lang="en-US" baseline="30000" smtClean="0"/>
              <a:t>2</a:t>
            </a:r>
          </a:p>
          <a:p>
            <a:pPr eaLnBrk="1" hangingPunct="1"/>
            <a:r>
              <a:rPr lang="en-US" smtClean="0"/>
              <a:t>Energy can also be measured in </a:t>
            </a:r>
            <a:r>
              <a:rPr lang="en-US" smtClean="0">
                <a:solidFill>
                  <a:srgbClr val="FF3300"/>
                </a:solidFill>
              </a:rPr>
              <a:t>calories</a:t>
            </a:r>
            <a:r>
              <a:rPr lang="en-US" smtClean="0"/>
              <a:t> where 1 calorie = heat required to raise 1 gm of water by 1</a:t>
            </a:r>
            <a:r>
              <a:rPr lang="en-US" smtClean="0">
                <a:cs typeface="Arial" charset="0"/>
              </a:rPr>
              <a:t>°C and 1 kilocalorie (C) = 1000 calories (1 calorie = 4.19 Joules)</a:t>
            </a:r>
          </a:p>
          <a:p>
            <a:pPr eaLnBrk="1" hangingPunct="1"/>
            <a:r>
              <a:rPr lang="en-US" smtClean="0">
                <a:cs typeface="Arial" charset="0"/>
              </a:rPr>
              <a:t>We will use the </a:t>
            </a:r>
            <a:r>
              <a:rPr lang="en-US" smtClean="0">
                <a:solidFill>
                  <a:srgbClr val="FF3300"/>
                </a:solidFill>
                <a:cs typeface="Arial" charset="0"/>
              </a:rPr>
              <a:t>SI system of units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Energy fluxes and flows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Water Volume [L</a:t>
            </a:r>
            <a:r>
              <a:rPr lang="en-US" baseline="30000" smtClean="0"/>
              <a:t>3</a:t>
            </a:r>
            <a:r>
              <a:rPr lang="en-US" smtClean="0"/>
              <a:t>] (acre-ft, m</a:t>
            </a:r>
            <a:r>
              <a:rPr lang="en-US" baseline="30000" smtClean="0"/>
              <a:t>3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Water flow [L</a:t>
            </a:r>
            <a:r>
              <a:rPr lang="en-US" baseline="30000" smtClean="0"/>
              <a:t>3</a:t>
            </a:r>
            <a:r>
              <a:rPr lang="en-US" smtClean="0"/>
              <a:t>/T] (cfs or m</a:t>
            </a:r>
            <a:r>
              <a:rPr lang="en-US" baseline="30000" smtClean="0"/>
              <a:t>3</a:t>
            </a:r>
            <a:r>
              <a:rPr lang="en-US" smtClean="0"/>
              <a:t>/s)</a:t>
            </a:r>
          </a:p>
          <a:p>
            <a:pPr eaLnBrk="1" hangingPunct="1"/>
            <a:r>
              <a:rPr lang="en-US" smtClean="0"/>
              <a:t>Water flux [L/T] (in/day, mm/day)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i="1" smtClean="0">
                <a:solidFill>
                  <a:srgbClr val="FF3300"/>
                </a:solidFill>
              </a:rPr>
              <a:t>Energy amount</a:t>
            </a:r>
            <a:r>
              <a:rPr lang="en-US" smtClean="0"/>
              <a:t> [E] (Joules)</a:t>
            </a:r>
          </a:p>
          <a:p>
            <a:pPr eaLnBrk="1" hangingPunct="1"/>
            <a:r>
              <a:rPr lang="en-US" i="1" smtClean="0">
                <a:solidFill>
                  <a:srgbClr val="FF3300"/>
                </a:solidFill>
              </a:rPr>
              <a:t>Energy “flow”</a:t>
            </a:r>
            <a:r>
              <a:rPr lang="en-US" smtClean="0"/>
              <a:t> in Watts [E/T] (1W = 1 J/s)</a:t>
            </a:r>
          </a:p>
          <a:p>
            <a:pPr eaLnBrk="1" hangingPunct="1"/>
            <a:r>
              <a:rPr lang="en-US" i="1" smtClean="0">
                <a:solidFill>
                  <a:srgbClr val="FF3300"/>
                </a:solidFill>
              </a:rPr>
              <a:t>Energy flux</a:t>
            </a:r>
            <a:r>
              <a:rPr lang="en-US" smtClean="0"/>
              <a:t> [E/L</a:t>
            </a:r>
            <a:r>
              <a:rPr lang="en-US" baseline="30000" smtClean="0"/>
              <a:t>2</a:t>
            </a:r>
            <a:r>
              <a:rPr lang="en-US" smtClean="0"/>
              <a:t>T] in Watts/m</a:t>
            </a:r>
            <a:r>
              <a:rPr lang="en-US" baseline="30000" smtClean="0"/>
              <a:t>2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4572000" y="3505200"/>
            <a:ext cx="40386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3124200" y="5410200"/>
            <a:ext cx="2133600" cy="914400"/>
          </a:xfrm>
          <a:prstGeom prst="parallelogram">
            <a:avLst>
              <a:gd name="adj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3124200" y="54102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1219200" y="4724400"/>
            <a:ext cx="21161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Energy flow of</a:t>
            </a:r>
          </a:p>
          <a:p>
            <a:pPr eaLnBrk="1" hangingPunct="1"/>
            <a:r>
              <a:rPr lang="en-US" sz="2400"/>
              <a:t>1 Joule/sec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5318125" y="5751513"/>
            <a:ext cx="1392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Area = 1 m</a:t>
            </a:r>
            <a:r>
              <a:rPr lang="en-US" baseline="30000"/>
              <a:t>2</a:t>
            </a:r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 flipV="1">
            <a:off x="5029200" y="57912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Internal Energy of Water</a:t>
            </a:r>
          </a:p>
        </p:txBody>
      </p:sp>
      <p:graphicFrame>
        <p:nvGraphicFramePr>
          <p:cNvPr id="1126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09600" y="1141413"/>
          <a:ext cx="8153400" cy="399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name="Chart" r:id="rId3" imgW="4667217" imgH="2286118" progId="Excel.Chart.8">
                  <p:embed/>
                </p:oleObj>
              </mc:Choice>
              <mc:Fallback>
                <p:oleObj name="Chart" r:id="rId3" imgW="4667217" imgH="2286118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41413"/>
                        <a:ext cx="8153400" cy="399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447800" y="5027613"/>
            <a:ext cx="59499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	</a:t>
            </a:r>
            <a:r>
              <a:rPr lang="en-US" b="1"/>
              <a:t>Heat Capacity (J/kg-K)	Latent Heat (MJ/kg)</a:t>
            </a:r>
          </a:p>
          <a:p>
            <a:pPr eaLnBrk="1" hangingPunct="1"/>
            <a:r>
              <a:rPr lang="en-US" b="1"/>
              <a:t>Ice</a:t>
            </a:r>
            <a:r>
              <a:rPr lang="en-US"/>
              <a:t>		2220			0.33</a:t>
            </a:r>
          </a:p>
          <a:p>
            <a:pPr eaLnBrk="1" hangingPunct="1"/>
            <a:r>
              <a:rPr lang="en-US" b="1"/>
              <a:t>Water</a:t>
            </a:r>
            <a:r>
              <a:rPr lang="en-US"/>
              <a:t>		4190			2.5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117725" y="3616325"/>
            <a:ext cx="488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Ice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022725" y="3159125"/>
            <a:ext cx="79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Water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994525" y="15589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Water vapor</a:t>
            </a:r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6019800" y="5332413"/>
            <a:ext cx="685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 flipV="1">
            <a:off x="2971800" y="3884613"/>
            <a:ext cx="3048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5957888" y="5618163"/>
            <a:ext cx="685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V="1">
            <a:off x="6019800" y="2741613"/>
            <a:ext cx="7620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81000" y="6019800"/>
            <a:ext cx="8362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Water may evaporate at any temperature in range 0 – 100</a:t>
            </a:r>
            <a:r>
              <a:rPr lang="en-US">
                <a:cs typeface="Arial" charset="0"/>
              </a:rPr>
              <a:t>°</a:t>
            </a:r>
            <a:r>
              <a:rPr lang="en-US"/>
              <a:t>C</a:t>
            </a:r>
          </a:p>
          <a:p>
            <a:pPr eaLnBrk="1" hangingPunct="1"/>
            <a:r>
              <a:rPr lang="en-US"/>
              <a:t>Latent heat of </a:t>
            </a:r>
            <a:r>
              <a:rPr lang="en-US" i="1">
                <a:solidFill>
                  <a:srgbClr val="FF3300"/>
                </a:solidFill>
              </a:rPr>
              <a:t>vaporization</a:t>
            </a:r>
            <a:r>
              <a:rPr lang="en-US"/>
              <a:t> consumes 7.6 times the latent heat of </a:t>
            </a:r>
            <a:r>
              <a:rPr lang="en-US" i="1">
                <a:solidFill>
                  <a:srgbClr val="FF3300"/>
                </a:solidFill>
              </a:rPr>
              <a:t>fusion</a:t>
            </a:r>
            <a:r>
              <a:rPr lang="en-US"/>
              <a:t> (melting)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7162800" y="5486400"/>
            <a:ext cx="158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>
                <a:solidFill>
                  <a:srgbClr val="FF3300"/>
                </a:solidFill>
              </a:rPr>
              <a:t>2.5/0.33 = 7.6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Water Mass Fluxes and Flows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Water Volume, V [L</a:t>
            </a:r>
            <a:r>
              <a:rPr lang="en-US" baseline="30000" smtClean="0"/>
              <a:t>3</a:t>
            </a:r>
            <a:r>
              <a:rPr lang="en-US" smtClean="0"/>
              <a:t>] (acre-ft, m</a:t>
            </a:r>
            <a:r>
              <a:rPr lang="en-US" baseline="30000" smtClean="0"/>
              <a:t>3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Water flow, Q [L</a:t>
            </a:r>
            <a:r>
              <a:rPr lang="en-US" baseline="30000" smtClean="0"/>
              <a:t>3</a:t>
            </a:r>
            <a:r>
              <a:rPr lang="en-US" smtClean="0"/>
              <a:t>/T] (cfs or m</a:t>
            </a:r>
            <a:r>
              <a:rPr lang="en-US" baseline="30000" smtClean="0"/>
              <a:t>3</a:t>
            </a:r>
            <a:r>
              <a:rPr lang="en-US" smtClean="0"/>
              <a:t>/s)</a:t>
            </a:r>
          </a:p>
          <a:p>
            <a:pPr eaLnBrk="1" hangingPunct="1"/>
            <a:r>
              <a:rPr lang="en-US" smtClean="0"/>
              <a:t>Water flux, q [L/T] (in/day, mm/day)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i="1" smtClean="0">
                <a:solidFill>
                  <a:srgbClr val="FF3300"/>
                </a:solidFill>
              </a:rPr>
              <a:t>Water mass</a:t>
            </a:r>
            <a:r>
              <a:rPr lang="en-US" smtClean="0"/>
              <a:t> [m = </a:t>
            </a:r>
            <a:r>
              <a:rPr lang="en-US" smtClean="0">
                <a:latin typeface="Symbol" pitchFamily="18" charset="2"/>
              </a:rPr>
              <a:t>r</a:t>
            </a:r>
            <a:r>
              <a:rPr lang="en-US" smtClean="0"/>
              <a:t>V] (Kg)</a:t>
            </a:r>
          </a:p>
          <a:p>
            <a:pPr eaLnBrk="1" hangingPunct="1"/>
            <a:r>
              <a:rPr lang="en-US" i="1" smtClean="0">
                <a:solidFill>
                  <a:srgbClr val="FF3300"/>
                </a:solidFill>
              </a:rPr>
              <a:t>Water mass flow rate</a:t>
            </a:r>
            <a:r>
              <a:rPr lang="en-US" smtClean="0"/>
              <a:t> [m/T = </a:t>
            </a:r>
            <a:r>
              <a:rPr lang="en-US" smtClean="0">
                <a:latin typeface="Symbol" pitchFamily="18" charset="2"/>
              </a:rPr>
              <a:t>r</a:t>
            </a:r>
            <a:r>
              <a:rPr lang="en-US" smtClean="0"/>
              <a:t>Q]  (kg/s or kg/day)</a:t>
            </a:r>
          </a:p>
          <a:p>
            <a:pPr eaLnBrk="1" hangingPunct="1"/>
            <a:r>
              <a:rPr lang="en-US" i="1" smtClean="0">
                <a:solidFill>
                  <a:srgbClr val="FF3300"/>
                </a:solidFill>
              </a:rPr>
              <a:t>Water mass flux</a:t>
            </a:r>
            <a:r>
              <a:rPr lang="en-US" smtClean="0"/>
              <a:t> [M/L</a:t>
            </a:r>
            <a:r>
              <a:rPr lang="en-US" baseline="30000" smtClean="0"/>
              <a:t>2</a:t>
            </a:r>
            <a:r>
              <a:rPr lang="en-US" smtClean="0"/>
              <a:t>T = </a:t>
            </a:r>
            <a:r>
              <a:rPr lang="en-US" smtClean="0">
                <a:latin typeface="Symbol" pitchFamily="18" charset="2"/>
              </a:rPr>
              <a:t>r</a:t>
            </a:r>
            <a:r>
              <a:rPr lang="en-US" smtClean="0"/>
              <a:t>q] in kg/m</a:t>
            </a:r>
            <a:r>
              <a:rPr lang="en-US" baseline="30000" smtClean="0"/>
              <a:t>2</a:t>
            </a:r>
            <a:r>
              <a:rPr lang="en-US" smtClean="0"/>
              <a:t>-day</a:t>
            </a:r>
            <a:endParaRPr lang="en-US" baseline="30000" smtClean="0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4648200" y="3810000"/>
            <a:ext cx="40386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371600" y="5029200"/>
            <a:ext cx="155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Water flux</a:t>
            </a:r>
          </a:p>
        </p:txBody>
      </p:sp>
      <p:sp>
        <p:nvSpPr>
          <p:cNvPr id="35847" name="AutoShape 7"/>
          <p:cNvSpPr>
            <a:spLocks noChangeArrowheads="1"/>
          </p:cNvSpPr>
          <p:nvPr/>
        </p:nvSpPr>
        <p:spPr bwMode="auto">
          <a:xfrm>
            <a:off x="1981200" y="5638800"/>
            <a:ext cx="2133600" cy="914400"/>
          </a:xfrm>
          <a:prstGeom prst="parallelogram">
            <a:avLst>
              <a:gd name="adj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175125" y="5980113"/>
            <a:ext cx="1392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Area = 1 m</a:t>
            </a:r>
            <a:r>
              <a:rPr lang="en-US" baseline="30000"/>
              <a:t>2</a:t>
            </a: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 flipV="1">
            <a:off x="3886200" y="6019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0" name="AutoShape 10"/>
          <p:cNvSpPr>
            <a:spLocks noChangeArrowheads="1"/>
          </p:cNvSpPr>
          <p:nvPr/>
        </p:nvSpPr>
        <p:spPr bwMode="auto">
          <a:xfrm>
            <a:off x="3048000" y="4572000"/>
            <a:ext cx="381000" cy="990600"/>
          </a:xfrm>
          <a:prstGeom prst="upArrow">
            <a:avLst>
              <a:gd name="adj1" fmla="val 50000"/>
              <a:gd name="adj2" fmla="val 6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794125" y="46847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Latent heat flux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Water flux</a:t>
            </a:r>
          </a:p>
          <a:p>
            <a:pPr lvl="1" eaLnBrk="1" hangingPunct="1"/>
            <a:r>
              <a:rPr lang="en-US" smtClean="0"/>
              <a:t>Evaporation rate, E (mm/day)</a:t>
            </a:r>
          </a:p>
        </p:txBody>
      </p:sp>
      <p:sp>
        <p:nvSpPr>
          <p:cNvPr id="1229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Energy flux </a:t>
            </a:r>
          </a:p>
          <a:p>
            <a:pPr lvl="1" eaLnBrk="1" hangingPunct="1"/>
            <a:r>
              <a:rPr lang="en-US" smtClean="0"/>
              <a:t>Latent heat flux (W/m</a:t>
            </a:r>
            <a:r>
              <a:rPr lang="en-US" baseline="30000" smtClean="0"/>
              <a:t>2</a:t>
            </a:r>
            <a:r>
              <a:rPr lang="en-US" smtClean="0"/>
              <a:t>), H</a:t>
            </a:r>
            <a:r>
              <a:rPr lang="en-US" baseline="-25000" smtClean="0"/>
              <a:t>l</a:t>
            </a:r>
          </a:p>
        </p:txBody>
      </p:sp>
      <p:sp>
        <p:nvSpPr>
          <p:cNvPr id="12295" name="AutoShape 5"/>
          <p:cNvSpPr>
            <a:spLocks noChangeArrowheads="1"/>
          </p:cNvSpPr>
          <p:nvPr/>
        </p:nvSpPr>
        <p:spPr bwMode="auto">
          <a:xfrm>
            <a:off x="4795838" y="5638800"/>
            <a:ext cx="2133600" cy="914400"/>
          </a:xfrm>
          <a:prstGeom prst="parallelogram">
            <a:avLst>
              <a:gd name="adj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219200" y="4724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2297" name="Text Box 7"/>
          <p:cNvSpPr txBox="1">
            <a:spLocks noChangeArrowheads="1"/>
          </p:cNvSpPr>
          <p:nvPr/>
        </p:nvSpPr>
        <p:spPr bwMode="auto">
          <a:xfrm>
            <a:off x="6989763" y="5980113"/>
            <a:ext cx="1392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Area = 1 m</a:t>
            </a:r>
            <a:r>
              <a:rPr lang="en-US" baseline="30000"/>
              <a:t>2</a:t>
            </a:r>
          </a:p>
        </p:txBody>
      </p:sp>
      <p:sp>
        <p:nvSpPr>
          <p:cNvPr id="12298" name="Line 8"/>
          <p:cNvSpPr>
            <a:spLocks noChangeShapeType="1"/>
          </p:cNvSpPr>
          <p:nvPr/>
        </p:nvSpPr>
        <p:spPr bwMode="auto">
          <a:xfrm flipH="1" flipV="1">
            <a:off x="6700838" y="6019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AutoShape 9"/>
          <p:cNvSpPr>
            <a:spLocks noChangeArrowheads="1"/>
          </p:cNvSpPr>
          <p:nvPr/>
        </p:nvSpPr>
        <p:spPr bwMode="auto">
          <a:xfrm>
            <a:off x="5862638" y="4572000"/>
            <a:ext cx="381000" cy="990600"/>
          </a:xfrm>
          <a:prstGeom prst="upArrow">
            <a:avLst>
              <a:gd name="adj1" fmla="val 50000"/>
              <a:gd name="adj2" fmla="val 6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2300" name="Text Box 10"/>
          <p:cNvSpPr txBox="1">
            <a:spLocks noChangeArrowheads="1"/>
          </p:cNvSpPr>
          <p:nvPr/>
        </p:nvSpPr>
        <p:spPr bwMode="auto">
          <a:xfrm>
            <a:off x="6608763" y="46847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12290" name="Object 11"/>
          <p:cNvGraphicFramePr>
            <a:graphicFrameLocks noChangeAspect="1"/>
          </p:cNvGraphicFramePr>
          <p:nvPr/>
        </p:nvGraphicFramePr>
        <p:xfrm>
          <a:off x="3200400" y="3200400"/>
          <a:ext cx="223520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name="Equation" r:id="rId3" imgW="660240" imgH="228600" progId="Equation.3">
                  <p:embed/>
                </p:oleObj>
              </mc:Choice>
              <mc:Fallback>
                <p:oleObj name="Equation" r:id="rId3" imgW="660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200400"/>
                        <a:ext cx="223520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1" name="Text Box 12"/>
          <p:cNvSpPr txBox="1">
            <a:spLocks noChangeArrowheads="1"/>
          </p:cNvSpPr>
          <p:nvPr/>
        </p:nvSpPr>
        <p:spPr bwMode="auto">
          <a:xfrm>
            <a:off x="762000" y="3276600"/>
            <a:ext cx="21494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Symbol" pitchFamily="18" charset="2"/>
              </a:rPr>
              <a:t>r</a:t>
            </a:r>
            <a:r>
              <a:rPr lang="en-US"/>
              <a:t> = 1000 kg/m</a:t>
            </a:r>
            <a:r>
              <a:rPr lang="en-US" baseline="30000"/>
              <a:t>3</a:t>
            </a:r>
          </a:p>
          <a:p>
            <a:pPr eaLnBrk="1" hangingPunct="1"/>
            <a:r>
              <a:rPr lang="en-US"/>
              <a:t>l</a:t>
            </a:r>
            <a:r>
              <a:rPr lang="en-US" baseline="-25000"/>
              <a:t>v</a:t>
            </a:r>
            <a:r>
              <a:rPr lang="en-US"/>
              <a:t> = 2.5 MJ/kg</a:t>
            </a:r>
          </a:p>
          <a:p>
            <a:pPr eaLnBrk="1" hangingPunct="1"/>
            <a:endParaRPr lang="en-US"/>
          </a:p>
        </p:txBody>
      </p:sp>
      <p:graphicFrame>
        <p:nvGraphicFramePr>
          <p:cNvPr id="12291" name="Object 13"/>
          <p:cNvGraphicFramePr>
            <a:graphicFrameLocks noChangeAspect="1"/>
          </p:cNvGraphicFramePr>
          <p:nvPr/>
        </p:nvGraphicFramePr>
        <p:xfrm>
          <a:off x="795338" y="3962400"/>
          <a:ext cx="7475537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" name="Equation" r:id="rId5" imgW="5562360" imgH="457200" progId="Equation.3">
                  <p:embed/>
                </p:oleObj>
              </mc:Choice>
              <mc:Fallback>
                <p:oleObj name="Equation" r:id="rId5" imgW="55623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338" y="3962400"/>
                        <a:ext cx="7475537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2159000" y="4501294"/>
            <a:ext cx="2636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28.94 W/m</a:t>
            </a:r>
            <a:r>
              <a:rPr lang="en-US" baseline="30000" dirty="0"/>
              <a:t>2</a:t>
            </a:r>
            <a:r>
              <a:rPr lang="en-US" dirty="0"/>
              <a:t> = 1 mm/day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122742"/>
              </p:ext>
            </p:extLst>
          </p:nvPr>
        </p:nvGraphicFramePr>
        <p:xfrm>
          <a:off x="376237" y="4962144"/>
          <a:ext cx="3738563" cy="1520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1624"/>
                <a:gridCol w="983339"/>
                <a:gridCol w="838200"/>
                <a:gridCol w="1295400"/>
              </a:tblGrid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Temp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Lv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Density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Conversion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2501000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999.9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28.94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2477300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999.7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28.66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2453600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998.2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28.35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2429900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995.7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28.00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2406200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992.2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27.63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37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Radiation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Two basic laws</a:t>
            </a:r>
          </a:p>
          <a:p>
            <a:pPr lvl="1" eaLnBrk="1" hangingPunct="1"/>
            <a:r>
              <a:rPr lang="en-US" sz="2400" i="1" smtClean="0">
                <a:solidFill>
                  <a:srgbClr val="FF3300"/>
                </a:solidFill>
              </a:rPr>
              <a:t>Stefan-Boltzman Law</a:t>
            </a:r>
          </a:p>
          <a:p>
            <a:pPr lvl="2" eaLnBrk="1" hangingPunct="1"/>
            <a:r>
              <a:rPr lang="en-US" sz="2000" smtClean="0"/>
              <a:t>R = emitted radiation (W/m2)</a:t>
            </a:r>
          </a:p>
          <a:p>
            <a:pPr lvl="2" eaLnBrk="1" hangingPunct="1"/>
            <a:r>
              <a:rPr lang="en-US" sz="2000" smtClean="0">
                <a:latin typeface="Symbol" pitchFamily="18" charset="2"/>
              </a:rPr>
              <a:t>e</a:t>
            </a:r>
            <a:r>
              <a:rPr lang="en-US" sz="2000" smtClean="0"/>
              <a:t> = emissivity (0-1)</a:t>
            </a:r>
          </a:p>
          <a:p>
            <a:pPr lvl="2" eaLnBrk="1" hangingPunct="1"/>
            <a:r>
              <a:rPr lang="en-US" sz="2000" smtClean="0">
                <a:latin typeface="Symbol" pitchFamily="18" charset="2"/>
              </a:rPr>
              <a:t>s</a:t>
            </a:r>
            <a:r>
              <a:rPr lang="en-US" sz="2000" smtClean="0"/>
              <a:t> = 5.67x10</a:t>
            </a:r>
            <a:r>
              <a:rPr lang="en-US" sz="2000" baseline="30000" smtClean="0"/>
              <a:t>-8</a:t>
            </a:r>
            <a:r>
              <a:rPr lang="en-US" sz="2000" smtClean="0"/>
              <a:t>W/m2-K</a:t>
            </a:r>
            <a:r>
              <a:rPr lang="en-US" sz="2000" baseline="30000" smtClean="0"/>
              <a:t>4</a:t>
            </a:r>
          </a:p>
          <a:p>
            <a:pPr lvl="2" eaLnBrk="1" hangingPunct="1"/>
            <a:r>
              <a:rPr lang="en-US" sz="2000" smtClean="0"/>
              <a:t>T = absolute temperature (K)</a:t>
            </a:r>
          </a:p>
          <a:p>
            <a:pPr lvl="1" eaLnBrk="1" hangingPunct="1"/>
            <a:r>
              <a:rPr lang="en-US" sz="2400" i="1" smtClean="0">
                <a:solidFill>
                  <a:srgbClr val="FF3300"/>
                </a:solidFill>
              </a:rPr>
              <a:t>Wiens Law</a:t>
            </a:r>
          </a:p>
          <a:p>
            <a:pPr lvl="2" eaLnBrk="1" hangingPunct="1"/>
            <a:r>
              <a:rPr lang="en-US" sz="2000" smtClean="0">
                <a:latin typeface="Symbol" pitchFamily="18" charset="2"/>
              </a:rPr>
              <a:t>l</a:t>
            </a:r>
            <a:r>
              <a:rPr lang="en-US" sz="2000" smtClean="0"/>
              <a:t> = wavelength of emitted radiation (m)</a:t>
            </a:r>
          </a:p>
        </p:txBody>
      </p:sp>
      <p:graphicFrame>
        <p:nvGraphicFramePr>
          <p:cNvPr id="1331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257800" y="1752600"/>
          <a:ext cx="27813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2" name="Equation" r:id="rId3" imgW="609480" imgH="203040" progId="Equation.3">
                  <p:embed/>
                </p:oleObj>
              </mc:Choice>
              <mc:Fallback>
                <p:oleObj name="Equation" r:id="rId3" imgW="6094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752600"/>
                        <a:ext cx="27813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953000" y="4191000"/>
          <a:ext cx="3281363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3" name="Equation" r:id="rId5" imgW="939600" imgH="419040" progId="Equation.3">
                  <p:embed/>
                </p:oleObj>
              </mc:Choice>
              <mc:Fallback>
                <p:oleObj name="Equation" r:id="rId5" imgW="93960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191000"/>
                        <a:ext cx="3281363" cy="146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828800" y="5870575"/>
            <a:ext cx="61547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3300"/>
                </a:solidFill>
              </a:rPr>
              <a:t>Hot </a:t>
            </a:r>
            <a:r>
              <a:rPr lang="en-US" sz="2400"/>
              <a:t>bodies (sun) emit </a:t>
            </a:r>
            <a:r>
              <a:rPr lang="en-US" sz="2400">
                <a:solidFill>
                  <a:srgbClr val="FF3300"/>
                </a:solidFill>
              </a:rPr>
              <a:t>short wave</a:t>
            </a:r>
            <a:r>
              <a:rPr lang="en-US" sz="2400"/>
              <a:t> radiation</a:t>
            </a:r>
          </a:p>
          <a:p>
            <a:pPr eaLnBrk="1" hangingPunct="1"/>
            <a:r>
              <a:rPr lang="en-US" sz="2400">
                <a:solidFill>
                  <a:srgbClr val="FF3300"/>
                </a:solidFill>
              </a:rPr>
              <a:t>Cool </a:t>
            </a:r>
            <a:r>
              <a:rPr lang="en-US" sz="2400"/>
              <a:t>bodies (earth) emit </a:t>
            </a:r>
            <a:r>
              <a:rPr lang="en-US" sz="2400">
                <a:solidFill>
                  <a:srgbClr val="FF3300"/>
                </a:solidFill>
              </a:rPr>
              <a:t>long wave</a:t>
            </a:r>
            <a:r>
              <a:rPr lang="en-US" sz="2400"/>
              <a:t> radiation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953000" y="2895600"/>
            <a:ext cx="3424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3300"/>
                </a:solidFill>
              </a:rPr>
              <a:t>All bodies emit radiation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 Radiation, R</a:t>
            </a:r>
            <a:r>
              <a:rPr lang="en-US" baseline="-25000" smtClean="0"/>
              <a:t>n</a:t>
            </a:r>
            <a:r>
              <a:rPr lang="en-US" smtClean="0"/>
              <a:t> </a:t>
            </a:r>
          </a:p>
        </p:txBody>
      </p:sp>
      <p:sp>
        <p:nvSpPr>
          <p:cNvPr id="14340" name="Line 3"/>
          <p:cNvSpPr>
            <a:spLocks noChangeShapeType="1"/>
          </p:cNvSpPr>
          <p:nvPr/>
        </p:nvSpPr>
        <p:spPr bwMode="auto">
          <a:xfrm>
            <a:off x="1676400" y="4227513"/>
            <a:ext cx="39624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Line 4"/>
          <p:cNvSpPr>
            <a:spLocks noChangeShapeType="1"/>
          </p:cNvSpPr>
          <p:nvPr/>
        </p:nvSpPr>
        <p:spPr bwMode="auto">
          <a:xfrm>
            <a:off x="1524000" y="2627313"/>
            <a:ext cx="19812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5"/>
          <p:cNvSpPr>
            <a:spLocks noChangeShapeType="1"/>
          </p:cNvSpPr>
          <p:nvPr/>
        </p:nvSpPr>
        <p:spPr bwMode="auto">
          <a:xfrm flipV="1">
            <a:off x="3505200" y="3313113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Freeform 6"/>
          <p:cNvSpPr>
            <a:spLocks/>
          </p:cNvSpPr>
          <p:nvPr/>
        </p:nvSpPr>
        <p:spPr bwMode="auto">
          <a:xfrm>
            <a:off x="3416300" y="4227513"/>
            <a:ext cx="330200" cy="838200"/>
          </a:xfrm>
          <a:custGeom>
            <a:avLst/>
            <a:gdLst>
              <a:gd name="T0" fmla="*/ 56 w 208"/>
              <a:gd name="T1" fmla="*/ 0 h 528"/>
              <a:gd name="T2" fmla="*/ 200 w 208"/>
              <a:gd name="T3" fmla="*/ 144 h 528"/>
              <a:gd name="T4" fmla="*/ 8 w 208"/>
              <a:gd name="T5" fmla="*/ 240 h 528"/>
              <a:gd name="T6" fmla="*/ 152 w 208"/>
              <a:gd name="T7" fmla="*/ 384 h 528"/>
              <a:gd name="T8" fmla="*/ 8 w 208"/>
              <a:gd name="T9" fmla="*/ 528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8"/>
              <a:gd name="T16" fmla="*/ 0 h 528"/>
              <a:gd name="T17" fmla="*/ 208 w 208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8" h="528">
                <a:moveTo>
                  <a:pt x="56" y="0"/>
                </a:moveTo>
                <a:cubicBezTo>
                  <a:pt x="132" y="52"/>
                  <a:pt x="208" y="104"/>
                  <a:pt x="200" y="144"/>
                </a:cubicBezTo>
                <a:cubicBezTo>
                  <a:pt x="192" y="184"/>
                  <a:pt x="16" y="200"/>
                  <a:pt x="8" y="240"/>
                </a:cubicBezTo>
                <a:cubicBezTo>
                  <a:pt x="0" y="280"/>
                  <a:pt x="152" y="336"/>
                  <a:pt x="152" y="384"/>
                </a:cubicBezTo>
                <a:cubicBezTo>
                  <a:pt x="152" y="432"/>
                  <a:pt x="32" y="504"/>
                  <a:pt x="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1736725" y="2209800"/>
            <a:ext cx="3230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R</a:t>
            </a:r>
            <a:r>
              <a:rPr lang="en-US" sz="2400" baseline="-25000"/>
              <a:t>i</a:t>
            </a:r>
            <a:r>
              <a:rPr lang="en-US" sz="2400"/>
              <a:t>  Incoming Radiation</a:t>
            </a:r>
            <a:endParaRPr lang="en-US" sz="2400" baseline="-25000"/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4343400" y="2855913"/>
            <a:ext cx="4495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R</a:t>
            </a:r>
            <a:r>
              <a:rPr lang="en-US" sz="2400" baseline="-25000"/>
              <a:t>o</a:t>
            </a:r>
            <a:r>
              <a:rPr lang="en-US" sz="2400"/>
              <a:t> =</a:t>
            </a:r>
            <a:r>
              <a:rPr lang="en-US" sz="2400">
                <a:latin typeface="Symbol" pitchFamily="18" charset="2"/>
              </a:rPr>
              <a:t>a</a:t>
            </a:r>
            <a:r>
              <a:rPr lang="en-US" sz="2400"/>
              <a:t>R</a:t>
            </a:r>
            <a:r>
              <a:rPr lang="en-US" sz="2400" baseline="-25000"/>
              <a:t>i   </a:t>
            </a:r>
            <a:r>
              <a:rPr lang="en-US" sz="2400"/>
              <a:t>Reflected radiation</a:t>
            </a:r>
          </a:p>
          <a:p>
            <a:pPr eaLnBrk="1" hangingPunct="1"/>
            <a:endParaRPr lang="en-US" sz="2400">
              <a:latin typeface="Symbol" pitchFamily="18" charset="2"/>
            </a:endParaRPr>
          </a:p>
          <a:p>
            <a:pPr eaLnBrk="1" hangingPunct="1">
              <a:buFont typeface="Symbol" pitchFamily="18" charset="2"/>
              <a:buChar char="a"/>
            </a:pPr>
            <a:r>
              <a:rPr lang="en-US" sz="2400">
                <a:latin typeface="Symbol" pitchFamily="18" charset="2"/>
              </a:rPr>
              <a:t>= </a:t>
            </a:r>
            <a:r>
              <a:rPr lang="en-US" sz="2400">
                <a:latin typeface="Times New Roman" pitchFamily="18" charset="0"/>
              </a:rPr>
              <a:t>albedo (0 – 1)</a:t>
            </a:r>
          </a:p>
          <a:p>
            <a:pPr eaLnBrk="1" hangingPunct="1">
              <a:buFont typeface="Symbol" pitchFamily="18" charset="2"/>
              <a:buNone/>
            </a:pPr>
            <a:endParaRPr lang="en-US" sz="2400">
              <a:latin typeface="Symbol" pitchFamily="18" charset="2"/>
            </a:endParaRPr>
          </a:p>
        </p:txBody>
      </p:sp>
      <p:sp>
        <p:nvSpPr>
          <p:cNvPr id="14346" name="Text Box 9"/>
          <p:cNvSpPr txBox="1">
            <a:spLocks noChangeArrowheads="1"/>
          </p:cNvSpPr>
          <p:nvPr/>
        </p:nvSpPr>
        <p:spPr bwMode="auto">
          <a:xfrm>
            <a:off x="3505200" y="5065713"/>
            <a:ext cx="2481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R</a:t>
            </a:r>
            <a:r>
              <a:rPr lang="en-US" sz="2400" baseline="-25000"/>
              <a:t>n  </a:t>
            </a:r>
            <a:r>
              <a:rPr lang="en-US" sz="2400"/>
              <a:t>Net Radiation</a:t>
            </a:r>
            <a:endParaRPr lang="en-US" sz="2400" baseline="-25000"/>
          </a:p>
        </p:txBody>
      </p:sp>
      <p:sp>
        <p:nvSpPr>
          <p:cNvPr id="14347" name="Freeform 10"/>
          <p:cNvSpPr>
            <a:spLocks/>
          </p:cNvSpPr>
          <p:nvPr/>
        </p:nvSpPr>
        <p:spPr bwMode="auto">
          <a:xfrm flipV="1">
            <a:off x="1828800" y="3313113"/>
            <a:ext cx="330200" cy="838200"/>
          </a:xfrm>
          <a:custGeom>
            <a:avLst/>
            <a:gdLst>
              <a:gd name="T0" fmla="*/ 56 w 208"/>
              <a:gd name="T1" fmla="*/ 0 h 528"/>
              <a:gd name="T2" fmla="*/ 200 w 208"/>
              <a:gd name="T3" fmla="*/ 144 h 528"/>
              <a:gd name="T4" fmla="*/ 8 w 208"/>
              <a:gd name="T5" fmla="*/ 240 h 528"/>
              <a:gd name="T6" fmla="*/ 152 w 208"/>
              <a:gd name="T7" fmla="*/ 384 h 528"/>
              <a:gd name="T8" fmla="*/ 8 w 208"/>
              <a:gd name="T9" fmla="*/ 528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8"/>
              <a:gd name="T16" fmla="*/ 0 h 528"/>
              <a:gd name="T17" fmla="*/ 208 w 208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8" h="528">
                <a:moveTo>
                  <a:pt x="56" y="0"/>
                </a:moveTo>
                <a:cubicBezTo>
                  <a:pt x="132" y="52"/>
                  <a:pt x="208" y="104"/>
                  <a:pt x="200" y="144"/>
                </a:cubicBezTo>
                <a:cubicBezTo>
                  <a:pt x="192" y="184"/>
                  <a:pt x="16" y="200"/>
                  <a:pt x="8" y="240"/>
                </a:cubicBezTo>
                <a:cubicBezTo>
                  <a:pt x="0" y="280"/>
                  <a:pt x="152" y="336"/>
                  <a:pt x="152" y="384"/>
                </a:cubicBezTo>
                <a:cubicBezTo>
                  <a:pt x="152" y="432"/>
                  <a:pt x="32" y="504"/>
                  <a:pt x="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1371600" y="3011488"/>
            <a:ext cx="517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R</a:t>
            </a:r>
            <a:r>
              <a:rPr lang="en-US" sz="2400" baseline="-25000"/>
              <a:t>e</a:t>
            </a:r>
          </a:p>
        </p:txBody>
      </p:sp>
      <p:graphicFrame>
        <p:nvGraphicFramePr>
          <p:cNvPr id="14338" name="Object 12"/>
          <p:cNvGraphicFramePr>
            <a:graphicFrameLocks noGrp="1" noChangeAspect="1"/>
          </p:cNvGraphicFramePr>
          <p:nvPr>
            <p:ph idx="1"/>
          </p:nvPr>
        </p:nvGraphicFramePr>
        <p:xfrm>
          <a:off x="2057400" y="1295400"/>
          <a:ext cx="51054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Equation" r:id="rId3" imgW="1168200" imgH="241200" progId="Equation.3">
                  <p:embed/>
                </p:oleObj>
              </mc:Choice>
              <mc:Fallback>
                <p:oleObj name="Equation" r:id="rId3" imgW="1168200" imgH="241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295400"/>
                        <a:ext cx="51054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1704975" y="5730875"/>
            <a:ext cx="5534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FF3300"/>
                </a:solidFill>
              </a:rPr>
              <a:t>Average value of R</a:t>
            </a:r>
            <a:r>
              <a:rPr lang="en-US" sz="2400" baseline="-25000">
                <a:solidFill>
                  <a:srgbClr val="FF3300"/>
                </a:solidFill>
              </a:rPr>
              <a:t>n</a:t>
            </a:r>
            <a:r>
              <a:rPr lang="en-US" sz="2400">
                <a:solidFill>
                  <a:srgbClr val="FF3300"/>
                </a:solidFill>
              </a:rPr>
              <a:t> over the earth and </a:t>
            </a:r>
          </a:p>
          <a:p>
            <a:pPr algn="ctr" eaLnBrk="1" hangingPunct="1"/>
            <a:r>
              <a:rPr lang="en-US" sz="2400">
                <a:solidFill>
                  <a:srgbClr val="FF3300"/>
                </a:solidFill>
              </a:rPr>
              <a:t>over the year is 105 W/m</a:t>
            </a:r>
            <a:r>
              <a:rPr lang="en-US" sz="2400" baseline="30000">
                <a:solidFill>
                  <a:srgbClr val="FF33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 Radiation, R</a:t>
            </a:r>
            <a:r>
              <a:rPr lang="en-US" baseline="-25000" smtClean="0"/>
              <a:t>n</a:t>
            </a:r>
            <a:r>
              <a:rPr lang="en-US" smtClean="0"/>
              <a:t> </a:t>
            </a:r>
          </a:p>
        </p:txBody>
      </p:sp>
      <p:sp>
        <p:nvSpPr>
          <p:cNvPr id="15364" name="Line 3"/>
          <p:cNvSpPr>
            <a:spLocks noChangeShapeType="1"/>
          </p:cNvSpPr>
          <p:nvPr/>
        </p:nvSpPr>
        <p:spPr bwMode="auto">
          <a:xfrm>
            <a:off x="1676400" y="4227513"/>
            <a:ext cx="39624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Freeform 4"/>
          <p:cNvSpPr>
            <a:spLocks/>
          </p:cNvSpPr>
          <p:nvPr/>
        </p:nvSpPr>
        <p:spPr bwMode="auto">
          <a:xfrm flipV="1">
            <a:off x="3810000" y="3352800"/>
            <a:ext cx="330200" cy="838200"/>
          </a:xfrm>
          <a:custGeom>
            <a:avLst/>
            <a:gdLst>
              <a:gd name="T0" fmla="*/ 56 w 208"/>
              <a:gd name="T1" fmla="*/ 0 h 528"/>
              <a:gd name="T2" fmla="*/ 200 w 208"/>
              <a:gd name="T3" fmla="*/ 144 h 528"/>
              <a:gd name="T4" fmla="*/ 8 w 208"/>
              <a:gd name="T5" fmla="*/ 240 h 528"/>
              <a:gd name="T6" fmla="*/ 152 w 208"/>
              <a:gd name="T7" fmla="*/ 384 h 528"/>
              <a:gd name="T8" fmla="*/ 8 w 208"/>
              <a:gd name="T9" fmla="*/ 528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8"/>
              <a:gd name="T16" fmla="*/ 0 h 528"/>
              <a:gd name="T17" fmla="*/ 208 w 208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8" h="528">
                <a:moveTo>
                  <a:pt x="56" y="0"/>
                </a:moveTo>
                <a:cubicBezTo>
                  <a:pt x="132" y="52"/>
                  <a:pt x="208" y="104"/>
                  <a:pt x="200" y="144"/>
                </a:cubicBezTo>
                <a:cubicBezTo>
                  <a:pt x="192" y="184"/>
                  <a:pt x="16" y="200"/>
                  <a:pt x="8" y="240"/>
                </a:cubicBezTo>
                <a:cubicBezTo>
                  <a:pt x="0" y="280"/>
                  <a:pt x="152" y="336"/>
                  <a:pt x="152" y="384"/>
                </a:cubicBezTo>
                <a:cubicBezTo>
                  <a:pt x="152" y="432"/>
                  <a:pt x="32" y="504"/>
                  <a:pt x="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3048000" y="5105400"/>
            <a:ext cx="2481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R</a:t>
            </a:r>
            <a:r>
              <a:rPr lang="en-US" sz="2400" baseline="-25000"/>
              <a:t>n  </a:t>
            </a:r>
            <a:r>
              <a:rPr lang="en-US" sz="2400"/>
              <a:t>Net Radiation</a:t>
            </a:r>
            <a:endParaRPr lang="en-US" sz="2400" baseline="-25000"/>
          </a:p>
        </p:txBody>
      </p:sp>
      <p:graphicFrame>
        <p:nvGraphicFramePr>
          <p:cNvPr id="15362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2149475" y="1295400"/>
          <a:ext cx="4919663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Equation" r:id="rId3" imgW="1066680" imgH="228600" progId="Equation.3">
                  <p:embed/>
                </p:oleObj>
              </mc:Choice>
              <mc:Fallback>
                <p:oleObj name="Equation" r:id="rId3" imgW="106668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9475" y="1295400"/>
                        <a:ext cx="4919663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704975" y="5730875"/>
            <a:ext cx="5534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FF3300"/>
                </a:solidFill>
              </a:rPr>
              <a:t>Average value of R</a:t>
            </a:r>
            <a:r>
              <a:rPr lang="en-US" sz="2400" baseline="-25000">
                <a:solidFill>
                  <a:srgbClr val="FF3300"/>
                </a:solidFill>
              </a:rPr>
              <a:t>n</a:t>
            </a:r>
            <a:r>
              <a:rPr lang="en-US" sz="2400">
                <a:solidFill>
                  <a:srgbClr val="FF3300"/>
                </a:solidFill>
              </a:rPr>
              <a:t> over the earth and </a:t>
            </a:r>
          </a:p>
          <a:p>
            <a:pPr algn="ctr" eaLnBrk="1" hangingPunct="1"/>
            <a:r>
              <a:rPr lang="en-US" sz="2400">
                <a:solidFill>
                  <a:srgbClr val="FF3300"/>
                </a:solidFill>
              </a:rPr>
              <a:t>over the year is 105 W/m</a:t>
            </a:r>
            <a:r>
              <a:rPr lang="en-US" sz="2400" baseline="300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3200400" y="4267200"/>
            <a:ext cx="330200" cy="838200"/>
          </a:xfrm>
          <a:custGeom>
            <a:avLst/>
            <a:gdLst>
              <a:gd name="T0" fmla="*/ 56 w 208"/>
              <a:gd name="T1" fmla="*/ 0 h 528"/>
              <a:gd name="T2" fmla="*/ 200 w 208"/>
              <a:gd name="T3" fmla="*/ 144 h 528"/>
              <a:gd name="T4" fmla="*/ 8 w 208"/>
              <a:gd name="T5" fmla="*/ 240 h 528"/>
              <a:gd name="T6" fmla="*/ 152 w 208"/>
              <a:gd name="T7" fmla="*/ 384 h 528"/>
              <a:gd name="T8" fmla="*/ 8 w 208"/>
              <a:gd name="T9" fmla="*/ 528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8"/>
              <a:gd name="T16" fmla="*/ 0 h 528"/>
              <a:gd name="T17" fmla="*/ 208 w 208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8" h="528">
                <a:moveTo>
                  <a:pt x="56" y="0"/>
                </a:moveTo>
                <a:cubicBezTo>
                  <a:pt x="132" y="52"/>
                  <a:pt x="208" y="104"/>
                  <a:pt x="200" y="144"/>
                </a:cubicBezTo>
                <a:cubicBezTo>
                  <a:pt x="192" y="184"/>
                  <a:pt x="16" y="200"/>
                  <a:pt x="8" y="240"/>
                </a:cubicBezTo>
                <a:cubicBezTo>
                  <a:pt x="0" y="280"/>
                  <a:pt x="152" y="336"/>
                  <a:pt x="152" y="384"/>
                </a:cubicBezTo>
                <a:cubicBezTo>
                  <a:pt x="152" y="432"/>
                  <a:pt x="32" y="504"/>
                  <a:pt x="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4419600" y="4267200"/>
            <a:ext cx="228600" cy="533400"/>
          </a:xfrm>
          <a:custGeom>
            <a:avLst/>
            <a:gdLst>
              <a:gd name="T0" fmla="*/ 56 w 208"/>
              <a:gd name="T1" fmla="*/ 0 h 528"/>
              <a:gd name="T2" fmla="*/ 200 w 208"/>
              <a:gd name="T3" fmla="*/ 144 h 528"/>
              <a:gd name="T4" fmla="*/ 8 w 208"/>
              <a:gd name="T5" fmla="*/ 240 h 528"/>
              <a:gd name="T6" fmla="*/ 152 w 208"/>
              <a:gd name="T7" fmla="*/ 384 h 528"/>
              <a:gd name="T8" fmla="*/ 8 w 208"/>
              <a:gd name="T9" fmla="*/ 528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8"/>
              <a:gd name="T16" fmla="*/ 0 h 528"/>
              <a:gd name="T17" fmla="*/ 208 w 208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8" h="528">
                <a:moveTo>
                  <a:pt x="56" y="0"/>
                </a:moveTo>
                <a:cubicBezTo>
                  <a:pt x="132" y="52"/>
                  <a:pt x="208" y="104"/>
                  <a:pt x="200" y="144"/>
                </a:cubicBezTo>
                <a:cubicBezTo>
                  <a:pt x="192" y="184"/>
                  <a:pt x="16" y="200"/>
                  <a:pt x="8" y="240"/>
                </a:cubicBezTo>
                <a:cubicBezTo>
                  <a:pt x="0" y="280"/>
                  <a:pt x="152" y="336"/>
                  <a:pt x="152" y="384"/>
                </a:cubicBezTo>
                <a:cubicBezTo>
                  <a:pt x="152" y="432"/>
                  <a:pt x="32" y="504"/>
                  <a:pt x="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 flipV="1">
            <a:off x="2667000" y="3352800"/>
            <a:ext cx="330200" cy="838200"/>
          </a:xfrm>
          <a:custGeom>
            <a:avLst/>
            <a:gdLst>
              <a:gd name="T0" fmla="*/ 56 w 208"/>
              <a:gd name="T1" fmla="*/ 0 h 528"/>
              <a:gd name="T2" fmla="*/ 200 w 208"/>
              <a:gd name="T3" fmla="*/ 144 h 528"/>
              <a:gd name="T4" fmla="*/ 8 w 208"/>
              <a:gd name="T5" fmla="*/ 240 h 528"/>
              <a:gd name="T6" fmla="*/ 152 w 208"/>
              <a:gd name="T7" fmla="*/ 384 h 528"/>
              <a:gd name="T8" fmla="*/ 8 w 208"/>
              <a:gd name="T9" fmla="*/ 528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8"/>
              <a:gd name="T16" fmla="*/ 0 h 528"/>
              <a:gd name="T17" fmla="*/ 208 w 208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8" h="528">
                <a:moveTo>
                  <a:pt x="56" y="0"/>
                </a:moveTo>
                <a:cubicBezTo>
                  <a:pt x="132" y="52"/>
                  <a:pt x="208" y="104"/>
                  <a:pt x="200" y="144"/>
                </a:cubicBezTo>
                <a:cubicBezTo>
                  <a:pt x="192" y="184"/>
                  <a:pt x="16" y="200"/>
                  <a:pt x="8" y="240"/>
                </a:cubicBezTo>
                <a:cubicBezTo>
                  <a:pt x="0" y="280"/>
                  <a:pt x="152" y="336"/>
                  <a:pt x="152" y="384"/>
                </a:cubicBezTo>
                <a:cubicBezTo>
                  <a:pt x="152" y="432"/>
                  <a:pt x="32" y="504"/>
                  <a:pt x="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4648200" y="4348163"/>
            <a:ext cx="3128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</a:rPr>
              <a:t>G – Ground Heat Flux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3962400" y="2971800"/>
            <a:ext cx="252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</a:rPr>
              <a:t>LE – Evaporation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533400" y="2971800"/>
            <a:ext cx="2493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</a:rPr>
              <a:t>H – Sensible Heat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Reynolds Transport Theorem</a:t>
            </a:r>
          </a:p>
        </p:txBody>
      </p:sp>
      <p:sp>
        <p:nvSpPr>
          <p:cNvPr id="1028" name="Text Box 6"/>
          <p:cNvSpPr txBox="1">
            <a:spLocks noChangeArrowheads="1"/>
          </p:cNvSpPr>
          <p:nvPr/>
        </p:nvSpPr>
        <p:spPr bwMode="auto">
          <a:xfrm>
            <a:off x="762000" y="3733800"/>
            <a:ext cx="15398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Total rate of change of B in the fluid system</a:t>
            </a:r>
          </a:p>
        </p:txBody>
      </p:sp>
      <p:sp>
        <p:nvSpPr>
          <p:cNvPr id="1029" name="Text Box 7"/>
          <p:cNvSpPr txBox="1">
            <a:spLocks noChangeArrowheads="1"/>
          </p:cNvSpPr>
          <p:nvPr/>
        </p:nvSpPr>
        <p:spPr bwMode="auto">
          <a:xfrm>
            <a:off x="2971800" y="3657600"/>
            <a:ext cx="1828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Rate of change of B stored in the control volume</a:t>
            </a:r>
          </a:p>
        </p:txBody>
      </p:sp>
      <p:sp>
        <p:nvSpPr>
          <p:cNvPr id="1030" name="Text Box 8"/>
          <p:cNvSpPr txBox="1">
            <a:spLocks noChangeArrowheads="1"/>
          </p:cNvSpPr>
          <p:nvPr/>
        </p:nvSpPr>
        <p:spPr bwMode="auto">
          <a:xfrm>
            <a:off x="5943600" y="3733800"/>
            <a:ext cx="18288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Net outflow of B across the control surface</a:t>
            </a:r>
          </a:p>
        </p:txBody>
      </p:sp>
      <p:graphicFrame>
        <p:nvGraphicFramePr>
          <p:cNvPr id="3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57593117"/>
              </p:ext>
            </p:extLst>
          </p:nvPr>
        </p:nvGraphicFramePr>
        <p:xfrm>
          <a:off x="838200" y="1828800"/>
          <a:ext cx="703936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3" imgW="1866090" imgH="444307" progId="Equation.3">
                  <p:embed/>
                </p:oleObj>
              </mc:Choice>
              <mc:Fallback>
                <p:oleObj name="Equation" r:id="rId3" imgW="1866090" imgH="444307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828800"/>
                        <a:ext cx="703936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Continuity Equation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057400" y="1295400"/>
          <a:ext cx="441960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" name="Equation" r:id="rId3" imgW="1866600" imgH="444240" progId="Equation.3">
                  <p:embed/>
                </p:oleObj>
              </mc:Choice>
              <mc:Fallback>
                <p:oleObj name="Equation" r:id="rId3" imgW="186660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295400"/>
                        <a:ext cx="4419600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Text Box 6"/>
          <p:cNvSpPr txBox="1">
            <a:spLocks noChangeArrowheads="1"/>
          </p:cNvSpPr>
          <p:nvPr/>
        </p:nvSpPr>
        <p:spPr bwMode="auto">
          <a:xfrm>
            <a:off x="1066800" y="2286000"/>
            <a:ext cx="679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B = m;  </a:t>
            </a:r>
            <a:r>
              <a:rPr lang="en-US" dirty="0">
                <a:latin typeface="Symbol" pitchFamily="18" charset="2"/>
              </a:rPr>
              <a:t>b</a:t>
            </a:r>
            <a:r>
              <a:rPr lang="en-US" dirty="0"/>
              <a:t> = dB/</a:t>
            </a:r>
            <a:r>
              <a:rPr lang="en-US" dirty="0" err="1"/>
              <a:t>dm</a:t>
            </a:r>
            <a:r>
              <a:rPr lang="en-US" dirty="0"/>
              <a:t> = </a:t>
            </a:r>
            <a:r>
              <a:rPr lang="en-US" dirty="0" err="1"/>
              <a:t>dm</a:t>
            </a:r>
            <a:r>
              <a:rPr lang="en-US" dirty="0"/>
              <a:t>/</a:t>
            </a:r>
            <a:r>
              <a:rPr lang="en-US" dirty="0" err="1"/>
              <a:t>dm</a:t>
            </a:r>
            <a:r>
              <a:rPr lang="en-US" dirty="0"/>
              <a:t> = 1; dB/</a:t>
            </a:r>
            <a:r>
              <a:rPr lang="en-US" dirty="0" err="1"/>
              <a:t>dt</a:t>
            </a:r>
            <a:r>
              <a:rPr lang="en-US" dirty="0"/>
              <a:t> = 0 (conservation of mass)</a:t>
            </a:r>
          </a:p>
        </p:txBody>
      </p:sp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2209800" y="2590800"/>
          <a:ext cx="434340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" name="Equation" r:id="rId5" imgW="1574640" imgH="444240" progId="Equation.3">
                  <p:embed/>
                </p:oleObj>
              </mc:Choice>
              <mc:Fallback>
                <p:oleObj name="Equation" r:id="rId5" imgW="1574640" imgH="4442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590800"/>
                        <a:ext cx="4343400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Text Box 13"/>
          <p:cNvSpPr txBox="1">
            <a:spLocks noChangeArrowheads="1"/>
          </p:cNvSpPr>
          <p:nvPr/>
        </p:nvSpPr>
        <p:spPr bwMode="auto">
          <a:xfrm>
            <a:off x="2819400" y="3810000"/>
            <a:ext cx="2386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Symbol" pitchFamily="18" charset="2"/>
              </a:rPr>
              <a:t>r</a:t>
            </a:r>
            <a:r>
              <a:rPr lang="en-US"/>
              <a:t> = constant for water</a:t>
            </a:r>
          </a:p>
        </p:txBody>
      </p:sp>
      <p:graphicFrame>
        <p:nvGraphicFramePr>
          <p:cNvPr id="2052" name="Object 16"/>
          <p:cNvGraphicFramePr>
            <a:graphicFrameLocks noChangeAspect="1"/>
          </p:cNvGraphicFramePr>
          <p:nvPr/>
        </p:nvGraphicFramePr>
        <p:xfrm>
          <a:off x="2133600" y="4114800"/>
          <a:ext cx="350520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" name="Equation" r:id="rId7" imgW="1371600" imgH="444240" progId="Equation.3">
                  <p:embed/>
                </p:oleObj>
              </mc:Choice>
              <mc:Fallback>
                <p:oleObj name="Equation" r:id="rId7" imgW="1371600" imgH="4442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114800"/>
                        <a:ext cx="3505200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9"/>
          <p:cNvGraphicFramePr>
            <a:graphicFrameLocks noChangeAspect="1"/>
          </p:cNvGraphicFramePr>
          <p:nvPr/>
        </p:nvGraphicFramePr>
        <p:xfrm>
          <a:off x="2667000" y="5181600"/>
          <a:ext cx="2563813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" name="Equation" r:id="rId9" imgW="1002960" imgH="393480" progId="Equation.3">
                  <p:embed/>
                </p:oleObj>
              </mc:Choice>
              <mc:Fallback>
                <p:oleObj name="Equation" r:id="rId9" imgW="100296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181600"/>
                        <a:ext cx="2563813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22"/>
          <p:cNvGraphicFramePr>
            <a:graphicFrameLocks noChangeAspect="1"/>
          </p:cNvGraphicFramePr>
          <p:nvPr/>
        </p:nvGraphicFramePr>
        <p:xfrm>
          <a:off x="6172200" y="5181600"/>
          <a:ext cx="1817688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" name="Equation" r:id="rId11" imgW="711000" imgH="393480" progId="Equation.3">
                  <p:embed/>
                </p:oleObj>
              </mc:Choice>
              <mc:Fallback>
                <p:oleObj name="Equation" r:id="rId11" imgW="711000" imgH="393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181600"/>
                        <a:ext cx="1817688" cy="10033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Text Box 23"/>
          <p:cNvSpPr txBox="1">
            <a:spLocks noChangeArrowheads="1"/>
          </p:cNvSpPr>
          <p:nvPr/>
        </p:nvSpPr>
        <p:spPr bwMode="auto">
          <a:xfrm>
            <a:off x="5546725" y="5522913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or</a:t>
            </a:r>
          </a:p>
        </p:txBody>
      </p:sp>
      <p:sp>
        <p:nvSpPr>
          <p:cNvPr id="2059" name="Text Box 24"/>
          <p:cNvSpPr txBox="1">
            <a:spLocks noChangeArrowheads="1"/>
          </p:cNvSpPr>
          <p:nvPr/>
        </p:nvSpPr>
        <p:spPr bwMode="auto">
          <a:xfrm>
            <a:off x="1524000" y="5562600"/>
            <a:ext cx="806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hence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"/>
            <a:ext cx="4379532" cy="647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62200" y="1022866"/>
            <a:ext cx="279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baseline="-25000" dirty="0" err="1" smtClean="0"/>
              <a:t>j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1400604"/>
            <a:ext cx="385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j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4181856" y="2971800"/>
            <a:ext cx="1161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S</a:t>
            </a:r>
            <a:r>
              <a:rPr lang="en-US" baseline="-25000" dirty="0" err="1" smtClean="0"/>
              <a:t>j</a:t>
            </a:r>
            <a:r>
              <a:rPr lang="en-US" dirty="0" smtClean="0"/>
              <a:t> = </a:t>
            </a:r>
            <a:r>
              <a:rPr lang="en-US" dirty="0" err="1" smtClean="0"/>
              <a:t>I</a:t>
            </a:r>
            <a:r>
              <a:rPr lang="en-US" baseline="-25000" dirty="0" err="1" smtClean="0"/>
              <a:t>j</a:t>
            </a:r>
            <a:r>
              <a:rPr lang="en-US" baseline="-25000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j</a:t>
            </a:r>
            <a:endParaRPr lang="en-US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5562600"/>
            <a:ext cx="1340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</a:t>
            </a:r>
            <a:r>
              <a:rPr lang="en-US" baseline="-25000" dirty="0" err="1" smtClean="0"/>
              <a:t>j</a:t>
            </a:r>
            <a:r>
              <a:rPr lang="en-US" dirty="0" smtClean="0"/>
              <a:t> = S</a:t>
            </a:r>
            <a:r>
              <a:rPr lang="en-US" baseline="-25000" dirty="0" smtClean="0"/>
              <a:t>j-1</a:t>
            </a:r>
            <a:r>
              <a:rPr lang="en-US" dirty="0" smtClean="0"/>
              <a:t> + 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S</a:t>
            </a:r>
            <a:r>
              <a:rPr lang="en-US" baseline="-25000" dirty="0" err="1" smtClean="0"/>
              <a:t>j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1905000"/>
            <a:ext cx="3886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Continuity Equation</a:t>
            </a:r>
            <a:r>
              <a:rPr lang="en-US" dirty="0" smtClean="0"/>
              <a:t>, </a:t>
            </a:r>
            <a:r>
              <a:rPr lang="en-US" dirty="0" err="1" smtClean="0"/>
              <a:t>dS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= I – Q</a:t>
            </a:r>
          </a:p>
          <a:p>
            <a:pPr algn="ctr"/>
            <a:r>
              <a:rPr lang="en-US" dirty="0" smtClean="0"/>
              <a:t>applied in a discrete time interval [(j-1)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j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t</a:t>
            </a:r>
            <a:r>
              <a:rPr lang="en-US" dirty="0" smtClean="0"/>
              <a:t>]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096000" y="42672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400800" y="4038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620000" y="4038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77822" y="4311134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j-1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523888" y="4315968"/>
            <a:ext cx="239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770963" y="3897868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t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4" idx="3"/>
          </p:cNvCxnSpPr>
          <p:nvPr/>
        </p:nvCxnSpPr>
        <p:spPr>
          <a:xfrm>
            <a:off x="7173637" y="4082534"/>
            <a:ext cx="4463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4" idx="1"/>
          </p:cNvCxnSpPr>
          <p:nvPr/>
        </p:nvCxnSpPr>
        <p:spPr>
          <a:xfrm flipH="1">
            <a:off x="6400800" y="4082534"/>
            <a:ext cx="3701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59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Momentum</a:t>
            </a:r>
          </a:p>
        </p:txBody>
      </p:sp>
      <p:graphicFrame>
        <p:nvGraphicFramePr>
          <p:cNvPr id="4098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057400" y="1295400"/>
          <a:ext cx="441960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" name="Equation" r:id="rId3" imgW="1866600" imgH="444240" progId="Equation.3">
                  <p:embed/>
                </p:oleObj>
              </mc:Choice>
              <mc:Fallback>
                <p:oleObj name="Equation" r:id="rId3" imgW="186660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295400"/>
                        <a:ext cx="4419600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1066800" y="2282825"/>
            <a:ext cx="7827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 = m</a:t>
            </a:r>
            <a:r>
              <a:rPr lang="en-US" u="sng"/>
              <a:t>v</a:t>
            </a:r>
            <a:r>
              <a:rPr lang="en-US"/>
              <a:t>;  b = dB/dm = dm</a:t>
            </a:r>
            <a:r>
              <a:rPr lang="en-US" u="sng"/>
              <a:t>v</a:t>
            </a:r>
            <a:r>
              <a:rPr lang="en-US"/>
              <a:t>/dm = </a:t>
            </a:r>
            <a:r>
              <a:rPr lang="en-US" u="sng"/>
              <a:t>v</a:t>
            </a:r>
            <a:r>
              <a:rPr lang="en-US"/>
              <a:t>; dB/dt = d(m</a:t>
            </a:r>
            <a:r>
              <a:rPr lang="en-US" u="sng"/>
              <a:t>v</a:t>
            </a:r>
            <a:r>
              <a:rPr lang="en-US"/>
              <a:t>)/dt = </a:t>
            </a:r>
            <a:r>
              <a:rPr lang="en-US">
                <a:latin typeface="Symbol" pitchFamily="18" charset="2"/>
              </a:rPr>
              <a:t>S</a:t>
            </a:r>
            <a:r>
              <a:rPr lang="en-US" u="sng"/>
              <a:t>F</a:t>
            </a:r>
            <a:r>
              <a:rPr lang="en-US"/>
              <a:t> (Newtons 2</a:t>
            </a:r>
            <a:r>
              <a:rPr lang="en-US" baseline="30000"/>
              <a:t>nd</a:t>
            </a:r>
            <a:r>
              <a:rPr lang="en-US"/>
              <a:t> Law)</a:t>
            </a:r>
          </a:p>
        </p:txBody>
      </p:sp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1736725" y="2590800"/>
          <a:ext cx="528955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" name="Equation" r:id="rId5" imgW="1917360" imgH="444240" progId="Equation.3">
                  <p:embed/>
                </p:oleObj>
              </mc:Choice>
              <mc:Fallback>
                <p:oleObj name="Equation" r:id="rId5" imgW="191736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6725" y="2590800"/>
                        <a:ext cx="5289550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9"/>
          <p:cNvGraphicFramePr>
            <a:graphicFrameLocks noChangeAspect="1"/>
          </p:cNvGraphicFramePr>
          <p:nvPr/>
        </p:nvGraphicFramePr>
        <p:xfrm>
          <a:off x="6350000" y="5359400"/>
          <a:ext cx="14605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6" name="Equation" r:id="rId7" imgW="571320" imgH="253800" progId="Equation.3">
                  <p:embed/>
                </p:oleObj>
              </mc:Choice>
              <mc:Fallback>
                <p:oleObj name="Equation" r:id="rId7" imgW="57132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0" y="5359400"/>
                        <a:ext cx="1460500" cy="6477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Text Box 10"/>
          <p:cNvSpPr txBox="1">
            <a:spLocks noChangeArrowheads="1"/>
          </p:cNvSpPr>
          <p:nvPr/>
        </p:nvSpPr>
        <p:spPr bwMode="auto">
          <a:xfrm>
            <a:off x="5546725" y="5522913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so</a:t>
            </a:r>
          </a:p>
        </p:txBody>
      </p:sp>
      <p:sp>
        <p:nvSpPr>
          <p:cNvPr id="4106" name="Text Box 12"/>
          <p:cNvSpPr txBox="1">
            <a:spLocks noChangeArrowheads="1"/>
          </p:cNvSpPr>
          <p:nvPr/>
        </p:nvSpPr>
        <p:spPr bwMode="auto">
          <a:xfrm>
            <a:off x="914400" y="4191000"/>
            <a:ext cx="173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For steady flow</a:t>
            </a:r>
          </a:p>
        </p:txBody>
      </p:sp>
      <p:graphicFrame>
        <p:nvGraphicFramePr>
          <p:cNvPr id="4101" name="Object 15"/>
          <p:cNvGraphicFramePr>
            <a:graphicFrameLocks noChangeAspect="1"/>
          </p:cNvGraphicFramePr>
          <p:nvPr/>
        </p:nvGraphicFramePr>
        <p:xfrm>
          <a:off x="2819400" y="3871913"/>
          <a:ext cx="2438400" cy="110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7" name="Equation" r:id="rId9" imgW="977760" imgH="444240" progId="Equation.3">
                  <p:embed/>
                </p:oleObj>
              </mc:Choice>
              <mc:Fallback>
                <p:oleObj name="Equation" r:id="rId9" imgW="977760" imgH="4442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871913"/>
                        <a:ext cx="2438400" cy="1106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Text Box 16"/>
          <p:cNvSpPr txBox="1">
            <a:spLocks noChangeArrowheads="1"/>
          </p:cNvSpPr>
          <p:nvPr/>
        </p:nvSpPr>
        <p:spPr bwMode="auto">
          <a:xfrm>
            <a:off x="838200" y="5410200"/>
            <a:ext cx="1822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For uniform flow</a:t>
            </a:r>
          </a:p>
        </p:txBody>
      </p:sp>
      <p:graphicFrame>
        <p:nvGraphicFramePr>
          <p:cNvPr id="4102" name="Object 22"/>
          <p:cNvGraphicFramePr>
            <a:graphicFrameLocks noChangeAspect="1"/>
          </p:cNvGraphicFramePr>
          <p:nvPr/>
        </p:nvGraphicFramePr>
        <p:xfrm>
          <a:off x="2971800" y="5181600"/>
          <a:ext cx="220980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8" name="Equation" r:id="rId11" imgW="850680" imgH="380880" progId="Equation.3">
                  <p:embed/>
                </p:oleObj>
              </mc:Choice>
              <mc:Fallback>
                <p:oleObj name="Equation" r:id="rId11" imgW="850680" imgH="3808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181600"/>
                        <a:ext cx="2209800" cy="98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Text Box 23"/>
          <p:cNvSpPr txBox="1">
            <a:spLocks noChangeArrowheads="1"/>
          </p:cNvSpPr>
          <p:nvPr/>
        </p:nvSpPr>
        <p:spPr bwMode="auto">
          <a:xfrm>
            <a:off x="5731417" y="6158140"/>
            <a:ext cx="27837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In a steady, uniform </a:t>
            </a:r>
            <a:r>
              <a:rPr lang="en-US" dirty="0" smtClean="0"/>
              <a:t>flow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Energy equation of fluid mechanics</a:t>
            </a:r>
          </a:p>
        </p:txBody>
      </p:sp>
      <p:graphicFrame>
        <p:nvGraphicFramePr>
          <p:cNvPr id="5122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1676400" y="2590800"/>
          <a:ext cx="330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7" name="Equation" r:id="rId4" imgW="241200" imgH="444240" progId="Equation.3">
                  <p:embed/>
                </p:oleObj>
              </mc:Choice>
              <mc:Fallback>
                <p:oleObj name="Equation" r:id="rId4" imgW="24120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590800"/>
                        <a:ext cx="330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057400" y="1143000"/>
          <a:ext cx="480060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8" name="Equation" r:id="rId6" imgW="1942920" imgH="444240" progId="Equation.3">
                  <p:embed/>
                </p:oleObj>
              </mc:Choice>
              <mc:Fallback>
                <p:oleObj name="Equation" r:id="rId6" imgW="194292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143000"/>
                        <a:ext cx="4800600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Line 5"/>
          <p:cNvSpPr>
            <a:spLocks noChangeShapeType="1"/>
          </p:cNvSpPr>
          <p:nvPr/>
        </p:nvSpPr>
        <p:spPr bwMode="auto">
          <a:xfrm>
            <a:off x="1219200" y="5867400"/>
            <a:ext cx="609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304800" y="5638800"/>
            <a:ext cx="857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Datum</a:t>
            </a:r>
          </a:p>
        </p:txBody>
      </p:sp>
      <p:sp>
        <p:nvSpPr>
          <p:cNvPr id="5129" name="Line 7"/>
          <p:cNvSpPr>
            <a:spLocks noChangeShapeType="1"/>
          </p:cNvSpPr>
          <p:nvPr/>
        </p:nvSpPr>
        <p:spPr bwMode="auto">
          <a:xfrm>
            <a:off x="1219200" y="4191000"/>
            <a:ext cx="6096000" cy="685800"/>
          </a:xfrm>
          <a:prstGeom prst="line">
            <a:avLst/>
          </a:prstGeom>
          <a:noFill/>
          <a:ln w="28575">
            <a:solidFill>
              <a:srgbClr val="99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8"/>
          <p:cNvSpPr>
            <a:spLocks noChangeShapeType="1"/>
          </p:cNvSpPr>
          <p:nvPr/>
        </p:nvSpPr>
        <p:spPr bwMode="auto">
          <a:xfrm>
            <a:off x="1219200" y="3124200"/>
            <a:ext cx="6096000" cy="68580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9"/>
          <p:cNvSpPr>
            <a:spLocks noChangeShapeType="1"/>
          </p:cNvSpPr>
          <p:nvPr/>
        </p:nvSpPr>
        <p:spPr bwMode="auto">
          <a:xfrm>
            <a:off x="1219200" y="2514600"/>
            <a:ext cx="60960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Line 10"/>
          <p:cNvSpPr>
            <a:spLocks noChangeShapeType="1"/>
          </p:cNvSpPr>
          <p:nvPr/>
        </p:nvSpPr>
        <p:spPr bwMode="auto">
          <a:xfrm>
            <a:off x="1600200" y="4267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1"/>
          <p:cNvSpPr>
            <a:spLocks noChangeShapeType="1"/>
          </p:cNvSpPr>
          <p:nvPr/>
        </p:nvSpPr>
        <p:spPr bwMode="auto">
          <a:xfrm>
            <a:off x="1600200" y="3200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12"/>
          <p:cNvSpPr>
            <a:spLocks noChangeShapeType="1"/>
          </p:cNvSpPr>
          <p:nvPr/>
        </p:nvSpPr>
        <p:spPr bwMode="auto">
          <a:xfrm>
            <a:off x="1600200" y="2590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Text Box 13"/>
          <p:cNvSpPr txBox="1">
            <a:spLocks noChangeArrowheads="1"/>
          </p:cNvSpPr>
          <p:nvPr/>
        </p:nvSpPr>
        <p:spPr bwMode="auto">
          <a:xfrm>
            <a:off x="1676400" y="4876800"/>
            <a:ext cx="382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z</a:t>
            </a:r>
            <a:r>
              <a:rPr lang="en-US" baseline="-25000"/>
              <a:t>1</a:t>
            </a:r>
          </a:p>
        </p:txBody>
      </p:sp>
      <p:sp>
        <p:nvSpPr>
          <p:cNvPr id="5136" name="Text Box 14"/>
          <p:cNvSpPr txBox="1">
            <a:spLocks noChangeArrowheads="1"/>
          </p:cNvSpPr>
          <p:nvPr/>
        </p:nvSpPr>
        <p:spPr bwMode="auto">
          <a:xfrm>
            <a:off x="1676400" y="3505200"/>
            <a:ext cx="382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y</a:t>
            </a:r>
            <a:r>
              <a:rPr lang="en-US" baseline="-25000"/>
              <a:t>1</a:t>
            </a:r>
          </a:p>
        </p:txBody>
      </p:sp>
      <p:sp>
        <p:nvSpPr>
          <p:cNvPr id="5137" name="Text Box 15"/>
          <p:cNvSpPr txBox="1">
            <a:spLocks noChangeArrowheads="1"/>
          </p:cNvSpPr>
          <p:nvPr/>
        </p:nvSpPr>
        <p:spPr bwMode="auto">
          <a:xfrm>
            <a:off x="7680325" y="4684713"/>
            <a:ext cx="56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bed</a:t>
            </a:r>
          </a:p>
        </p:txBody>
      </p:sp>
      <p:sp>
        <p:nvSpPr>
          <p:cNvPr id="5138" name="Text Box 16"/>
          <p:cNvSpPr txBox="1">
            <a:spLocks noChangeArrowheads="1"/>
          </p:cNvSpPr>
          <p:nvPr/>
        </p:nvSpPr>
        <p:spPr bwMode="auto">
          <a:xfrm>
            <a:off x="7680325" y="3617913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water </a:t>
            </a:r>
          </a:p>
          <a:p>
            <a:pPr eaLnBrk="1" hangingPunct="1"/>
            <a:r>
              <a:rPr lang="en-US"/>
              <a:t>surface</a:t>
            </a:r>
          </a:p>
        </p:txBody>
      </p:sp>
      <p:sp>
        <p:nvSpPr>
          <p:cNvPr id="5139" name="AutoShape 17"/>
          <p:cNvSpPr>
            <a:spLocks noChangeArrowheads="1"/>
          </p:cNvSpPr>
          <p:nvPr/>
        </p:nvSpPr>
        <p:spPr bwMode="auto">
          <a:xfrm flipV="1">
            <a:off x="4143375" y="3316288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Text Box 18"/>
          <p:cNvSpPr txBox="1">
            <a:spLocks noChangeArrowheads="1"/>
          </p:cNvSpPr>
          <p:nvPr/>
        </p:nvSpPr>
        <p:spPr bwMode="auto">
          <a:xfrm>
            <a:off x="7696200" y="2895600"/>
            <a:ext cx="1187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energy </a:t>
            </a:r>
          </a:p>
          <a:p>
            <a:pPr eaLnBrk="1" hangingPunct="1"/>
            <a:r>
              <a:rPr lang="en-US"/>
              <a:t>grade line</a:t>
            </a:r>
          </a:p>
        </p:txBody>
      </p:sp>
      <p:sp>
        <p:nvSpPr>
          <p:cNvPr id="5141" name="Line 19"/>
          <p:cNvSpPr>
            <a:spLocks noChangeShapeType="1"/>
          </p:cNvSpPr>
          <p:nvPr/>
        </p:nvSpPr>
        <p:spPr bwMode="auto">
          <a:xfrm>
            <a:off x="1600200" y="2514600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2" name="Line 20"/>
          <p:cNvSpPr>
            <a:spLocks noChangeShapeType="1"/>
          </p:cNvSpPr>
          <p:nvPr/>
        </p:nvSpPr>
        <p:spPr bwMode="auto">
          <a:xfrm>
            <a:off x="7086600" y="2514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Text Box 21"/>
          <p:cNvSpPr txBox="1">
            <a:spLocks noChangeArrowheads="1"/>
          </p:cNvSpPr>
          <p:nvPr/>
        </p:nvSpPr>
        <p:spPr bwMode="auto">
          <a:xfrm>
            <a:off x="7146925" y="2627313"/>
            <a:ext cx="354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h</a:t>
            </a:r>
            <a:r>
              <a:rPr lang="en-US" baseline="-25000"/>
              <a:t>f</a:t>
            </a:r>
          </a:p>
        </p:txBody>
      </p:sp>
      <p:sp>
        <p:nvSpPr>
          <p:cNvPr id="5144" name="Line 22"/>
          <p:cNvSpPr>
            <a:spLocks noChangeShapeType="1"/>
          </p:cNvSpPr>
          <p:nvPr/>
        </p:nvSpPr>
        <p:spPr bwMode="auto">
          <a:xfrm>
            <a:off x="7086600" y="4876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5" name="Line 23"/>
          <p:cNvSpPr>
            <a:spLocks noChangeShapeType="1"/>
          </p:cNvSpPr>
          <p:nvPr/>
        </p:nvSpPr>
        <p:spPr bwMode="auto">
          <a:xfrm>
            <a:off x="7086600" y="3810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6" name="Line 24"/>
          <p:cNvSpPr>
            <a:spLocks noChangeShapeType="1"/>
          </p:cNvSpPr>
          <p:nvPr/>
        </p:nvSpPr>
        <p:spPr bwMode="auto">
          <a:xfrm>
            <a:off x="7086600" y="3200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7" name="Text Box 25"/>
          <p:cNvSpPr txBox="1">
            <a:spLocks noChangeArrowheads="1"/>
          </p:cNvSpPr>
          <p:nvPr/>
        </p:nvSpPr>
        <p:spPr bwMode="auto">
          <a:xfrm>
            <a:off x="7162800" y="5105400"/>
            <a:ext cx="382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z</a:t>
            </a:r>
            <a:r>
              <a:rPr lang="en-US" baseline="-25000"/>
              <a:t>2</a:t>
            </a:r>
          </a:p>
        </p:txBody>
      </p:sp>
      <p:sp>
        <p:nvSpPr>
          <p:cNvPr id="5148" name="Text Box 26"/>
          <p:cNvSpPr txBox="1">
            <a:spLocks noChangeArrowheads="1"/>
          </p:cNvSpPr>
          <p:nvPr/>
        </p:nvSpPr>
        <p:spPr bwMode="auto">
          <a:xfrm>
            <a:off x="7162800" y="4114800"/>
            <a:ext cx="382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y</a:t>
            </a:r>
            <a:r>
              <a:rPr lang="en-US" baseline="-25000"/>
              <a:t>2</a:t>
            </a:r>
          </a:p>
        </p:txBody>
      </p:sp>
      <p:graphicFrame>
        <p:nvGraphicFramePr>
          <p:cNvPr id="5124" name="Object 27"/>
          <p:cNvGraphicFramePr>
            <a:graphicFrameLocks noChangeAspect="1"/>
          </p:cNvGraphicFramePr>
          <p:nvPr/>
        </p:nvGraphicFramePr>
        <p:xfrm>
          <a:off x="7086600" y="3124200"/>
          <a:ext cx="385763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9" name="Equation" r:id="rId8" imgW="241200" imgH="444240" progId="Equation.3">
                  <p:embed/>
                </p:oleObj>
              </mc:Choice>
              <mc:Fallback>
                <p:oleObj name="Equation" r:id="rId8" imgW="241200" imgH="44424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124200"/>
                        <a:ext cx="385763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9" name="Line 28"/>
          <p:cNvSpPr>
            <a:spLocks noChangeShapeType="1"/>
          </p:cNvSpPr>
          <p:nvPr/>
        </p:nvSpPr>
        <p:spPr bwMode="auto">
          <a:xfrm>
            <a:off x="1600200" y="56388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0" name="Text Box 29"/>
          <p:cNvSpPr txBox="1">
            <a:spLocks noChangeArrowheads="1"/>
          </p:cNvSpPr>
          <p:nvPr/>
        </p:nvSpPr>
        <p:spPr bwMode="auto">
          <a:xfrm>
            <a:off x="3870325" y="5218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L</a:t>
            </a:r>
          </a:p>
        </p:txBody>
      </p:sp>
      <p:sp>
        <p:nvSpPr>
          <p:cNvPr id="5151" name="Text Box 30"/>
          <p:cNvSpPr txBox="1">
            <a:spLocks noChangeArrowheads="1"/>
          </p:cNvSpPr>
          <p:nvPr/>
        </p:nvSpPr>
        <p:spPr bwMode="auto">
          <a:xfrm>
            <a:off x="974725" y="6132513"/>
            <a:ext cx="342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How do we relate friction slope, </a:t>
            </a:r>
          </a:p>
        </p:txBody>
      </p:sp>
      <p:graphicFrame>
        <p:nvGraphicFramePr>
          <p:cNvPr id="5125" name="Object 3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343400" y="5921375"/>
          <a:ext cx="10096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0" name="Equation" r:id="rId10" imgW="545760" imgH="419040" progId="Equation.3">
                  <p:embed/>
                </p:oleObj>
              </mc:Choice>
              <mc:Fallback>
                <p:oleObj name="Equation" r:id="rId10" imgW="545760" imgH="41904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921375"/>
                        <a:ext cx="100965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5394325" y="6132513"/>
            <a:ext cx="243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to the velocity of flow?</a:t>
            </a:r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7397750" y="5592309"/>
            <a:ext cx="8002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Geoid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Open channel flow</a:t>
            </a:r>
            <a:br>
              <a:rPr lang="en-US" sz="4000" smtClean="0"/>
            </a:br>
            <a:r>
              <a:rPr lang="en-US" sz="2400" smtClean="0"/>
              <a:t>Manning’s equation</a:t>
            </a:r>
          </a:p>
        </p:txBody>
      </p:sp>
      <p:graphicFrame>
        <p:nvGraphicFramePr>
          <p:cNvPr id="614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819400" y="1295400"/>
          <a:ext cx="3292475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4" imgW="1066680" imgH="393480" progId="Equation.3">
                  <p:embed/>
                </p:oleObj>
              </mc:Choice>
              <mc:Fallback>
                <p:oleObj name="Equation" r:id="rId4" imgW="10666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295400"/>
                        <a:ext cx="3292475" cy="121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86000"/>
            <a:ext cx="36576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990600" y="2971800"/>
            <a:ext cx="2254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996600"/>
                </a:solidFill>
              </a:rPr>
              <a:t>Channel Roughness</a:t>
            </a: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V="1">
            <a:off x="2743200" y="2362200"/>
            <a:ext cx="1219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219200" y="38862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203325" y="3846513"/>
            <a:ext cx="210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996600"/>
                </a:solidFill>
              </a:rPr>
              <a:t>Channel Geometry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V="1">
            <a:off x="3276600" y="3886200"/>
            <a:ext cx="2743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V="1">
            <a:off x="3124200" y="2057400"/>
            <a:ext cx="16002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57200" y="4343400"/>
            <a:ext cx="2593975" cy="650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/>
              <a:t>Hydrologic Processes</a:t>
            </a:r>
          </a:p>
          <a:p>
            <a:pPr algn="ctr" eaLnBrk="1" hangingPunct="1"/>
            <a:r>
              <a:rPr lang="en-US" b="1"/>
              <a:t>(Open channel flow)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76250" y="6096000"/>
            <a:ext cx="2555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>
                <a:solidFill>
                  <a:srgbClr val="996600"/>
                </a:solidFill>
              </a:rPr>
              <a:t>Physical environment</a:t>
            </a:r>
          </a:p>
          <a:p>
            <a:pPr algn="ctr" eaLnBrk="1" hangingPunct="1"/>
            <a:r>
              <a:rPr lang="en-US" b="1">
                <a:solidFill>
                  <a:srgbClr val="996600"/>
                </a:solidFill>
              </a:rPr>
              <a:t>(Channel n, R)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514600" y="5181600"/>
            <a:ext cx="26066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>
                <a:solidFill>
                  <a:srgbClr val="0066FF"/>
                </a:solidFill>
              </a:rPr>
              <a:t>Hydrologic conditions</a:t>
            </a:r>
          </a:p>
          <a:p>
            <a:pPr algn="ctr" eaLnBrk="1" hangingPunct="1"/>
            <a:r>
              <a:rPr lang="en-US" b="1">
                <a:solidFill>
                  <a:srgbClr val="0066FF"/>
                </a:solidFill>
              </a:rPr>
              <a:t>(V, S</a:t>
            </a:r>
            <a:r>
              <a:rPr lang="en-US" b="1" baseline="-25000">
                <a:solidFill>
                  <a:srgbClr val="0066FF"/>
                </a:solidFill>
              </a:rPr>
              <a:t>f</a:t>
            </a:r>
            <a:r>
              <a:rPr lang="en-US" b="1">
                <a:solidFill>
                  <a:srgbClr val="0066FF"/>
                </a:solidFill>
              </a:rPr>
              <a:t>)</a:t>
            </a:r>
          </a:p>
        </p:txBody>
      </p:sp>
      <p:cxnSp>
        <p:nvCxnSpPr>
          <p:cNvPr id="6158" name="AutoShape 14"/>
          <p:cNvCxnSpPr>
            <a:cxnSpLocks noChangeShapeType="1"/>
            <a:stCxn id="6157" idx="2"/>
            <a:endCxn id="6156" idx="0"/>
          </p:cNvCxnSpPr>
          <p:nvPr/>
        </p:nvCxnSpPr>
        <p:spPr bwMode="auto">
          <a:xfrm flipH="1">
            <a:off x="1754188" y="5832475"/>
            <a:ext cx="2063750" cy="263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9" name="AutoShape 15"/>
          <p:cNvCxnSpPr>
            <a:cxnSpLocks noChangeShapeType="1"/>
            <a:stCxn id="6155" idx="2"/>
            <a:endCxn id="6156" idx="0"/>
          </p:cNvCxnSpPr>
          <p:nvPr/>
        </p:nvCxnSpPr>
        <p:spPr bwMode="auto">
          <a:xfrm>
            <a:off x="1754188" y="4994275"/>
            <a:ext cx="0" cy="1101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0" name="AutoShape 16"/>
          <p:cNvCxnSpPr>
            <a:cxnSpLocks noChangeShapeType="1"/>
            <a:stCxn id="6155" idx="2"/>
            <a:endCxn id="6157" idx="0"/>
          </p:cNvCxnSpPr>
          <p:nvPr/>
        </p:nvCxnSpPr>
        <p:spPr bwMode="auto">
          <a:xfrm>
            <a:off x="1754188" y="4994275"/>
            <a:ext cx="2063750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Subsurface flow</a:t>
            </a:r>
            <a:br>
              <a:rPr lang="en-US" sz="4000" smtClean="0"/>
            </a:br>
            <a:r>
              <a:rPr lang="en-US" sz="2400" smtClean="0"/>
              <a:t>Darcy’s equation</a:t>
            </a:r>
          </a:p>
        </p:txBody>
      </p:sp>
      <p:graphicFrame>
        <p:nvGraphicFramePr>
          <p:cNvPr id="7170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192463" y="1295400"/>
          <a:ext cx="2546350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Equation" r:id="rId4" imgW="825480" imgH="393480" progId="Equation.3">
                  <p:embed/>
                </p:oleObj>
              </mc:Choice>
              <mc:Fallback>
                <p:oleObj name="Equation" r:id="rId4" imgW="8254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2463" y="1295400"/>
                        <a:ext cx="2546350" cy="121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90600" y="2971800"/>
            <a:ext cx="2393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996600"/>
                </a:solidFill>
              </a:rPr>
              <a:t>Hydraulic conductivity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219200" y="38862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57200" y="3962400"/>
            <a:ext cx="2593975" cy="650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/>
              <a:t>Hydrologic Processes</a:t>
            </a:r>
          </a:p>
          <a:p>
            <a:pPr algn="ctr" eaLnBrk="1" hangingPunct="1"/>
            <a:r>
              <a:rPr lang="en-US" b="1"/>
              <a:t>(Porous medium flow)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76250" y="5715000"/>
            <a:ext cx="2555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>
                <a:solidFill>
                  <a:srgbClr val="996600"/>
                </a:solidFill>
              </a:rPr>
              <a:t>Physical environment</a:t>
            </a:r>
          </a:p>
          <a:p>
            <a:pPr algn="ctr" eaLnBrk="1" hangingPunct="1"/>
            <a:r>
              <a:rPr lang="en-US" b="1">
                <a:solidFill>
                  <a:srgbClr val="996600"/>
                </a:solidFill>
              </a:rPr>
              <a:t>(Medium K)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514600" y="4800600"/>
            <a:ext cx="26066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>
                <a:solidFill>
                  <a:srgbClr val="0066FF"/>
                </a:solidFill>
              </a:rPr>
              <a:t>Hydrologic conditions</a:t>
            </a:r>
          </a:p>
          <a:p>
            <a:pPr algn="ctr" eaLnBrk="1" hangingPunct="1"/>
            <a:r>
              <a:rPr lang="en-US" b="1">
                <a:solidFill>
                  <a:srgbClr val="0066FF"/>
                </a:solidFill>
              </a:rPr>
              <a:t>(q, S</a:t>
            </a:r>
            <a:r>
              <a:rPr lang="en-US" b="1" baseline="-25000">
                <a:solidFill>
                  <a:srgbClr val="0066FF"/>
                </a:solidFill>
              </a:rPr>
              <a:t>f</a:t>
            </a:r>
            <a:r>
              <a:rPr lang="en-US" b="1">
                <a:solidFill>
                  <a:srgbClr val="0066FF"/>
                </a:solidFill>
              </a:rPr>
              <a:t>)</a:t>
            </a:r>
          </a:p>
        </p:txBody>
      </p:sp>
      <p:cxnSp>
        <p:nvCxnSpPr>
          <p:cNvPr id="7177" name="AutoShape 9"/>
          <p:cNvCxnSpPr>
            <a:cxnSpLocks noChangeShapeType="1"/>
            <a:stCxn id="7176" idx="2"/>
            <a:endCxn id="7175" idx="0"/>
          </p:cNvCxnSpPr>
          <p:nvPr/>
        </p:nvCxnSpPr>
        <p:spPr bwMode="auto">
          <a:xfrm flipH="1">
            <a:off x="1754188" y="5451475"/>
            <a:ext cx="2063750" cy="263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8" name="AutoShape 10"/>
          <p:cNvCxnSpPr>
            <a:cxnSpLocks noChangeShapeType="1"/>
            <a:stCxn id="7174" idx="2"/>
            <a:endCxn id="7175" idx="0"/>
          </p:cNvCxnSpPr>
          <p:nvPr/>
        </p:nvCxnSpPr>
        <p:spPr bwMode="auto">
          <a:xfrm>
            <a:off x="1754188" y="4613275"/>
            <a:ext cx="0" cy="1101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9" name="AutoShape 11"/>
          <p:cNvCxnSpPr>
            <a:cxnSpLocks noChangeShapeType="1"/>
            <a:stCxn id="7174" idx="2"/>
            <a:endCxn id="7176" idx="0"/>
          </p:cNvCxnSpPr>
          <p:nvPr/>
        </p:nvCxnSpPr>
        <p:spPr bwMode="auto">
          <a:xfrm>
            <a:off x="1754188" y="4613275"/>
            <a:ext cx="2063750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80" name="Rectangle 12" descr="25%"/>
          <p:cNvSpPr>
            <a:spLocks noChangeArrowheads="1"/>
          </p:cNvSpPr>
          <p:nvPr/>
        </p:nvSpPr>
        <p:spPr bwMode="auto">
          <a:xfrm>
            <a:off x="5562600" y="2743200"/>
            <a:ext cx="2209800" cy="914400"/>
          </a:xfrm>
          <a:prstGeom prst="rect">
            <a:avLst/>
          </a:prstGeom>
          <a:pattFill prst="pct25">
            <a:fgClr>
              <a:srgbClr val="9966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V="1">
            <a:off x="3352800" y="2057400"/>
            <a:ext cx="1600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4800600" y="3200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7772400" y="3200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5089525" y="28559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q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7924800" y="2819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q</a:t>
            </a:r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V="1">
            <a:off x="6629400" y="2743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6629400" y="3352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Comparison of flow equations</a:t>
            </a:r>
          </a:p>
        </p:txBody>
      </p:sp>
      <p:graphicFrame>
        <p:nvGraphicFramePr>
          <p:cNvPr id="819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143000" y="1912938"/>
          <a:ext cx="4038600" cy="11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2" name="Equation" r:id="rId4" imgW="1358640" imgH="393480" progId="Equation.3">
                  <p:embed/>
                </p:oleObj>
              </mc:Choice>
              <mc:Fallback>
                <p:oleObj name="Equation" r:id="rId4" imgW="135864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912938"/>
                        <a:ext cx="4038600" cy="1169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1447800" y="3733800"/>
          <a:ext cx="2546350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3" name="Equation" r:id="rId6" imgW="825480" imgH="393480" progId="Equation.3">
                  <p:embed/>
                </p:oleObj>
              </mc:Choice>
              <mc:Fallback>
                <p:oleObj name="Equation" r:id="rId6" imgW="8254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733800"/>
                        <a:ext cx="2546350" cy="121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943600" y="2362200"/>
            <a:ext cx="220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Open Channel Flow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867400" y="4191000"/>
            <a:ext cx="2254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Porous medium flow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346325" y="5373688"/>
            <a:ext cx="50958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Why is there a different power of S</a:t>
            </a:r>
            <a:r>
              <a:rPr lang="en-US" sz="2400" baseline="-25000"/>
              <a:t>f</a:t>
            </a:r>
            <a:r>
              <a:rPr lang="en-US" sz="2400"/>
              <a:t>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816</Words>
  <Application>Microsoft Office PowerPoint</Application>
  <PresentationFormat>On-screen Show (4:3)</PresentationFormat>
  <Paragraphs>177</Paragraphs>
  <Slides>19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Symbol</vt:lpstr>
      <vt:lpstr>Times New Roman</vt:lpstr>
      <vt:lpstr>Default Design</vt:lpstr>
      <vt:lpstr>Equation</vt:lpstr>
      <vt:lpstr>Chart</vt:lpstr>
      <vt:lpstr> Mass, Momentum, Energy</vt:lpstr>
      <vt:lpstr>Reynolds Transport Theorem</vt:lpstr>
      <vt:lpstr>Continuity Equation</vt:lpstr>
      <vt:lpstr>PowerPoint Presentation</vt:lpstr>
      <vt:lpstr>Momentum</vt:lpstr>
      <vt:lpstr>Energy equation of fluid mechanics</vt:lpstr>
      <vt:lpstr>Open channel flow Manning’s equation</vt:lpstr>
      <vt:lpstr>Subsurface flow Darcy’s equation</vt:lpstr>
      <vt:lpstr>Comparison of flow equations</vt:lpstr>
      <vt:lpstr>Energy</vt:lpstr>
      <vt:lpstr>Heat energy</vt:lpstr>
      <vt:lpstr>Energy Units</vt:lpstr>
      <vt:lpstr>Energy fluxes and flows</vt:lpstr>
      <vt:lpstr>Internal Energy of Water</vt:lpstr>
      <vt:lpstr>Water Mass Fluxes and Flows</vt:lpstr>
      <vt:lpstr>Latent heat flux</vt:lpstr>
      <vt:lpstr>Radiation</vt:lpstr>
      <vt:lpstr>Net Radiation, Rn </vt:lpstr>
      <vt:lpstr>Net Radiation, Rn </vt:lpstr>
    </vt:vector>
  </TitlesOfParts>
  <Company>University of Texas at Austin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Maidment</dc:creator>
  <cp:lastModifiedBy>Maidment, David R</cp:lastModifiedBy>
  <cp:revision>26</cp:revision>
  <dcterms:created xsi:type="dcterms:W3CDTF">2008-01-24T16:43:19Z</dcterms:created>
  <dcterms:modified xsi:type="dcterms:W3CDTF">2013-02-14T16:47:47Z</dcterms:modified>
</cp:coreProperties>
</file>