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8"/>
    <p:sldMasterId id="2147483661" r:id="rId9"/>
    <p:sldMasterId id="2147483674" r:id="rId10"/>
  </p:sldMasterIdLst>
  <p:notesMasterIdLst>
    <p:notesMasterId r:id="rId82"/>
  </p:notesMasterIdLst>
  <p:sldIdLst>
    <p:sldId id="256" r:id="rId11"/>
    <p:sldId id="375" r:id="rId12"/>
    <p:sldId id="376" r:id="rId13"/>
    <p:sldId id="377" r:id="rId14"/>
    <p:sldId id="378" r:id="rId15"/>
    <p:sldId id="381" r:id="rId16"/>
    <p:sldId id="379" r:id="rId17"/>
    <p:sldId id="380" r:id="rId18"/>
    <p:sldId id="382" r:id="rId19"/>
    <p:sldId id="383" r:id="rId20"/>
    <p:sldId id="384" r:id="rId21"/>
    <p:sldId id="385" r:id="rId22"/>
    <p:sldId id="386" r:id="rId23"/>
    <p:sldId id="289" r:id="rId24"/>
    <p:sldId id="387" r:id="rId25"/>
    <p:sldId id="388" r:id="rId26"/>
    <p:sldId id="389" r:id="rId27"/>
    <p:sldId id="390" r:id="rId28"/>
    <p:sldId id="391" r:id="rId29"/>
    <p:sldId id="292" r:id="rId30"/>
    <p:sldId id="392" r:id="rId31"/>
    <p:sldId id="393" r:id="rId32"/>
    <p:sldId id="296" r:id="rId33"/>
    <p:sldId id="294" r:id="rId34"/>
    <p:sldId id="400" r:id="rId35"/>
    <p:sldId id="401" r:id="rId36"/>
    <p:sldId id="394" r:id="rId37"/>
    <p:sldId id="305" r:id="rId38"/>
    <p:sldId id="398" r:id="rId39"/>
    <p:sldId id="399" r:id="rId40"/>
    <p:sldId id="395" r:id="rId41"/>
    <p:sldId id="402" r:id="rId42"/>
    <p:sldId id="403" r:id="rId43"/>
    <p:sldId id="404" r:id="rId44"/>
    <p:sldId id="418" r:id="rId45"/>
    <p:sldId id="413" r:id="rId46"/>
    <p:sldId id="414" r:id="rId47"/>
    <p:sldId id="415" r:id="rId48"/>
    <p:sldId id="416" r:id="rId49"/>
    <p:sldId id="417" r:id="rId50"/>
    <p:sldId id="406" r:id="rId51"/>
    <p:sldId id="322" r:id="rId52"/>
    <p:sldId id="323" r:id="rId53"/>
    <p:sldId id="324" r:id="rId54"/>
    <p:sldId id="325" r:id="rId55"/>
    <p:sldId id="328" r:id="rId56"/>
    <p:sldId id="329" r:id="rId57"/>
    <p:sldId id="407" r:id="rId58"/>
    <p:sldId id="408" r:id="rId59"/>
    <p:sldId id="409" r:id="rId60"/>
    <p:sldId id="410" r:id="rId61"/>
    <p:sldId id="411" r:id="rId62"/>
    <p:sldId id="412" r:id="rId63"/>
    <p:sldId id="419" r:id="rId64"/>
    <p:sldId id="420" r:id="rId65"/>
    <p:sldId id="373" r:id="rId66"/>
    <p:sldId id="374" r:id="rId67"/>
    <p:sldId id="421" r:id="rId68"/>
    <p:sldId id="372" r:id="rId69"/>
    <p:sldId id="370" r:id="rId70"/>
    <p:sldId id="371" r:id="rId71"/>
    <p:sldId id="365" r:id="rId72"/>
    <p:sldId id="424" r:id="rId73"/>
    <p:sldId id="366" r:id="rId74"/>
    <p:sldId id="367" r:id="rId75"/>
    <p:sldId id="368" r:id="rId76"/>
    <p:sldId id="369" r:id="rId77"/>
    <p:sldId id="423" r:id="rId78"/>
    <p:sldId id="422" r:id="rId79"/>
    <p:sldId id="425" r:id="rId80"/>
    <p:sldId id="426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3" autoAdjust="0"/>
  </p:normalViewPr>
  <p:slideViewPr>
    <p:cSldViewPr>
      <p:cViewPr>
        <p:scale>
          <a:sx n="100" d="100"/>
          <a:sy n="100" d="100"/>
        </p:scale>
        <p:origin x="-936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6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customXml" Target="../customXml/item5.xml"/><Relationship Id="rId61" Type="http://schemas.openxmlformats.org/officeDocument/2006/relationships/slide" Target="slides/slide51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caee\wwwroot\prof\maidment\CE374KSpr13\PMP\TSAll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caee\wwwroot\prof\maidment\CE374KSpr13\PMP\TSAll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hcoem_raingauge_data!$G$75:$W$75</c:f>
              <c:numCache>
                <c:formatCode>0.00</c:formatCode>
                <c:ptCount val="17"/>
                <c:pt idx="0">
                  <c:v>0</c:v>
                </c:pt>
                <c:pt idx="1">
                  <c:v>0.04</c:v>
                </c:pt>
                <c:pt idx="2">
                  <c:v>1.18</c:v>
                </c:pt>
                <c:pt idx="3">
                  <c:v>0.98</c:v>
                </c:pt>
                <c:pt idx="4">
                  <c:v>2.48</c:v>
                </c:pt>
                <c:pt idx="5">
                  <c:v>2.4</c:v>
                </c:pt>
                <c:pt idx="6">
                  <c:v>1.46</c:v>
                </c:pt>
                <c:pt idx="7">
                  <c:v>1.69</c:v>
                </c:pt>
                <c:pt idx="8">
                  <c:v>4.88</c:v>
                </c:pt>
                <c:pt idx="9">
                  <c:v>3.39</c:v>
                </c:pt>
                <c:pt idx="10">
                  <c:v>3.86</c:v>
                </c:pt>
                <c:pt idx="11">
                  <c:v>3.19</c:v>
                </c:pt>
                <c:pt idx="12">
                  <c:v>0</c:v>
                </c:pt>
                <c:pt idx="13">
                  <c:v>0.2</c:v>
                </c:pt>
                <c:pt idx="14">
                  <c:v>0.08</c:v>
                </c:pt>
                <c:pt idx="15">
                  <c:v>0.04</c:v>
                </c:pt>
                <c:pt idx="1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45280000"/>
        <c:axId val="147748736"/>
      </c:barChart>
      <c:catAx>
        <c:axId val="145280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</a:t>
                </a:r>
                <a:r>
                  <a:rPr lang="en-US" sz="1200" baseline="0"/>
                  <a:t> (Hours)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48736"/>
        <c:crosses val="autoZero"/>
        <c:auto val="1"/>
        <c:lblAlgn val="ctr"/>
        <c:lblOffset val="100"/>
        <c:noMultiLvlLbl val="0"/>
      </c:catAx>
      <c:valAx>
        <c:axId val="14774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Rainfall (inches)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28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Cumulative Rainfall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Sheet1!$I$20:$I$37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 formatCode="0.00">
                  <c:v>0.04</c:v>
                </c:pt>
                <c:pt idx="3" formatCode="0.00">
                  <c:v>1.22</c:v>
                </c:pt>
                <c:pt idx="4" formatCode="0.00">
                  <c:v>2.2000000000000002</c:v>
                </c:pt>
                <c:pt idx="5" formatCode="0.00">
                  <c:v>4.68</c:v>
                </c:pt>
                <c:pt idx="6" formatCode="0.00">
                  <c:v>7.08</c:v>
                </c:pt>
                <c:pt idx="7" formatCode="0.00">
                  <c:v>8.5399999999999991</c:v>
                </c:pt>
                <c:pt idx="8" formatCode="0.00">
                  <c:v>10.229999999999999</c:v>
                </c:pt>
                <c:pt idx="9" formatCode="0.00">
                  <c:v>15.11</c:v>
                </c:pt>
                <c:pt idx="10" formatCode="0.00">
                  <c:v>18.5</c:v>
                </c:pt>
                <c:pt idx="11" formatCode="0.00">
                  <c:v>22.36</c:v>
                </c:pt>
                <c:pt idx="12" formatCode="0.00">
                  <c:v>25.55</c:v>
                </c:pt>
                <c:pt idx="13" formatCode="0.00">
                  <c:v>25.55</c:v>
                </c:pt>
                <c:pt idx="14" formatCode="0.00">
                  <c:v>25.75</c:v>
                </c:pt>
                <c:pt idx="15" formatCode="0.00">
                  <c:v>25.83</c:v>
                </c:pt>
                <c:pt idx="16" formatCode="0.00">
                  <c:v>25.869999999999997</c:v>
                </c:pt>
                <c:pt idx="17" formatCode="0.00">
                  <c:v>25.869999999999997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034304"/>
        <c:axId val="148316160"/>
      </c:scatterChart>
      <c:valAx>
        <c:axId val="148034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16160"/>
        <c:crosses val="autoZero"/>
        <c:crossBetween val="midCat"/>
      </c:valAx>
      <c:valAx>
        <c:axId val="14831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34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57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12" Type="http://schemas.openxmlformats.org/officeDocument/2006/relationships/image" Target="../media/image56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11" Type="http://schemas.openxmlformats.org/officeDocument/2006/relationships/image" Target="../media/image55.wmf"/><Relationship Id="rId5" Type="http://schemas.openxmlformats.org/officeDocument/2006/relationships/image" Target="../media/image49.wmf"/><Relationship Id="rId10" Type="http://schemas.openxmlformats.org/officeDocument/2006/relationships/image" Target="../media/image54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Relationship Id="rId14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12" Type="http://schemas.openxmlformats.org/officeDocument/2006/relationships/image" Target="../media/image77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11" Type="http://schemas.openxmlformats.org/officeDocument/2006/relationships/image" Target="../media/image76.wmf"/><Relationship Id="rId5" Type="http://schemas.openxmlformats.org/officeDocument/2006/relationships/image" Target="../media/image70.wmf"/><Relationship Id="rId10" Type="http://schemas.openxmlformats.org/officeDocument/2006/relationships/image" Target="../media/image75.wmf"/><Relationship Id="rId4" Type="http://schemas.openxmlformats.org/officeDocument/2006/relationships/image" Target="../media/image69.wmf"/><Relationship Id="rId9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6B52-21F2-499E-B32F-E24895D40CDA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240FD-97DC-4C4E-8F9B-34074B02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7284" indent="-374701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2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5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3D7D6E-F54B-6445-9B4F-BFE9DE19D05D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0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D1A35E-9D34-49FA-9C40-57268D9FDFF7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986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16D63-03D2-4B3F-9859-86A20FFC20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8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FF1EA9-42A1-44A0-951D-9FC82F52C34E}" type="slidenum">
              <a:rPr lang="en-US"/>
              <a:pPr eaLnBrk="1" hangingPunct="1"/>
              <a:t>28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313EAC-BA93-4B9C-A13E-225CF9515359}" type="slidenum">
              <a:rPr lang="en-US"/>
              <a:pPr eaLnBrk="1" hangingPunct="1"/>
              <a:t>29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840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C814FA-916D-4B5F-8D92-F4133F846F05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1517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326" indent="-2828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272" indent="-22625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3781" indent="-22625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290" indent="-22625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8799" indent="-2262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1306" indent="-2262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3815" indent="-2262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6324" indent="-226254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846778-D0F5-45E1-B481-D84F8B30376F}" type="slidenum">
              <a:rPr lang="en-US" smtClean="0">
                <a:solidFill>
                  <a:prstClr val="black"/>
                </a:solidFill>
              </a:rPr>
              <a:pPr eaLnBrk="1" hangingPunct="1"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1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22"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1pPr>
            <a:lvl2pPr marL="37222402" indent="-36773751" defTabSz="911322"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2pPr>
            <a:lvl3pPr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3pPr>
            <a:lvl4pPr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4pPr>
            <a:lvl5pPr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5pPr>
            <a:lvl6pPr marL="448650" eaLnBrk="0" fontAlgn="base" hangingPunct="0">
              <a:spcBef>
                <a:spcPct val="50000"/>
              </a:spcBef>
              <a:spcAft>
                <a:spcPct val="0"/>
              </a:spcAft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6pPr>
            <a:lvl7pPr marL="897301" eaLnBrk="0" fontAlgn="base" hangingPunct="0">
              <a:spcBef>
                <a:spcPct val="50000"/>
              </a:spcBef>
              <a:spcAft>
                <a:spcPct val="0"/>
              </a:spcAft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7pPr>
            <a:lvl8pPr marL="1345951" eaLnBrk="0" fontAlgn="base" hangingPunct="0">
              <a:spcBef>
                <a:spcPct val="50000"/>
              </a:spcBef>
              <a:spcAft>
                <a:spcPct val="0"/>
              </a:spcAft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8pPr>
            <a:lvl9pPr marL="1794601" eaLnBrk="0" fontAlgn="base" hangingPunct="0">
              <a:spcBef>
                <a:spcPct val="50000"/>
              </a:spcBef>
              <a:spcAft>
                <a:spcPct val="0"/>
              </a:spcAft>
              <a:defRPr sz="3900">
                <a:solidFill>
                  <a:schemeClr val="bg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BCE0019-A9C9-4850-B4B7-AA3B553357D7}" type="slidenum">
              <a:rPr lang="en-US" sz="1200">
                <a:latin typeface="Times" charset="0"/>
              </a:rPr>
              <a:pPr/>
              <a:t>50</a:t>
            </a:fld>
            <a:endParaRPr lang="en-US" sz="1200">
              <a:latin typeface="Times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761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 Texas is chronically short of water – reservoirs</a:t>
            </a:r>
            <a:r>
              <a:rPr lang="en-US" baseline="0" dirty="0" smtClean="0"/>
              <a:t> are either dry or are drying up.  Cities are building access to groundwater well fields as fast as possible.   East Texas has relatively abundant water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979E-13C6-4E33-B556-3AB0E1FF761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3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3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4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6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17215-793A-4F71-8B72-A5E295C3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68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65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13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450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820863"/>
            <a:ext cx="3600450" cy="4173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3850" y="1820863"/>
            <a:ext cx="3600450" cy="4173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70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85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81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09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01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403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91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92800" y="1255713"/>
            <a:ext cx="1841500" cy="473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3538" y="1255713"/>
            <a:ext cx="5376862" cy="473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2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1365250"/>
            <a:ext cx="7065963" cy="433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950" y="1892300"/>
            <a:ext cx="7245350" cy="4173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16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 slide - normal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43400" y="3081528"/>
            <a:ext cx="4654296" cy="457200"/>
          </a:xfrm>
        </p:spPr>
        <p:txBody>
          <a:bodyPr/>
          <a:lstStyle>
            <a:lvl1pPr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3400" y="4876800"/>
            <a:ext cx="4648200" cy="7620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3505200"/>
            <a:ext cx="4648200" cy="914400"/>
          </a:xfrm>
        </p:spPr>
        <p:txBody>
          <a:bodyPr/>
          <a:lstStyle>
            <a:lvl1pPr>
              <a:buNone/>
              <a:defRPr b="1" cap="small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1223" y="0"/>
            <a:ext cx="6284525" cy="2752726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2881223" y="0"/>
            <a:ext cx="0" cy="281940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303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 slide - normal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3400" y="3081528"/>
            <a:ext cx="4654296" cy="914400"/>
          </a:xfrm>
        </p:spPr>
        <p:txBody>
          <a:bodyPr anchor="t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400800" y="0"/>
            <a:ext cx="2743200" cy="2743200"/>
          </a:xfrm>
          <a:prstGeom prst="rect">
            <a:avLst/>
          </a:prstGeom>
          <a:solidFill>
            <a:schemeClr val="tx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3959352"/>
            <a:ext cx="4645152" cy="914400"/>
          </a:xfrm>
        </p:spPr>
        <p:txBody>
          <a:bodyPr/>
          <a:lstStyle>
            <a:lvl1pPr>
              <a:buNone/>
              <a:defRPr b="1" cap="small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5105400"/>
            <a:ext cx="4645152" cy="457200"/>
          </a:xfrm>
        </p:spPr>
        <p:txBody>
          <a:bodyPr>
            <a:normAutofit/>
          </a:bodyPr>
          <a:lstStyle>
            <a:lvl1pPr>
              <a:buNone/>
              <a:defRPr sz="1800" b="1"/>
            </a:lvl1pPr>
          </a:lstStyle>
          <a:p>
            <a:pPr lvl="0"/>
            <a:r>
              <a:rPr lang="en-US" dirty="0" smtClean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60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 slide - inside alt - teaching vers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8836152" cy="8382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" y="990600"/>
            <a:ext cx="8842248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400800" y="0"/>
            <a:ext cx="2743200" cy="2286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5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82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0" cy="541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41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4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5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ver slide - inside alt - teaching vers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8836152" cy="9144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0" cy="541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41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400800" y="0"/>
            <a:ext cx="2743200" cy="2286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5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73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43449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752600"/>
            <a:ext cx="4344988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346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346575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07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 slide - inside alt - teaching vers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400800" y="0"/>
            <a:ext cx="2743200" cy="2286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8836152" cy="9144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43449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752600"/>
            <a:ext cx="4344988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346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346575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8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19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 slide - inside alt - teaching version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400800" y="0"/>
            <a:ext cx="2743200" cy="2286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8836152" cy="9144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4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19B5EC-C265-4450-8A80-EA0BED2AC3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9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8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97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2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1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7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C5ED5-6329-4A97-933F-181DA706C7F0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3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ChangeArrowheads="1"/>
          </p:cNvSpPr>
          <p:nvPr userDrawn="1"/>
        </p:nvSpPr>
        <p:spPr bwMode="auto">
          <a:xfrm>
            <a:off x="0" y="990600"/>
            <a:ext cx="9140825" cy="58674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ECB7"/>
              </a:gs>
              <a:gs pos="100000">
                <a:srgbClr val="FFF5D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0825" cy="992188"/>
          </a:xfrm>
          <a:prstGeom prst="rect">
            <a:avLst/>
          </a:prstGeom>
          <a:solidFill>
            <a:srgbClr val="0056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2192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endParaRPr lang="en-US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275" y="1746250"/>
            <a:ext cx="724535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30" name="Picture 9" descr="UBCWCID_New-Logo-for-Web-Site_3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0" y="1066800"/>
            <a:ext cx="731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57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8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400" b="1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400" b="1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 slide - inside alt.ti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400800" y="0"/>
            <a:ext cx="2743200" cy="9144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448" y="0"/>
            <a:ext cx="5102352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155448" y="1069848"/>
            <a:ext cx="8842248" cy="540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7001"/>
            <a:ext cx="2133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1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5"/>
          </a:solidFill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9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53.wmf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1.wmf"/><Relationship Id="rId25" Type="http://schemas.openxmlformats.org/officeDocument/2006/relationships/image" Target="../media/image55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57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8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59.wmf"/><Relationship Id="rId15" Type="http://schemas.openxmlformats.org/officeDocument/2006/relationships/image" Target="../media/image50.wmf"/><Relationship Id="rId23" Type="http://schemas.openxmlformats.org/officeDocument/2006/relationships/image" Target="../media/image54.wmf"/><Relationship Id="rId28" Type="http://schemas.openxmlformats.org/officeDocument/2006/relationships/oleObject" Target="../embeddings/oleObject13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52.wmf"/><Relationship Id="rId31" Type="http://schemas.openxmlformats.org/officeDocument/2006/relationships/image" Target="../media/image58.wmf"/><Relationship Id="rId4" Type="http://schemas.openxmlformats.org/officeDocument/2006/relationships/image" Target="../media/image45.wmf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56.wmf"/><Relationship Id="rId30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70.wmf"/><Relationship Id="rId18" Type="http://schemas.openxmlformats.org/officeDocument/2006/relationships/oleObject" Target="../embeddings/oleObject23.bin"/><Relationship Id="rId26" Type="http://schemas.openxmlformats.org/officeDocument/2006/relationships/image" Target="../media/image76.wmf"/><Relationship Id="rId3" Type="http://schemas.openxmlformats.org/officeDocument/2006/relationships/oleObject" Target="../embeddings/oleObject15.bin"/><Relationship Id="rId21" Type="http://schemas.openxmlformats.org/officeDocument/2006/relationships/oleObject" Target="../embeddings/oleObject25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72.wmf"/><Relationship Id="rId25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wmf"/><Relationship Id="rId11" Type="http://schemas.openxmlformats.org/officeDocument/2006/relationships/image" Target="../media/image69.wmf"/><Relationship Id="rId24" Type="http://schemas.openxmlformats.org/officeDocument/2006/relationships/image" Target="../media/image75.wmf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71.wmf"/><Relationship Id="rId23" Type="http://schemas.openxmlformats.org/officeDocument/2006/relationships/oleObject" Target="../embeddings/oleObject26.bin"/><Relationship Id="rId28" Type="http://schemas.openxmlformats.org/officeDocument/2006/relationships/image" Target="../media/image77.wmf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73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1.bin"/><Relationship Id="rId22" Type="http://schemas.openxmlformats.org/officeDocument/2006/relationships/image" Target="../media/image74.wmf"/><Relationship Id="rId27" Type="http://schemas.openxmlformats.org/officeDocument/2006/relationships/oleObject" Target="../embeddings/oleObject28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ee.utexas.edu/prof/maidment/CE374KSpr13/Hmwk5/IntroHECHMS.htm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hyperlink" Target="http://www.wcc.nrcs.usda.gov/ftpref/wntsc/H&amp;H/CNarchive/CNbeyond.doc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image" Target="../media/image118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11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116.wmf"/><Relationship Id="rId4" Type="http://schemas.openxmlformats.org/officeDocument/2006/relationships/image" Target="../media/image113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119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droughtmonitor.unl.edu/" TargetMode="External"/><Relationship Id="rId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logy.princeton.edu/~justin/research/project_global_monitor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tribune.org/library/data/texas-reservoir-level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lobalpublicsquare.blogs.cnn.com/2013/02/25/the-coming-water-wars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://pubs.usgs.gov/sir/2004/5041/pdf/sir2004-5041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46.emf"/><Relationship Id="rId9" Type="http://schemas.openxmlformats.org/officeDocument/2006/relationships/image" Target="../media/image149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 374K Hydrology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Review for Second Exam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April </a:t>
            </a:r>
            <a:r>
              <a:rPr lang="en-US" dirty="0" smtClean="0">
                <a:solidFill>
                  <a:srgbClr val="FF0000"/>
                </a:solidFill>
              </a:rPr>
              <a:t>16, 2013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13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Proportionality and superposition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992563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Linear system (</a:t>
            </a:r>
            <a:r>
              <a:rPr lang="en-US" i="1" smtClean="0"/>
              <a:t>k</a:t>
            </a:r>
            <a:r>
              <a:rPr lang="en-US" smtClean="0"/>
              <a:t> is constant in </a:t>
            </a:r>
            <a:r>
              <a:rPr lang="en-US" i="1" smtClean="0"/>
              <a:t>S = kQ</a:t>
            </a:r>
            <a:r>
              <a:rPr lang="en-US" smtClean="0"/>
              <a:t>) </a:t>
            </a:r>
          </a:p>
          <a:p>
            <a:pPr lvl="1" eaLnBrk="1" hangingPunct="1"/>
            <a:r>
              <a:rPr lang="en-US" smtClean="0"/>
              <a:t>Proportionality</a:t>
            </a:r>
          </a:p>
          <a:p>
            <a:pPr lvl="2" eaLnBrk="1" hangingPunct="1"/>
            <a:r>
              <a:rPr lang="en-US" i="1" smtClean="0"/>
              <a:t>If  I</a:t>
            </a:r>
            <a:r>
              <a:rPr lang="en-US" baseline="-25000" smtClean="0"/>
              <a:t>1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1</a:t>
            </a:r>
            <a:r>
              <a:rPr lang="en-US" smtClean="0"/>
              <a:t> then </a:t>
            </a:r>
            <a:r>
              <a:rPr lang="en-US" smtClean="0">
                <a:sym typeface="Wingdings" pitchFamily="2" charset="2"/>
              </a:rPr>
              <a:t>C*</a:t>
            </a:r>
            <a:r>
              <a:rPr lang="en-US" i="1" smtClean="0"/>
              <a:t>I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C*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2 </a:t>
            </a:r>
            <a:endParaRPr lang="en-US" i="1" smtClean="0"/>
          </a:p>
          <a:p>
            <a:pPr lvl="1" eaLnBrk="1" hangingPunct="1"/>
            <a:r>
              <a:rPr lang="en-US" smtClean="0"/>
              <a:t>Superposition</a:t>
            </a:r>
          </a:p>
          <a:p>
            <a:pPr lvl="2" eaLnBrk="1" hangingPunct="1"/>
            <a:r>
              <a:rPr lang="en-US" i="1" smtClean="0"/>
              <a:t>If  I</a:t>
            </a:r>
            <a:r>
              <a:rPr lang="en-US" baseline="-25000" smtClean="0"/>
              <a:t>1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1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and </a:t>
            </a:r>
            <a:r>
              <a:rPr lang="en-US" i="1" smtClean="0"/>
              <a:t>I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2</a:t>
            </a:r>
            <a:r>
              <a:rPr lang="en-US" smtClean="0"/>
              <a:t>, t</a:t>
            </a:r>
            <a:r>
              <a:rPr lang="en-US" i="1" smtClean="0"/>
              <a:t>hen  I</a:t>
            </a:r>
            <a:r>
              <a:rPr lang="en-US" baseline="-25000" smtClean="0"/>
              <a:t>1</a:t>
            </a:r>
            <a:r>
              <a:rPr lang="en-US" smtClean="0"/>
              <a:t> +</a:t>
            </a:r>
            <a:r>
              <a:rPr lang="en-US" i="1" smtClean="0"/>
              <a:t>I</a:t>
            </a:r>
            <a:r>
              <a:rPr lang="en-US" baseline="-25000" smtClean="0"/>
              <a:t>2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1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+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</a:p>
          <a:p>
            <a:pPr lvl="2" eaLnBrk="1" hangingPunct="1"/>
            <a:endParaRPr lang="en-US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5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Step and pulse inputs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33950" cy="4525963"/>
          </a:xfrm>
        </p:spPr>
        <p:txBody>
          <a:bodyPr/>
          <a:lstStyle/>
          <a:p>
            <a:pPr eaLnBrk="1" hangingPunct="1"/>
            <a:r>
              <a:rPr lang="en-US" smtClean="0"/>
              <a:t>A unit step input is an input that goes from 0 to 1 at time 0 and continues indefinitely thereafter</a:t>
            </a:r>
          </a:p>
          <a:p>
            <a:pPr eaLnBrk="1" hangingPunct="1"/>
            <a:r>
              <a:rPr lang="en-US" smtClean="0"/>
              <a:t>A unit pulse is an input of unit amount occurring in duration </a:t>
            </a:r>
            <a:r>
              <a:rPr lang="en-US" smtClean="0">
                <a:latin typeface="Symbol" pitchFamily="18" charset="2"/>
              </a:rPr>
              <a:t>D</a:t>
            </a:r>
            <a:r>
              <a:rPr lang="en-US" smtClean="0"/>
              <a:t>t and 0 elsewhere.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612900"/>
            <a:ext cx="250666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4122738"/>
            <a:ext cx="25050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19088" y="6197600"/>
            <a:ext cx="584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Precipitation is a series of pulse inputs!</a:t>
            </a:r>
          </a:p>
        </p:txBody>
      </p:sp>
    </p:spTree>
    <p:extLst>
      <p:ext uri="{BB962C8B-B14F-4D97-AF65-F5344CB8AC3E}">
        <p14:creationId xmlns:p14="http://schemas.microsoft.com/office/powerpoint/2010/main" val="41360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Unit Hydrograph Theory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325" y="1504950"/>
            <a:ext cx="8170863" cy="5064125"/>
          </a:xfrm>
          <a:noFill/>
        </p:spPr>
        <p:txBody>
          <a:bodyPr/>
          <a:lstStyle/>
          <a:p>
            <a:pPr marL="457200" indent="-457200" eaLnBrk="1" hangingPunct="1"/>
            <a:r>
              <a:rPr lang="en-US" smtClean="0"/>
              <a:t>Direct runoff hydrograph resulting from a unit depth of excess rainfall occurring uniformly on a watershed at a constant rate for a specified duration.</a:t>
            </a:r>
          </a:p>
          <a:p>
            <a:pPr marL="457200" indent="-457200" eaLnBrk="1" hangingPunct="1"/>
            <a:r>
              <a:rPr lang="en-US" smtClean="0"/>
              <a:t>Unit pulse response function of a linear hydrologic system</a:t>
            </a:r>
          </a:p>
          <a:p>
            <a:pPr marL="457200" indent="-457200" eaLnBrk="1" hangingPunct="1"/>
            <a:r>
              <a:rPr lang="en-US" smtClean="0"/>
              <a:t>Can be used to derive runoff from any excess rainfall on the watershed.</a:t>
            </a:r>
          </a:p>
        </p:txBody>
      </p:sp>
    </p:spTree>
    <p:extLst>
      <p:ext uri="{BB962C8B-B14F-4D97-AF65-F5344CB8AC3E}">
        <p14:creationId xmlns:p14="http://schemas.microsoft.com/office/powerpoint/2010/main" val="13541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315913"/>
            <a:ext cx="3692525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88925" y="1112838"/>
            <a:ext cx="32924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Garamond" pitchFamily="18" charset="0"/>
              </a:rPr>
              <a:t>Application of convolution to the output from a linear system</a:t>
            </a:r>
          </a:p>
        </p:txBody>
      </p:sp>
    </p:spTree>
    <p:extLst>
      <p:ext uri="{BB962C8B-B14F-4D97-AF65-F5344CB8AC3E}">
        <p14:creationId xmlns:p14="http://schemas.microsoft.com/office/powerpoint/2010/main" val="11687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SCS dimensionless hydrograph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3200400" cy="2743200"/>
          </a:xfrm>
        </p:spPr>
        <p:txBody>
          <a:bodyPr/>
          <a:lstStyle/>
          <a:p>
            <a:pPr eaLnBrk="1" hangingPunct="1"/>
            <a:r>
              <a:rPr lang="en-US" sz="2000" smtClean="0"/>
              <a:t>Synthetic UH in which the discharge is expressed by the ratio of q to q</a:t>
            </a:r>
            <a:r>
              <a:rPr lang="en-US" sz="2000" baseline="-25000" smtClean="0"/>
              <a:t>p </a:t>
            </a:r>
            <a:r>
              <a:rPr lang="en-US" sz="2000" smtClean="0"/>
              <a:t>and time by the ratio of t to T</a:t>
            </a:r>
            <a:r>
              <a:rPr lang="en-US" sz="2000" baseline="-25000" smtClean="0"/>
              <a:t>p</a:t>
            </a:r>
          </a:p>
          <a:p>
            <a:pPr eaLnBrk="1" hangingPunct="1"/>
            <a:r>
              <a:rPr lang="en-US" sz="2000" smtClean="0"/>
              <a:t>If peak discharge and lag time are known, UH can be estimated. </a:t>
            </a:r>
            <a:endParaRPr lang="en-US" sz="2000" baseline="-25000" smtClean="0"/>
          </a:p>
          <a:p>
            <a:pPr eaLnBrk="1" hangingPunct="1"/>
            <a:endParaRPr lang="en-US" sz="2000" baseline="-25000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684712" y="36513"/>
            <a:ext cx="29749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54550"/>
            <a:ext cx="1073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64150"/>
            <a:ext cx="12271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5257800"/>
            <a:ext cx="98583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Freeform 8"/>
          <p:cNvSpPr>
            <a:spLocks/>
          </p:cNvSpPr>
          <p:nvPr/>
        </p:nvSpPr>
        <p:spPr bwMode="auto">
          <a:xfrm>
            <a:off x="4076700" y="1479550"/>
            <a:ext cx="488950" cy="2355850"/>
          </a:xfrm>
          <a:custGeom>
            <a:avLst/>
            <a:gdLst>
              <a:gd name="T0" fmla="*/ 0 w 308"/>
              <a:gd name="T1" fmla="*/ 1484 h 1484"/>
              <a:gd name="T2" fmla="*/ 308 w 308"/>
              <a:gd name="T3" fmla="*/ 0 h 1484"/>
              <a:gd name="T4" fmla="*/ 0 60000 65536"/>
              <a:gd name="T5" fmla="*/ 0 60000 65536"/>
              <a:gd name="T6" fmla="*/ 0 w 308"/>
              <a:gd name="T7" fmla="*/ 0 h 1484"/>
              <a:gd name="T8" fmla="*/ 308 w 308"/>
              <a:gd name="T9" fmla="*/ 1484 h 14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8" h="1484">
                <a:moveTo>
                  <a:pt x="0" y="1484"/>
                </a:moveTo>
                <a:lnTo>
                  <a:pt x="308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Freeform 9"/>
          <p:cNvSpPr>
            <a:spLocks/>
          </p:cNvSpPr>
          <p:nvPr/>
        </p:nvSpPr>
        <p:spPr bwMode="auto">
          <a:xfrm>
            <a:off x="4565650" y="1479550"/>
            <a:ext cx="762000" cy="2349500"/>
          </a:xfrm>
          <a:custGeom>
            <a:avLst/>
            <a:gdLst>
              <a:gd name="T0" fmla="*/ 0 w 480"/>
              <a:gd name="T1" fmla="*/ 0 h 1480"/>
              <a:gd name="T2" fmla="*/ 480 w 480"/>
              <a:gd name="T3" fmla="*/ 1480 h 1480"/>
              <a:gd name="T4" fmla="*/ 0 60000 65536"/>
              <a:gd name="T5" fmla="*/ 0 60000 65536"/>
              <a:gd name="T6" fmla="*/ 0 w 480"/>
              <a:gd name="T7" fmla="*/ 0 h 1480"/>
              <a:gd name="T8" fmla="*/ 480 w 480"/>
              <a:gd name="T9" fmla="*/ 1480 h 14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1480">
                <a:moveTo>
                  <a:pt x="0" y="0"/>
                </a:moveTo>
                <a:lnTo>
                  <a:pt x="480" y="148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28600" y="4495800"/>
            <a:ext cx="29718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T</a:t>
            </a:r>
            <a:r>
              <a:rPr lang="en-US" baseline="-25000">
                <a:latin typeface="Garamond" pitchFamily="18" charset="0"/>
              </a:rPr>
              <a:t>c</a:t>
            </a:r>
            <a:r>
              <a:rPr lang="en-US">
                <a:latin typeface="Garamond" pitchFamily="18" charset="0"/>
              </a:rPr>
              <a:t>: time of concentration</a:t>
            </a:r>
          </a:p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C = 2.08 (483.4 in English system)</a:t>
            </a:r>
          </a:p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A: drainage area in km</a:t>
            </a:r>
            <a:r>
              <a:rPr lang="en-US" baseline="30000">
                <a:latin typeface="Garamond" pitchFamily="18" charset="0"/>
              </a:rPr>
              <a:t>2</a:t>
            </a:r>
            <a:r>
              <a:rPr lang="en-US">
                <a:latin typeface="Garamond" pitchFamily="18" charset="0"/>
              </a:rPr>
              <a:t> (mi</a:t>
            </a:r>
            <a:r>
              <a:rPr lang="en-US" baseline="30000">
                <a:latin typeface="Garamond" pitchFamily="18" charset="0"/>
              </a:rPr>
              <a:t>2</a:t>
            </a:r>
            <a:r>
              <a:rPr lang="en-US">
                <a:latin typeface="Garamond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en-US">
              <a:latin typeface="Garamond" pitchFamily="18" charset="0"/>
            </a:endParaRP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13208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1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Runoff from BUT_060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32393"/>
            <a:ext cx="36480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2" y="2209800"/>
            <a:ext cx="22860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76800"/>
            <a:ext cx="23717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5181600"/>
            <a:ext cx="2343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943600"/>
            <a:ext cx="198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much runoff?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96038" y="4787696"/>
            <a:ext cx="26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quickly does it move?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838637"/>
            <a:ext cx="344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characterize this </a:t>
            </a:r>
            <a:r>
              <a:rPr lang="en-US" dirty="0" err="1" smtClean="0"/>
              <a:t>subbasin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8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2984"/>
            <a:ext cx="8534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Watershed – Drainage area of a point on a stream</a:t>
            </a:r>
            <a:endParaRPr lang="en-US" sz="32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19235"/>
            <a:ext cx="5029200" cy="493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92572" y="1804732"/>
            <a:ext cx="8439747" cy="4654898"/>
            <a:chOff x="192572" y="1804732"/>
            <a:chExt cx="8439747" cy="4654898"/>
          </a:xfrm>
        </p:grpSpPr>
        <p:sp>
          <p:nvSpPr>
            <p:cNvPr id="10" name="Oval 9"/>
            <p:cNvSpPr/>
            <p:nvPr/>
          </p:nvSpPr>
          <p:spPr>
            <a:xfrm>
              <a:off x="6477000" y="4198782"/>
              <a:ext cx="152400" cy="1679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92572" y="1804732"/>
              <a:ext cx="8439747" cy="4654898"/>
              <a:chOff x="192572" y="1902767"/>
              <a:chExt cx="8439747" cy="465489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92572" y="6096000"/>
                <a:ext cx="6273769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/>
                  <a:t>Connecting rainfall input with </a:t>
                </a:r>
                <a:r>
                  <a:rPr lang="en-US" sz="2400" i="1" dirty="0" err="1" smtClean="0"/>
                  <a:t>streamflow</a:t>
                </a:r>
                <a:r>
                  <a:rPr lang="en-US" sz="2400" i="1" dirty="0" smtClean="0"/>
                  <a:t> output</a:t>
                </a:r>
                <a:endParaRPr lang="en-US" sz="2400" i="1" dirty="0"/>
              </a:p>
            </p:txBody>
          </p:sp>
          <p:sp>
            <p:nvSpPr>
              <p:cNvPr id="4" name="Right Arrow 3"/>
              <p:cNvSpPr/>
              <p:nvPr/>
            </p:nvSpPr>
            <p:spPr>
              <a:xfrm>
                <a:off x="6781800" y="4054164"/>
                <a:ext cx="1600200" cy="67023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572000" y="1902767"/>
                <a:ext cx="11065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Rainfall</a:t>
                </a:r>
                <a:endParaRPr lang="en-US" sz="24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10400" y="3528264"/>
                <a:ext cx="16219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/>
                  <a:t>Streamflow</a:t>
                </a:r>
                <a:endParaRPr lang="en-US" sz="2400" dirty="0"/>
              </a:p>
            </p:txBody>
          </p:sp>
        </p:grpSp>
        <p:sp>
          <p:nvSpPr>
            <p:cNvPr id="8" name="Down Arrow 7"/>
            <p:cNvSpPr/>
            <p:nvPr/>
          </p:nvSpPr>
          <p:spPr>
            <a:xfrm>
              <a:off x="3543300" y="2084832"/>
              <a:ext cx="228600" cy="533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5867400" y="3787464"/>
              <a:ext cx="228600" cy="48343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2743200" y="2362199"/>
              <a:ext cx="114300" cy="3291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4114800" y="2819400"/>
              <a:ext cx="1524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3814572" y="3717948"/>
              <a:ext cx="300228" cy="8284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4948508" y="4270895"/>
              <a:ext cx="188254" cy="5495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5125292" y="2552700"/>
              <a:ext cx="228600" cy="533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286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Control Dams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5" y="2743200"/>
            <a:ext cx="8305800" cy="383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892" y="1197864"/>
            <a:ext cx="5295900" cy="196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392166"/>
            <a:ext cx="3848100" cy="157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667000" y="2965711"/>
            <a:ext cx="762000" cy="1301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429000" y="3160014"/>
            <a:ext cx="1828800" cy="1107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77256" y="274320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 13A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2572" y="6096000"/>
            <a:ext cx="48147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Flow with a Horizontal Water Surface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52297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6705600" cy="513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Floodplain Zones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38327" y="1669186"/>
            <a:ext cx="2586789" cy="1156048"/>
            <a:chOff x="380999" y="1295400"/>
            <a:chExt cx="2586789" cy="115604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1295400"/>
              <a:ext cx="2586789" cy="1143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19200" y="1682234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1% chance </a:t>
              </a:r>
              <a:endParaRPr lang="en-US" dirty="0"/>
            </a:p>
          </p:txBody>
        </p:sp>
        <p:sp>
          <p:nvSpPr>
            <p:cNvPr id="6" name="Right Brace 5"/>
            <p:cNvSpPr/>
            <p:nvPr/>
          </p:nvSpPr>
          <p:spPr>
            <a:xfrm>
              <a:off x="1066800" y="1682234"/>
              <a:ext cx="228600" cy="36933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6800" y="2082116"/>
              <a:ext cx="1527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&lt; 0.2% chance</a:t>
              </a:r>
              <a:endParaRPr lang="en-US" dirty="0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4" y="3167825"/>
            <a:ext cx="1661692" cy="92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6460" y="4075747"/>
            <a:ext cx="246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zone of water flow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67000" y="3886200"/>
            <a:ext cx="685800" cy="3742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48486"/>
            <a:ext cx="3267075" cy="175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2572" y="6096000"/>
            <a:ext cx="44435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Flow with a Sloping Water Surface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4319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19895-A510-4047-90F9-FDE95D8F3DD2}" type="slidenum">
              <a:rPr lang="en-US"/>
              <a:pPr/>
              <a:t>19</a:t>
            </a:fld>
            <a:endParaRPr lang="en-US"/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/>
              <a:t>S and Q relationships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4775"/>
            <a:ext cx="69342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1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Global Drought Information System (GDIS) </a:t>
            </a:r>
            <a:br>
              <a:rPr lang="en-US" sz="3200" dirty="0" smtClean="0"/>
            </a:br>
            <a:r>
              <a:rPr lang="en-US" sz="2400" dirty="0" smtClean="0"/>
              <a:t>(Dr Eric Wood)</a:t>
            </a:r>
            <a:endParaRPr lang="en-US" sz="2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39000" cy="543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459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F2C66F-01A0-47F6-81A3-9B4167227DA7}" type="slidenum">
              <a:rPr lang="en-US"/>
              <a:pPr/>
              <a:t>20</a:t>
            </a:fld>
            <a:endParaRPr lang="en-US"/>
          </a:p>
        </p:txBody>
      </p:sp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47638"/>
            <a:ext cx="8229600" cy="766762"/>
          </a:xfrm>
        </p:spPr>
        <p:txBody>
          <a:bodyPr/>
          <a:lstStyle/>
          <a:p>
            <a:r>
              <a:rPr lang="en-US"/>
              <a:t>Level pool methodology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433388" y="1141413"/>
            <a:ext cx="4471987" cy="5605462"/>
            <a:chOff x="273" y="719"/>
            <a:chExt cx="2817" cy="3531"/>
          </a:xfrm>
        </p:grpSpPr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>
              <a:off x="273" y="2541"/>
              <a:ext cx="2817" cy="1709"/>
            </a:xfrm>
            <a:prstGeom prst="rect">
              <a:avLst/>
            </a:prstGeom>
            <a:solidFill>
              <a:srgbClr val="02AA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274" y="719"/>
              <a:ext cx="2807" cy="1746"/>
            </a:xfrm>
            <a:prstGeom prst="rect">
              <a:avLst/>
            </a:prstGeom>
            <a:solidFill>
              <a:srgbClr val="02AA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34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2979795"/>
                </p:ext>
              </p:extLst>
            </p:nvPr>
          </p:nvGraphicFramePr>
          <p:xfrm>
            <a:off x="484" y="1156"/>
            <a:ext cx="288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4" name="Equation" r:id="rId3" imgW="457200" imgH="368280" progId="Equation.3">
                    <p:embed/>
                  </p:oleObj>
                </mc:Choice>
                <mc:Fallback>
                  <p:oleObj name="Equation" r:id="rId3" imgW="45720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" y="1156"/>
                          <a:ext cx="288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" t="42827" r="52379" b="6725"/>
            <a:stretch>
              <a:fillRect/>
            </a:stretch>
          </p:blipFill>
          <p:spPr bwMode="auto">
            <a:xfrm>
              <a:off x="600" y="807"/>
              <a:ext cx="2216" cy="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4" name="Freeform 8"/>
            <p:cNvSpPr>
              <a:spLocks/>
            </p:cNvSpPr>
            <p:nvPr/>
          </p:nvSpPr>
          <p:spPr bwMode="auto">
            <a:xfrm>
              <a:off x="809" y="1416"/>
              <a:ext cx="2194" cy="737"/>
            </a:xfrm>
            <a:custGeom>
              <a:avLst/>
              <a:gdLst>
                <a:gd name="T0" fmla="*/ 0 w 2194"/>
                <a:gd name="T1" fmla="*/ 737 h 737"/>
                <a:gd name="T2" fmla="*/ 183 w 2194"/>
                <a:gd name="T3" fmla="*/ 673 h 737"/>
                <a:gd name="T4" fmla="*/ 329 w 2194"/>
                <a:gd name="T5" fmla="*/ 526 h 737"/>
                <a:gd name="T6" fmla="*/ 494 w 2194"/>
                <a:gd name="T7" fmla="*/ 353 h 737"/>
                <a:gd name="T8" fmla="*/ 732 w 2194"/>
                <a:gd name="T9" fmla="*/ 161 h 737"/>
                <a:gd name="T10" fmla="*/ 1106 w 2194"/>
                <a:gd name="T11" fmla="*/ 23 h 737"/>
                <a:gd name="T12" fmla="*/ 1381 w 2194"/>
                <a:gd name="T13" fmla="*/ 23 h 737"/>
                <a:gd name="T14" fmla="*/ 1664 w 2194"/>
                <a:gd name="T15" fmla="*/ 78 h 737"/>
                <a:gd name="T16" fmla="*/ 1884 w 2194"/>
                <a:gd name="T17" fmla="*/ 170 h 737"/>
                <a:gd name="T18" fmla="*/ 2194 w 2194"/>
                <a:gd name="T19" fmla="*/ 362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4" h="737">
                  <a:moveTo>
                    <a:pt x="0" y="737"/>
                  </a:moveTo>
                  <a:cubicBezTo>
                    <a:pt x="30" y="726"/>
                    <a:pt x="128" y="708"/>
                    <a:pt x="183" y="673"/>
                  </a:cubicBezTo>
                  <a:cubicBezTo>
                    <a:pt x="238" y="638"/>
                    <a:pt x="277" y="579"/>
                    <a:pt x="329" y="526"/>
                  </a:cubicBezTo>
                  <a:cubicBezTo>
                    <a:pt x="381" y="473"/>
                    <a:pt x="427" y="414"/>
                    <a:pt x="494" y="353"/>
                  </a:cubicBezTo>
                  <a:cubicBezTo>
                    <a:pt x="561" y="292"/>
                    <a:pt x="630" y="216"/>
                    <a:pt x="732" y="161"/>
                  </a:cubicBezTo>
                  <a:cubicBezTo>
                    <a:pt x="834" y="106"/>
                    <a:pt x="998" y="46"/>
                    <a:pt x="1106" y="23"/>
                  </a:cubicBezTo>
                  <a:cubicBezTo>
                    <a:pt x="1214" y="0"/>
                    <a:pt x="1288" y="14"/>
                    <a:pt x="1381" y="23"/>
                  </a:cubicBezTo>
                  <a:cubicBezTo>
                    <a:pt x="1474" y="32"/>
                    <a:pt x="1580" y="54"/>
                    <a:pt x="1664" y="78"/>
                  </a:cubicBezTo>
                  <a:cubicBezTo>
                    <a:pt x="1748" y="102"/>
                    <a:pt x="1796" y="123"/>
                    <a:pt x="1884" y="170"/>
                  </a:cubicBezTo>
                  <a:cubicBezTo>
                    <a:pt x="1972" y="217"/>
                    <a:pt x="2142" y="330"/>
                    <a:pt x="2194" y="362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>
              <a:off x="1998" y="1408"/>
              <a:ext cx="0" cy="260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auto">
            <a:xfrm>
              <a:off x="891" y="3181"/>
              <a:ext cx="2176" cy="788"/>
            </a:xfrm>
            <a:custGeom>
              <a:avLst/>
              <a:gdLst>
                <a:gd name="T0" fmla="*/ 0 w 2176"/>
                <a:gd name="T1" fmla="*/ 788 h 788"/>
                <a:gd name="T2" fmla="*/ 237 w 2176"/>
                <a:gd name="T3" fmla="*/ 688 h 788"/>
                <a:gd name="T4" fmla="*/ 420 w 2176"/>
                <a:gd name="T5" fmla="*/ 523 h 788"/>
                <a:gd name="T6" fmla="*/ 585 w 2176"/>
                <a:gd name="T7" fmla="*/ 313 h 788"/>
                <a:gd name="T8" fmla="*/ 786 w 2176"/>
                <a:gd name="T9" fmla="*/ 94 h 788"/>
                <a:gd name="T10" fmla="*/ 1069 w 2176"/>
                <a:gd name="T11" fmla="*/ 11 h 788"/>
                <a:gd name="T12" fmla="*/ 1334 w 2176"/>
                <a:gd name="T13" fmla="*/ 30 h 788"/>
                <a:gd name="T14" fmla="*/ 1572 w 2176"/>
                <a:gd name="T15" fmla="*/ 139 h 788"/>
                <a:gd name="T16" fmla="*/ 1792 w 2176"/>
                <a:gd name="T17" fmla="*/ 304 h 788"/>
                <a:gd name="T18" fmla="*/ 2176 w 2176"/>
                <a:gd name="T19" fmla="*/ 55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6" h="788">
                  <a:moveTo>
                    <a:pt x="0" y="788"/>
                  </a:moveTo>
                  <a:cubicBezTo>
                    <a:pt x="39" y="771"/>
                    <a:pt x="167" y="732"/>
                    <a:pt x="237" y="688"/>
                  </a:cubicBezTo>
                  <a:cubicBezTo>
                    <a:pt x="307" y="644"/>
                    <a:pt x="362" y="585"/>
                    <a:pt x="420" y="523"/>
                  </a:cubicBezTo>
                  <a:cubicBezTo>
                    <a:pt x="478" y="461"/>
                    <a:pt x="524" y="384"/>
                    <a:pt x="585" y="313"/>
                  </a:cubicBezTo>
                  <a:cubicBezTo>
                    <a:pt x="646" y="242"/>
                    <a:pt x="705" y="144"/>
                    <a:pt x="786" y="94"/>
                  </a:cubicBezTo>
                  <a:cubicBezTo>
                    <a:pt x="867" y="44"/>
                    <a:pt x="978" y="22"/>
                    <a:pt x="1069" y="11"/>
                  </a:cubicBezTo>
                  <a:cubicBezTo>
                    <a:pt x="1160" y="0"/>
                    <a:pt x="1250" y="9"/>
                    <a:pt x="1334" y="30"/>
                  </a:cubicBezTo>
                  <a:cubicBezTo>
                    <a:pt x="1418" y="51"/>
                    <a:pt x="1496" y="93"/>
                    <a:pt x="1572" y="139"/>
                  </a:cubicBezTo>
                  <a:cubicBezTo>
                    <a:pt x="1648" y="185"/>
                    <a:pt x="1691" y="235"/>
                    <a:pt x="1792" y="304"/>
                  </a:cubicBezTo>
                  <a:cubicBezTo>
                    <a:pt x="1893" y="373"/>
                    <a:pt x="2096" y="500"/>
                    <a:pt x="2176" y="551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47" name="Group 11"/>
            <p:cNvGrpSpPr>
              <a:grpSpLocks/>
            </p:cNvGrpSpPr>
            <p:nvPr/>
          </p:nvGrpSpPr>
          <p:grpSpPr bwMode="auto">
            <a:xfrm>
              <a:off x="791" y="962"/>
              <a:ext cx="2259" cy="1325"/>
              <a:chOff x="530" y="1070"/>
              <a:chExt cx="2259" cy="1325"/>
            </a:xfrm>
          </p:grpSpPr>
          <p:sp>
            <p:nvSpPr>
              <p:cNvPr id="14348" name="Line 12"/>
              <p:cNvSpPr>
                <a:spLocks noChangeShapeType="1"/>
              </p:cNvSpPr>
              <p:nvPr/>
            </p:nvSpPr>
            <p:spPr bwMode="auto">
              <a:xfrm>
                <a:off x="530" y="2395"/>
                <a:ext cx="2259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9" name="Line 13"/>
              <p:cNvSpPr>
                <a:spLocks noChangeShapeType="1"/>
              </p:cNvSpPr>
              <p:nvPr/>
            </p:nvSpPr>
            <p:spPr bwMode="auto">
              <a:xfrm flipV="1">
                <a:off x="539" y="1070"/>
                <a:ext cx="0" cy="1325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0" name="Group 14"/>
            <p:cNvGrpSpPr>
              <a:grpSpLocks/>
            </p:cNvGrpSpPr>
            <p:nvPr/>
          </p:nvGrpSpPr>
          <p:grpSpPr bwMode="auto">
            <a:xfrm>
              <a:off x="800" y="2694"/>
              <a:ext cx="2259" cy="1325"/>
              <a:chOff x="480" y="2784"/>
              <a:chExt cx="2259" cy="1325"/>
            </a:xfrm>
          </p:grpSpPr>
          <p:sp>
            <p:nvSpPr>
              <p:cNvPr id="14351" name="Line 15"/>
              <p:cNvSpPr>
                <a:spLocks noChangeShapeType="1"/>
              </p:cNvSpPr>
              <p:nvPr/>
            </p:nvSpPr>
            <p:spPr bwMode="auto">
              <a:xfrm>
                <a:off x="480" y="4109"/>
                <a:ext cx="2259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2" name="Line 16"/>
              <p:cNvSpPr>
                <a:spLocks noChangeShapeType="1"/>
              </p:cNvSpPr>
              <p:nvPr/>
            </p:nvSpPr>
            <p:spPr bwMode="auto">
              <a:xfrm flipV="1">
                <a:off x="489" y="2784"/>
                <a:ext cx="0" cy="1325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53" name="Text Box 17"/>
            <p:cNvSpPr txBox="1">
              <a:spLocks noChangeArrowheads="1"/>
            </p:cNvSpPr>
            <p:nvPr/>
          </p:nvSpPr>
          <p:spPr bwMode="auto">
            <a:xfrm>
              <a:off x="723" y="776"/>
              <a:ext cx="6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  <a:effectLst/>
                </a:rPr>
                <a:t>Discharge</a:t>
              </a:r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2658" y="4032"/>
              <a:ext cx="3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  <a:effectLst/>
                </a:rPr>
                <a:t>Time</a:t>
              </a:r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650" y="2538"/>
              <a:ext cx="4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  <a:effectLst/>
                </a:rPr>
                <a:t>Storage</a:t>
              </a:r>
            </a:p>
          </p:txBody>
        </p:sp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2599" y="2282"/>
              <a:ext cx="3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  <a:effectLst/>
                </a:rPr>
                <a:t>Time</a:t>
              </a:r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>
              <a:off x="1116" y="1677"/>
              <a:ext cx="0" cy="218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1332" y="1297"/>
              <a:ext cx="0" cy="234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359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131558"/>
                </p:ext>
              </p:extLst>
            </p:nvPr>
          </p:nvGraphicFramePr>
          <p:xfrm>
            <a:off x="601" y="1482"/>
            <a:ext cx="139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5" name="Equation" r:id="rId6" imgW="266400" imgH="368280" progId="Equation.3">
                    <p:embed/>
                  </p:oleObj>
                </mc:Choice>
                <mc:Fallback>
                  <p:oleObj name="Equation" r:id="rId6" imgW="26640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" y="1482"/>
                          <a:ext cx="139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0664039"/>
                </p:ext>
              </p:extLst>
            </p:nvPr>
          </p:nvGraphicFramePr>
          <p:xfrm>
            <a:off x="481" y="1720"/>
            <a:ext cx="271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6" name="Equation" r:id="rId8" imgW="520560" imgH="368280" progId="Equation.3">
                    <p:embed/>
                  </p:oleObj>
                </mc:Choice>
                <mc:Fallback>
                  <p:oleObj name="Equation" r:id="rId8" imgW="5205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" y="1720"/>
                          <a:ext cx="271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1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259964"/>
                </p:ext>
              </p:extLst>
            </p:nvPr>
          </p:nvGraphicFramePr>
          <p:xfrm>
            <a:off x="575" y="1934"/>
            <a:ext cx="165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7" name="Equation" r:id="rId10" imgW="317160" imgH="368280" progId="Equation.3">
                    <p:embed/>
                  </p:oleObj>
                </mc:Choice>
                <mc:Fallback>
                  <p:oleObj name="Equation" r:id="rId10" imgW="3171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5" y="1934"/>
                          <a:ext cx="165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2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8458851"/>
                </p:ext>
              </p:extLst>
            </p:nvPr>
          </p:nvGraphicFramePr>
          <p:xfrm>
            <a:off x="523" y="3517"/>
            <a:ext cx="251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8" name="Equation" r:id="rId12" imgW="482400" imgH="368280" progId="Equation.3">
                    <p:embed/>
                  </p:oleObj>
                </mc:Choice>
                <mc:Fallback>
                  <p:oleObj name="Equation" r:id="rId12" imgW="48240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" y="3517"/>
                          <a:ext cx="251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3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816229"/>
                </p:ext>
              </p:extLst>
            </p:nvPr>
          </p:nvGraphicFramePr>
          <p:xfrm>
            <a:off x="614" y="3767"/>
            <a:ext cx="152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9" name="Equation" r:id="rId14" imgW="291960" imgH="368280" progId="Equation.3">
                    <p:embed/>
                  </p:oleObj>
                </mc:Choice>
                <mc:Fallback>
                  <p:oleObj name="Equation" r:id="rId14" imgW="2919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" y="3767"/>
                          <a:ext cx="152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4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162550"/>
                </p:ext>
              </p:extLst>
            </p:nvPr>
          </p:nvGraphicFramePr>
          <p:xfrm>
            <a:off x="1358" y="2316"/>
            <a:ext cx="403" cy="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0" name="Equation" r:id="rId16" imgW="774360" imgH="253800" progId="Equation.3">
                    <p:embed/>
                  </p:oleObj>
                </mc:Choice>
                <mc:Fallback>
                  <p:oleObj name="Equation" r:id="rId16" imgW="7743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8" y="2316"/>
                          <a:ext cx="403" cy="1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5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0555010"/>
                </p:ext>
              </p:extLst>
            </p:nvPr>
          </p:nvGraphicFramePr>
          <p:xfrm>
            <a:off x="899" y="2326"/>
            <a:ext cx="172" cy="1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1" name="Equation" r:id="rId18" imgW="330120" imgH="241200" progId="Equation.3">
                    <p:embed/>
                  </p:oleObj>
                </mc:Choice>
                <mc:Fallback>
                  <p:oleObj name="Equation" r:id="rId18" imgW="3301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" y="2326"/>
                          <a:ext cx="172" cy="1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6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9992906"/>
                </p:ext>
              </p:extLst>
            </p:nvPr>
          </p:nvGraphicFramePr>
          <p:xfrm>
            <a:off x="1164" y="2066"/>
            <a:ext cx="126" cy="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2" name="Equation" r:id="rId20" imgW="241200" imgH="203040" progId="Equation.3">
                    <p:embed/>
                  </p:oleObj>
                </mc:Choice>
                <mc:Fallback>
                  <p:oleObj name="Equation" r:id="rId20" imgW="2412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4" y="2066"/>
                          <a:ext cx="126" cy="1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67" name="Line 31"/>
            <p:cNvSpPr>
              <a:spLocks noChangeShapeType="1"/>
            </p:cNvSpPr>
            <p:nvPr/>
          </p:nvSpPr>
          <p:spPr bwMode="auto">
            <a:xfrm flipH="1">
              <a:off x="823" y="3657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Line 32"/>
            <p:cNvSpPr>
              <a:spLocks noChangeShapeType="1"/>
            </p:cNvSpPr>
            <p:nvPr/>
          </p:nvSpPr>
          <p:spPr bwMode="auto">
            <a:xfrm flipH="1">
              <a:off x="814" y="3858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Line 33"/>
            <p:cNvSpPr>
              <a:spLocks noChangeShapeType="1"/>
            </p:cNvSpPr>
            <p:nvPr/>
          </p:nvSpPr>
          <p:spPr bwMode="auto">
            <a:xfrm flipH="1">
              <a:off x="805" y="1957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Line 34"/>
            <p:cNvSpPr>
              <a:spLocks noChangeShapeType="1"/>
            </p:cNvSpPr>
            <p:nvPr/>
          </p:nvSpPr>
          <p:spPr bwMode="auto">
            <a:xfrm flipH="1">
              <a:off x="814" y="1737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Line 35"/>
            <p:cNvSpPr>
              <a:spLocks noChangeShapeType="1"/>
            </p:cNvSpPr>
            <p:nvPr/>
          </p:nvSpPr>
          <p:spPr bwMode="auto">
            <a:xfrm flipH="1">
              <a:off x="805" y="1682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Line 36"/>
            <p:cNvSpPr>
              <a:spLocks noChangeShapeType="1"/>
            </p:cNvSpPr>
            <p:nvPr/>
          </p:nvSpPr>
          <p:spPr bwMode="auto">
            <a:xfrm flipH="1">
              <a:off x="795" y="1280"/>
              <a:ext cx="5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Text Box 37"/>
            <p:cNvSpPr txBox="1">
              <a:spLocks noChangeArrowheads="1"/>
            </p:cNvSpPr>
            <p:nvPr/>
          </p:nvSpPr>
          <p:spPr bwMode="auto">
            <a:xfrm>
              <a:off x="1696" y="845"/>
              <a:ext cx="4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Inflow</a:t>
              </a:r>
            </a:p>
          </p:txBody>
        </p:sp>
        <p:sp>
          <p:nvSpPr>
            <p:cNvPr id="14374" name="Text Box 38"/>
            <p:cNvSpPr txBox="1">
              <a:spLocks noChangeArrowheads="1"/>
            </p:cNvSpPr>
            <p:nvPr/>
          </p:nvSpPr>
          <p:spPr bwMode="auto">
            <a:xfrm>
              <a:off x="2469" y="1289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Outflow</a:t>
              </a:r>
            </a:p>
          </p:txBody>
        </p:sp>
      </p:grpSp>
      <p:graphicFrame>
        <p:nvGraphicFramePr>
          <p:cNvPr id="14375" name="Object 39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5934298"/>
              </p:ext>
            </p:extLst>
          </p:nvPr>
        </p:nvGraphicFramePr>
        <p:xfrm>
          <a:off x="5114925" y="1143000"/>
          <a:ext cx="1651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3" name="Equation" r:id="rId22" imgW="1650960" imgH="609480" progId="Equation.3">
                  <p:embed/>
                </p:oleObj>
              </mc:Choice>
              <mc:Fallback>
                <p:oleObj name="Equation" r:id="rId22" imgW="16509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925" y="1143000"/>
                        <a:ext cx="16510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76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142"/>
              </p:ext>
            </p:extLst>
          </p:nvPr>
        </p:nvGraphicFramePr>
        <p:xfrm>
          <a:off x="5118100" y="2082800"/>
          <a:ext cx="2501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4" name="Equation" r:id="rId24" imgW="2501640" imgH="888840" progId="Equation.3">
                  <p:embed/>
                </p:oleObj>
              </mc:Choice>
              <mc:Fallback>
                <p:oleObj name="Equation" r:id="rId24" imgW="250164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8100" y="2082800"/>
                        <a:ext cx="25019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77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458256"/>
              </p:ext>
            </p:extLst>
          </p:nvPr>
        </p:nvGraphicFramePr>
        <p:xfrm>
          <a:off x="5105400" y="3225800"/>
          <a:ext cx="35560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5" name="Equation" r:id="rId26" imgW="3555720" imgH="660240" progId="Equation.3">
                  <p:embed/>
                </p:oleObj>
              </mc:Choice>
              <mc:Fallback>
                <p:oleObj name="Equation" r:id="rId26" imgW="35557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225800"/>
                        <a:ext cx="35560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78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127992"/>
              </p:ext>
            </p:extLst>
          </p:nvPr>
        </p:nvGraphicFramePr>
        <p:xfrm>
          <a:off x="5173663" y="4070350"/>
          <a:ext cx="3771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6" name="Equation" r:id="rId28" imgW="3771720" imgH="660240" progId="Equation.3">
                  <p:embed/>
                </p:oleObj>
              </mc:Choice>
              <mc:Fallback>
                <p:oleObj name="Equation" r:id="rId28" imgW="37717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663" y="4070350"/>
                        <a:ext cx="37719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9" name="AutoShape 43"/>
          <p:cNvSpPr>
            <a:spLocks/>
          </p:cNvSpPr>
          <p:nvPr/>
        </p:nvSpPr>
        <p:spPr bwMode="auto">
          <a:xfrm rot="-5400000">
            <a:off x="5734050" y="4340226"/>
            <a:ext cx="274637" cy="1262062"/>
          </a:xfrm>
          <a:prstGeom prst="leftBrace">
            <a:avLst>
              <a:gd name="adj1" fmla="val 3829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44"/>
          <p:cNvSpPr>
            <a:spLocks/>
          </p:cNvSpPr>
          <p:nvPr/>
        </p:nvSpPr>
        <p:spPr bwMode="auto">
          <a:xfrm rot="-5400000">
            <a:off x="7708107" y="3940969"/>
            <a:ext cx="274637" cy="2060575"/>
          </a:xfrm>
          <a:prstGeom prst="leftBrace">
            <a:avLst>
              <a:gd name="adj1" fmla="val 6252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5480050" y="5218113"/>
            <a:ext cx="927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Unknown</a:t>
            </a:r>
          </a:p>
        </p:txBody>
      </p: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7404100" y="5218113"/>
            <a:ext cx="719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Known</a:t>
            </a:r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5511800" y="5486400"/>
            <a:ext cx="203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hlink"/>
                </a:solidFill>
                <a:effectLst/>
              </a:rPr>
              <a:t>Need a function relating</a:t>
            </a:r>
          </a:p>
        </p:txBody>
      </p:sp>
      <p:graphicFrame>
        <p:nvGraphicFramePr>
          <p:cNvPr id="14384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567536"/>
              </p:ext>
            </p:extLst>
          </p:nvPr>
        </p:nvGraphicFramePr>
        <p:xfrm>
          <a:off x="5651500" y="5867400"/>
          <a:ext cx="1435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7" name="Equation" r:id="rId30" imgW="1434960" imgH="609480" progId="Equation.3">
                  <p:embed/>
                </p:oleObj>
              </mc:Choice>
              <mc:Fallback>
                <p:oleObj name="Equation" r:id="rId30" imgW="14349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5867400"/>
                        <a:ext cx="14351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5562600" y="6477000"/>
            <a:ext cx="2049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Storage-outflow function</a:t>
            </a:r>
          </a:p>
        </p:txBody>
      </p:sp>
    </p:spTree>
    <p:extLst>
      <p:ext uri="{BB962C8B-B14F-4D97-AF65-F5344CB8AC3E}">
        <p14:creationId xmlns:p14="http://schemas.microsoft.com/office/powerpoint/2010/main" val="41902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96" y="1533525"/>
            <a:ext cx="5038725" cy="2838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4487862"/>
            <a:ext cx="3714750" cy="216972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143000" y="3871337"/>
            <a:ext cx="990600" cy="17013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8056" y="308401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805 </a:t>
            </a:r>
            <a:r>
              <a:rPr lang="en-US" dirty="0" err="1" smtClean="0"/>
              <a:t>ft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3265" y="262520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829 </a:t>
            </a:r>
            <a:r>
              <a:rPr lang="en-US" dirty="0" err="1" smtClean="0"/>
              <a:t>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80164" y="236851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836 </a:t>
            </a:r>
            <a:r>
              <a:rPr lang="en-US" dirty="0" err="1" smtClean="0"/>
              <a:t>ft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959" y="4191707"/>
            <a:ext cx="3638550" cy="2400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19437" y="3732892"/>
            <a:ext cx="252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HEC-HMS representation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611003"/>
            <a:ext cx="3408616" cy="20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Storage-Discharge Curve, Dam 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828800"/>
            <a:ext cx="4848225" cy="3324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676400"/>
            <a:ext cx="3695700" cy="39909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45918" y="4145972"/>
            <a:ext cx="3705225" cy="1593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324600" y="3581400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77962" y="2985003"/>
            <a:ext cx="1442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Emergency </a:t>
            </a:r>
          </a:p>
          <a:p>
            <a:pPr algn="ctr"/>
            <a:r>
              <a:rPr lang="en-US" dirty="0" smtClean="0"/>
              <a:t>Spillway, 829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7175" y="5073361"/>
            <a:ext cx="3705225" cy="1844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266709" y="3629891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1" y="3013578"/>
            <a:ext cx="113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Top of Dam, 836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971800" y="3308168"/>
            <a:ext cx="2819400" cy="837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23754" y="3490912"/>
            <a:ext cx="4062847" cy="1552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254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5E8B66-309E-4AE1-88B3-1367CACFC708}" type="slidenum">
              <a:rPr lang="en-US"/>
              <a:pPr/>
              <a:t>23</a:t>
            </a:fld>
            <a:endParaRPr lang="en-US"/>
          </a:p>
        </p:txBody>
      </p:sp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Types of flow routing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077200" cy="4724400"/>
          </a:xfrm>
        </p:spPr>
        <p:txBody>
          <a:bodyPr>
            <a:normAutofit lnSpcReduction="10000"/>
          </a:bodyPr>
          <a:lstStyle/>
          <a:p>
            <a:r>
              <a:rPr lang="en-US"/>
              <a:t>Lumped/hydrologic</a:t>
            </a:r>
          </a:p>
          <a:p>
            <a:pPr lvl="1"/>
            <a:r>
              <a:rPr lang="en-US"/>
              <a:t>Flow is calculated as a function of time alone at a particular location</a:t>
            </a:r>
          </a:p>
          <a:p>
            <a:pPr lvl="1"/>
            <a:r>
              <a:rPr lang="en-US"/>
              <a:t>Governed by continuity equation and flow/storage relationship </a:t>
            </a:r>
          </a:p>
          <a:p>
            <a:r>
              <a:rPr lang="en-US"/>
              <a:t>Distributed/hydraulic</a:t>
            </a:r>
          </a:p>
          <a:p>
            <a:pPr lvl="1"/>
            <a:r>
              <a:rPr lang="en-US"/>
              <a:t>Flow is calculated as a function of space and time throughout the system</a:t>
            </a:r>
          </a:p>
          <a:p>
            <a:pPr lvl="1"/>
            <a:r>
              <a:rPr lang="en-US"/>
              <a:t>Governed by continuity and momentum equations</a:t>
            </a:r>
          </a:p>
        </p:txBody>
      </p:sp>
    </p:spTree>
    <p:extLst>
      <p:ext uri="{BB962C8B-B14F-4D97-AF65-F5344CB8AC3E}">
        <p14:creationId xmlns:p14="http://schemas.microsoft.com/office/powerpoint/2010/main" val="24344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228600"/>
            <a:ext cx="7391400" cy="715963"/>
          </a:xfrm>
        </p:spPr>
        <p:txBody>
          <a:bodyPr>
            <a:normAutofit fontScale="90000"/>
          </a:bodyPr>
          <a:lstStyle/>
          <a:p>
            <a:r>
              <a:rPr lang="en-US" sz="3600"/>
              <a:t>Hydrologic river routing (Muskingum Method)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1219200"/>
            <a:ext cx="3489325" cy="533400"/>
          </a:xfrm>
          <a:noFill/>
          <a:ln/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</a:pPr>
            <a:r>
              <a:rPr lang="en-US" sz="2800"/>
              <a:t>Wedge storage in reach</a:t>
            </a:r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3467100" y="1693863"/>
            <a:ext cx="5148263" cy="2446337"/>
            <a:chOff x="2270" y="1169"/>
            <a:chExt cx="3243" cy="1541"/>
          </a:xfrm>
        </p:grpSpPr>
        <p:sp>
          <p:nvSpPr>
            <p:cNvPr id="23558" name="Rectangle 6"/>
            <p:cNvSpPr>
              <a:spLocks noChangeArrowheads="1"/>
            </p:cNvSpPr>
            <p:nvPr/>
          </p:nvSpPr>
          <p:spPr bwMode="auto">
            <a:xfrm>
              <a:off x="2917" y="1169"/>
              <a:ext cx="2596" cy="1541"/>
            </a:xfrm>
            <a:prstGeom prst="rect">
              <a:avLst/>
            </a:prstGeom>
            <a:solidFill>
              <a:srgbClr val="02AA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559" name="Group 7"/>
            <p:cNvGrpSpPr>
              <a:grpSpLocks/>
            </p:cNvGrpSpPr>
            <p:nvPr/>
          </p:nvGrpSpPr>
          <p:grpSpPr bwMode="auto">
            <a:xfrm>
              <a:off x="3047" y="1244"/>
              <a:ext cx="2393" cy="640"/>
              <a:chOff x="3047" y="1244"/>
              <a:chExt cx="2393" cy="640"/>
            </a:xfrm>
          </p:grpSpPr>
          <p:sp>
            <p:nvSpPr>
              <p:cNvPr id="23560" name="AutoShape 8"/>
              <p:cNvSpPr>
                <a:spLocks noChangeArrowheads="1"/>
              </p:cNvSpPr>
              <p:nvPr/>
            </p:nvSpPr>
            <p:spPr bwMode="auto">
              <a:xfrm>
                <a:off x="3047" y="1502"/>
                <a:ext cx="549" cy="219"/>
              </a:xfrm>
              <a:prstGeom prst="rightArrow">
                <a:avLst>
                  <a:gd name="adj1" fmla="val 50000"/>
                  <a:gd name="adj2" fmla="val 6267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61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7152010"/>
                  </p:ext>
                </p:extLst>
              </p:nvPr>
            </p:nvGraphicFramePr>
            <p:xfrm>
              <a:off x="3201" y="1360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88" name="Equation" r:id="rId3" imgW="164880" imgH="228600" progId="Equation.3">
                      <p:embed/>
                    </p:oleObj>
                  </mc:Choice>
                  <mc:Fallback>
                    <p:oleObj name="Equation" r:id="rId3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01" y="1360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62" name="AutoShape 10"/>
              <p:cNvSpPr>
                <a:spLocks noChangeArrowheads="1"/>
              </p:cNvSpPr>
              <p:nvPr/>
            </p:nvSpPr>
            <p:spPr bwMode="auto">
              <a:xfrm>
                <a:off x="4918" y="1646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63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6216240"/>
                  </p:ext>
                </p:extLst>
              </p:nvPr>
            </p:nvGraphicFramePr>
            <p:xfrm>
              <a:off x="5107" y="1465"/>
              <a:ext cx="144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89" name="Equation" r:id="rId5" imgW="228600" imgH="291960" progId="Equation.3">
                      <p:embed/>
                    </p:oleObj>
                  </mc:Choice>
                  <mc:Fallback>
                    <p:oleObj name="Equation" r:id="rId5" imgW="22860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7" y="1465"/>
                            <a:ext cx="144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64" name="Freeform 12"/>
              <p:cNvSpPr>
                <a:spLocks/>
              </p:cNvSpPr>
              <p:nvPr/>
            </p:nvSpPr>
            <p:spPr bwMode="auto">
              <a:xfrm>
                <a:off x="3624" y="1244"/>
                <a:ext cx="1240" cy="640"/>
              </a:xfrm>
              <a:custGeom>
                <a:avLst/>
                <a:gdLst>
                  <a:gd name="T0" fmla="*/ 4 w 1240"/>
                  <a:gd name="T1" fmla="*/ 0 h 640"/>
                  <a:gd name="T2" fmla="*/ 0 w 1240"/>
                  <a:gd name="T3" fmla="*/ 640 h 640"/>
                  <a:gd name="T4" fmla="*/ 1240 w 1240"/>
                  <a:gd name="T5" fmla="*/ 640 h 640"/>
                  <a:gd name="T6" fmla="*/ 1240 w 1240"/>
                  <a:gd name="T7" fmla="*/ 280 h 640"/>
                  <a:gd name="T8" fmla="*/ 4 w 1240"/>
                  <a:gd name="T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0" h="640">
                    <a:moveTo>
                      <a:pt x="4" y="0"/>
                    </a:moveTo>
                    <a:lnTo>
                      <a:pt x="0" y="640"/>
                    </a:lnTo>
                    <a:lnTo>
                      <a:pt x="1240" y="640"/>
                    </a:lnTo>
                    <a:lnTo>
                      <a:pt x="1240" y="28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565" name="Group 13"/>
            <p:cNvGrpSpPr>
              <a:grpSpLocks/>
            </p:cNvGrpSpPr>
            <p:nvPr/>
          </p:nvGrpSpPr>
          <p:grpSpPr bwMode="auto">
            <a:xfrm>
              <a:off x="3042" y="1942"/>
              <a:ext cx="2398" cy="720"/>
              <a:chOff x="3042" y="1942"/>
              <a:chExt cx="2398" cy="720"/>
            </a:xfrm>
          </p:grpSpPr>
          <p:sp>
            <p:nvSpPr>
              <p:cNvPr id="23566" name="Rectangle 14"/>
              <p:cNvSpPr>
                <a:spLocks noChangeArrowheads="1"/>
              </p:cNvSpPr>
              <p:nvPr/>
            </p:nvSpPr>
            <p:spPr bwMode="auto">
              <a:xfrm>
                <a:off x="3624" y="2305"/>
                <a:ext cx="1235" cy="35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7" name="AutoShape 15"/>
              <p:cNvSpPr>
                <a:spLocks noChangeArrowheads="1"/>
              </p:cNvSpPr>
              <p:nvPr/>
            </p:nvSpPr>
            <p:spPr bwMode="auto">
              <a:xfrm>
                <a:off x="4918" y="2410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68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9252124"/>
                  </p:ext>
                </p:extLst>
              </p:nvPr>
            </p:nvGraphicFramePr>
            <p:xfrm>
              <a:off x="5107" y="2198"/>
              <a:ext cx="144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0" name="Equation" r:id="rId7" imgW="228600" imgH="291960" progId="Equation.3">
                      <p:embed/>
                    </p:oleObj>
                  </mc:Choice>
                  <mc:Fallback>
                    <p:oleObj name="Equation" r:id="rId7" imgW="22860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7" y="2198"/>
                            <a:ext cx="144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69" name="AutoShape 17"/>
              <p:cNvSpPr>
                <a:spLocks noChangeArrowheads="1"/>
              </p:cNvSpPr>
              <p:nvPr/>
            </p:nvSpPr>
            <p:spPr bwMode="auto">
              <a:xfrm>
                <a:off x="3624" y="2032"/>
                <a:ext cx="1244" cy="283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70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2822009"/>
                  </p:ext>
                </p:extLst>
              </p:nvPr>
            </p:nvGraphicFramePr>
            <p:xfrm>
              <a:off x="3181" y="2258"/>
              <a:ext cx="144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1" name="Equation" r:id="rId9" imgW="228600" imgH="291960" progId="Equation.3">
                      <p:embed/>
                    </p:oleObj>
                  </mc:Choice>
                  <mc:Fallback>
                    <p:oleObj name="Equation" r:id="rId9" imgW="22860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81" y="2258"/>
                            <a:ext cx="144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71" name="AutoShape 19"/>
              <p:cNvSpPr>
                <a:spLocks noChangeArrowheads="1"/>
              </p:cNvSpPr>
              <p:nvPr/>
            </p:nvSpPr>
            <p:spPr bwMode="auto">
              <a:xfrm>
                <a:off x="3257" y="2137"/>
                <a:ext cx="339" cy="100"/>
              </a:xfrm>
              <a:prstGeom prst="rightArrow">
                <a:avLst>
                  <a:gd name="adj1" fmla="val 50000"/>
                  <a:gd name="adj2" fmla="val 84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72" name="Object 2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1687854"/>
                  </p:ext>
                </p:extLst>
              </p:nvPr>
            </p:nvGraphicFramePr>
            <p:xfrm>
              <a:off x="3042" y="1942"/>
              <a:ext cx="360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2" name="Equation" r:id="rId10" imgW="571320" imgH="291960" progId="Equation.3">
                      <p:embed/>
                    </p:oleObj>
                  </mc:Choice>
                  <mc:Fallback>
                    <p:oleObj name="Equation" r:id="rId10" imgW="57132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42" y="1942"/>
                            <a:ext cx="360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73" name="AutoShape 21"/>
              <p:cNvSpPr>
                <a:spLocks noChangeArrowheads="1"/>
              </p:cNvSpPr>
              <p:nvPr/>
            </p:nvSpPr>
            <p:spPr bwMode="auto">
              <a:xfrm>
                <a:off x="3074" y="2396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4" name="Text Box 22"/>
            <p:cNvSpPr txBox="1">
              <a:spLocks noChangeArrowheads="1"/>
            </p:cNvSpPr>
            <p:nvPr/>
          </p:nvSpPr>
          <p:spPr bwMode="auto">
            <a:xfrm>
              <a:off x="2270" y="1388"/>
              <a:ext cx="627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Advancing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Flood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Wave</a:t>
              </a:r>
            </a:p>
            <a:p>
              <a:pPr eaLnBrk="0" hangingPunct="0"/>
              <a:r>
                <a:rPr lang="en-US" sz="1400" i="1">
                  <a:solidFill>
                    <a:schemeClr val="tx1"/>
                  </a:solidFill>
                  <a:effectLst/>
                </a:rPr>
                <a:t>I</a:t>
              </a:r>
              <a:r>
                <a:rPr lang="en-US" sz="1400">
                  <a:solidFill>
                    <a:schemeClr val="tx1"/>
                  </a:solidFill>
                  <a:effectLst/>
                </a:rPr>
                <a:t> &gt; </a:t>
              </a:r>
              <a:r>
                <a:rPr lang="en-US" sz="1400" i="1">
                  <a:solidFill>
                    <a:schemeClr val="tx1"/>
                  </a:solidFill>
                  <a:effectLst/>
                </a:rPr>
                <a:t>Q</a:t>
              </a:r>
            </a:p>
          </p:txBody>
        </p: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3581400" y="4170363"/>
            <a:ext cx="5033963" cy="2382837"/>
            <a:chOff x="2342" y="2729"/>
            <a:chExt cx="3171" cy="1501"/>
          </a:xfrm>
        </p:grpSpPr>
        <p:sp>
          <p:nvSpPr>
            <p:cNvPr id="23576" name="Rectangle 24"/>
            <p:cNvSpPr>
              <a:spLocks noChangeArrowheads="1"/>
            </p:cNvSpPr>
            <p:nvPr/>
          </p:nvSpPr>
          <p:spPr bwMode="auto">
            <a:xfrm>
              <a:off x="2917" y="2729"/>
              <a:ext cx="2596" cy="1501"/>
            </a:xfrm>
            <a:prstGeom prst="rect">
              <a:avLst/>
            </a:prstGeom>
            <a:solidFill>
              <a:srgbClr val="02AA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577" name="Group 25"/>
            <p:cNvGrpSpPr>
              <a:grpSpLocks/>
            </p:cNvGrpSpPr>
            <p:nvPr/>
          </p:nvGrpSpPr>
          <p:grpSpPr bwMode="auto">
            <a:xfrm>
              <a:off x="3066" y="3438"/>
              <a:ext cx="2366" cy="720"/>
              <a:chOff x="3074" y="2830"/>
              <a:chExt cx="2366" cy="720"/>
            </a:xfrm>
          </p:grpSpPr>
          <p:sp>
            <p:nvSpPr>
              <p:cNvPr id="23578" name="Rectangle 26"/>
              <p:cNvSpPr>
                <a:spLocks noChangeArrowheads="1"/>
              </p:cNvSpPr>
              <p:nvPr/>
            </p:nvSpPr>
            <p:spPr bwMode="auto">
              <a:xfrm>
                <a:off x="3624" y="3193"/>
                <a:ext cx="1235" cy="35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AutoShape 27"/>
              <p:cNvSpPr>
                <a:spLocks noChangeArrowheads="1"/>
              </p:cNvSpPr>
              <p:nvPr/>
            </p:nvSpPr>
            <p:spPr bwMode="auto">
              <a:xfrm>
                <a:off x="4918" y="3298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80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2855432"/>
                  </p:ext>
                </p:extLst>
              </p:nvPr>
            </p:nvGraphicFramePr>
            <p:xfrm>
              <a:off x="5127" y="3146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3" name="Equation" r:id="rId12" imgW="164880" imgH="228600" progId="Equation.3">
                      <p:embed/>
                    </p:oleObj>
                  </mc:Choice>
                  <mc:Fallback>
                    <p:oleObj name="Equation" r:id="rId12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27" y="3146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1" name="AutoShape 29"/>
              <p:cNvSpPr>
                <a:spLocks noChangeArrowheads="1"/>
              </p:cNvSpPr>
              <p:nvPr/>
            </p:nvSpPr>
            <p:spPr bwMode="auto">
              <a:xfrm flipH="1">
                <a:off x="3624" y="2920"/>
                <a:ext cx="1244" cy="283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82" name="Object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3774155"/>
                  </p:ext>
                </p:extLst>
              </p:nvPr>
            </p:nvGraphicFramePr>
            <p:xfrm>
              <a:off x="3201" y="3166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4" name="Equation" r:id="rId14" imgW="164880" imgH="228600" progId="Equation.3">
                      <p:embed/>
                    </p:oleObj>
                  </mc:Choice>
                  <mc:Fallback>
                    <p:oleObj name="Equation" r:id="rId14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01" y="3166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3" name="AutoShape 31"/>
              <p:cNvSpPr>
                <a:spLocks noChangeArrowheads="1"/>
              </p:cNvSpPr>
              <p:nvPr/>
            </p:nvSpPr>
            <p:spPr bwMode="auto">
              <a:xfrm>
                <a:off x="4921" y="3025"/>
                <a:ext cx="339" cy="100"/>
              </a:xfrm>
              <a:prstGeom prst="rightArrow">
                <a:avLst>
                  <a:gd name="adj1" fmla="val 50000"/>
                  <a:gd name="adj2" fmla="val 84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84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0347493"/>
                  </p:ext>
                </p:extLst>
              </p:nvPr>
            </p:nvGraphicFramePr>
            <p:xfrm>
              <a:off x="4962" y="2830"/>
              <a:ext cx="360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5" name="Equation" r:id="rId16" imgW="571320" imgH="291960" progId="Equation.3">
                      <p:embed/>
                    </p:oleObj>
                  </mc:Choice>
                  <mc:Fallback>
                    <p:oleObj name="Equation" r:id="rId16" imgW="57132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62" y="2830"/>
                            <a:ext cx="360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5" name="AutoShape 33"/>
              <p:cNvSpPr>
                <a:spLocks noChangeArrowheads="1"/>
              </p:cNvSpPr>
              <p:nvPr/>
            </p:nvSpPr>
            <p:spPr bwMode="auto">
              <a:xfrm>
                <a:off x="3074" y="3284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86" name="Group 34"/>
            <p:cNvGrpSpPr>
              <a:grpSpLocks/>
            </p:cNvGrpSpPr>
            <p:nvPr/>
          </p:nvGrpSpPr>
          <p:grpSpPr bwMode="auto">
            <a:xfrm>
              <a:off x="3038" y="2772"/>
              <a:ext cx="2406" cy="640"/>
              <a:chOff x="366" y="2884"/>
              <a:chExt cx="2406" cy="640"/>
            </a:xfrm>
          </p:grpSpPr>
          <p:sp>
            <p:nvSpPr>
              <p:cNvPr id="23587" name="AutoShape 35"/>
              <p:cNvSpPr>
                <a:spLocks noChangeArrowheads="1"/>
              </p:cNvSpPr>
              <p:nvPr/>
            </p:nvSpPr>
            <p:spPr bwMode="auto">
              <a:xfrm>
                <a:off x="2223" y="3142"/>
                <a:ext cx="549" cy="219"/>
              </a:xfrm>
              <a:prstGeom prst="rightArrow">
                <a:avLst>
                  <a:gd name="adj1" fmla="val 50000"/>
                  <a:gd name="adj2" fmla="val 6267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88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6525458"/>
                  </p:ext>
                </p:extLst>
              </p:nvPr>
            </p:nvGraphicFramePr>
            <p:xfrm>
              <a:off x="513" y="3000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6" name="Equation" r:id="rId18" imgW="164880" imgH="228600" progId="Equation.3">
                      <p:embed/>
                    </p:oleObj>
                  </mc:Choice>
                  <mc:Fallback>
                    <p:oleObj name="Equation" r:id="rId18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3" y="3000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9" name="AutoShape 37"/>
              <p:cNvSpPr>
                <a:spLocks noChangeArrowheads="1"/>
              </p:cNvSpPr>
              <p:nvPr/>
            </p:nvSpPr>
            <p:spPr bwMode="auto">
              <a:xfrm>
                <a:off x="366" y="3286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90" name="Object 3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8793575"/>
                  </p:ext>
                </p:extLst>
              </p:nvPr>
            </p:nvGraphicFramePr>
            <p:xfrm>
              <a:off x="2419" y="2977"/>
              <a:ext cx="144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97" name="Equation" r:id="rId20" imgW="228600" imgH="291960" progId="Equation.3">
                      <p:embed/>
                    </p:oleObj>
                  </mc:Choice>
                  <mc:Fallback>
                    <p:oleObj name="Equation" r:id="rId20" imgW="22860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19" y="2977"/>
                            <a:ext cx="144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91" name="Freeform 39"/>
              <p:cNvSpPr>
                <a:spLocks/>
              </p:cNvSpPr>
              <p:nvPr/>
            </p:nvSpPr>
            <p:spPr bwMode="auto">
              <a:xfrm flipH="1">
                <a:off x="936" y="2884"/>
                <a:ext cx="1240" cy="640"/>
              </a:xfrm>
              <a:custGeom>
                <a:avLst/>
                <a:gdLst>
                  <a:gd name="T0" fmla="*/ 4 w 1240"/>
                  <a:gd name="T1" fmla="*/ 0 h 640"/>
                  <a:gd name="T2" fmla="*/ 0 w 1240"/>
                  <a:gd name="T3" fmla="*/ 640 h 640"/>
                  <a:gd name="T4" fmla="*/ 1240 w 1240"/>
                  <a:gd name="T5" fmla="*/ 640 h 640"/>
                  <a:gd name="T6" fmla="*/ 1240 w 1240"/>
                  <a:gd name="T7" fmla="*/ 280 h 640"/>
                  <a:gd name="T8" fmla="*/ 4 w 1240"/>
                  <a:gd name="T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0" h="640">
                    <a:moveTo>
                      <a:pt x="4" y="0"/>
                    </a:moveTo>
                    <a:lnTo>
                      <a:pt x="0" y="640"/>
                    </a:lnTo>
                    <a:lnTo>
                      <a:pt x="1240" y="640"/>
                    </a:lnTo>
                    <a:lnTo>
                      <a:pt x="1240" y="28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92" name="Text Box 40"/>
            <p:cNvSpPr txBox="1">
              <a:spLocks noChangeArrowheads="1"/>
            </p:cNvSpPr>
            <p:nvPr/>
          </p:nvSpPr>
          <p:spPr bwMode="auto">
            <a:xfrm>
              <a:off x="2342" y="3172"/>
              <a:ext cx="570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Receding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Flood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Wave</a:t>
              </a:r>
            </a:p>
            <a:p>
              <a:pPr eaLnBrk="0" hangingPunct="0"/>
              <a:r>
                <a:rPr lang="en-US" sz="1400" i="1">
                  <a:solidFill>
                    <a:schemeClr val="tx1"/>
                  </a:solidFill>
                  <a:effectLst/>
                </a:rPr>
                <a:t>Q</a:t>
              </a:r>
              <a:r>
                <a:rPr lang="en-US" sz="1400">
                  <a:solidFill>
                    <a:schemeClr val="tx1"/>
                  </a:solidFill>
                  <a:effectLst/>
                </a:rPr>
                <a:t> &gt; </a:t>
              </a:r>
              <a:r>
                <a:rPr lang="en-US" sz="1400" i="1">
                  <a:solidFill>
                    <a:schemeClr val="tx1"/>
                  </a:solidFill>
                  <a:effectLst/>
                </a:rPr>
                <a:t>I</a:t>
              </a:r>
            </a:p>
          </p:txBody>
        </p:sp>
      </p:grpSp>
      <p:graphicFrame>
        <p:nvGraphicFramePr>
          <p:cNvPr id="2359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431454"/>
              </p:ext>
            </p:extLst>
          </p:nvPr>
        </p:nvGraphicFramePr>
        <p:xfrm>
          <a:off x="457200" y="2165350"/>
          <a:ext cx="13335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" name="Equation" r:id="rId21" imgW="1333440" imgH="330120" progId="Equation.3">
                  <p:embed/>
                </p:oleObj>
              </mc:Choice>
              <mc:Fallback>
                <p:oleObj name="Equation" r:id="rId21" imgW="133344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65350"/>
                        <a:ext cx="13335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94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605082"/>
              </p:ext>
            </p:extLst>
          </p:nvPr>
        </p:nvGraphicFramePr>
        <p:xfrm>
          <a:off x="457200" y="2603500"/>
          <a:ext cx="2146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9" name="Equation" r:id="rId23" imgW="2145960" imgH="368280" progId="Equation.3">
                  <p:embed/>
                </p:oleObj>
              </mc:Choice>
              <mc:Fallback>
                <p:oleObj name="Equation" r:id="rId23" imgW="21459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603500"/>
                        <a:ext cx="21463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95" name="Text Box 43"/>
          <p:cNvSpPr txBox="1">
            <a:spLocks noChangeArrowheads="1"/>
          </p:cNvSpPr>
          <p:nvPr/>
        </p:nvSpPr>
        <p:spPr bwMode="auto">
          <a:xfrm>
            <a:off x="381000" y="3200400"/>
            <a:ext cx="40386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K = travel time of peak through the reach</a:t>
            </a:r>
          </a:p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X = weight on inflow versus outflow (0 ≤ X ≤ 0.5)</a:t>
            </a:r>
          </a:p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X = 0 </a:t>
            </a:r>
            <a:r>
              <a:rPr lang="en-US" sz="1400">
                <a:solidFill>
                  <a:schemeClr val="tx1"/>
                </a:solidFill>
                <a:effectLst/>
                <a:sym typeface="Wingdings" pitchFamily="2" charset="2"/>
              </a:rPr>
              <a:t> Reservoir, storage depends on outflow, no wedge</a:t>
            </a:r>
          </a:p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  <a:sym typeface="Wingdings" pitchFamily="2" charset="2"/>
              </a:rPr>
              <a:t>X = 0.0 - 0.3  Natural stream</a:t>
            </a:r>
            <a:endParaRPr lang="en-US" sz="140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359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070482"/>
              </p:ext>
            </p:extLst>
          </p:nvPr>
        </p:nvGraphicFramePr>
        <p:xfrm>
          <a:off x="385763" y="4689475"/>
          <a:ext cx="2146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0" name="Equation" r:id="rId25" imgW="2145960" imgH="304560" progId="Equation.3">
                  <p:embed/>
                </p:oleObj>
              </mc:Choice>
              <mc:Fallback>
                <p:oleObj name="Equation" r:id="rId25" imgW="214596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4689475"/>
                        <a:ext cx="21463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97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605236"/>
              </p:ext>
            </p:extLst>
          </p:nvPr>
        </p:nvGraphicFramePr>
        <p:xfrm>
          <a:off x="398463" y="5349875"/>
          <a:ext cx="2222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1" name="Equation" r:id="rId27" imgW="2222280" imgH="304560" progId="Equation.3">
                  <p:embed/>
                </p:oleObj>
              </mc:Choice>
              <mc:Fallback>
                <p:oleObj name="Equation" r:id="rId27" imgW="22222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349875"/>
                        <a:ext cx="2222500" cy="304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7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Muskingum-</a:t>
            </a:r>
            <a:r>
              <a:rPr lang="en-US" dirty="0" err="1" smtClean="0"/>
              <a:t>Cunge</a:t>
            </a:r>
            <a:r>
              <a:rPr lang="en-US" dirty="0" smtClean="0"/>
              <a:t>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4958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 variant of the Muskingum method that has a more physical hydraulic basis</a:t>
                </a:r>
              </a:p>
              <a:p>
                <a:r>
                  <a:rPr lang="en-US" dirty="0" smtClean="0"/>
                  <a:t>This is what Dean </a:t>
                </a:r>
                <a:r>
                  <a:rPr lang="en-US" dirty="0" err="1" smtClean="0"/>
                  <a:t>Djokic</a:t>
                </a:r>
                <a:r>
                  <a:rPr lang="en-US" dirty="0" smtClean="0"/>
                  <a:t> has used in the Brushy Creek HEC-HMS models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𝐾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Δ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, where </a:t>
                </a:r>
                <a:r>
                  <a:rPr lang="el-GR" dirty="0" smtClean="0"/>
                  <a:t>Δ</a:t>
                </a:r>
                <a:r>
                  <a:rPr lang="en-US" dirty="0" smtClean="0"/>
                  <a:t>x = reach length or an increment of this length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𝑄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, where B = surface width, S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 is the bed slope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495800"/>
              </a:xfrm>
              <a:blipFill rotWithShape="1">
                <a:blip r:embed="rId2"/>
                <a:stretch>
                  <a:fillRect l="-1481" t="-2714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5793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Reach SBR_080 Downstream of Dam 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424564"/>
            <a:ext cx="5182189" cy="459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722181"/>
            <a:ext cx="5362575" cy="285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1" y="2133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do we route the flow through Reach SBR_080?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35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311" y="224367"/>
            <a:ext cx="2362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Reach R580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0"/>
            <a:ext cx="5934075" cy="5037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0542"/>
            <a:ext cx="2619375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0344"/>
            <a:ext cx="2583656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42584"/>
            <a:ext cx="2599894" cy="2621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0999"/>
            <a:ext cx="4124325" cy="815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642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FF0000"/>
                </a:solidFill>
              </a:rPr>
              <a:t>Unsteady</a:t>
            </a:r>
            <a:r>
              <a:rPr lang="en-US" sz="3600" dirty="0" smtClean="0"/>
              <a:t> Flow Routing in Open Channels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Flow is one-dimensional</a:t>
            </a:r>
          </a:p>
          <a:p>
            <a:pPr eaLnBrk="1" hangingPunct="1"/>
            <a:r>
              <a:rPr lang="en-US" smtClean="0"/>
              <a:t>Hydrostatic pressure prevails and vertical accelerations are negligible</a:t>
            </a:r>
          </a:p>
          <a:p>
            <a:pPr eaLnBrk="1" hangingPunct="1"/>
            <a:r>
              <a:rPr lang="en-US" smtClean="0"/>
              <a:t>Streamline curvature is small. </a:t>
            </a:r>
          </a:p>
          <a:p>
            <a:pPr eaLnBrk="1" hangingPunct="1"/>
            <a:r>
              <a:rPr lang="en-US" smtClean="0"/>
              <a:t>Bottom slope of the channel is small.</a:t>
            </a:r>
          </a:p>
          <a:p>
            <a:pPr eaLnBrk="1" hangingPunct="1"/>
            <a:r>
              <a:rPr lang="en-US" smtClean="0"/>
              <a:t>Manning’s equation is used to describe resistance effects</a:t>
            </a:r>
          </a:p>
          <a:p>
            <a:pPr eaLnBrk="1" hangingPunct="1"/>
            <a:r>
              <a:rPr lang="en-US" smtClean="0"/>
              <a:t>The fluid is incompressible</a:t>
            </a:r>
          </a:p>
        </p:txBody>
      </p:sp>
    </p:spTree>
    <p:extLst>
      <p:ext uri="{BB962C8B-B14F-4D97-AF65-F5344CB8AC3E}">
        <p14:creationId xmlns:p14="http://schemas.microsoft.com/office/powerpoint/2010/main" val="1781185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Momentum Equation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1000" cy="1295400"/>
          </a:xfrm>
        </p:spPr>
        <p:txBody>
          <a:bodyPr/>
          <a:lstStyle/>
          <a:p>
            <a:pPr eaLnBrk="1" hangingPunct="1"/>
            <a:r>
              <a:rPr lang="en-US" sz="2800" smtClean="0"/>
              <a:t>From Newton’s 2</a:t>
            </a:r>
            <a:r>
              <a:rPr lang="en-US" sz="2800" baseline="30000" smtClean="0"/>
              <a:t>nd</a:t>
            </a:r>
            <a:r>
              <a:rPr lang="en-US" sz="2800" smtClean="0"/>
              <a:t> Law: </a:t>
            </a:r>
          </a:p>
          <a:p>
            <a:pPr eaLnBrk="1" hangingPunct="1"/>
            <a:r>
              <a:rPr lang="en-US" sz="2800" smtClean="0"/>
              <a:t>Net force = time rate of change of momentum</a:t>
            </a:r>
          </a:p>
          <a:p>
            <a:pPr eaLnBrk="1" hangingPunct="1"/>
            <a:endParaRPr lang="en-US" sz="2800" smtClean="0"/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838200" y="2813050"/>
          <a:ext cx="44196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Equation" r:id="rId4" imgW="1968480" imgH="444240" progId="Equation.3">
                  <p:embed/>
                </p:oleObj>
              </mc:Choice>
              <mc:Fallback>
                <p:oleObj name="Equation" r:id="rId4" imgW="19684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3050"/>
                        <a:ext cx="44196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1066800" y="3810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04800" y="4343400"/>
            <a:ext cx="152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Sum of forces on the C.V.</a:t>
            </a:r>
          </a:p>
        </p:txBody>
      </p:sp>
      <p:sp>
        <p:nvSpPr>
          <p:cNvPr id="4103" name="AutoShape 7"/>
          <p:cNvSpPr>
            <a:spLocks/>
          </p:cNvSpPr>
          <p:nvPr/>
        </p:nvSpPr>
        <p:spPr bwMode="auto">
          <a:xfrm rot="5400000">
            <a:off x="2667000" y="3200400"/>
            <a:ext cx="76200" cy="1447800"/>
          </a:xfrm>
          <a:prstGeom prst="rightBrace">
            <a:avLst>
              <a:gd name="adj1" fmla="val 1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>
            <a:off x="2695575" y="4038600"/>
            <a:ext cx="1588" cy="914400"/>
          </a:xfrm>
          <a:custGeom>
            <a:avLst/>
            <a:gdLst>
              <a:gd name="T0" fmla="*/ 0 w 1"/>
              <a:gd name="T1" fmla="*/ 0 h 576"/>
              <a:gd name="T2" fmla="*/ 0 w 1"/>
              <a:gd name="T3" fmla="*/ 576 h 576"/>
              <a:gd name="T4" fmla="*/ 0 60000 65536"/>
              <a:gd name="T5" fmla="*/ 0 60000 65536"/>
              <a:gd name="T6" fmla="*/ 0 w 1"/>
              <a:gd name="T7" fmla="*/ 0 h 576"/>
              <a:gd name="T8" fmla="*/ 1 w 1"/>
              <a:gd name="T9" fmla="*/ 576 h 5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576">
                <a:moveTo>
                  <a:pt x="0" y="0"/>
                </a:moveTo>
                <a:lnTo>
                  <a:pt x="0" y="57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828800" y="5029200"/>
            <a:ext cx="175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Momentum stored within the C.V</a:t>
            </a:r>
          </a:p>
        </p:txBody>
      </p:sp>
      <p:sp>
        <p:nvSpPr>
          <p:cNvPr id="4106" name="AutoShape 10"/>
          <p:cNvSpPr>
            <a:spLocks/>
          </p:cNvSpPr>
          <p:nvPr/>
        </p:nvSpPr>
        <p:spPr bwMode="auto">
          <a:xfrm rot="5400000">
            <a:off x="4572000" y="3200400"/>
            <a:ext cx="76200" cy="1447800"/>
          </a:xfrm>
          <a:prstGeom prst="rightBrace">
            <a:avLst>
              <a:gd name="adj1" fmla="val 1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4600575" y="4038600"/>
            <a:ext cx="1588" cy="914400"/>
          </a:xfrm>
          <a:custGeom>
            <a:avLst/>
            <a:gdLst>
              <a:gd name="T0" fmla="*/ 0 w 1"/>
              <a:gd name="T1" fmla="*/ 0 h 576"/>
              <a:gd name="T2" fmla="*/ 0 w 1"/>
              <a:gd name="T3" fmla="*/ 576 h 576"/>
              <a:gd name="T4" fmla="*/ 0 60000 65536"/>
              <a:gd name="T5" fmla="*/ 0 60000 65536"/>
              <a:gd name="T6" fmla="*/ 0 w 1"/>
              <a:gd name="T7" fmla="*/ 0 h 576"/>
              <a:gd name="T8" fmla="*/ 1 w 1"/>
              <a:gd name="T9" fmla="*/ 576 h 5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576">
                <a:moveTo>
                  <a:pt x="0" y="0"/>
                </a:moveTo>
                <a:lnTo>
                  <a:pt x="0" y="57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886200" y="5029200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Momentum flow across the C. S.</a:t>
            </a:r>
          </a:p>
        </p:txBody>
      </p:sp>
    </p:spTree>
    <p:extLst>
      <p:ext uri="{BB962C8B-B14F-4D97-AF65-F5344CB8AC3E}">
        <p14:creationId xmlns:p14="http://schemas.microsoft.com/office/powerpoint/2010/main" val="41697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374"/>
            <a:ext cx="8762999" cy="655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366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1458913" y="3276600"/>
          <a:ext cx="5703887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Equation" r:id="rId4" imgW="2158920" imgH="393480" progId="Equation.3">
                  <p:embed/>
                </p:oleObj>
              </mc:Choice>
              <mc:Fallback>
                <p:oleObj name="Equation" r:id="rId4" imgW="2158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8913" y="3276600"/>
                        <a:ext cx="5703887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90600" y="1233488"/>
          <a:ext cx="662940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Equation" r:id="rId6" imgW="2654280" imgH="482400" progId="Equation.3">
                  <p:embed/>
                </p:oleObj>
              </mc:Choice>
              <mc:Fallback>
                <p:oleObj name="Equation" r:id="rId6" imgW="26542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33488"/>
                        <a:ext cx="6629400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mtClean="0"/>
              <a:t>Momentum Equation(2)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90600" y="2514600"/>
            <a:ext cx="1219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Local acceleration term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590800" y="2514600"/>
            <a:ext cx="1219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Convective acceleration term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343400" y="2514600"/>
            <a:ext cx="914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Pressure force term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10200" y="2514600"/>
            <a:ext cx="762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Gravity force term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324600" y="2514600"/>
            <a:ext cx="838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Friction force term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4648200" y="4267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3429000" y="4800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1371600" y="541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1371600" y="563880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3429000" y="50292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4648200" y="44958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162800" y="43434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Kinematic Wave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7162800" y="48768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Diffusion Wave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7162800" y="54864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Dynamic Wave</a:t>
            </a:r>
          </a:p>
        </p:txBody>
      </p:sp>
    </p:spTree>
    <p:extLst>
      <p:ext uri="{BB962C8B-B14F-4D97-AF65-F5344CB8AC3E}">
        <p14:creationId xmlns:p14="http://schemas.microsoft.com/office/powerpoint/2010/main" val="38406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 Wave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Kinematic wave celerity</a:t>
            </a:r>
            <a:r>
              <a:rPr lang="en-US" dirty="0" smtClean="0"/>
              <a:t>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 is the speed of movement of the mass of a flood wave downstream</a:t>
            </a:r>
          </a:p>
          <a:p>
            <a:pPr lvl="1"/>
            <a:r>
              <a:rPr lang="en-US" dirty="0" smtClean="0"/>
              <a:t>Approximately,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 = 5v/3 where v = water velocity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78" y="3810000"/>
            <a:ext cx="5876925" cy="284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696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HEC-HMS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95684"/>
            <a:ext cx="8572500" cy="517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5775" y="6367759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www.caee.utexas.edu/prof/maidment/CE374KSpr13/Hmwk5/IntroHECHMS.htm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31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C2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19400"/>
            <a:ext cx="9144000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Brushy Creek Water Control &amp; Improvement District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943600"/>
            <a:ext cx="6400800" cy="5508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Ruth </a:t>
            </a:r>
            <a:r>
              <a:rPr lang="en-US" sz="2000" dirty="0" err="1" smtClean="0"/>
              <a:t>Haberman</a:t>
            </a:r>
            <a:r>
              <a:rPr lang="en-US" sz="2000" dirty="0" smtClean="0"/>
              <a:t>, General Manager, UBCWCID</a:t>
            </a:r>
          </a:p>
          <a:p>
            <a:pPr eaLnBrk="1" hangingPunct="1"/>
            <a:r>
              <a:rPr lang="en-US" sz="2000" dirty="0" smtClean="0"/>
              <a:t>March 21, 2013</a:t>
            </a:r>
          </a:p>
        </p:txBody>
      </p:sp>
      <p:sp>
        <p:nvSpPr>
          <p:cNvPr id="2052" name="Rectangle 36"/>
          <p:cNvSpPr>
            <a:spLocks noChangeArrowheads="1"/>
          </p:cNvSpPr>
          <p:nvPr/>
        </p:nvSpPr>
        <p:spPr bwMode="auto">
          <a:xfrm>
            <a:off x="0" y="0"/>
            <a:ext cx="9144000" cy="1552575"/>
          </a:xfrm>
          <a:prstGeom prst="rect">
            <a:avLst/>
          </a:prstGeom>
          <a:solidFill>
            <a:srgbClr val="0056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3" name="Line 37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Line 39"/>
          <p:cNvSpPr>
            <a:spLocks noChangeShapeType="1"/>
          </p:cNvSpPr>
          <p:nvPr/>
        </p:nvSpPr>
        <p:spPr bwMode="auto">
          <a:xfrm>
            <a:off x="0" y="1581150"/>
            <a:ext cx="9144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04" name="Picture 41" descr="Highland Lakes Flooding copy"/>
          <p:cNvPicPr preferRelativeResize="0">
            <a:picLocks noChangeArrowheads="1"/>
          </p:cNvPicPr>
          <p:nvPr/>
        </p:nvPicPr>
        <p:blipFill>
          <a:blip r:embed="rId3">
            <a:lum bright="-10000" contrast="30000"/>
          </a:blip>
          <a:srcRect t="22603" r="32362"/>
          <a:stretch>
            <a:fillRect/>
          </a:stretch>
        </p:blipFill>
        <p:spPr bwMode="auto">
          <a:xfrm>
            <a:off x="228600" y="4114800"/>
            <a:ext cx="1825625" cy="14017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5" name="Picture 42" descr="07 - 031907 dam15 045"/>
          <p:cNvPicPr preferRelativeResize="0">
            <a:picLocks noChangeArrowheads="1"/>
          </p:cNvPicPr>
          <p:nvPr/>
        </p:nvPicPr>
        <p:blipFill>
          <a:blip r:embed="rId4">
            <a:lum bright="-10000" contrast="30000"/>
          </a:blip>
          <a:srcRect l="7263" r="4263"/>
          <a:stretch>
            <a:fillRect/>
          </a:stretch>
        </p:blipFill>
        <p:spPr bwMode="auto">
          <a:xfrm>
            <a:off x="48006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6" name="Picture 43" descr="06"/>
          <p:cNvPicPr preferRelativeResize="0">
            <a:picLocks noChangeArrowheads="1"/>
          </p:cNvPicPr>
          <p:nvPr/>
        </p:nvPicPr>
        <p:blipFill>
          <a:blip r:embed="rId5">
            <a:lum bright="-10000" contrast="30000"/>
          </a:blip>
          <a:srcRect t="21875" r="6000" b="27875"/>
          <a:stretch>
            <a:fillRect/>
          </a:stretch>
        </p:blipFill>
        <p:spPr bwMode="auto">
          <a:xfrm>
            <a:off x="24384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7" name="Picture 44" descr="SW2"/>
          <p:cNvPicPr preferRelativeResize="0">
            <a:picLocks noChangeArrowheads="1"/>
          </p:cNvPicPr>
          <p:nvPr/>
        </p:nvPicPr>
        <p:blipFill>
          <a:blip r:embed="rId6">
            <a:lum bright="-10000" contrast="30000"/>
          </a:blip>
          <a:srcRect t="15640" r="25874"/>
          <a:stretch>
            <a:fillRect/>
          </a:stretch>
        </p:blipFill>
        <p:spPr bwMode="auto">
          <a:xfrm>
            <a:off x="70866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9" name="Picture 17" descr="UBCWCID_New-Logo-for-Web-Site_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1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449 Watersheds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156" y="1524000"/>
            <a:ext cx="7335644" cy="501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Hydrology: the 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Hydrology = Data (Rainfall, Runoff, Land Use)</a:t>
            </a:r>
          </a:p>
          <a:p>
            <a:pPr marL="0" indent="0">
              <a:buNone/>
            </a:pPr>
            <a:r>
              <a:rPr lang="en-US" dirty="0" smtClean="0"/>
              <a:t>Data bad = Hydrology bad</a:t>
            </a:r>
          </a:p>
          <a:p>
            <a:pPr marL="0" indent="0">
              <a:buNone/>
            </a:pPr>
            <a:r>
              <a:rPr lang="en-US" dirty="0" smtClean="0"/>
              <a:t>Data good = Hydrology good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How do you test data?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143000"/>
            <a:ext cx="61722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The runoff hydrograph has two main parameters that define shape:</a:t>
            </a:r>
          </a:p>
          <a:p>
            <a:r>
              <a:rPr lang="en-US" sz="2400" dirty="0"/>
              <a:t>A parameter that defines                                                              how much rain runs off                                                                      (runoff volume)</a:t>
            </a:r>
          </a:p>
          <a:p>
            <a:r>
              <a:rPr lang="en-US" sz="2400" dirty="0"/>
              <a:t>A parameter that defines                                                                         time of peak (runoff                                                             temporal shape)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376" y="2362200"/>
            <a:ext cx="375007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9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Choice of Calibration Storms: Storm of 2007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19202"/>
            <a:ext cx="6172200" cy="490696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dirty="0" smtClean="0"/>
              <a:t>Representative in location and time?</a:t>
            </a:r>
          </a:p>
          <a:p>
            <a:pPr marL="914400" lvl="2" indent="0">
              <a:buNone/>
            </a:pPr>
            <a:r>
              <a:rPr lang="en-US" dirty="0" smtClean="0"/>
              <a:t>Are there enough data?</a:t>
            </a:r>
          </a:p>
          <a:p>
            <a:pPr lvl="3"/>
            <a:r>
              <a:rPr lang="en-US" dirty="0" smtClean="0"/>
              <a:t>Spatially </a:t>
            </a:r>
            <a:r>
              <a:rPr lang="en-US" dirty="0" err="1" smtClean="0"/>
              <a:t>vs</a:t>
            </a:r>
            <a:r>
              <a:rPr lang="en-US" dirty="0" smtClean="0"/>
              <a:t> storm shape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514600"/>
            <a:ext cx="5501891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4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Choice of Calibration Storms: TS </a:t>
            </a:r>
            <a:r>
              <a:rPr lang="en-US" dirty="0" err="1" smtClean="0"/>
              <a:t>Hermine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dirty="0" smtClean="0"/>
              <a:t>Are there enough data?</a:t>
            </a:r>
          </a:p>
          <a:p>
            <a:pPr lvl="3"/>
            <a:r>
              <a:rPr lang="en-US" dirty="0" smtClean="0"/>
              <a:t>Spatially </a:t>
            </a:r>
            <a:r>
              <a:rPr lang="en-US" dirty="0" err="1" smtClean="0"/>
              <a:t>vs</a:t>
            </a:r>
            <a:r>
              <a:rPr lang="en-US" dirty="0" smtClean="0"/>
              <a:t> storm shape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514600"/>
            <a:ext cx="574538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dirty="0" smtClean="0"/>
              <a:t>Representative?</a:t>
            </a:r>
          </a:p>
          <a:p>
            <a:pPr lvl="3"/>
            <a:r>
              <a:rPr lang="en-US" dirty="0" smtClean="0"/>
              <a:t>In temporal shape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69" y="2743200"/>
            <a:ext cx="255928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2819402"/>
            <a:ext cx="2299939" cy="28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7369" y="5697537"/>
            <a:ext cx="381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 Storm </a:t>
            </a:r>
            <a:r>
              <a:rPr lang="en-US" dirty="0" err="1" smtClean="0"/>
              <a:t>vs</a:t>
            </a:r>
            <a:r>
              <a:rPr lang="en-US" dirty="0" smtClean="0"/>
              <a:t> SCS 24 hour hyetograph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72051" y="5669507"/>
            <a:ext cx="380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TS </a:t>
            </a:r>
            <a:r>
              <a:rPr lang="en-US" dirty="0" err="1" smtClean="0"/>
              <a:t>Hermine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SCS 24 hour hyetograph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846"/>
            <a:ext cx="8763000" cy="656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929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40" y="270171"/>
            <a:ext cx="7886700" cy="6623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Antecedent Moisture Condition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78994" y="1064924"/>
            <a:ext cx="8584532" cy="2823411"/>
            <a:chOff x="489284" y="1387642"/>
            <a:chExt cx="11446042" cy="28234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6298" y="1604211"/>
              <a:ext cx="5505188" cy="224664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9873" y="1499324"/>
              <a:ext cx="4631155" cy="235153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89284" y="1387642"/>
              <a:ext cx="11446042" cy="28234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05789" y="3698095"/>
              <a:ext cx="3396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p. 149 Applied Hydrology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46055" y="3954379"/>
            <a:ext cx="5919539" cy="2654968"/>
            <a:chOff x="1427747" y="3954379"/>
            <a:chExt cx="7892718" cy="26549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3350" y="4705737"/>
              <a:ext cx="7001069" cy="8287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9406" y="5534524"/>
              <a:ext cx="6648936" cy="89484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5789" y="4281489"/>
              <a:ext cx="5153025" cy="4667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36822" y="4033760"/>
              <a:ext cx="74836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hlinkClick r:id="rId7"/>
                </a:rPr>
                <a:t>http://www.wcc.nrcs.usda.gov/ftpref/wntsc/H&amp;H/CNarchive/CNbeyond.doc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27747" y="3954379"/>
              <a:ext cx="7892716" cy="26549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4783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Labyrinth Weir</a:t>
            </a:r>
            <a:endParaRPr lang="en-US" dirty="0"/>
          </a:p>
        </p:txBody>
      </p:sp>
      <p:pic>
        <p:nvPicPr>
          <p:cNvPr id="4" name="Content Placeholder 3" descr="L:\Resources\Photos\PHOTOS\BY PROJECT NUMBER\WAC03125 - Labyrinth Weir\WAC3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43000"/>
            <a:ext cx="9144000" cy="5425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16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78045A04-C513-47E8-ADFD-A3DB881D9B62}" type="slidenum">
              <a:rPr lang="en-US"/>
              <a:pPr algn="ctr">
                <a:defRPr/>
              </a:pPr>
              <a:t>42</a:t>
            </a:fld>
            <a:endParaRPr lang="en-US"/>
          </a:p>
        </p:txBody>
      </p:sp>
      <p:sp>
        <p:nvSpPr>
          <p:cNvPr id="614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Random Variable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Random variable: a quantity used to represent probabilistic uncertainty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smtClean="0"/>
              <a:t>Incremental precipitation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smtClean="0"/>
              <a:t>Instantaneous streamflow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smtClean="0"/>
              <a:t>Wind velocity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Random variable (X) is described by a probability distribution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Probability distribution is a set of probabilities associated with the values in a random variable’s sample space</a:t>
            </a:r>
          </a:p>
        </p:txBody>
      </p:sp>
    </p:spTree>
    <p:extLst>
      <p:ext uri="{BB962C8B-B14F-4D97-AF65-F5344CB8AC3E}">
        <p14:creationId xmlns:p14="http://schemas.microsoft.com/office/powerpoint/2010/main" val="35253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11.1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066800" y="889000"/>
            <a:ext cx="6921500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DBD5C6-D534-4E92-BF24-A8BF16BB1698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024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statistics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620000" cy="4525963"/>
          </a:xfrm>
        </p:spPr>
        <p:txBody>
          <a:bodyPr/>
          <a:lstStyle/>
          <a:p>
            <a:r>
              <a:rPr lang="en-US" sz="2800" smtClean="0"/>
              <a:t>Also called descriptive statistics</a:t>
            </a:r>
          </a:p>
          <a:p>
            <a:pPr lvl="1"/>
            <a:r>
              <a:rPr lang="en-US" sz="2400" smtClean="0"/>
              <a:t>If x</a:t>
            </a:r>
            <a:r>
              <a:rPr lang="en-US" sz="2400" baseline="-25000" smtClean="0"/>
              <a:t>1</a:t>
            </a:r>
            <a:r>
              <a:rPr lang="en-US" sz="2400" smtClean="0"/>
              <a:t>, x</a:t>
            </a:r>
            <a:r>
              <a:rPr lang="en-US" sz="2400" baseline="-25000" smtClean="0"/>
              <a:t>2</a:t>
            </a:r>
            <a:r>
              <a:rPr lang="en-US" sz="2400" smtClean="0"/>
              <a:t>, …x</a:t>
            </a:r>
            <a:r>
              <a:rPr lang="en-US" sz="2400" baseline="-25000" smtClean="0"/>
              <a:t>n</a:t>
            </a:r>
            <a:r>
              <a:rPr lang="en-US" sz="2400" smtClean="0"/>
              <a:t> is a sample then</a:t>
            </a:r>
          </a:p>
          <a:p>
            <a:pPr lvl="1">
              <a:buFont typeface="Wingdings" pitchFamily="2" charset="2"/>
              <a:buNone/>
            </a:pPr>
            <a:endParaRPr lang="en-US" sz="2400" smtClean="0"/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743200"/>
            <a:ext cx="11366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3649663"/>
            <a:ext cx="17462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65638"/>
            <a:ext cx="8604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70488"/>
            <a:ext cx="8604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609600" y="286543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Mean, 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609600" y="377983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Variance, 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228600" y="4479925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Standard deviation, 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0" y="5318125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Coeff. of variation, </a:t>
            </a:r>
          </a:p>
        </p:txBody>
      </p:sp>
      <p:sp>
        <p:nvSpPr>
          <p:cNvPr id="10253" name="Text Box 17"/>
          <p:cNvSpPr txBox="1">
            <a:spLocks noChangeArrowheads="1"/>
          </p:cNvSpPr>
          <p:nvPr/>
        </p:nvSpPr>
        <p:spPr bwMode="auto">
          <a:xfrm>
            <a:off x="4572000" y="2833688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m</a:t>
            </a:r>
            <a:r>
              <a:rPr lang="en-US"/>
              <a:t> for continuous data </a:t>
            </a:r>
          </a:p>
        </p:txBody>
      </p:sp>
      <p:sp>
        <p:nvSpPr>
          <p:cNvPr id="10254" name="Text Box 18"/>
          <p:cNvSpPr txBox="1">
            <a:spLocks noChangeArrowheads="1"/>
          </p:cNvSpPr>
          <p:nvPr/>
        </p:nvSpPr>
        <p:spPr bwMode="auto">
          <a:xfrm>
            <a:off x="4572000" y="37338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s</a:t>
            </a:r>
            <a:r>
              <a:rPr lang="en-US" baseline="30000">
                <a:latin typeface="Symbol" pitchFamily="18" charset="2"/>
              </a:rPr>
              <a:t>2</a:t>
            </a:r>
            <a:r>
              <a:rPr lang="en-US"/>
              <a:t> for continuous data </a:t>
            </a:r>
          </a:p>
        </p:txBody>
      </p:sp>
      <p:sp>
        <p:nvSpPr>
          <p:cNvPr id="10255" name="Text Box 19"/>
          <p:cNvSpPr txBox="1">
            <a:spLocks noChangeArrowheads="1"/>
          </p:cNvSpPr>
          <p:nvPr/>
        </p:nvSpPr>
        <p:spPr bwMode="auto">
          <a:xfrm>
            <a:off x="4572000" y="44196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s</a:t>
            </a:r>
            <a:r>
              <a:rPr lang="en-US"/>
              <a:t> for continuous data 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228600" y="5943600"/>
            <a:ext cx="876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Also included in summary statistics are  median, skewness, correlation coefficient,</a:t>
            </a:r>
          </a:p>
        </p:txBody>
      </p:sp>
    </p:spTree>
    <p:extLst>
      <p:ext uri="{BB962C8B-B14F-4D97-AF65-F5344CB8AC3E}">
        <p14:creationId xmlns:p14="http://schemas.microsoft.com/office/powerpoint/2010/main" val="180016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11.1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947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7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BCD106-9066-4358-B4A8-F7A7D868B31E}" type="slidenum">
              <a:rPr lang="en-US"/>
              <a:pPr/>
              <a:t>46</a:t>
            </a:fld>
            <a:endParaRPr lang="en-US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/>
              <a:t>Return Period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60438"/>
            <a:ext cx="7753350" cy="5592762"/>
          </a:xfrm>
        </p:spPr>
        <p:txBody>
          <a:bodyPr/>
          <a:lstStyle/>
          <a:p>
            <a:r>
              <a:rPr lang="en-US" sz="2800" dirty="0"/>
              <a:t>Random variable:</a:t>
            </a:r>
          </a:p>
          <a:p>
            <a:r>
              <a:rPr lang="en-US" sz="2800" dirty="0"/>
              <a:t>Threshold level:</a:t>
            </a:r>
          </a:p>
          <a:p>
            <a:r>
              <a:rPr lang="en-US" sz="2800" dirty="0"/>
              <a:t>Extreme event occurs if: </a:t>
            </a:r>
          </a:p>
          <a:p>
            <a:r>
              <a:rPr lang="en-US" sz="2800" dirty="0"/>
              <a:t>Recurrence interval: </a:t>
            </a:r>
          </a:p>
          <a:p>
            <a:r>
              <a:rPr lang="en-US" sz="2800" dirty="0"/>
              <a:t>Return Period:</a:t>
            </a:r>
          </a:p>
          <a:p>
            <a:pPr lvl="1">
              <a:buFont typeface="Wingdings" pitchFamily="2" charset="2"/>
              <a:buNone/>
            </a:pPr>
            <a:r>
              <a:rPr lang="en-US" sz="2400" dirty="0"/>
              <a:t>Average recurrence interval between events </a:t>
            </a:r>
            <a:r>
              <a:rPr lang="en-US" sz="2400" dirty="0" err="1"/>
              <a:t>equalling</a:t>
            </a:r>
            <a:r>
              <a:rPr lang="en-US" sz="2400" dirty="0"/>
              <a:t> or exceeding a threshold</a:t>
            </a:r>
          </a:p>
          <a:p>
            <a:r>
              <a:rPr lang="en-US" sz="2800" dirty="0"/>
              <a:t>If </a:t>
            </a:r>
            <a:r>
              <a:rPr lang="en-US" sz="2800" i="1" dirty="0"/>
              <a:t>p</a:t>
            </a:r>
            <a:r>
              <a:rPr lang="en-US" sz="2800" dirty="0"/>
              <a:t> is the probability of occurrence of an extreme event, then</a:t>
            </a:r>
          </a:p>
          <a:p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/>
              <a:t> or </a:t>
            </a:r>
          </a:p>
          <a:p>
            <a:endParaRPr lang="en-US" sz="2800" dirty="0"/>
          </a:p>
        </p:txBody>
      </p:sp>
      <p:graphicFrame>
        <p:nvGraphicFramePr>
          <p:cNvPr id="922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30267818"/>
              </p:ext>
            </p:extLst>
          </p:nvPr>
        </p:nvGraphicFramePr>
        <p:xfrm>
          <a:off x="4505325" y="2009775"/>
          <a:ext cx="89852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2" name="Equation" r:id="rId3" imgW="571320" imgH="253800" progId="Equation.3">
                  <p:embed/>
                </p:oleObj>
              </mc:Choice>
              <mc:Fallback>
                <p:oleObj name="Equation" r:id="rId3" imgW="5713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5" y="2009775"/>
                        <a:ext cx="898525" cy="398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23945"/>
              </p:ext>
            </p:extLst>
          </p:nvPr>
        </p:nvGraphicFramePr>
        <p:xfrm>
          <a:off x="3725863" y="1474788"/>
          <a:ext cx="3254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" name="Equation" r:id="rId5" imgW="228600" imgH="253800" progId="Equation.3">
                  <p:embed/>
                </p:oleObj>
              </mc:Choice>
              <mc:Fallback>
                <p:oleObj name="Equation" r:id="rId5" imgW="228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863" y="1474788"/>
                        <a:ext cx="325437" cy="361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123428"/>
              </p:ext>
            </p:extLst>
          </p:nvPr>
        </p:nvGraphicFramePr>
        <p:xfrm>
          <a:off x="3700463" y="1058863"/>
          <a:ext cx="32861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" name="Equation" r:id="rId7" imgW="203040" imgH="190440" progId="Equation.3">
                  <p:embed/>
                </p:oleObj>
              </mc:Choice>
              <mc:Fallback>
                <p:oleObj name="Equation" r:id="rId7" imgW="2030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463" y="1058863"/>
                        <a:ext cx="328612" cy="307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125345"/>
              </p:ext>
            </p:extLst>
          </p:nvPr>
        </p:nvGraphicFramePr>
        <p:xfrm>
          <a:off x="3886200" y="2590800"/>
          <a:ext cx="347345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" name="Equation" r:id="rId9" imgW="2425680" imgH="215640" progId="Equation.3">
                  <p:embed/>
                </p:oleObj>
              </mc:Choice>
              <mc:Fallback>
                <p:oleObj name="Equation" r:id="rId9" imgW="2425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590800"/>
                        <a:ext cx="3473450" cy="307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473779"/>
              </p:ext>
            </p:extLst>
          </p:nvPr>
        </p:nvGraphicFramePr>
        <p:xfrm>
          <a:off x="3149600" y="3111500"/>
          <a:ext cx="58102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6" name="Equation" r:id="rId11" imgW="406080" imgH="241200" progId="Equation.3">
                  <p:embed/>
                </p:oleObj>
              </mc:Choice>
              <mc:Fallback>
                <p:oleObj name="Equation" r:id="rId11" imgW="406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600" y="3111500"/>
                        <a:ext cx="581025" cy="344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76800"/>
            <a:ext cx="12700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91200"/>
            <a:ext cx="16764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0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9635CB-C781-4E99-A5CA-E4816CDE5B7A}" type="slidenum">
              <a:rPr lang="en-US"/>
              <a:pPr/>
              <a:t>47</a:t>
            </a:fld>
            <a:endParaRPr lang="en-US"/>
          </a:p>
        </p:txBody>
      </p:sp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924800" cy="4724400"/>
          </a:xfrm>
        </p:spPr>
        <p:txBody>
          <a:bodyPr/>
          <a:lstStyle/>
          <a:p>
            <a:r>
              <a:rPr lang="en-US"/>
              <a:t>Normal family</a:t>
            </a:r>
          </a:p>
          <a:p>
            <a:pPr lvl="1"/>
            <a:r>
              <a:rPr lang="en-US"/>
              <a:t>Normal, lognormal, lognormal-III</a:t>
            </a:r>
          </a:p>
          <a:p>
            <a:r>
              <a:rPr lang="en-US"/>
              <a:t>Generalized extreme value family</a:t>
            </a:r>
          </a:p>
          <a:p>
            <a:pPr lvl="1"/>
            <a:r>
              <a:rPr lang="en-US"/>
              <a:t>EV1 (Gumbel), GEV, and EVIII (Weibull) </a:t>
            </a:r>
          </a:p>
          <a:p>
            <a:r>
              <a:rPr lang="en-US"/>
              <a:t>Exponential/Pearson type family</a:t>
            </a:r>
          </a:p>
          <a:p>
            <a:pPr lvl="1"/>
            <a:r>
              <a:rPr lang="en-US"/>
              <a:t>Exponential, Pearson type III, Log-Pearson type III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52750"/>
            <a:ext cx="39909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28950"/>
            <a:ext cx="34385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Drought in Texas – US Drought Monitor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546735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54355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2011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9750"/>
            <a:ext cx="8401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287655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Texas 96%  in drought</a:t>
            </a:r>
          </a:p>
          <a:p>
            <a:r>
              <a:rPr lang="en-US" dirty="0" smtClean="0"/>
              <a:t>10% in D4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282924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Texas 99%  in drought</a:t>
            </a:r>
          </a:p>
          <a:p>
            <a:r>
              <a:rPr lang="en-US" dirty="0" smtClean="0"/>
              <a:t>75% in D4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67266" y="6046279"/>
            <a:ext cx="321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http://droughtmonitor.unl.edu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82214" y="1163419"/>
            <a:ext cx="5293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 2011, Texas and Oklahoma had the hottest summer </a:t>
            </a:r>
          </a:p>
          <a:p>
            <a:pPr algn="ctr"/>
            <a:r>
              <a:rPr lang="en-US" dirty="0" smtClean="0"/>
              <a:t>ever recorded in the history of the United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Drought Severity in Texas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6" y="2819400"/>
            <a:ext cx="88868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401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7550" y="50324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7657" y="50324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50324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50324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50324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457" y="50324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4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8938" cy="64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5900" y="64008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http://hydrology.princeton.edu/~justin/research/project_global_monitor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477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2438400" cy="332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6550223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John Nielson-Gammon, 2012; Danny Reible, 2013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29095" y="25914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the longer-term future hold?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1774" y="4191000"/>
            <a:ext cx="3312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Temperature is expected to rise…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whether due to natural variations or anthropogenic causes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990600"/>
            <a:ext cx="5790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As temperatures rise, rain decreases….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2" descr="drd964x.temprec.xlsx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74911"/>
            <a:ext cx="650769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1981200" y="1752600"/>
            <a:ext cx="5639295" cy="16383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/>
          <p:nvPr/>
        </p:nvSpPr>
        <p:spPr>
          <a:xfrm>
            <a:off x="1676400" y="3276600"/>
            <a:ext cx="228600" cy="22860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fld id="{2E474B75-626B-44A7-B295-4D8883FEA2B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6172200"/>
            <a:ext cx="7427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http://www.texastribune.org/library/data/texas-reservoir-levels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4638"/>
            <a:ext cx="8001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Texas is in a more sustained drought</a:t>
            </a:r>
            <a:endParaRPr lang="en-US" sz="3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fld id="{2E474B75-626B-44A7-B295-4D8883FEA2B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24600" y="1417638"/>
            <a:ext cx="2017776" cy="487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168" y="1371600"/>
            <a:ext cx="1616432" cy="5334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Reservoir Levels </a:t>
            </a:r>
            <a:b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(Dec 17, 2012)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9" y="928787"/>
            <a:ext cx="8104931" cy="526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12" y="2156749"/>
            <a:ext cx="2381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stCxn id="4099" idx="1"/>
          </p:cNvCxnSpPr>
          <p:nvPr/>
        </p:nvCxnSpPr>
        <p:spPr>
          <a:xfrm flipH="1">
            <a:off x="3429000" y="2632999"/>
            <a:ext cx="2508012" cy="927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24291"/>
            <a:ext cx="23812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266825" y="2886316"/>
            <a:ext cx="1626846" cy="458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3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7" name="Content Placeholder 3" descr="OH Ivie Elevations 1992-2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2895600" y="1066800"/>
            <a:ext cx="325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Drought in West Texas is chronic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295400" y="3962400"/>
            <a:ext cx="2895600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91000" y="3962400"/>
            <a:ext cx="2895600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09800" y="3581400"/>
            <a:ext cx="7861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15034" y="3544311"/>
            <a:ext cx="7861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2000’s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191000" y="1436132"/>
            <a:ext cx="0" cy="42026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77919" y="1436132"/>
            <a:ext cx="0" cy="42026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5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ystem Map with Projects - January 2012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900"/>
            <a:ext cx="9144000" cy="59155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5640975" y="4038600"/>
            <a:ext cx="12279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San Angelo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7569" y="3426077"/>
            <a:ext cx="86433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Odessa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3443566"/>
            <a:ext cx="963725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Midland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81350" y="289560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Reservoirs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4800600" y="2438400"/>
            <a:ext cx="1680750" cy="6418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867400" y="3080266"/>
            <a:ext cx="613950" cy="53047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1"/>
          </p:cNvCxnSpPr>
          <p:nvPr/>
        </p:nvCxnSpPr>
        <p:spPr>
          <a:xfrm>
            <a:off x="6481350" y="3080266"/>
            <a:ext cx="613950" cy="12631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7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Frequency Analysis using Frequency Factors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magnitude of an extreme event </a:t>
                </a:r>
                <a:r>
                  <a:rPr lang="en-US" dirty="0" smtClean="0"/>
                  <a:t>can be thought of as a departure from the mean expressed as a number of standard deviations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µ+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frequency factor,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/>
                  <a:t>,  is a number in the range (-1, 5) that depends on:</a:t>
                </a:r>
              </a:p>
              <a:p>
                <a:pPr lvl="1"/>
                <a:r>
                  <a:rPr lang="en-US" dirty="0" smtClean="0"/>
                  <a:t>Probability distribution</a:t>
                </a:r>
              </a:p>
              <a:p>
                <a:pPr lvl="1"/>
                <a:r>
                  <a:rPr lang="en-US" dirty="0" smtClean="0"/>
                  <a:t>Return period, T</a:t>
                </a:r>
              </a:p>
              <a:p>
                <a:pPr lvl="1"/>
                <a:r>
                  <a:rPr lang="en-US" dirty="0" smtClean="0"/>
                  <a:t>Coefficient of </a:t>
                </a:r>
                <a:r>
                  <a:rPr lang="en-US" dirty="0" err="1" smtClean="0"/>
                  <a:t>skewness</a:t>
                </a:r>
                <a:r>
                  <a:rPr lang="en-US" dirty="0" smtClean="0"/>
                  <a:t>, C</a:t>
                </a:r>
                <a:r>
                  <a:rPr lang="en-US" baseline="-25000" dirty="0" smtClean="0"/>
                  <a:t>s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1882" t="-2801" r="-1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5269832" y="2083019"/>
            <a:ext cx="2963455" cy="3042796"/>
            <a:chOff x="7026442" y="2083019"/>
            <a:chExt cx="3951272" cy="3042796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7026442" y="2213811"/>
              <a:ext cx="24063" cy="242235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7050505" y="4628147"/>
              <a:ext cx="3769895" cy="240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7058526" y="2828638"/>
              <a:ext cx="3031958" cy="1815551"/>
            </a:xfrm>
            <a:custGeom>
              <a:avLst/>
              <a:gdLst>
                <a:gd name="connsiteX0" fmla="*/ 0 w 3031958"/>
                <a:gd name="connsiteY0" fmla="*/ 1815551 h 1815551"/>
                <a:gd name="connsiteX1" fmla="*/ 224590 w 3031958"/>
                <a:gd name="connsiteY1" fmla="*/ 1703257 h 1815551"/>
                <a:gd name="connsiteX2" fmla="*/ 393032 w 3031958"/>
                <a:gd name="connsiteY2" fmla="*/ 1486688 h 1815551"/>
                <a:gd name="connsiteX3" fmla="*/ 481263 w 3031958"/>
                <a:gd name="connsiteY3" fmla="*/ 1117720 h 1815551"/>
                <a:gd name="connsiteX4" fmla="*/ 537411 w 3031958"/>
                <a:gd name="connsiteY4" fmla="*/ 676562 h 1815551"/>
                <a:gd name="connsiteX5" fmla="*/ 577516 w 3031958"/>
                <a:gd name="connsiteY5" fmla="*/ 299573 h 1815551"/>
                <a:gd name="connsiteX6" fmla="*/ 657727 w 3031958"/>
                <a:gd name="connsiteY6" fmla="*/ 10815 h 1815551"/>
                <a:gd name="connsiteX7" fmla="*/ 778042 w 3031958"/>
                <a:gd name="connsiteY7" fmla="*/ 99046 h 1815551"/>
                <a:gd name="connsiteX8" fmla="*/ 866274 w 3031958"/>
                <a:gd name="connsiteY8" fmla="*/ 451973 h 1815551"/>
                <a:gd name="connsiteX9" fmla="*/ 946485 w 3031958"/>
                <a:gd name="connsiteY9" fmla="*/ 708646 h 1815551"/>
                <a:gd name="connsiteX10" fmla="*/ 1106906 w 3031958"/>
                <a:gd name="connsiteY10" fmla="*/ 973341 h 1815551"/>
                <a:gd name="connsiteX11" fmla="*/ 1580148 w 3031958"/>
                <a:gd name="connsiteY11" fmla="*/ 1390436 h 1815551"/>
                <a:gd name="connsiteX12" fmla="*/ 1997242 w 3031958"/>
                <a:gd name="connsiteY12" fmla="*/ 1566899 h 1815551"/>
                <a:gd name="connsiteX13" fmla="*/ 2398295 w 3031958"/>
                <a:gd name="connsiteY13" fmla="*/ 1703257 h 1815551"/>
                <a:gd name="connsiteX14" fmla="*/ 2775285 w 3031958"/>
                <a:gd name="connsiteY14" fmla="*/ 1759404 h 1815551"/>
                <a:gd name="connsiteX15" fmla="*/ 3031958 w 3031958"/>
                <a:gd name="connsiteY15" fmla="*/ 1791488 h 18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31958" h="1815551">
                  <a:moveTo>
                    <a:pt x="0" y="1815551"/>
                  </a:moveTo>
                  <a:cubicBezTo>
                    <a:pt x="79542" y="1786809"/>
                    <a:pt x="159085" y="1758067"/>
                    <a:pt x="224590" y="1703257"/>
                  </a:cubicBezTo>
                  <a:cubicBezTo>
                    <a:pt x="290095" y="1648447"/>
                    <a:pt x="350253" y="1584277"/>
                    <a:pt x="393032" y="1486688"/>
                  </a:cubicBezTo>
                  <a:cubicBezTo>
                    <a:pt x="435811" y="1389098"/>
                    <a:pt x="457200" y="1252741"/>
                    <a:pt x="481263" y="1117720"/>
                  </a:cubicBezTo>
                  <a:cubicBezTo>
                    <a:pt x="505326" y="982699"/>
                    <a:pt x="521369" y="812920"/>
                    <a:pt x="537411" y="676562"/>
                  </a:cubicBezTo>
                  <a:cubicBezTo>
                    <a:pt x="553453" y="540204"/>
                    <a:pt x="557463" y="410531"/>
                    <a:pt x="577516" y="299573"/>
                  </a:cubicBezTo>
                  <a:cubicBezTo>
                    <a:pt x="597569" y="188615"/>
                    <a:pt x="624306" y="44236"/>
                    <a:pt x="657727" y="10815"/>
                  </a:cubicBezTo>
                  <a:cubicBezTo>
                    <a:pt x="691148" y="-22606"/>
                    <a:pt x="743284" y="25520"/>
                    <a:pt x="778042" y="99046"/>
                  </a:cubicBezTo>
                  <a:cubicBezTo>
                    <a:pt x="812800" y="172572"/>
                    <a:pt x="838200" y="350373"/>
                    <a:pt x="866274" y="451973"/>
                  </a:cubicBezTo>
                  <a:cubicBezTo>
                    <a:pt x="894348" y="553573"/>
                    <a:pt x="906380" y="621751"/>
                    <a:pt x="946485" y="708646"/>
                  </a:cubicBezTo>
                  <a:cubicBezTo>
                    <a:pt x="986590" y="795541"/>
                    <a:pt x="1001296" y="859709"/>
                    <a:pt x="1106906" y="973341"/>
                  </a:cubicBezTo>
                  <a:cubicBezTo>
                    <a:pt x="1212516" y="1086973"/>
                    <a:pt x="1431759" y="1291510"/>
                    <a:pt x="1580148" y="1390436"/>
                  </a:cubicBezTo>
                  <a:cubicBezTo>
                    <a:pt x="1728537" y="1489362"/>
                    <a:pt x="1860884" y="1514762"/>
                    <a:pt x="1997242" y="1566899"/>
                  </a:cubicBezTo>
                  <a:cubicBezTo>
                    <a:pt x="2133600" y="1619036"/>
                    <a:pt x="2268621" y="1671173"/>
                    <a:pt x="2398295" y="1703257"/>
                  </a:cubicBezTo>
                  <a:cubicBezTo>
                    <a:pt x="2527969" y="1735341"/>
                    <a:pt x="2669675" y="1744699"/>
                    <a:pt x="2775285" y="1759404"/>
                  </a:cubicBezTo>
                  <a:cubicBezTo>
                    <a:pt x="2880895" y="1774109"/>
                    <a:pt x="2956426" y="1782798"/>
                    <a:pt x="3031958" y="179148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38473" y="2083019"/>
              <a:ext cx="660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f(x)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421700" y="4652211"/>
              <a:ext cx="3787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964905" y="3985252"/>
              <a:ext cx="0" cy="21778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884695" y="4090737"/>
              <a:ext cx="16844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64905" y="4203032"/>
              <a:ext cx="0" cy="44115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64905" y="4652211"/>
              <a:ext cx="0" cy="1846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392653" y="4636168"/>
              <a:ext cx="0" cy="1846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9384632" y="4507832"/>
              <a:ext cx="729915" cy="128336"/>
            </a:xfrm>
            <a:custGeom>
              <a:avLst/>
              <a:gdLst>
                <a:gd name="connsiteX0" fmla="*/ 8021 w 729915"/>
                <a:gd name="connsiteY0" fmla="*/ 112294 h 128336"/>
                <a:gd name="connsiteX1" fmla="*/ 0 w 729915"/>
                <a:gd name="connsiteY1" fmla="*/ 0 h 128336"/>
                <a:gd name="connsiteX2" fmla="*/ 184484 w 729915"/>
                <a:gd name="connsiteY2" fmla="*/ 48126 h 128336"/>
                <a:gd name="connsiteX3" fmla="*/ 344905 w 729915"/>
                <a:gd name="connsiteY3" fmla="*/ 64168 h 128336"/>
                <a:gd name="connsiteX4" fmla="*/ 585536 w 729915"/>
                <a:gd name="connsiteY4" fmla="*/ 96252 h 128336"/>
                <a:gd name="connsiteX5" fmla="*/ 729915 w 729915"/>
                <a:gd name="connsiteY5" fmla="*/ 104273 h 128336"/>
                <a:gd name="connsiteX6" fmla="*/ 721894 w 729915"/>
                <a:gd name="connsiteY6" fmla="*/ 128336 h 128336"/>
                <a:gd name="connsiteX7" fmla="*/ 8021 w 729915"/>
                <a:gd name="connsiteY7" fmla="*/ 112294 h 12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9915" h="128336">
                  <a:moveTo>
                    <a:pt x="8021" y="112294"/>
                  </a:moveTo>
                  <a:lnTo>
                    <a:pt x="0" y="0"/>
                  </a:lnTo>
                  <a:lnTo>
                    <a:pt x="184484" y="48126"/>
                  </a:lnTo>
                  <a:lnTo>
                    <a:pt x="344905" y="64168"/>
                  </a:lnTo>
                  <a:lnTo>
                    <a:pt x="585536" y="96252"/>
                  </a:lnTo>
                  <a:lnTo>
                    <a:pt x="729915" y="104273"/>
                  </a:lnTo>
                  <a:lnTo>
                    <a:pt x="721894" y="128336"/>
                  </a:lnTo>
                  <a:lnTo>
                    <a:pt x="8021" y="112294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272338" y="4756483"/>
              <a:ext cx="479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T</a:t>
              </a:r>
              <a:endParaRPr lang="en-US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7884695" y="4802649"/>
                  <a:ext cx="2393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4695" y="4802649"/>
                  <a:ext cx="179536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3333" r="-3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/>
            <p:cNvCxnSpPr>
              <a:endCxn id="29" idx="0"/>
            </p:cNvCxnSpPr>
            <p:nvPr/>
          </p:nvCxnSpPr>
          <p:spPr>
            <a:xfrm flipH="1">
              <a:off x="8004386" y="4756483"/>
              <a:ext cx="465848" cy="46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7" idx="3"/>
            </p:cNvCxnSpPr>
            <p:nvPr/>
          </p:nvCxnSpPr>
          <p:spPr>
            <a:xfrm>
              <a:off x="9091335" y="4752473"/>
              <a:ext cx="301317" cy="40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8484930" y="4613973"/>
                  <a:ext cx="6064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4930" y="4613973"/>
                  <a:ext cx="454804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162" r="-9459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9520990" y="3736413"/>
                  <a:ext cx="1456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P(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dirty="0" smtClean="0"/>
                    <a:t> x</a:t>
                  </a:r>
                  <a:r>
                    <a:rPr lang="en-US" baseline="-25000" dirty="0" smtClean="0"/>
                    <a:t>T</a:t>
                  </a:r>
                  <a:r>
                    <a:rPr lang="en-US" dirty="0" smtClean="0"/>
                    <a:t>)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0989" y="3736413"/>
                  <a:ext cx="111338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945" t="-9836" r="-219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/>
            <p:cNvCxnSpPr/>
            <p:nvPr/>
          </p:nvCxnSpPr>
          <p:spPr>
            <a:xfrm flipH="1">
              <a:off x="9652569" y="4071902"/>
              <a:ext cx="97020" cy="470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896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continued 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426765"/>
                <a:ext cx="5032887" cy="4351338"/>
              </a:xfrm>
            </p:spPr>
            <p:txBody>
              <a:bodyPr/>
              <a:lstStyle/>
              <a:p>
                <a:r>
                  <a:rPr lang="en-US" dirty="0" smtClean="0"/>
                  <a:t>Hence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µ+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=4.7546+2.</m:t>
                    </m:r>
                    <m:r>
                      <a:rPr lang="en-US" b="0" i="1" smtClean="0">
                        <a:latin typeface="Cambria Math"/>
                      </a:rPr>
                      <m:t>81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84∗0.3423= </m:t>
                    </m:r>
                  </m:oMath>
                </a14:m>
                <a:r>
                  <a:rPr lang="en-US" dirty="0" smtClean="0"/>
                  <a:t>5.7193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5.7193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=523,969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cfs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=524,000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cfs</m:t>
                    </m:r>
                  </m:oMath>
                </a14:m>
                <a:endParaRPr lang="en-US" b="0" dirty="0" smtClean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26765"/>
                <a:ext cx="6710516" cy="4351338"/>
              </a:xfrm>
              <a:blipFill rotWithShape="1">
                <a:blip r:embed="rId2"/>
                <a:stretch>
                  <a:fillRect l="-1544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16" y="1027907"/>
            <a:ext cx="3984606" cy="5149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08" y="3617182"/>
            <a:ext cx="2760557" cy="296059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765323" y="3325761"/>
            <a:ext cx="2267564" cy="154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132440" y="3325761"/>
            <a:ext cx="3196712" cy="361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43512" y="6176963"/>
            <a:ext cx="209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from HEC-SSP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8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Frequency Analysis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6629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89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HEC-SSP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29000" y="252060"/>
            <a:ext cx="5467350" cy="641032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1"/>
            <a:ext cx="3133624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596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Considerations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99" y="1959430"/>
            <a:ext cx="5491298" cy="446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5302" y="3536462"/>
            <a:ext cx="185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Confidence Limits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75538" y="3735977"/>
            <a:ext cx="11737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4638951" y="3721128"/>
            <a:ext cx="710289" cy="472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85018" y="3213463"/>
            <a:ext cx="92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Outliers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6260376" y="3213463"/>
            <a:ext cx="1224642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75912" y="1410789"/>
            <a:ext cx="210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Probability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9" y="1959430"/>
            <a:ext cx="5243550" cy="794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6965769" y="1595456"/>
            <a:ext cx="300215" cy="7610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8938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B3144-A84A-4E2F-B9AA-5EDCA02F3D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Hydrologic design level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Hydrologic design level – magnitude of the hydrologic event to be considered for the design or a structure or project.</a:t>
            </a:r>
          </a:p>
          <a:p>
            <a:r>
              <a:rPr lang="en-US"/>
              <a:t>Three approaches for determining design level</a:t>
            </a:r>
          </a:p>
          <a:p>
            <a:pPr lvl="1"/>
            <a:r>
              <a:rPr lang="en-US"/>
              <a:t>Empirical/probabilistic</a:t>
            </a:r>
          </a:p>
          <a:p>
            <a:pPr lvl="1"/>
            <a:r>
              <a:rPr lang="en-US"/>
              <a:t>Risk analysis</a:t>
            </a:r>
          </a:p>
          <a:p>
            <a:pPr lvl="1"/>
            <a:r>
              <a:rPr lang="en-US"/>
              <a:t>Hydroeconomic analysis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1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Water Issues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45004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1163713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http://globalpublicsquare.blogs.cnn.com/2013/02/25/the-coming-water-wars/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1EC1AD-DFDA-4E5E-9EAB-11BFAF51C2D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r>
              <a:rPr lang="en-US"/>
              <a:t>Estimated Limiting Value (ELV)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r>
              <a:rPr lang="en-US" sz="2800"/>
              <a:t>Lower limit on design value – 0</a:t>
            </a:r>
          </a:p>
          <a:p>
            <a:r>
              <a:rPr lang="en-US" sz="2800"/>
              <a:t>Upper limit on design value – ELV</a:t>
            </a:r>
          </a:p>
          <a:p>
            <a:r>
              <a:rPr lang="en-US" sz="2800"/>
              <a:t>ELV – largest magnitude possible for a hydrologic event at a given location, based on the best available hydrologic information. </a:t>
            </a:r>
          </a:p>
          <a:p>
            <a:pPr lvl="1"/>
            <a:r>
              <a:rPr lang="en-US" sz="2400"/>
              <a:t>Length of record</a:t>
            </a:r>
          </a:p>
          <a:p>
            <a:pPr lvl="1"/>
            <a:r>
              <a:rPr lang="en-US" sz="2400"/>
              <a:t>Reliability of information</a:t>
            </a:r>
          </a:p>
          <a:p>
            <a:pPr lvl="1"/>
            <a:r>
              <a:rPr lang="en-US" sz="2400"/>
              <a:t>Accuracy of analysis</a:t>
            </a:r>
          </a:p>
          <a:p>
            <a:r>
              <a:rPr lang="en-US" sz="2800"/>
              <a:t>Probable Maximum Precipitation (PMP) / Probable Maximum Flood (PMF)</a:t>
            </a:r>
          </a:p>
        </p:txBody>
      </p:sp>
    </p:spTree>
    <p:extLst>
      <p:ext uri="{BB962C8B-B14F-4D97-AF65-F5344CB8AC3E}">
        <p14:creationId xmlns:p14="http://schemas.microsoft.com/office/powerpoint/2010/main" val="13929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98448D-90AD-49BB-9570-B510859EBE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5602288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0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Depth, Duration, Frequency Data for the required location</a:t>
            </a:r>
          </a:p>
          <a:p>
            <a:r>
              <a:rPr lang="en-US" dirty="0" smtClean="0"/>
              <a:t>Select a return period</a:t>
            </a:r>
          </a:p>
          <a:p>
            <a:r>
              <a:rPr lang="en-US" dirty="0" smtClean="0"/>
              <a:t>Convert Depth-Duration data to a design hyetograph.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437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719"/>
            <a:ext cx="8001000" cy="857250"/>
          </a:xfrm>
        </p:spPr>
        <p:txBody>
          <a:bodyPr>
            <a:noAutofit/>
          </a:bodyPr>
          <a:lstStyle/>
          <a:p>
            <a:r>
              <a:rPr lang="en-US" sz="3200" dirty="0"/>
              <a:t>Atlas of Depth-Duration-Frequency for Texas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3059" y="6172110"/>
            <a:ext cx="508635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hlinkClick r:id="rId2"/>
              </a:rPr>
              <a:t>http://pubs.usgs.gov/sir/2004/5041/pdf/sir2004-5041.pdf</a:t>
            </a:r>
            <a:r>
              <a:rPr lang="en-US" sz="135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34570"/>
            <a:ext cx="2389584" cy="364613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175123"/>
            <a:ext cx="4572000" cy="40094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35929" y="1021974"/>
            <a:ext cx="498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Return period </a:t>
            </a:r>
            <a:r>
              <a:rPr lang="en-US" dirty="0"/>
              <a:t>= 2, 5, 10, 25, 50 100, 250, 500 years</a:t>
            </a:r>
          </a:p>
          <a:p>
            <a:r>
              <a:rPr lang="en-US" b="1" dirty="0"/>
              <a:t>Duration</a:t>
            </a:r>
            <a:r>
              <a:rPr lang="en-US" dirty="0"/>
              <a:t> = 15, 30 min, 1,2,3,6, 12 </a:t>
            </a:r>
            <a:r>
              <a:rPr lang="en-US" dirty="0" err="1"/>
              <a:t>hr</a:t>
            </a:r>
            <a:r>
              <a:rPr lang="en-US" dirty="0"/>
              <a:t>, 1,2,3,5,7 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1663787"/>
            <a:ext cx="4099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return periods x 12 durations = 96 maps</a:t>
            </a:r>
          </a:p>
        </p:txBody>
      </p:sp>
    </p:spTree>
    <p:extLst>
      <p:ext uri="{BB962C8B-B14F-4D97-AF65-F5344CB8AC3E}">
        <p14:creationId xmlns:p14="http://schemas.microsoft.com/office/powerpoint/2010/main" val="1917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062"/>
            <a:ext cx="25336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50577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241" y="381000"/>
            <a:ext cx="832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Depth Duration Data to Rainfall Hyetograph</a:t>
            </a:r>
            <a:endParaRPr lang="en-US" sz="3600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19400" y="2286000"/>
            <a:ext cx="1905000" cy="1981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6450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E26317-0A98-4CD6-93EA-D404C3FAEA1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/>
              <a:t>Example 14.2.1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7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/>
              <a:t>Determine i and P for a 20-min duration storm with 5-yr return period in Chicago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029200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Freeform 5"/>
          <p:cNvSpPr>
            <a:spLocks/>
          </p:cNvSpPr>
          <p:nvPr/>
        </p:nvSpPr>
        <p:spPr bwMode="auto">
          <a:xfrm>
            <a:off x="4819650" y="4819650"/>
            <a:ext cx="352425" cy="1588"/>
          </a:xfrm>
          <a:custGeom>
            <a:avLst/>
            <a:gdLst>
              <a:gd name="T0" fmla="*/ 222 w 222"/>
              <a:gd name="T1" fmla="*/ 0 h 1"/>
              <a:gd name="T2" fmla="*/ 0 w 222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">
                <a:moveTo>
                  <a:pt x="222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2362200" y="3429000"/>
            <a:ext cx="0" cy="2209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334000" y="2057400"/>
            <a:ext cx="36576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</a:rPr>
              <a:t>From the IDF curve for Chicago,</a:t>
            </a:r>
          </a:p>
          <a:p>
            <a:pPr>
              <a:spcBef>
                <a:spcPct val="50000"/>
              </a:spcBef>
            </a:pPr>
            <a:r>
              <a:rPr lang="en-US" sz="2000" b="1">
                <a:solidFill>
                  <a:prstClr val="black"/>
                </a:solidFill>
              </a:rPr>
              <a:t>i = 3.5 in/hr</a:t>
            </a:r>
            <a:r>
              <a:rPr lang="en-US" sz="2000">
                <a:solidFill>
                  <a:prstClr val="black"/>
                </a:solidFill>
              </a:rPr>
              <a:t> for T</a:t>
            </a:r>
            <a:r>
              <a:rPr lang="en-US" sz="2000" baseline="-25000">
                <a:solidFill>
                  <a:prstClr val="black"/>
                </a:solidFill>
              </a:rPr>
              <a:t>d</a:t>
            </a:r>
            <a:r>
              <a:rPr lang="en-US" sz="2000">
                <a:solidFill>
                  <a:prstClr val="black"/>
                </a:solidFill>
              </a:rPr>
              <a:t> = 20 min and T = 5yr</a:t>
            </a:r>
          </a:p>
          <a:p>
            <a:pPr>
              <a:spcBef>
                <a:spcPct val="50000"/>
              </a:spcBef>
            </a:pPr>
            <a:endParaRPr lang="en-US" sz="200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</a:rPr>
              <a:t>P =</a:t>
            </a:r>
            <a:r>
              <a:rPr lang="en-US" sz="2000" i="1">
                <a:solidFill>
                  <a:prstClr val="black"/>
                </a:solidFill>
              </a:rPr>
              <a:t> i</a:t>
            </a:r>
            <a:r>
              <a:rPr lang="en-US" sz="2000">
                <a:solidFill>
                  <a:prstClr val="black"/>
                </a:solidFill>
              </a:rPr>
              <a:t> x </a:t>
            </a:r>
            <a:r>
              <a:rPr lang="en-US" sz="2000" i="1">
                <a:solidFill>
                  <a:prstClr val="black"/>
                </a:solidFill>
              </a:rPr>
              <a:t>T</a:t>
            </a:r>
            <a:r>
              <a:rPr lang="en-US" sz="2000" i="1" baseline="-25000">
                <a:solidFill>
                  <a:prstClr val="black"/>
                </a:solidFill>
              </a:rPr>
              <a:t>d</a:t>
            </a:r>
            <a:r>
              <a:rPr lang="en-US" sz="2000">
                <a:solidFill>
                  <a:prstClr val="black"/>
                </a:solidFill>
              </a:rPr>
              <a:t> = 3.5 x 20/60 = </a:t>
            </a:r>
            <a:r>
              <a:rPr lang="en-US" sz="2000" b="1">
                <a:solidFill>
                  <a:prstClr val="black"/>
                </a:solidFill>
              </a:rPr>
              <a:t>1.17 in</a:t>
            </a:r>
          </a:p>
        </p:txBody>
      </p:sp>
    </p:spTree>
    <p:extLst>
      <p:ext uri="{BB962C8B-B14F-4D97-AF65-F5344CB8AC3E}">
        <p14:creationId xmlns:p14="http://schemas.microsoft.com/office/powerpoint/2010/main" val="32530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D13300-809B-44AC-A088-66DD5D2514F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8438"/>
            <a:ext cx="8229600" cy="715962"/>
          </a:xfrm>
        </p:spPr>
        <p:txBody>
          <a:bodyPr/>
          <a:lstStyle/>
          <a:p>
            <a:r>
              <a:rPr lang="en-US" sz="4000"/>
              <a:t>SCS Method</a:t>
            </a:r>
          </a:p>
        </p:txBody>
      </p:sp>
      <p:pic>
        <p:nvPicPr>
          <p:cNvPr id="33796" name="Picture 4" descr="SCSDistributions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39624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04800" y="871538"/>
            <a:ext cx="8001000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solidFill>
                  <a:prstClr val="black"/>
                </a:solidFill>
              </a:rPr>
              <a:t>SCS (1973) adopted method similar to DDF to develop dimensionless rainfall temporal patterns called type curves for four different regions in the US.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solidFill>
                  <a:prstClr val="black"/>
                </a:solidFill>
              </a:rPr>
              <a:t>SCS type curves are in the form of percentage mass (cumulative) curves based on 24-hr rainfall of the desired frequency.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solidFill>
                  <a:prstClr val="black"/>
                </a:solidFill>
              </a:rPr>
              <a:t>If a single precipitation depth of desired frequency is known, the SCS type curve is rescaled (multiplied by the known number) to get the time distribution. 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solidFill>
                  <a:prstClr val="black"/>
                </a:solidFill>
              </a:rPr>
              <a:t>For durations less than 24 </a:t>
            </a:r>
            <a:r>
              <a:rPr lang="en-US" dirty="0" err="1">
                <a:solidFill>
                  <a:prstClr val="black"/>
                </a:solidFill>
              </a:rPr>
              <a:t>hr</a:t>
            </a:r>
            <a:r>
              <a:rPr lang="en-US" dirty="0">
                <a:solidFill>
                  <a:prstClr val="black"/>
                </a:solidFill>
              </a:rPr>
              <a:t>, the steepest part of the type curve for required </a:t>
            </a:r>
            <a:r>
              <a:rPr lang="en-US" dirty="0" err="1">
                <a:solidFill>
                  <a:prstClr val="black"/>
                </a:solidFill>
              </a:rPr>
              <a:t>duraction</a:t>
            </a:r>
            <a:r>
              <a:rPr lang="en-US" dirty="0">
                <a:solidFill>
                  <a:prstClr val="black"/>
                </a:solidFill>
              </a:rPr>
              <a:t> is used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4267200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7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1DB571-EF3E-4F29-B920-167E3412F8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222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430860"/>
              </p:ext>
            </p:extLst>
          </p:nvPr>
        </p:nvGraphicFramePr>
        <p:xfrm>
          <a:off x="292100" y="3962400"/>
          <a:ext cx="4306888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Document" r:id="rId3" imgW="5644860" imgH="2603939" progId="Word.Document.8">
                  <p:embed/>
                </p:oleObj>
              </mc:Choice>
              <mc:Fallback>
                <p:oleObj name="Document" r:id="rId3" imgW="5644860" imgH="260393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3473"/>
                      <a:stretch>
                        <a:fillRect/>
                      </a:stretch>
                    </p:blipFill>
                    <p:spPr bwMode="auto">
                      <a:xfrm>
                        <a:off x="292100" y="3962400"/>
                        <a:ext cx="4306888" cy="198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Example:  Alternating Block Method</a:t>
            </a: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090824"/>
              </p:ext>
            </p:extLst>
          </p:nvPr>
        </p:nvGraphicFramePr>
        <p:xfrm>
          <a:off x="663575" y="2590800"/>
          <a:ext cx="312737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1" name="Equation" r:id="rId5" imgW="2349360" imgH="545760" progId="Equation.3">
                  <p:embed/>
                </p:oleObj>
              </mc:Choice>
              <mc:Fallback>
                <p:oleObj name="Equation" r:id="rId5" imgW="234936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2590800"/>
                        <a:ext cx="312737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194770"/>
              </p:ext>
            </p:extLst>
          </p:nvPr>
        </p:nvGraphicFramePr>
        <p:xfrm>
          <a:off x="4094163" y="2544763"/>
          <a:ext cx="2386012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Equation" r:id="rId7" imgW="2565360" imgH="825480" progId="Equation.3">
                  <p:embed/>
                </p:oleObj>
              </mc:Choice>
              <mc:Fallback>
                <p:oleObj name="Equation" r:id="rId7" imgW="256536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163" y="2544763"/>
                        <a:ext cx="2386012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0" name="Line 6"/>
          <p:cNvSpPr>
            <a:spLocks noChangeShapeType="1"/>
          </p:cNvSpPr>
          <p:nvPr/>
        </p:nvSpPr>
        <p:spPr bwMode="auto">
          <a:xfrm flipH="1">
            <a:off x="1276350" y="3314700"/>
            <a:ext cx="409575" cy="819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806825"/>
            <a:ext cx="4146550" cy="28352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08025" y="1381125"/>
            <a:ext cx="6654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Find:  Design precipitation hyetograph for a 2-hour storm (in 10 minute increments) in Denver with a 10-year return period 10-minute</a:t>
            </a:r>
          </a:p>
        </p:txBody>
      </p:sp>
    </p:spTree>
    <p:extLst>
      <p:ext uri="{BB962C8B-B14F-4D97-AF65-F5344CB8AC3E}">
        <p14:creationId xmlns:p14="http://schemas.microsoft.com/office/powerpoint/2010/main" val="12400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Extreme Rainfall Statistics</a:t>
            </a:r>
            <a:br>
              <a:rPr lang="en-US" sz="4000" smtClean="0"/>
            </a:br>
            <a:r>
              <a:rPr lang="en-US" sz="4000" smtClean="0"/>
              <a:t> </a:t>
            </a:r>
            <a:r>
              <a:rPr lang="en-US" sz="2400" smtClean="0"/>
              <a:t>(Tropical Storm Allison)</a:t>
            </a:r>
          </a:p>
        </p:txBody>
      </p:sp>
      <p:pic>
        <p:nvPicPr>
          <p:cNvPr id="22531" name="Picture 5" descr="map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73200"/>
            <a:ext cx="8153400" cy="5440363"/>
          </a:xfrm>
          <a:noFill/>
        </p:spPr>
      </p:pic>
    </p:spTree>
    <p:extLst>
      <p:ext uri="{BB962C8B-B14F-4D97-AF65-F5344CB8AC3E}">
        <p14:creationId xmlns:p14="http://schemas.microsoft.com/office/powerpoint/2010/main" val="8155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TS Allison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45" y="1230989"/>
            <a:ext cx="5717228" cy="4383998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767959"/>
              </p:ext>
            </p:extLst>
          </p:nvPr>
        </p:nvGraphicFramePr>
        <p:xfrm>
          <a:off x="304800" y="3810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3429000" y="3048000"/>
            <a:ext cx="2971800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68920"/>
              </p:ext>
            </p:extLst>
          </p:nvPr>
        </p:nvGraphicFramePr>
        <p:xfrm>
          <a:off x="381000" y="1066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3581400" y="1828800"/>
            <a:ext cx="2819400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44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" y="3769127"/>
            <a:ext cx="7865441" cy="290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csr300lnd_RL04_500x260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06122"/>
            <a:ext cx="5446888" cy="272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7212" y="3941700"/>
            <a:ext cx="3754643" cy="358669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Gravity Anomaly of Texas, 2002 –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400" y="4956996"/>
            <a:ext cx="898519" cy="5245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Normal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29400" y="5829545"/>
            <a:ext cx="543723" cy="43234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9480"/>
            <a:ext cx="2391300" cy="21081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19579" y="6077227"/>
            <a:ext cx="577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 2011, we lost </a:t>
            </a:r>
            <a:r>
              <a:rPr lang="en-US" dirty="0">
                <a:solidFill>
                  <a:prstClr val="black"/>
                </a:solidFill>
              </a:rPr>
              <a:t>100 </a:t>
            </a:r>
            <a:r>
              <a:rPr lang="en-US" dirty="0" smtClean="0">
                <a:solidFill>
                  <a:prstClr val="black"/>
                </a:solidFill>
              </a:rPr>
              <a:t>Km</a:t>
            </a:r>
            <a:r>
              <a:rPr lang="en-US" baseline="30000" dirty="0" smtClean="0">
                <a:solidFill>
                  <a:prstClr val="black"/>
                </a:solidFill>
              </a:rPr>
              <a:t>3</a:t>
            </a:r>
            <a:r>
              <a:rPr lang="en-US" dirty="0" smtClean="0">
                <a:solidFill>
                  <a:prstClr val="black"/>
                </a:solidFill>
              </a:rPr>
              <a:t> of water or 70 Lake Travis’s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2800" dirty="0" smtClean="0"/>
              <a:t>Measuring Gravity Anomaly from Space (GRACE)</a:t>
            </a:r>
            <a:br>
              <a:rPr lang="en-US" sz="2800" dirty="0" smtClean="0"/>
            </a:br>
            <a:r>
              <a:rPr lang="en-US" sz="1800" dirty="0" smtClean="0"/>
              <a:t>Force of gravity responds to changes in water volume</a:t>
            </a:r>
            <a:br>
              <a:rPr lang="en-US" sz="1800" dirty="0" smtClean="0"/>
            </a:br>
            <a:r>
              <a:rPr lang="en-US" sz="1800" dirty="0" smtClean="0"/>
              <a:t>Water is really heavy!</a:t>
            </a:r>
            <a:endParaRPr lang="en-US" sz="1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796717" y="5241281"/>
            <a:ext cx="895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83802" y="6173423"/>
            <a:ext cx="895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01468" y="5241281"/>
            <a:ext cx="13732" cy="927290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B75-626B-44A7-B295-4D8883FEA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Probable Maximum Precipitation Depths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7177" y="2355276"/>
            <a:ext cx="3889058" cy="2896180"/>
            <a:chOff x="5500688" y="2014514"/>
            <a:chExt cx="5853112" cy="43215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0688" y="2014514"/>
              <a:ext cx="5853112" cy="43215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73647" y="5734287"/>
              <a:ext cx="1997186" cy="447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6-hour, 10 </a:t>
              </a:r>
              <a:r>
                <a:rPr lang="en-US" sz="1350" dirty="0" smtClean="0"/>
                <a:t>mile</a:t>
              </a:r>
              <a:r>
                <a:rPr lang="en-US" sz="1350" baseline="30000" dirty="0" smtClean="0"/>
                <a:t>2</a:t>
              </a:r>
              <a:endParaRPr lang="en-US" sz="1350" baseline="300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861" y="2355276"/>
            <a:ext cx="4540621" cy="2896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8687" y="4848182"/>
            <a:ext cx="1497513" cy="3000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6-hour, 200 mile</a:t>
            </a:r>
            <a:r>
              <a:rPr lang="en-US" sz="135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26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70" y="214766"/>
            <a:ext cx="7558088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0829" y="420914"/>
            <a:ext cx="22197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PMP Storm for Dam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7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196" y="1352620"/>
            <a:ext cx="6457604" cy="238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3876675"/>
            <a:ext cx="62579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583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GRACE and Texas Reservoir Water Storage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43400"/>
            <a:ext cx="2316480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6" y="1721011"/>
            <a:ext cx="2188031" cy="1928923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7203" y="3876675"/>
            <a:ext cx="25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Surface Water Reservoirs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705360" y="4800600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743548" y="5611523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162560" y="4800600"/>
            <a:ext cx="0" cy="805934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88450" y="5237202"/>
            <a:ext cx="453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 2011 we lost </a:t>
            </a:r>
            <a:r>
              <a:rPr lang="en-US" dirty="0" smtClean="0">
                <a:solidFill>
                  <a:srgbClr val="1F497D"/>
                </a:solidFill>
              </a:rPr>
              <a:t>9 Km</a:t>
            </a:r>
            <a:r>
              <a:rPr lang="en-US" baseline="30000" dirty="0" smtClean="0">
                <a:solidFill>
                  <a:srgbClr val="1F497D"/>
                </a:solidFill>
              </a:rPr>
              <a:t>3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of water from reservoirs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164" y="1306252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Grace Satellites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8212" y="953853"/>
            <a:ext cx="700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Surface water reservoir storage is closely correlated with the GRACE data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630293" y="2582385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630293" y="3296218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102461" y="2543210"/>
            <a:ext cx="0" cy="769941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04363" y="2943819"/>
            <a:ext cx="39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 2011 we lost </a:t>
            </a:r>
            <a:r>
              <a:rPr lang="en-US" dirty="0" smtClean="0">
                <a:solidFill>
                  <a:srgbClr val="1F497D"/>
                </a:solidFill>
              </a:rPr>
              <a:t>100 Km</a:t>
            </a:r>
            <a:r>
              <a:rPr lang="en-US" baseline="30000" dirty="0" smtClean="0">
                <a:solidFill>
                  <a:srgbClr val="1F497D"/>
                </a:solidFill>
              </a:rPr>
              <a:t>3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of water overall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36438" y="2280926"/>
            <a:ext cx="898519" cy="5245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Normal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13300" y="4538316"/>
            <a:ext cx="898519" cy="5245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Normal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4B75-626B-44A7-B295-4D8883FEA2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Hydrologic Analysis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95400"/>
            <a:ext cx="4143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465263"/>
            <a:ext cx="25336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781550" y="1752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27263"/>
            <a:ext cx="1295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57200" y="43434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Change in storage w.r.t. time  = inflow - outflow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20574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57200" y="4814888"/>
            <a:ext cx="472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In the case of a linear reservoir, </a:t>
            </a:r>
            <a:r>
              <a:rPr lang="en-US" i="1">
                <a:latin typeface="Garamond" pitchFamily="18" charset="0"/>
              </a:rPr>
              <a:t>S = kQ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36863"/>
            <a:ext cx="11430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57800"/>
            <a:ext cx="18288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67400"/>
            <a:ext cx="19812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124200" y="59436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>
                <a:solidFill>
                  <a:schemeClr val="hlink"/>
                </a:solidFill>
                <a:latin typeface="Garamond" pitchFamily="18" charset="0"/>
              </a:rPr>
              <a:t>Transfer function for a linear system (S = kQ).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3163888" y="5951538"/>
            <a:ext cx="3773487" cy="40640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sign_1">
  <a:themeElements>
    <a:clrScheme name="1_Design_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_1">
      <a:majorFont>
        <a:latin typeface="Futura Md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owerPoint - green - final">
  <a:themeElements>
    <a:clrScheme name="FNI Color Palette">
      <a:dk1>
        <a:sysClr val="windowText" lastClr="000000"/>
      </a:dk1>
      <a:lt1>
        <a:srgbClr val="015D91"/>
      </a:lt1>
      <a:dk2>
        <a:srgbClr val="7D994F"/>
      </a:dk2>
      <a:lt2>
        <a:srgbClr val="C6C3A8"/>
      </a:lt2>
      <a:accent1>
        <a:srgbClr val="B1B1B1"/>
      </a:accent1>
      <a:accent2>
        <a:srgbClr val="A8955A"/>
      </a:accent2>
      <a:accent3>
        <a:srgbClr val="8C7B7B"/>
      </a:accent3>
      <a:accent4>
        <a:srgbClr val="912626"/>
      </a:accent4>
      <a:accent5>
        <a:srgbClr val="FFFFFF"/>
      </a:accent5>
      <a:accent6>
        <a:srgbClr val="000000"/>
      </a:accent6>
      <a:hlink>
        <a:srgbClr val="015D91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C599B9F-8072-42F8-9092-4E6681E637C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822BD06-183E-4FFC-ACA6-AB1BA5FC0F7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4D3F209-777B-4E3A-8CFD-7B6ED1D928EE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D6C80BC-7444-4BBC-A416-02859F81F77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FA2DAF2-5F3B-45E3-A8E3-BB3DEB5AC72E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DED2458-8794-43B1-BAF7-653B30BC564E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9F7AAA7-BF6B-451F-942F-056AFE01ABE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1899</Words>
  <Application>Microsoft Office PowerPoint</Application>
  <PresentationFormat>On-screen Show (4:3)</PresentationFormat>
  <Paragraphs>336</Paragraphs>
  <Slides>71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Office Theme</vt:lpstr>
      <vt:lpstr>1_Design_1</vt:lpstr>
      <vt:lpstr>PowerPoint - green - final</vt:lpstr>
      <vt:lpstr>Equation</vt:lpstr>
      <vt:lpstr>Document</vt:lpstr>
      <vt:lpstr>CE 374K Hydrology</vt:lpstr>
      <vt:lpstr>Global Drought Information System (GDIS)  (Dr Eric Wood)</vt:lpstr>
      <vt:lpstr>PowerPoint Presentation</vt:lpstr>
      <vt:lpstr>PowerPoint Presentation</vt:lpstr>
      <vt:lpstr>PowerPoint Presentation</vt:lpstr>
      <vt:lpstr>Global Water Issues</vt:lpstr>
      <vt:lpstr>Measuring Gravity Anomaly from Space (GRACE) Force of gravity responds to changes in water volume Water is really heavy!</vt:lpstr>
      <vt:lpstr>GRACE and Texas Reservoir Water Storage</vt:lpstr>
      <vt:lpstr>Hydrologic Analysis</vt:lpstr>
      <vt:lpstr>Proportionality and superposition</vt:lpstr>
      <vt:lpstr>Step and pulse inputs</vt:lpstr>
      <vt:lpstr>Unit Hydrograph Theory</vt:lpstr>
      <vt:lpstr>PowerPoint Presentation</vt:lpstr>
      <vt:lpstr>SCS dimensionless hydrograph</vt:lpstr>
      <vt:lpstr>Modeling Runoff from BUT_060</vt:lpstr>
      <vt:lpstr>Watershed – Drainage area of a point on a stream</vt:lpstr>
      <vt:lpstr>Flood Control Dams</vt:lpstr>
      <vt:lpstr>Floodplain Zones</vt:lpstr>
      <vt:lpstr>S and Q relationships</vt:lpstr>
      <vt:lpstr>Level pool methodology</vt:lpstr>
      <vt:lpstr>Dam 7</vt:lpstr>
      <vt:lpstr>Storage-Discharge Curve, Dam 7</vt:lpstr>
      <vt:lpstr>Types of flow routing</vt:lpstr>
      <vt:lpstr>Hydrologic river routing (Muskingum Method)</vt:lpstr>
      <vt:lpstr>Muskingum-Cunge Method</vt:lpstr>
      <vt:lpstr>Reach SBR_080 Downstream of Dam 7</vt:lpstr>
      <vt:lpstr>Reach R580</vt:lpstr>
      <vt:lpstr>Unsteady Flow Routing in Open Channels</vt:lpstr>
      <vt:lpstr>Momentum Equation</vt:lpstr>
      <vt:lpstr>Momentum Equation(2)</vt:lpstr>
      <vt:lpstr>Kinematic Wave</vt:lpstr>
      <vt:lpstr>HEC-HMS</vt:lpstr>
      <vt:lpstr>Upper Brushy Creek Water Control &amp; Improvement District</vt:lpstr>
      <vt:lpstr>449 Watersheds</vt:lpstr>
      <vt:lpstr>Hydrology: the Mindset</vt:lpstr>
      <vt:lpstr>Choice of Calibration storms</vt:lpstr>
      <vt:lpstr>Choice of Calibration Storms: Storm of 2007</vt:lpstr>
      <vt:lpstr>Choice of Calibration Storms: TS Hermine</vt:lpstr>
      <vt:lpstr>Choice of Calibration Storms</vt:lpstr>
      <vt:lpstr>Antecedent Moisture Condition</vt:lpstr>
      <vt:lpstr>Labyrinth Weir</vt:lpstr>
      <vt:lpstr>Random Variable</vt:lpstr>
      <vt:lpstr>PowerPoint Presentation</vt:lpstr>
      <vt:lpstr>Summary statistics</vt:lpstr>
      <vt:lpstr>PowerPoint Presentation</vt:lpstr>
      <vt:lpstr>Return Period</vt:lpstr>
      <vt:lpstr>Probability distributions </vt:lpstr>
      <vt:lpstr>Drought in Texas – US Drought Monitor</vt:lpstr>
      <vt:lpstr>Trends in Drought Severity in Texas</vt:lpstr>
      <vt:lpstr>PowerPoint Presentation</vt:lpstr>
      <vt:lpstr>Reservoir Levels  (Dec 17, 2012)</vt:lpstr>
      <vt:lpstr>PowerPoint Presentation</vt:lpstr>
      <vt:lpstr>PowerPoint Presentation</vt:lpstr>
      <vt:lpstr>Frequency Analysis using Frequency Factors</vt:lpstr>
      <vt:lpstr>Example continued …</vt:lpstr>
      <vt:lpstr>Flood Frequency Analysis</vt:lpstr>
      <vt:lpstr>HEC-SSP</vt:lpstr>
      <vt:lpstr>Additional Considerations</vt:lpstr>
      <vt:lpstr>Hydrologic design level</vt:lpstr>
      <vt:lpstr>Estimated Limiting Value (ELV)</vt:lpstr>
      <vt:lpstr>PowerPoint Presentation</vt:lpstr>
      <vt:lpstr>Design Storms</vt:lpstr>
      <vt:lpstr>Atlas of Depth-Duration-Frequency for Texas</vt:lpstr>
      <vt:lpstr>PowerPoint Presentation</vt:lpstr>
      <vt:lpstr>Example 14.2.1</vt:lpstr>
      <vt:lpstr>SCS Method</vt:lpstr>
      <vt:lpstr>Example:  Alternating Block Method</vt:lpstr>
      <vt:lpstr>Extreme Rainfall Statistics  (Tropical Storm Allison)</vt:lpstr>
      <vt:lpstr>TS Allison</vt:lpstr>
      <vt:lpstr>Probable Maximum Precipitation Depths</vt:lpstr>
      <vt:lpstr>PowerPoint Presentation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374K Hydrology</dc:title>
  <dc:creator>maidment</dc:creator>
  <cp:lastModifiedBy>Maidment, David R</cp:lastModifiedBy>
  <cp:revision>35</cp:revision>
  <dcterms:created xsi:type="dcterms:W3CDTF">2011-02-14T20:57:54Z</dcterms:created>
  <dcterms:modified xsi:type="dcterms:W3CDTF">2013-04-15T22:14:48Z</dcterms:modified>
</cp:coreProperties>
</file>