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31"/>
  </p:notesMasterIdLst>
  <p:sldIdLst>
    <p:sldId id="286" r:id="rId4"/>
    <p:sldId id="266" r:id="rId5"/>
    <p:sldId id="267" r:id="rId6"/>
    <p:sldId id="268" r:id="rId7"/>
    <p:sldId id="269" r:id="rId8"/>
    <p:sldId id="276" r:id="rId9"/>
    <p:sldId id="277" r:id="rId10"/>
    <p:sldId id="263" r:id="rId11"/>
    <p:sldId id="273" r:id="rId12"/>
    <p:sldId id="274" r:id="rId13"/>
    <p:sldId id="275" r:id="rId14"/>
    <p:sldId id="270" r:id="rId15"/>
    <p:sldId id="271" r:id="rId16"/>
    <p:sldId id="272" r:id="rId17"/>
    <p:sldId id="290" r:id="rId18"/>
    <p:sldId id="291" r:id="rId19"/>
    <p:sldId id="292" r:id="rId20"/>
    <p:sldId id="288" r:id="rId21"/>
    <p:sldId id="289"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Parameters!$F$1</c:f>
              <c:strCache>
                <c:ptCount val="1"/>
                <c:pt idx="0">
                  <c:v>Conductivity</c:v>
                </c:pt>
              </c:strCache>
            </c:strRef>
          </c:tx>
          <c:spPr>
            <a:ln w="28575">
              <a:noFill/>
            </a:ln>
          </c:spPr>
          <c:marker>
            <c:symbol val="diamond"/>
            <c:size val="12"/>
          </c:marker>
          <c:trendline>
            <c:spPr>
              <a:ln w="25400">
                <a:solidFill>
                  <a:schemeClr val="accent1"/>
                </a:solidFill>
                <a:prstDash val="dash"/>
              </a:ln>
            </c:spPr>
            <c:trendlineType val="exp"/>
            <c:dispRSqr val="0"/>
            <c:dispEq val="0"/>
          </c:trendline>
          <c:xVal>
            <c:numRef>
              <c:f>Parameters!$E$2:$E$12</c:f>
              <c:numCache>
                <c:formatCode>0.00</c:formatCode>
                <c:ptCount val="11"/>
                <c:pt idx="0">
                  <c:v>4.95</c:v>
                </c:pt>
                <c:pt idx="1">
                  <c:v>6.13</c:v>
                </c:pt>
                <c:pt idx="2">
                  <c:v>11.01</c:v>
                </c:pt>
                <c:pt idx="3">
                  <c:v>8.89</c:v>
                </c:pt>
                <c:pt idx="4">
                  <c:v>16.68</c:v>
                </c:pt>
                <c:pt idx="5">
                  <c:v>21.85</c:v>
                </c:pt>
                <c:pt idx="6">
                  <c:v>20.88</c:v>
                </c:pt>
                <c:pt idx="7">
                  <c:v>27.3</c:v>
                </c:pt>
                <c:pt idx="8">
                  <c:v>23.9</c:v>
                </c:pt>
                <c:pt idx="9">
                  <c:v>29.22</c:v>
                </c:pt>
                <c:pt idx="10">
                  <c:v>31.63</c:v>
                </c:pt>
              </c:numCache>
            </c:numRef>
          </c:xVal>
          <c:yVal>
            <c:numRef>
              <c:f>Parameters!$F$2:$F$12</c:f>
              <c:numCache>
                <c:formatCode>0.00</c:formatCode>
                <c:ptCount val="11"/>
                <c:pt idx="0">
                  <c:v>11.78</c:v>
                </c:pt>
                <c:pt idx="1">
                  <c:v>2.99</c:v>
                </c:pt>
                <c:pt idx="2">
                  <c:v>1.0900000000000001</c:v>
                </c:pt>
                <c:pt idx="3">
                  <c:v>0.34</c:v>
                </c:pt>
                <c:pt idx="4">
                  <c:v>0.65</c:v>
                </c:pt>
                <c:pt idx="5">
                  <c:v>0.15</c:v>
                </c:pt>
                <c:pt idx="6">
                  <c:v>0.1</c:v>
                </c:pt>
                <c:pt idx="7">
                  <c:v>0.1</c:v>
                </c:pt>
                <c:pt idx="8">
                  <c:v>0.06</c:v>
                </c:pt>
                <c:pt idx="9">
                  <c:v>0.05</c:v>
                </c:pt>
                <c:pt idx="10">
                  <c:v>0.03</c:v>
                </c:pt>
              </c:numCache>
            </c:numRef>
          </c:yVal>
          <c:smooth val="0"/>
        </c:ser>
        <c:dLbls>
          <c:showLegendKey val="0"/>
          <c:showVal val="0"/>
          <c:showCatName val="0"/>
          <c:showSerName val="0"/>
          <c:showPercent val="0"/>
          <c:showBubbleSize val="0"/>
        </c:dLbls>
        <c:axId val="1967106768"/>
        <c:axId val="1967105680"/>
      </c:scatterChart>
      <c:valAx>
        <c:axId val="1967106768"/>
        <c:scaling>
          <c:orientation val="minMax"/>
        </c:scaling>
        <c:delete val="0"/>
        <c:axPos val="b"/>
        <c:numFmt formatCode="0" sourceLinked="0"/>
        <c:majorTickMark val="out"/>
        <c:minorTickMark val="none"/>
        <c:tickLblPos val="nextTo"/>
        <c:txPr>
          <a:bodyPr/>
          <a:lstStyle/>
          <a:p>
            <a:pPr>
              <a:defRPr sz="1600"/>
            </a:pPr>
            <a:endParaRPr lang="en-US"/>
          </a:p>
        </c:txPr>
        <c:crossAx val="1967105680"/>
        <c:crosses val="autoZero"/>
        <c:crossBetween val="midCat"/>
      </c:valAx>
      <c:valAx>
        <c:axId val="1967105680"/>
        <c:scaling>
          <c:logBase val="10"/>
          <c:orientation val="minMax"/>
        </c:scaling>
        <c:delete val="0"/>
        <c:axPos val="l"/>
        <c:majorGridlines/>
        <c:numFmt formatCode="0.00" sourceLinked="0"/>
        <c:majorTickMark val="out"/>
        <c:minorTickMark val="none"/>
        <c:tickLblPos val="nextTo"/>
        <c:txPr>
          <a:bodyPr/>
          <a:lstStyle/>
          <a:p>
            <a:pPr>
              <a:defRPr sz="1600"/>
            </a:pPr>
            <a:endParaRPr lang="en-US"/>
          </a:p>
        </c:txPr>
        <c:crossAx val="1967106768"/>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3" Type="http://schemas.openxmlformats.org/officeDocument/2006/relationships/image" Target="../media/image13.wmf"/><Relationship Id="rId7" Type="http://schemas.openxmlformats.org/officeDocument/2006/relationships/image" Target="../media/image17.wmf"/><Relationship Id="rId12" Type="http://schemas.openxmlformats.org/officeDocument/2006/relationships/image" Target="../media/image31.wmf"/><Relationship Id="rId2" Type="http://schemas.openxmlformats.org/officeDocument/2006/relationships/image" Target="../media/image12.wmf"/><Relationship Id="rId1" Type="http://schemas.openxmlformats.org/officeDocument/2006/relationships/image" Target="../media/image25.wmf"/><Relationship Id="rId6" Type="http://schemas.openxmlformats.org/officeDocument/2006/relationships/image" Target="../media/image16.wmf"/><Relationship Id="rId11" Type="http://schemas.openxmlformats.org/officeDocument/2006/relationships/image" Target="../media/image30.wmf"/><Relationship Id="rId5" Type="http://schemas.openxmlformats.org/officeDocument/2006/relationships/image" Target="../media/image15.wmf"/><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13.wmf"/><Relationship Id="rId7" Type="http://schemas.openxmlformats.org/officeDocument/2006/relationships/image" Target="../media/image17.wmf"/><Relationship Id="rId12" Type="http://schemas.openxmlformats.org/officeDocument/2006/relationships/image" Target="../media/image37.wmf"/><Relationship Id="rId2" Type="http://schemas.openxmlformats.org/officeDocument/2006/relationships/image" Target="../media/image12.wmf"/><Relationship Id="rId1" Type="http://schemas.openxmlformats.org/officeDocument/2006/relationships/image" Target="../media/image23.wmf"/><Relationship Id="rId6" Type="http://schemas.openxmlformats.org/officeDocument/2006/relationships/image" Target="../media/image16.wmf"/><Relationship Id="rId11" Type="http://schemas.openxmlformats.org/officeDocument/2006/relationships/image" Target="../media/image36.wmf"/><Relationship Id="rId5" Type="http://schemas.openxmlformats.org/officeDocument/2006/relationships/image" Target="../media/image15.wmf"/><Relationship Id="rId10" Type="http://schemas.openxmlformats.org/officeDocument/2006/relationships/image" Target="../media/image35.wmf"/><Relationship Id="rId4" Type="http://schemas.openxmlformats.org/officeDocument/2006/relationships/image" Target="../media/image14.wmf"/><Relationship Id="rId9"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0D902-D830-48C1-8632-B12501232E88}" type="datetimeFigureOut">
              <a:rPr lang="en-US" smtClean="0"/>
              <a:t>5/2/2013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090F1-4E97-4328-8DDB-E8CA8FA2F9E5}" type="slidenum">
              <a:rPr lang="en-US" smtClean="0"/>
              <a:t>‹#›</a:t>
            </a:fld>
            <a:endParaRPr lang="en-US"/>
          </a:p>
        </p:txBody>
      </p:sp>
    </p:spTree>
    <p:extLst>
      <p:ext uri="{BB962C8B-B14F-4D97-AF65-F5344CB8AC3E}">
        <p14:creationId xmlns:p14="http://schemas.microsoft.com/office/powerpoint/2010/main" val="176148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83628-EFEA-4E2D-B692-9EBA7AE0EB79}" type="slidenum">
              <a:rPr lang="en-US">
                <a:solidFill>
                  <a:prstClr val="black"/>
                </a:solidFill>
              </a:rPr>
              <a:pPr/>
              <a:t>2</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After completing a Handbook of Hydrology, I asked myself the question: </a:t>
            </a:r>
            <a:r>
              <a:rPr lang="en-US" sz="1400" b="0" dirty="0" smtClean="0">
                <a:solidFill>
                  <a:schemeClr val="tx2">
                    <a:lumMod val="75000"/>
                    <a:lumOff val="25000"/>
                  </a:schemeClr>
                </a:solidFill>
              </a:rPr>
              <a:t>how is new knowledge discovered in hydrology?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2">
                    <a:lumMod val="75000"/>
                    <a:lumOff val="25000"/>
                  </a:schemeClr>
                </a:solidFill>
              </a:rPr>
              <a:t>&lt;Click&gt;</a:t>
            </a:r>
            <a:r>
              <a:rPr lang="en-US" sz="1400" b="0" baseline="0" dirty="0" smtClean="0">
                <a:solidFill>
                  <a:schemeClr val="tx2">
                    <a:lumMod val="75000"/>
                    <a:lumOff val="25000"/>
                  </a:schemeClr>
                </a:solidFill>
              </a:rPr>
              <a:t> to show answers</a:t>
            </a:r>
            <a:endParaRPr lang="en-US" sz="1400" b="0" dirty="0" smtClean="0">
              <a:solidFill>
                <a:schemeClr val="tx2">
                  <a:lumMod val="75000"/>
                  <a:lumOff val="25000"/>
                </a:schemeClr>
              </a:solidFill>
            </a:endParaRPr>
          </a:p>
          <a:p>
            <a:r>
              <a:rPr lang="en-US" sz="1400" dirty="0" smtClean="0"/>
              <a:t>By </a:t>
            </a:r>
            <a:r>
              <a:rPr lang="en-US" sz="1400" dirty="0" smtClean="0">
                <a:solidFill>
                  <a:schemeClr val="tx2">
                    <a:lumMod val="75000"/>
                    <a:lumOff val="25000"/>
                  </a:schemeClr>
                </a:solidFill>
              </a:rPr>
              <a:t>deduction</a:t>
            </a:r>
            <a:r>
              <a:rPr lang="en-US" sz="1400" dirty="0" smtClean="0"/>
              <a:t> from existing knowledge</a:t>
            </a:r>
          </a:p>
          <a:p>
            <a:r>
              <a:rPr lang="en-US" sz="1400" dirty="0" smtClean="0"/>
              <a:t>By</a:t>
            </a:r>
            <a:r>
              <a:rPr lang="en-US" sz="1400" dirty="0" smtClean="0">
                <a:solidFill>
                  <a:schemeClr val="tx2">
                    <a:lumMod val="75000"/>
                    <a:lumOff val="25000"/>
                  </a:schemeClr>
                </a:solidFill>
              </a:rPr>
              <a:t> experiment </a:t>
            </a:r>
            <a:r>
              <a:rPr lang="en-US" sz="1400" dirty="0" smtClean="0"/>
              <a:t>in a laboratory</a:t>
            </a:r>
          </a:p>
          <a:p>
            <a:r>
              <a:rPr lang="en-US" sz="1400" dirty="0" smtClean="0"/>
              <a:t>By </a:t>
            </a:r>
            <a:r>
              <a:rPr lang="en-US" sz="1400" dirty="0" smtClean="0">
                <a:solidFill>
                  <a:schemeClr val="tx2">
                    <a:lumMod val="75000"/>
                    <a:lumOff val="25000"/>
                  </a:schemeClr>
                </a:solidFill>
              </a:rPr>
              <a:t>observation</a:t>
            </a:r>
            <a:r>
              <a:rPr lang="en-US" sz="1400" dirty="0" smtClean="0"/>
              <a:t> of the natural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2">
                  <a:lumMod val="75000"/>
                  <a:lumOff val="25000"/>
                </a:schemeClr>
              </a:solidFill>
            </a:endParaRPr>
          </a:p>
        </p:txBody>
      </p:sp>
    </p:spTree>
    <p:extLst>
      <p:ext uri="{BB962C8B-B14F-4D97-AF65-F5344CB8AC3E}">
        <p14:creationId xmlns:p14="http://schemas.microsoft.com/office/powerpoint/2010/main" val="295406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3038">
              <a:lnSpc>
                <a:spcPct val="90000"/>
              </a:lnSpc>
              <a:buFont typeface="Arial" pitchFamily="34" charset="0"/>
              <a:buChar char="•"/>
            </a:pPr>
            <a:r>
              <a:rPr lang="en-US" b="1" dirty="0" smtClean="0">
                <a:solidFill>
                  <a:schemeClr val="accent4">
                    <a:lumMod val="50000"/>
                  </a:schemeClr>
                </a:solidFill>
              </a:rPr>
              <a:t>Experiment</a:t>
            </a:r>
            <a:r>
              <a:rPr lang="en-US" dirty="0" smtClean="0"/>
              <a:t> is the classical path of laboratory science </a:t>
            </a:r>
            <a:r>
              <a:rPr lang="en-US" i="1" dirty="0" smtClean="0"/>
              <a:t>– </a:t>
            </a:r>
            <a:r>
              <a:rPr lang="en-US" dirty="0" smtClean="0">
                <a:solidFill>
                  <a:srgbClr val="16618C"/>
                </a:solidFill>
              </a:rPr>
              <a:t>a simplified view of the natural world is replicated under controlled conditions</a:t>
            </a:r>
          </a:p>
          <a:p>
            <a:pPr marL="173038" indent="-173038">
              <a:lnSpc>
                <a:spcPct val="90000"/>
              </a:lnSpc>
              <a:buFont typeface="Arial" pitchFamily="34" charset="0"/>
              <a:buChar char="•"/>
            </a:pPr>
            <a:endParaRPr lang="en-US" dirty="0" smtClean="0"/>
          </a:p>
          <a:p>
            <a:pPr marL="173038" indent="-173038">
              <a:buFont typeface="Arial" pitchFamily="34" charset="0"/>
              <a:buChar char="•"/>
            </a:pPr>
            <a:r>
              <a:rPr lang="en-US" dirty="0" smtClean="0"/>
              <a:t>Pasteur showed that microorganisms cause disease and discovered vaccination</a:t>
            </a:r>
          </a:p>
          <a:p>
            <a:pPr marL="173038" lvl="1" indent="-173038">
              <a:buFont typeface="Arial" pitchFamily="34" charset="0"/>
              <a:buChar char="•"/>
            </a:pPr>
            <a:r>
              <a:rPr lang="en-US" dirty="0" smtClean="0"/>
              <a:t>a foundation of scientific medicine</a:t>
            </a:r>
          </a:p>
          <a:p>
            <a:pPr marL="173038" indent="-173038">
              <a:buFont typeface="Arial" pitchFamily="34" charset="0"/>
              <a:buChar char="•"/>
            </a:pPr>
            <a:endParaRPr lang="en-US" dirty="0" smtClean="0"/>
          </a:p>
          <a:p>
            <a:pPr marL="173038" indent="-173038">
              <a:buFont typeface="Arial" pitchFamily="34" charset="0"/>
              <a:buChar char="•"/>
            </a:pPr>
            <a:r>
              <a:rPr lang="en-US" dirty="0" smtClean="0"/>
              <a:t>Laboratory experiments are more for </a:t>
            </a:r>
            <a:r>
              <a:rPr lang="en-US" dirty="0" err="1" smtClean="0"/>
              <a:t>microscale</a:t>
            </a:r>
            <a:r>
              <a:rPr lang="en-US" dirty="0" smtClean="0"/>
              <a:t> than the </a:t>
            </a:r>
            <a:r>
              <a:rPr lang="en-US" dirty="0" err="1" smtClean="0"/>
              <a:t>macroscale</a:t>
            </a:r>
            <a:endParaRPr lang="en-US" dirty="0" smtClean="0"/>
          </a:p>
          <a:p>
            <a:pPr marL="173038" lvl="1" indent="-173038">
              <a:buFont typeface="Arial" pitchFamily="34" charset="0"/>
              <a:buChar char="•"/>
            </a:pPr>
            <a:r>
              <a:rPr lang="en-US" dirty="0" smtClean="0"/>
              <a:t>hard to conduct at the global scale</a:t>
            </a:r>
          </a:p>
          <a:p>
            <a:endParaRPr lang="en-US" dirty="0"/>
          </a:p>
        </p:txBody>
      </p:sp>
      <p:sp>
        <p:nvSpPr>
          <p:cNvPr id="4" name="Slide Number Placeholder 3"/>
          <p:cNvSpPr>
            <a:spLocks noGrp="1"/>
          </p:cNvSpPr>
          <p:nvPr>
            <p:ph type="sldNum" sz="quarter" idx="10"/>
          </p:nvPr>
        </p:nvSpPr>
        <p:spPr/>
        <p:txBody>
          <a:bodyPr/>
          <a:lstStyle/>
          <a:p>
            <a:fld id="{663CDC92-BE71-4559-8C54-BAA292643D6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0693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2B4AB-59CD-48C6-B0F5-4E17082587DB}" type="slidenum">
              <a:rPr lang="en-US" smtClean="0"/>
              <a:t>14</a:t>
            </a:fld>
            <a:endParaRPr lang="en-US"/>
          </a:p>
        </p:txBody>
      </p:sp>
    </p:spTree>
    <p:extLst>
      <p:ext uri="{BB962C8B-B14F-4D97-AF65-F5344CB8AC3E}">
        <p14:creationId xmlns:p14="http://schemas.microsoft.com/office/powerpoint/2010/main" val="126789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16D63-03D2-4B3F-9859-86A20FFC208A}" type="slidenum">
              <a:rPr lang="en-US" smtClean="0"/>
              <a:t>17</a:t>
            </a:fld>
            <a:endParaRPr lang="en-US"/>
          </a:p>
        </p:txBody>
      </p:sp>
    </p:spTree>
    <p:extLst>
      <p:ext uri="{BB962C8B-B14F-4D97-AF65-F5344CB8AC3E}">
        <p14:creationId xmlns:p14="http://schemas.microsoft.com/office/powerpoint/2010/main" val="280929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CFDFD-3DB0-42A3-BBD0-FF0CDACAED18}" type="slidenum">
              <a:rPr lang="en-US"/>
              <a:pPr/>
              <a:t>22</a:t>
            </a:fld>
            <a:endParaRPr lang="en-US"/>
          </a:p>
        </p:txBody>
      </p:sp>
      <p:sp>
        <p:nvSpPr>
          <p:cNvPr id="2765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730" tIns="44865" rIns="89730" bIns="44865"/>
          <a:lstStyle/>
          <a:p>
            <a:r>
              <a:rPr lang="en-US"/>
              <a:t>Ideally should have Two D Models…... A floodplain delineation process determines inundation extent by comparing water levels with ground surface elevations. We start with a DTM or topomap. &gt; Water levels are computed based on cross-sections. During normal condition, flow remains within the main channel, but  &gt; during flood, water spill over the bank. In these cases it’s important to extent cross-section over the floodplain. &gt; We then bring back water levels on the topomap. &gt; Extent water levels until hit contour of higher elevations. &gt; Finally delineate floodplain following the contours. The accuracy largely depends on water levels and in turns on the cross-section used for computation.</a:t>
            </a:r>
          </a:p>
        </p:txBody>
      </p:sp>
    </p:spTree>
    <p:extLst>
      <p:ext uri="{BB962C8B-B14F-4D97-AF65-F5344CB8AC3E}">
        <p14:creationId xmlns:p14="http://schemas.microsoft.com/office/powerpoint/2010/main" val="18566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B07316F-2ED0-44C6-8D67-855A2478B415}" type="slidenum">
              <a:rPr lang="en-US"/>
              <a:pPr/>
              <a:t>24</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998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D9CC0AF-23FE-46CA-8B1B-0E5F3BF78F3C}" type="slidenum">
              <a:rPr lang="en-US"/>
              <a:pPr/>
              <a:t>25</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0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BF18B63-F69F-40DA-BA99-1E78F90A28F6}" type="slidenum">
              <a:rPr lang="en-US"/>
              <a:pPr/>
              <a:t>26</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0863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F24DCB5-F1DA-4B2C-AF61-A8197CF95082}" type="slidenum">
              <a:rPr lang="en-US"/>
              <a:pPr/>
              <a:t>27</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836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30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2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93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62566B2-33DE-4AC5-A47C-5A92291604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956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550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57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185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29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901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020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98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969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2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30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612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56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964540-7D06-4B65-B024-D7CF7B2638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5603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7" name="Rectangle 2"/>
          <p:cNvSpPr>
            <a:spLocks/>
          </p:cNvSpPr>
          <p:nvPr/>
        </p:nvSpPr>
        <p:spPr bwMode="hidden">
          <a:xfrm>
            <a:off x="0" y="0"/>
            <a:ext cx="12192000" cy="5257800"/>
          </a:xfrm>
          <a:prstGeom prst="rect">
            <a:avLst/>
          </a:prstGeom>
          <a:gradFill rotWithShape="0">
            <a:gsLst>
              <a:gs pos="0">
                <a:srgbClr val="004575"/>
              </a:gs>
              <a:gs pos="100000">
                <a:srgbClr val="007AC2"/>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prstClr val="black"/>
              </a:solidFill>
            </a:endParaRPr>
          </a:p>
        </p:txBody>
      </p:sp>
      <p:sp>
        <p:nvSpPr>
          <p:cNvPr id="2" name="Title 1"/>
          <p:cNvSpPr>
            <a:spLocks noGrp="1"/>
          </p:cNvSpPr>
          <p:nvPr>
            <p:ph type="ctrTitle" hasCustomPrompt="1"/>
          </p:nvPr>
        </p:nvSpPr>
        <p:spPr>
          <a:xfrm>
            <a:off x="1828800" y="1828800"/>
            <a:ext cx="8534400" cy="1271016"/>
          </a:xfrm>
        </p:spPr>
        <p:txBody>
          <a:bodyPr rIns="0" anchor="b">
            <a:noAutofit/>
          </a:bodyPr>
          <a:lstStyle>
            <a:lvl1pPr algn="l">
              <a:defRPr sz="5400" b="1" i="0">
                <a:solidFill>
                  <a:srgbClr val="FFFFFF"/>
                </a:solidFill>
                <a:latin typeface="+mj-lt"/>
                <a:cs typeface="Avenir LT Std 55 Roman" pitchFamily="34" charset="0"/>
              </a:defRPr>
            </a:lvl1pPr>
          </a:lstStyle>
          <a:p>
            <a:r>
              <a:rPr lang="en-US" dirty="0"/>
              <a:t>Presentation title</a:t>
            </a:r>
          </a:p>
        </p:txBody>
      </p:sp>
      <p:sp>
        <p:nvSpPr>
          <p:cNvPr id="3" name="Subtitle 2"/>
          <p:cNvSpPr>
            <a:spLocks noGrp="1"/>
          </p:cNvSpPr>
          <p:nvPr>
            <p:ph type="subTitle" idx="1" hasCustomPrompt="1"/>
          </p:nvPr>
        </p:nvSpPr>
        <p:spPr>
          <a:xfrm>
            <a:off x="1828800" y="3246120"/>
            <a:ext cx="8534400" cy="758952"/>
          </a:xfrm>
        </p:spPr>
        <p:txBody>
          <a:bodyPr>
            <a:noAutofit/>
          </a:bodyPr>
          <a:lstStyle>
            <a:lvl1pPr marL="0" indent="0" algn="l">
              <a:spcBef>
                <a:spcPts val="0"/>
              </a:spcBef>
              <a:spcAft>
                <a:spcPts val="300"/>
              </a:spcAft>
              <a:buNone/>
              <a:defRPr sz="2400" b="0" i="0">
                <a:solidFill>
                  <a:schemeClr val="bg1"/>
                </a:solidFill>
                <a:latin typeface="+mn-lt"/>
                <a:cs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spTree>
    <p:extLst>
      <p:ext uri="{BB962C8B-B14F-4D97-AF65-F5344CB8AC3E}">
        <p14:creationId xmlns:p14="http://schemas.microsoft.com/office/powerpoint/2010/main" val="2732150678"/>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_blue">
    <p:spTree>
      <p:nvGrpSpPr>
        <p:cNvPr id="1" name=""/>
        <p:cNvGrpSpPr/>
        <p:nvPr/>
      </p:nvGrpSpPr>
      <p:grpSpPr>
        <a:xfrm>
          <a:off x="0" y="0"/>
          <a:ext cx="0" cy="0"/>
          <a:chOff x="0" y="0"/>
          <a:chExt cx="0" cy="0"/>
        </a:xfrm>
      </p:grpSpPr>
      <p:sp>
        <p:nvSpPr>
          <p:cNvPr id="8" name="Rectangle 1"/>
          <p:cNvSpPr>
            <a:spLocks/>
          </p:cNvSpPr>
          <p:nvPr/>
        </p:nvSpPr>
        <p:spPr bwMode="auto">
          <a:xfrm>
            <a:off x="0" y="0"/>
            <a:ext cx="12192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srgbClr val="A3CA4B">
                  <a:lumMod val="60000"/>
                  <a:lumOff val="40000"/>
                </a:srgbClr>
              </a:solidFill>
            </a:endParaRPr>
          </a:p>
        </p:txBody>
      </p:sp>
      <p:sp>
        <p:nvSpPr>
          <p:cNvPr id="6" name="Rectangle 2"/>
          <p:cNvSpPr>
            <a:spLocks/>
          </p:cNvSpPr>
          <p:nvPr/>
        </p:nvSpPr>
        <p:spPr bwMode="ltGray">
          <a:xfrm>
            <a:off x="0" y="5257800"/>
            <a:ext cx="12192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prstClr val="black"/>
              </a:solidFill>
            </a:endParaRPr>
          </a:p>
        </p:txBody>
      </p:sp>
      <p:sp>
        <p:nvSpPr>
          <p:cNvPr id="2" name="Title 1"/>
          <p:cNvSpPr>
            <a:spLocks noGrp="1"/>
          </p:cNvSpPr>
          <p:nvPr>
            <p:ph type="title" hasCustomPrompt="1"/>
          </p:nvPr>
        </p:nvSpPr>
        <p:spPr>
          <a:xfrm>
            <a:off x="914400" y="457201"/>
            <a:ext cx="9753600" cy="484631"/>
          </a:xfrm>
        </p:spPr>
        <p:txBody>
          <a:bodyPr anchor="t"/>
          <a:lstStyle>
            <a:lvl1pPr>
              <a:defRPr lang="en-US" sz="3000" b="1" i="0" kern="1200" dirty="0">
                <a:solidFill>
                  <a:srgbClr val="007AC2"/>
                </a:solidFill>
                <a:latin typeface="+mj-lt"/>
                <a:ea typeface="+mj-ea"/>
                <a:cs typeface="Avenir LT Std 55 Roman"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914400" y="1602421"/>
            <a:ext cx="7315200" cy="2286000"/>
          </a:xfrm>
        </p:spPr>
        <p:txBody>
          <a:bodyPr/>
          <a:lstStyle>
            <a:lvl1pPr marL="0" marR="0" indent="0" algn="l" defTabSz="457200" rtl="0" eaLnBrk="1" fontAlgn="auto" latinLnBrk="0" hangingPunct="1">
              <a:lnSpc>
                <a:spcPct val="100000"/>
              </a:lnSpc>
              <a:spcBef>
                <a:spcPts val="300"/>
              </a:spcBef>
              <a:spcAft>
                <a:spcPts val="1200"/>
              </a:spcAft>
              <a:buClrTx/>
              <a:buSzPct val="80000"/>
              <a:buFontTx/>
              <a:buNone/>
              <a:tabLst/>
              <a:defRPr lang="en-US" sz="2600" b="0" i="0" kern="1200">
                <a:solidFill>
                  <a:schemeClr val="tx1"/>
                </a:solidFill>
                <a:latin typeface="+mn-lt"/>
                <a:ea typeface="+mn-ea"/>
                <a:cs typeface="Avenir LT Std 65 Medium" pitchFamily="34" charset="0"/>
              </a:defRPr>
            </a:lvl1pPr>
            <a:lvl2pPr marL="173038" indent="-173038">
              <a:defRPr/>
            </a:lvl2pPr>
            <a:lvl3pPr>
              <a:buFontTx/>
              <a:buNone/>
              <a:defRPr lang="en-US" sz="2400" b="0" i="0" kern="1200">
                <a:solidFill>
                  <a:schemeClr val="tx1"/>
                </a:solidFill>
                <a:latin typeface="Avenir LT Std 55 Roman"/>
                <a:ea typeface="+mn-ea"/>
                <a:cs typeface="Avenir LT Std 55 Roman"/>
              </a:defRPr>
            </a:lvl3pPr>
            <a:lvl4pPr>
              <a:defRPr/>
            </a:lvl4pPr>
            <a:lvl5pPr>
              <a:lnSpc>
                <a:spcPts val="1800"/>
              </a:lnSpc>
              <a:defRPr/>
            </a:lvl5pPr>
          </a:lstStyle>
          <a:p>
            <a:pPr marL="0" marR="0" lvl="0" indent="0" algn="l" defTabSz="457200" rtl="0" eaLnBrk="1" fontAlgn="auto" latinLnBrk="0" hangingPunct="1">
              <a:lnSpc>
                <a:spcPct val="100000"/>
              </a:lnSpc>
              <a:spcBef>
                <a:spcPts val="300"/>
              </a:spcBef>
              <a:spcAft>
                <a:spcPts val="1200"/>
              </a:spcAft>
              <a:buClrTx/>
              <a:buSzPct val="80000"/>
              <a:buFontTx/>
              <a:buNone/>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body text</a:t>
            </a:r>
          </a:p>
        </p:txBody>
      </p:sp>
    </p:spTree>
    <p:extLst>
      <p:ext uri="{BB962C8B-B14F-4D97-AF65-F5344CB8AC3E}">
        <p14:creationId xmlns:p14="http://schemas.microsoft.com/office/powerpoint/2010/main" val="534421472"/>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_bullet_blue">
    <p:spTree>
      <p:nvGrpSpPr>
        <p:cNvPr id="1" name=""/>
        <p:cNvGrpSpPr/>
        <p:nvPr/>
      </p:nvGrpSpPr>
      <p:grpSpPr>
        <a:xfrm>
          <a:off x="0" y="0"/>
          <a:ext cx="0" cy="0"/>
          <a:chOff x="0" y="0"/>
          <a:chExt cx="0" cy="0"/>
        </a:xfrm>
      </p:grpSpPr>
      <p:sp>
        <p:nvSpPr>
          <p:cNvPr id="4" name="Rectangle 1"/>
          <p:cNvSpPr>
            <a:spLocks/>
          </p:cNvSpPr>
          <p:nvPr userDrawn="1"/>
        </p:nvSpPr>
        <p:spPr bwMode="auto">
          <a:xfrm>
            <a:off x="0" y="0"/>
            <a:ext cx="12192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srgbClr val="A3CA4B">
                  <a:lumMod val="60000"/>
                  <a:lumOff val="40000"/>
                </a:srgbClr>
              </a:solidFill>
            </a:endParaRPr>
          </a:p>
        </p:txBody>
      </p:sp>
      <p:sp>
        <p:nvSpPr>
          <p:cNvPr id="5" name="Rectangle 1"/>
          <p:cNvSpPr>
            <a:spLocks/>
          </p:cNvSpPr>
          <p:nvPr userDrawn="1"/>
        </p:nvSpPr>
        <p:spPr bwMode="ltGray">
          <a:xfrm>
            <a:off x="0" y="5257800"/>
            <a:ext cx="12192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prstClr val="black"/>
              </a:solidFill>
            </a:endParaRPr>
          </a:p>
        </p:txBody>
      </p:sp>
      <p:sp>
        <p:nvSpPr>
          <p:cNvPr id="2" name="Title 1"/>
          <p:cNvSpPr>
            <a:spLocks noGrp="1"/>
          </p:cNvSpPr>
          <p:nvPr>
            <p:ph type="title" hasCustomPrompt="1"/>
          </p:nvPr>
        </p:nvSpPr>
        <p:spPr/>
        <p:txBody>
          <a:bodyPr/>
          <a:lstStyle>
            <a:lvl1pPr algn="l" defTabSz="457200" rtl="0" eaLnBrk="1" latinLnBrk="0" hangingPunct="1">
              <a:lnSpc>
                <a:spcPct val="100000"/>
              </a:lnSpc>
              <a:spcBef>
                <a:spcPct val="0"/>
              </a:spcBef>
              <a:buNone/>
              <a:defRPr lang="en-US" sz="3000" b="1" i="0" kern="1200">
                <a:solidFill>
                  <a:srgbClr val="007AC2"/>
                </a:solidFill>
                <a:latin typeface="+mj-lt"/>
                <a:ea typeface="+mj-ea"/>
                <a:cs typeface="Avenir LT Std 55 Roman" pitchFamily="34" charset="0"/>
              </a:defRPr>
            </a:lvl1pPr>
          </a:lstStyle>
          <a:p>
            <a:r>
              <a:rPr lang="en-US"/>
              <a:t>Click to edit master title style</a:t>
            </a:r>
          </a:p>
        </p:txBody>
      </p:sp>
      <p:sp>
        <p:nvSpPr>
          <p:cNvPr id="3" name="Content Placeholder 2"/>
          <p:cNvSpPr>
            <a:spLocks noGrp="1"/>
          </p:cNvSpPr>
          <p:nvPr>
            <p:ph idx="1"/>
          </p:nvPr>
        </p:nvSpPr>
        <p:spPr/>
        <p:txBody>
          <a:bodyPr/>
          <a:lstStyle>
            <a:lvl2pPr marL="402336" indent="-173736">
              <a:lnSpc>
                <a:spcPts val="2700"/>
              </a:lnSpc>
              <a:spcAft>
                <a:spcPts val="1200"/>
              </a:spcAft>
              <a:defRPr sz="2400">
                <a:latin typeface="+mn-lt"/>
              </a:defRPr>
            </a:lvl2pPr>
            <a:lvl3pPr marL="569913" indent="-109538">
              <a:lnSpc>
                <a:spcPct val="100000"/>
              </a:lnSpc>
              <a:spcAft>
                <a:spcPts val="600"/>
              </a:spcAft>
              <a:defRPr sz="2400">
                <a:latin typeface="+mn-lt"/>
              </a:defRPr>
            </a:lvl3pPr>
            <a:lvl4pPr marL="800100" indent="-174625">
              <a:lnSpc>
                <a:spcPct val="100000"/>
              </a:lnSpc>
              <a:spcAft>
                <a:spcPts val="600"/>
              </a:spcAft>
              <a:defRPr sz="2400">
                <a:latin typeface="+mn-lt"/>
              </a:defRPr>
            </a:lvl4pPr>
            <a:lvl5pPr>
              <a:lnSpc>
                <a:spcPct val="100000"/>
              </a:lnSpc>
              <a:spcAft>
                <a:spcPts val="600"/>
              </a:spcAft>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7571799"/>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titl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12192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prstClr val="black"/>
              </a:solidFill>
            </a:endParaRPr>
          </a:p>
        </p:txBody>
      </p:sp>
      <p:sp>
        <p:nvSpPr>
          <p:cNvPr id="8" name="Rectangle 1"/>
          <p:cNvSpPr>
            <a:spLocks/>
          </p:cNvSpPr>
          <p:nvPr/>
        </p:nvSpPr>
        <p:spPr bwMode="auto">
          <a:xfrm>
            <a:off x="0" y="0"/>
            <a:ext cx="12192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srgbClr val="A3CA4B">
                  <a:lumMod val="60000"/>
                  <a:lumOff val="40000"/>
                </a:srgbClr>
              </a:solidFill>
            </a:endParaRPr>
          </a:p>
        </p:txBody>
      </p:sp>
      <p:sp>
        <p:nvSpPr>
          <p:cNvPr id="2" name="Title 1"/>
          <p:cNvSpPr>
            <a:spLocks noGrp="1"/>
          </p:cNvSpPr>
          <p:nvPr>
            <p:ph type="title" hasCustomPrompt="1"/>
          </p:nvPr>
        </p:nvSpPr>
        <p:spPr>
          <a:xfrm>
            <a:off x="1219200" y="1600200"/>
            <a:ext cx="9753600" cy="2057400"/>
          </a:xfrm>
        </p:spPr>
        <p:txBody>
          <a:bodyPr anchor="t"/>
          <a:lstStyle>
            <a:lvl1pPr>
              <a:defRPr lang="en-US" sz="7200" b="1" i="0" kern="1200" baseline="0" dirty="0">
                <a:solidFill>
                  <a:srgbClr val="007AC2"/>
                </a:solidFill>
                <a:latin typeface="+mj-lt"/>
                <a:ea typeface="+mj-ea"/>
                <a:cs typeface="Avenir LT Std 55 Roman" pitchFamily="34" charset="0"/>
              </a:defRPr>
            </a:lvl1pPr>
          </a:lstStyle>
          <a:p>
            <a:r>
              <a:rPr lang="en-US" dirty="0"/>
              <a:t>BIG but short</a:t>
            </a:r>
            <a:br>
              <a:rPr lang="en-US" dirty="0"/>
            </a:br>
            <a:r>
              <a:rPr lang="en-US" dirty="0"/>
              <a:t>message here</a:t>
            </a:r>
          </a:p>
        </p:txBody>
      </p:sp>
    </p:spTree>
    <p:extLst>
      <p:ext uri="{BB962C8B-B14F-4D97-AF65-F5344CB8AC3E}">
        <p14:creationId xmlns:p14="http://schemas.microsoft.com/office/powerpoint/2010/main" val="113780328"/>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12192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prstClr val="black"/>
              </a:solidFill>
            </a:endParaRPr>
          </a:p>
        </p:txBody>
      </p:sp>
      <p:sp>
        <p:nvSpPr>
          <p:cNvPr id="8" name="Rectangle 1"/>
          <p:cNvSpPr>
            <a:spLocks/>
          </p:cNvSpPr>
          <p:nvPr userDrawn="1"/>
        </p:nvSpPr>
        <p:spPr bwMode="auto">
          <a:xfrm>
            <a:off x="0" y="0"/>
            <a:ext cx="12192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srgbClr val="A3CA4B">
                  <a:lumMod val="60000"/>
                  <a:lumOff val="40000"/>
                </a:srgbClr>
              </a:solidFill>
            </a:endParaRPr>
          </a:p>
        </p:txBody>
      </p:sp>
      <p:sp>
        <p:nvSpPr>
          <p:cNvPr id="2" name="Title 1"/>
          <p:cNvSpPr>
            <a:spLocks noGrp="1"/>
          </p:cNvSpPr>
          <p:nvPr>
            <p:ph type="title" hasCustomPrompt="1"/>
          </p:nvPr>
        </p:nvSpPr>
        <p:spPr>
          <a:xfrm>
            <a:off x="1219200" y="1600200"/>
            <a:ext cx="7315200" cy="2057400"/>
          </a:xfrm>
        </p:spPr>
        <p:txBody>
          <a:bodyPr anchor="t"/>
          <a:lstStyle>
            <a:lvl1pPr marL="169863" indent="-169863">
              <a:lnSpc>
                <a:spcPts val="3700"/>
              </a:lnSpc>
              <a:spcAft>
                <a:spcPts val="300"/>
              </a:spcAft>
              <a:defRPr sz="3000" b="0" i="0" baseline="0">
                <a:solidFill>
                  <a:srgbClr val="000000"/>
                </a:solidFill>
                <a:latin typeface="+mn-lt"/>
                <a:cs typeface="Avenir LT Std 65 Medium"/>
              </a:defRPr>
            </a:lvl1pPr>
          </a:lstStyle>
          <a:p>
            <a:r>
              <a:rPr lang="en-US" dirty="0"/>
              <a:t>“Click to edit quote” </a:t>
            </a:r>
          </a:p>
        </p:txBody>
      </p:sp>
      <p:sp>
        <p:nvSpPr>
          <p:cNvPr id="10" name="Text Placeholder 9"/>
          <p:cNvSpPr>
            <a:spLocks noGrp="1"/>
          </p:cNvSpPr>
          <p:nvPr>
            <p:ph type="body" sz="quarter" idx="10" hasCustomPrompt="1"/>
          </p:nvPr>
        </p:nvSpPr>
        <p:spPr>
          <a:xfrm>
            <a:off x="4198760" y="4114800"/>
            <a:ext cx="4267200" cy="728662"/>
          </a:xfrm>
        </p:spPr>
        <p:txBody>
          <a:bodyPr anchor="t"/>
          <a:lstStyle>
            <a:lvl1pPr marL="0" indent="0" algn="r">
              <a:spcBef>
                <a:spcPts val="0"/>
              </a:spcBef>
              <a:spcAft>
                <a:spcPts val="300"/>
              </a:spcAft>
              <a:buFontTx/>
              <a:buNone/>
              <a:defRPr lang="en-US" sz="2600" b="0" i="0" kern="1200" baseline="0" dirty="0">
                <a:solidFill>
                  <a:srgbClr val="007AC2"/>
                </a:solidFill>
                <a:latin typeface="+mn-lt"/>
                <a:ea typeface="+mn-ea"/>
                <a:cs typeface="Avenir LT Std 65 Medium"/>
              </a:defRPr>
            </a:lvl1pPr>
          </a:lstStyle>
          <a:p>
            <a:pPr lvl="0"/>
            <a:r>
              <a:rPr lang="en-US" dirty="0"/>
              <a:t>Name</a:t>
            </a:r>
          </a:p>
        </p:txBody>
      </p:sp>
    </p:spTree>
    <p:extLst>
      <p:ext uri="{BB962C8B-B14F-4D97-AF65-F5344CB8AC3E}">
        <p14:creationId xmlns:p14="http://schemas.microsoft.com/office/powerpoint/2010/main" val="3860412198"/>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287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_blue">
    <p:spTree>
      <p:nvGrpSpPr>
        <p:cNvPr id="1" name=""/>
        <p:cNvGrpSpPr/>
        <p:nvPr/>
      </p:nvGrpSpPr>
      <p:grpSpPr>
        <a:xfrm>
          <a:off x="0" y="0"/>
          <a:ext cx="0" cy="0"/>
          <a:chOff x="0" y="0"/>
          <a:chExt cx="0" cy="0"/>
        </a:xfrm>
      </p:grpSpPr>
      <p:sp>
        <p:nvSpPr>
          <p:cNvPr id="4" name="Rectangle 1"/>
          <p:cNvSpPr>
            <a:spLocks/>
          </p:cNvSpPr>
          <p:nvPr/>
        </p:nvSpPr>
        <p:spPr bwMode="auto">
          <a:xfrm>
            <a:off x="0" y="0"/>
            <a:ext cx="12192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srgbClr val="A3CA4B">
                  <a:lumMod val="60000"/>
                  <a:lumOff val="40000"/>
                </a:srgbClr>
              </a:solidFill>
            </a:endParaRPr>
          </a:p>
        </p:txBody>
      </p:sp>
      <p:sp>
        <p:nvSpPr>
          <p:cNvPr id="2" name="Title 1"/>
          <p:cNvSpPr>
            <a:spLocks noGrp="1"/>
          </p:cNvSpPr>
          <p:nvPr>
            <p:ph type="title" hasCustomPrompt="1"/>
          </p:nvPr>
        </p:nvSpPr>
        <p:spPr>
          <a:xfrm>
            <a:off x="914401" y="457200"/>
            <a:ext cx="9750655"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spTree>
    <p:extLst>
      <p:ext uri="{BB962C8B-B14F-4D97-AF65-F5344CB8AC3E}">
        <p14:creationId xmlns:p14="http://schemas.microsoft.com/office/powerpoint/2010/main" val="85969256"/>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_water">
    <p:spTree>
      <p:nvGrpSpPr>
        <p:cNvPr id="1" name=""/>
        <p:cNvGrpSpPr/>
        <p:nvPr/>
      </p:nvGrpSpPr>
      <p:grpSpPr>
        <a:xfrm>
          <a:off x="0" y="0"/>
          <a:ext cx="0" cy="0"/>
          <a:chOff x="0" y="0"/>
          <a:chExt cx="0" cy="0"/>
        </a:xfrm>
      </p:grpSpPr>
      <p:sp>
        <p:nvSpPr>
          <p:cNvPr id="6" name="Rectangle 2"/>
          <p:cNvSpPr>
            <a:spLocks/>
          </p:cNvSpPr>
          <p:nvPr userDrawn="1"/>
        </p:nvSpPr>
        <p:spPr bwMode="ltGray">
          <a:xfrm>
            <a:off x="0" y="1787704"/>
            <a:ext cx="12192000" cy="5070297"/>
          </a:xfrm>
          <a:prstGeom prst="rect">
            <a:avLst/>
          </a:prstGeom>
          <a:gradFill flip="none" rotWithShape="1">
            <a:gsLst>
              <a:gs pos="12000">
                <a:srgbClr val="00B9F2"/>
              </a:gs>
              <a:gs pos="100000">
                <a:srgbClr val="00B9F2">
                  <a:alpha val="0"/>
                </a:srgbClr>
              </a:gs>
            </a:gsLst>
            <a:lin ang="16200000" scaled="0"/>
            <a:tileRect/>
          </a:gra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prstClr val="black"/>
              </a:solidFill>
            </a:endParaRPr>
          </a:p>
        </p:txBody>
      </p:sp>
      <p:sp>
        <p:nvSpPr>
          <p:cNvPr id="4" name="Rectangle 1"/>
          <p:cNvSpPr>
            <a:spLocks/>
          </p:cNvSpPr>
          <p:nvPr/>
        </p:nvSpPr>
        <p:spPr bwMode="auto">
          <a:xfrm>
            <a:off x="0" y="0"/>
            <a:ext cx="12192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srgbClr val="A3CA4B">
                  <a:lumMod val="60000"/>
                  <a:lumOff val="40000"/>
                </a:srgbClr>
              </a:solidFill>
            </a:endParaRPr>
          </a:p>
        </p:txBody>
      </p:sp>
      <p:sp>
        <p:nvSpPr>
          <p:cNvPr id="2" name="Title 1"/>
          <p:cNvSpPr>
            <a:spLocks noGrp="1"/>
          </p:cNvSpPr>
          <p:nvPr>
            <p:ph type="title" hasCustomPrompt="1"/>
          </p:nvPr>
        </p:nvSpPr>
        <p:spPr>
          <a:xfrm>
            <a:off x="914401" y="457200"/>
            <a:ext cx="9750655"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pic>
        <p:nvPicPr>
          <p:cNvPr id="5" name="Picture 4"/>
          <p:cNvPicPr>
            <a:picLocks noChangeAspect="1"/>
          </p:cNvPicPr>
          <p:nvPr userDrawn="1"/>
        </p:nvPicPr>
        <p:blipFill rotWithShape="1">
          <a:blip r:embed="rId2">
            <a:duotone>
              <a:schemeClr val="accent4">
                <a:shade val="45000"/>
                <a:satMod val="135000"/>
              </a:schemeClr>
              <a:prstClr val="white"/>
            </a:duotone>
            <a:alphaModFix amt="49000"/>
            <a:extLst>
              <a:ext uri="{28A0092B-C50C-407E-A947-70E740481C1C}">
                <a14:useLocalDpi xmlns:a14="http://schemas.microsoft.com/office/drawing/2010/main" val="0"/>
              </a:ext>
            </a:extLst>
          </a:blip>
          <a:srcRect b="42205"/>
          <a:stretch/>
        </p:blipFill>
        <p:spPr>
          <a:xfrm>
            <a:off x="0" y="2947250"/>
            <a:ext cx="12192000" cy="3910751"/>
          </a:xfrm>
          <a:prstGeom prst="rect">
            <a:avLst/>
          </a:prstGeom>
        </p:spPr>
      </p:pic>
    </p:spTree>
    <p:extLst>
      <p:ext uri="{BB962C8B-B14F-4D97-AF65-F5344CB8AC3E}">
        <p14:creationId xmlns:p14="http://schemas.microsoft.com/office/powerpoint/2010/main" val="3490417161"/>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sp>
        <p:nvSpPr>
          <p:cNvPr id="4" name="Rectangle 1"/>
          <p:cNvSpPr>
            <a:spLocks/>
          </p:cNvSpPr>
          <p:nvPr/>
        </p:nvSpPr>
        <p:spPr bwMode="auto">
          <a:xfrm>
            <a:off x="0" y="0"/>
            <a:ext cx="12192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srgbClr val="A3CA4B">
                  <a:lumMod val="60000"/>
                  <a:lumOff val="40000"/>
                </a:srgbClr>
              </a:solidFill>
            </a:endParaRPr>
          </a:p>
        </p:txBody>
      </p:sp>
    </p:spTree>
    <p:extLst>
      <p:ext uri="{BB962C8B-B14F-4D97-AF65-F5344CB8AC3E}">
        <p14:creationId xmlns:p14="http://schemas.microsoft.com/office/powerpoint/2010/main" val="4005382136"/>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sp>
        <p:nvSpPr>
          <p:cNvPr id="5" name="Rectangle 2"/>
          <p:cNvSpPr>
            <a:spLocks/>
          </p:cNvSpPr>
          <p:nvPr/>
        </p:nvSpPr>
        <p:spPr bwMode="ltGray">
          <a:xfrm>
            <a:off x="0" y="5257800"/>
            <a:ext cx="12192000" cy="1600200"/>
          </a:xfrm>
          <a:prstGeom prst="rect">
            <a:avLst/>
          </a:prstGeom>
          <a:gradFill rotWithShape="0">
            <a:gsLst>
              <a:gs pos="0">
                <a:srgbClr val="662506"/>
              </a:gs>
              <a:gs pos="100000">
                <a:srgbClr val="C35327"/>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sz="1800">
              <a:solidFill>
                <a:prstClr val="black"/>
              </a:solidFill>
            </a:endParaRPr>
          </a:p>
        </p:txBody>
      </p:sp>
    </p:spTree>
    <p:extLst>
      <p:ext uri="{BB962C8B-B14F-4D97-AF65-F5344CB8AC3E}">
        <p14:creationId xmlns:p14="http://schemas.microsoft.com/office/powerpoint/2010/main" val="843152461"/>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7084" y="687388"/>
            <a:ext cx="9751483" cy="365760"/>
          </a:xfrm>
        </p:spPr>
        <p:txBody>
          <a:bodyPr lIns="0" tIns="0" rIns="0" bIns="0"/>
          <a:lstStyle>
            <a:lvl1pPr>
              <a:defRPr baseline="0"/>
            </a:lvl1pPr>
          </a:lstStyle>
          <a:p>
            <a:r>
              <a:rPr lang="en-US" dirty="0"/>
              <a:t>Click to edit Master title style</a:t>
            </a:r>
            <a:endParaRPr lang="en-US"/>
          </a:p>
        </p:txBody>
      </p:sp>
      <p:sp>
        <p:nvSpPr>
          <p:cNvPr id="5" name="Text Placeholder 4"/>
          <p:cNvSpPr>
            <a:spLocks noGrp="1"/>
          </p:cNvSpPr>
          <p:nvPr>
            <p:ph type="body" sz="quarter" idx="10"/>
          </p:nvPr>
        </p:nvSpPr>
        <p:spPr>
          <a:xfrm>
            <a:off x="1217084" y="1078992"/>
            <a:ext cx="9751483" cy="342900"/>
          </a:xfrm>
        </p:spPr>
        <p:txBody>
          <a:bodyPr lIns="0" tIns="0" rIns="0" bIns="0"/>
          <a:lstStyle>
            <a:lvl1pPr marL="0" indent="0">
              <a:buFontTx/>
              <a:buNone/>
              <a:defRPr lang="en-US" sz="1600" b="1" i="1">
                <a:solidFill>
                  <a:schemeClr val="accent2"/>
                </a:solidFill>
                <a:effectLst>
                  <a:outerShdw blurRad="50800" dist="38100" dir="2700000" algn="tl">
                    <a:srgbClr val="000000">
                      <a:alpha val="43000"/>
                    </a:srgbClr>
                  </a:outerShdw>
                </a:effectLst>
                <a:latin typeface="+mj-lt"/>
                <a:ea typeface="+mj-ea"/>
                <a:cs typeface="ＭＳ Ｐゴシック" pitchFamily="-110" charset="-128"/>
              </a:defRPr>
            </a:lvl1pPr>
          </a:lstStyle>
          <a:p>
            <a:pPr lvl="0"/>
            <a:r>
              <a:rPr lang="en-US"/>
              <a:t>Click to edit Master text styles</a:t>
            </a:r>
          </a:p>
        </p:txBody>
      </p:sp>
      <p:sp>
        <p:nvSpPr>
          <p:cNvPr id="12" name="Text Placeholder 11"/>
          <p:cNvSpPr>
            <a:spLocks noGrp="1"/>
          </p:cNvSpPr>
          <p:nvPr>
            <p:ph type="body" sz="quarter" idx="11" hasCustomPrompt="1"/>
          </p:nvPr>
        </p:nvSpPr>
        <p:spPr>
          <a:xfrm>
            <a:off x="1214967" y="5716588"/>
            <a:ext cx="9753600" cy="457200"/>
          </a:xfrm>
        </p:spPr>
        <p:txBody>
          <a:bodyPr anchor="b"/>
          <a:lstStyle>
            <a:lvl1pPr algn="r">
              <a:buFontTx/>
              <a:buNone/>
              <a:defRPr sz="1300" i="1">
                <a:solidFill>
                  <a:schemeClr val="accent2"/>
                </a:solidFill>
                <a:effectLst>
                  <a:outerShdw blurRad="50800" dist="38100" dir="2700000" algn="tl">
                    <a:srgbClr val="000000">
                      <a:alpha val="43000"/>
                    </a:srgbClr>
                  </a:outerShdw>
                </a:effectLst>
                <a:latin typeface="Arial"/>
                <a:cs typeface="Arial"/>
              </a:defRPr>
            </a:lvl1pPr>
          </a:lstStyle>
          <a:p>
            <a:r>
              <a:rPr lang="en-US"/>
              <a:t>Click to edit tagline</a:t>
            </a:r>
          </a:p>
        </p:txBody>
      </p:sp>
    </p:spTree>
    <p:extLst>
      <p:ext uri="{BB962C8B-B14F-4D97-AF65-F5344CB8AC3E}">
        <p14:creationId xmlns:p14="http://schemas.microsoft.com/office/powerpoint/2010/main" val="35736951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79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6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69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34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74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25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4935F-06B3-4C43-90A6-1CEDEB14CFCF}"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AA2C5-8397-4A39-B1F4-ED0A6B66CB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612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5F804-9AF5-4C50-A376-9CD4E53E4DCC}" type="datetimeFigureOut">
              <a:rPr lang="en-US" smtClean="0">
                <a:solidFill>
                  <a:prstClr val="black">
                    <a:tint val="75000"/>
                  </a:prstClr>
                </a:solidFill>
              </a:rPr>
              <a:pPr/>
              <a:t>5/2/2013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8C412-B1F2-4860-9CF1-840B9E0D3A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58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57201"/>
            <a:ext cx="9753600" cy="484631"/>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602421"/>
            <a:ext cx="7315200" cy="2743200"/>
          </a:xfrm>
          <a:prstGeom prst="rect">
            <a:avLst/>
          </a:prstGeom>
        </p:spPr>
        <p:txBody>
          <a:bodyPr vert="horz" lIns="0" tIns="0" rIns="0" bIns="0" rtlCol="0">
            <a:noAutofit/>
          </a:bodyPr>
          <a:lstStyle/>
          <a:p>
            <a:pPr marL="173736" marR="0" lvl="0" indent="-173736" algn="l" defTabSz="457200" rtl="0" eaLnBrk="1" fontAlgn="auto" latinLnBrk="0" hangingPunct="1">
              <a:lnSpc>
                <a:spcPct val="100000"/>
              </a:lnSpc>
              <a:spcBef>
                <a:spcPts val="300"/>
              </a:spcBef>
              <a:spcAft>
                <a:spcPts val="1200"/>
              </a:spcAft>
              <a:buClrTx/>
              <a:buSzPct val="80000"/>
              <a:buFont typeface="Arial"/>
              <a:buChar char="•"/>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master text styles</a:t>
            </a:r>
          </a:p>
          <a:p>
            <a:pPr lvl="2"/>
            <a:r>
              <a:rPr lang="en-US" dirty="0"/>
              <a:t>Second level</a:t>
            </a:r>
          </a:p>
        </p:txBody>
      </p:sp>
    </p:spTree>
    <p:extLst>
      <p:ext uri="{BB962C8B-B14F-4D97-AF65-F5344CB8AC3E}">
        <p14:creationId xmlns:p14="http://schemas.microsoft.com/office/powerpoint/2010/main" val="35036109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ransition spd="med">
    <p:fade/>
  </p:transition>
  <p:timing>
    <p:tnLst>
      <p:par>
        <p:cTn id="1" dur="indefinite" restart="never" nodeType="tmRoot"/>
      </p:par>
    </p:tnLst>
  </p:timing>
  <p:txStyles>
    <p:titleStyle>
      <a:lvl1pPr algn="l" defTabSz="457200" rtl="0" eaLnBrk="1" latinLnBrk="0" hangingPunct="1">
        <a:lnSpc>
          <a:spcPct val="100000"/>
        </a:lnSpc>
        <a:spcBef>
          <a:spcPct val="0"/>
        </a:spcBef>
        <a:buNone/>
        <a:defRPr sz="2800" b="1" i="0" kern="1200">
          <a:solidFill>
            <a:schemeClr val="tx1"/>
          </a:solidFill>
          <a:latin typeface="+mj-lt"/>
          <a:ea typeface="+mj-ea"/>
          <a:cs typeface="Avenir LT Std 55 Roman" pitchFamily="34" charset="0"/>
        </a:defRPr>
      </a:lvl1pPr>
    </p:titleStyle>
    <p:body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9.bin"/><Relationship Id="rId18" Type="http://schemas.openxmlformats.org/officeDocument/2006/relationships/image" Target="../media/image27.wmf"/><Relationship Id="rId26" Type="http://schemas.openxmlformats.org/officeDocument/2006/relationships/image" Target="../media/image31.w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15.w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12.xml"/><Relationship Id="rId16" Type="http://schemas.openxmlformats.org/officeDocument/2006/relationships/image" Target="../media/image17.wmf"/><Relationship Id="rId20" Type="http://schemas.openxmlformats.org/officeDocument/2006/relationships/image" Target="../media/image28.wmf"/><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18.bin"/><Relationship Id="rId24" Type="http://schemas.openxmlformats.org/officeDocument/2006/relationships/image" Target="../media/image30.w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28" Type="http://schemas.openxmlformats.org/officeDocument/2006/relationships/image" Target="../media/image32.wmf"/><Relationship Id="rId10" Type="http://schemas.openxmlformats.org/officeDocument/2006/relationships/image" Target="../media/image26.wmf"/><Relationship Id="rId19" Type="http://schemas.openxmlformats.org/officeDocument/2006/relationships/oleObject" Target="../embeddings/oleObject22.bin"/><Relationship Id="rId4" Type="http://schemas.openxmlformats.org/officeDocument/2006/relationships/image" Target="../media/image25.wmf"/><Relationship Id="rId9" Type="http://schemas.openxmlformats.org/officeDocument/2006/relationships/oleObject" Target="../embeddings/oleObject17.bin"/><Relationship Id="rId14" Type="http://schemas.openxmlformats.org/officeDocument/2006/relationships/image" Target="../media/image16.wmf"/><Relationship Id="rId22" Type="http://schemas.openxmlformats.org/officeDocument/2006/relationships/image" Target="../media/image29.wmf"/><Relationship Id="rId27" Type="http://schemas.openxmlformats.org/officeDocument/2006/relationships/oleObject" Target="../embeddings/oleObject26.bin"/></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32.bin"/><Relationship Id="rId18" Type="http://schemas.openxmlformats.org/officeDocument/2006/relationships/image" Target="../media/image33.wmf"/><Relationship Id="rId26" Type="http://schemas.openxmlformats.org/officeDocument/2006/relationships/image" Target="../media/image37.w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15.wmf"/><Relationship Id="rId17" Type="http://schemas.openxmlformats.org/officeDocument/2006/relationships/oleObject" Target="../embeddings/oleObject34.bin"/><Relationship Id="rId25" Type="http://schemas.openxmlformats.org/officeDocument/2006/relationships/oleObject" Target="../embeddings/oleObject38.bin"/><Relationship Id="rId2" Type="http://schemas.openxmlformats.org/officeDocument/2006/relationships/slideLayout" Target="../slideLayouts/slideLayout4.xml"/><Relationship Id="rId16" Type="http://schemas.openxmlformats.org/officeDocument/2006/relationships/image" Target="../media/image17.wmf"/><Relationship Id="rId20" Type="http://schemas.openxmlformats.org/officeDocument/2006/relationships/image" Target="../media/image34.wmf"/><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31.bin"/><Relationship Id="rId24" Type="http://schemas.openxmlformats.org/officeDocument/2006/relationships/image" Target="../media/image36.w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28" Type="http://schemas.openxmlformats.org/officeDocument/2006/relationships/image" Target="../media/image38.wmf"/><Relationship Id="rId10" Type="http://schemas.openxmlformats.org/officeDocument/2006/relationships/image" Target="../media/image14.wmf"/><Relationship Id="rId19" Type="http://schemas.openxmlformats.org/officeDocument/2006/relationships/oleObject" Target="../embeddings/oleObject35.bin"/><Relationship Id="rId4" Type="http://schemas.openxmlformats.org/officeDocument/2006/relationships/image" Target="../media/image23.wmf"/><Relationship Id="rId9" Type="http://schemas.openxmlformats.org/officeDocument/2006/relationships/oleObject" Target="../embeddings/oleObject30.bin"/><Relationship Id="rId14" Type="http://schemas.openxmlformats.org/officeDocument/2006/relationships/image" Target="../media/image16.wmf"/><Relationship Id="rId22" Type="http://schemas.openxmlformats.org/officeDocument/2006/relationships/image" Target="../media/image35.wmf"/><Relationship Id="rId27" Type="http://schemas.openxmlformats.org/officeDocument/2006/relationships/oleObject" Target="../embeddings/oleObject39.bin"/></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4" Type="http://schemas.openxmlformats.org/officeDocument/2006/relationships/hyperlink" Target="http://droughtmonitor.unl.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6.bin"/><Relationship Id="rId18" Type="http://schemas.openxmlformats.org/officeDocument/2006/relationships/image" Target="../media/image19.wmf"/><Relationship Id="rId26" Type="http://schemas.openxmlformats.org/officeDocument/2006/relationships/image" Target="../media/image23.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6.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6.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oleObject" Target="../embeddings/oleObject5.bin"/><Relationship Id="rId24" Type="http://schemas.openxmlformats.org/officeDocument/2006/relationships/image" Target="../media/image22.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24.wmf"/><Relationship Id="rId10" Type="http://schemas.openxmlformats.org/officeDocument/2006/relationships/image" Target="../media/image15.wmf"/><Relationship Id="rId19" Type="http://schemas.openxmlformats.org/officeDocument/2006/relationships/oleObject" Target="../embeddings/oleObject9.bin"/><Relationship Id="rId4" Type="http://schemas.openxmlformats.org/officeDocument/2006/relationships/image" Target="../media/image12.wmf"/><Relationship Id="rId9" Type="http://schemas.openxmlformats.org/officeDocument/2006/relationships/oleObject" Target="../embeddings/oleObject4.bin"/><Relationship Id="rId14" Type="http://schemas.openxmlformats.org/officeDocument/2006/relationships/image" Target="../media/image17.wmf"/><Relationship Id="rId22" Type="http://schemas.openxmlformats.org/officeDocument/2006/relationships/image" Target="../media/image21.wmf"/><Relationship Id="rId27"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 Slides for Final Exam</a:t>
            </a:r>
            <a:endParaRPr lang="en-US" dirty="0"/>
          </a:p>
        </p:txBody>
      </p:sp>
      <p:sp>
        <p:nvSpPr>
          <p:cNvPr id="3" name="Subtitle 2"/>
          <p:cNvSpPr>
            <a:spLocks noGrp="1"/>
          </p:cNvSpPr>
          <p:nvPr>
            <p:ph type="subTitle" idx="1"/>
          </p:nvPr>
        </p:nvSpPr>
        <p:spPr/>
        <p:txBody>
          <a:bodyPr/>
          <a:lstStyle/>
          <a:p>
            <a:r>
              <a:rPr lang="en-US" dirty="0" smtClean="0"/>
              <a:t>CE 374K Hydrology</a:t>
            </a:r>
            <a:br>
              <a:rPr lang="en-US" dirty="0" smtClean="0"/>
            </a:br>
            <a:r>
              <a:rPr lang="en-US" dirty="0" smtClean="0"/>
              <a:t>Spring 2013</a:t>
            </a:r>
            <a:endParaRPr lang="en-US" dirty="0"/>
          </a:p>
        </p:txBody>
      </p:sp>
    </p:spTree>
    <p:extLst>
      <p:ext uri="{BB962C8B-B14F-4D97-AF65-F5344CB8AC3E}">
        <p14:creationId xmlns:p14="http://schemas.microsoft.com/office/powerpoint/2010/main" val="297437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8"/>
            <a:ext cx="5168900" cy="1143000"/>
          </a:xfrm>
        </p:spPr>
        <p:txBody>
          <a:bodyPr>
            <a:normAutofit fontScale="90000"/>
          </a:bodyPr>
          <a:lstStyle/>
          <a:p>
            <a:pPr eaLnBrk="1" hangingPunct="1"/>
            <a:r>
              <a:rPr lang="en-US" sz="4000"/>
              <a:t>Green – Ampt Infiltration (Cont.)</a:t>
            </a:r>
          </a:p>
        </p:txBody>
      </p:sp>
      <p:sp>
        <p:nvSpPr>
          <p:cNvPr id="11267" name="Rectangle 3"/>
          <p:cNvSpPr>
            <a:spLocks noGrp="1" noChangeArrowheads="1"/>
          </p:cNvSpPr>
          <p:nvPr>
            <p:ph type="body" sz="half" idx="1"/>
          </p:nvPr>
        </p:nvSpPr>
        <p:spPr>
          <a:xfrm>
            <a:off x="2032000" y="2260601"/>
            <a:ext cx="5143500" cy="3382963"/>
          </a:xfrm>
          <a:noFill/>
        </p:spPr>
        <p:txBody>
          <a:bodyPr/>
          <a:lstStyle/>
          <a:p>
            <a:pPr eaLnBrk="1" hangingPunct="1"/>
            <a:r>
              <a:rPr lang="en-US" sz="2800"/>
              <a:t>Apply finite difference to the derivative, between </a:t>
            </a:r>
          </a:p>
          <a:p>
            <a:pPr lvl="1" eaLnBrk="1" hangingPunct="1"/>
            <a:r>
              <a:rPr lang="en-US" sz="2400"/>
              <a:t>Ground surface</a:t>
            </a:r>
          </a:p>
          <a:p>
            <a:pPr lvl="1" eaLnBrk="1" hangingPunct="1"/>
            <a:r>
              <a:rPr lang="en-US" sz="2400"/>
              <a:t>Wetting front</a:t>
            </a:r>
          </a:p>
        </p:txBody>
      </p:sp>
      <p:graphicFrame>
        <p:nvGraphicFramePr>
          <p:cNvPr id="11268" name="Object 4"/>
          <p:cNvGraphicFramePr>
            <a:graphicFrameLocks noGrp="1" noChangeAspect="1"/>
          </p:cNvGraphicFramePr>
          <p:nvPr>
            <p:ph sz="quarter" idx="2"/>
          </p:nvPr>
        </p:nvGraphicFramePr>
        <p:xfrm>
          <a:off x="7848600" y="4038600"/>
          <a:ext cx="1460500" cy="609600"/>
        </p:xfrm>
        <a:graphic>
          <a:graphicData uri="http://schemas.openxmlformats.org/presentationml/2006/ole">
            <mc:AlternateContent xmlns:mc="http://schemas.openxmlformats.org/markup-compatibility/2006">
              <mc:Choice xmlns:v="urn:schemas-microsoft-com:vml" Requires="v">
                <p:oleObj spid="_x0000_s5161" name="Equation" r:id="rId3" imgW="1459866" imgH="609336" progId="Equation.3">
                  <p:embed/>
                </p:oleObj>
              </mc:Choice>
              <mc:Fallback>
                <p:oleObj name="Equation" r:id="rId3" imgW="1459866" imgH="60933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038600"/>
                        <a:ext cx="1460500" cy="609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Rectangle 5"/>
          <p:cNvSpPr>
            <a:spLocks noChangeArrowheads="1"/>
          </p:cNvSpPr>
          <p:nvPr/>
        </p:nvSpPr>
        <p:spPr bwMode="auto">
          <a:xfrm>
            <a:off x="7302501" y="215900"/>
            <a:ext cx="3108325" cy="3602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400" b="1">
              <a:solidFill>
                <a:prstClr val="black"/>
              </a:solidFill>
              <a:latin typeface="Garamond" pitchFamily="18" charset="0"/>
            </a:endParaRPr>
          </a:p>
        </p:txBody>
      </p:sp>
      <p:sp>
        <p:nvSpPr>
          <p:cNvPr id="11270" name="Line 6"/>
          <p:cNvSpPr>
            <a:spLocks noChangeShapeType="1"/>
          </p:cNvSpPr>
          <p:nvPr/>
        </p:nvSpPr>
        <p:spPr bwMode="auto">
          <a:xfrm>
            <a:off x="7772401" y="785813"/>
            <a:ext cx="2016125"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71" name="Line 7"/>
          <p:cNvSpPr>
            <a:spLocks noChangeShapeType="1"/>
          </p:cNvSpPr>
          <p:nvPr/>
        </p:nvSpPr>
        <p:spPr bwMode="auto">
          <a:xfrm>
            <a:off x="7772400" y="785813"/>
            <a:ext cx="0" cy="2792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72" name="Line 8"/>
          <p:cNvSpPr>
            <a:spLocks noChangeShapeType="1"/>
          </p:cNvSpPr>
          <p:nvPr/>
        </p:nvSpPr>
        <p:spPr bwMode="auto">
          <a:xfrm>
            <a:off x="9540875" y="793750"/>
            <a:ext cx="0" cy="1379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73" name="Line 9"/>
          <p:cNvSpPr>
            <a:spLocks noChangeShapeType="1"/>
          </p:cNvSpPr>
          <p:nvPr/>
        </p:nvSpPr>
        <p:spPr bwMode="auto">
          <a:xfrm flipH="1">
            <a:off x="8226425" y="2173288"/>
            <a:ext cx="1314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74" name="Line 10"/>
          <p:cNvSpPr>
            <a:spLocks noChangeShapeType="1"/>
          </p:cNvSpPr>
          <p:nvPr/>
        </p:nvSpPr>
        <p:spPr bwMode="auto">
          <a:xfrm>
            <a:off x="8226425" y="2173288"/>
            <a:ext cx="0" cy="1395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75" name="Text Box 11"/>
          <p:cNvSpPr txBox="1">
            <a:spLocks noChangeArrowheads="1"/>
          </p:cNvSpPr>
          <p:nvPr/>
        </p:nvSpPr>
        <p:spPr bwMode="auto">
          <a:xfrm>
            <a:off x="8312151" y="1243013"/>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prstClr val="black"/>
                </a:solidFill>
                <a:latin typeface="Garamond" pitchFamily="18" charset="0"/>
              </a:rPr>
              <a:t>Wetted Zone</a:t>
            </a:r>
          </a:p>
        </p:txBody>
      </p:sp>
      <p:sp>
        <p:nvSpPr>
          <p:cNvPr id="11276" name="Text Box 12"/>
          <p:cNvSpPr txBox="1">
            <a:spLocks noChangeArrowheads="1"/>
          </p:cNvSpPr>
          <p:nvPr/>
        </p:nvSpPr>
        <p:spPr bwMode="auto">
          <a:xfrm>
            <a:off x="8383589" y="1936750"/>
            <a:ext cx="1246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prstClr val="black"/>
                </a:solidFill>
                <a:latin typeface="Garamond" pitchFamily="18" charset="0"/>
              </a:rPr>
              <a:t>Wetting Front</a:t>
            </a:r>
          </a:p>
        </p:txBody>
      </p:sp>
      <p:sp>
        <p:nvSpPr>
          <p:cNvPr id="11277" name="Text Box 13"/>
          <p:cNvSpPr txBox="1">
            <a:spLocks noChangeArrowheads="1"/>
          </p:cNvSpPr>
          <p:nvPr/>
        </p:nvSpPr>
        <p:spPr bwMode="auto">
          <a:xfrm>
            <a:off x="7427913" y="484189"/>
            <a:ext cx="13823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prstClr val="black"/>
                </a:solidFill>
                <a:latin typeface="Garamond" pitchFamily="18" charset="0"/>
              </a:rPr>
              <a:t>Ground Surface</a:t>
            </a:r>
          </a:p>
        </p:txBody>
      </p:sp>
      <p:sp>
        <p:nvSpPr>
          <p:cNvPr id="11278" name="Line 14"/>
          <p:cNvSpPr>
            <a:spLocks noChangeShapeType="1"/>
          </p:cNvSpPr>
          <p:nvPr/>
        </p:nvSpPr>
        <p:spPr bwMode="auto">
          <a:xfrm>
            <a:off x="8367713" y="2181226"/>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79" name="Line 15"/>
          <p:cNvSpPr>
            <a:spLocks noChangeShapeType="1"/>
          </p:cNvSpPr>
          <p:nvPr/>
        </p:nvSpPr>
        <p:spPr bwMode="auto">
          <a:xfrm>
            <a:off x="8562975" y="2181226"/>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80" name="Line 16"/>
          <p:cNvSpPr>
            <a:spLocks noChangeShapeType="1"/>
          </p:cNvSpPr>
          <p:nvPr/>
        </p:nvSpPr>
        <p:spPr bwMode="auto">
          <a:xfrm>
            <a:off x="8785225" y="2181226"/>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81" name="Line 17"/>
          <p:cNvSpPr>
            <a:spLocks noChangeShapeType="1"/>
          </p:cNvSpPr>
          <p:nvPr/>
        </p:nvSpPr>
        <p:spPr bwMode="auto">
          <a:xfrm>
            <a:off x="8999538" y="2181226"/>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82" name="Line 18"/>
          <p:cNvSpPr>
            <a:spLocks noChangeShapeType="1"/>
          </p:cNvSpPr>
          <p:nvPr/>
        </p:nvSpPr>
        <p:spPr bwMode="auto">
          <a:xfrm>
            <a:off x="9212263" y="2181226"/>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83" name="Line 19"/>
          <p:cNvSpPr>
            <a:spLocks noChangeShapeType="1"/>
          </p:cNvSpPr>
          <p:nvPr/>
        </p:nvSpPr>
        <p:spPr bwMode="auto">
          <a:xfrm>
            <a:off x="9415463" y="2181226"/>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84" name="Text Box 20"/>
          <p:cNvSpPr txBox="1">
            <a:spLocks noChangeArrowheads="1"/>
          </p:cNvSpPr>
          <p:nvPr/>
        </p:nvSpPr>
        <p:spPr bwMode="auto">
          <a:xfrm>
            <a:off x="8934451" y="3457576"/>
            <a:ext cx="8077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prstClr val="black"/>
                </a:solidFill>
                <a:latin typeface="Garamond" pitchFamily="18" charset="0"/>
              </a:rPr>
              <a:t>Dry Soil</a:t>
            </a:r>
          </a:p>
        </p:txBody>
      </p:sp>
      <p:sp>
        <p:nvSpPr>
          <p:cNvPr id="11285" name="Line 21"/>
          <p:cNvSpPr>
            <a:spLocks noChangeShapeType="1"/>
          </p:cNvSpPr>
          <p:nvPr/>
        </p:nvSpPr>
        <p:spPr bwMode="auto">
          <a:xfrm flipV="1">
            <a:off x="9699625" y="785813"/>
            <a:ext cx="0" cy="13779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86" name="Line 22"/>
          <p:cNvSpPr>
            <a:spLocks noChangeShapeType="1"/>
          </p:cNvSpPr>
          <p:nvPr/>
        </p:nvSpPr>
        <p:spPr bwMode="auto">
          <a:xfrm>
            <a:off x="7772401" y="2581275"/>
            <a:ext cx="4540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87" name="Line 23"/>
          <p:cNvSpPr>
            <a:spLocks noChangeShapeType="1"/>
          </p:cNvSpPr>
          <p:nvPr/>
        </p:nvSpPr>
        <p:spPr bwMode="auto">
          <a:xfrm>
            <a:off x="8234363" y="2581275"/>
            <a:ext cx="13065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88" name="Line 24"/>
          <p:cNvSpPr>
            <a:spLocks noChangeShapeType="1"/>
          </p:cNvSpPr>
          <p:nvPr/>
        </p:nvSpPr>
        <p:spPr bwMode="auto">
          <a:xfrm>
            <a:off x="7772401" y="3133725"/>
            <a:ext cx="177641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89" name="Line 25"/>
          <p:cNvSpPr>
            <a:spLocks noChangeShapeType="1"/>
          </p:cNvSpPr>
          <p:nvPr/>
        </p:nvSpPr>
        <p:spPr bwMode="auto">
          <a:xfrm>
            <a:off x="7880350" y="793751"/>
            <a:ext cx="0" cy="2792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90" name="Line 26"/>
          <p:cNvSpPr>
            <a:spLocks noChangeShapeType="1"/>
          </p:cNvSpPr>
          <p:nvPr/>
        </p:nvSpPr>
        <p:spPr bwMode="auto">
          <a:xfrm>
            <a:off x="9548813" y="2235201"/>
            <a:ext cx="0" cy="10398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91" name="Line 27"/>
          <p:cNvSpPr>
            <a:spLocks noChangeShapeType="1"/>
          </p:cNvSpPr>
          <p:nvPr/>
        </p:nvSpPr>
        <p:spPr bwMode="auto">
          <a:xfrm>
            <a:off x="9585325" y="2173288"/>
            <a:ext cx="2746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92" name="Line 28"/>
          <p:cNvSpPr>
            <a:spLocks noChangeShapeType="1"/>
          </p:cNvSpPr>
          <p:nvPr/>
        </p:nvSpPr>
        <p:spPr bwMode="auto">
          <a:xfrm rot="-5400000">
            <a:off x="9868694" y="705644"/>
            <a:ext cx="0" cy="150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aphicFrame>
        <p:nvGraphicFramePr>
          <p:cNvPr id="11293" name="Object 29"/>
          <p:cNvGraphicFramePr>
            <a:graphicFrameLocks noChangeAspect="1"/>
          </p:cNvGraphicFramePr>
          <p:nvPr/>
        </p:nvGraphicFramePr>
        <p:xfrm>
          <a:off x="9785350" y="1338263"/>
          <a:ext cx="133350" cy="158750"/>
        </p:xfrm>
        <a:graphic>
          <a:graphicData uri="http://schemas.openxmlformats.org/presentationml/2006/ole">
            <mc:AlternateContent xmlns:mc="http://schemas.openxmlformats.org/markup-compatibility/2006">
              <mc:Choice xmlns:v="urn:schemas-microsoft-com:vml" Requires="v">
                <p:oleObj spid="_x0000_s5162" name="Equation" r:id="rId5" imgW="190500" imgH="228600" progId="Equation.3">
                  <p:embed/>
                </p:oleObj>
              </mc:Choice>
              <mc:Fallback>
                <p:oleObj name="Equation"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5350" y="1338263"/>
                        <a:ext cx="133350" cy="1587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4" name="Object 30"/>
          <p:cNvGraphicFramePr>
            <a:graphicFrameLocks noChangeAspect="1"/>
          </p:cNvGraphicFramePr>
          <p:nvPr/>
        </p:nvGraphicFramePr>
        <p:xfrm>
          <a:off x="8686801" y="2590801"/>
          <a:ext cx="257175" cy="168275"/>
        </p:xfrm>
        <a:graphic>
          <a:graphicData uri="http://schemas.openxmlformats.org/presentationml/2006/ole">
            <mc:AlternateContent xmlns:mc="http://schemas.openxmlformats.org/markup-compatibility/2006">
              <mc:Choice xmlns:v="urn:schemas-microsoft-com:vml" Requires="v">
                <p:oleObj spid="_x0000_s5163" name="Equation" r:id="rId7" imgW="368300" imgH="241300" progId="Equation.3">
                  <p:embed/>
                </p:oleObj>
              </mc:Choice>
              <mc:Fallback>
                <p:oleObj name="Equation" r:id="rId7" imgW="3683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6801" y="2590801"/>
                        <a:ext cx="257175" cy="1682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5" name="Object 31"/>
          <p:cNvGraphicFramePr>
            <a:graphicFrameLocks noChangeAspect="1"/>
          </p:cNvGraphicFramePr>
          <p:nvPr/>
        </p:nvGraphicFramePr>
        <p:xfrm>
          <a:off x="8686801" y="3124201"/>
          <a:ext cx="125413" cy="169863"/>
        </p:xfrm>
        <a:graphic>
          <a:graphicData uri="http://schemas.openxmlformats.org/presentationml/2006/ole">
            <mc:AlternateContent xmlns:mc="http://schemas.openxmlformats.org/markup-compatibility/2006">
              <mc:Choice xmlns:v="urn:schemas-microsoft-com:vml" Requires="v">
                <p:oleObj spid="_x0000_s5164" name="Equation" r:id="rId9" imgW="177646" imgH="241091" progId="Equation.3">
                  <p:embed/>
                </p:oleObj>
              </mc:Choice>
              <mc:Fallback>
                <p:oleObj name="Equation" r:id="rId9" imgW="177646" imgH="2410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6801" y="3124201"/>
                        <a:ext cx="125413" cy="1698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6" name="Object 32"/>
          <p:cNvGraphicFramePr>
            <a:graphicFrameLocks noChangeAspect="1"/>
          </p:cNvGraphicFramePr>
          <p:nvPr/>
        </p:nvGraphicFramePr>
        <p:xfrm>
          <a:off x="7924800" y="2590801"/>
          <a:ext cx="160338" cy="231775"/>
        </p:xfrm>
        <a:graphic>
          <a:graphicData uri="http://schemas.openxmlformats.org/presentationml/2006/ole">
            <mc:AlternateContent xmlns:mc="http://schemas.openxmlformats.org/markup-compatibility/2006">
              <mc:Choice xmlns:v="urn:schemas-microsoft-com:vml" Requires="v">
                <p:oleObj spid="_x0000_s5165" name="Equation" r:id="rId11" imgW="228600" imgH="330200" progId="Equation.3">
                  <p:embed/>
                </p:oleObj>
              </mc:Choice>
              <mc:Fallback>
                <p:oleObj name="Equation" r:id="rId11" imgW="228600" imgH="33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4800" y="2590801"/>
                        <a:ext cx="160338" cy="2317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7" name="Object 33"/>
          <p:cNvGraphicFramePr>
            <a:graphicFrameLocks noChangeAspect="1"/>
          </p:cNvGraphicFramePr>
          <p:nvPr/>
        </p:nvGraphicFramePr>
        <p:xfrm>
          <a:off x="10002839" y="684214"/>
          <a:ext cx="123825" cy="168275"/>
        </p:xfrm>
        <a:graphic>
          <a:graphicData uri="http://schemas.openxmlformats.org/presentationml/2006/ole">
            <mc:AlternateContent xmlns:mc="http://schemas.openxmlformats.org/markup-compatibility/2006">
              <mc:Choice xmlns:v="urn:schemas-microsoft-com:vml" Requires="v">
                <p:oleObj spid="_x0000_s5166" name="Equation" r:id="rId13" imgW="177646" imgH="241091" progId="Equation.3">
                  <p:embed/>
                </p:oleObj>
              </mc:Choice>
              <mc:Fallback>
                <p:oleObj name="Equation" r:id="rId13" imgW="177646" imgH="2410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02839" y="684214"/>
                        <a:ext cx="123825" cy="1682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8" name="Object 34"/>
          <p:cNvGraphicFramePr>
            <a:graphicFrameLocks noChangeAspect="1"/>
          </p:cNvGraphicFramePr>
          <p:nvPr/>
        </p:nvGraphicFramePr>
        <p:xfrm>
          <a:off x="7546975" y="3486150"/>
          <a:ext cx="115888" cy="114300"/>
        </p:xfrm>
        <a:graphic>
          <a:graphicData uri="http://schemas.openxmlformats.org/presentationml/2006/ole">
            <mc:AlternateContent xmlns:mc="http://schemas.openxmlformats.org/markup-compatibility/2006">
              <mc:Choice xmlns:v="urn:schemas-microsoft-com:vml" Requires="v">
                <p:oleObj spid="_x0000_s5167" name="Equation" r:id="rId15" imgW="164885" imgH="164885" progId="Equation.3">
                  <p:embed/>
                </p:oleObj>
              </mc:Choice>
              <mc:Fallback>
                <p:oleObj name="Equation" r:id="rId15" imgW="164885" imgH="16488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46975" y="3486150"/>
                        <a:ext cx="115888" cy="114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9" name="Object 35"/>
          <p:cNvGraphicFramePr>
            <a:graphicFrameLocks noChangeAspect="1"/>
          </p:cNvGraphicFramePr>
          <p:nvPr/>
        </p:nvGraphicFramePr>
        <p:xfrm>
          <a:off x="5022850" y="3254375"/>
          <a:ext cx="1206500" cy="292100"/>
        </p:xfrm>
        <a:graphic>
          <a:graphicData uri="http://schemas.openxmlformats.org/presentationml/2006/ole">
            <mc:AlternateContent xmlns:mc="http://schemas.openxmlformats.org/markup-compatibility/2006">
              <mc:Choice xmlns:v="urn:schemas-microsoft-com:vml" Requires="v">
                <p:oleObj spid="_x0000_s5168" name="Equation" r:id="rId17" imgW="1206500" imgH="292100" progId="Equation.3">
                  <p:embed/>
                </p:oleObj>
              </mc:Choice>
              <mc:Fallback>
                <p:oleObj name="Equation" r:id="rId17" imgW="1206500" imgH="292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2850" y="3254375"/>
                        <a:ext cx="1206500" cy="2921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00" name="Object 36"/>
          <p:cNvGraphicFramePr>
            <a:graphicFrameLocks noChangeAspect="1"/>
          </p:cNvGraphicFramePr>
          <p:nvPr>
            <p:extLst/>
          </p:nvPr>
        </p:nvGraphicFramePr>
        <p:xfrm>
          <a:off x="5346700" y="3825875"/>
          <a:ext cx="787400" cy="203200"/>
        </p:xfrm>
        <a:graphic>
          <a:graphicData uri="http://schemas.openxmlformats.org/presentationml/2006/ole">
            <mc:AlternateContent xmlns:mc="http://schemas.openxmlformats.org/markup-compatibility/2006">
              <mc:Choice xmlns:v="urn:schemas-microsoft-com:vml" Requires="v">
                <p:oleObj spid="_x0000_s5169" name="Equation" r:id="rId19" imgW="787320" imgH="203040" progId="Equation.3">
                  <p:embed/>
                </p:oleObj>
              </mc:Choice>
              <mc:Fallback>
                <p:oleObj name="Equation" r:id="rId19" imgW="787320" imgH="203040" progId="Equation.3">
                  <p:embed/>
                  <p:pic>
                    <p:nvPicPr>
                      <p:cNvPr id="0" name=""/>
                      <p:cNvPicPr>
                        <a:picLocks noChangeAspect="1" noChangeArrowheads="1"/>
                      </p:cNvPicPr>
                      <p:nvPr/>
                    </p:nvPicPr>
                    <p:blipFill>
                      <a:blip r:embed="rId20"/>
                      <a:srcRect/>
                      <a:stretch>
                        <a:fillRect/>
                      </a:stretch>
                    </p:blipFill>
                    <p:spPr bwMode="auto">
                      <a:xfrm>
                        <a:off x="5346700" y="3825875"/>
                        <a:ext cx="787400" cy="203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01" name="Object 37"/>
          <p:cNvGraphicFramePr>
            <a:graphicFrameLocks noChangeAspect="1"/>
          </p:cNvGraphicFramePr>
          <p:nvPr>
            <p:extLst/>
          </p:nvPr>
        </p:nvGraphicFramePr>
        <p:xfrm>
          <a:off x="3282950" y="4448175"/>
          <a:ext cx="2603500" cy="393700"/>
        </p:xfrm>
        <a:graphic>
          <a:graphicData uri="http://schemas.openxmlformats.org/presentationml/2006/ole">
            <mc:AlternateContent xmlns:mc="http://schemas.openxmlformats.org/markup-compatibility/2006">
              <mc:Choice xmlns:v="urn:schemas-microsoft-com:vml" Requires="v">
                <p:oleObj spid="_x0000_s5170" name="Equation" r:id="rId21" imgW="2603160" imgH="393480" progId="Equation.3">
                  <p:embed/>
                </p:oleObj>
              </mc:Choice>
              <mc:Fallback>
                <p:oleObj name="Equation" r:id="rId21" imgW="2603160" imgH="393480" progId="Equation.3">
                  <p:embed/>
                  <p:pic>
                    <p:nvPicPr>
                      <p:cNvPr id="0" name=""/>
                      <p:cNvPicPr>
                        <a:picLocks noChangeAspect="1" noChangeArrowheads="1"/>
                      </p:cNvPicPr>
                      <p:nvPr/>
                    </p:nvPicPr>
                    <p:blipFill>
                      <a:blip r:embed="rId22"/>
                      <a:srcRect/>
                      <a:stretch>
                        <a:fillRect/>
                      </a:stretch>
                    </p:blipFill>
                    <p:spPr bwMode="auto">
                      <a:xfrm>
                        <a:off x="3282950" y="4448175"/>
                        <a:ext cx="2603500" cy="3937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02" name="Object 38"/>
          <p:cNvGraphicFramePr>
            <a:graphicFrameLocks noGrp="1" noChangeAspect="1"/>
          </p:cNvGraphicFramePr>
          <p:nvPr>
            <p:ph sz="quarter" idx="3"/>
          </p:nvPr>
        </p:nvGraphicFramePr>
        <p:xfrm>
          <a:off x="2432050" y="5324476"/>
          <a:ext cx="1200150" cy="1039813"/>
        </p:xfrm>
        <a:graphic>
          <a:graphicData uri="http://schemas.openxmlformats.org/presentationml/2006/ole">
            <mc:AlternateContent xmlns:mc="http://schemas.openxmlformats.org/markup-compatibility/2006">
              <mc:Choice xmlns:v="urn:schemas-microsoft-com:vml" Requires="v">
                <p:oleObj spid="_x0000_s5171" name="Equation" r:id="rId23" imgW="761669" imgH="660113" progId="Equation.3">
                  <p:embed/>
                </p:oleObj>
              </mc:Choice>
              <mc:Fallback>
                <p:oleObj name="Equation" r:id="rId23" imgW="761669" imgH="660113"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32050" y="5324476"/>
                        <a:ext cx="1200150" cy="10398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03" name="Object 39"/>
          <p:cNvGraphicFramePr>
            <a:graphicFrameLocks noChangeAspect="1"/>
          </p:cNvGraphicFramePr>
          <p:nvPr>
            <p:extLst/>
          </p:nvPr>
        </p:nvGraphicFramePr>
        <p:xfrm>
          <a:off x="5149850" y="5661025"/>
          <a:ext cx="1028700" cy="431800"/>
        </p:xfrm>
        <a:graphic>
          <a:graphicData uri="http://schemas.openxmlformats.org/presentationml/2006/ole">
            <mc:AlternateContent xmlns:mc="http://schemas.openxmlformats.org/markup-compatibility/2006">
              <mc:Choice xmlns:v="urn:schemas-microsoft-com:vml" Requires="v">
                <p:oleObj spid="_x0000_s5172" name="Equation" r:id="rId25" imgW="1028520" imgH="431640" progId="Equation.3">
                  <p:embed/>
                </p:oleObj>
              </mc:Choice>
              <mc:Fallback>
                <p:oleObj name="Equation" r:id="rId25" imgW="1028520" imgH="431640" progId="Equation.3">
                  <p:embed/>
                  <p:pic>
                    <p:nvPicPr>
                      <p:cNvPr id="0" name=""/>
                      <p:cNvPicPr>
                        <a:picLocks noChangeAspect="1" noChangeArrowheads="1"/>
                      </p:cNvPicPr>
                      <p:nvPr/>
                    </p:nvPicPr>
                    <p:blipFill>
                      <a:blip r:embed="rId26"/>
                      <a:srcRect/>
                      <a:stretch>
                        <a:fillRect/>
                      </a:stretch>
                    </p:blipFill>
                    <p:spPr bwMode="auto">
                      <a:xfrm>
                        <a:off x="5149850" y="5661025"/>
                        <a:ext cx="1028700" cy="4318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1304" name="Object 40"/>
          <p:cNvGraphicFramePr>
            <a:graphicFrameLocks noChangeAspect="1"/>
          </p:cNvGraphicFramePr>
          <p:nvPr/>
        </p:nvGraphicFramePr>
        <p:xfrm>
          <a:off x="3673475" y="1570038"/>
          <a:ext cx="1473200" cy="609600"/>
        </p:xfrm>
        <a:graphic>
          <a:graphicData uri="http://schemas.openxmlformats.org/presentationml/2006/ole">
            <mc:AlternateContent xmlns:mc="http://schemas.openxmlformats.org/markup-compatibility/2006">
              <mc:Choice xmlns:v="urn:schemas-microsoft-com:vml" Requires="v">
                <p:oleObj spid="_x0000_s5173" name="Equation" r:id="rId27" imgW="1473200" imgH="609600" progId="Equation.3">
                  <p:embed/>
                </p:oleObj>
              </mc:Choice>
              <mc:Fallback>
                <p:oleObj name="Equation" r:id="rId27" imgW="1473200" imgH="609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73475" y="1570038"/>
                        <a:ext cx="1473200" cy="609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4336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Green – </a:t>
            </a:r>
            <a:r>
              <a:rPr lang="en-US" dirty="0" err="1" smtClean="0"/>
              <a:t>Ampt</a:t>
            </a:r>
            <a:r>
              <a:rPr lang="en-US" dirty="0" smtClean="0"/>
              <a:t> Infiltration</a:t>
            </a:r>
          </a:p>
        </p:txBody>
      </p:sp>
      <p:sp>
        <p:nvSpPr>
          <p:cNvPr id="10243" name="Rectangle 3"/>
          <p:cNvSpPr>
            <a:spLocks noChangeArrowheads="1"/>
          </p:cNvSpPr>
          <p:nvPr/>
        </p:nvSpPr>
        <p:spPr bwMode="auto">
          <a:xfrm>
            <a:off x="5753100" y="1485900"/>
            <a:ext cx="4445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1400" b="1">
              <a:solidFill>
                <a:prstClr val="black"/>
              </a:solidFill>
              <a:latin typeface="Garamond" pitchFamily="18" charset="0"/>
            </a:endParaRPr>
          </a:p>
        </p:txBody>
      </p:sp>
      <p:sp>
        <p:nvSpPr>
          <p:cNvPr id="10244" name="Line 4"/>
          <p:cNvSpPr>
            <a:spLocks noChangeShapeType="1"/>
          </p:cNvSpPr>
          <p:nvPr/>
        </p:nvSpPr>
        <p:spPr bwMode="auto">
          <a:xfrm>
            <a:off x="6413500" y="2044700"/>
            <a:ext cx="28829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5" name="Line 5"/>
          <p:cNvSpPr>
            <a:spLocks noChangeShapeType="1"/>
          </p:cNvSpPr>
          <p:nvPr/>
        </p:nvSpPr>
        <p:spPr bwMode="auto">
          <a:xfrm>
            <a:off x="6426200" y="2298700"/>
            <a:ext cx="28829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6" name="Line 6"/>
          <p:cNvSpPr>
            <a:spLocks noChangeShapeType="1"/>
          </p:cNvSpPr>
          <p:nvPr/>
        </p:nvSpPr>
        <p:spPr bwMode="auto">
          <a:xfrm>
            <a:off x="6426200" y="2298700"/>
            <a:ext cx="0" cy="398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7" name="Line 7"/>
          <p:cNvSpPr>
            <a:spLocks noChangeShapeType="1"/>
          </p:cNvSpPr>
          <p:nvPr/>
        </p:nvSpPr>
        <p:spPr bwMode="auto">
          <a:xfrm>
            <a:off x="8953500" y="2311400"/>
            <a:ext cx="0" cy="196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8" name="Line 8"/>
          <p:cNvSpPr>
            <a:spLocks noChangeShapeType="1"/>
          </p:cNvSpPr>
          <p:nvPr/>
        </p:nvSpPr>
        <p:spPr bwMode="auto">
          <a:xfrm flipH="1">
            <a:off x="7073900" y="4279900"/>
            <a:ext cx="187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9" name="Line 9"/>
          <p:cNvSpPr>
            <a:spLocks noChangeShapeType="1"/>
          </p:cNvSpPr>
          <p:nvPr/>
        </p:nvSpPr>
        <p:spPr bwMode="auto">
          <a:xfrm>
            <a:off x="7073900" y="4279900"/>
            <a:ext cx="0" cy="1993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0" name="Text Box 10"/>
          <p:cNvSpPr txBox="1">
            <a:spLocks noChangeArrowheads="1"/>
          </p:cNvSpPr>
          <p:nvPr/>
        </p:nvSpPr>
        <p:spPr bwMode="auto">
          <a:xfrm>
            <a:off x="7197726" y="2952750"/>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prstClr val="black"/>
                </a:solidFill>
                <a:latin typeface="Garamond" pitchFamily="18" charset="0"/>
              </a:rPr>
              <a:t>Wetted Zone</a:t>
            </a:r>
          </a:p>
        </p:txBody>
      </p:sp>
      <p:sp>
        <p:nvSpPr>
          <p:cNvPr id="10251" name="Text Box 11"/>
          <p:cNvSpPr txBox="1">
            <a:spLocks noChangeArrowheads="1"/>
          </p:cNvSpPr>
          <p:nvPr/>
        </p:nvSpPr>
        <p:spPr bwMode="auto">
          <a:xfrm>
            <a:off x="7299325" y="3943350"/>
            <a:ext cx="1246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prstClr val="black"/>
                </a:solidFill>
                <a:latin typeface="Garamond" pitchFamily="18" charset="0"/>
              </a:rPr>
              <a:t>Wetting Front</a:t>
            </a:r>
          </a:p>
        </p:txBody>
      </p:sp>
      <p:sp>
        <p:nvSpPr>
          <p:cNvPr id="10252" name="Text Box 12"/>
          <p:cNvSpPr txBox="1">
            <a:spLocks noChangeArrowheads="1"/>
          </p:cNvSpPr>
          <p:nvPr/>
        </p:nvSpPr>
        <p:spPr bwMode="auto">
          <a:xfrm>
            <a:off x="7096126" y="1771650"/>
            <a:ext cx="1255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dirty="0">
                <a:solidFill>
                  <a:prstClr val="black"/>
                </a:solidFill>
                <a:latin typeface="Garamond" pitchFamily="18" charset="0"/>
              </a:rPr>
              <a:t>Ponded Water</a:t>
            </a:r>
          </a:p>
        </p:txBody>
      </p:sp>
      <p:sp>
        <p:nvSpPr>
          <p:cNvPr id="10253" name="Text Box 13"/>
          <p:cNvSpPr txBox="1">
            <a:spLocks noChangeArrowheads="1"/>
          </p:cNvSpPr>
          <p:nvPr/>
        </p:nvSpPr>
        <p:spPr bwMode="auto">
          <a:xfrm>
            <a:off x="5788025" y="2051051"/>
            <a:ext cx="13823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prstClr val="black"/>
                </a:solidFill>
                <a:latin typeface="Garamond" pitchFamily="18" charset="0"/>
              </a:rPr>
              <a:t>Ground Surface</a:t>
            </a:r>
          </a:p>
        </p:txBody>
      </p:sp>
      <p:sp>
        <p:nvSpPr>
          <p:cNvPr id="10254" name="AutoShape 14"/>
          <p:cNvSpPr>
            <a:spLocks noChangeArrowheads="1"/>
          </p:cNvSpPr>
          <p:nvPr/>
        </p:nvSpPr>
        <p:spPr bwMode="auto">
          <a:xfrm flipV="1">
            <a:off x="8801100" y="1892300"/>
            <a:ext cx="165100" cy="1397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ndParaRPr>
          </a:p>
        </p:txBody>
      </p:sp>
      <p:sp>
        <p:nvSpPr>
          <p:cNvPr id="10255" name="Line 15"/>
          <p:cNvSpPr>
            <a:spLocks noChangeShapeType="1"/>
          </p:cNvSpPr>
          <p:nvPr/>
        </p:nvSpPr>
        <p:spPr bwMode="auto">
          <a:xfrm>
            <a:off x="72771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6" name="Line 16"/>
          <p:cNvSpPr>
            <a:spLocks noChangeShapeType="1"/>
          </p:cNvSpPr>
          <p:nvPr/>
        </p:nvSpPr>
        <p:spPr bwMode="auto">
          <a:xfrm>
            <a:off x="75565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7" name="Line 17"/>
          <p:cNvSpPr>
            <a:spLocks noChangeShapeType="1"/>
          </p:cNvSpPr>
          <p:nvPr/>
        </p:nvSpPr>
        <p:spPr bwMode="auto">
          <a:xfrm>
            <a:off x="78740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8" name="Line 18"/>
          <p:cNvSpPr>
            <a:spLocks noChangeShapeType="1"/>
          </p:cNvSpPr>
          <p:nvPr/>
        </p:nvSpPr>
        <p:spPr bwMode="auto">
          <a:xfrm>
            <a:off x="81788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9" name="Line 19"/>
          <p:cNvSpPr>
            <a:spLocks noChangeShapeType="1"/>
          </p:cNvSpPr>
          <p:nvPr/>
        </p:nvSpPr>
        <p:spPr bwMode="auto">
          <a:xfrm>
            <a:off x="84836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60" name="Line 20"/>
          <p:cNvSpPr>
            <a:spLocks noChangeShapeType="1"/>
          </p:cNvSpPr>
          <p:nvPr/>
        </p:nvSpPr>
        <p:spPr bwMode="auto">
          <a:xfrm>
            <a:off x="87757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61" name="Text Box 21"/>
          <p:cNvSpPr txBox="1">
            <a:spLocks noChangeArrowheads="1"/>
          </p:cNvSpPr>
          <p:nvPr/>
        </p:nvSpPr>
        <p:spPr bwMode="auto">
          <a:xfrm>
            <a:off x="8086726" y="6115051"/>
            <a:ext cx="8077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prstClr val="black"/>
                </a:solidFill>
                <a:latin typeface="Garamond" pitchFamily="18" charset="0"/>
              </a:rPr>
              <a:t>Dry Soil</a:t>
            </a:r>
          </a:p>
        </p:txBody>
      </p:sp>
      <p:sp>
        <p:nvSpPr>
          <p:cNvPr id="10262" name="Line 22"/>
          <p:cNvSpPr>
            <a:spLocks noChangeShapeType="1"/>
          </p:cNvSpPr>
          <p:nvPr/>
        </p:nvSpPr>
        <p:spPr bwMode="auto">
          <a:xfrm>
            <a:off x="9182100" y="18542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63" name="Line 23"/>
          <p:cNvSpPr>
            <a:spLocks noChangeShapeType="1"/>
          </p:cNvSpPr>
          <p:nvPr/>
        </p:nvSpPr>
        <p:spPr bwMode="auto">
          <a:xfrm flipV="1">
            <a:off x="9182100" y="2298700"/>
            <a:ext cx="0" cy="19685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64" name="Line 24"/>
          <p:cNvSpPr>
            <a:spLocks noChangeShapeType="1"/>
          </p:cNvSpPr>
          <p:nvPr/>
        </p:nvSpPr>
        <p:spPr bwMode="auto">
          <a:xfrm>
            <a:off x="6426200" y="4864100"/>
            <a:ext cx="6477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65" name="Line 25"/>
          <p:cNvSpPr>
            <a:spLocks noChangeShapeType="1"/>
          </p:cNvSpPr>
          <p:nvPr/>
        </p:nvSpPr>
        <p:spPr bwMode="auto">
          <a:xfrm>
            <a:off x="7086600" y="4864100"/>
            <a:ext cx="18669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66" name="Line 26"/>
          <p:cNvSpPr>
            <a:spLocks noChangeShapeType="1"/>
          </p:cNvSpPr>
          <p:nvPr/>
        </p:nvSpPr>
        <p:spPr bwMode="auto">
          <a:xfrm>
            <a:off x="6426200" y="5651500"/>
            <a:ext cx="2540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67" name="Line 27"/>
          <p:cNvSpPr>
            <a:spLocks noChangeShapeType="1"/>
          </p:cNvSpPr>
          <p:nvPr/>
        </p:nvSpPr>
        <p:spPr bwMode="auto">
          <a:xfrm>
            <a:off x="6578600" y="2311400"/>
            <a:ext cx="0" cy="398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68" name="Line 28"/>
          <p:cNvSpPr>
            <a:spLocks noChangeShapeType="1"/>
          </p:cNvSpPr>
          <p:nvPr/>
        </p:nvSpPr>
        <p:spPr bwMode="auto">
          <a:xfrm>
            <a:off x="8966200" y="4368800"/>
            <a:ext cx="0" cy="14859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69" name="Line 29"/>
          <p:cNvSpPr>
            <a:spLocks noChangeShapeType="1"/>
          </p:cNvSpPr>
          <p:nvPr/>
        </p:nvSpPr>
        <p:spPr bwMode="auto">
          <a:xfrm>
            <a:off x="9017000" y="4279900"/>
            <a:ext cx="3937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70" name="Line 30"/>
          <p:cNvSpPr>
            <a:spLocks noChangeShapeType="1"/>
          </p:cNvSpPr>
          <p:nvPr/>
        </p:nvSpPr>
        <p:spPr bwMode="auto">
          <a:xfrm rot="-5400000">
            <a:off x="9423400" y="21844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aphicFrame>
        <p:nvGraphicFramePr>
          <p:cNvPr id="10271" name="Object 31"/>
          <p:cNvGraphicFramePr>
            <a:graphicFrameLocks noChangeAspect="1"/>
          </p:cNvGraphicFramePr>
          <p:nvPr/>
        </p:nvGraphicFramePr>
        <p:xfrm>
          <a:off x="9251950" y="1601788"/>
          <a:ext cx="266700" cy="330200"/>
        </p:xfrm>
        <a:graphic>
          <a:graphicData uri="http://schemas.openxmlformats.org/presentationml/2006/ole">
            <mc:AlternateContent xmlns:mc="http://schemas.openxmlformats.org/markup-compatibility/2006">
              <mc:Choice xmlns:v="urn:schemas-microsoft-com:vml" Requires="v">
                <p:oleObj spid="_x0000_s6185" name="Equation" r:id="rId3" imgW="266584" imgH="330057" progId="Equation.3">
                  <p:embed/>
                </p:oleObj>
              </mc:Choice>
              <mc:Fallback>
                <p:oleObj name="Equation" r:id="rId3" imgW="266584" imgH="3300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1950" y="1601788"/>
                        <a:ext cx="266700" cy="330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2" name="Object 32"/>
          <p:cNvGraphicFramePr>
            <a:graphicFrameLocks noChangeAspect="1"/>
          </p:cNvGraphicFramePr>
          <p:nvPr/>
        </p:nvGraphicFramePr>
        <p:xfrm>
          <a:off x="9302750" y="3087688"/>
          <a:ext cx="190500" cy="228600"/>
        </p:xfrm>
        <a:graphic>
          <a:graphicData uri="http://schemas.openxmlformats.org/presentationml/2006/ole">
            <mc:AlternateContent xmlns:mc="http://schemas.openxmlformats.org/markup-compatibility/2006">
              <mc:Choice xmlns:v="urn:schemas-microsoft-com:vml" Requires="v">
                <p:oleObj spid="_x0000_s6186" name="Equation" r:id="rId5" imgW="190500" imgH="228600" progId="Equation.3">
                  <p:embed/>
                </p:oleObj>
              </mc:Choice>
              <mc:Fallback>
                <p:oleObj name="Equation"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2750" y="3087688"/>
                        <a:ext cx="190500" cy="228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3" name="Object 33"/>
          <p:cNvGraphicFramePr>
            <a:graphicFrameLocks noChangeAspect="1"/>
          </p:cNvGraphicFramePr>
          <p:nvPr/>
        </p:nvGraphicFramePr>
        <p:xfrm>
          <a:off x="7696200" y="4572000"/>
          <a:ext cx="368300" cy="241300"/>
        </p:xfrm>
        <a:graphic>
          <a:graphicData uri="http://schemas.openxmlformats.org/presentationml/2006/ole">
            <mc:AlternateContent xmlns:mc="http://schemas.openxmlformats.org/markup-compatibility/2006">
              <mc:Choice xmlns:v="urn:schemas-microsoft-com:vml" Requires="v">
                <p:oleObj spid="_x0000_s6187" name="Equation" r:id="rId7" imgW="368300" imgH="241300" progId="Equation.3">
                  <p:embed/>
                </p:oleObj>
              </mc:Choice>
              <mc:Fallback>
                <p:oleObj name="Equation" r:id="rId7" imgW="3683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4572000"/>
                        <a:ext cx="368300" cy="241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4" name="Object 34"/>
          <p:cNvGraphicFramePr>
            <a:graphicFrameLocks noChangeAspect="1"/>
          </p:cNvGraphicFramePr>
          <p:nvPr/>
        </p:nvGraphicFramePr>
        <p:xfrm>
          <a:off x="7772400" y="5410200"/>
          <a:ext cx="177800" cy="190500"/>
        </p:xfrm>
        <a:graphic>
          <a:graphicData uri="http://schemas.openxmlformats.org/presentationml/2006/ole">
            <mc:AlternateContent xmlns:mc="http://schemas.openxmlformats.org/markup-compatibility/2006">
              <mc:Choice xmlns:v="urn:schemas-microsoft-com:vml" Requires="v">
                <p:oleObj spid="_x0000_s6188" name="Equation" r:id="rId9" imgW="177646" imgH="190335" progId="Equation.3">
                  <p:embed/>
                </p:oleObj>
              </mc:Choice>
              <mc:Fallback>
                <p:oleObj name="Equation" r:id="rId9" imgW="177646" imgH="19033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5410200"/>
                        <a:ext cx="177800" cy="190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5" name="Object 35"/>
          <p:cNvGraphicFramePr>
            <a:graphicFrameLocks noChangeAspect="1"/>
          </p:cNvGraphicFramePr>
          <p:nvPr/>
        </p:nvGraphicFramePr>
        <p:xfrm>
          <a:off x="6705600" y="4495800"/>
          <a:ext cx="228600" cy="330200"/>
        </p:xfrm>
        <a:graphic>
          <a:graphicData uri="http://schemas.openxmlformats.org/presentationml/2006/ole">
            <mc:AlternateContent xmlns:mc="http://schemas.openxmlformats.org/markup-compatibility/2006">
              <mc:Choice xmlns:v="urn:schemas-microsoft-com:vml" Requires="v">
                <p:oleObj spid="_x0000_s6189" name="Equation" r:id="rId11" imgW="228600" imgH="330200" progId="Equation.3">
                  <p:embed/>
                </p:oleObj>
              </mc:Choice>
              <mc:Fallback>
                <p:oleObj name="Equation" r:id="rId11" imgW="228600" imgH="33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4495800"/>
                        <a:ext cx="228600" cy="330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6" name="Object 36"/>
          <p:cNvGraphicFramePr>
            <a:graphicFrameLocks noChangeAspect="1"/>
          </p:cNvGraphicFramePr>
          <p:nvPr/>
        </p:nvGraphicFramePr>
        <p:xfrm>
          <a:off x="9613900" y="2154238"/>
          <a:ext cx="177800" cy="241300"/>
        </p:xfrm>
        <a:graphic>
          <a:graphicData uri="http://schemas.openxmlformats.org/presentationml/2006/ole">
            <mc:AlternateContent xmlns:mc="http://schemas.openxmlformats.org/markup-compatibility/2006">
              <mc:Choice xmlns:v="urn:schemas-microsoft-com:vml" Requires="v">
                <p:oleObj spid="_x0000_s6190" name="Equation" r:id="rId13" imgW="177646" imgH="241091" progId="Equation.3">
                  <p:embed/>
                </p:oleObj>
              </mc:Choice>
              <mc:Fallback>
                <p:oleObj name="Equation" r:id="rId13" imgW="177646" imgH="2410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13900" y="2154238"/>
                        <a:ext cx="177800" cy="241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7" name="Object 37"/>
          <p:cNvGraphicFramePr>
            <a:graphicFrameLocks noChangeAspect="1"/>
          </p:cNvGraphicFramePr>
          <p:nvPr/>
        </p:nvGraphicFramePr>
        <p:xfrm>
          <a:off x="6102350" y="6154738"/>
          <a:ext cx="165100" cy="165100"/>
        </p:xfrm>
        <a:graphic>
          <a:graphicData uri="http://schemas.openxmlformats.org/presentationml/2006/ole">
            <mc:AlternateContent xmlns:mc="http://schemas.openxmlformats.org/markup-compatibility/2006">
              <mc:Choice xmlns:v="urn:schemas-microsoft-com:vml" Requires="v">
                <p:oleObj spid="_x0000_s6191" name="Equation" r:id="rId15" imgW="164885" imgH="164885" progId="Equation.3">
                  <p:embed/>
                </p:oleObj>
              </mc:Choice>
              <mc:Fallback>
                <p:oleObj name="Equation" r:id="rId15" imgW="164885" imgH="16488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2350" y="6154738"/>
                        <a:ext cx="165100" cy="1651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8" name="Object 38"/>
          <p:cNvGraphicFramePr>
            <a:graphicFrameLocks noGrp="1" noChangeAspect="1"/>
          </p:cNvGraphicFramePr>
          <p:nvPr>
            <p:ph sz="half" idx="2"/>
          </p:nvPr>
        </p:nvGraphicFramePr>
        <p:xfrm>
          <a:off x="2393950" y="2606675"/>
          <a:ext cx="2090738" cy="330200"/>
        </p:xfrm>
        <a:graphic>
          <a:graphicData uri="http://schemas.openxmlformats.org/presentationml/2006/ole">
            <mc:AlternateContent xmlns:mc="http://schemas.openxmlformats.org/markup-compatibility/2006">
              <mc:Choice xmlns:v="urn:schemas-microsoft-com:vml" Requires="v">
                <p:oleObj spid="_x0000_s6192" name="Equation" r:id="rId17" imgW="1447800" imgH="228600" progId="Equation.3">
                  <p:embed/>
                </p:oleObj>
              </mc:Choice>
              <mc:Fallback>
                <p:oleObj name="Equation" r:id="rId17" imgW="14478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93950" y="2606675"/>
                        <a:ext cx="2090738"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9" name="Object 39"/>
          <p:cNvGraphicFramePr>
            <a:graphicFrameLocks noChangeAspect="1"/>
          </p:cNvGraphicFramePr>
          <p:nvPr/>
        </p:nvGraphicFramePr>
        <p:xfrm>
          <a:off x="2409825" y="3206750"/>
          <a:ext cx="1714500" cy="596900"/>
        </p:xfrm>
        <a:graphic>
          <a:graphicData uri="http://schemas.openxmlformats.org/presentationml/2006/ole">
            <mc:AlternateContent xmlns:mc="http://schemas.openxmlformats.org/markup-compatibility/2006">
              <mc:Choice xmlns:v="urn:schemas-microsoft-com:vml" Requires="v">
                <p:oleObj spid="_x0000_s6193" name="Equation" r:id="rId19" imgW="1752600" imgH="609600" progId="Equation.3">
                  <p:embed/>
                </p:oleObj>
              </mc:Choice>
              <mc:Fallback>
                <p:oleObj name="Equation" r:id="rId19" imgW="1752600" imgH="609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09825" y="3206750"/>
                        <a:ext cx="1714500" cy="5969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0" name="Object 40"/>
          <p:cNvGraphicFramePr>
            <a:graphicFrameLocks noChangeAspect="1"/>
          </p:cNvGraphicFramePr>
          <p:nvPr/>
        </p:nvGraphicFramePr>
        <p:xfrm>
          <a:off x="2397125" y="5045076"/>
          <a:ext cx="1023938" cy="258763"/>
        </p:xfrm>
        <a:graphic>
          <a:graphicData uri="http://schemas.openxmlformats.org/presentationml/2006/ole">
            <mc:AlternateContent xmlns:mc="http://schemas.openxmlformats.org/markup-compatibility/2006">
              <mc:Choice xmlns:v="urn:schemas-microsoft-com:vml" Requires="v">
                <p:oleObj spid="_x0000_s6194" name="Equation" r:id="rId21" imgW="1002865" imgH="253890" progId="Equation.3">
                  <p:embed/>
                </p:oleObj>
              </mc:Choice>
              <mc:Fallback>
                <p:oleObj name="Equation" r:id="rId21" imgW="1002865" imgH="25389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l="-911" r="-911"/>
                      <a:stretch>
                        <a:fillRect/>
                      </a:stretch>
                    </p:blipFill>
                    <p:spPr bwMode="auto">
                      <a:xfrm>
                        <a:off x="2397125" y="5045076"/>
                        <a:ext cx="1023938" cy="2587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1" name="Object 41"/>
          <p:cNvGraphicFramePr>
            <a:graphicFrameLocks noChangeAspect="1"/>
          </p:cNvGraphicFramePr>
          <p:nvPr/>
        </p:nvGraphicFramePr>
        <p:xfrm>
          <a:off x="2403475" y="5608638"/>
          <a:ext cx="1473200" cy="609600"/>
        </p:xfrm>
        <a:graphic>
          <a:graphicData uri="http://schemas.openxmlformats.org/presentationml/2006/ole">
            <mc:AlternateContent xmlns:mc="http://schemas.openxmlformats.org/markup-compatibility/2006">
              <mc:Choice xmlns:v="urn:schemas-microsoft-com:vml" Requires="v">
                <p:oleObj spid="_x0000_s6195" name="Equation" r:id="rId23" imgW="1473200" imgH="609600" progId="Equation.3">
                  <p:embed/>
                </p:oleObj>
              </mc:Choice>
              <mc:Fallback>
                <p:oleObj name="Equation" r:id="rId23" imgW="1473200" imgH="609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03475" y="5608638"/>
                        <a:ext cx="1473200" cy="609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2" name="Object 42"/>
          <p:cNvGraphicFramePr>
            <a:graphicFrameLocks noChangeAspect="1"/>
          </p:cNvGraphicFramePr>
          <p:nvPr/>
        </p:nvGraphicFramePr>
        <p:xfrm>
          <a:off x="2384426" y="4059238"/>
          <a:ext cx="1763713" cy="622300"/>
        </p:xfrm>
        <a:graphic>
          <a:graphicData uri="http://schemas.openxmlformats.org/presentationml/2006/ole">
            <mc:AlternateContent xmlns:mc="http://schemas.openxmlformats.org/markup-compatibility/2006">
              <mc:Choice xmlns:v="urn:schemas-microsoft-com:vml" Requires="v">
                <p:oleObj spid="_x0000_s6196" name="Equation" r:id="rId25" imgW="1727200" imgH="609600" progId="Equation.3">
                  <p:embed/>
                </p:oleObj>
              </mc:Choice>
              <mc:Fallback>
                <p:oleObj name="Equation" r:id="rId25" imgW="1727200" imgH="609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84426" y="4059238"/>
                        <a:ext cx="1763713" cy="622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3" name="Object 43"/>
          <p:cNvGraphicFramePr>
            <a:graphicFrameLocks noChangeAspect="1"/>
          </p:cNvGraphicFramePr>
          <p:nvPr/>
        </p:nvGraphicFramePr>
        <p:xfrm>
          <a:off x="2392364" y="1519238"/>
          <a:ext cx="2782887" cy="671512"/>
        </p:xfrm>
        <a:graphic>
          <a:graphicData uri="http://schemas.openxmlformats.org/presentationml/2006/ole">
            <mc:AlternateContent xmlns:mc="http://schemas.openxmlformats.org/markup-compatibility/2006">
              <mc:Choice xmlns:v="urn:schemas-microsoft-com:vml" Requires="v">
                <p:oleObj spid="_x0000_s6197" name="Equation" r:id="rId27" imgW="2844800" imgH="685800" progId="Equation.3">
                  <p:embed/>
                </p:oleObj>
              </mc:Choice>
              <mc:Fallback>
                <p:oleObj name="Equation" r:id="rId27" imgW="2844800" imgH="6858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392364" y="1519238"/>
                        <a:ext cx="2782887" cy="6715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07803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2617837"/>
            <a:ext cx="7162800" cy="338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600" dirty="0"/>
              <a:t>Drought in Texas – US Drought Monitor</a:t>
            </a:r>
            <a:endParaRPr lang="en-US" sz="3600" dirty="0"/>
          </a:p>
        </p:txBody>
      </p:sp>
      <p:sp>
        <p:nvSpPr>
          <p:cNvPr id="3" name="TextBox 2"/>
          <p:cNvSpPr txBox="1"/>
          <p:nvPr/>
        </p:nvSpPr>
        <p:spPr>
          <a:xfrm>
            <a:off x="7010400" y="5631417"/>
            <a:ext cx="1146468" cy="369332"/>
          </a:xfrm>
          <a:prstGeom prst="rect">
            <a:avLst/>
          </a:prstGeom>
          <a:solidFill>
            <a:schemeClr val="bg1"/>
          </a:solidFill>
        </p:spPr>
        <p:txBody>
          <a:bodyPr wrap="none" rtlCol="0">
            <a:spAutoFit/>
          </a:bodyPr>
          <a:lstStyle/>
          <a:p>
            <a:r>
              <a:rPr lang="en-US" dirty="0">
                <a:solidFill>
                  <a:prstClr val="black"/>
                </a:solidFill>
              </a:rPr>
              <a:t>April 2013</a:t>
            </a:r>
            <a:endParaRPr lang="en-US" dirty="0">
              <a:solidFill>
                <a:prstClr val="black"/>
              </a:solidFill>
            </a:endParaRPr>
          </a:p>
        </p:txBody>
      </p:sp>
      <p:sp>
        <p:nvSpPr>
          <p:cNvPr id="5" name="TextBox 4"/>
          <p:cNvSpPr txBox="1"/>
          <p:nvPr/>
        </p:nvSpPr>
        <p:spPr>
          <a:xfrm>
            <a:off x="3124201" y="5631417"/>
            <a:ext cx="1739259" cy="369332"/>
          </a:xfrm>
          <a:prstGeom prst="rect">
            <a:avLst/>
          </a:prstGeom>
          <a:solidFill>
            <a:schemeClr val="bg1"/>
          </a:solidFill>
        </p:spPr>
        <p:txBody>
          <a:bodyPr wrap="none" rtlCol="0">
            <a:spAutoFit/>
          </a:bodyPr>
          <a:lstStyle/>
          <a:p>
            <a:r>
              <a:rPr lang="en-US" dirty="0">
                <a:solidFill>
                  <a:prstClr val="black"/>
                </a:solidFill>
              </a:rPr>
              <a:t>September 2011</a:t>
            </a:r>
            <a:endParaRPr lang="en-US" dirty="0">
              <a:solidFill>
                <a:prstClr val="black"/>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09750"/>
            <a:ext cx="84010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458200" y="2790069"/>
            <a:ext cx="2209800" cy="646331"/>
          </a:xfrm>
          <a:prstGeom prst="rect">
            <a:avLst/>
          </a:prstGeom>
          <a:noFill/>
        </p:spPr>
        <p:txBody>
          <a:bodyPr wrap="square" rtlCol="0">
            <a:spAutoFit/>
          </a:bodyPr>
          <a:lstStyle/>
          <a:p>
            <a:r>
              <a:rPr lang="en-US" dirty="0">
                <a:solidFill>
                  <a:prstClr val="black"/>
                </a:solidFill>
              </a:rPr>
              <a:t>Texas 98%  in drought</a:t>
            </a:r>
          </a:p>
          <a:p>
            <a:r>
              <a:rPr lang="en-US" dirty="0">
                <a:solidFill>
                  <a:prstClr val="black"/>
                </a:solidFill>
              </a:rPr>
              <a:t>12% in D4</a:t>
            </a:r>
            <a:endParaRPr lang="en-US" dirty="0">
              <a:solidFill>
                <a:prstClr val="black"/>
              </a:solidFill>
            </a:endParaRPr>
          </a:p>
        </p:txBody>
      </p:sp>
      <p:sp>
        <p:nvSpPr>
          <p:cNvPr id="10" name="TextBox 9"/>
          <p:cNvSpPr txBox="1"/>
          <p:nvPr/>
        </p:nvSpPr>
        <p:spPr>
          <a:xfrm>
            <a:off x="4419600" y="2772598"/>
            <a:ext cx="2209800" cy="646331"/>
          </a:xfrm>
          <a:prstGeom prst="rect">
            <a:avLst/>
          </a:prstGeom>
          <a:noFill/>
        </p:spPr>
        <p:txBody>
          <a:bodyPr wrap="square" rtlCol="0">
            <a:spAutoFit/>
          </a:bodyPr>
          <a:lstStyle/>
          <a:p>
            <a:r>
              <a:rPr lang="en-US" dirty="0">
                <a:solidFill>
                  <a:prstClr val="black"/>
                </a:solidFill>
              </a:rPr>
              <a:t>Texas 99%  in drought</a:t>
            </a:r>
          </a:p>
          <a:p>
            <a:r>
              <a:rPr lang="en-US" dirty="0">
                <a:solidFill>
                  <a:prstClr val="black"/>
                </a:solidFill>
              </a:rPr>
              <a:t>87% in D4</a:t>
            </a:r>
            <a:endParaRPr lang="en-US" dirty="0">
              <a:solidFill>
                <a:prstClr val="black"/>
              </a:solidFill>
            </a:endParaRPr>
          </a:p>
        </p:txBody>
      </p:sp>
      <p:sp>
        <p:nvSpPr>
          <p:cNvPr id="6" name="Rectangle 5"/>
          <p:cNvSpPr/>
          <p:nvPr/>
        </p:nvSpPr>
        <p:spPr>
          <a:xfrm>
            <a:off x="5091266" y="6046279"/>
            <a:ext cx="3214534" cy="369332"/>
          </a:xfrm>
          <a:prstGeom prst="rect">
            <a:avLst/>
          </a:prstGeom>
        </p:spPr>
        <p:txBody>
          <a:bodyPr wrap="none">
            <a:spAutoFit/>
          </a:bodyPr>
          <a:lstStyle/>
          <a:p>
            <a:r>
              <a:rPr lang="en-US" dirty="0">
                <a:solidFill>
                  <a:prstClr val="black"/>
                </a:solidFill>
                <a:hlinkClick r:id="rId4"/>
              </a:rPr>
              <a:t>http://droughtmonitor.unl.edu</a:t>
            </a:r>
            <a:r>
              <a:rPr lang="en-US" dirty="0">
                <a:solidFill>
                  <a:prstClr val="black"/>
                </a:solidFill>
                <a:hlinkClick r:id="rId4"/>
              </a:rPr>
              <a:t>/</a:t>
            </a:r>
            <a:r>
              <a:rPr lang="en-US" dirty="0">
                <a:solidFill>
                  <a:prstClr val="black"/>
                </a:solidFill>
              </a:rPr>
              <a:t> </a:t>
            </a:r>
            <a:endParaRPr lang="en-US" dirty="0">
              <a:solidFill>
                <a:prstClr val="black"/>
              </a:solidFill>
            </a:endParaRPr>
          </a:p>
        </p:txBody>
      </p:sp>
      <p:sp>
        <p:nvSpPr>
          <p:cNvPr id="7" name="TextBox 6"/>
          <p:cNvSpPr txBox="1"/>
          <p:nvPr/>
        </p:nvSpPr>
        <p:spPr>
          <a:xfrm>
            <a:off x="3306214" y="1163420"/>
            <a:ext cx="5293822" cy="646331"/>
          </a:xfrm>
          <a:prstGeom prst="rect">
            <a:avLst/>
          </a:prstGeom>
          <a:noFill/>
        </p:spPr>
        <p:txBody>
          <a:bodyPr wrap="none" rtlCol="0">
            <a:spAutoFit/>
          </a:bodyPr>
          <a:lstStyle/>
          <a:p>
            <a:pPr algn="ctr"/>
            <a:r>
              <a:rPr lang="en-US" dirty="0">
                <a:solidFill>
                  <a:prstClr val="black"/>
                </a:solidFill>
              </a:rPr>
              <a:t>In 2011, Texas and Oklahoma had the hottest summer </a:t>
            </a:r>
          </a:p>
          <a:p>
            <a:pPr algn="ctr"/>
            <a:r>
              <a:rPr lang="en-US" dirty="0">
                <a:solidFill>
                  <a:prstClr val="black"/>
                </a:solidFill>
              </a:rPr>
              <a:t>ever recorded in the history of the United States</a:t>
            </a:r>
            <a:endParaRPr lang="en-US" dirty="0">
              <a:solidFill>
                <a:prstClr val="black"/>
              </a:solidFill>
            </a:endParaRPr>
          </a:p>
        </p:txBody>
      </p:sp>
    </p:spTree>
    <p:extLst>
      <p:ext uri="{BB962C8B-B14F-4D97-AF65-F5344CB8AC3E}">
        <p14:creationId xmlns:p14="http://schemas.microsoft.com/office/powerpoint/2010/main" val="4175285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752726"/>
            <a:ext cx="8991599"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Trends in Drought Severity in Texas</a:t>
            </a: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84010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41551" y="5184804"/>
            <a:ext cx="652743" cy="369332"/>
          </a:xfrm>
          <a:prstGeom prst="rect">
            <a:avLst/>
          </a:prstGeom>
          <a:noFill/>
        </p:spPr>
        <p:txBody>
          <a:bodyPr wrap="none" rtlCol="0">
            <a:spAutoFit/>
          </a:bodyPr>
          <a:lstStyle/>
          <a:p>
            <a:r>
              <a:rPr lang="en-US" dirty="0">
                <a:solidFill>
                  <a:prstClr val="black"/>
                </a:solidFill>
              </a:rPr>
              <a:t>2006</a:t>
            </a:r>
            <a:endParaRPr lang="en-US" dirty="0">
              <a:solidFill>
                <a:prstClr val="black"/>
              </a:solidFill>
            </a:endParaRPr>
          </a:p>
        </p:txBody>
      </p:sp>
      <p:sp>
        <p:nvSpPr>
          <p:cNvPr id="6" name="TextBox 5"/>
          <p:cNvSpPr txBox="1"/>
          <p:nvPr/>
        </p:nvSpPr>
        <p:spPr>
          <a:xfrm>
            <a:off x="7881658" y="5184804"/>
            <a:ext cx="652743" cy="369332"/>
          </a:xfrm>
          <a:prstGeom prst="rect">
            <a:avLst/>
          </a:prstGeom>
          <a:noFill/>
        </p:spPr>
        <p:txBody>
          <a:bodyPr wrap="none" rtlCol="0">
            <a:spAutoFit/>
          </a:bodyPr>
          <a:lstStyle/>
          <a:p>
            <a:r>
              <a:rPr lang="en-US" dirty="0">
                <a:solidFill>
                  <a:prstClr val="black"/>
                </a:solidFill>
              </a:rPr>
              <a:t>2009</a:t>
            </a:r>
            <a:endParaRPr lang="en-US" dirty="0">
              <a:solidFill>
                <a:prstClr val="black"/>
              </a:solidFill>
            </a:endParaRPr>
          </a:p>
        </p:txBody>
      </p:sp>
      <p:sp>
        <p:nvSpPr>
          <p:cNvPr id="7" name="TextBox 6"/>
          <p:cNvSpPr txBox="1"/>
          <p:nvPr/>
        </p:nvSpPr>
        <p:spPr>
          <a:xfrm>
            <a:off x="9144001" y="5184804"/>
            <a:ext cx="652743" cy="369332"/>
          </a:xfrm>
          <a:prstGeom prst="rect">
            <a:avLst/>
          </a:prstGeom>
          <a:noFill/>
        </p:spPr>
        <p:txBody>
          <a:bodyPr wrap="none" rtlCol="0">
            <a:spAutoFit/>
          </a:bodyPr>
          <a:lstStyle/>
          <a:p>
            <a:r>
              <a:rPr lang="en-US" dirty="0">
                <a:solidFill>
                  <a:prstClr val="black"/>
                </a:solidFill>
              </a:rPr>
              <a:t>2011</a:t>
            </a:r>
            <a:endParaRPr lang="en-US" dirty="0">
              <a:solidFill>
                <a:prstClr val="black"/>
              </a:solidFill>
            </a:endParaRPr>
          </a:p>
        </p:txBody>
      </p:sp>
      <p:sp>
        <p:nvSpPr>
          <p:cNvPr id="8" name="TextBox 7"/>
          <p:cNvSpPr txBox="1"/>
          <p:nvPr/>
        </p:nvSpPr>
        <p:spPr>
          <a:xfrm>
            <a:off x="4191001" y="5184804"/>
            <a:ext cx="652743" cy="369332"/>
          </a:xfrm>
          <a:prstGeom prst="rect">
            <a:avLst/>
          </a:prstGeom>
          <a:noFill/>
        </p:spPr>
        <p:txBody>
          <a:bodyPr wrap="none" rtlCol="0">
            <a:spAutoFit/>
          </a:bodyPr>
          <a:lstStyle/>
          <a:p>
            <a:r>
              <a:rPr lang="en-US" dirty="0">
                <a:solidFill>
                  <a:prstClr val="black"/>
                </a:solidFill>
              </a:rPr>
              <a:t>2004</a:t>
            </a:r>
            <a:endParaRPr lang="en-US" dirty="0">
              <a:solidFill>
                <a:prstClr val="black"/>
              </a:solidFill>
            </a:endParaRPr>
          </a:p>
        </p:txBody>
      </p:sp>
      <p:sp>
        <p:nvSpPr>
          <p:cNvPr id="9" name="TextBox 8"/>
          <p:cNvSpPr txBox="1"/>
          <p:nvPr/>
        </p:nvSpPr>
        <p:spPr>
          <a:xfrm>
            <a:off x="3124201" y="5184804"/>
            <a:ext cx="652743" cy="369332"/>
          </a:xfrm>
          <a:prstGeom prst="rect">
            <a:avLst/>
          </a:prstGeom>
          <a:noFill/>
        </p:spPr>
        <p:txBody>
          <a:bodyPr wrap="none" rtlCol="0">
            <a:spAutoFit/>
          </a:bodyPr>
          <a:lstStyle/>
          <a:p>
            <a:r>
              <a:rPr lang="en-US" dirty="0">
                <a:solidFill>
                  <a:prstClr val="black"/>
                </a:solidFill>
              </a:rPr>
              <a:t>2002</a:t>
            </a:r>
            <a:endParaRPr lang="en-US" dirty="0">
              <a:solidFill>
                <a:prstClr val="black"/>
              </a:solidFill>
            </a:endParaRPr>
          </a:p>
        </p:txBody>
      </p:sp>
      <p:sp>
        <p:nvSpPr>
          <p:cNvPr id="10" name="TextBox 9"/>
          <p:cNvSpPr txBox="1"/>
          <p:nvPr/>
        </p:nvSpPr>
        <p:spPr>
          <a:xfrm>
            <a:off x="2090458" y="5184804"/>
            <a:ext cx="652743" cy="369332"/>
          </a:xfrm>
          <a:prstGeom prst="rect">
            <a:avLst/>
          </a:prstGeom>
          <a:noFill/>
        </p:spPr>
        <p:txBody>
          <a:bodyPr wrap="none" rtlCol="0">
            <a:spAutoFit/>
          </a:bodyPr>
          <a:lstStyle/>
          <a:p>
            <a:r>
              <a:rPr lang="en-US" dirty="0">
                <a:solidFill>
                  <a:prstClr val="black"/>
                </a:solidFill>
              </a:rPr>
              <a:t>2000</a:t>
            </a:r>
            <a:endParaRPr lang="en-US" dirty="0">
              <a:solidFill>
                <a:prstClr val="black"/>
              </a:solidFill>
            </a:endParaRPr>
          </a:p>
        </p:txBody>
      </p:sp>
    </p:spTree>
    <p:extLst>
      <p:ext uri="{BB962C8B-B14F-4D97-AF65-F5344CB8AC3E}">
        <p14:creationId xmlns:p14="http://schemas.microsoft.com/office/powerpoint/2010/main" val="1277992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8229600" cy="914400"/>
          </a:xfrm>
        </p:spPr>
        <p:txBody>
          <a:bodyPr/>
          <a:lstStyle/>
          <a:p>
            <a:r>
              <a:rPr lang="en-US" dirty="0" smtClean="0"/>
              <a:t>Drought and GRACE</a:t>
            </a:r>
            <a:endParaRPr lang="en-US" dirty="0"/>
          </a:p>
        </p:txBody>
      </p:sp>
      <p:grpSp>
        <p:nvGrpSpPr>
          <p:cNvPr id="16" name="Group 15"/>
          <p:cNvGrpSpPr/>
          <p:nvPr/>
        </p:nvGrpSpPr>
        <p:grpSpPr>
          <a:xfrm>
            <a:off x="1981200" y="1512931"/>
            <a:ext cx="8443784" cy="5000185"/>
            <a:chOff x="700216" y="1691590"/>
            <a:chExt cx="8443784" cy="5000185"/>
          </a:xfrm>
        </p:grpSpPr>
        <p:sp>
          <p:nvSpPr>
            <p:cNvPr id="9" name="TextBox 8"/>
            <p:cNvSpPr txBox="1"/>
            <p:nvPr/>
          </p:nvSpPr>
          <p:spPr>
            <a:xfrm>
              <a:off x="700216" y="2538270"/>
              <a:ext cx="2403863" cy="338554"/>
            </a:xfrm>
            <a:prstGeom prst="rect">
              <a:avLst/>
            </a:prstGeom>
            <a:noFill/>
            <a:scene3d>
              <a:camera prst="orthographicFront">
                <a:rot lat="0" lon="0" rev="5400000"/>
              </a:camera>
              <a:lightRig rig="threePt" dir="t"/>
            </a:scene3d>
          </p:spPr>
          <p:txBody>
            <a:bodyPr wrap="none" rtlCol="0">
              <a:spAutoFit/>
            </a:bodyPr>
            <a:lstStyle/>
            <a:p>
              <a:r>
                <a:rPr lang="en-US" sz="1600" dirty="0"/>
                <a:t>Percent of Area in Drought</a:t>
              </a:r>
              <a:endParaRPr lang="en-US" sz="1600" dirty="0"/>
            </a:p>
          </p:txBody>
        </p:sp>
        <p:grpSp>
          <p:nvGrpSpPr>
            <p:cNvPr id="15" name="Group 14"/>
            <p:cNvGrpSpPr/>
            <p:nvPr/>
          </p:nvGrpSpPr>
          <p:grpSpPr>
            <a:xfrm>
              <a:off x="1676400" y="1691590"/>
              <a:ext cx="7467600" cy="5000185"/>
              <a:chOff x="1676400" y="1691590"/>
              <a:chExt cx="7467600" cy="5000185"/>
            </a:xfrm>
          </p:grpSpPr>
          <p:grpSp>
            <p:nvGrpSpPr>
              <p:cNvPr id="7" name="Group 6"/>
              <p:cNvGrpSpPr/>
              <p:nvPr/>
            </p:nvGrpSpPr>
            <p:grpSpPr>
              <a:xfrm>
                <a:off x="1676400" y="1789547"/>
                <a:ext cx="7467600" cy="4902228"/>
                <a:chOff x="1676400" y="1789547"/>
                <a:chExt cx="7467600" cy="4902228"/>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191000"/>
                  <a:ext cx="7467600" cy="250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1789547"/>
                  <a:ext cx="6096000" cy="246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043" y="1728659"/>
                <a:ext cx="457200" cy="186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1691590"/>
                <a:ext cx="419100" cy="203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a:off x="7543800" y="2286000"/>
                <a:ext cx="0" cy="3810000"/>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17228" y="4427838"/>
                <a:ext cx="1271182" cy="646331"/>
              </a:xfrm>
              <a:prstGeom prst="rect">
                <a:avLst/>
              </a:prstGeom>
              <a:solidFill>
                <a:schemeClr val="bg1"/>
              </a:solidFill>
              <a:ln>
                <a:solidFill>
                  <a:schemeClr val="accent1"/>
                </a:solidFill>
              </a:ln>
            </p:spPr>
            <p:txBody>
              <a:bodyPr wrap="none" rtlCol="0">
                <a:spAutoFit/>
              </a:bodyPr>
              <a:lstStyle/>
              <a:p>
                <a:pPr algn="ctr"/>
                <a:r>
                  <a:rPr lang="en-US" dirty="0"/>
                  <a:t>September </a:t>
                </a:r>
              </a:p>
              <a:p>
                <a:pPr algn="ctr"/>
                <a:r>
                  <a:rPr lang="en-US" dirty="0"/>
                  <a:t>2011</a:t>
                </a:r>
                <a:endParaRPr lang="en-US" dirty="0"/>
              </a:p>
            </p:txBody>
          </p:sp>
        </p:grpSp>
      </p:gr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386" y="2057829"/>
            <a:ext cx="1337999" cy="135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5651" y="4763788"/>
            <a:ext cx="1308507" cy="1153552"/>
          </a:xfrm>
          <a:prstGeom prst="rect">
            <a:avLst/>
          </a:prstGeom>
          <a:noFill/>
          <a:ln w="38100" cmpd="sng">
            <a:noFill/>
            <a:miter lim="800000"/>
            <a:headEnd/>
            <a:tailEnd/>
          </a:ln>
          <a:effectLst/>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1905000" y="4267200"/>
            <a:ext cx="875496" cy="369332"/>
          </a:xfrm>
          <a:prstGeom prst="rect">
            <a:avLst/>
          </a:prstGeom>
          <a:noFill/>
        </p:spPr>
        <p:txBody>
          <a:bodyPr wrap="none" rtlCol="0">
            <a:spAutoFit/>
          </a:bodyPr>
          <a:lstStyle/>
          <a:p>
            <a:r>
              <a:rPr lang="en-US" dirty="0"/>
              <a:t>GRACE </a:t>
            </a:r>
            <a:endParaRPr lang="en-US" dirty="0"/>
          </a:p>
        </p:txBody>
      </p:sp>
      <p:sp>
        <p:nvSpPr>
          <p:cNvPr id="18" name="TextBox 17"/>
          <p:cNvSpPr txBox="1"/>
          <p:nvPr/>
        </p:nvSpPr>
        <p:spPr>
          <a:xfrm>
            <a:off x="1686671" y="1411499"/>
            <a:ext cx="1312154" cy="646331"/>
          </a:xfrm>
          <a:prstGeom prst="rect">
            <a:avLst/>
          </a:prstGeom>
          <a:noFill/>
        </p:spPr>
        <p:txBody>
          <a:bodyPr wrap="none" rtlCol="0">
            <a:spAutoFit/>
          </a:bodyPr>
          <a:lstStyle/>
          <a:p>
            <a:pPr algn="ctr"/>
            <a:r>
              <a:rPr lang="en-US" dirty="0"/>
              <a:t>US Drought </a:t>
            </a:r>
          </a:p>
          <a:p>
            <a:pPr algn="ctr"/>
            <a:r>
              <a:rPr lang="en-US" dirty="0"/>
              <a:t>Monitor</a:t>
            </a:r>
            <a:endParaRPr lang="en-US" dirty="0"/>
          </a:p>
        </p:txBody>
      </p:sp>
      <p:sp>
        <p:nvSpPr>
          <p:cNvPr id="19" name="TextBox 18"/>
          <p:cNvSpPr txBox="1"/>
          <p:nvPr/>
        </p:nvSpPr>
        <p:spPr>
          <a:xfrm>
            <a:off x="3795585" y="5658594"/>
            <a:ext cx="4404988" cy="584775"/>
          </a:xfrm>
          <a:prstGeom prst="rect">
            <a:avLst/>
          </a:prstGeom>
          <a:noFill/>
        </p:spPr>
        <p:txBody>
          <a:bodyPr wrap="none" rtlCol="0">
            <a:spAutoFit/>
          </a:bodyPr>
          <a:lstStyle/>
          <a:p>
            <a:pPr algn="ctr"/>
            <a:r>
              <a:rPr lang="en-US" sz="1600" dirty="0"/>
              <a:t>At peak drought, Texas had a </a:t>
            </a:r>
            <a:r>
              <a:rPr lang="en-US" sz="1600" dirty="0">
                <a:solidFill>
                  <a:srgbClr val="FF0000"/>
                </a:solidFill>
              </a:rPr>
              <a:t>100 Km</a:t>
            </a:r>
            <a:r>
              <a:rPr lang="en-US" sz="1600" baseline="30000" dirty="0">
                <a:solidFill>
                  <a:srgbClr val="FF0000"/>
                </a:solidFill>
              </a:rPr>
              <a:t>3</a:t>
            </a:r>
            <a:r>
              <a:rPr lang="en-US" sz="1600" dirty="0">
                <a:solidFill>
                  <a:srgbClr val="FF0000"/>
                </a:solidFill>
              </a:rPr>
              <a:t> water deficit</a:t>
            </a:r>
          </a:p>
          <a:p>
            <a:pPr algn="ctr"/>
            <a:r>
              <a:rPr lang="en-US" sz="1600" dirty="0"/>
              <a:t>(equivalent to 70 Lake Travis’s)</a:t>
            </a:r>
            <a:endParaRPr lang="en-US" sz="1600" dirty="0"/>
          </a:p>
        </p:txBody>
      </p:sp>
      <p:sp>
        <p:nvSpPr>
          <p:cNvPr id="20" name="Rectangle 19"/>
          <p:cNvSpPr/>
          <p:nvPr/>
        </p:nvSpPr>
        <p:spPr>
          <a:xfrm>
            <a:off x="3480807" y="973863"/>
            <a:ext cx="6248400" cy="369332"/>
          </a:xfrm>
          <a:prstGeom prst="rect">
            <a:avLst/>
          </a:prstGeom>
        </p:spPr>
        <p:txBody>
          <a:bodyPr wrap="square">
            <a:spAutoFit/>
          </a:bodyPr>
          <a:lstStyle/>
          <a:p>
            <a:r>
              <a:rPr lang="en-US" dirty="0">
                <a:solidFill>
                  <a:prstClr val="black"/>
                </a:solidFill>
              </a:rPr>
              <a:t>US Drought Monitor is </a:t>
            </a:r>
            <a:r>
              <a:rPr lang="en-US" dirty="0">
                <a:solidFill>
                  <a:prstClr val="black"/>
                </a:solidFill>
              </a:rPr>
              <a:t>closely correlated with the GRACE data</a:t>
            </a:r>
          </a:p>
        </p:txBody>
      </p:sp>
    </p:spTree>
    <p:extLst>
      <p:ext uri="{BB962C8B-B14F-4D97-AF65-F5344CB8AC3E}">
        <p14:creationId xmlns:p14="http://schemas.microsoft.com/office/powerpoint/2010/main" val="1785421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 7</a:t>
            </a:r>
            <a:endParaRPr lang="en-US" dirty="0"/>
          </a:p>
        </p:txBody>
      </p:sp>
      <p:pic>
        <p:nvPicPr>
          <p:cNvPr id="3" name="Picture 2"/>
          <p:cNvPicPr>
            <a:picLocks noChangeAspect="1"/>
          </p:cNvPicPr>
          <p:nvPr/>
        </p:nvPicPr>
        <p:blipFill>
          <a:blip r:embed="rId2"/>
          <a:stretch>
            <a:fillRect/>
          </a:stretch>
        </p:blipFill>
        <p:spPr>
          <a:xfrm>
            <a:off x="2024497" y="1533525"/>
            <a:ext cx="5038725" cy="2838450"/>
          </a:xfrm>
          <a:prstGeom prst="rect">
            <a:avLst/>
          </a:prstGeom>
        </p:spPr>
      </p:pic>
      <p:pic>
        <p:nvPicPr>
          <p:cNvPr id="4" name="Picture 3"/>
          <p:cNvPicPr>
            <a:picLocks noChangeAspect="1"/>
          </p:cNvPicPr>
          <p:nvPr/>
        </p:nvPicPr>
        <p:blipFill>
          <a:blip r:embed="rId3"/>
          <a:stretch>
            <a:fillRect/>
          </a:stretch>
        </p:blipFill>
        <p:spPr>
          <a:xfrm>
            <a:off x="2381250" y="4487863"/>
            <a:ext cx="3714750" cy="2169727"/>
          </a:xfrm>
          <a:prstGeom prst="rect">
            <a:avLst/>
          </a:prstGeom>
        </p:spPr>
      </p:pic>
      <p:cxnSp>
        <p:nvCxnSpPr>
          <p:cNvPr id="6" name="Straight Arrow Connector 5"/>
          <p:cNvCxnSpPr/>
          <p:nvPr/>
        </p:nvCxnSpPr>
        <p:spPr>
          <a:xfrm flipH="1" flipV="1">
            <a:off x="2667000" y="3871337"/>
            <a:ext cx="990600" cy="17013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12057" y="3084017"/>
            <a:ext cx="736099" cy="369332"/>
          </a:xfrm>
          <a:prstGeom prst="rect">
            <a:avLst/>
          </a:prstGeom>
          <a:noFill/>
        </p:spPr>
        <p:txBody>
          <a:bodyPr wrap="none" rtlCol="0">
            <a:spAutoFit/>
          </a:bodyPr>
          <a:lstStyle/>
          <a:p>
            <a:r>
              <a:rPr lang="en-US" dirty="0"/>
              <a:t>805 </a:t>
            </a:r>
            <a:r>
              <a:rPr lang="en-US" dirty="0" err="1"/>
              <a:t>ft</a:t>
            </a:r>
            <a:endParaRPr lang="en-US" dirty="0"/>
          </a:p>
        </p:txBody>
      </p:sp>
      <p:sp>
        <p:nvSpPr>
          <p:cNvPr id="9" name="TextBox 8"/>
          <p:cNvSpPr txBox="1"/>
          <p:nvPr/>
        </p:nvSpPr>
        <p:spPr>
          <a:xfrm>
            <a:off x="6817266" y="2625202"/>
            <a:ext cx="736099" cy="369332"/>
          </a:xfrm>
          <a:prstGeom prst="rect">
            <a:avLst/>
          </a:prstGeom>
          <a:noFill/>
        </p:spPr>
        <p:txBody>
          <a:bodyPr wrap="none" rtlCol="0">
            <a:spAutoFit/>
          </a:bodyPr>
          <a:lstStyle/>
          <a:p>
            <a:r>
              <a:rPr lang="en-US" dirty="0"/>
              <a:t>829 </a:t>
            </a:r>
            <a:r>
              <a:rPr lang="en-US" dirty="0" err="1"/>
              <a:t>ft</a:t>
            </a:r>
            <a:endParaRPr lang="en-US" dirty="0"/>
          </a:p>
        </p:txBody>
      </p:sp>
      <p:sp>
        <p:nvSpPr>
          <p:cNvPr id="10" name="TextBox 9"/>
          <p:cNvSpPr txBox="1"/>
          <p:nvPr/>
        </p:nvSpPr>
        <p:spPr>
          <a:xfrm>
            <a:off x="6204165" y="2368510"/>
            <a:ext cx="736099" cy="369332"/>
          </a:xfrm>
          <a:prstGeom prst="rect">
            <a:avLst/>
          </a:prstGeom>
          <a:noFill/>
        </p:spPr>
        <p:txBody>
          <a:bodyPr wrap="none" rtlCol="0">
            <a:spAutoFit/>
          </a:bodyPr>
          <a:lstStyle/>
          <a:p>
            <a:r>
              <a:rPr lang="en-US" dirty="0"/>
              <a:t>836 </a:t>
            </a:r>
            <a:r>
              <a:rPr lang="en-US" dirty="0" err="1"/>
              <a:t>ft</a:t>
            </a:r>
            <a:endParaRPr lang="en-US" dirty="0"/>
          </a:p>
        </p:txBody>
      </p:sp>
      <p:pic>
        <p:nvPicPr>
          <p:cNvPr id="11" name="Picture 10"/>
          <p:cNvPicPr>
            <a:picLocks noChangeAspect="1"/>
          </p:cNvPicPr>
          <p:nvPr/>
        </p:nvPicPr>
        <p:blipFill>
          <a:blip r:embed="rId4"/>
          <a:stretch>
            <a:fillRect/>
          </a:stretch>
        </p:blipFill>
        <p:spPr>
          <a:xfrm>
            <a:off x="6599959" y="4191707"/>
            <a:ext cx="3638550" cy="2400300"/>
          </a:xfrm>
          <a:prstGeom prst="rect">
            <a:avLst/>
          </a:prstGeom>
        </p:spPr>
      </p:pic>
      <p:sp>
        <p:nvSpPr>
          <p:cNvPr id="14" name="TextBox 13"/>
          <p:cNvSpPr txBox="1"/>
          <p:nvPr/>
        </p:nvSpPr>
        <p:spPr>
          <a:xfrm>
            <a:off x="7443437" y="3732892"/>
            <a:ext cx="2520498" cy="369332"/>
          </a:xfrm>
          <a:prstGeom prst="rect">
            <a:avLst/>
          </a:prstGeom>
          <a:noFill/>
        </p:spPr>
        <p:txBody>
          <a:bodyPr wrap="none" rtlCol="0">
            <a:spAutoFit/>
          </a:bodyPr>
          <a:lstStyle/>
          <a:p>
            <a:r>
              <a:rPr lang="en-US" dirty="0"/>
              <a:t>HEC-HMS representation</a:t>
            </a:r>
            <a:endParaRPr lang="en-US" dirty="0"/>
          </a:p>
        </p:txBody>
      </p:sp>
      <p:pic>
        <p:nvPicPr>
          <p:cNvPr id="17" name="Picture 16"/>
          <p:cNvPicPr>
            <a:picLocks noChangeAspect="1"/>
          </p:cNvPicPr>
          <p:nvPr/>
        </p:nvPicPr>
        <p:blipFill>
          <a:blip r:embed="rId5"/>
          <a:stretch>
            <a:fillRect/>
          </a:stretch>
        </p:blipFill>
        <p:spPr>
          <a:xfrm>
            <a:off x="7162800" y="611004"/>
            <a:ext cx="3408616" cy="2023973"/>
          </a:xfrm>
          <a:prstGeom prst="rect">
            <a:avLst/>
          </a:prstGeom>
        </p:spPr>
      </p:pic>
    </p:spTree>
    <p:extLst>
      <p:ext uri="{BB962C8B-B14F-4D97-AF65-F5344CB8AC3E}">
        <p14:creationId xmlns:p14="http://schemas.microsoft.com/office/powerpoint/2010/main" val="4073037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Elevation-Storage Curve, Dam 7</a:t>
            </a:r>
            <a:endParaRPr lang="en-US" dirty="0"/>
          </a:p>
        </p:txBody>
      </p:sp>
      <p:pic>
        <p:nvPicPr>
          <p:cNvPr id="3" name="Picture 2"/>
          <p:cNvPicPr>
            <a:picLocks noChangeAspect="1"/>
          </p:cNvPicPr>
          <p:nvPr/>
        </p:nvPicPr>
        <p:blipFill>
          <a:blip r:embed="rId2"/>
          <a:stretch>
            <a:fillRect/>
          </a:stretch>
        </p:blipFill>
        <p:spPr>
          <a:xfrm>
            <a:off x="1905001" y="1752600"/>
            <a:ext cx="3705225" cy="4057650"/>
          </a:xfrm>
          <a:prstGeom prst="rect">
            <a:avLst/>
          </a:prstGeom>
          <a:ln w="9525">
            <a:solidFill>
              <a:schemeClr val="tx1"/>
            </a:solidFill>
          </a:ln>
        </p:spPr>
      </p:pic>
      <p:pic>
        <p:nvPicPr>
          <p:cNvPr id="4" name="Picture 3"/>
          <p:cNvPicPr>
            <a:picLocks noChangeAspect="1"/>
          </p:cNvPicPr>
          <p:nvPr/>
        </p:nvPicPr>
        <p:blipFill>
          <a:blip r:embed="rId3"/>
          <a:stretch>
            <a:fillRect/>
          </a:stretch>
        </p:blipFill>
        <p:spPr>
          <a:xfrm>
            <a:off x="6248401" y="1652588"/>
            <a:ext cx="3762375" cy="4257675"/>
          </a:xfrm>
          <a:prstGeom prst="rect">
            <a:avLst/>
          </a:prstGeom>
        </p:spPr>
      </p:pic>
      <p:cxnSp>
        <p:nvCxnSpPr>
          <p:cNvPr id="6" name="Straight Arrow Connector 5"/>
          <p:cNvCxnSpPr/>
          <p:nvPr/>
        </p:nvCxnSpPr>
        <p:spPr>
          <a:xfrm flipV="1">
            <a:off x="8686800" y="4191000"/>
            <a:ext cx="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858000" y="4191000"/>
            <a:ext cx="1752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1" y="4260273"/>
            <a:ext cx="3705225" cy="159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18189" y="4155270"/>
            <a:ext cx="1653822" cy="646331"/>
          </a:xfrm>
          <a:prstGeom prst="rect">
            <a:avLst/>
          </a:prstGeom>
          <a:noFill/>
        </p:spPr>
        <p:txBody>
          <a:bodyPr wrap="square" rtlCol="0">
            <a:spAutoFit/>
          </a:bodyPr>
          <a:lstStyle/>
          <a:p>
            <a:pPr algn="ctr"/>
            <a:r>
              <a:rPr lang="en-US" dirty="0"/>
              <a:t>Emergency Spillway, 829</a:t>
            </a:r>
            <a:endParaRPr lang="en-US" dirty="0"/>
          </a:p>
        </p:txBody>
      </p:sp>
      <p:cxnSp>
        <p:nvCxnSpPr>
          <p:cNvPr id="12" name="Straight Arrow Connector 11"/>
          <p:cNvCxnSpPr/>
          <p:nvPr/>
        </p:nvCxnSpPr>
        <p:spPr>
          <a:xfrm flipV="1">
            <a:off x="9190295" y="3408219"/>
            <a:ext cx="2197" cy="2031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8000" y="3321606"/>
            <a:ext cx="1717458" cy="369332"/>
          </a:xfrm>
          <a:prstGeom prst="rect">
            <a:avLst/>
          </a:prstGeom>
          <a:noFill/>
        </p:spPr>
        <p:txBody>
          <a:bodyPr wrap="none" rtlCol="0">
            <a:spAutoFit/>
          </a:bodyPr>
          <a:lstStyle/>
          <a:p>
            <a:r>
              <a:rPr lang="en-US" dirty="0"/>
              <a:t>Top of Dam, 836</a:t>
            </a:r>
            <a:endParaRPr lang="en-US" dirty="0"/>
          </a:p>
        </p:txBody>
      </p:sp>
      <p:sp>
        <p:nvSpPr>
          <p:cNvPr id="14" name="Rectangle 13"/>
          <p:cNvSpPr/>
          <p:nvPr/>
        </p:nvSpPr>
        <p:spPr>
          <a:xfrm>
            <a:off x="1905001" y="5216236"/>
            <a:ext cx="3705225" cy="159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6847609" y="3394342"/>
            <a:ext cx="23322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96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Storage-Discharge Curve, Dam 7</a:t>
            </a:r>
            <a:endParaRPr lang="en-US" dirty="0"/>
          </a:p>
        </p:txBody>
      </p:sp>
      <p:pic>
        <p:nvPicPr>
          <p:cNvPr id="3" name="Picture 2"/>
          <p:cNvPicPr>
            <a:picLocks noChangeAspect="1"/>
          </p:cNvPicPr>
          <p:nvPr/>
        </p:nvPicPr>
        <p:blipFill>
          <a:blip r:embed="rId3"/>
          <a:stretch>
            <a:fillRect/>
          </a:stretch>
        </p:blipFill>
        <p:spPr>
          <a:xfrm>
            <a:off x="5638801" y="1828801"/>
            <a:ext cx="4848225" cy="3324225"/>
          </a:xfrm>
          <a:prstGeom prst="rect">
            <a:avLst/>
          </a:prstGeom>
        </p:spPr>
      </p:pic>
      <p:pic>
        <p:nvPicPr>
          <p:cNvPr id="6" name="Picture 5"/>
          <p:cNvPicPr>
            <a:picLocks noChangeAspect="1"/>
          </p:cNvPicPr>
          <p:nvPr/>
        </p:nvPicPr>
        <p:blipFill>
          <a:blip r:embed="rId4"/>
          <a:stretch>
            <a:fillRect/>
          </a:stretch>
        </p:blipFill>
        <p:spPr>
          <a:xfrm>
            <a:off x="1790700" y="1676401"/>
            <a:ext cx="3695700" cy="3990975"/>
          </a:xfrm>
          <a:prstGeom prst="rect">
            <a:avLst/>
          </a:prstGeom>
          <a:ln w="9525">
            <a:solidFill>
              <a:schemeClr val="tx1"/>
            </a:solidFill>
          </a:ln>
        </p:spPr>
      </p:pic>
      <p:sp>
        <p:nvSpPr>
          <p:cNvPr id="7" name="Rectangle 6"/>
          <p:cNvSpPr/>
          <p:nvPr/>
        </p:nvSpPr>
        <p:spPr>
          <a:xfrm>
            <a:off x="1769919" y="4145973"/>
            <a:ext cx="3705225" cy="159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848600" y="3581400"/>
            <a:ext cx="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01962" y="2985004"/>
            <a:ext cx="1442126" cy="646331"/>
          </a:xfrm>
          <a:prstGeom prst="rect">
            <a:avLst/>
          </a:prstGeom>
          <a:noFill/>
        </p:spPr>
        <p:txBody>
          <a:bodyPr wrap="none" rtlCol="0">
            <a:spAutoFit/>
          </a:bodyPr>
          <a:lstStyle/>
          <a:p>
            <a:pPr algn="ctr"/>
            <a:r>
              <a:rPr lang="en-US" dirty="0"/>
              <a:t>Emergency </a:t>
            </a:r>
          </a:p>
          <a:p>
            <a:pPr algn="ctr"/>
            <a:r>
              <a:rPr lang="en-US" dirty="0"/>
              <a:t>Spillway, 829 </a:t>
            </a:r>
            <a:endParaRPr lang="en-US" dirty="0"/>
          </a:p>
        </p:txBody>
      </p:sp>
      <p:sp>
        <p:nvSpPr>
          <p:cNvPr id="11" name="Rectangle 10"/>
          <p:cNvSpPr/>
          <p:nvPr/>
        </p:nvSpPr>
        <p:spPr>
          <a:xfrm>
            <a:off x="1781176" y="5073362"/>
            <a:ext cx="3705225" cy="1844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8790709" y="3629891"/>
            <a:ext cx="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1" y="3013579"/>
            <a:ext cx="1135272" cy="646331"/>
          </a:xfrm>
          <a:prstGeom prst="rect">
            <a:avLst/>
          </a:prstGeom>
          <a:noFill/>
        </p:spPr>
        <p:txBody>
          <a:bodyPr wrap="square" rtlCol="0">
            <a:spAutoFit/>
          </a:bodyPr>
          <a:lstStyle/>
          <a:p>
            <a:pPr algn="ctr"/>
            <a:r>
              <a:rPr lang="en-US" dirty="0"/>
              <a:t>Top of Dam, 836</a:t>
            </a:r>
            <a:endParaRPr lang="en-US" dirty="0"/>
          </a:p>
        </p:txBody>
      </p:sp>
      <p:cxnSp>
        <p:nvCxnSpPr>
          <p:cNvPr id="15" name="Straight Arrow Connector 14"/>
          <p:cNvCxnSpPr/>
          <p:nvPr/>
        </p:nvCxnSpPr>
        <p:spPr>
          <a:xfrm flipH="1">
            <a:off x="4495800" y="3308168"/>
            <a:ext cx="2819400" cy="837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547755" y="3490912"/>
            <a:ext cx="4062847" cy="1552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764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775" y="214312"/>
            <a:ext cx="2609850" cy="1143000"/>
          </a:xfrm>
        </p:spPr>
        <p:txBody>
          <a:bodyPr>
            <a:normAutofit fontScale="90000"/>
          </a:bodyPr>
          <a:lstStyle/>
          <a:p>
            <a:r>
              <a:rPr lang="en-US" dirty="0" smtClean="0"/>
              <a:t>Watershed W1820</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1514108"/>
            <a:ext cx="6067425" cy="52105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724" y="304800"/>
            <a:ext cx="1582854" cy="15737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101" y="1936744"/>
            <a:ext cx="2324100" cy="2219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968" y="4220278"/>
            <a:ext cx="2295525" cy="1314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0029" y="304801"/>
            <a:ext cx="4295775" cy="962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815" y="5662788"/>
            <a:ext cx="2352675" cy="1123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732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311" y="224367"/>
            <a:ext cx="2362200" cy="1143000"/>
          </a:xfrm>
        </p:spPr>
        <p:txBody>
          <a:bodyPr>
            <a:normAutofit fontScale="90000"/>
          </a:bodyPr>
          <a:lstStyle/>
          <a:p>
            <a:r>
              <a:rPr lang="en-US" dirty="0" smtClean="0"/>
              <a:t>Reach R580</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1524001"/>
            <a:ext cx="5934075" cy="50371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00542"/>
            <a:ext cx="2619375" cy="1847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0344"/>
            <a:ext cx="2583656"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0" y="4042585"/>
            <a:ext cx="2599894" cy="26212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381000"/>
            <a:ext cx="4124325" cy="8151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15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
          <p:cNvSpPr>
            <a:spLocks noGrp="1" noChangeArrowheads="1"/>
          </p:cNvSpPr>
          <p:nvPr>
            <p:ph type="title"/>
          </p:nvPr>
        </p:nvSpPr>
        <p:spPr/>
        <p:txBody>
          <a:bodyPr/>
          <a:lstStyle/>
          <a:p>
            <a:r>
              <a:rPr lang="en-US" smtClean="0"/>
              <a:t>How is new knowledge discovered?</a:t>
            </a:r>
            <a:endParaRPr lang="en-US" dirty="0" smtClean="0"/>
          </a:p>
        </p:txBody>
      </p:sp>
      <p:sp>
        <p:nvSpPr>
          <p:cNvPr id="39" name="Rectangle 3"/>
          <p:cNvSpPr txBox="1">
            <a:spLocks noChangeArrowheads="1"/>
          </p:cNvSpPr>
          <p:nvPr/>
        </p:nvSpPr>
        <p:spPr>
          <a:xfrm>
            <a:off x="5128847" y="2043527"/>
            <a:ext cx="4393944" cy="945859"/>
          </a:xfrm>
          <a:prstGeom prst="rect">
            <a:avLst/>
          </a:prstGeom>
          <a:solidFill>
            <a:schemeClr val="accent1"/>
          </a:solidFill>
          <a:ln>
            <a:noFill/>
          </a:ln>
          <a:effectLst/>
        </p:spPr>
        <p:txBody>
          <a:bodyPr lIns="457200" rIns="0"/>
          <a:lst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517525" indent="0">
              <a:buNone/>
            </a:pPr>
            <a:r>
              <a:rPr sz="2800" b="1" dirty="0">
                <a:solidFill>
                  <a:prstClr val="white"/>
                </a:solidFill>
              </a:rPr>
              <a:t>Deduction</a:t>
            </a:r>
            <a:r>
              <a:rPr sz="2800" dirty="0">
                <a:solidFill>
                  <a:prstClr val="black"/>
                </a:solidFill>
              </a:rPr>
              <a:t> </a:t>
            </a:r>
            <a:br>
              <a:rPr sz="2800" dirty="0">
                <a:solidFill>
                  <a:prstClr val="black"/>
                </a:solidFill>
              </a:rPr>
            </a:br>
            <a:r>
              <a:rPr sz="2000" dirty="0">
                <a:solidFill>
                  <a:prstClr val="black"/>
                </a:solidFill>
              </a:rPr>
              <a:t>from existing knowledge</a:t>
            </a:r>
          </a:p>
        </p:txBody>
      </p:sp>
      <p:sp>
        <p:nvSpPr>
          <p:cNvPr id="41" name="Text Box 5"/>
          <p:cNvSpPr txBox="1">
            <a:spLocks noChangeArrowheads="1"/>
          </p:cNvSpPr>
          <p:nvPr/>
        </p:nvSpPr>
        <p:spPr bwMode="auto">
          <a:xfrm>
            <a:off x="12478657" y="1300344"/>
            <a:ext cx="5105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000" b="0" dirty="0">
                <a:solidFill>
                  <a:prstClr val="black"/>
                </a:solidFill>
              </a:rPr>
              <a:t>After completing a Handbook of Hydrology, I asked myself the question: </a:t>
            </a:r>
            <a:r>
              <a:rPr lang="en-US" sz="2000" b="0" dirty="0">
                <a:solidFill>
                  <a:srgbClr val="001446">
                    <a:lumMod val="75000"/>
                    <a:lumOff val="25000"/>
                  </a:srgbClr>
                </a:solidFill>
              </a:rPr>
              <a:t>how is new knowledge discovered in hydrology?  </a:t>
            </a:r>
          </a:p>
        </p:txBody>
      </p:sp>
      <p:sp>
        <p:nvSpPr>
          <p:cNvPr id="7" name="Rectangle 3"/>
          <p:cNvSpPr txBox="1">
            <a:spLocks noChangeArrowheads="1"/>
          </p:cNvSpPr>
          <p:nvPr/>
        </p:nvSpPr>
        <p:spPr>
          <a:xfrm>
            <a:off x="12623800" y="2715647"/>
            <a:ext cx="4038600" cy="3048000"/>
          </a:xfrm>
          <a:prstGeom prst="rect">
            <a:avLst/>
          </a:prstGeom>
        </p:spPr>
        <p:txBody>
          <a:bodyPr/>
          <a:lst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r>
              <a:rPr sz="2400" dirty="0">
                <a:solidFill>
                  <a:prstClr val="black"/>
                </a:solidFill>
              </a:rPr>
              <a:t>By </a:t>
            </a:r>
            <a:r>
              <a:rPr sz="2400" dirty="0">
                <a:solidFill>
                  <a:srgbClr val="001446">
                    <a:lumMod val="75000"/>
                    <a:lumOff val="25000"/>
                  </a:srgbClr>
                </a:solidFill>
              </a:rPr>
              <a:t>deduction</a:t>
            </a:r>
            <a:r>
              <a:rPr sz="2400" dirty="0">
                <a:solidFill>
                  <a:prstClr val="black"/>
                </a:solidFill>
              </a:rPr>
              <a:t> from existing knowledge</a:t>
            </a:r>
          </a:p>
          <a:p>
            <a:r>
              <a:rPr sz="2400" dirty="0">
                <a:solidFill>
                  <a:prstClr val="black"/>
                </a:solidFill>
              </a:rPr>
              <a:t>By</a:t>
            </a:r>
            <a:r>
              <a:rPr sz="2400" dirty="0">
                <a:solidFill>
                  <a:srgbClr val="001446">
                    <a:lumMod val="75000"/>
                    <a:lumOff val="25000"/>
                  </a:srgbClr>
                </a:solidFill>
              </a:rPr>
              <a:t> experiment </a:t>
            </a:r>
            <a:r>
              <a:rPr sz="2400" dirty="0">
                <a:solidFill>
                  <a:prstClr val="black"/>
                </a:solidFill>
              </a:rPr>
              <a:t>in a laboratory</a:t>
            </a:r>
          </a:p>
          <a:p>
            <a:r>
              <a:rPr sz="2400" dirty="0">
                <a:solidFill>
                  <a:prstClr val="black"/>
                </a:solidFill>
              </a:rPr>
              <a:t>By </a:t>
            </a:r>
            <a:r>
              <a:rPr sz="2400" dirty="0">
                <a:solidFill>
                  <a:srgbClr val="001446">
                    <a:lumMod val="75000"/>
                    <a:lumOff val="25000"/>
                  </a:srgbClr>
                </a:solidFill>
              </a:rPr>
              <a:t>observation</a:t>
            </a:r>
            <a:r>
              <a:rPr sz="2400" dirty="0">
                <a:solidFill>
                  <a:prstClr val="black"/>
                </a:solidFill>
              </a:rPr>
              <a:t> of the natural environment</a:t>
            </a:r>
          </a:p>
        </p:txBody>
      </p:sp>
      <p:sp>
        <p:nvSpPr>
          <p:cNvPr id="9" name="Rectangle 3"/>
          <p:cNvSpPr txBox="1">
            <a:spLocks noChangeArrowheads="1"/>
          </p:cNvSpPr>
          <p:nvPr/>
        </p:nvSpPr>
        <p:spPr>
          <a:xfrm>
            <a:off x="5128847" y="3389826"/>
            <a:ext cx="4393944" cy="945859"/>
          </a:xfrm>
          <a:prstGeom prst="rect">
            <a:avLst/>
          </a:prstGeom>
          <a:solidFill>
            <a:srgbClr val="6FC6FA"/>
          </a:solidFill>
          <a:ln>
            <a:noFill/>
          </a:ln>
          <a:effectLst/>
        </p:spPr>
        <p:txBody>
          <a:bodyPr lIns="457200" rIns="0"/>
          <a:lst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517525" indent="0">
              <a:buNone/>
            </a:pPr>
            <a:r>
              <a:rPr sz="2800" b="1" dirty="0">
                <a:solidFill>
                  <a:prstClr val="white"/>
                </a:solidFill>
              </a:rPr>
              <a:t>Experiment</a:t>
            </a:r>
            <a:r>
              <a:rPr sz="2800" dirty="0">
                <a:solidFill>
                  <a:prstClr val="black"/>
                </a:solidFill>
              </a:rPr>
              <a:t> </a:t>
            </a:r>
            <a:br>
              <a:rPr sz="2800" dirty="0">
                <a:solidFill>
                  <a:prstClr val="black"/>
                </a:solidFill>
              </a:rPr>
            </a:br>
            <a:r>
              <a:rPr sz="2000" dirty="0">
                <a:solidFill>
                  <a:prstClr val="black"/>
                </a:solidFill>
              </a:rPr>
              <a:t>in a laboratory</a:t>
            </a:r>
          </a:p>
        </p:txBody>
      </p:sp>
      <p:sp>
        <p:nvSpPr>
          <p:cNvPr id="10" name="Rectangle 3"/>
          <p:cNvSpPr txBox="1">
            <a:spLocks noChangeArrowheads="1"/>
          </p:cNvSpPr>
          <p:nvPr/>
        </p:nvSpPr>
        <p:spPr>
          <a:xfrm>
            <a:off x="5128847" y="4736124"/>
            <a:ext cx="4393944" cy="945859"/>
          </a:xfrm>
          <a:prstGeom prst="rect">
            <a:avLst/>
          </a:prstGeom>
          <a:solidFill>
            <a:schemeClr val="accent2">
              <a:lumMod val="75000"/>
            </a:schemeClr>
          </a:solidFill>
          <a:ln>
            <a:noFill/>
          </a:ln>
          <a:effectLst/>
        </p:spPr>
        <p:txBody>
          <a:bodyPr lIns="457200" rIns="0"/>
          <a:lst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517525" indent="0">
              <a:buNone/>
            </a:pPr>
            <a:r>
              <a:rPr sz="2800" b="1" dirty="0">
                <a:solidFill>
                  <a:prstClr val="white"/>
                </a:solidFill>
              </a:rPr>
              <a:t>Observation</a:t>
            </a:r>
            <a:r>
              <a:rPr sz="2800" dirty="0">
                <a:solidFill>
                  <a:prstClr val="black"/>
                </a:solidFill>
              </a:rPr>
              <a:t> </a:t>
            </a:r>
            <a:br>
              <a:rPr sz="2800" dirty="0">
                <a:solidFill>
                  <a:prstClr val="black"/>
                </a:solidFill>
              </a:rPr>
            </a:br>
            <a:r>
              <a:rPr sz="2000" dirty="0">
                <a:solidFill>
                  <a:prstClr val="black"/>
                </a:solidFill>
              </a:rPr>
              <a:t>of the natural environment</a:t>
            </a:r>
          </a:p>
        </p:txBody>
      </p:sp>
      <p:pic>
        <p:nvPicPr>
          <p:cNvPr id="40"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09801" y="1631732"/>
            <a:ext cx="30130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5086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p:tgtEl>
                                          <p:spTgt spid="39"/>
                                        </p:tgtEl>
                                        <p:attrNameLst>
                                          <p:attrName>ppt_x</p:attrName>
                                        </p:attrNameLst>
                                      </p:cBhvr>
                                      <p:tavLst>
                                        <p:tav tm="0">
                                          <p:val>
                                            <p:strVal val="#ppt_x-#ppt_w*1.125000"/>
                                          </p:val>
                                        </p:tav>
                                        <p:tav tm="100000">
                                          <p:val>
                                            <p:strVal val="#ppt_x"/>
                                          </p:val>
                                        </p:tav>
                                      </p:tavLst>
                                    </p:anim>
                                    <p:animEffect transition="in" filter="wipe(right)">
                                      <p:cBhvr>
                                        <p:cTn id="8" dur="200"/>
                                        <p:tgtEl>
                                          <p:spTgt spid="39"/>
                                        </p:tgtEl>
                                      </p:cBhvr>
                                    </p:animEffect>
                                  </p:childTnLst>
                                </p:cTn>
                              </p:par>
                              <p:par>
                                <p:cTn id="9" presetID="12" presetClass="entr" presetSubtype="8" fill="hold" grpId="0" nodeType="withEffect">
                                  <p:stCondLst>
                                    <p:cond delay="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
                                        <p:tgtEl>
                                          <p:spTgt spid="9"/>
                                        </p:tgtEl>
                                        <p:attrNameLst>
                                          <p:attrName>ppt_x</p:attrName>
                                        </p:attrNameLst>
                                      </p:cBhvr>
                                      <p:tavLst>
                                        <p:tav tm="0">
                                          <p:val>
                                            <p:strVal val="#ppt_x-#ppt_w*1.125000"/>
                                          </p:val>
                                        </p:tav>
                                        <p:tav tm="100000">
                                          <p:val>
                                            <p:strVal val="#ppt_x"/>
                                          </p:val>
                                        </p:tav>
                                      </p:tavLst>
                                    </p:anim>
                                    <p:animEffect transition="in" filter="wipe(right)">
                                      <p:cBhvr>
                                        <p:cTn id="12" dur="200"/>
                                        <p:tgtEl>
                                          <p:spTgt spid="9"/>
                                        </p:tgtEl>
                                      </p:cBhvr>
                                    </p:animEffect>
                                  </p:childTnLst>
                                </p:cTn>
                              </p:par>
                              <p:par>
                                <p:cTn id="13" presetID="12" presetClass="entr" presetSubtype="8" fill="hold" grpId="0" nodeType="withEffect">
                                  <p:stCondLst>
                                    <p:cond delay="1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
                                        <p:tgtEl>
                                          <p:spTgt spid="10"/>
                                        </p:tgtEl>
                                        <p:attrNameLst>
                                          <p:attrName>ppt_x</p:attrName>
                                        </p:attrNameLst>
                                      </p:cBhvr>
                                      <p:tavLst>
                                        <p:tav tm="0">
                                          <p:val>
                                            <p:strVal val="#ppt_x-#ppt_w*1.125000"/>
                                          </p:val>
                                        </p:tav>
                                        <p:tav tm="100000">
                                          <p:val>
                                            <p:strVal val="#ppt_x"/>
                                          </p:val>
                                        </p:tav>
                                      </p:tavLst>
                                    </p:anim>
                                    <p:animEffect transition="in" filter="wipe(right)">
                                      <p:cBhvr>
                                        <p:cTn id="16"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Flow Solution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314576"/>
            <a:ext cx="722047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1178343"/>
            <a:ext cx="5534025" cy="1136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622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3" name="Object 5"/>
          <p:cNvGraphicFramePr>
            <a:graphicFrameLocks noGrp="1" noChangeAspect="1"/>
          </p:cNvGraphicFramePr>
          <p:nvPr>
            <p:ph idx="4294967295"/>
          </p:nvPr>
        </p:nvGraphicFramePr>
        <p:xfrm>
          <a:off x="3505200" y="1295400"/>
          <a:ext cx="4870450" cy="5181600"/>
        </p:xfrm>
        <a:graphic>
          <a:graphicData uri="http://schemas.openxmlformats.org/presentationml/2006/ole">
            <mc:AlternateContent xmlns:mc="http://schemas.openxmlformats.org/markup-compatibility/2006">
              <mc:Choice xmlns:v="urn:schemas-microsoft-com:vml" Requires="v">
                <p:oleObj spid="_x0000_s7172" name="Bitmap Image" r:id="rId3" imgW="4172532" imgH="4439270" progId="PBrush">
                  <p:embed/>
                </p:oleObj>
              </mc:Choice>
              <mc:Fallback>
                <p:oleObj name="Bitmap Image" r:id="rId3" imgW="4172532" imgH="443927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95400"/>
                        <a:ext cx="48704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8"/>
          <p:cNvSpPr txBox="1">
            <a:spLocks noChangeArrowheads="1"/>
          </p:cNvSpPr>
          <p:nvPr/>
        </p:nvSpPr>
        <p:spPr bwMode="auto">
          <a:xfrm>
            <a:off x="3565525" y="4684713"/>
            <a:ext cx="16294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Right Overbank</a:t>
            </a:r>
          </a:p>
        </p:txBody>
      </p:sp>
      <p:sp>
        <p:nvSpPr>
          <p:cNvPr id="2057" name="Line 9"/>
          <p:cNvSpPr>
            <a:spLocks noChangeShapeType="1"/>
          </p:cNvSpPr>
          <p:nvPr/>
        </p:nvSpPr>
        <p:spPr bwMode="auto">
          <a:xfrm>
            <a:off x="5105400" y="50292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10"/>
          <p:cNvSpPr txBox="1">
            <a:spLocks noChangeArrowheads="1"/>
          </p:cNvSpPr>
          <p:nvPr/>
        </p:nvSpPr>
        <p:spPr bwMode="auto">
          <a:xfrm>
            <a:off x="6689726" y="4684713"/>
            <a:ext cx="15044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Left Overbank</a:t>
            </a:r>
          </a:p>
        </p:txBody>
      </p:sp>
      <p:sp>
        <p:nvSpPr>
          <p:cNvPr id="2059" name="Line 11"/>
          <p:cNvSpPr>
            <a:spLocks noChangeShapeType="1"/>
          </p:cNvSpPr>
          <p:nvPr/>
        </p:nvSpPr>
        <p:spPr bwMode="auto">
          <a:xfrm flipH="1">
            <a:off x="6248400" y="4876800"/>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Text Box 12"/>
          <p:cNvSpPr txBox="1">
            <a:spLocks noChangeArrowheads="1"/>
          </p:cNvSpPr>
          <p:nvPr/>
        </p:nvSpPr>
        <p:spPr bwMode="auto">
          <a:xfrm>
            <a:off x="6613525" y="3389314"/>
            <a:ext cx="19513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Channel </a:t>
            </a:r>
            <a:r>
              <a:rPr lang="en-US">
                <a:solidFill>
                  <a:srgbClr val="66CCFF"/>
                </a:solidFill>
              </a:rPr>
              <a:t>centerline</a:t>
            </a:r>
          </a:p>
          <a:p>
            <a:r>
              <a:rPr lang="en-US"/>
              <a:t>and </a:t>
            </a:r>
            <a:r>
              <a:rPr lang="en-US">
                <a:solidFill>
                  <a:srgbClr val="FF3300"/>
                </a:solidFill>
              </a:rPr>
              <a:t>banklines</a:t>
            </a:r>
          </a:p>
        </p:txBody>
      </p:sp>
      <p:sp>
        <p:nvSpPr>
          <p:cNvPr id="2061" name="Line 13"/>
          <p:cNvSpPr>
            <a:spLocks noChangeShapeType="1"/>
          </p:cNvSpPr>
          <p:nvPr/>
        </p:nvSpPr>
        <p:spPr bwMode="auto">
          <a:xfrm flipH="1">
            <a:off x="5943600" y="35814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Text Box 14"/>
          <p:cNvSpPr txBox="1">
            <a:spLocks noChangeArrowheads="1"/>
          </p:cNvSpPr>
          <p:nvPr/>
        </p:nvSpPr>
        <p:spPr bwMode="auto">
          <a:xfrm>
            <a:off x="3429001" y="2895600"/>
            <a:ext cx="14328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Cross-section</a:t>
            </a:r>
          </a:p>
        </p:txBody>
      </p:sp>
      <p:sp>
        <p:nvSpPr>
          <p:cNvPr id="2063" name="Line 15"/>
          <p:cNvSpPr>
            <a:spLocks noChangeShapeType="1"/>
          </p:cNvSpPr>
          <p:nvPr/>
        </p:nvSpPr>
        <p:spPr bwMode="auto">
          <a:xfrm>
            <a:off x="4953000" y="3276600"/>
            <a:ext cx="762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3565526" y="304800"/>
            <a:ext cx="5616153" cy="523220"/>
          </a:xfrm>
          <a:prstGeom prst="rect">
            <a:avLst/>
          </a:prstGeom>
          <a:noFill/>
        </p:spPr>
        <p:txBody>
          <a:bodyPr wrap="none" rtlCol="0">
            <a:spAutoFit/>
          </a:bodyPr>
          <a:lstStyle/>
          <a:p>
            <a:r>
              <a:rPr lang="en-US" sz="2800" dirty="0">
                <a:solidFill>
                  <a:srgbClr val="FF0000"/>
                </a:solidFill>
              </a:rPr>
              <a:t>One-Dimensional Flow </a:t>
            </a:r>
            <a:r>
              <a:rPr lang="en-US" sz="2800" dirty="0"/>
              <a:t>Computations</a:t>
            </a:r>
            <a:endParaRPr lang="en-US" sz="2800" dirty="0"/>
          </a:p>
        </p:txBody>
      </p:sp>
    </p:spTree>
    <p:extLst>
      <p:ext uri="{BB962C8B-B14F-4D97-AF65-F5344CB8AC3E}">
        <p14:creationId xmlns:p14="http://schemas.microsoft.com/office/powerpoint/2010/main" val="1405150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09800" y="342900"/>
            <a:ext cx="8458200" cy="685800"/>
          </a:xfrm>
          <a:prstGeom prst="rect">
            <a:avLst/>
          </a:prstGeom>
          <a:gradFill rotWithShape="0">
            <a:gsLst>
              <a:gs pos="0">
                <a:srgbClr val="99CCFF">
                  <a:gamma/>
                  <a:tint val="31373"/>
                  <a:invGamma/>
                </a:srgbClr>
              </a:gs>
              <a:gs pos="100000">
                <a:srgbClr val="99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Grp="1" noChangeArrowheads="1"/>
          </p:cNvSpPr>
          <p:nvPr>
            <p:ph type="title"/>
          </p:nvPr>
        </p:nvSpPr>
        <p:spPr>
          <a:xfrm>
            <a:off x="2590800" y="317500"/>
            <a:ext cx="8077200" cy="736600"/>
          </a:xfrm>
        </p:spPr>
        <p:txBody>
          <a:bodyPr/>
          <a:lstStyle/>
          <a:p>
            <a:r>
              <a:rPr lang="en-US" sz="4000"/>
              <a:t>Floodplain Delineation</a:t>
            </a:r>
          </a:p>
        </p:txBody>
      </p:sp>
      <p:pic>
        <p:nvPicPr>
          <p:cNvPr id="26628" name="Picture 4" descr="C:\geosnsn\NSNWRCons\BYUPresent\RiverChannelPics\flood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98550"/>
            <a:ext cx="7467600" cy="507365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C:\geosnsn\NSNWRCons\BYUPresent\RiverChannelPics\floodB.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098550"/>
            <a:ext cx="7467600" cy="507365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C:\geosnsn\NSNWRCons\BYUPresent\RiverChannelPics\floodC.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098550"/>
            <a:ext cx="7467600" cy="5073650"/>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descr="C:\geosnsn\NSNWRCons\BYUPresent\RiverChannelPics\floodD.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098550"/>
            <a:ext cx="7467600" cy="507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962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subTnLst>
                                    <p:set>
                                      <p:cBhvr override="childStyle">
                                        <p:cTn dur="1" fill="hold" display="0" masterRel="nextClick" afterEffect="1"/>
                                        <p:tgtEl>
                                          <p:spTgt spid="2662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checkerboard(across)">
                                      <p:cBhvr>
                                        <p:cTn id="12" dur="500"/>
                                        <p:tgtEl>
                                          <p:spTgt spid="266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6630"/>
                                        </p:tgtEl>
                                        <p:attrNameLst>
                                          <p:attrName>style.visibility</p:attrName>
                                        </p:attrNameLst>
                                      </p:cBhvr>
                                      <p:to>
                                        <p:strVal val="visible"/>
                                      </p:to>
                                    </p:set>
                                    <p:animEffect transition="in" filter="box(out)">
                                      <p:cBhvr>
                                        <p:cTn id="17" dur="500"/>
                                        <p:tgtEl>
                                          <p:spTgt spid="266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wipe(down)">
                                      <p:cBhvr>
                                        <p:cTn id="22"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Flood Insurance Program</a:t>
            </a:r>
            <a:endParaRPr lang="en-US" dirty="0"/>
          </a:p>
        </p:txBody>
      </p:sp>
      <p:sp>
        <p:nvSpPr>
          <p:cNvPr id="3" name="Content Placeholder 2"/>
          <p:cNvSpPr>
            <a:spLocks noGrp="1"/>
          </p:cNvSpPr>
          <p:nvPr>
            <p:ph idx="1"/>
          </p:nvPr>
        </p:nvSpPr>
        <p:spPr/>
        <p:txBody>
          <a:bodyPr>
            <a:normAutofit/>
          </a:bodyPr>
          <a:lstStyle/>
          <a:p>
            <a:r>
              <a:rPr lang="en-US" dirty="0" smtClean="0"/>
              <a:t>Begun in 1968</a:t>
            </a:r>
          </a:p>
          <a:p>
            <a:r>
              <a:rPr lang="en-US" dirty="0" smtClean="0">
                <a:solidFill>
                  <a:srgbClr val="FF0000"/>
                </a:solidFill>
              </a:rPr>
              <a:t>Federal government </a:t>
            </a:r>
            <a:r>
              <a:rPr lang="en-US" dirty="0" smtClean="0"/>
              <a:t>provides a national flood insurance program</a:t>
            </a:r>
          </a:p>
          <a:p>
            <a:r>
              <a:rPr lang="en-US" dirty="0" smtClean="0">
                <a:solidFill>
                  <a:srgbClr val="FF0000"/>
                </a:solidFill>
              </a:rPr>
              <a:t>Local communities </a:t>
            </a:r>
            <a:r>
              <a:rPr lang="en-US" dirty="0" smtClean="0"/>
              <a:t>regulate land development in floodplains</a:t>
            </a:r>
          </a:p>
          <a:p>
            <a:r>
              <a:rPr lang="en-US" dirty="0" smtClean="0"/>
              <a:t>Requires floodplain maps </a:t>
            </a:r>
          </a:p>
          <a:p>
            <a:pPr lvl="1"/>
            <a:r>
              <a:rPr lang="en-US" dirty="0" smtClean="0">
                <a:solidFill>
                  <a:srgbClr val="FF0000"/>
                </a:solidFill>
              </a:rPr>
              <a:t>Base Flood Elevation for 100 year flood </a:t>
            </a:r>
            <a:r>
              <a:rPr lang="en-US" dirty="0" smtClean="0"/>
              <a:t>is the key</a:t>
            </a:r>
          </a:p>
          <a:p>
            <a:pPr lvl="1"/>
            <a:r>
              <a:rPr lang="en-US" dirty="0" smtClean="0"/>
              <a:t>Keep building floor elevations above this level</a:t>
            </a:r>
          </a:p>
          <a:p>
            <a:pPr lvl="1"/>
            <a:r>
              <a:rPr lang="en-US" dirty="0" smtClean="0"/>
              <a:t>Keep building out of 100 year inundated area</a:t>
            </a:r>
            <a:endParaRPr lang="en-US" dirty="0"/>
          </a:p>
        </p:txBody>
      </p:sp>
    </p:spTree>
    <p:extLst>
      <p:ext uri="{BB962C8B-B14F-4D97-AF65-F5344CB8AC3E}">
        <p14:creationId xmlns:p14="http://schemas.microsoft.com/office/powerpoint/2010/main" val="3150156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Text Box 4"/>
          <p:cNvSpPr txBox="1">
            <a:spLocks noChangeArrowheads="1"/>
          </p:cNvSpPr>
          <p:nvPr/>
        </p:nvSpPr>
        <p:spPr bwMode="auto">
          <a:xfrm>
            <a:off x="2562312" y="263525"/>
            <a:ext cx="71388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solidFill>
                  <a:schemeClr val="accent2"/>
                </a:solidFill>
              </a:rPr>
              <a:t>Map Showing Inundation in Bexar County, Texas</a:t>
            </a:r>
          </a:p>
        </p:txBody>
      </p:sp>
      <p:pic>
        <p:nvPicPr>
          <p:cNvPr id="183301" name="Picture 5" descr="Fi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739" y="852489"/>
            <a:ext cx="5203825" cy="511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41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3562080" y="263526"/>
            <a:ext cx="52234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solidFill>
                  <a:schemeClr val="accent2"/>
                </a:solidFill>
              </a:rPr>
              <a:t>Base Elevation Data in Detail—</a:t>
            </a:r>
          </a:p>
          <a:p>
            <a:pPr algn="ctr"/>
            <a:r>
              <a:rPr lang="en-US" sz="2800">
                <a:solidFill>
                  <a:schemeClr val="accent2"/>
                </a:solidFill>
              </a:rPr>
              <a:t>Light Detection and Ranging (lidar)</a:t>
            </a:r>
          </a:p>
        </p:txBody>
      </p:sp>
      <p:sp>
        <p:nvSpPr>
          <p:cNvPr id="171015" name="Rectangle 7"/>
          <p:cNvSpPr>
            <a:spLocks noChangeArrowheads="1"/>
          </p:cNvSpPr>
          <p:nvPr/>
        </p:nvSpPr>
        <p:spPr bwMode="auto">
          <a:xfrm>
            <a:off x="5883275" y="1717675"/>
            <a:ext cx="4451350"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Clr>
                <a:schemeClr val="accent2"/>
              </a:buClr>
              <a:buSzPct val="125000"/>
              <a:buFontTx/>
              <a:buChar char="•"/>
            </a:pPr>
            <a:r>
              <a:rPr lang="en-US" sz="2200">
                <a:solidFill>
                  <a:srgbClr val="FF3300"/>
                </a:solidFill>
              </a:rPr>
              <a:t>Lidar uses single laser pulses</a:t>
            </a:r>
            <a:r>
              <a:rPr lang="en-US" sz="2200"/>
              <a:t> to see through or between the trees to create thousands of  3-D point measurements per second </a:t>
            </a:r>
          </a:p>
          <a:p>
            <a:pPr marL="342900" indent="-342900" eaLnBrk="0" hangingPunct="0">
              <a:spcBef>
                <a:spcPct val="20000"/>
              </a:spcBef>
              <a:buClr>
                <a:schemeClr val="accent2"/>
              </a:buClr>
              <a:buSzPct val="125000"/>
              <a:buFontTx/>
              <a:buChar char="•"/>
            </a:pPr>
            <a:r>
              <a:rPr lang="en-US" sz="2200">
                <a:solidFill>
                  <a:srgbClr val="FF3300"/>
                </a:solidFill>
              </a:rPr>
              <a:t>Advantage:</a:t>
            </a:r>
            <a:r>
              <a:rPr lang="en-US" sz="2200"/>
              <a:t> The most accurate method for mapping the </a:t>
            </a:r>
            <a:r>
              <a:rPr lang="en-US" sz="2200">
                <a:solidFill>
                  <a:srgbClr val="FF3300"/>
                </a:solidFill>
              </a:rPr>
              <a:t>bare-earth terrain</a:t>
            </a:r>
            <a:r>
              <a:rPr lang="en-US" sz="2200"/>
              <a:t> in vegetated areas</a:t>
            </a:r>
          </a:p>
          <a:p>
            <a:pPr marL="342900" indent="-342900" eaLnBrk="0" hangingPunct="0">
              <a:spcBef>
                <a:spcPct val="20000"/>
              </a:spcBef>
              <a:buClr>
                <a:schemeClr val="accent2"/>
              </a:buClr>
              <a:buSzPct val="125000"/>
              <a:buFontTx/>
              <a:buChar char="•"/>
            </a:pPr>
            <a:r>
              <a:rPr lang="en-US" sz="2200">
                <a:solidFill>
                  <a:srgbClr val="FF3300"/>
                </a:solidFill>
              </a:rPr>
              <a:t>Disadvantage: Poor for generation of breaklines</a:t>
            </a:r>
            <a:r>
              <a:rPr lang="en-US" sz="2200"/>
              <a:t> for edges such as shorelines, tops &amp; bottoms of stream banks, </a:t>
            </a:r>
          </a:p>
        </p:txBody>
      </p:sp>
      <p:pic>
        <p:nvPicPr>
          <p:cNvPr id="171016" name="Picture 8" descr="Fig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963" y="1249363"/>
            <a:ext cx="2862262" cy="473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972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31" name="Picture 7" descr="dave - bottom left- trick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050" y="1255714"/>
            <a:ext cx="2495550" cy="1836737"/>
          </a:xfrm>
          <a:prstGeom prst="rect">
            <a:avLst/>
          </a:prstGeom>
          <a:noFill/>
          <a:extLst>
            <a:ext uri="{909E8E84-426E-40DD-AFC4-6F175D3DCCD1}">
              <a14:hiddenFill xmlns:a14="http://schemas.microsoft.com/office/drawing/2010/main">
                <a:solidFill>
                  <a:srgbClr val="FFFFFF"/>
                </a:solidFill>
              </a14:hiddenFill>
            </a:ext>
          </a:extLst>
        </p:spPr>
      </p:pic>
      <p:pic>
        <p:nvPicPr>
          <p:cNvPr id="180230" name="Picture 6" descr="dave - bottom right - trick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4150" y="1195388"/>
            <a:ext cx="2673350" cy="1960562"/>
          </a:xfrm>
          <a:prstGeom prst="rect">
            <a:avLst/>
          </a:prstGeom>
          <a:noFill/>
          <a:extLst>
            <a:ext uri="{909E8E84-426E-40DD-AFC4-6F175D3DCCD1}">
              <a14:hiddenFill xmlns:a14="http://schemas.microsoft.com/office/drawing/2010/main">
                <a:solidFill>
                  <a:srgbClr val="FFFFFF"/>
                </a:solidFill>
              </a14:hiddenFill>
            </a:ext>
          </a:extLst>
        </p:spPr>
      </p:pic>
      <p:pic>
        <p:nvPicPr>
          <p:cNvPr id="180229" name="Picture 5" descr="dave - top left- trick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5963" y="3767138"/>
            <a:ext cx="2595562"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0228" name="Picture 4" descr="dave - top right - trick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9225" y="3727451"/>
            <a:ext cx="2749550" cy="2074863"/>
          </a:xfrm>
          <a:prstGeom prst="rect">
            <a:avLst/>
          </a:prstGeom>
          <a:noFill/>
          <a:extLst>
            <a:ext uri="{909E8E84-426E-40DD-AFC4-6F175D3DCCD1}">
              <a14:hiddenFill xmlns:a14="http://schemas.microsoft.com/office/drawing/2010/main">
                <a:solidFill>
                  <a:srgbClr val="FFFFFF"/>
                </a:solidFill>
              </a14:hiddenFill>
            </a:ext>
          </a:extLst>
        </p:spPr>
      </p:pic>
      <p:sp>
        <p:nvSpPr>
          <p:cNvPr id="180232" name="Rectangle 8"/>
          <p:cNvSpPr>
            <a:spLocks noChangeArrowheads="1"/>
          </p:cNvSpPr>
          <p:nvPr/>
        </p:nvSpPr>
        <p:spPr bwMode="auto">
          <a:xfrm>
            <a:off x="3314701" y="25098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80234" name="Rectangle 10"/>
          <p:cNvSpPr>
            <a:spLocks noChangeArrowheads="1"/>
          </p:cNvSpPr>
          <p:nvPr/>
        </p:nvSpPr>
        <p:spPr bwMode="auto">
          <a:xfrm>
            <a:off x="3314701" y="25098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80238" name="Rectangle 14"/>
          <p:cNvSpPr>
            <a:spLocks noChangeArrowheads="1"/>
          </p:cNvSpPr>
          <p:nvPr/>
        </p:nvSpPr>
        <p:spPr bwMode="auto">
          <a:xfrm>
            <a:off x="3314701" y="25098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80240" name="Rectangle 16"/>
          <p:cNvSpPr>
            <a:spLocks noChangeArrowheads="1"/>
          </p:cNvSpPr>
          <p:nvPr/>
        </p:nvSpPr>
        <p:spPr bwMode="auto">
          <a:xfrm>
            <a:off x="3314701" y="25098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80258" name="Text Box 34"/>
          <p:cNvSpPr txBox="1">
            <a:spLocks noChangeArrowheads="1"/>
          </p:cNvSpPr>
          <p:nvPr/>
        </p:nvSpPr>
        <p:spPr bwMode="auto">
          <a:xfrm>
            <a:off x="2413001" y="263525"/>
            <a:ext cx="76168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solidFill>
                  <a:schemeClr val="accent2"/>
                </a:solidFill>
              </a:rPr>
              <a:t>Base Elevation Data in Detail—</a:t>
            </a:r>
          </a:p>
          <a:p>
            <a:pPr algn="ctr"/>
            <a:r>
              <a:rPr lang="en-US" sz="2800">
                <a:solidFill>
                  <a:schemeClr val="accent2"/>
                </a:solidFill>
              </a:rPr>
              <a:t>Strengths and Weaknesses Compared</a:t>
            </a:r>
          </a:p>
        </p:txBody>
      </p:sp>
      <p:sp>
        <p:nvSpPr>
          <p:cNvPr id="180259" name="Text Box 35"/>
          <p:cNvSpPr txBox="1">
            <a:spLocks noChangeArrowheads="1"/>
          </p:cNvSpPr>
          <p:nvPr/>
        </p:nvSpPr>
        <p:spPr bwMode="auto">
          <a:xfrm>
            <a:off x="2892426" y="3067050"/>
            <a:ext cx="3122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Digital elevation model from National Elevation Dataset</a:t>
            </a:r>
          </a:p>
        </p:txBody>
      </p:sp>
      <p:sp>
        <p:nvSpPr>
          <p:cNvPr id="180260" name="Text Box 36"/>
          <p:cNvSpPr txBox="1">
            <a:spLocks noChangeArrowheads="1"/>
          </p:cNvSpPr>
          <p:nvPr/>
        </p:nvSpPr>
        <p:spPr bwMode="auto">
          <a:xfrm>
            <a:off x="6076950" y="3227388"/>
            <a:ext cx="3773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Photogrammetry/digital orthophoto</a:t>
            </a:r>
          </a:p>
        </p:txBody>
      </p:sp>
      <p:sp>
        <p:nvSpPr>
          <p:cNvPr id="180261" name="Text Box 37"/>
          <p:cNvSpPr txBox="1">
            <a:spLocks noChangeArrowheads="1"/>
          </p:cNvSpPr>
          <p:nvPr/>
        </p:nvSpPr>
        <p:spPr bwMode="auto">
          <a:xfrm>
            <a:off x="2244726" y="5781676"/>
            <a:ext cx="3662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Digital elevation model from lidar</a:t>
            </a:r>
          </a:p>
        </p:txBody>
      </p:sp>
      <p:sp>
        <p:nvSpPr>
          <p:cNvPr id="180262" name="Text Box 38"/>
          <p:cNvSpPr txBox="1">
            <a:spLocks noChangeArrowheads="1"/>
          </p:cNvSpPr>
          <p:nvPr/>
        </p:nvSpPr>
        <p:spPr bwMode="auto">
          <a:xfrm>
            <a:off x="5840413" y="5802313"/>
            <a:ext cx="395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Digital elevation model from IFSAR</a:t>
            </a:r>
          </a:p>
        </p:txBody>
      </p:sp>
    </p:spTree>
    <p:extLst>
      <p:ext uri="{BB962C8B-B14F-4D97-AF65-F5344CB8AC3E}">
        <p14:creationId xmlns:p14="http://schemas.microsoft.com/office/powerpoint/2010/main" val="2041543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1797051" y="992734"/>
            <a:ext cx="457834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buFontTx/>
              <a:buAutoNum type="arabicPeriod"/>
            </a:pPr>
            <a:r>
              <a:rPr lang="en-US" sz="2200" dirty="0"/>
              <a:t>Existing elevation data are </a:t>
            </a:r>
            <a:r>
              <a:rPr lang="en-US" sz="2200" dirty="0">
                <a:solidFill>
                  <a:srgbClr val="FF3300"/>
                </a:solidFill>
              </a:rPr>
              <a:t>old</a:t>
            </a:r>
            <a:r>
              <a:rPr lang="en-US" sz="2200" dirty="0"/>
              <a:t>, and there is a </a:t>
            </a:r>
            <a:r>
              <a:rPr lang="en-US" sz="2200" dirty="0">
                <a:solidFill>
                  <a:srgbClr val="FF3300"/>
                </a:solidFill>
              </a:rPr>
              <a:t>large gap</a:t>
            </a:r>
            <a:r>
              <a:rPr lang="en-US" sz="2200" dirty="0"/>
              <a:t> between their accuracy and the accuracy required for floodplain mapping</a:t>
            </a:r>
          </a:p>
          <a:p>
            <a:pPr marL="457200" indent="-457200"/>
            <a:endParaRPr lang="en-US" sz="2200" dirty="0"/>
          </a:p>
          <a:p>
            <a:pPr marL="457200" indent="-457200"/>
            <a:r>
              <a:rPr lang="en-US" sz="2200" dirty="0"/>
              <a:t>2.  The </a:t>
            </a:r>
            <a:r>
              <a:rPr lang="en-US" sz="2200" dirty="0">
                <a:solidFill>
                  <a:srgbClr val="FF3300"/>
                </a:solidFill>
              </a:rPr>
              <a:t>required elevation mapping technology exists</a:t>
            </a:r>
            <a:r>
              <a:rPr lang="en-US" sz="2200" dirty="0"/>
              <a:t> and has been commercially deployed such that implementing </a:t>
            </a:r>
            <a:r>
              <a:rPr lang="en-US" sz="2200" i="1" dirty="0"/>
              <a:t>Elevation for the Nation</a:t>
            </a:r>
            <a:r>
              <a:rPr lang="en-US" sz="2200" dirty="0"/>
              <a:t> is technically feasible with </a:t>
            </a:r>
            <a:r>
              <a:rPr lang="en-US" sz="2200" dirty="0" err="1"/>
              <a:t>lidar</a:t>
            </a:r>
            <a:r>
              <a:rPr lang="en-US" sz="2200" dirty="0"/>
              <a:t>. </a:t>
            </a:r>
          </a:p>
          <a:p>
            <a:pPr marL="457200" indent="-457200"/>
            <a:endParaRPr lang="en-US" sz="2200" dirty="0"/>
          </a:p>
        </p:txBody>
      </p:sp>
      <p:sp>
        <p:nvSpPr>
          <p:cNvPr id="236547" name="Text Box 3"/>
          <p:cNvSpPr txBox="1">
            <a:spLocks noChangeArrowheads="1"/>
          </p:cNvSpPr>
          <p:nvPr/>
        </p:nvSpPr>
        <p:spPr bwMode="auto">
          <a:xfrm>
            <a:off x="3067076" y="263525"/>
            <a:ext cx="60880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solidFill>
                  <a:schemeClr val="accent2"/>
                </a:solidFill>
              </a:rPr>
              <a:t>Why is </a:t>
            </a:r>
            <a:r>
              <a:rPr lang="en-US" sz="2800" i="1">
                <a:solidFill>
                  <a:schemeClr val="accent2"/>
                </a:solidFill>
              </a:rPr>
              <a:t>Elevation for the Nation</a:t>
            </a:r>
            <a:r>
              <a:rPr lang="en-US" sz="2800">
                <a:solidFill>
                  <a:schemeClr val="accent2"/>
                </a:solidFill>
              </a:rPr>
              <a:t> Needed?</a:t>
            </a:r>
          </a:p>
        </p:txBody>
      </p:sp>
      <p:sp>
        <p:nvSpPr>
          <p:cNvPr id="236548" name="Rectangle 4"/>
          <p:cNvSpPr>
            <a:spLocks noChangeArrowheads="1"/>
          </p:cNvSpPr>
          <p:nvPr/>
        </p:nvSpPr>
        <p:spPr bwMode="auto">
          <a:xfrm>
            <a:off x="2955925" y="5665788"/>
            <a:ext cx="50187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http://www.nap.edu/catalog.php?record_id=11829</a:t>
            </a:r>
            <a:endParaRPr lang="en-US" dirty="0"/>
          </a:p>
        </p:txBody>
      </p:sp>
      <p:sp>
        <p:nvSpPr>
          <p:cNvPr id="236549" name="Text Box 5"/>
          <p:cNvSpPr txBox="1">
            <a:spLocks noChangeArrowheads="1"/>
          </p:cNvSpPr>
          <p:nvPr/>
        </p:nvSpPr>
        <p:spPr bwMode="auto">
          <a:xfrm>
            <a:off x="1735138" y="5238750"/>
            <a:ext cx="7406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Can Download the report the </a:t>
            </a:r>
            <a:r>
              <a:rPr lang="en-US" dirty="0"/>
              <a:t>report in </a:t>
            </a:r>
            <a:r>
              <a:rPr lang="en-US" dirty="0" err="1"/>
              <a:t>pdf</a:t>
            </a:r>
            <a:r>
              <a:rPr lang="en-US" dirty="0"/>
              <a:t> format at National Academy Press</a:t>
            </a:r>
          </a:p>
        </p:txBody>
      </p:sp>
      <p:pic>
        <p:nvPicPr>
          <p:cNvPr id="6" name="Picture 5" descr="Elevation Data for Floodplain Mapping.jpg"/>
          <p:cNvPicPr>
            <a:picLocks noChangeAspect="1"/>
          </p:cNvPicPr>
          <p:nvPr/>
        </p:nvPicPr>
        <p:blipFill>
          <a:blip r:embed="rId3" cstate="print"/>
          <a:srcRect/>
          <a:stretch>
            <a:fillRect/>
          </a:stretch>
        </p:blipFill>
        <p:spPr bwMode="auto">
          <a:xfrm>
            <a:off x="6972300" y="823457"/>
            <a:ext cx="2870200" cy="4312964"/>
          </a:xfrm>
          <a:prstGeom prst="rect">
            <a:avLst/>
          </a:prstGeom>
          <a:noFill/>
          <a:ln w="9525">
            <a:noFill/>
            <a:miter lim="800000"/>
            <a:headEnd/>
            <a:tailEnd/>
          </a:ln>
        </p:spPr>
      </p:pic>
    </p:spTree>
    <p:extLst>
      <p:ext uri="{BB962C8B-B14F-4D97-AF65-F5344CB8AC3E}">
        <p14:creationId xmlns:p14="http://schemas.microsoft.com/office/powerpoint/2010/main" val="1456168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 Isaac </a:t>
            </a:r>
            <a:r>
              <a:rPr lang="en-US" dirty="0" smtClean="0"/>
              <a:t>Newton</a:t>
            </a:r>
            <a:br>
              <a:rPr lang="en-US" dirty="0" smtClean="0"/>
            </a:br>
            <a:r>
              <a:rPr lang="en-US" sz="2000" dirty="0" smtClean="0"/>
              <a:t>Given a set of axioms and a reasoning process, derive new </a:t>
            </a:r>
            <a:r>
              <a:rPr lang="en-US" sz="2000" i="1" dirty="0" smtClean="0"/>
              <a:t>principles</a:t>
            </a:r>
            <a:endParaRPr lang="en-US" sz="2000" i="1" dirty="0"/>
          </a:p>
        </p:txBody>
      </p:sp>
      <p:sp>
        <p:nvSpPr>
          <p:cNvPr id="5" name="Rectangle 4"/>
          <p:cNvSpPr/>
          <p:nvPr/>
        </p:nvSpPr>
        <p:spPr>
          <a:xfrm>
            <a:off x="5386799" y="1636150"/>
            <a:ext cx="4592227" cy="4567582"/>
          </a:xfrm>
          <a:prstGeom prst="rect">
            <a:avLst/>
          </a:prstGeom>
          <a:solidFill>
            <a:srgbClr val="F2F2F2"/>
          </a:solidFill>
        </p:spPr>
        <p:txBody>
          <a:bodyPr wrap="square" lIns="182880" tIns="91440" rIns="182880" bIns="91440">
            <a:noAutofit/>
          </a:bodyPr>
          <a:lstStyle/>
          <a:p>
            <a:r>
              <a:rPr lang="en-US" sz="1500" dirty="0">
                <a:solidFill>
                  <a:prstClr val="black">
                    <a:lumMod val="75000"/>
                    <a:lumOff val="25000"/>
                  </a:prstClr>
                </a:solidFill>
              </a:rPr>
              <a:t>“The </a:t>
            </a:r>
            <a:r>
              <a:rPr lang="en-US" sz="1500" dirty="0">
                <a:solidFill>
                  <a:prstClr val="black">
                    <a:lumMod val="75000"/>
                    <a:lumOff val="25000"/>
                  </a:prstClr>
                </a:solidFill>
              </a:rPr>
              <a:t>ancients divided mechanics into two parts; the</a:t>
            </a:r>
            <a:r>
              <a:rPr lang="en-US" sz="1500" dirty="0">
                <a:solidFill>
                  <a:srgbClr val="16618C"/>
                </a:solidFill>
              </a:rPr>
              <a:t> </a:t>
            </a:r>
            <a:r>
              <a:rPr lang="en-US" sz="1500" i="1" dirty="0">
                <a:solidFill>
                  <a:srgbClr val="16618C"/>
                </a:solidFill>
              </a:rPr>
              <a:t>rational</a:t>
            </a:r>
            <a:r>
              <a:rPr lang="en-US" sz="1500" dirty="0">
                <a:solidFill>
                  <a:prstClr val="black">
                    <a:lumMod val="75000"/>
                    <a:lumOff val="25000"/>
                  </a:prstClr>
                </a:solidFill>
              </a:rPr>
              <a:t>, which proceeds accurately by demonstration; and the </a:t>
            </a:r>
            <a:r>
              <a:rPr lang="en-US" sz="1500" i="1" dirty="0">
                <a:solidFill>
                  <a:srgbClr val="5EB4E6">
                    <a:lumMod val="50000"/>
                  </a:srgbClr>
                </a:solidFill>
              </a:rPr>
              <a:t>practical</a:t>
            </a:r>
            <a:r>
              <a:rPr lang="en-US" sz="1500" dirty="0">
                <a:solidFill>
                  <a:prstClr val="black">
                    <a:lumMod val="75000"/>
                    <a:lumOff val="25000"/>
                  </a:prstClr>
                </a:solidFill>
              </a:rPr>
              <a:t>. </a:t>
            </a:r>
            <a:endParaRPr lang="en-US" sz="1500" dirty="0">
              <a:solidFill>
                <a:prstClr val="black">
                  <a:lumMod val="75000"/>
                  <a:lumOff val="25000"/>
                </a:prstClr>
              </a:solidFill>
            </a:endParaRPr>
          </a:p>
          <a:p>
            <a:endParaRPr lang="en-US" sz="1500" dirty="0">
              <a:solidFill>
                <a:prstClr val="black">
                  <a:lumMod val="75000"/>
                  <a:lumOff val="25000"/>
                </a:prstClr>
              </a:solidFill>
            </a:endParaRPr>
          </a:p>
          <a:p>
            <a:r>
              <a:rPr lang="en-US" sz="1500" dirty="0">
                <a:solidFill>
                  <a:prstClr val="black">
                    <a:lumMod val="75000"/>
                    <a:lumOff val="25000"/>
                  </a:prstClr>
                </a:solidFill>
              </a:rPr>
              <a:t>It occurs that </a:t>
            </a:r>
            <a:r>
              <a:rPr lang="en-US" sz="1500" dirty="0">
                <a:solidFill>
                  <a:prstClr val="black">
                    <a:lumMod val="75000"/>
                    <a:lumOff val="25000"/>
                  </a:prstClr>
                </a:solidFill>
              </a:rPr>
              <a:t>mechanics is so distinguished from geometry, that what is perfectly accurate is called </a:t>
            </a:r>
            <a:r>
              <a:rPr lang="en-US" sz="1500" i="1" dirty="0">
                <a:solidFill>
                  <a:srgbClr val="16618C"/>
                </a:solidFill>
              </a:rPr>
              <a:t>geometrical</a:t>
            </a:r>
            <a:r>
              <a:rPr lang="en-US" sz="1500" dirty="0">
                <a:solidFill>
                  <a:prstClr val="black">
                    <a:lumMod val="75000"/>
                    <a:lumOff val="25000"/>
                  </a:prstClr>
                </a:solidFill>
              </a:rPr>
              <a:t>, </a:t>
            </a:r>
            <a:r>
              <a:rPr lang="en-US" sz="1500" dirty="0">
                <a:solidFill>
                  <a:prstClr val="black">
                    <a:lumMod val="75000"/>
                    <a:lumOff val="25000"/>
                  </a:prstClr>
                </a:solidFill>
              </a:rPr>
              <a:t>what is less so, is called </a:t>
            </a:r>
            <a:r>
              <a:rPr lang="en-US" sz="1500" i="1" dirty="0">
                <a:solidFill>
                  <a:srgbClr val="16618C"/>
                </a:solidFill>
              </a:rPr>
              <a:t>mechanical</a:t>
            </a:r>
            <a:r>
              <a:rPr lang="en-US" sz="1500" dirty="0">
                <a:solidFill>
                  <a:prstClr val="black">
                    <a:lumMod val="75000"/>
                    <a:lumOff val="25000"/>
                  </a:prstClr>
                </a:solidFill>
              </a:rPr>
              <a:t>. Yet the errors do not come from the art but from those who practice the art</a:t>
            </a:r>
            <a:r>
              <a:rPr lang="en-US" sz="1500" dirty="0">
                <a:solidFill>
                  <a:prstClr val="black">
                    <a:lumMod val="75000"/>
                    <a:lumOff val="25000"/>
                  </a:prstClr>
                </a:solidFill>
              </a:rPr>
              <a:t>.</a:t>
            </a:r>
          </a:p>
          <a:p>
            <a:r>
              <a:rPr lang="en-US" sz="1500" dirty="0">
                <a:solidFill>
                  <a:prstClr val="black">
                    <a:lumMod val="75000"/>
                    <a:lumOff val="25000"/>
                  </a:prstClr>
                </a:solidFill>
              </a:rPr>
              <a:t> </a:t>
            </a:r>
          </a:p>
          <a:p>
            <a:r>
              <a:rPr lang="en-US" sz="1500" dirty="0">
                <a:solidFill>
                  <a:prstClr val="black">
                    <a:lumMod val="75000"/>
                    <a:lumOff val="25000"/>
                  </a:prstClr>
                </a:solidFill>
              </a:rPr>
              <a:t>In </a:t>
            </a:r>
            <a:r>
              <a:rPr lang="en-US" sz="1500" dirty="0">
                <a:solidFill>
                  <a:prstClr val="black">
                    <a:lumMod val="75000"/>
                    <a:lumOff val="25000"/>
                  </a:prstClr>
                </a:solidFill>
              </a:rPr>
              <a:t>this sense </a:t>
            </a:r>
            <a:r>
              <a:rPr lang="en-US" sz="1500" i="1" dirty="0">
                <a:solidFill>
                  <a:srgbClr val="16618C"/>
                </a:solidFill>
              </a:rPr>
              <a:t>rational mechanics</a:t>
            </a:r>
            <a:r>
              <a:rPr lang="en-US" sz="1500" dirty="0">
                <a:solidFill>
                  <a:srgbClr val="16618C"/>
                </a:solidFill>
              </a:rPr>
              <a:t> </a:t>
            </a:r>
            <a:r>
              <a:rPr lang="en-US" sz="1500" dirty="0">
                <a:solidFill>
                  <a:prstClr val="black">
                    <a:lumMod val="75000"/>
                    <a:lumOff val="25000"/>
                  </a:prstClr>
                </a:solidFill>
              </a:rPr>
              <a:t>will be the science of motions resulting from any forces whatsoever, and of the forces required to produce any motions, accurately proposed and demonstrated</a:t>
            </a:r>
            <a:r>
              <a:rPr lang="en-US" sz="1500" dirty="0">
                <a:solidFill>
                  <a:prstClr val="black">
                    <a:lumMod val="75000"/>
                    <a:lumOff val="25000"/>
                  </a:prstClr>
                </a:solidFill>
              </a:rPr>
              <a:t>.”</a:t>
            </a:r>
            <a:endParaRPr lang="en-US" sz="1500" dirty="0">
              <a:solidFill>
                <a:prstClr val="black">
                  <a:lumMod val="75000"/>
                  <a:lumOff val="25000"/>
                </a:prstClr>
              </a:solidFill>
            </a:endParaRPr>
          </a:p>
          <a:p>
            <a:r>
              <a:rPr lang="en-US" sz="1600" dirty="0">
                <a:solidFill>
                  <a:prstClr val="black">
                    <a:lumMod val="75000"/>
                    <a:lumOff val="25000"/>
                  </a:prstClr>
                </a:solidFill>
              </a:rPr>
              <a:t> </a:t>
            </a:r>
          </a:p>
          <a:p>
            <a:pPr algn="r"/>
            <a:r>
              <a:rPr lang="en-US" sz="1500" dirty="0">
                <a:solidFill>
                  <a:prstClr val="black">
                    <a:lumMod val="50000"/>
                    <a:lumOff val="50000"/>
                  </a:prstClr>
                </a:solidFill>
              </a:rPr>
              <a:t>Isaac </a:t>
            </a:r>
            <a:r>
              <a:rPr lang="en-US" sz="1500" dirty="0">
                <a:solidFill>
                  <a:prstClr val="black">
                    <a:lumMod val="50000"/>
                    <a:lumOff val="50000"/>
                  </a:prstClr>
                </a:solidFill>
              </a:rPr>
              <a:t>Newton</a:t>
            </a:r>
            <a:endParaRPr lang="en-US" sz="1500" dirty="0">
              <a:solidFill>
                <a:prstClr val="black">
                  <a:lumMod val="50000"/>
                  <a:lumOff val="50000"/>
                </a:prstClr>
              </a:solidFill>
            </a:endParaRPr>
          </a:p>
          <a:p>
            <a:pPr algn="r"/>
            <a:r>
              <a:rPr lang="en-US" sz="1500" dirty="0">
                <a:solidFill>
                  <a:prstClr val="black">
                    <a:lumMod val="50000"/>
                    <a:lumOff val="50000"/>
                  </a:prstClr>
                </a:solidFill>
              </a:rPr>
              <a:t>Trinity College, Cambridge </a:t>
            </a:r>
          </a:p>
          <a:p>
            <a:pPr algn="r"/>
            <a:r>
              <a:rPr lang="en-US" sz="1500" dirty="0">
                <a:solidFill>
                  <a:prstClr val="black">
                    <a:lumMod val="50000"/>
                    <a:lumOff val="50000"/>
                  </a:prstClr>
                </a:solidFill>
              </a:rPr>
              <a:t>8 May, 1686</a:t>
            </a:r>
          </a:p>
        </p:txBody>
      </p:sp>
      <p:pic>
        <p:nvPicPr>
          <p:cNvPr id="8" name="Picture 7"/>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31562" y="1631732"/>
            <a:ext cx="315523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06473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r>
              <a:rPr lang="en-US" b="0" dirty="0" smtClean="0"/>
              <a:t>– </a:t>
            </a:r>
            <a:r>
              <a:rPr lang="en-US" b="0" dirty="0" smtClean="0"/>
              <a:t>Henry Darcy</a:t>
            </a:r>
            <a:br>
              <a:rPr lang="en-US" b="0" dirty="0" smtClean="0"/>
            </a:br>
            <a:r>
              <a:rPr lang="en-US" sz="2000" dirty="0" smtClean="0"/>
              <a:t>Replicate nature in a laboratory and identify its functional </a:t>
            </a:r>
            <a:r>
              <a:rPr lang="en-US" sz="2000" i="1" dirty="0" smtClean="0"/>
              <a:t>processes</a:t>
            </a:r>
            <a:endParaRPr lang="en-US" sz="2000" b="0" i="1" dirty="0"/>
          </a:p>
        </p:txBody>
      </p:sp>
      <p:sp>
        <p:nvSpPr>
          <p:cNvPr id="3" name="Rectangle 2"/>
          <p:cNvSpPr/>
          <p:nvPr/>
        </p:nvSpPr>
        <p:spPr>
          <a:xfrm>
            <a:off x="5660572" y="1639519"/>
            <a:ext cx="4318455" cy="4565338"/>
          </a:xfrm>
          <a:prstGeom prst="rect">
            <a:avLst/>
          </a:prstGeom>
          <a:solidFill>
            <a:schemeClr val="bg1">
              <a:lumMod val="95000"/>
            </a:schemeClr>
          </a:solidFill>
        </p:spPr>
        <p:txBody>
          <a:bodyPr wrap="square" lIns="182880" tIns="91440" bIns="91440">
            <a:noAutofit/>
          </a:bodyPr>
          <a:lstStyle/>
          <a:p>
            <a:r>
              <a:rPr lang="en-US" sz="1600" dirty="0" smtClean="0"/>
              <a:t>“Note D is on water filtration.  It includes a description of a new device that seems to simply and economically resolve the problem of filtering water to supply a large city.  To obtain this result, I take into consideration the law of water flow through sand, a law that I have demonstrated experimentally. </a:t>
            </a:r>
          </a:p>
          <a:p>
            <a:endParaRPr lang="en-US" sz="1600" dirty="0"/>
          </a:p>
          <a:p>
            <a:r>
              <a:rPr lang="en-US" sz="1600" dirty="0" smtClean="0"/>
              <a:t>It appears that for an identical sand, it can be assumed that the volume discharged is proportional to the head and inversely proportional to the thickness of the sand layer that the water passes through.”</a:t>
            </a:r>
          </a:p>
          <a:p>
            <a:endParaRPr lang="en-US" sz="1600" dirty="0" smtClean="0"/>
          </a:p>
          <a:p>
            <a:endParaRPr lang="en-US" sz="1600" dirty="0"/>
          </a:p>
          <a:p>
            <a:r>
              <a:rPr lang="en-US" sz="1600" dirty="0" smtClean="0"/>
              <a:t>Published in Paris for Imperial Corps of Bridges, Roads and Mines,1856</a:t>
            </a:r>
          </a:p>
          <a:p>
            <a:endParaRPr lang="en-US" dirty="0"/>
          </a:p>
        </p:txBody>
      </p:sp>
      <p:sp>
        <p:nvSpPr>
          <p:cNvPr id="7" name="Rectangle 6"/>
          <p:cNvSpPr/>
          <p:nvPr/>
        </p:nvSpPr>
        <p:spPr>
          <a:xfrm>
            <a:off x="12418785" y="1185948"/>
            <a:ext cx="4147788" cy="4612033"/>
          </a:xfrm>
          <a:prstGeom prst="rect">
            <a:avLst/>
          </a:prstGeom>
        </p:spPr>
        <p:txBody>
          <a:bodyPr wrap="square">
            <a:spAutoFit/>
          </a:bodyPr>
          <a:lstStyle/>
          <a:p>
            <a:pPr marL="285750" indent="-285750">
              <a:lnSpc>
                <a:spcPct val="90000"/>
              </a:lnSpc>
              <a:buFont typeface="Arial" pitchFamily="34" charset="0"/>
              <a:buChar char="•"/>
            </a:pPr>
            <a:r>
              <a:rPr lang="en-US" dirty="0">
                <a:solidFill>
                  <a:srgbClr val="001446">
                    <a:lumMod val="75000"/>
                    <a:lumOff val="25000"/>
                  </a:srgbClr>
                </a:solidFill>
              </a:rPr>
              <a:t>Experiment</a:t>
            </a:r>
            <a:r>
              <a:rPr lang="en-US" dirty="0">
                <a:solidFill>
                  <a:prstClr val="black"/>
                </a:solidFill>
              </a:rPr>
              <a:t> is the classical path of laboratory science </a:t>
            </a:r>
            <a:r>
              <a:rPr lang="en-US" i="1" dirty="0">
                <a:solidFill>
                  <a:prstClr val="black"/>
                </a:solidFill>
              </a:rPr>
              <a:t>– </a:t>
            </a:r>
            <a:r>
              <a:rPr lang="en-US" dirty="0">
                <a:solidFill>
                  <a:srgbClr val="001446">
                    <a:lumMod val="75000"/>
                    <a:lumOff val="25000"/>
                  </a:srgbClr>
                </a:solidFill>
              </a:rPr>
              <a:t>a simplified view of the natural world is replicated under controlled </a:t>
            </a:r>
            <a:r>
              <a:rPr lang="en-US" dirty="0">
                <a:solidFill>
                  <a:srgbClr val="001446">
                    <a:lumMod val="75000"/>
                    <a:lumOff val="25000"/>
                  </a:srgbClr>
                </a:solidFill>
              </a:rPr>
              <a:t>conditions</a:t>
            </a:r>
          </a:p>
          <a:p>
            <a:pPr marL="285750" indent="-285750">
              <a:lnSpc>
                <a:spcPct val="90000"/>
              </a:lnSpc>
              <a:buFont typeface="Arial" pitchFamily="34" charset="0"/>
              <a:buChar char="•"/>
            </a:pPr>
            <a:endParaRPr lang="en-US" dirty="0">
              <a:solidFill>
                <a:srgbClr val="FF3300"/>
              </a:solidFill>
            </a:endParaRPr>
          </a:p>
          <a:p>
            <a:pPr marL="285750" indent="-285750">
              <a:buFont typeface="Arial" pitchFamily="34" charset="0"/>
              <a:buChar char="•"/>
            </a:pPr>
            <a:r>
              <a:rPr lang="en-US" dirty="0">
                <a:solidFill>
                  <a:prstClr val="black"/>
                </a:solidFill>
              </a:rPr>
              <a:t>Pasteur showed that microorganisms cause disease </a:t>
            </a:r>
            <a:r>
              <a:rPr lang="en-US" dirty="0">
                <a:solidFill>
                  <a:prstClr val="black"/>
                </a:solidFill>
              </a:rPr>
              <a:t>and </a:t>
            </a:r>
            <a:r>
              <a:rPr lang="en-US" dirty="0">
                <a:solidFill>
                  <a:prstClr val="black"/>
                </a:solidFill>
              </a:rPr>
              <a:t>discovered </a:t>
            </a:r>
            <a:r>
              <a:rPr lang="en-US" dirty="0">
                <a:solidFill>
                  <a:prstClr val="black"/>
                </a:solidFill>
              </a:rPr>
              <a:t>vaccination</a:t>
            </a:r>
          </a:p>
          <a:p>
            <a:pPr marL="742950" lvl="1" indent="-285750">
              <a:buFont typeface="Arial" pitchFamily="34" charset="0"/>
              <a:buChar char="•"/>
            </a:pPr>
            <a:r>
              <a:rPr lang="en-US" dirty="0">
                <a:solidFill>
                  <a:srgbClr val="001446">
                    <a:lumMod val="75000"/>
                    <a:lumOff val="25000"/>
                  </a:srgbClr>
                </a:solidFill>
              </a:rPr>
              <a:t>a foundation </a:t>
            </a:r>
            <a:r>
              <a:rPr lang="en-US" dirty="0">
                <a:solidFill>
                  <a:srgbClr val="001446">
                    <a:lumMod val="75000"/>
                    <a:lumOff val="25000"/>
                  </a:srgbClr>
                </a:solidFill>
              </a:rPr>
              <a:t>of scientific </a:t>
            </a:r>
            <a:r>
              <a:rPr lang="en-US" dirty="0">
                <a:solidFill>
                  <a:srgbClr val="001446">
                    <a:lumMod val="75000"/>
                    <a:lumOff val="25000"/>
                  </a:srgbClr>
                </a:solidFill>
              </a:rPr>
              <a:t>medicine</a:t>
            </a:r>
          </a:p>
          <a:p>
            <a:pPr marL="285750" indent="-285750">
              <a:buFont typeface="Arial" pitchFamily="34" charset="0"/>
              <a:buChar char="•"/>
            </a:pPr>
            <a:endParaRPr lang="en-US" dirty="0">
              <a:solidFill>
                <a:srgbClr val="3399FF"/>
              </a:solidFill>
            </a:endParaRPr>
          </a:p>
          <a:p>
            <a:pPr marL="285750" indent="-285750">
              <a:buFont typeface="Arial" pitchFamily="34" charset="0"/>
              <a:buChar char="•"/>
            </a:pPr>
            <a:r>
              <a:rPr lang="en-US" dirty="0">
                <a:solidFill>
                  <a:prstClr val="black"/>
                </a:solidFill>
              </a:rPr>
              <a:t>Laboratory </a:t>
            </a:r>
            <a:r>
              <a:rPr lang="en-US" dirty="0">
                <a:solidFill>
                  <a:prstClr val="black"/>
                </a:solidFill>
              </a:rPr>
              <a:t>experiments are </a:t>
            </a:r>
            <a:r>
              <a:rPr lang="en-US" dirty="0">
                <a:solidFill>
                  <a:prstClr val="black"/>
                </a:solidFill>
              </a:rPr>
              <a:t>more for </a:t>
            </a:r>
            <a:r>
              <a:rPr lang="en-US" dirty="0" err="1">
                <a:solidFill>
                  <a:prstClr val="black"/>
                </a:solidFill>
              </a:rPr>
              <a:t>microscale</a:t>
            </a:r>
            <a:r>
              <a:rPr lang="en-US" dirty="0">
                <a:solidFill>
                  <a:prstClr val="black"/>
                </a:solidFill>
              </a:rPr>
              <a:t> than the </a:t>
            </a:r>
            <a:r>
              <a:rPr lang="en-US" dirty="0" err="1">
                <a:solidFill>
                  <a:prstClr val="black"/>
                </a:solidFill>
              </a:rPr>
              <a:t>macroscale</a:t>
            </a:r>
            <a:endParaRPr lang="en-US" dirty="0">
              <a:solidFill>
                <a:prstClr val="black"/>
              </a:solidFill>
            </a:endParaRPr>
          </a:p>
          <a:p>
            <a:pPr marL="742950" lvl="1" indent="-285750">
              <a:buFont typeface="Arial" pitchFamily="34" charset="0"/>
              <a:buChar char="•"/>
            </a:pPr>
            <a:r>
              <a:rPr lang="en-US" dirty="0">
                <a:solidFill>
                  <a:prstClr val="black"/>
                </a:solidFill>
              </a:rPr>
              <a:t>hard </a:t>
            </a:r>
            <a:r>
              <a:rPr lang="en-US" dirty="0">
                <a:solidFill>
                  <a:prstClr val="black"/>
                </a:solidFill>
              </a:rPr>
              <a:t>to conduct at the global scale</a:t>
            </a:r>
          </a:p>
          <a:p>
            <a:pPr marL="285750" indent="-285750">
              <a:lnSpc>
                <a:spcPct val="90000"/>
              </a:lnSpc>
              <a:buFont typeface="Arial" pitchFamily="34" charset="0"/>
              <a:buChar char="•"/>
            </a:pPr>
            <a:endParaRPr lang="en-US" dirty="0">
              <a:solidFill>
                <a:srgbClr val="FF3300"/>
              </a:solidFill>
            </a:endParaRPr>
          </a:p>
        </p:txBody>
      </p:sp>
      <p:pic>
        <p:nvPicPr>
          <p:cNvPr id="4" name="Picture 3"/>
          <p:cNvPicPr>
            <a:picLocks noChangeAspect="1"/>
          </p:cNvPicPr>
          <p:nvPr/>
        </p:nvPicPr>
        <p:blipFill>
          <a:blip r:embed="rId3"/>
          <a:stretch>
            <a:fillRect/>
          </a:stretch>
        </p:blipFill>
        <p:spPr>
          <a:xfrm>
            <a:off x="2253916" y="1639519"/>
            <a:ext cx="3406656" cy="4567165"/>
          </a:xfrm>
          <a:prstGeom prst="rect">
            <a:avLst/>
          </a:prstGeom>
        </p:spPr>
      </p:pic>
    </p:spTree>
    <p:extLst>
      <p:ext uri="{BB962C8B-B14F-4D97-AF65-F5344CB8AC3E}">
        <p14:creationId xmlns:p14="http://schemas.microsoft.com/office/powerpoint/2010/main" val="157497395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 Charles </a:t>
            </a:r>
            <a:r>
              <a:rPr lang="en-US" dirty="0"/>
              <a:t>Darwin</a:t>
            </a:r>
            <a:br>
              <a:rPr lang="en-US" dirty="0"/>
            </a:br>
            <a:r>
              <a:rPr lang="en-US" sz="2000" dirty="0" smtClean="0"/>
              <a:t>Identification of </a:t>
            </a:r>
            <a:r>
              <a:rPr lang="en-US" sz="2000" i="1" dirty="0" smtClean="0"/>
              <a:t>patterns</a:t>
            </a:r>
            <a:r>
              <a:rPr lang="en-US" sz="2000" dirty="0" smtClean="0"/>
              <a:t> in nature by direct observation</a:t>
            </a:r>
            <a:endParaRPr lang="en-US" sz="2000" dirty="0"/>
          </a:p>
        </p:txBody>
      </p:sp>
      <p:sp>
        <p:nvSpPr>
          <p:cNvPr id="7" name="Rectangle 6"/>
          <p:cNvSpPr/>
          <p:nvPr/>
        </p:nvSpPr>
        <p:spPr>
          <a:xfrm>
            <a:off x="5188857" y="1593314"/>
            <a:ext cx="4790168" cy="4768170"/>
          </a:xfrm>
          <a:prstGeom prst="rect">
            <a:avLst/>
          </a:prstGeom>
          <a:solidFill>
            <a:srgbClr val="F2F2F2"/>
          </a:solidFill>
        </p:spPr>
        <p:txBody>
          <a:bodyPr wrap="square" lIns="182880" tIns="91440">
            <a:noAutofit/>
          </a:bodyPr>
          <a:lstStyle/>
          <a:p>
            <a:r>
              <a:rPr lang="en-US" sz="1500" dirty="0">
                <a:solidFill>
                  <a:prstClr val="black"/>
                </a:solidFill>
              </a:rPr>
              <a:t>“When on board H.M.S. Beagle, as naturalist, I was much struck with certain facts in the distribution of the inhabitants of South America, and in the geological relations of the present to the past inhabitants of that continent. These facts seemed to me to throw some light on the origin of species -- that mystery of mysteries, as it has been called by one of our greatest philosophers. On my return home, it occurred to me, in 1837, that something might perhaps be made out on this question by </a:t>
            </a:r>
            <a:r>
              <a:rPr lang="en-US" sz="1500" i="1" dirty="0">
                <a:solidFill>
                  <a:srgbClr val="0070C0"/>
                </a:solidFill>
              </a:rPr>
              <a:t>patiently accumulating and reflecting on all sorts of facts </a:t>
            </a:r>
            <a:r>
              <a:rPr lang="en-US" sz="1500" dirty="0">
                <a:solidFill>
                  <a:prstClr val="black"/>
                </a:solidFill>
              </a:rPr>
              <a:t>which could possibly have any bearing on it. </a:t>
            </a:r>
          </a:p>
          <a:p>
            <a:endParaRPr lang="en-US" sz="1500" dirty="0">
              <a:solidFill>
                <a:prstClr val="black"/>
              </a:solidFill>
            </a:endParaRPr>
          </a:p>
          <a:p>
            <a:r>
              <a:rPr lang="en-US" sz="1500" dirty="0">
                <a:solidFill>
                  <a:prstClr val="black"/>
                </a:solidFill>
              </a:rPr>
              <a:t>I can here give only the general conclusions at which I have arrived, with a few facts in illustration, but which, I hope, in most cases will suffice.”</a:t>
            </a:r>
          </a:p>
          <a:p>
            <a:endParaRPr lang="en-US" sz="1600" dirty="0">
              <a:solidFill>
                <a:prstClr val="black"/>
              </a:solidFill>
            </a:endParaRPr>
          </a:p>
          <a:p>
            <a:pPr algn="r"/>
            <a:r>
              <a:rPr lang="en-US" sz="1300" dirty="0">
                <a:solidFill>
                  <a:prstClr val="black"/>
                </a:solidFill>
              </a:rPr>
              <a:t>Published </a:t>
            </a:r>
            <a:r>
              <a:rPr lang="en-US" sz="1300" dirty="0">
                <a:solidFill>
                  <a:prstClr val="black"/>
                </a:solidFill>
              </a:rPr>
              <a:t>24 November,1859</a:t>
            </a:r>
            <a:endParaRPr lang="en-US" sz="1300" dirty="0">
              <a:solidFill>
                <a:prstClr val="black"/>
              </a:solidFill>
            </a:endParaRPr>
          </a:p>
          <a:p>
            <a:pPr algn="r"/>
            <a:r>
              <a:rPr lang="en-US" sz="1300" dirty="0">
                <a:solidFill>
                  <a:prstClr val="black"/>
                </a:solidFill>
              </a:rPr>
              <a:t>Most accessible book of great</a:t>
            </a:r>
          </a:p>
          <a:p>
            <a:pPr algn="r"/>
            <a:r>
              <a:rPr lang="en-US" sz="1300" dirty="0">
                <a:solidFill>
                  <a:prstClr val="black"/>
                </a:solidFill>
              </a:rPr>
              <a:t>scientific imagination ever written </a:t>
            </a:r>
            <a:endParaRPr lang="en-US" sz="1300" dirty="0">
              <a:solidFill>
                <a:prstClr val="black"/>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11313"/>
            <a:ext cx="29718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884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836901" y="1201677"/>
                <a:ext cx="4713239" cy="4538230"/>
              </a:xfrm>
              <a:prstGeom prst="rect">
                <a:avLst/>
              </a:prstGeom>
              <a:noFill/>
            </p:spPr>
            <p:txBody>
              <a:bodyPr wrap="square" rtlCol="0">
                <a:spAutoFit/>
              </a:bodyPr>
              <a:lstStyle/>
              <a:p>
                <a:r>
                  <a:rPr lang="en-US" dirty="0">
                    <a:solidFill>
                      <a:prstClr val="black"/>
                    </a:solidFill>
                  </a:rPr>
                  <a:t>“Thus, if we denote the thickness of the sand </a:t>
                </a:r>
              </a:p>
              <a:p>
                <a:r>
                  <a:rPr lang="en-US" dirty="0">
                    <a:solidFill>
                      <a:prstClr val="black"/>
                    </a:solidFill>
                  </a:rPr>
                  <a:t>layer by e, its surface area by s, atmospheric pressure by P, and the height of the water on the sand layer by h, we will have </a:t>
                </a:r>
                <a:r>
                  <a:rPr lang="en-US" dirty="0" err="1">
                    <a:solidFill>
                      <a:prstClr val="black"/>
                    </a:solidFill>
                  </a:rPr>
                  <a:t>P+h</a:t>
                </a:r>
                <a:r>
                  <a:rPr lang="en-US" dirty="0">
                    <a:solidFill>
                      <a:prstClr val="black"/>
                    </a:solidFill>
                  </a:rPr>
                  <a:t> for the pressure to which the upper end will be subjected.  In addition, if P ± h</a:t>
                </a:r>
                <a:r>
                  <a:rPr lang="en-US" baseline="-25000" dirty="0">
                    <a:solidFill>
                      <a:prstClr val="black"/>
                    </a:solidFill>
                  </a:rPr>
                  <a:t>0</a:t>
                </a:r>
                <a:r>
                  <a:rPr lang="en-US" dirty="0">
                    <a:solidFill>
                      <a:prstClr val="black"/>
                    </a:solidFill>
                  </a:rPr>
                  <a:t> is the pressure to which the lower surface is subjected, k is a coefficient that depends on the permeability of the layer and q is the volume discharge, we have </a:t>
                </a:r>
              </a:p>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𝑞</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𝑘</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𝑠</m:t>
                          </m:r>
                        </m:num>
                        <m:den>
                          <m:r>
                            <a:rPr lang="en-US" i="1">
                              <a:solidFill>
                                <a:prstClr val="black"/>
                              </a:solidFill>
                              <a:latin typeface="Cambria Math" panose="02040503050406030204" pitchFamily="18" charset="0"/>
                            </a:rPr>
                            <m:t>𝑒</m:t>
                          </m:r>
                        </m:den>
                      </m:f>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h</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𝑒</m:t>
                          </m:r>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h</m:t>
                              </m:r>
                            </m:e>
                            <m:sub>
                              <m:r>
                                <a:rPr lang="en-US" i="1">
                                  <a:solidFill>
                                    <a:prstClr val="black"/>
                                  </a:solidFill>
                                  <a:latin typeface="Cambria Math" panose="02040503050406030204" pitchFamily="18" charset="0"/>
                                </a:rPr>
                                <m:t>0</m:t>
                              </m:r>
                            </m:sub>
                          </m:sSub>
                        </m:e>
                      </m:d>
                    </m:oMath>
                  </m:oMathPara>
                </a14:m>
                <a:endParaRPr lang="en-US" dirty="0">
                  <a:solidFill>
                    <a:prstClr val="black"/>
                  </a:solidFill>
                </a:endParaRPr>
              </a:p>
              <a:p>
                <a:r>
                  <a:rPr lang="en-US" dirty="0">
                    <a:solidFill>
                      <a:prstClr val="black"/>
                    </a:solidFill>
                  </a:rPr>
                  <a:t>which reduces to</a:t>
                </a:r>
              </a:p>
              <a:p>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𝑞</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𝑘</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𝑠</m:t>
                        </m:r>
                      </m:num>
                      <m:den>
                        <m:r>
                          <a:rPr lang="en-US" i="1">
                            <a:solidFill>
                              <a:prstClr val="black"/>
                            </a:solidFill>
                            <a:latin typeface="Cambria Math" panose="02040503050406030204" pitchFamily="18" charset="0"/>
                          </a:rPr>
                          <m:t>𝑒</m:t>
                        </m:r>
                      </m:den>
                    </m:f>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h</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𝑒</m:t>
                        </m:r>
                      </m:e>
                    </m:d>
                  </m:oMath>
                </a14:m>
                <a:endParaRPr lang="en-US" dirty="0">
                  <a:solidFill>
                    <a:prstClr val="black"/>
                  </a:solidFill>
                </a:endParaRPr>
              </a:p>
              <a:p>
                <a:r>
                  <a:rPr lang="en-US" dirty="0">
                    <a:solidFill>
                      <a:prstClr val="black"/>
                    </a:solidFill>
                  </a:rPr>
                  <a:t>when h</a:t>
                </a:r>
                <a:r>
                  <a:rPr lang="en-US" baseline="-25000" dirty="0">
                    <a:solidFill>
                      <a:prstClr val="black"/>
                    </a:solidFill>
                  </a:rPr>
                  <a:t>0</a:t>
                </a:r>
                <a:r>
                  <a:rPr lang="en-US" dirty="0">
                    <a:solidFill>
                      <a:prstClr val="black"/>
                    </a:solidFill>
                  </a:rPr>
                  <a:t> = 0 or pressure under the filter is equal to atmospheric pressure.”</a:t>
                </a:r>
              </a:p>
              <a:p>
                <a:endParaRPr lang="en-US" dirty="0">
                  <a:solidFill>
                    <a:prstClr val="black"/>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836901" y="1201677"/>
                <a:ext cx="4713239" cy="4538230"/>
              </a:xfrm>
              <a:prstGeom prst="rect">
                <a:avLst/>
              </a:prstGeom>
              <a:blipFill rotWithShape="0">
                <a:blip r:embed="rId2"/>
                <a:stretch>
                  <a:fillRect l="-1035" t="-671" r="-1811"/>
                </a:stretch>
              </a:blipFill>
            </p:spPr>
            <p:txBody>
              <a:bodyPr/>
              <a:lstStyle/>
              <a:p>
                <a:r>
                  <a:rPr lang="en-US">
                    <a:noFill/>
                  </a:rPr>
                  <a:t> </a:t>
                </a:r>
              </a:p>
            </p:txBody>
          </p:sp>
        </mc:Fallback>
      </mc:AlternateContent>
      <p:sp>
        <p:nvSpPr>
          <p:cNvPr id="20" name="TextBox 19"/>
          <p:cNvSpPr txBox="1"/>
          <p:nvPr/>
        </p:nvSpPr>
        <p:spPr>
          <a:xfrm>
            <a:off x="1860171" y="585377"/>
            <a:ext cx="1683538" cy="461665"/>
          </a:xfrm>
          <a:prstGeom prst="rect">
            <a:avLst/>
          </a:prstGeom>
          <a:noFill/>
        </p:spPr>
        <p:txBody>
          <a:bodyPr wrap="none" rtlCol="0">
            <a:spAutoFit/>
          </a:bodyPr>
          <a:lstStyle/>
          <a:p>
            <a:r>
              <a:rPr lang="en-US" sz="2400" b="1" dirty="0">
                <a:solidFill>
                  <a:prstClr val="black"/>
                </a:solidFill>
              </a:rPr>
              <a:t>Darcy’s Law</a:t>
            </a:r>
            <a:endParaRPr lang="en-US" sz="2400" b="1" dirty="0">
              <a:solidFill>
                <a:prstClr val="black"/>
              </a:solidFill>
            </a:endParaRPr>
          </a:p>
        </p:txBody>
      </p:sp>
      <p:grpSp>
        <p:nvGrpSpPr>
          <p:cNvPr id="24" name="Group 23"/>
          <p:cNvGrpSpPr/>
          <p:nvPr/>
        </p:nvGrpSpPr>
        <p:grpSpPr>
          <a:xfrm>
            <a:off x="6391882" y="434137"/>
            <a:ext cx="4731746" cy="6049642"/>
            <a:chOff x="6307041" y="586828"/>
            <a:chExt cx="4731746" cy="6049642"/>
          </a:xfrm>
        </p:grpSpPr>
        <p:grpSp>
          <p:nvGrpSpPr>
            <p:cNvPr id="5" name="Group 4"/>
            <p:cNvGrpSpPr/>
            <p:nvPr/>
          </p:nvGrpSpPr>
          <p:grpSpPr>
            <a:xfrm>
              <a:off x="6730736" y="586828"/>
              <a:ext cx="4308051" cy="6049642"/>
              <a:chOff x="4171950" y="1490663"/>
              <a:chExt cx="2443163" cy="3809999"/>
            </a:xfrm>
          </p:grpSpPr>
          <p:grpSp>
            <p:nvGrpSpPr>
              <p:cNvPr id="6" name="Group 5"/>
              <p:cNvGrpSpPr/>
              <p:nvPr/>
            </p:nvGrpSpPr>
            <p:grpSpPr>
              <a:xfrm>
                <a:off x="4171950" y="1490663"/>
                <a:ext cx="2271712" cy="3809999"/>
                <a:chOff x="4171950" y="1490663"/>
                <a:chExt cx="2271712" cy="3809999"/>
              </a:xfrm>
            </p:grpSpPr>
            <p:pic>
              <p:nvPicPr>
                <p:cNvPr id="8" name="Picture 7"/>
                <p:cNvPicPr>
                  <a:picLocks noChangeAspect="1"/>
                </p:cNvPicPr>
                <p:nvPr/>
              </p:nvPicPr>
              <p:blipFill>
                <a:blip r:embed="rId3"/>
                <a:stretch>
                  <a:fillRect/>
                </a:stretch>
              </p:blipFill>
              <p:spPr>
                <a:xfrm>
                  <a:off x="4207446" y="1585912"/>
                  <a:ext cx="2236216" cy="3714750"/>
                </a:xfrm>
                <a:prstGeom prst="rect">
                  <a:avLst/>
                </a:prstGeom>
              </p:spPr>
            </p:pic>
            <p:sp>
              <p:nvSpPr>
                <p:cNvPr id="9" name="Rectangle 8"/>
                <p:cNvSpPr/>
                <p:nvPr/>
              </p:nvSpPr>
              <p:spPr>
                <a:xfrm>
                  <a:off x="4171950" y="1490663"/>
                  <a:ext cx="538163" cy="442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p:nvSpPr>
            <p:spPr>
              <a:xfrm>
                <a:off x="6076950" y="4038601"/>
                <a:ext cx="538163" cy="442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1" name="Straight Arrow Connector 10"/>
            <p:cNvCxnSpPr/>
            <p:nvPr/>
          </p:nvCxnSpPr>
          <p:spPr>
            <a:xfrm>
              <a:off x="9785023" y="1819373"/>
              <a:ext cx="18853" cy="31202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820048" y="3098674"/>
              <a:ext cx="300082" cy="369332"/>
            </a:xfrm>
            <a:prstGeom prst="rect">
              <a:avLst/>
            </a:prstGeom>
            <a:noFill/>
          </p:spPr>
          <p:txBody>
            <a:bodyPr wrap="none" rtlCol="0">
              <a:spAutoFit/>
            </a:bodyPr>
            <a:lstStyle/>
            <a:p>
              <a:r>
                <a:rPr lang="en-US" dirty="0">
                  <a:solidFill>
                    <a:prstClr val="black"/>
                  </a:solidFill>
                </a:rPr>
                <a:t>e</a:t>
              </a:r>
              <a:endParaRPr lang="en-US" dirty="0">
                <a:solidFill>
                  <a:prstClr val="black"/>
                </a:solidFill>
              </a:endParaRPr>
            </a:p>
          </p:txBody>
        </p:sp>
        <p:cxnSp>
          <p:nvCxnSpPr>
            <p:cNvPr id="14" name="Straight Arrow Connector 13"/>
            <p:cNvCxnSpPr/>
            <p:nvPr/>
          </p:nvCxnSpPr>
          <p:spPr>
            <a:xfrm>
              <a:off x="8625526" y="3098674"/>
              <a:ext cx="42420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702392" y="2808014"/>
              <a:ext cx="274434" cy="369332"/>
            </a:xfrm>
            <a:prstGeom prst="rect">
              <a:avLst/>
            </a:prstGeom>
            <a:noFill/>
          </p:spPr>
          <p:txBody>
            <a:bodyPr wrap="none" rtlCol="0">
              <a:spAutoFit/>
            </a:bodyPr>
            <a:lstStyle/>
            <a:p>
              <a:r>
                <a:rPr lang="en-US" dirty="0">
                  <a:solidFill>
                    <a:prstClr val="black"/>
                  </a:solidFill>
                </a:rPr>
                <a:t>s</a:t>
              </a:r>
              <a:endParaRPr lang="en-US" dirty="0">
                <a:solidFill>
                  <a:prstClr val="black"/>
                </a:solidFill>
              </a:endParaRPr>
            </a:p>
          </p:txBody>
        </p:sp>
        <p:sp>
          <p:nvSpPr>
            <p:cNvPr id="16" name="Rectangle 15"/>
            <p:cNvSpPr/>
            <p:nvPr/>
          </p:nvSpPr>
          <p:spPr>
            <a:xfrm>
              <a:off x="7890203" y="1634707"/>
              <a:ext cx="540533" cy="369332"/>
            </a:xfrm>
            <a:prstGeom prst="rect">
              <a:avLst/>
            </a:prstGeom>
          </p:spPr>
          <p:txBody>
            <a:bodyPr wrap="none">
              <a:spAutoFit/>
            </a:bodyPr>
            <a:lstStyle/>
            <a:p>
              <a:r>
                <a:rPr lang="en-US" dirty="0" err="1">
                  <a:solidFill>
                    <a:prstClr val="black"/>
                  </a:solidFill>
                </a:rPr>
                <a:t>P+h</a:t>
              </a:r>
              <a:endParaRPr lang="en-US" dirty="0">
                <a:solidFill>
                  <a:prstClr val="black"/>
                </a:solidFill>
              </a:endParaRPr>
            </a:p>
          </p:txBody>
        </p:sp>
        <p:sp>
          <p:nvSpPr>
            <p:cNvPr id="17" name="Rectangle 16"/>
            <p:cNvSpPr/>
            <p:nvPr/>
          </p:nvSpPr>
          <p:spPr>
            <a:xfrm>
              <a:off x="7826650" y="4754979"/>
              <a:ext cx="777777" cy="369332"/>
            </a:xfrm>
            <a:prstGeom prst="rect">
              <a:avLst/>
            </a:prstGeom>
          </p:spPr>
          <p:txBody>
            <a:bodyPr wrap="none">
              <a:spAutoFit/>
            </a:bodyPr>
            <a:lstStyle/>
            <a:p>
              <a:r>
                <a:rPr lang="en-US" dirty="0">
                  <a:solidFill>
                    <a:prstClr val="black"/>
                  </a:solidFill>
                </a:rPr>
                <a:t>P ± h</a:t>
              </a:r>
              <a:r>
                <a:rPr lang="en-US" baseline="-25000" dirty="0">
                  <a:solidFill>
                    <a:prstClr val="black"/>
                  </a:solidFill>
                </a:rPr>
                <a:t>0</a:t>
              </a:r>
              <a:r>
                <a:rPr lang="en-US" dirty="0">
                  <a:solidFill>
                    <a:prstClr val="black"/>
                  </a:solidFill>
                </a:rPr>
                <a:t> </a:t>
              </a:r>
              <a:endParaRPr lang="en-US" dirty="0">
                <a:solidFill>
                  <a:prstClr val="black"/>
                </a:solidFill>
              </a:endParaRPr>
            </a:p>
          </p:txBody>
        </p:sp>
        <p:sp>
          <p:nvSpPr>
            <p:cNvPr id="18" name="TextBox 17"/>
            <p:cNvSpPr txBox="1"/>
            <p:nvPr/>
          </p:nvSpPr>
          <p:spPr>
            <a:xfrm>
              <a:off x="8010428" y="5183123"/>
              <a:ext cx="306494" cy="369332"/>
            </a:xfrm>
            <a:prstGeom prst="rect">
              <a:avLst/>
            </a:prstGeom>
            <a:noFill/>
          </p:spPr>
          <p:txBody>
            <a:bodyPr wrap="none" rtlCol="0">
              <a:spAutoFit/>
            </a:bodyPr>
            <a:lstStyle/>
            <a:p>
              <a:r>
                <a:rPr lang="en-US" dirty="0">
                  <a:solidFill>
                    <a:prstClr val="black"/>
                  </a:solidFill>
                </a:rPr>
                <a:t>q</a:t>
              </a:r>
              <a:endParaRPr lang="en-US" dirty="0">
                <a:solidFill>
                  <a:prstClr val="black"/>
                </a:solidFill>
              </a:endParaRPr>
            </a:p>
          </p:txBody>
        </p:sp>
        <p:sp>
          <p:nvSpPr>
            <p:cNvPr id="19" name="TextBox 18"/>
            <p:cNvSpPr txBox="1"/>
            <p:nvPr/>
          </p:nvSpPr>
          <p:spPr>
            <a:xfrm>
              <a:off x="8687588" y="3609292"/>
              <a:ext cx="300082" cy="369332"/>
            </a:xfrm>
            <a:prstGeom prst="rect">
              <a:avLst/>
            </a:prstGeom>
            <a:noFill/>
          </p:spPr>
          <p:txBody>
            <a:bodyPr wrap="none" rtlCol="0">
              <a:spAutoFit/>
            </a:bodyPr>
            <a:lstStyle/>
            <a:p>
              <a:r>
                <a:rPr lang="en-US" dirty="0">
                  <a:solidFill>
                    <a:prstClr val="black"/>
                  </a:solidFill>
                </a:rPr>
                <a:t>k</a:t>
              </a:r>
              <a:endParaRPr lang="en-US" dirty="0">
                <a:solidFill>
                  <a:prstClr val="black"/>
                </a:solidFill>
              </a:endParaRPr>
            </a:p>
          </p:txBody>
        </p:sp>
        <p:sp>
          <p:nvSpPr>
            <p:cNvPr id="21" name="TextBox 20"/>
            <p:cNvSpPr txBox="1"/>
            <p:nvPr/>
          </p:nvSpPr>
          <p:spPr>
            <a:xfrm>
              <a:off x="6307041" y="2900678"/>
              <a:ext cx="1702149" cy="923330"/>
            </a:xfrm>
            <a:prstGeom prst="rect">
              <a:avLst/>
            </a:prstGeom>
            <a:noFill/>
          </p:spPr>
          <p:txBody>
            <a:bodyPr wrap="square" rtlCol="0">
              <a:spAutoFit/>
            </a:bodyPr>
            <a:lstStyle/>
            <a:p>
              <a:r>
                <a:rPr lang="en-US" dirty="0">
                  <a:solidFill>
                    <a:prstClr val="black"/>
                  </a:solidFill>
                </a:rPr>
                <a:t>Pressurized water supply in a hospital</a:t>
              </a:r>
              <a:endParaRPr lang="en-US" dirty="0">
                <a:solidFill>
                  <a:prstClr val="black"/>
                </a:solidFill>
              </a:endParaRPr>
            </a:p>
          </p:txBody>
        </p:sp>
        <p:cxnSp>
          <p:nvCxnSpPr>
            <p:cNvPr id="23" name="Straight Arrow Connector 22"/>
            <p:cNvCxnSpPr/>
            <p:nvPr/>
          </p:nvCxnSpPr>
          <p:spPr>
            <a:xfrm flipV="1">
              <a:off x="7494309" y="3582186"/>
              <a:ext cx="188536" cy="50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826377" y="5739907"/>
            <a:ext cx="5198154" cy="646331"/>
          </a:xfrm>
          <a:prstGeom prst="rect">
            <a:avLst/>
          </a:prstGeom>
          <a:noFill/>
        </p:spPr>
        <p:txBody>
          <a:bodyPr wrap="none" rtlCol="0">
            <a:spAutoFit/>
          </a:bodyPr>
          <a:lstStyle/>
          <a:p>
            <a:r>
              <a:rPr lang="en-US" dirty="0">
                <a:solidFill>
                  <a:prstClr val="black"/>
                </a:solidFill>
              </a:rPr>
              <a:t>Description of experiments and equation, p. 455-459,</a:t>
            </a:r>
          </a:p>
          <a:p>
            <a:r>
              <a:rPr lang="en-US" dirty="0">
                <a:solidFill>
                  <a:prstClr val="black"/>
                </a:solidFill>
              </a:rPr>
              <a:t>as part of Appendix D in the book of 506 pages.</a:t>
            </a:r>
            <a:endParaRPr lang="en-US" dirty="0">
              <a:solidFill>
                <a:prstClr val="black"/>
              </a:solidFill>
            </a:endParaRPr>
          </a:p>
        </p:txBody>
      </p:sp>
      <p:sp>
        <p:nvSpPr>
          <p:cNvPr id="2" name="TextBox 1"/>
          <p:cNvSpPr txBox="1"/>
          <p:nvPr/>
        </p:nvSpPr>
        <p:spPr>
          <a:xfrm>
            <a:off x="10147693" y="3503986"/>
            <a:ext cx="1771120" cy="923330"/>
          </a:xfrm>
          <a:prstGeom prst="rect">
            <a:avLst/>
          </a:prstGeom>
          <a:noFill/>
        </p:spPr>
        <p:txBody>
          <a:bodyPr wrap="square" rtlCol="0">
            <a:spAutoFit/>
          </a:bodyPr>
          <a:lstStyle/>
          <a:p>
            <a:pPr algn="ctr"/>
            <a:r>
              <a:rPr lang="en-US" dirty="0">
                <a:solidFill>
                  <a:prstClr val="black"/>
                </a:solidFill>
              </a:rPr>
              <a:t>Sand column is 2.3 m high</a:t>
            </a:r>
          </a:p>
          <a:p>
            <a:pPr algn="ctr"/>
            <a:r>
              <a:rPr lang="en-US" dirty="0">
                <a:solidFill>
                  <a:prstClr val="black"/>
                </a:solidFill>
              </a:rPr>
              <a:t>0.35m diameter</a:t>
            </a:r>
            <a:endParaRPr lang="en-US" dirty="0">
              <a:solidFill>
                <a:prstClr val="black"/>
              </a:solidFill>
            </a:endParaRPr>
          </a:p>
        </p:txBody>
      </p:sp>
      <p:sp>
        <p:nvSpPr>
          <p:cNvPr id="3" name="TextBox 2"/>
          <p:cNvSpPr txBox="1"/>
          <p:nvPr/>
        </p:nvSpPr>
        <p:spPr>
          <a:xfrm>
            <a:off x="10368502" y="5183107"/>
            <a:ext cx="1550312" cy="646331"/>
          </a:xfrm>
          <a:prstGeom prst="rect">
            <a:avLst/>
          </a:prstGeom>
          <a:noFill/>
        </p:spPr>
        <p:txBody>
          <a:bodyPr wrap="square" rtlCol="0">
            <a:spAutoFit/>
          </a:bodyPr>
          <a:lstStyle/>
          <a:p>
            <a:pPr algn="ctr"/>
            <a:r>
              <a:rPr lang="en-US" dirty="0">
                <a:solidFill>
                  <a:prstClr val="black"/>
                </a:solidFill>
              </a:rPr>
              <a:t>Diagram from Plate 24</a:t>
            </a:r>
            <a:endParaRPr lang="en-US" dirty="0">
              <a:solidFill>
                <a:prstClr val="black"/>
              </a:solidFill>
            </a:endParaRPr>
          </a:p>
        </p:txBody>
      </p:sp>
    </p:spTree>
    <p:extLst>
      <p:ext uri="{BB962C8B-B14F-4D97-AF65-F5344CB8AC3E}">
        <p14:creationId xmlns:p14="http://schemas.microsoft.com/office/powerpoint/2010/main" val="414813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Conductivity in Test 1, 29 Oct 1855</a:t>
            </a:r>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761269" y="1548798"/>
                <a:ext cx="4467954" cy="4667816"/>
              </a:xfrm>
              <a:prstGeom prst="rect">
                <a:avLst/>
              </a:prstGeom>
              <a:noFill/>
            </p:spPr>
            <p:txBody>
              <a:bodyPr wrap="none" rtlCol="0">
                <a:spAutoFit/>
              </a:bodyPr>
              <a:lstStyle/>
              <a:p>
                <a:r>
                  <a:rPr lang="en-US" dirty="0">
                    <a:solidFill>
                      <a:prstClr val="black"/>
                    </a:solidFill>
                  </a:rPr>
                  <a:t>Darcy’s Law:</a:t>
                </a:r>
              </a:p>
              <a:p>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𝑄</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𝐾𝐴</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𝛥</m:t>
                          </m:r>
                          <m:r>
                            <a:rPr lang="en-US" i="1">
                              <a:solidFill>
                                <a:prstClr val="black"/>
                              </a:solidFill>
                              <a:latin typeface="Cambria Math" panose="02040503050406030204" pitchFamily="18" charset="0"/>
                            </a:rPr>
                            <m:t>h</m:t>
                          </m:r>
                        </m:num>
                        <m:den>
                          <m:r>
                            <a:rPr lang="en-US" i="1">
                              <a:solidFill>
                                <a:prstClr val="black"/>
                              </a:solidFill>
                              <a:latin typeface="Cambria Math" panose="02040503050406030204" pitchFamily="18" charset="0"/>
                            </a:rPr>
                            <m:t>𝐿</m:t>
                          </m:r>
                        </m:den>
                      </m:f>
                    </m:oMath>
                  </m:oMathPara>
                </a14:m>
                <a:endParaRPr lang="en-US" dirty="0">
                  <a:solidFill>
                    <a:prstClr val="black"/>
                  </a:solidFill>
                </a:endParaRPr>
              </a:p>
              <a:p>
                <a:endParaRPr lang="en-US" dirty="0">
                  <a:solidFill>
                    <a:prstClr val="black"/>
                  </a:solidFill>
                </a:endParaRPr>
              </a:p>
              <a:p>
                <a14:m>
                  <m:oMath xmlns:m="http://schemas.openxmlformats.org/officeDocument/2006/math">
                    <m:r>
                      <a:rPr lang="en-US" i="1">
                        <a:solidFill>
                          <a:prstClr val="black"/>
                        </a:solidFill>
                        <a:latin typeface="Cambria Math" panose="02040503050406030204" pitchFamily="18" charset="0"/>
                      </a:rPr>
                      <m:t>𝐴</m:t>
                    </m:r>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𝜋</m:t>
                        </m:r>
                      </m:num>
                      <m:den>
                        <m:r>
                          <a:rPr lang="en-US" i="1">
                            <a:solidFill>
                              <a:prstClr val="black"/>
                            </a:solidFill>
                            <a:latin typeface="Cambria Math" panose="02040503050406030204" pitchFamily="18" charset="0"/>
                          </a:rPr>
                          <m:t>4</m:t>
                        </m:r>
                      </m:den>
                    </m:f>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𝐷</m:t>
                        </m:r>
                      </m:e>
                      <m:sup>
                        <m:r>
                          <a:rPr lang="en-US" i="1">
                            <a:solidFill>
                              <a:prstClr val="black"/>
                            </a:solidFill>
                            <a:latin typeface="Cambria Math" panose="02040503050406030204" pitchFamily="18" charset="0"/>
                          </a:rPr>
                          <m:t>2</m:t>
                        </m:r>
                      </m:sup>
                    </m:sSup>
                  </m:oMath>
                </a14:m>
                <a:r>
                  <a:rPr lang="en-US" dirty="0">
                    <a:solidFill>
                      <a:prstClr val="black"/>
                    </a:solidFill>
                  </a:rPr>
                  <a:t>= </a:t>
                </a:r>
                <a14:m>
                  <m:oMath xmlns:m="http://schemas.openxmlformats.org/officeDocument/2006/math">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𝜋</m:t>
                        </m:r>
                      </m:num>
                      <m:den>
                        <m:r>
                          <a:rPr lang="en-US" i="1">
                            <a:solidFill>
                              <a:prstClr val="black"/>
                            </a:solidFill>
                            <a:latin typeface="Cambria Math" panose="02040503050406030204" pitchFamily="18" charset="0"/>
                          </a:rPr>
                          <m:t>4</m:t>
                        </m:r>
                      </m:den>
                    </m:f>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(0.35)</m:t>
                        </m:r>
                      </m:e>
                      <m:sup>
                        <m:r>
                          <a:rPr lang="en-US" i="1">
                            <a:solidFill>
                              <a:prstClr val="black"/>
                            </a:solidFill>
                            <a:latin typeface="Cambria Math" panose="02040503050406030204" pitchFamily="18" charset="0"/>
                          </a:rPr>
                          <m:t>2</m:t>
                        </m:r>
                      </m:sup>
                    </m:sSup>
                  </m:oMath>
                </a14:m>
                <a:r>
                  <a:rPr lang="en-US" dirty="0">
                    <a:solidFill>
                      <a:prstClr val="black"/>
                    </a:solidFill>
                  </a:rPr>
                  <a:t> = 0.09621m</a:t>
                </a:r>
                <a:r>
                  <a:rPr lang="en-US" baseline="30000" dirty="0">
                    <a:solidFill>
                      <a:prstClr val="black"/>
                    </a:solidFill>
                  </a:rPr>
                  <a:t>2</a:t>
                </a:r>
              </a:p>
              <a:p>
                <a:endParaRPr lang="en-US" baseline="30000" dirty="0">
                  <a:solidFill>
                    <a:prstClr val="black"/>
                  </a:solidFill>
                </a:endParaRPr>
              </a:p>
              <a:p>
                <a14:m>
                  <m:oMathPara xmlns:m="http://schemas.openxmlformats.org/officeDocument/2006/math">
                    <m:oMathParaPr>
                      <m:jc m:val="centerGroup"/>
                    </m:oMathParaPr>
                    <m:oMath xmlns:m="http://schemas.openxmlformats.org/officeDocument/2006/math">
                      <m:r>
                        <a:rPr lang="en-US" i="1">
                          <a:solidFill>
                            <a:prstClr val="black"/>
                          </a:solidFill>
                          <a:latin typeface="Cambria Math"/>
                        </a:rPr>
                        <m:t>𝐾</m:t>
                      </m:r>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a:rPr>
                            <m:t>1</m:t>
                          </m:r>
                        </m:num>
                        <m:den>
                          <m:r>
                            <a:rPr lang="en-US" i="1">
                              <a:solidFill>
                                <a:prstClr val="black"/>
                              </a:solidFill>
                              <a:latin typeface="Cambria Math"/>
                            </a:rPr>
                            <m:t>𝐴</m:t>
                          </m:r>
                        </m:den>
                      </m:f>
                      <m:f>
                        <m:fPr>
                          <m:ctrlPr>
                            <a:rPr lang="en-US" i="1">
                              <a:solidFill>
                                <a:prstClr val="black"/>
                              </a:solidFill>
                              <a:latin typeface="Cambria Math" panose="02040503050406030204" pitchFamily="18" charset="0"/>
                            </a:rPr>
                          </m:ctrlPr>
                        </m:fPr>
                        <m:num>
                          <m:r>
                            <a:rPr lang="en-US" i="1">
                              <a:solidFill>
                                <a:prstClr val="black"/>
                              </a:solidFill>
                              <a:latin typeface="Cambria Math"/>
                            </a:rPr>
                            <m:t>𝑄</m:t>
                          </m:r>
                        </m:num>
                        <m:den>
                          <m:r>
                            <a:rPr lang="en-US" i="1">
                              <a:solidFill>
                                <a:prstClr val="black"/>
                              </a:solidFill>
                              <a:latin typeface="Cambria Math" panose="02040503050406030204" pitchFamily="18" charset="0"/>
                            </a:rPr>
                            <m:t>𝛥</m:t>
                          </m:r>
                          <m:r>
                            <a:rPr lang="en-US" i="1">
                              <a:solidFill>
                                <a:prstClr val="black"/>
                              </a:solidFill>
                              <a:latin typeface="Cambria Math" panose="02040503050406030204" pitchFamily="18" charset="0"/>
                            </a:rPr>
                            <m:t>h</m:t>
                          </m:r>
                        </m:den>
                      </m:f>
                      <m:r>
                        <a:rPr lang="en-US" i="1">
                          <a:solidFill>
                            <a:prstClr val="black"/>
                          </a:solidFill>
                          <a:latin typeface="Cambria Math"/>
                        </a:rPr>
                        <m:t>𝐿</m:t>
                      </m:r>
                      <m:r>
                        <a:rPr lang="en-US" i="1">
                          <a:solidFill>
                            <a:prstClr val="black"/>
                          </a:solidFill>
                          <a:latin typeface="Cambria Math"/>
                        </a:rPr>
                        <m:t>=</m:t>
                      </m:r>
                      <m:f>
                        <m:fPr>
                          <m:ctrlPr>
                            <a:rPr lang="en-US" i="1">
                              <a:solidFill>
                                <a:prstClr val="black"/>
                              </a:solidFill>
                              <a:latin typeface="Cambria Math" panose="02040503050406030204" pitchFamily="18" charset="0"/>
                            </a:rPr>
                          </m:ctrlPr>
                        </m:fPr>
                        <m:num>
                          <m:r>
                            <a:rPr lang="en-US" i="1">
                              <a:solidFill>
                                <a:prstClr val="black"/>
                              </a:solidFill>
                              <a:latin typeface="Cambria Math"/>
                            </a:rPr>
                            <m:t>1</m:t>
                          </m:r>
                        </m:num>
                        <m:den>
                          <m:r>
                            <a:rPr lang="en-US" i="1">
                              <a:solidFill>
                                <a:prstClr val="black"/>
                              </a:solidFill>
                              <a:latin typeface="Cambria Math"/>
                            </a:rPr>
                            <m:t>0.09621</m:t>
                          </m:r>
                        </m:den>
                      </m:f>
                      <m:f>
                        <m:fPr>
                          <m:ctrlPr>
                            <a:rPr lang="en-US" i="1">
                              <a:solidFill>
                                <a:prstClr val="black"/>
                              </a:solidFill>
                              <a:latin typeface="Cambria Math" panose="02040503050406030204" pitchFamily="18" charset="0"/>
                            </a:rPr>
                          </m:ctrlPr>
                        </m:fPr>
                        <m:num>
                          <m:r>
                            <a:rPr lang="en-US" i="1">
                              <a:solidFill>
                                <a:prstClr val="black"/>
                              </a:solidFill>
                              <a:latin typeface="Cambria Math"/>
                            </a:rPr>
                            <m:t>𝑄</m:t>
                          </m:r>
                        </m:num>
                        <m:den>
                          <m:r>
                            <a:rPr lang="en-US" i="1">
                              <a:solidFill>
                                <a:prstClr val="black"/>
                              </a:solidFill>
                              <a:latin typeface="Cambria Math" panose="02040503050406030204" pitchFamily="18" charset="0"/>
                            </a:rPr>
                            <m:t>𝛥</m:t>
                          </m:r>
                          <m:r>
                            <a:rPr lang="en-US" i="1">
                              <a:solidFill>
                                <a:prstClr val="black"/>
                              </a:solidFill>
                              <a:latin typeface="Cambria Math" panose="02040503050406030204" pitchFamily="18" charset="0"/>
                            </a:rPr>
                            <m:t>h</m:t>
                          </m:r>
                        </m:den>
                      </m:f>
                      <m:r>
                        <a:rPr lang="en-US" i="1">
                          <a:solidFill>
                            <a:prstClr val="black"/>
                          </a:solidFill>
                          <a:latin typeface="Cambria Math"/>
                        </a:rPr>
                        <m:t>𝐿</m:t>
                      </m:r>
                      <m:r>
                        <a:rPr lang="en-US" i="1">
                          <a:solidFill>
                            <a:prstClr val="black"/>
                          </a:solidFill>
                          <a:latin typeface="Cambria Math"/>
                        </a:rPr>
                        <m:t>=10.394</m:t>
                      </m:r>
                      <m:f>
                        <m:fPr>
                          <m:ctrlPr>
                            <a:rPr lang="en-US" i="1">
                              <a:solidFill>
                                <a:prstClr val="black"/>
                              </a:solidFill>
                              <a:latin typeface="Cambria Math" panose="02040503050406030204" pitchFamily="18" charset="0"/>
                            </a:rPr>
                          </m:ctrlPr>
                        </m:fPr>
                        <m:num>
                          <m:r>
                            <a:rPr lang="en-US" i="1">
                              <a:solidFill>
                                <a:prstClr val="black"/>
                              </a:solidFill>
                              <a:latin typeface="Cambria Math"/>
                            </a:rPr>
                            <m:t>𝑄</m:t>
                          </m:r>
                        </m:num>
                        <m:den>
                          <m:r>
                            <a:rPr lang="en-US" i="1">
                              <a:solidFill>
                                <a:prstClr val="black"/>
                              </a:solidFill>
                              <a:latin typeface="Cambria Math" panose="02040503050406030204" pitchFamily="18" charset="0"/>
                            </a:rPr>
                            <m:t>𝛥</m:t>
                          </m:r>
                          <m:r>
                            <a:rPr lang="en-US" i="1">
                              <a:solidFill>
                                <a:prstClr val="black"/>
                              </a:solidFill>
                              <a:latin typeface="Cambria Math" panose="02040503050406030204" pitchFamily="18" charset="0"/>
                            </a:rPr>
                            <m:t>h</m:t>
                          </m:r>
                        </m:den>
                      </m:f>
                      <m:r>
                        <a:rPr lang="en-US" i="1">
                          <a:solidFill>
                            <a:prstClr val="black"/>
                          </a:solidFill>
                          <a:latin typeface="Cambria Math"/>
                        </a:rPr>
                        <m:t>𝐿</m:t>
                      </m:r>
                    </m:oMath>
                  </m:oMathPara>
                </a14:m>
                <a:endParaRPr lang="en-US" baseline="30000" dirty="0">
                  <a:solidFill>
                    <a:prstClr val="black"/>
                  </a:solidFill>
                </a:endParaRPr>
              </a:p>
              <a:p>
                <a:endParaRPr lang="en-US" baseline="30000" dirty="0">
                  <a:solidFill>
                    <a:prstClr val="black"/>
                  </a:solidFill>
                </a:endParaRPr>
              </a:p>
              <a:p>
                <a:endParaRPr lang="en-US" baseline="30000" dirty="0">
                  <a:solidFill>
                    <a:prstClr val="black"/>
                  </a:solidFill>
                </a:endParaRPr>
              </a:p>
              <a:p>
                <a:endParaRPr lang="en-US" baseline="30000" dirty="0">
                  <a:solidFill>
                    <a:prstClr val="black"/>
                  </a:solidFill>
                </a:endParaRPr>
              </a:p>
              <a:p>
                <a:pPr algn="ctr"/>
                <a:r>
                  <a:rPr lang="en-US" dirty="0">
                    <a:solidFill>
                      <a:prstClr val="black"/>
                    </a:solidFill>
                  </a:rPr>
                  <a:t>For Test 1, Q/</a:t>
                </a:r>
                <a:r>
                  <a:rPr lang="en-US" dirty="0">
                    <a:solidFill>
                      <a:prstClr val="black"/>
                    </a:solidFill>
                    <a:latin typeface="Symbol" pitchFamily="18" charset="2"/>
                  </a:rPr>
                  <a:t>D</a:t>
                </a:r>
                <a:r>
                  <a:rPr lang="en-US" dirty="0">
                    <a:solidFill>
                      <a:prstClr val="black"/>
                    </a:solidFill>
                  </a:rPr>
                  <a:t>h = 2.8357, L</a:t>
                </a:r>
                <a14:m>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0.58</m:t>
                    </m:r>
                    <m:r>
                      <a:rPr lang="en-US" i="1">
                        <a:solidFill>
                          <a:prstClr val="black"/>
                        </a:solidFill>
                        <a:latin typeface="Cambria Math" panose="02040503050406030204" pitchFamily="18" charset="0"/>
                      </a:rPr>
                      <m:t>𝑚</m:t>
                    </m:r>
                  </m:oMath>
                </a14:m>
                <a:endParaRPr lang="en-US" baseline="30000" dirty="0">
                  <a:solidFill>
                    <a:prstClr val="black"/>
                  </a:solidFill>
                </a:endParaRPr>
              </a:p>
              <a:p>
                <a:endParaRPr lang="en-US" baseline="30000" dirty="0">
                  <a:solidFill>
                    <a:prstClr val="black"/>
                  </a:solidFill>
                </a:endParaRPr>
              </a:p>
              <a:p>
                <a14:m>
                  <m:oMathPara xmlns:m="http://schemas.openxmlformats.org/officeDocument/2006/math">
                    <m:oMathParaPr>
                      <m:jc m:val="centerGroup"/>
                    </m:oMathParaPr>
                    <m:oMath xmlns:m="http://schemas.openxmlformats.org/officeDocument/2006/math">
                      <m:r>
                        <a:rPr lang="en-US" i="1">
                          <a:solidFill>
                            <a:prstClr val="black"/>
                          </a:solidFill>
                          <a:latin typeface="Cambria Math"/>
                        </a:rPr>
                        <m:t>𝐾</m:t>
                      </m:r>
                      <m:r>
                        <a:rPr lang="en-US" i="1">
                          <a:solidFill>
                            <a:prstClr val="black"/>
                          </a:solidFill>
                          <a:latin typeface="Cambria Math"/>
                        </a:rPr>
                        <m:t>= 10.394∗2</m:t>
                      </m:r>
                      <m:r>
                        <a:rPr lang="en-US" i="1">
                          <a:solidFill>
                            <a:prstClr val="black"/>
                          </a:solidFill>
                          <a:latin typeface="Cambria Math"/>
                        </a:rPr>
                        <m:t>.8357 ∗0.58</m:t>
                      </m:r>
                    </m:oMath>
                  </m:oMathPara>
                </a14:m>
                <a:endParaRPr lang="en-US" i="1" dirty="0">
                  <a:solidFill>
                    <a:prstClr val="black"/>
                  </a:solidFill>
                  <a:latin typeface="Cambria Math"/>
                </a:endParaRPr>
              </a:p>
              <a:p>
                <a14:m>
                  <m:oMathPara xmlns:m="http://schemas.openxmlformats.org/officeDocument/2006/math">
                    <m:oMathParaPr>
                      <m:jc m:val="centerGroup"/>
                    </m:oMathParaPr>
                    <m:oMath xmlns:m="http://schemas.openxmlformats.org/officeDocument/2006/math">
                      <m:r>
                        <a:rPr lang="en-US" i="1">
                          <a:solidFill>
                            <a:prstClr val="black"/>
                          </a:solidFill>
                          <a:latin typeface="Cambria Math"/>
                        </a:rPr>
                        <m:t>=17.09</m:t>
                      </m:r>
                      <m:f>
                        <m:fPr>
                          <m:ctrlPr>
                            <a:rPr lang="en-US" i="1">
                              <a:solidFill>
                                <a:prstClr val="black"/>
                              </a:solidFill>
                              <a:latin typeface="Cambria Math" panose="02040503050406030204" pitchFamily="18" charset="0"/>
                            </a:rPr>
                          </m:ctrlPr>
                        </m:fPr>
                        <m:num>
                          <m:r>
                            <a:rPr lang="en-US" i="1">
                              <a:solidFill>
                                <a:prstClr val="black"/>
                              </a:solidFill>
                              <a:latin typeface="Cambria Math"/>
                            </a:rPr>
                            <m:t>𝐿</m:t>
                          </m:r>
                        </m:num>
                        <m:den>
                          <m:r>
                            <a:rPr lang="en-US" i="1">
                              <a:solidFill>
                                <a:prstClr val="black"/>
                              </a:solidFill>
                              <a:latin typeface="Cambria Math"/>
                            </a:rPr>
                            <m:t>𝑚𝑖𝑛</m:t>
                          </m:r>
                          <m:r>
                            <a:rPr lang="en-US" i="1">
                              <a:solidFill>
                                <a:prstClr val="black"/>
                              </a:solidFill>
                              <a:latin typeface="Cambria Math"/>
                            </a:rPr>
                            <m:t>−</m:t>
                          </m:r>
                          <m:r>
                            <a:rPr lang="en-US" i="1">
                              <a:solidFill>
                                <a:prstClr val="black"/>
                              </a:solidFill>
                              <a:latin typeface="Cambria Math"/>
                            </a:rPr>
                            <m:t>𝑚</m:t>
                          </m:r>
                          <m:r>
                            <a:rPr lang="en-US" i="1" baseline="30000">
                              <a:solidFill>
                                <a:prstClr val="black"/>
                              </a:solidFill>
                              <a:latin typeface="Cambria Math"/>
                            </a:rPr>
                            <m:t>2</m:t>
                          </m:r>
                          <m:r>
                            <m:rPr>
                              <m:nor/>
                            </m:rPr>
                            <a:rPr lang="en-US" baseline="30000" dirty="0">
                              <a:solidFill>
                                <a:prstClr val="black"/>
                              </a:solidFill>
                            </a:rPr>
                            <m:t> </m:t>
                          </m:r>
                        </m:den>
                      </m:f>
                    </m:oMath>
                  </m:oMathPara>
                </a14:m>
                <a:r>
                  <a:rPr lang="en-US" i="1" dirty="0">
                    <a:solidFill>
                      <a:prstClr val="black"/>
                    </a:solidFill>
                    <a:latin typeface="Cambria Math"/>
                  </a:rPr>
                  <a:t/>
                </a:r>
                <a:br>
                  <a:rPr lang="en-US" i="1" dirty="0">
                    <a:solidFill>
                      <a:prstClr val="black"/>
                    </a:solidFill>
                    <a:latin typeface="Cambria Math"/>
                  </a:rPr>
                </a:br>
                <a:endParaRPr lang="en-US" i="1" dirty="0">
                  <a:solidFill>
                    <a:prstClr val="black"/>
                  </a:solidFill>
                  <a:latin typeface="Cambria Math"/>
                </a:endParaRPr>
              </a:p>
              <a:p>
                <a14:m>
                  <m:oMathPara xmlns:m="http://schemas.openxmlformats.org/officeDocument/2006/math">
                    <m:oMathParaPr>
                      <m:jc m:val="centerGroup"/>
                    </m:oMathParaPr>
                    <m:oMath xmlns:m="http://schemas.openxmlformats.org/officeDocument/2006/math">
                      <m:r>
                        <a:rPr lang="en-US" i="1">
                          <a:solidFill>
                            <a:prstClr val="black"/>
                          </a:solidFill>
                          <a:latin typeface="Cambria Math"/>
                        </a:rPr>
                        <m:t>=</m:t>
                      </m:r>
                      <m:bar>
                        <m:barPr>
                          <m:ctrlPr>
                            <a:rPr lang="en-US" i="1">
                              <a:solidFill>
                                <a:prstClr val="black"/>
                              </a:solidFill>
                              <a:latin typeface="Cambria Math" panose="02040503050406030204" pitchFamily="18" charset="0"/>
                            </a:rPr>
                          </m:ctrlPr>
                        </m:barPr>
                        <m:e>
                          <m:r>
                            <a:rPr lang="en-US" i="1">
                              <a:solidFill>
                                <a:prstClr val="black"/>
                              </a:solidFill>
                              <a:latin typeface="Cambria Math"/>
                            </a:rPr>
                            <m:t>1.03</m:t>
                          </m:r>
                          <m:r>
                            <a:rPr lang="en-US" i="1">
                              <a:solidFill>
                                <a:prstClr val="black"/>
                              </a:solidFill>
                              <a:latin typeface="Cambria Math"/>
                            </a:rPr>
                            <m:t>𝑚</m:t>
                          </m:r>
                          <m:r>
                            <a:rPr lang="en-US" i="1">
                              <a:solidFill>
                                <a:prstClr val="black"/>
                              </a:solidFill>
                              <a:latin typeface="Cambria Math"/>
                            </a:rPr>
                            <m:t>/</m:t>
                          </m:r>
                          <m:r>
                            <a:rPr lang="en-US" i="1">
                              <a:solidFill>
                                <a:prstClr val="black"/>
                              </a:solidFill>
                              <a:latin typeface="Cambria Math"/>
                            </a:rPr>
                            <m:t>h𝑟</m:t>
                          </m:r>
                          <m:r>
                            <m:rPr>
                              <m:nor/>
                            </m:rPr>
                            <a:rPr lang="en-US" baseline="30000" dirty="0">
                              <a:solidFill>
                                <a:prstClr val="black"/>
                              </a:solidFill>
                            </a:rPr>
                            <m:t> </m:t>
                          </m:r>
                        </m:e>
                      </m:bar>
                    </m:oMath>
                  </m:oMathPara>
                </a14:m>
                <a:endParaRPr lang="en-US" baseline="30000" dirty="0">
                  <a:solidFill>
                    <a:prstClr val="black"/>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761269" y="1548798"/>
                <a:ext cx="4467954" cy="4667816"/>
              </a:xfrm>
              <a:prstGeom prst="rect">
                <a:avLst/>
              </a:prstGeom>
              <a:blipFill rotWithShape="0">
                <a:blip r:embed="rId2"/>
                <a:stretch>
                  <a:fillRect l="-1228" t="-653"/>
                </a:stretch>
              </a:blipFill>
            </p:spPr>
            <p:txBody>
              <a:bodyPr/>
              <a:lstStyle/>
              <a:p>
                <a:r>
                  <a:rPr lang="en-US">
                    <a:noFill/>
                  </a:rPr>
                  <a:t> </a:t>
                </a:r>
              </a:p>
            </p:txBody>
          </p:sp>
        </mc:Fallback>
      </mc:AlternateContent>
      <p:sp>
        <p:nvSpPr>
          <p:cNvPr id="3" name="TextBox 2"/>
          <p:cNvSpPr txBox="1"/>
          <p:nvPr/>
        </p:nvSpPr>
        <p:spPr>
          <a:xfrm>
            <a:off x="5333330" y="5754949"/>
            <a:ext cx="5856090" cy="923330"/>
          </a:xfrm>
          <a:prstGeom prst="rect">
            <a:avLst/>
          </a:prstGeom>
          <a:noFill/>
        </p:spPr>
        <p:txBody>
          <a:bodyPr wrap="none" rtlCol="0">
            <a:spAutoFit/>
          </a:bodyPr>
          <a:lstStyle/>
          <a:p>
            <a:pPr algn="ctr"/>
            <a:r>
              <a:rPr lang="en-US" dirty="0">
                <a:solidFill>
                  <a:prstClr val="black"/>
                </a:solidFill>
              </a:rPr>
              <a:t>These are reasonable numbers  for “slow sand” filters</a:t>
            </a:r>
          </a:p>
          <a:p>
            <a:pPr algn="ctr"/>
            <a:r>
              <a:rPr lang="en-US" dirty="0">
                <a:solidFill>
                  <a:prstClr val="black"/>
                </a:solidFill>
              </a:rPr>
              <a:t>Modern “rapid sand” filters have conductivities of 5-12 m/</a:t>
            </a:r>
            <a:r>
              <a:rPr lang="en-US" dirty="0" err="1">
                <a:solidFill>
                  <a:prstClr val="black"/>
                </a:solidFill>
              </a:rPr>
              <a:t>hr</a:t>
            </a:r>
            <a:endParaRPr lang="en-US" dirty="0">
              <a:solidFill>
                <a:prstClr val="black"/>
              </a:solidFill>
            </a:endParaRPr>
          </a:p>
          <a:p>
            <a:pPr algn="ctr"/>
            <a:r>
              <a:rPr lang="en-US" dirty="0">
                <a:solidFill>
                  <a:prstClr val="black"/>
                </a:solidFill>
              </a:rPr>
              <a:t>The Green-</a:t>
            </a:r>
            <a:r>
              <a:rPr lang="en-US" dirty="0" err="1">
                <a:solidFill>
                  <a:prstClr val="black"/>
                </a:solidFill>
              </a:rPr>
              <a:t>Ampt</a:t>
            </a:r>
            <a:r>
              <a:rPr lang="en-US" dirty="0">
                <a:solidFill>
                  <a:prstClr val="black"/>
                </a:solidFill>
              </a:rPr>
              <a:t> conductivity for sand is 12 cm/</a:t>
            </a:r>
            <a:r>
              <a:rPr lang="en-US" dirty="0" err="1">
                <a:solidFill>
                  <a:prstClr val="black"/>
                </a:solidFill>
              </a:rPr>
              <a:t>hr</a:t>
            </a:r>
            <a:endParaRPr lang="en-US"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4419106"/>
            <a:ext cx="41814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2528" y="1343730"/>
            <a:ext cx="5036834" cy="2908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488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778044" cy="1401762"/>
          </a:xfrm>
        </p:spPr>
        <p:txBody>
          <a:bodyPr>
            <a:normAutofit fontScale="90000"/>
          </a:bodyPr>
          <a:lstStyle/>
          <a:p>
            <a:pPr algn="l"/>
            <a:r>
              <a:rPr lang="en-US" sz="3200" dirty="0" smtClean="0"/>
              <a:t>Green-</a:t>
            </a:r>
            <a:r>
              <a:rPr lang="en-US" sz="3200" dirty="0" err="1" smtClean="0"/>
              <a:t>Ampt</a:t>
            </a:r>
            <a:r>
              <a:rPr lang="en-US" sz="3200" dirty="0" smtClean="0"/>
              <a:t> Conductivity </a:t>
            </a:r>
            <a:r>
              <a:rPr lang="en-US" sz="3200" dirty="0"/>
              <a:t>and Suction Head</a:t>
            </a:r>
            <a:r>
              <a:rPr lang="en-US" dirty="0" smtClean="0"/>
              <a:t/>
            </a:r>
            <a:br>
              <a:rPr lang="en-US" dirty="0" smtClean="0"/>
            </a:br>
            <a:endParaRPr lang="en-US" sz="3100" dirty="0"/>
          </a:p>
        </p:txBody>
      </p:sp>
      <p:graphicFrame>
        <p:nvGraphicFramePr>
          <p:cNvPr id="3" name="Chart 2"/>
          <p:cNvGraphicFramePr>
            <a:graphicFrameLocks/>
          </p:cNvGraphicFramePr>
          <p:nvPr>
            <p:extLst/>
          </p:nvPr>
        </p:nvGraphicFramePr>
        <p:xfrm>
          <a:off x="2819400" y="2057400"/>
          <a:ext cx="6248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600962" y="3870960"/>
            <a:ext cx="2278188" cy="369332"/>
          </a:xfrm>
          <a:prstGeom prst="rect">
            <a:avLst/>
          </a:prstGeom>
          <a:noFill/>
        </p:spPr>
        <p:txBody>
          <a:bodyPr wrap="none" rtlCol="0">
            <a:spAutoFit/>
          </a:bodyPr>
          <a:lstStyle/>
          <a:p>
            <a:r>
              <a:rPr lang="en-US" b="1" i="1" dirty="0">
                <a:solidFill>
                  <a:prstClr val="black"/>
                </a:solidFill>
              </a:rPr>
              <a:t>Suction Head, </a:t>
            </a:r>
            <a:r>
              <a:rPr lang="el-GR" b="1" i="1" dirty="0">
                <a:solidFill>
                  <a:prstClr val="black"/>
                </a:solidFill>
              </a:rPr>
              <a:t>ψ</a:t>
            </a:r>
            <a:r>
              <a:rPr lang="en-US" b="1" i="1" dirty="0">
                <a:solidFill>
                  <a:prstClr val="black"/>
                </a:solidFill>
              </a:rPr>
              <a:t> (cm)</a:t>
            </a:r>
            <a:endParaRPr lang="en-US" b="1" i="1" dirty="0">
              <a:solidFill>
                <a:prstClr val="black"/>
              </a:solidFill>
            </a:endParaRPr>
          </a:p>
        </p:txBody>
      </p:sp>
      <p:sp>
        <p:nvSpPr>
          <p:cNvPr id="5" name="TextBox 4"/>
          <p:cNvSpPr txBox="1"/>
          <p:nvPr/>
        </p:nvSpPr>
        <p:spPr>
          <a:xfrm>
            <a:off x="1981200" y="2514601"/>
            <a:ext cx="1657762" cy="646331"/>
          </a:xfrm>
          <a:prstGeom prst="rect">
            <a:avLst/>
          </a:prstGeom>
          <a:noFill/>
        </p:spPr>
        <p:txBody>
          <a:bodyPr wrap="none" rtlCol="0">
            <a:spAutoFit/>
          </a:bodyPr>
          <a:lstStyle/>
          <a:p>
            <a:r>
              <a:rPr lang="en-US" b="1" i="1" dirty="0">
                <a:solidFill>
                  <a:prstClr val="black"/>
                </a:solidFill>
              </a:rPr>
              <a:t>Conductivity, K </a:t>
            </a:r>
          </a:p>
          <a:p>
            <a:r>
              <a:rPr lang="en-US" b="1" i="1" dirty="0">
                <a:solidFill>
                  <a:prstClr val="black"/>
                </a:solidFill>
              </a:rPr>
              <a:t>(cm/</a:t>
            </a:r>
            <a:r>
              <a:rPr lang="en-US" b="1" i="1" dirty="0" err="1">
                <a:solidFill>
                  <a:prstClr val="black"/>
                </a:solidFill>
              </a:rPr>
              <a:t>hr</a:t>
            </a:r>
            <a:r>
              <a:rPr lang="en-US" b="1" i="1" dirty="0">
                <a:solidFill>
                  <a:prstClr val="black"/>
                </a:solidFill>
              </a:rPr>
              <a:t>)</a:t>
            </a:r>
            <a:endParaRPr lang="en-US" b="1" i="1" dirty="0">
              <a:solidFill>
                <a:prstClr val="black"/>
              </a:solidFill>
            </a:endParaRPr>
          </a:p>
        </p:txBody>
      </p:sp>
      <p:sp>
        <p:nvSpPr>
          <p:cNvPr id="6" name="TextBox 5"/>
          <p:cNvSpPr txBox="1"/>
          <p:nvPr/>
        </p:nvSpPr>
        <p:spPr>
          <a:xfrm>
            <a:off x="4114800" y="2791599"/>
            <a:ext cx="654346" cy="369332"/>
          </a:xfrm>
          <a:prstGeom prst="rect">
            <a:avLst/>
          </a:prstGeom>
          <a:noFill/>
        </p:spPr>
        <p:txBody>
          <a:bodyPr wrap="none" rtlCol="0">
            <a:spAutoFit/>
          </a:bodyPr>
          <a:lstStyle/>
          <a:p>
            <a:r>
              <a:rPr lang="en-US" b="1" dirty="0">
                <a:solidFill>
                  <a:srgbClr val="1F497D"/>
                </a:solidFill>
              </a:rPr>
              <a:t>Sand</a:t>
            </a:r>
            <a:endParaRPr lang="en-US" b="1" dirty="0">
              <a:solidFill>
                <a:srgbClr val="1F497D"/>
              </a:solidFill>
            </a:endParaRPr>
          </a:p>
        </p:txBody>
      </p:sp>
      <p:sp>
        <p:nvSpPr>
          <p:cNvPr id="7" name="TextBox 6"/>
          <p:cNvSpPr txBox="1"/>
          <p:nvPr/>
        </p:nvSpPr>
        <p:spPr>
          <a:xfrm>
            <a:off x="8279579" y="5638800"/>
            <a:ext cx="581249" cy="369332"/>
          </a:xfrm>
          <a:prstGeom prst="rect">
            <a:avLst/>
          </a:prstGeom>
          <a:noFill/>
        </p:spPr>
        <p:txBody>
          <a:bodyPr wrap="none" rtlCol="0">
            <a:spAutoFit/>
          </a:bodyPr>
          <a:lstStyle/>
          <a:p>
            <a:r>
              <a:rPr lang="en-US" b="1" dirty="0">
                <a:solidFill>
                  <a:srgbClr val="1F497D"/>
                </a:solidFill>
              </a:rPr>
              <a:t>Clay</a:t>
            </a:r>
            <a:endParaRPr lang="en-US" b="1" dirty="0">
              <a:solidFill>
                <a:srgbClr val="1F497D"/>
              </a:solidFill>
            </a:endParaRPr>
          </a:p>
        </p:txBody>
      </p:sp>
      <p:sp>
        <p:nvSpPr>
          <p:cNvPr id="8" name="TextBox 7"/>
          <p:cNvSpPr txBox="1"/>
          <p:nvPr/>
        </p:nvSpPr>
        <p:spPr>
          <a:xfrm>
            <a:off x="5867400" y="3886200"/>
            <a:ext cx="1040670" cy="369332"/>
          </a:xfrm>
          <a:prstGeom prst="rect">
            <a:avLst/>
          </a:prstGeom>
          <a:noFill/>
        </p:spPr>
        <p:txBody>
          <a:bodyPr wrap="none" rtlCol="0">
            <a:spAutoFit/>
          </a:bodyPr>
          <a:lstStyle/>
          <a:p>
            <a:r>
              <a:rPr lang="en-US" dirty="0">
                <a:solidFill>
                  <a:srgbClr val="1F497D"/>
                </a:solidFill>
              </a:rPr>
              <a:t>Silt Loam</a:t>
            </a:r>
            <a:endParaRPr lang="en-US" dirty="0">
              <a:solidFill>
                <a:srgbClr val="1F497D"/>
              </a:solidFill>
            </a:endParaRPr>
          </a:p>
        </p:txBody>
      </p:sp>
      <p:sp>
        <p:nvSpPr>
          <p:cNvPr id="9" name="TextBox 8"/>
          <p:cNvSpPr txBox="1"/>
          <p:nvPr/>
        </p:nvSpPr>
        <p:spPr>
          <a:xfrm>
            <a:off x="7759244" y="4800600"/>
            <a:ext cx="1584601" cy="369332"/>
          </a:xfrm>
          <a:prstGeom prst="rect">
            <a:avLst/>
          </a:prstGeom>
          <a:noFill/>
        </p:spPr>
        <p:txBody>
          <a:bodyPr wrap="none" rtlCol="0">
            <a:spAutoFit/>
          </a:bodyPr>
          <a:lstStyle/>
          <a:p>
            <a:r>
              <a:rPr lang="en-US" dirty="0" err="1">
                <a:solidFill>
                  <a:srgbClr val="1F497D"/>
                </a:solidFill>
              </a:rPr>
              <a:t>Silty</a:t>
            </a:r>
            <a:r>
              <a:rPr lang="en-US" dirty="0">
                <a:solidFill>
                  <a:srgbClr val="1F497D"/>
                </a:solidFill>
              </a:rPr>
              <a:t> Clay Loam</a:t>
            </a:r>
            <a:endParaRPr lang="en-US" dirty="0">
              <a:solidFill>
                <a:srgbClr val="1F497D"/>
              </a:solidFill>
            </a:endParaRPr>
          </a:p>
        </p:txBody>
      </p:sp>
      <p:sp>
        <p:nvSpPr>
          <p:cNvPr id="10" name="TextBox 9"/>
          <p:cNvSpPr txBox="1"/>
          <p:nvPr/>
        </p:nvSpPr>
        <p:spPr>
          <a:xfrm>
            <a:off x="4545444" y="3325892"/>
            <a:ext cx="1312090" cy="369332"/>
          </a:xfrm>
          <a:prstGeom prst="rect">
            <a:avLst/>
          </a:prstGeom>
          <a:noFill/>
        </p:spPr>
        <p:txBody>
          <a:bodyPr wrap="none" rtlCol="0">
            <a:spAutoFit/>
          </a:bodyPr>
          <a:lstStyle/>
          <a:p>
            <a:r>
              <a:rPr lang="en-US" dirty="0">
                <a:solidFill>
                  <a:srgbClr val="1F497D"/>
                </a:solidFill>
              </a:rPr>
              <a:t>Loamy Sand</a:t>
            </a:r>
            <a:endParaRPr lang="en-US" dirty="0">
              <a:solidFill>
                <a:srgbClr val="1F497D"/>
              </a:solidFill>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158" y="685801"/>
            <a:ext cx="3299242" cy="305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006788" y="5290280"/>
            <a:ext cx="1188659" cy="369332"/>
          </a:xfrm>
          <a:prstGeom prst="rect">
            <a:avLst/>
          </a:prstGeom>
          <a:noFill/>
        </p:spPr>
        <p:txBody>
          <a:bodyPr wrap="none" rtlCol="0">
            <a:spAutoFit/>
          </a:bodyPr>
          <a:lstStyle/>
          <a:p>
            <a:r>
              <a:rPr lang="en-US" dirty="0">
                <a:solidFill>
                  <a:srgbClr val="1F497D"/>
                </a:solidFill>
              </a:rPr>
              <a:t>Sandy Clay</a:t>
            </a:r>
            <a:endParaRPr lang="en-US" dirty="0">
              <a:solidFill>
                <a:srgbClr val="1F497D"/>
              </a:solidFill>
            </a:endParaRPr>
          </a:p>
        </p:txBody>
      </p:sp>
      <p:sp>
        <p:nvSpPr>
          <p:cNvPr id="13" name="TextBox 12"/>
          <p:cNvSpPr txBox="1"/>
          <p:nvPr/>
        </p:nvSpPr>
        <p:spPr>
          <a:xfrm>
            <a:off x="3915583" y="3870960"/>
            <a:ext cx="1316386" cy="369332"/>
          </a:xfrm>
          <a:prstGeom prst="rect">
            <a:avLst/>
          </a:prstGeom>
          <a:noFill/>
        </p:spPr>
        <p:txBody>
          <a:bodyPr wrap="none" rtlCol="0">
            <a:spAutoFit/>
          </a:bodyPr>
          <a:lstStyle/>
          <a:p>
            <a:r>
              <a:rPr lang="en-US" dirty="0">
                <a:solidFill>
                  <a:srgbClr val="1F497D"/>
                </a:solidFill>
              </a:rPr>
              <a:t>Sandy Loam</a:t>
            </a:r>
            <a:endParaRPr lang="en-US" dirty="0">
              <a:solidFill>
                <a:srgbClr val="1F497D"/>
              </a:solidFill>
            </a:endParaRPr>
          </a:p>
        </p:txBody>
      </p:sp>
      <p:sp>
        <p:nvSpPr>
          <p:cNvPr id="14" name="TextBox 13"/>
          <p:cNvSpPr txBox="1"/>
          <p:nvPr/>
        </p:nvSpPr>
        <p:spPr>
          <a:xfrm>
            <a:off x="4882354" y="4642628"/>
            <a:ext cx="699230" cy="369332"/>
          </a:xfrm>
          <a:prstGeom prst="rect">
            <a:avLst/>
          </a:prstGeom>
          <a:noFill/>
        </p:spPr>
        <p:txBody>
          <a:bodyPr wrap="none" rtlCol="0">
            <a:spAutoFit/>
          </a:bodyPr>
          <a:lstStyle/>
          <a:p>
            <a:r>
              <a:rPr lang="en-US" dirty="0">
                <a:solidFill>
                  <a:srgbClr val="1F497D"/>
                </a:solidFill>
              </a:rPr>
              <a:t>Loam</a:t>
            </a:r>
            <a:endParaRPr lang="en-US" dirty="0">
              <a:solidFill>
                <a:srgbClr val="1F497D"/>
              </a:solidFill>
            </a:endParaRPr>
          </a:p>
        </p:txBody>
      </p:sp>
      <p:sp>
        <p:nvSpPr>
          <p:cNvPr id="15" name="TextBox 14"/>
          <p:cNvSpPr txBox="1"/>
          <p:nvPr/>
        </p:nvSpPr>
        <p:spPr>
          <a:xfrm>
            <a:off x="6736504" y="4565904"/>
            <a:ext cx="1756122" cy="369332"/>
          </a:xfrm>
          <a:prstGeom prst="rect">
            <a:avLst/>
          </a:prstGeom>
          <a:noFill/>
        </p:spPr>
        <p:txBody>
          <a:bodyPr wrap="none" rtlCol="0">
            <a:spAutoFit/>
          </a:bodyPr>
          <a:lstStyle/>
          <a:p>
            <a:r>
              <a:rPr lang="en-US" dirty="0">
                <a:solidFill>
                  <a:srgbClr val="1F497D"/>
                </a:solidFill>
              </a:rPr>
              <a:t>Sandy Clay Loam</a:t>
            </a:r>
            <a:endParaRPr lang="en-US" dirty="0">
              <a:solidFill>
                <a:srgbClr val="1F497D"/>
              </a:solidFill>
            </a:endParaRPr>
          </a:p>
        </p:txBody>
      </p:sp>
      <p:sp>
        <p:nvSpPr>
          <p:cNvPr id="16" name="TextBox 15"/>
          <p:cNvSpPr txBox="1"/>
          <p:nvPr/>
        </p:nvSpPr>
        <p:spPr>
          <a:xfrm>
            <a:off x="5631191" y="4833914"/>
            <a:ext cx="1138966" cy="369332"/>
          </a:xfrm>
          <a:prstGeom prst="rect">
            <a:avLst/>
          </a:prstGeom>
          <a:noFill/>
        </p:spPr>
        <p:txBody>
          <a:bodyPr wrap="none" rtlCol="0">
            <a:spAutoFit/>
          </a:bodyPr>
          <a:lstStyle/>
          <a:p>
            <a:r>
              <a:rPr lang="en-US" dirty="0">
                <a:solidFill>
                  <a:srgbClr val="1F497D"/>
                </a:solidFill>
              </a:rPr>
              <a:t>Clay Loam</a:t>
            </a:r>
            <a:endParaRPr lang="en-US" dirty="0">
              <a:solidFill>
                <a:srgbClr val="1F497D"/>
              </a:solidFill>
            </a:endParaRPr>
          </a:p>
        </p:txBody>
      </p:sp>
      <p:sp>
        <p:nvSpPr>
          <p:cNvPr id="17" name="TextBox 16"/>
          <p:cNvSpPr txBox="1"/>
          <p:nvPr/>
        </p:nvSpPr>
        <p:spPr>
          <a:xfrm>
            <a:off x="7984057" y="5169932"/>
            <a:ext cx="1017138" cy="369332"/>
          </a:xfrm>
          <a:prstGeom prst="rect">
            <a:avLst/>
          </a:prstGeom>
          <a:noFill/>
        </p:spPr>
        <p:txBody>
          <a:bodyPr wrap="none" rtlCol="0">
            <a:spAutoFit/>
          </a:bodyPr>
          <a:lstStyle/>
          <a:p>
            <a:r>
              <a:rPr lang="en-US" dirty="0" err="1">
                <a:solidFill>
                  <a:srgbClr val="1F497D"/>
                </a:solidFill>
              </a:rPr>
              <a:t>Silty</a:t>
            </a:r>
            <a:r>
              <a:rPr lang="en-US" dirty="0">
                <a:solidFill>
                  <a:srgbClr val="1F497D"/>
                </a:solidFill>
              </a:rPr>
              <a:t> Clay</a:t>
            </a:r>
            <a:endParaRPr lang="en-US" dirty="0">
              <a:solidFill>
                <a:srgbClr val="1F497D"/>
              </a:solidFill>
            </a:endParaRPr>
          </a:p>
        </p:txBody>
      </p:sp>
    </p:spTree>
    <p:extLst>
      <p:ext uri="{BB962C8B-B14F-4D97-AF65-F5344CB8AC3E}">
        <p14:creationId xmlns:p14="http://schemas.microsoft.com/office/powerpoint/2010/main" val="4172459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Green-</a:t>
            </a:r>
            <a:r>
              <a:rPr lang="en-US" dirty="0" err="1" smtClean="0"/>
              <a:t>Ampt</a:t>
            </a:r>
            <a:r>
              <a:rPr lang="en-US" dirty="0" smtClean="0"/>
              <a:t> Assumptions</a:t>
            </a:r>
            <a:endParaRPr lang="en-US" dirty="0"/>
          </a:p>
        </p:txBody>
      </p:sp>
      <p:sp>
        <p:nvSpPr>
          <p:cNvPr id="3" name="Rectangle 3"/>
          <p:cNvSpPr>
            <a:spLocks noChangeArrowheads="1"/>
          </p:cNvSpPr>
          <p:nvPr/>
        </p:nvSpPr>
        <p:spPr bwMode="auto">
          <a:xfrm>
            <a:off x="5797550" y="1485900"/>
            <a:ext cx="4445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1400" b="1">
              <a:solidFill>
                <a:prstClr val="black"/>
              </a:solidFill>
              <a:latin typeface="Garamond" pitchFamily="18" charset="0"/>
            </a:endParaRPr>
          </a:p>
        </p:txBody>
      </p:sp>
      <p:sp>
        <p:nvSpPr>
          <p:cNvPr id="5" name="Line 5"/>
          <p:cNvSpPr>
            <a:spLocks noChangeShapeType="1"/>
          </p:cNvSpPr>
          <p:nvPr/>
        </p:nvSpPr>
        <p:spPr bwMode="auto">
          <a:xfrm>
            <a:off x="6426200" y="2298700"/>
            <a:ext cx="28829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 name="Line 6"/>
          <p:cNvSpPr>
            <a:spLocks noChangeShapeType="1"/>
          </p:cNvSpPr>
          <p:nvPr/>
        </p:nvSpPr>
        <p:spPr bwMode="auto">
          <a:xfrm>
            <a:off x="6426200" y="2298700"/>
            <a:ext cx="0" cy="398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 name="Line 7"/>
          <p:cNvSpPr>
            <a:spLocks noChangeShapeType="1"/>
          </p:cNvSpPr>
          <p:nvPr/>
        </p:nvSpPr>
        <p:spPr bwMode="auto">
          <a:xfrm>
            <a:off x="8953500" y="2311400"/>
            <a:ext cx="0" cy="1968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 name="Line 8"/>
          <p:cNvSpPr>
            <a:spLocks noChangeShapeType="1"/>
          </p:cNvSpPr>
          <p:nvPr/>
        </p:nvSpPr>
        <p:spPr bwMode="auto">
          <a:xfrm flipH="1">
            <a:off x="7073900" y="4279900"/>
            <a:ext cx="187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 name="Line 9"/>
          <p:cNvSpPr>
            <a:spLocks noChangeShapeType="1"/>
          </p:cNvSpPr>
          <p:nvPr/>
        </p:nvSpPr>
        <p:spPr bwMode="auto">
          <a:xfrm>
            <a:off x="7073900" y="4279900"/>
            <a:ext cx="0" cy="1993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 name="Text Box 10"/>
          <p:cNvSpPr txBox="1">
            <a:spLocks noChangeArrowheads="1"/>
          </p:cNvSpPr>
          <p:nvPr/>
        </p:nvSpPr>
        <p:spPr bwMode="auto">
          <a:xfrm>
            <a:off x="7197726" y="2625852"/>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dirty="0">
                <a:solidFill>
                  <a:prstClr val="black"/>
                </a:solidFill>
                <a:latin typeface="Garamond" pitchFamily="18" charset="0"/>
              </a:rPr>
              <a:t>Wetted Zone</a:t>
            </a:r>
          </a:p>
        </p:txBody>
      </p:sp>
      <p:sp>
        <p:nvSpPr>
          <p:cNvPr id="11" name="Text Box 11"/>
          <p:cNvSpPr txBox="1">
            <a:spLocks noChangeArrowheads="1"/>
          </p:cNvSpPr>
          <p:nvPr/>
        </p:nvSpPr>
        <p:spPr bwMode="auto">
          <a:xfrm>
            <a:off x="7299326" y="3943351"/>
            <a:ext cx="12453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dirty="0">
                <a:solidFill>
                  <a:prstClr val="black"/>
                </a:solidFill>
                <a:latin typeface="Garamond" pitchFamily="18" charset="0"/>
              </a:rPr>
              <a:t>Wetting Front</a:t>
            </a:r>
          </a:p>
        </p:txBody>
      </p:sp>
      <p:sp>
        <p:nvSpPr>
          <p:cNvPr id="13" name="Text Box 13"/>
          <p:cNvSpPr txBox="1">
            <a:spLocks noChangeArrowheads="1"/>
          </p:cNvSpPr>
          <p:nvPr/>
        </p:nvSpPr>
        <p:spPr bwMode="auto">
          <a:xfrm>
            <a:off x="5788025" y="2051051"/>
            <a:ext cx="13823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prstClr val="black"/>
                </a:solidFill>
                <a:latin typeface="Garamond" pitchFamily="18" charset="0"/>
              </a:rPr>
              <a:t>Ground Surface</a:t>
            </a:r>
          </a:p>
        </p:txBody>
      </p:sp>
      <p:sp>
        <p:nvSpPr>
          <p:cNvPr id="15" name="Line 15"/>
          <p:cNvSpPr>
            <a:spLocks noChangeShapeType="1"/>
          </p:cNvSpPr>
          <p:nvPr/>
        </p:nvSpPr>
        <p:spPr bwMode="auto">
          <a:xfrm>
            <a:off x="72771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6" name="Line 16"/>
          <p:cNvSpPr>
            <a:spLocks noChangeShapeType="1"/>
          </p:cNvSpPr>
          <p:nvPr/>
        </p:nvSpPr>
        <p:spPr bwMode="auto">
          <a:xfrm>
            <a:off x="75565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7" name="Line 17"/>
          <p:cNvSpPr>
            <a:spLocks noChangeShapeType="1"/>
          </p:cNvSpPr>
          <p:nvPr/>
        </p:nvSpPr>
        <p:spPr bwMode="auto">
          <a:xfrm>
            <a:off x="78740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8" name="Line 18"/>
          <p:cNvSpPr>
            <a:spLocks noChangeShapeType="1"/>
          </p:cNvSpPr>
          <p:nvPr/>
        </p:nvSpPr>
        <p:spPr bwMode="auto">
          <a:xfrm>
            <a:off x="81788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9" name="Line 19"/>
          <p:cNvSpPr>
            <a:spLocks noChangeShapeType="1"/>
          </p:cNvSpPr>
          <p:nvPr/>
        </p:nvSpPr>
        <p:spPr bwMode="auto">
          <a:xfrm>
            <a:off x="84836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0" name="Line 20"/>
          <p:cNvSpPr>
            <a:spLocks noChangeShapeType="1"/>
          </p:cNvSpPr>
          <p:nvPr/>
        </p:nvSpPr>
        <p:spPr bwMode="auto">
          <a:xfrm>
            <a:off x="87757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1" name="Text Box 21"/>
          <p:cNvSpPr txBox="1">
            <a:spLocks noChangeArrowheads="1"/>
          </p:cNvSpPr>
          <p:nvPr/>
        </p:nvSpPr>
        <p:spPr bwMode="auto">
          <a:xfrm>
            <a:off x="8086726" y="6115051"/>
            <a:ext cx="8077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prstClr val="black"/>
                </a:solidFill>
                <a:latin typeface="Garamond" pitchFamily="18" charset="0"/>
              </a:rPr>
              <a:t>Dry Soil</a:t>
            </a:r>
          </a:p>
        </p:txBody>
      </p:sp>
      <p:sp>
        <p:nvSpPr>
          <p:cNvPr id="23" name="Line 23"/>
          <p:cNvSpPr>
            <a:spLocks noChangeShapeType="1"/>
          </p:cNvSpPr>
          <p:nvPr/>
        </p:nvSpPr>
        <p:spPr bwMode="auto">
          <a:xfrm flipV="1">
            <a:off x="9182100" y="2298700"/>
            <a:ext cx="0" cy="19685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4" name="Line 24"/>
          <p:cNvSpPr>
            <a:spLocks noChangeShapeType="1"/>
          </p:cNvSpPr>
          <p:nvPr/>
        </p:nvSpPr>
        <p:spPr bwMode="auto">
          <a:xfrm>
            <a:off x="6426200" y="5080000"/>
            <a:ext cx="6477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5" name="Line 25"/>
          <p:cNvSpPr>
            <a:spLocks noChangeShapeType="1"/>
          </p:cNvSpPr>
          <p:nvPr/>
        </p:nvSpPr>
        <p:spPr bwMode="auto">
          <a:xfrm>
            <a:off x="7086600" y="5080000"/>
            <a:ext cx="18669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6" name="Line 26"/>
          <p:cNvSpPr>
            <a:spLocks noChangeShapeType="1"/>
          </p:cNvSpPr>
          <p:nvPr/>
        </p:nvSpPr>
        <p:spPr bwMode="auto">
          <a:xfrm>
            <a:off x="6426200" y="5867400"/>
            <a:ext cx="2540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7" name="Line 27"/>
          <p:cNvSpPr>
            <a:spLocks noChangeShapeType="1"/>
          </p:cNvSpPr>
          <p:nvPr/>
        </p:nvSpPr>
        <p:spPr bwMode="auto">
          <a:xfrm>
            <a:off x="6578600" y="2311400"/>
            <a:ext cx="0" cy="398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8" name="Line 28"/>
          <p:cNvSpPr>
            <a:spLocks noChangeShapeType="1"/>
          </p:cNvSpPr>
          <p:nvPr/>
        </p:nvSpPr>
        <p:spPr bwMode="auto">
          <a:xfrm>
            <a:off x="8966200" y="4368800"/>
            <a:ext cx="0" cy="14859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9" name="Line 29"/>
          <p:cNvSpPr>
            <a:spLocks noChangeShapeType="1"/>
          </p:cNvSpPr>
          <p:nvPr/>
        </p:nvSpPr>
        <p:spPr bwMode="auto">
          <a:xfrm>
            <a:off x="9017000" y="4279900"/>
            <a:ext cx="3937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0" name="Line 30"/>
          <p:cNvSpPr>
            <a:spLocks noChangeShapeType="1"/>
          </p:cNvSpPr>
          <p:nvPr/>
        </p:nvSpPr>
        <p:spPr bwMode="auto">
          <a:xfrm rot="16200000">
            <a:off x="9423400" y="21844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aphicFrame>
        <p:nvGraphicFramePr>
          <p:cNvPr id="32" name="Object 32"/>
          <p:cNvGraphicFramePr>
            <a:graphicFrameLocks noChangeAspect="1"/>
          </p:cNvGraphicFramePr>
          <p:nvPr>
            <p:extLst/>
          </p:nvPr>
        </p:nvGraphicFramePr>
        <p:xfrm>
          <a:off x="9302750" y="3087688"/>
          <a:ext cx="190500" cy="228600"/>
        </p:xfrm>
        <a:graphic>
          <a:graphicData uri="http://schemas.openxmlformats.org/presentationml/2006/ole">
            <mc:AlternateContent xmlns:mc="http://schemas.openxmlformats.org/markup-compatibility/2006">
              <mc:Choice xmlns:v="urn:schemas-microsoft-com:vml" Requires="v">
                <p:oleObj spid="_x0000_s4137" name="Equation" r:id="rId3" imgW="190500" imgH="228600" progId="Equation.3">
                  <p:embed/>
                </p:oleObj>
              </mc:Choice>
              <mc:Fallback>
                <p:oleObj name="Equation" r:id="rId3" imgW="190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0" y="3087688"/>
                        <a:ext cx="190500" cy="228600"/>
                      </a:xfrm>
                      <a:prstGeom prst="rect">
                        <a:avLst/>
                      </a:prstGeom>
                      <a:noFill/>
                      <a:ln>
                        <a:noFill/>
                      </a:ln>
                    </p:spPr>
                  </p:pic>
                </p:oleObj>
              </mc:Fallback>
            </mc:AlternateContent>
          </a:graphicData>
        </a:graphic>
      </p:graphicFrame>
      <p:graphicFrame>
        <p:nvGraphicFramePr>
          <p:cNvPr id="33" name="Object 33"/>
          <p:cNvGraphicFramePr>
            <a:graphicFrameLocks noChangeAspect="1"/>
          </p:cNvGraphicFramePr>
          <p:nvPr>
            <p:extLst/>
          </p:nvPr>
        </p:nvGraphicFramePr>
        <p:xfrm>
          <a:off x="7556500" y="4696372"/>
          <a:ext cx="508000" cy="332828"/>
        </p:xfrm>
        <a:graphic>
          <a:graphicData uri="http://schemas.openxmlformats.org/presentationml/2006/ole">
            <mc:AlternateContent xmlns:mc="http://schemas.openxmlformats.org/markup-compatibility/2006">
              <mc:Choice xmlns:v="urn:schemas-microsoft-com:vml" Requires="v">
                <p:oleObj spid="_x0000_s4138" name="Equation" r:id="rId5" imgW="368300" imgH="241300" progId="Equation.3">
                  <p:embed/>
                </p:oleObj>
              </mc:Choice>
              <mc:Fallback>
                <p:oleObj name="Equation" r:id="rId5" imgW="3683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0" y="4696372"/>
                        <a:ext cx="508000" cy="332828"/>
                      </a:xfrm>
                      <a:prstGeom prst="rect">
                        <a:avLst/>
                      </a:prstGeom>
                      <a:noFill/>
                      <a:ln>
                        <a:noFill/>
                      </a:ln>
                    </p:spPr>
                  </p:pic>
                </p:oleObj>
              </mc:Fallback>
            </mc:AlternateContent>
          </a:graphicData>
        </a:graphic>
      </p:graphicFrame>
      <p:graphicFrame>
        <p:nvGraphicFramePr>
          <p:cNvPr id="34" name="Object 34"/>
          <p:cNvGraphicFramePr>
            <a:graphicFrameLocks noChangeAspect="1"/>
          </p:cNvGraphicFramePr>
          <p:nvPr>
            <p:extLst/>
          </p:nvPr>
        </p:nvGraphicFramePr>
        <p:xfrm>
          <a:off x="7556500" y="5394778"/>
          <a:ext cx="393700" cy="421822"/>
        </p:xfrm>
        <a:graphic>
          <a:graphicData uri="http://schemas.openxmlformats.org/presentationml/2006/ole">
            <mc:AlternateContent xmlns:mc="http://schemas.openxmlformats.org/markup-compatibility/2006">
              <mc:Choice xmlns:v="urn:schemas-microsoft-com:vml" Requires="v">
                <p:oleObj spid="_x0000_s4139" name="Equation" r:id="rId7" imgW="177646" imgH="190335" progId="Equation.3">
                  <p:embed/>
                </p:oleObj>
              </mc:Choice>
              <mc:Fallback>
                <p:oleObj name="Equation" r:id="rId7" imgW="177646" imgH="19033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0" y="5394778"/>
                        <a:ext cx="393700" cy="421822"/>
                      </a:xfrm>
                      <a:prstGeom prst="rect">
                        <a:avLst/>
                      </a:prstGeom>
                      <a:noFill/>
                      <a:ln>
                        <a:noFill/>
                      </a:ln>
                    </p:spPr>
                  </p:pic>
                </p:oleObj>
              </mc:Fallback>
            </mc:AlternateContent>
          </a:graphicData>
        </a:graphic>
      </p:graphicFrame>
      <p:graphicFrame>
        <p:nvGraphicFramePr>
          <p:cNvPr id="35" name="Object 35"/>
          <p:cNvGraphicFramePr>
            <a:graphicFrameLocks noChangeAspect="1"/>
          </p:cNvGraphicFramePr>
          <p:nvPr>
            <p:extLst/>
          </p:nvPr>
        </p:nvGraphicFramePr>
        <p:xfrm>
          <a:off x="6578600" y="4528256"/>
          <a:ext cx="355600" cy="513644"/>
        </p:xfrm>
        <a:graphic>
          <a:graphicData uri="http://schemas.openxmlformats.org/presentationml/2006/ole">
            <mc:AlternateContent xmlns:mc="http://schemas.openxmlformats.org/markup-compatibility/2006">
              <mc:Choice xmlns:v="urn:schemas-microsoft-com:vml" Requires="v">
                <p:oleObj spid="_x0000_s4140" name="Equation" r:id="rId9" imgW="228600" imgH="330200" progId="Equation.3">
                  <p:embed/>
                </p:oleObj>
              </mc:Choice>
              <mc:Fallback>
                <p:oleObj name="Equation" r:id="rId9" imgW="228600" imgH="330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8600" y="4528256"/>
                        <a:ext cx="355600" cy="513644"/>
                      </a:xfrm>
                      <a:prstGeom prst="rect">
                        <a:avLst/>
                      </a:prstGeom>
                      <a:noFill/>
                      <a:ln>
                        <a:noFill/>
                      </a:ln>
                    </p:spPr>
                  </p:pic>
                </p:oleObj>
              </mc:Fallback>
            </mc:AlternateContent>
          </a:graphicData>
        </a:graphic>
      </p:graphicFrame>
      <p:graphicFrame>
        <p:nvGraphicFramePr>
          <p:cNvPr id="36" name="Object 36"/>
          <p:cNvGraphicFramePr>
            <a:graphicFrameLocks noChangeAspect="1"/>
          </p:cNvGraphicFramePr>
          <p:nvPr>
            <p:extLst/>
          </p:nvPr>
        </p:nvGraphicFramePr>
        <p:xfrm>
          <a:off x="9613900" y="1999118"/>
          <a:ext cx="292100" cy="396421"/>
        </p:xfrm>
        <a:graphic>
          <a:graphicData uri="http://schemas.openxmlformats.org/presentationml/2006/ole">
            <mc:AlternateContent xmlns:mc="http://schemas.openxmlformats.org/markup-compatibility/2006">
              <mc:Choice xmlns:v="urn:schemas-microsoft-com:vml" Requires="v">
                <p:oleObj spid="_x0000_s4141" name="Equation" r:id="rId11" imgW="177646" imgH="241091" progId="Equation.3">
                  <p:embed/>
                </p:oleObj>
              </mc:Choice>
              <mc:Fallback>
                <p:oleObj name="Equation" r:id="rId11" imgW="177646" imgH="24109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13900" y="1999118"/>
                        <a:ext cx="292100" cy="396421"/>
                      </a:xfrm>
                      <a:prstGeom prst="rect">
                        <a:avLst/>
                      </a:prstGeom>
                      <a:noFill/>
                      <a:ln>
                        <a:noFill/>
                      </a:ln>
                    </p:spPr>
                  </p:pic>
                </p:oleObj>
              </mc:Fallback>
            </mc:AlternateContent>
          </a:graphicData>
        </a:graphic>
      </p:graphicFrame>
      <p:graphicFrame>
        <p:nvGraphicFramePr>
          <p:cNvPr id="37" name="Object 37"/>
          <p:cNvGraphicFramePr>
            <a:graphicFrameLocks noChangeAspect="1"/>
          </p:cNvGraphicFramePr>
          <p:nvPr>
            <p:extLst/>
          </p:nvPr>
        </p:nvGraphicFramePr>
        <p:xfrm>
          <a:off x="6102350" y="6154738"/>
          <a:ext cx="165100" cy="165100"/>
        </p:xfrm>
        <a:graphic>
          <a:graphicData uri="http://schemas.openxmlformats.org/presentationml/2006/ole">
            <mc:AlternateContent xmlns:mc="http://schemas.openxmlformats.org/markup-compatibility/2006">
              <mc:Choice xmlns:v="urn:schemas-microsoft-com:vml" Requires="v">
                <p:oleObj spid="_x0000_s4142" name="Equation" r:id="rId13" imgW="164885" imgH="164885" progId="Equation.3">
                  <p:embed/>
                </p:oleObj>
              </mc:Choice>
              <mc:Fallback>
                <p:oleObj name="Equation" r:id="rId13" imgW="164885" imgH="16488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02350" y="6154738"/>
                        <a:ext cx="165100" cy="1651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0" name="Group 49"/>
          <p:cNvGrpSpPr/>
          <p:nvPr/>
        </p:nvGrpSpPr>
        <p:grpSpPr>
          <a:xfrm>
            <a:off x="2010329" y="1727885"/>
            <a:ext cx="3608333" cy="646331"/>
            <a:chOff x="342677" y="1485900"/>
            <a:chExt cx="3608333" cy="646331"/>
          </a:xfrm>
        </p:grpSpPr>
        <p:graphicFrame>
          <p:nvGraphicFramePr>
            <p:cNvPr id="51" name="Object 50"/>
            <p:cNvGraphicFramePr>
              <a:graphicFrameLocks noChangeAspect="1"/>
            </p:cNvGraphicFramePr>
            <p:nvPr>
              <p:extLst/>
            </p:nvPr>
          </p:nvGraphicFramePr>
          <p:xfrm>
            <a:off x="342677" y="1542177"/>
            <a:ext cx="549745" cy="405388"/>
          </p:xfrm>
          <a:graphic>
            <a:graphicData uri="http://schemas.openxmlformats.org/presentationml/2006/ole">
              <mc:AlternateContent xmlns:mc="http://schemas.openxmlformats.org/markup-compatibility/2006">
                <mc:Choice xmlns:v="urn:schemas-microsoft-com:vml" Requires="v">
                  <p:oleObj spid="_x0000_s4143"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srcRect/>
                        <a:stretch>
                          <a:fillRect/>
                        </a:stretch>
                      </p:blipFill>
                      <p:spPr bwMode="auto">
                        <a:xfrm>
                          <a:off x="342677" y="1542177"/>
                          <a:ext cx="549745" cy="405388"/>
                        </a:xfrm>
                        <a:prstGeom prst="rect">
                          <a:avLst/>
                        </a:prstGeom>
                        <a:noFill/>
                        <a:ln>
                          <a:noFill/>
                        </a:ln>
                      </p:spPr>
                    </p:pic>
                  </p:oleObj>
                </mc:Fallback>
              </mc:AlternateContent>
            </a:graphicData>
          </a:graphic>
        </p:graphicFrame>
        <p:sp>
          <p:nvSpPr>
            <p:cNvPr id="52" name="TextBox 51"/>
            <p:cNvSpPr txBox="1"/>
            <p:nvPr/>
          </p:nvSpPr>
          <p:spPr>
            <a:xfrm>
              <a:off x="911941" y="1485900"/>
              <a:ext cx="3039069" cy="646331"/>
            </a:xfrm>
            <a:prstGeom prst="rect">
              <a:avLst/>
            </a:prstGeom>
            <a:noFill/>
          </p:spPr>
          <p:txBody>
            <a:bodyPr wrap="square" rtlCol="0">
              <a:spAutoFit/>
            </a:bodyPr>
            <a:lstStyle/>
            <a:p>
              <a:r>
                <a:rPr lang="en-US" dirty="0">
                  <a:solidFill>
                    <a:prstClr val="black"/>
                  </a:solidFill>
                </a:rPr>
                <a:t>= increase in moisture content as wetting front passes</a:t>
              </a:r>
              <a:endParaRPr lang="en-US" dirty="0">
                <a:solidFill>
                  <a:prstClr val="black"/>
                </a:solidFill>
              </a:endParaRPr>
            </a:p>
          </p:txBody>
        </p:sp>
      </p:grpSp>
      <p:graphicFrame>
        <p:nvGraphicFramePr>
          <p:cNvPr id="4" name="Object 3"/>
          <p:cNvGraphicFramePr>
            <a:graphicFrameLocks noChangeAspect="1"/>
          </p:cNvGraphicFramePr>
          <p:nvPr>
            <p:extLst/>
          </p:nvPr>
        </p:nvGraphicFramePr>
        <p:xfrm>
          <a:off x="8542339" y="3927476"/>
          <a:ext cx="236537" cy="258763"/>
        </p:xfrm>
        <a:graphic>
          <a:graphicData uri="http://schemas.openxmlformats.org/presentationml/2006/ole">
            <mc:AlternateContent xmlns:mc="http://schemas.openxmlformats.org/markup-compatibility/2006">
              <mc:Choice xmlns:v="urn:schemas-microsoft-com:vml" Requires="v">
                <p:oleObj spid="_x0000_s4144" name="Equation" r:id="rId17" imgW="152280" imgH="164880" progId="Equation.3">
                  <p:embed/>
                </p:oleObj>
              </mc:Choice>
              <mc:Fallback>
                <p:oleObj name="Equation" r:id="rId17" imgW="152280" imgH="164880" progId="Equation.3">
                  <p:embed/>
                  <p:pic>
                    <p:nvPicPr>
                      <p:cNvPr id="0" name=""/>
                      <p:cNvPicPr>
                        <a:picLocks noChangeAspect="1" noChangeArrowheads="1"/>
                      </p:cNvPicPr>
                      <p:nvPr/>
                    </p:nvPicPr>
                    <p:blipFill>
                      <a:blip r:embed="rId18"/>
                      <a:srcRect/>
                      <a:stretch>
                        <a:fillRect/>
                      </a:stretch>
                    </p:blipFill>
                    <p:spPr bwMode="auto">
                      <a:xfrm>
                        <a:off x="8542339" y="3927476"/>
                        <a:ext cx="2365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6" name="Group 65"/>
          <p:cNvGrpSpPr/>
          <p:nvPr/>
        </p:nvGrpSpPr>
        <p:grpSpPr>
          <a:xfrm>
            <a:off x="2255838" y="2770633"/>
            <a:ext cx="3508184" cy="646331"/>
            <a:chOff x="442826" y="1485900"/>
            <a:chExt cx="3508184" cy="646331"/>
          </a:xfrm>
        </p:grpSpPr>
        <p:graphicFrame>
          <p:nvGraphicFramePr>
            <p:cNvPr id="67" name="Object 66"/>
            <p:cNvGraphicFramePr>
              <a:graphicFrameLocks noChangeAspect="1"/>
            </p:cNvGraphicFramePr>
            <p:nvPr>
              <p:extLst/>
            </p:nvPr>
          </p:nvGraphicFramePr>
          <p:xfrm>
            <a:off x="442826" y="1556893"/>
            <a:ext cx="346075" cy="376238"/>
          </p:xfrm>
          <a:graphic>
            <a:graphicData uri="http://schemas.openxmlformats.org/presentationml/2006/ole">
              <mc:AlternateContent xmlns:mc="http://schemas.openxmlformats.org/markup-compatibility/2006">
                <mc:Choice xmlns:v="urn:schemas-microsoft-com:vml" Requires="v">
                  <p:oleObj spid="_x0000_s4145" name="Equation" r:id="rId19" imgW="152280" imgH="164880" progId="Equation.3">
                    <p:embed/>
                  </p:oleObj>
                </mc:Choice>
                <mc:Fallback>
                  <p:oleObj name="Equation" r:id="rId19" imgW="152280" imgH="164880" progId="Equation.3">
                    <p:embed/>
                    <p:pic>
                      <p:nvPicPr>
                        <p:cNvPr id="0" name=""/>
                        <p:cNvPicPr>
                          <a:picLocks noChangeAspect="1" noChangeArrowheads="1"/>
                        </p:cNvPicPr>
                        <p:nvPr/>
                      </p:nvPicPr>
                      <p:blipFill>
                        <a:blip r:embed="rId20"/>
                        <a:srcRect/>
                        <a:stretch>
                          <a:fillRect/>
                        </a:stretch>
                      </p:blipFill>
                      <p:spPr bwMode="auto">
                        <a:xfrm>
                          <a:off x="442826" y="1556893"/>
                          <a:ext cx="346075" cy="376238"/>
                        </a:xfrm>
                        <a:prstGeom prst="rect">
                          <a:avLst/>
                        </a:prstGeom>
                        <a:noFill/>
                        <a:ln>
                          <a:noFill/>
                        </a:ln>
                      </p:spPr>
                    </p:pic>
                  </p:oleObj>
                </mc:Fallback>
              </mc:AlternateContent>
            </a:graphicData>
          </a:graphic>
        </p:graphicFrame>
        <p:sp>
          <p:nvSpPr>
            <p:cNvPr id="68" name="TextBox 67"/>
            <p:cNvSpPr txBox="1"/>
            <p:nvPr/>
          </p:nvSpPr>
          <p:spPr>
            <a:xfrm>
              <a:off x="911941" y="1485900"/>
              <a:ext cx="3039069" cy="646331"/>
            </a:xfrm>
            <a:prstGeom prst="rect">
              <a:avLst/>
            </a:prstGeom>
            <a:noFill/>
          </p:spPr>
          <p:txBody>
            <a:bodyPr wrap="square" rtlCol="0">
              <a:spAutoFit/>
            </a:bodyPr>
            <a:lstStyle/>
            <a:p>
              <a:r>
                <a:rPr lang="en-US" dirty="0">
                  <a:solidFill>
                    <a:prstClr val="black"/>
                  </a:solidFill>
                </a:rPr>
                <a:t>= Suction head at “sharp” wetting front</a:t>
              </a:r>
              <a:endParaRPr lang="en-US" dirty="0">
                <a:solidFill>
                  <a:prstClr val="black"/>
                </a:solidFill>
              </a:endParaRPr>
            </a:p>
          </p:txBody>
        </p:sp>
      </p:grpSp>
      <p:sp>
        <p:nvSpPr>
          <p:cNvPr id="12" name="TextBox 11"/>
          <p:cNvSpPr txBox="1"/>
          <p:nvPr/>
        </p:nvSpPr>
        <p:spPr>
          <a:xfrm>
            <a:off x="6934200" y="3295650"/>
            <a:ext cx="1575624" cy="369332"/>
          </a:xfrm>
          <a:prstGeom prst="rect">
            <a:avLst/>
          </a:prstGeom>
          <a:noFill/>
        </p:spPr>
        <p:txBody>
          <a:bodyPr wrap="none" rtlCol="0">
            <a:spAutoFit/>
          </a:bodyPr>
          <a:lstStyle/>
          <a:p>
            <a:r>
              <a:rPr lang="en-US" dirty="0">
                <a:solidFill>
                  <a:prstClr val="black"/>
                </a:solidFill>
              </a:rPr>
              <a:t>Conductivity, K</a:t>
            </a:r>
            <a:endParaRPr lang="en-US" dirty="0">
              <a:solidFill>
                <a:prstClr val="black"/>
              </a:solidFill>
            </a:endParaRPr>
          </a:p>
        </p:txBody>
      </p:sp>
      <p:grpSp>
        <p:nvGrpSpPr>
          <p:cNvPr id="69" name="Group 68"/>
          <p:cNvGrpSpPr/>
          <p:nvPr/>
        </p:nvGrpSpPr>
        <p:grpSpPr>
          <a:xfrm>
            <a:off x="2233614" y="3882760"/>
            <a:ext cx="3493833" cy="447941"/>
            <a:chOff x="457177" y="1485900"/>
            <a:chExt cx="3493833" cy="447941"/>
          </a:xfrm>
        </p:grpSpPr>
        <p:graphicFrame>
          <p:nvGraphicFramePr>
            <p:cNvPr id="70" name="Object 69"/>
            <p:cNvGraphicFramePr>
              <a:graphicFrameLocks noChangeAspect="1"/>
            </p:cNvGraphicFramePr>
            <p:nvPr>
              <p:extLst/>
            </p:nvPr>
          </p:nvGraphicFramePr>
          <p:xfrm>
            <a:off x="457177" y="1485900"/>
            <a:ext cx="317500" cy="447941"/>
          </p:xfrm>
          <a:graphic>
            <a:graphicData uri="http://schemas.openxmlformats.org/presentationml/2006/ole">
              <mc:AlternateContent xmlns:mc="http://schemas.openxmlformats.org/markup-compatibility/2006">
                <mc:Choice xmlns:v="urn:schemas-microsoft-com:vml" Requires="v">
                  <p:oleObj spid="_x0000_s4146" name="Equation" r:id="rId21" imgW="139680" imgH="164880" progId="Equation.3">
                    <p:embed/>
                  </p:oleObj>
                </mc:Choice>
                <mc:Fallback>
                  <p:oleObj name="Equation" r:id="rId21" imgW="139680" imgH="164880" progId="Equation.3">
                    <p:embed/>
                    <p:pic>
                      <p:nvPicPr>
                        <p:cNvPr id="0" name=""/>
                        <p:cNvPicPr>
                          <a:picLocks noChangeAspect="1" noChangeArrowheads="1"/>
                        </p:cNvPicPr>
                        <p:nvPr/>
                      </p:nvPicPr>
                      <p:blipFill>
                        <a:blip r:embed="rId22"/>
                        <a:srcRect/>
                        <a:stretch>
                          <a:fillRect/>
                        </a:stretch>
                      </p:blipFill>
                      <p:spPr bwMode="auto">
                        <a:xfrm>
                          <a:off x="457177" y="1485900"/>
                          <a:ext cx="317500" cy="447941"/>
                        </a:xfrm>
                        <a:prstGeom prst="rect">
                          <a:avLst/>
                        </a:prstGeom>
                        <a:noFill/>
                        <a:ln>
                          <a:noFill/>
                        </a:ln>
                      </p:spPr>
                    </p:pic>
                  </p:oleObj>
                </mc:Fallback>
              </mc:AlternateContent>
            </a:graphicData>
          </a:graphic>
        </p:graphicFrame>
        <p:sp>
          <p:nvSpPr>
            <p:cNvPr id="71" name="TextBox 70"/>
            <p:cNvSpPr txBox="1"/>
            <p:nvPr/>
          </p:nvSpPr>
          <p:spPr>
            <a:xfrm>
              <a:off x="911941" y="1523492"/>
              <a:ext cx="3039069" cy="369332"/>
            </a:xfrm>
            <a:prstGeom prst="rect">
              <a:avLst/>
            </a:prstGeom>
            <a:noFill/>
          </p:spPr>
          <p:txBody>
            <a:bodyPr wrap="square" rtlCol="0">
              <a:spAutoFit/>
            </a:bodyPr>
            <a:lstStyle/>
            <a:p>
              <a:r>
                <a:rPr lang="en-US" dirty="0">
                  <a:solidFill>
                    <a:prstClr val="black"/>
                  </a:solidFill>
                </a:rPr>
                <a:t>= Wetted depth</a:t>
              </a:r>
              <a:endParaRPr lang="en-US" dirty="0">
                <a:solidFill>
                  <a:prstClr val="black"/>
                </a:solidFill>
              </a:endParaRPr>
            </a:p>
          </p:txBody>
        </p:sp>
      </p:grpSp>
      <p:grpSp>
        <p:nvGrpSpPr>
          <p:cNvPr id="72" name="Group 71"/>
          <p:cNvGrpSpPr/>
          <p:nvPr/>
        </p:nvGrpSpPr>
        <p:grpSpPr>
          <a:xfrm>
            <a:off x="2205038" y="4803776"/>
            <a:ext cx="3522408" cy="447675"/>
            <a:chOff x="428602" y="1486674"/>
            <a:chExt cx="3522408" cy="447675"/>
          </a:xfrm>
        </p:grpSpPr>
        <p:graphicFrame>
          <p:nvGraphicFramePr>
            <p:cNvPr id="73" name="Object 72"/>
            <p:cNvGraphicFramePr>
              <a:graphicFrameLocks noChangeAspect="1"/>
            </p:cNvGraphicFramePr>
            <p:nvPr>
              <p:extLst/>
            </p:nvPr>
          </p:nvGraphicFramePr>
          <p:xfrm>
            <a:off x="428602" y="1486674"/>
            <a:ext cx="376237" cy="447675"/>
          </p:xfrm>
          <a:graphic>
            <a:graphicData uri="http://schemas.openxmlformats.org/presentationml/2006/ole">
              <mc:AlternateContent xmlns:mc="http://schemas.openxmlformats.org/markup-compatibility/2006">
                <mc:Choice xmlns:v="urn:schemas-microsoft-com:vml" Requires="v">
                  <p:oleObj spid="_x0000_s4147" name="Equation" r:id="rId23" imgW="164880" imgH="164880" progId="Equation.3">
                    <p:embed/>
                  </p:oleObj>
                </mc:Choice>
                <mc:Fallback>
                  <p:oleObj name="Equation" r:id="rId23" imgW="164880" imgH="164880" progId="Equation.3">
                    <p:embed/>
                    <p:pic>
                      <p:nvPicPr>
                        <p:cNvPr id="0" name=""/>
                        <p:cNvPicPr>
                          <a:picLocks noChangeAspect="1" noChangeArrowheads="1"/>
                        </p:cNvPicPr>
                        <p:nvPr/>
                      </p:nvPicPr>
                      <p:blipFill>
                        <a:blip r:embed="rId24"/>
                        <a:srcRect/>
                        <a:stretch>
                          <a:fillRect/>
                        </a:stretch>
                      </p:blipFill>
                      <p:spPr bwMode="auto">
                        <a:xfrm>
                          <a:off x="428602" y="1486674"/>
                          <a:ext cx="376237" cy="447675"/>
                        </a:xfrm>
                        <a:prstGeom prst="rect">
                          <a:avLst/>
                        </a:prstGeom>
                        <a:noFill/>
                        <a:ln>
                          <a:noFill/>
                        </a:ln>
                      </p:spPr>
                    </p:pic>
                  </p:oleObj>
                </mc:Fallback>
              </mc:AlternateContent>
            </a:graphicData>
          </a:graphic>
        </p:graphicFrame>
        <p:sp>
          <p:nvSpPr>
            <p:cNvPr id="74" name="TextBox 73"/>
            <p:cNvSpPr txBox="1"/>
            <p:nvPr/>
          </p:nvSpPr>
          <p:spPr>
            <a:xfrm>
              <a:off x="911941" y="1523492"/>
              <a:ext cx="3039069" cy="369332"/>
            </a:xfrm>
            <a:prstGeom prst="rect">
              <a:avLst/>
            </a:prstGeom>
            <a:noFill/>
          </p:spPr>
          <p:txBody>
            <a:bodyPr wrap="square" rtlCol="0">
              <a:spAutoFit/>
            </a:bodyPr>
            <a:lstStyle/>
            <a:p>
              <a:r>
                <a:rPr lang="en-US" dirty="0">
                  <a:solidFill>
                    <a:prstClr val="black"/>
                  </a:solidFill>
                </a:rPr>
                <a:t>= Conductivity in wetted zone</a:t>
              </a:r>
              <a:endParaRPr lang="en-US" dirty="0">
                <a:solidFill>
                  <a:prstClr val="black"/>
                </a:solidFill>
              </a:endParaRPr>
            </a:p>
          </p:txBody>
        </p:sp>
      </p:grpSp>
      <p:sp>
        <p:nvSpPr>
          <p:cNvPr id="75" name="Line 4"/>
          <p:cNvSpPr>
            <a:spLocks noChangeShapeType="1"/>
          </p:cNvSpPr>
          <p:nvPr/>
        </p:nvSpPr>
        <p:spPr bwMode="auto">
          <a:xfrm>
            <a:off x="6413500" y="2044700"/>
            <a:ext cx="28829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6" name="Text Box 12"/>
          <p:cNvSpPr txBox="1">
            <a:spLocks noChangeArrowheads="1"/>
          </p:cNvSpPr>
          <p:nvPr/>
        </p:nvSpPr>
        <p:spPr bwMode="auto">
          <a:xfrm>
            <a:off x="7096126" y="1771650"/>
            <a:ext cx="1255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dirty="0">
                <a:solidFill>
                  <a:prstClr val="black"/>
                </a:solidFill>
                <a:latin typeface="Garamond" pitchFamily="18" charset="0"/>
              </a:rPr>
              <a:t>Ponded Water</a:t>
            </a:r>
          </a:p>
        </p:txBody>
      </p:sp>
      <p:sp>
        <p:nvSpPr>
          <p:cNvPr id="77" name="AutoShape 14"/>
          <p:cNvSpPr>
            <a:spLocks noChangeArrowheads="1"/>
          </p:cNvSpPr>
          <p:nvPr/>
        </p:nvSpPr>
        <p:spPr bwMode="auto">
          <a:xfrm flipV="1">
            <a:off x="8801100" y="1892300"/>
            <a:ext cx="165100" cy="1397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ndParaRPr>
          </a:p>
        </p:txBody>
      </p:sp>
      <p:sp>
        <p:nvSpPr>
          <p:cNvPr id="78" name="Line 22"/>
          <p:cNvSpPr>
            <a:spLocks noChangeShapeType="1"/>
          </p:cNvSpPr>
          <p:nvPr/>
        </p:nvSpPr>
        <p:spPr bwMode="auto">
          <a:xfrm>
            <a:off x="9182100" y="18542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aphicFrame>
        <p:nvGraphicFramePr>
          <p:cNvPr id="79" name="Object 31"/>
          <p:cNvGraphicFramePr>
            <a:graphicFrameLocks noChangeAspect="1"/>
          </p:cNvGraphicFramePr>
          <p:nvPr/>
        </p:nvGraphicFramePr>
        <p:xfrm>
          <a:off x="9251950" y="1601788"/>
          <a:ext cx="266700" cy="330200"/>
        </p:xfrm>
        <a:graphic>
          <a:graphicData uri="http://schemas.openxmlformats.org/presentationml/2006/ole">
            <mc:AlternateContent xmlns:mc="http://schemas.openxmlformats.org/markup-compatibility/2006">
              <mc:Choice xmlns:v="urn:schemas-microsoft-com:vml" Requires="v">
                <p:oleObj spid="_x0000_s4148" name="Equation" r:id="rId25" imgW="266584" imgH="330057" progId="Equation.3">
                  <p:embed/>
                </p:oleObj>
              </mc:Choice>
              <mc:Fallback>
                <p:oleObj name="Equation" r:id="rId25" imgW="266584" imgH="330057"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251950" y="1601788"/>
                        <a:ext cx="266700" cy="330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0" name="Group 79"/>
          <p:cNvGrpSpPr/>
          <p:nvPr/>
        </p:nvGrpSpPr>
        <p:grpSpPr>
          <a:xfrm>
            <a:off x="2259013" y="5716588"/>
            <a:ext cx="3513772" cy="774144"/>
            <a:chOff x="437238" y="1395679"/>
            <a:chExt cx="3513772" cy="774144"/>
          </a:xfrm>
        </p:grpSpPr>
        <p:graphicFrame>
          <p:nvGraphicFramePr>
            <p:cNvPr id="81" name="Object 80"/>
            <p:cNvGraphicFramePr>
              <a:graphicFrameLocks noChangeAspect="1"/>
            </p:cNvGraphicFramePr>
            <p:nvPr>
              <p:extLst/>
            </p:nvPr>
          </p:nvGraphicFramePr>
          <p:xfrm>
            <a:off x="437238" y="1395679"/>
            <a:ext cx="376237" cy="619125"/>
          </p:xfrm>
          <a:graphic>
            <a:graphicData uri="http://schemas.openxmlformats.org/presentationml/2006/ole">
              <mc:AlternateContent xmlns:mc="http://schemas.openxmlformats.org/markup-compatibility/2006">
                <mc:Choice xmlns:v="urn:schemas-microsoft-com:vml" Requires="v">
                  <p:oleObj spid="_x0000_s4149" name="Equation" r:id="rId27" imgW="164880" imgH="228600" progId="Equation.3">
                    <p:embed/>
                  </p:oleObj>
                </mc:Choice>
                <mc:Fallback>
                  <p:oleObj name="Equation" r:id="rId27" imgW="164880" imgH="228600" progId="Equation.3">
                    <p:embed/>
                    <p:pic>
                      <p:nvPicPr>
                        <p:cNvPr id="0" name=""/>
                        <p:cNvPicPr>
                          <a:picLocks noChangeAspect="1" noChangeArrowheads="1"/>
                        </p:cNvPicPr>
                        <p:nvPr/>
                      </p:nvPicPr>
                      <p:blipFill>
                        <a:blip r:embed="rId28"/>
                        <a:srcRect/>
                        <a:stretch>
                          <a:fillRect/>
                        </a:stretch>
                      </p:blipFill>
                      <p:spPr bwMode="auto">
                        <a:xfrm>
                          <a:off x="437238" y="1395679"/>
                          <a:ext cx="376237" cy="619125"/>
                        </a:xfrm>
                        <a:prstGeom prst="rect">
                          <a:avLst/>
                        </a:prstGeom>
                        <a:noFill/>
                        <a:ln>
                          <a:noFill/>
                        </a:ln>
                      </p:spPr>
                    </p:pic>
                  </p:oleObj>
                </mc:Fallback>
              </mc:AlternateContent>
            </a:graphicData>
          </a:graphic>
        </p:graphicFrame>
        <p:sp>
          <p:nvSpPr>
            <p:cNvPr id="82" name="TextBox 81"/>
            <p:cNvSpPr txBox="1"/>
            <p:nvPr/>
          </p:nvSpPr>
          <p:spPr>
            <a:xfrm>
              <a:off x="911941" y="1523492"/>
              <a:ext cx="3039069" cy="646331"/>
            </a:xfrm>
            <a:prstGeom prst="rect">
              <a:avLst/>
            </a:prstGeom>
            <a:noFill/>
          </p:spPr>
          <p:txBody>
            <a:bodyPr wrap="square" rtlCol="0">
              <a:spAutoFit/>
            </a:bodyPr>
            <a:lstStyle/>
            <a:p>
              <a:r>
                <a:rPr lang="en-US" dirty="0">
                  <a:solidFill>
                    <a:prstClr val="black"/>
                  </a:solidFill>
                </a:rPr>
                <a:t>= Depth of water ponding on surface (small)</a:t>
              </a:r>
              <a:endParaRPr lang="en-US" dirty="0">
                <a:solidFill>
                  <a:prstClr val="black"/>
                </a:solidFill>
              </a:endParaRPr>
            </a:p>
          </p:txBody>
        </p:sp>
      </p:grpSp>
    </p:spTree>
    <p:extLst>
      <p:ext uri="{BB962C8B-B14F-4D97-AF65-F5344CB8AC3E}">
        <p14:creationId xmlns:p14="http://schemas.microsoft.com/office/powerpoint/2010/main" val="99815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tional_Corporate_PPT_Template-Arial">
  <a:themeElements>
    <a:clrScheme name="EsriMarketing">
      <a:dk1>
        <a:sysClr val="windowText" lastClr="000000"/>
      </a:dk1>
      <a:lt1>
        <a:sysClr val="window" lastClr="FFFFFF"/>
      </a:lt1>
      <a:dk2>
        <a:srgbClr val="001446"/>
      </a:dk2>
      <a:lt2>
        <a:srgbClr val="FFFF96"/>
      </a:lt2>
      <a:accent1>
        <a:srgbClr val="A3CA4B"/>
      </a:accent1>
      <a:accent2>
        <a:srgbClr val="FAC15A"/>
      </a:accent2>
      <a:accent3>
        <a:srgbClr val="ED982D"/>
      </a:accent3>
      <a:accent4>
        <a:srgbClr val="5EB4E6"/>
      </a:accent4>
      <a:accent5>
        <a:srgbClr val="8DA3E8"/>
      </a:accent5>
      <a:accent6>
        <a:srgbClr val="B996D5"/>
      </a:accent6>
      <a:hlink>
        <a:srgbClr val="9BCDFF"/>
      </a:hlink>
      <a:folHlink>
        <a:srgbClr val="8C8C8C"/>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1393</Words>
  <Application>Microsoft Office PowerPoint</Application>
  <PresentationFormat>Widescreen</PresentationFormat>
  <Paragraphs>217</Paragraphs>
  <Slides>27</Slides>
  <Notes>9</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27</vt:i4>
      </vt:variant>
    </vt:vector>
  </HeadingPairs>
  <TitlesOfParts>
    <vt:vector size="42" baseType="lpstr">
      <vt:lpstr>ＭＳ Ｐゴシック</vt:lpstr>
      <vt:lpstr>Arial</vt:lpstr>
      <vt:lpstr>Avenir LT Std 55 Roman</vt:lpstr>
      <vt:lpstr>Avenir LT Std 65 Medium</vt:lpstr>
      <vt:lpstr>Avenir LT Std 85 Heavy</vt:lpstr>
      <vt:lpstr>Calibri</vt:lpstr>
      <vt:lpstr>Cambria Math</vt:lpstr>
      <vt:lpstr>Garamond</vt:lpstr>
      <vt:lpstr>Lucida Grande</vt:lpstr>
      <vt:lpstr>Symbol</vt:lpstr>
      <vt:lpstr>1_Office Theme</vt:lpstr>
      <vt:lpstr>Office Theme</vt:lpstr>
      <vt:lpstr>Optional_Corporate_PPT_Template-Arial</vt:lpstr>
      <vt:lpstr>Equation</vt:lpstr>
      <vt:lpstr>Bitmap Image</vt:lpstr>
      <vt:lpstr>Review Slides for Final Exam</vt:lpstr>
      <vt:lpstr>How is new knowledge discovered?</vt:lpstr>
      <vt:lpstr>Deduction – Isaac Newton Given a set of axioms and a reasoning process, derive new principles</vt:lpstr>
      <vt:lpstr>Experiment – Henry Darcy Replicate nature in a laboratory and identify its functional processes</vt:lpstr>
      <vt:lpstr>Observation – Charles Darwin Identification of patterns in nature by direct observation</vt:lpstr>
      <vt:lpstr>PowerPoint Presentation</vt:lpstr>
      <vt:lpstr>Hydraulic Conductivity in Test 1, 29 Oct 1855</vt:lpstr>
      <vt:lpstr>Green-Ampt Conductivity and Suction Head </vt:lpstr>
      <vt:lpstr>Green-Ampt Assumptions</vt:lpstr>
      <vt:lpstr>Green – Ampt Infiltration (Cont.)</vt:lpstr>
      <vt:lpstr>Green – Ampt Infiltration</vt:lpstr>
      <vt:lpstr>Drought in Texas – US Drought Monitor</vt:lpstr>
      <vt:lpstr>Trends in Drought Severity in Texas</vt:lpstr>
      <vt:lpstr>Drought and GRACE</vt:lpstr>
      <vt:lpstr>Dam 7</vt:lpstr>
      <vt:lpstr>Elevation-Storage Curve, Dam 7</vt:lpstr>
      <vt:lpstr>Storage-Discharge Curve, Dam 7</vt:lpstr>
      <vt:lpstr>Watershed W1820</vt:lpstr>
      <vt:lpstr>Reach R580</vt:lpstr>
      <vt:lpstr>Steady Flow Solution</vt:lpstr>
      <vt:lpstr>PowerPoint Presentation</vt:lpstr>
      <vt:lpstr>Floodplain Delineation</vt:lpstr>
      <vt:lpstr>National Flood Insurance Program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Drought in Texas – US Drought Monitor</dc:title>
  <dc:creator>Maidment, David R</dc:creator>
  <cp:lastModifiedBy>Maidment, David R</cp:lastModifiedBy>
  <cp:revision>11</cp:revision>
  <dcterms:created xsi:type="dcterms:W3CDTF">2013-05-02T14:10:52Z</dcterms:created>
  <dcterms:modified xsi:type="dcterms:W3CDTF">2013-05-02T15:05:03Z</dcterms:modified>
</cp:coreProperties>
</file>