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35"/>
  </p:notesMasterIdLst>
  <p:handoutMasterIdLst>
    <p:handoutMasterId r:id="rId36"/>
  </p:handoutMasterIdLst>
  <p:sldIdLst>
    <p:sldId id="257" r:id="rId4"/>
    <p:sldId id="332" r:id="rId5"/>
    <p:sldId id="258" r:id="rId6"/>
    <p:sldId id="298" r:id="rId7"/>
    <p:sldId id="294" r:id="rId8"/>
    <p:sldId id="295" r:id="rId9"/>
    <p:sldId id="296" r:id="rId10"/>
    <p:sldId id="297" r:id="rId11"/>
    <p:sldId id="261" r:id="rId12"/>
    <p:sldId id="262" r:id="rId13"/>
    <p:sldId id="263" r:id="rId14"/>
    <p:sldId id="264" r:id="rId15"/>
    <p:sldId id="265" r:id="rId16"/>
    <p:sldId id="300" r:id="rId17"/>
    <p:sldId id="301" r:id="rId18"/>
    <p:sldId id="302" r:id="rId19"/>
    <p:sldId id="303" r:id="rId20"/>
    <p:sldId id="305" r:id="rId21"/>
    <p:sldId id="317" r:id="rId22"/>
    <p:sldId id="331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3" r:id="rId33"/>
    <p:sldId id="330" r:id="rId3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1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11" Type="http://schemas.openxmlformats.org/officeDocument/2006/relationships/image" Target="../media/image23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468285-CE79-41F4-8864-0D1EA1AC9A3F}" type="datetimeFigureOut">
              <a:rPr lang="en-US" smtClean="0"/>
              <a:t>2/12/2013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BF22ED-BB7A-408F-B02C-AC148F617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86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38ABE915-DCB2-4CD0-BEAD-9ADAF6D32ABF}" type="datetimeFigureOut">
              <a:rPr lang="en-US"/>
              <a:pPr>
                <a:defRPr/>
              </a:pPr>
              <a:t>2/12/2013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C1D38459-6AD4-4AE1-B3DC-1653978E3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80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228A86-8664-4BA5-9953-21ACF5B10FDD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2006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E89E43-EB2A-45E4-A981-9E8640818791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88887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C5D1BC-41A1-4F15-9CA1-7BCBB3C20B66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3483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BD0FD7-B229-42C2-8B0B-E2D0EF89F95D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5790"/>
            <a:ext cx="5140960" cy="418338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3279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48021-AA42-4BA3-B206-C1E30E911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60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94A7B-09AC-496C-ACC0-9B2D36A91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17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CF98B-D03F-438F-9ECA-C5ADEC0CF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86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15A9C-535E-4FF7-AE7B-B4FECB21E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22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813E0-2B5D-4015-A4BE-6D252040A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18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1986F-428D-46AB-A005-8C59AB8F0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2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12B94-D6CE-40B2-9CC9-CE0FD7117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2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0503B-4B35-442C-8872-5D26F204C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0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C338-A78D-4C0E-874C-B20C7FA0E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8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E3A62-C2FE-43C2-B288-CCC483C5F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9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248D4-746F-4DF2-81B2-A6AAE13DE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93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80AFE-574D-4A24-B93B-1D4F60285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8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E8F0E-5F2F-4AF2-8A23-DC7B1A702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5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C9D7A-EBC2-490A-A283-86D34CBA7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70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FDCF0C9-74F8-47CB-8335-5A9F3082E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7.bin"/><Relationship Id="rId21" Type="http://schemas.openxmlformats.org/officeDocument/2006/relationships/oleObject" Target="../embeddings/oleObject16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9.wmf"/><Relationship Id="rId20" Type="http://schemas.openxmlformats.org/officeDocument/2006/relationships/image" Target="../media/image21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11.bin"/><Relationship Id="rId24" Type="http://schemas.openxmlformats.org/officeDocument/2006/relationships/image" Target="../media/image23.wmf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17.bin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8.wmf"/><Relationship Id="rId22" Type="http://schemas.openxmlformats.org/officeDocument/2006/relationships/image" Target="../media/image2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1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Runoff Processes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971800"/>
            <a:ext cx="6400800" cy="17526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Reading: Applied Hydrology Sections 5.6 to 5.8 and Chapter 6 for Tuesday of next week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Subsurface flow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Lateral movement of water occurring through the soil above the water table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primary mechanism for stream flow generation when </a:t>
            </a:r>
            <a:r>
              <a:rPr lang="en-US" sz="2800" i="1" smtClean="0"/>
              <a:t>f</a:t>
            </a:r>
            <a:r>
              <a:rPr lang="en-US" sz="2800" smtClean="0"/>
              <a:t>&gt;</a:t>
            </a:r>
            <a:r>
              <a:rPr lang="en-US" sz="2800" i="1" smtClean="0"/>
              <a:t>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Matrix/translatory flow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Lateral flow of old water displaced by precipitation inputs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Near surface lateral conductivity is greater than overall vertical conductivity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Porosity and permeability higher near the ground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Macropore flow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Movement of water through large conduits in the soil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mtClean="0"/>
              <a:t>Soil macropores</a:t>
            </a:r>
          </a:p>
        </p:txBody>
      </p:sp>
      <p:pic>
        <p:nvPicPr>
          <p:cNvPr id="11267" name="Picture 3" descr="macroflow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6482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Macropo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81200"/>
            <a:ext cx="311308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Saturation overland flow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001000" cy="4525963"/>
          </a:xfrm>
        </p:spPr>
        <p:txBody>
          <a:bodyPr/>
          <a:lstStyle/>
          <a:p>
            <a:pPr eaLnBrk="1" hangingPunct="1"/>
            <a:r>
              <a:rPr lang="en-US" smtClean="0"/>
              <a:t>Soil is saturated from below by subsurface flow</a:t>
            </a:r>
          </a:p>
          <a:p>
            <a:pPr eaLnBrk="1" hangingPunct="1"/>
            <a:r>
              <a:rPr lang="en-US" smtClean="0"/>
              <a:t>Any precipitation occurring over a saturated surface becomes overland flow</a:t>
            </a:r>
          </a:p>
          <a:p>
            <a:pPr eaLnBrk="1" hangingPunct="1"/>
            <a:r>
              <a:rPr lang="en-US" smtClean="0"/>
              <a:t>Occurs mainly at the bottom of hill slopes and near stream banks</a:t>
            </a:r>
          </a:p>
        </p:txBody>
      </p:sp>
      <p:pic>
        <p:nvPicPr>
          <p:cNvPr id="12292" name="Picture 4" descr="Bild0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81400"/>
            <a:ext cx="46482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3659188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47244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Streamflow hydrograph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3962400" cy="2209800"/>
          </a:xfrm>
        </p:spPr>
        <p:txBody>
          <a:bodyPr/>
          <a:lstStyle/>
          <a:p>
            <a:pPr eaLnBrk="1" hangingPunct="1"/>
            <a:r>
              <a:rPr lang="en-US" sz="2800" smtClean="0"/>
              <a:t>Graph of stream discharge as a function of time at a given location on the stream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9600"/>
            <a:ext cx="396240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41910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019800" y="3200400"/>
            <a:ext cx="1601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latin typeface="Garamond" pitchFamily="18" charset="0"/>
              </a:rPr>
              <a:t>Perennial river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214438" y="6186488"/>
            <a:ext cx="1751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latin typeface="Garamond" pitchFamily="18" charset="0"/>
              </a:rPr>
              <a:t>Ephemeral river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791200" y="6110288"/>
            <a:ext cx="1662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latin typeface="Garamond" pitchFamily="18" charset="0"/>
              </a:rPr>
              <a:t>Snow-fed River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6705600" y="914400"/>
            <a:ext cx="22860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858000" y="6858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2"/>
                </a:solidFill>
                <a:latin typeface="Garamond" pitchFamily="18" charset="0"/>
              </a:rPr>
              <a:t>Direct runoff</a:t>
            </a: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 flipV="1">
            <a:off x="5562600" y="2057400"/>
            <a:ext cx="30480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V="1">
            <a:off x="6096000" y="2133600"/>
            <a:ext cx="15240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5715000" y="23622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2"/>
                </a:solidFill>
                <a:latin typeface="Garamond" pitchFamily="18" charset="0"/>
              </a:rPr>
              <a:t>Baseflow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Excess rainfall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Rainfall that is neither retained on the land surface nor infiltrated into the soil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Graph of excess rainfall versus time is called excess rainfall hyetograph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Direct runoff = observed </a:t>
            </a:r>
            <a:r>
              <a:rPr lang="en-US" sz="2800" dirty="0" err="1" smtClean="0">
                <a:solidFill>
                  <a:srgbClr val="FF0000"/>
                </a:solidFill>
              </a:rPr>
              <a:t>streamflow</a:t>
            </a:r>
            <a:r>
              <a:rPr lang="en-US" sz="2800" dirty="0" smtClean="0">
                <a:solidFill>
                  <a:srgbClr val="FF0000"/>
                </a:solidFill>
              </a:rPr>
              <a:t> - </a:t>
            </a:r>
            <a:r>
              <a:rPr lang="en-US" sz="2800" dirty="0" err="1" smtClean="0">
                <a:solidFill>
                  <a:srgbClr val="FF0000"/>
                </a:solidFill>
              </a:rPr>
              <a:t>baseflow</a:t>
            </a:r>
            <a:endParaRPr lang="en-US" sz="2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Excess rainfall = observed rainfall - abstractions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Abstractions/losses – difference between total rainfall hyetograph and excess rainfall hyetograph</a:t>
            </a:r>
          </a:p>
        </p:txBody>
      </p:sp>
    </p:spTree>
    <p:extLst>
      <p:ext uri="{BB962C8B-B14F-4D97-AF65-F5344CB8AC3E}">
        <p14:creationId xmlns:p14="http://schemas.microsoft.com/office/powerpoint/2010/main" val="412201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609600"/>
          </a:xfrm>
        </p:spPr>
        <p:txBody>
          <a:bodyPr/>
          <a:lstStyle/>
          <a:p>
            <a:pPr eaLnBrk="1" hangingPunct="1"/>
            <a:r>
              <a:rPr lang="en-US" sz="4000" smtClean="0"/>
              <a:t>SCS method</a:t>
            </a:r>
          </a:p>
        </p:txBody>
      </p:sp>
      <p:sp>
        <p:nvSpPr>
          <p:cNvPr id="71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305800" cy="3200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Soil conservation service (SCS) method is an experimentally derived method to determine rainfall excess using information about soils, vegetative cover, hydrologic condition and antecedent moisture conditions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 method is based on the simple relationship that P</a:t>
            </a:r>
            <a:r>
              <a:rPr lang="en-US" sz="2800" baseline="-25000" smtClean="0"/>
              <a:t>e</a:t>
            </a:r>
            <a:r>
              <a:rPr lang="en-US" sz="2800" smtClean="0"/>
              <a:t> = P - F</a:t>
            </a:r>
            <a:r>
              <a:rPr lang="en-US" sz="2800" baseline="-25000" smtClean="0"/>
              <a:t>a</a:t>
            </a:r>
            <a:r>
              <a:rPr lang="en-US" sz="2800" smtClean="0"/>
              <a:t> – I</a:t>
            </a:r>
            <a:r>
              <a:rPr lang="en-US" sz="2800" baseline="-25000" smtClean="0"/>
              <a:t>a</a:t>
            </a: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85800" y="4175125"/>
            <a:ext cx="3352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</a:t>
            </a:r>
            <a:r>
              <a:rPr lang="en-US" sz="2000" baseline="-25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e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is runoff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depth,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 is precipitation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depth,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F</a:t>
            </a:r>
            <a:r>
              <a:rPr lang="en-US" sz="2000" i="1" baseline="-25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is continuing abstraction, and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I</a:t>
            </a:r>
            <a:r>
              <a:rPr lang="en-US" sz="2000" baseline="-25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is the sum of initial losses (depression storage, interception, ET)</a:t>
            </a:r>
            <a:r>
              <a:rPr lang="en-US" sz="2000" dirty="0">
                <a:latin typeface="Garamond" pitchFamily="18" charset="0"/>
              </a:rPr>
              <a:t> </a:t>
            </a:r>
          </a:p>
        </p:txBody>
      </p:sp>
      <p:grpSp>
        <p:nvGrpSpPr>
          <p:cNvPr id="7178" name="Group 5"/>
          <p:cNvGrpSpPr>
            <a:grpSpLocks/>
          </p:cNvGrpSpPr>
          <p:nvPr/>
        </p:nvGrpSpPr>
        <p:grpSpPr bwMode="auto">
          <a:xfrm>
            <a:off x="4572000" y="3429000"/>
            <a:ext cx="3657600" cy="3136900"/>
            <a:chOff x="3112" y="1136"/>
            <a:chExt cx="2304" cy="1976"/>
          </a:xfrm>
        </p:grpSpPr>
        <p:sp>
          <p:nvSpPr>
            <p:cNvPr id="7179" name="Rectangle 6"/>
            <p:cNvSpPr>
              <a:spLocks noChangeArrowheads="1"/>
            </p:cNvSpPr>
            <p:nvPr/>
          </p:nvSpPr>
          <p:spPr bwMode="auto">
            <a:xfrm>
              <a:off x="3112" y="1136"/>
              <a:ext cx="2304" cy="19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" name="Rectangle 7"/>
            <p:cNvSpPr>
              <a:spLocks noChangeArrowheads="1"/>
            </p:cNvSpPr>
            <p:nvPr/>
          </p:nvSpPr>
          <p:spPr bwMode="auto">
            <a:xfrm>
              <a:off x="3383" y="2350"/>
              <a:ext cx="384" cy="4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Freeform 8"/>
            <p:cNvSpPr>
              <a:spLocks/>
            </p:cNvSpPr>
            <p:nvPr/>
          </p:nvSpPr>
          <p:spPr bwMode="auto">
            <a:xfrm>
              <a:off x="3764" y="1765"/>
              <a:ext cx="1113" cy="621"/>
            </a:xfrm>
            <a:custGeom>
              <a:avLst/>
              <a:gdLst>
                <a:gd name="T0" fmla="*/ 3 w 1113"/>
                <a:gd name="T1" fmla="*/ 243 h 621"/>
                <a:gd name="T2" fmla="*/ 0 w 1113"/>
                <a:gd name="T3" fmla="*/ 402 h 621"/>
                <a:gd name="T4" fmla="*/ 69 w 1113"/>
                <a:gd name="T5" fmla="*/ 447 h 621"/>
                <a:gd name="T6" fmla="*/ 135 w 1113"/>
                <a:gd name="T7" fmla="*/ 492 h 621"/>
                <a:gd name="T8" fmla="*/ 216 w 1113"/>
                <a:gd name="T9" fmla="*/ 519 h 621"/>
                <a:gd name="T10" fmla="*/ 309 w 1113"/>
                <a:gd name="T11" fmla="*/ 540 h 621"/>
                <a:gd name="T12" fmla="*/ 369 w 1113"/>
                <a:gd name="T13" fmla="*/ 546 h 621"/>
                <a:gd name="T14" fmla="*/ 555 w 1113"/>
                <a:gd name="T15" fmla="*/ 579 h 621"/>
                <a:gd name="T16" fmla="*/ 738 w 1113"/>
                <a:gd name="T17" fmla="*/ 597 h 621"/>
                <a:gd name="T18" fmla="*/ 987 w 1113"/>
                <a:gd name="T19" fmla="*/ 615 h 621"/>
                <a:gd name="T20" fmla="*/ 1113 w 1113"/>
                <a:gd name="T21" fmla="*/ 621 h 621"/>
                <a:gd name="T22" fmla="*/ 1113 w 1113"/>
                <a:gd name="T23" fmla="*/ 417 h 621"/>
                <a:gd name="T24" fmla="*/ 741 w 1113"/>
                <a:gd name="T25" fmla="*/ 411 h 621"/>
                <a:gd name="T26" fmla="*/ 741 w 1113"/>
                <a:gd name="T27" fmla="*/ 3 h 621"/>
                <a:gd name="T28" fmla="*/ 369 w 1113"/>
                <a:gd name="T29" fmla="*/ 0 h 621"/>
                <a:gd name="T30" fmla="*/ 369 w 1113"/>
                <a:gd name="T31" fmla="*/ 243 h 621"/>
                <a:gd name="T32" fmla="*/ 3 w 1113"/>
                <a:gd name="T33" fmla="*/ 243 h 6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13"/>
                <a:gd name="T52" fmla="*/ 0 h 621"/>
                <a:gd name="T53" fmla="*/ 1113 w 1113"/>
                <a:gd name="T54" fmla="*/ 621 h 6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13" h="621">
                  <a:moveTo>
                    <a:pt x="3" y="243"/>
                  </a:moveTo>
                  <a:lnTo>
                    <a:pt x="0" y="402"/>
                  </a:lnTo>
                  <a:lnTo>
                    <a:pt x="69" y="447"/>
                  </a:lnTo>
                  <a:lnTo>
                    <a:pt x="135" y="492"/>
                  </a:lnTo>
                  <a:lnTo>
                    <a:pt x="216" y="519"/>
                  </a:lnTo>
                  <a:lnTo>
                    <a:pt x="309" y="540"/>
                  </a:lnTo>
                  <a:lnTo>
                    <a:pt x="369" y="546"/>
                  </a:lnTo>
                  <a:lnTo>
                    <a:pt x="555" y="579"/>
                  </a:lnTo>
                  <a:lnTo>
                    <a:pt x="738" y="597"/>
                  </a:lnTo>
                  <a:lnTo>
                    <a:pt x="987" y="615"/>
                  </a:lnTo>
                  <a:lnTo>
                    <a:pt x="1113" y="621"/>
                  </a:lnTo>
                  <a:lnTo>
                    <a:pt x="1113" y="417"/>
                  </a:lnTo>
                  <a:lnTo>
                    <a:pt x="741" y="411"/>
                  </a:lnTo>
                  <a:lnTo>
                    <a:pt x="741" y="3"/>
                  </a:lnTo>
                  <a:lnTo>
                    <a:pt x="369" y="0"/>
                  </a:lnTo>
                  <a:lnTo>
                    <a:pt x="369" y="243"/>
                  </a:lnTo>
                  <a:lnTo>
                    <a:pt x="3" y="243"/>
                  </a:lnTo>
                  <a:close/>
                </a:path>
              </a:pathLst>
            </a:custGeom>
            <a:no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Freeform 9"/>
            <p:cNvSpPr>
              <a:spLocks/>
            </p:cNvSpPr>
            <p:nvPr/>
          </p:nvSpPr>
          <p:spPr bwMode="auto">
            <a:xfrm>
              <a:off x="3764" y="2164"/>
              <a:ext cx="1122" cy="612"/>
            </a:xfrm>
            <a:custGeom>
              <a:avLst/>
              <a:gdLst>
                <a:gd name="T0" fmla="*/ 0 w 1122"/>
                <a:gd name="T1" fmla="*/ 0 h 612"/>
                <a:gd name="T2" fmla="*/ 3 w 1122"/>
                <a:gd name="T3" fmla="*/ 612 h 612"/>
                <a:gd name="T4" fmla="*/ 1113 w 1122"/>
                <a:gd name="T5" fmla="*/ 609 h 612"/>
                <a:gd name="T6" fmla="*/ 1122 w 1122"/>
                <a:gd name="T7" fmla="*/ 228 h 612"/>
                <a:gd name="T8" fmla="*/ 756 w 1122"/>
                <a:gd name="T9" fmla="*/ 201 h 612"/>
                <a:gd name="T10" fmla="*/ 513 w 1122"/>
                <a:gd name="T11" fmla="*/ 177 h 612"/>
                <a:gd name="T12" fmla="*/ 303 w 1122"/>
                <a:gd name="T13" fmla="*/ 144 h 612"/>
                <a:gd name="T14" fmla="*/ 123 w 1122"/>
                <a:gd name="T15" fmla="*/ 93 h 612"/>
                <a:gd name="T16" fmla="*/ 0 w 1122"/>
                <a:gd name="T17" fmla="*/ 0 h 6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22"/>
                <a:gd name="T28" fmla="*/ 0 h 612"/>
                <a:gd name="T29" fmla="*/ 1122 w 1122"/>
                <a:gd name="T30" fmla="*/ 612 h 6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22" h="612">
                  <a:moveTo>
                    <a:pt x="0" y="0"/>
                  </a:moveTo>
                  <a:lnTo>
                    <a:pt x="3" y="612"/>
                  </a:lnTo>
                  <a:lnTo>
                    <a:pt x="1113" y="609"/>
                  </a:lnTo>
                  <a:lnTo>
                    <a:pt x="1122" y="228"/>
                  </a:lnTo>
                  <a:lnTo>
                    <a:pt x="756" y="201"/>
                  </a:lnTo>
                  <a:lnTo>
                    <a:pt x="513" y="177"/>
                  </a:lnTo>
                  <a:lnTo>
                    <a:pt x="303" y="144"/>
                  </a:lnTo>
                  <a:lnTo>
                    <a:pt x="123" y="9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10"/>
            <p:cNvSpPr>
              <a:spLocks noChangeShapeType="1"/>
            </p:cNvSpPr>
            <p:nvPr/>
          </p:nvSpPr>
          <p:spPr bwMode="auto">
            <a:xfrm flipV="1">
              <a:off x="3384" y="1408"/>
              <a:ext cx="0" cy="1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11"/>
            <p:cNvSpPr>
              <a:spLocks noChangeShapeType="1"/>
            </p:cNvSpPr>
            <p:nvPr/>
          </p:nvSpPr>
          <p:spPr bwMode="auto">
            <a:xfrm>
              <a:off x="3384" y="2776"/>
              <a:ext cx="1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Freeform 12"/>
            <p:cNvSpPr>
              <a:spLocks/>
            </p:cNvSpPr>
            <p:nvPr/>
          </p:nvSpPr>
          <p:spPr bwMode="auto">
            <a:xfrm>
              <a:off x="3755" y="2160"/>
              <a:ext cx="1119" cy="232"/>
            </a:xfrm>
            <a:custGeom>
              <a:avLst/>
              <a:gdLst>
                <a:gd name="T0" fmla="*/ 0 w 1119"/>
                <a:gd name="T1" fmla="*/ 0 h 232"/>
                <a:gd name="T2" fmla="*/ 153 w 1119"/>
                <a:gd name="T3" fmla="*/ 101 h 232"/>
                <a:gd name="T4" fmla="*/ 292 w 1119"/>
                <a:gd name="T5" fmla="*/ 142 h 232"/>
                <a:gd name="T6" fmla="*/ 557 w 1119"/>
                <a:gd name="T7" fmla="*/ 184 h 232"/>
                <a:gd name="T8" fmla="*/ 776 w 1119"/>
                <a:gd name="T9" fmla="*/ 207 h 232"/>
                <a:gd name="T10" fmla="*/ 1119 w 1119"/>
                <a:gd name="T11" fmla="*/ 232 h 2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9"/>
                <a:gd name="T19" fmla="*/ 0 h 232"/>
                <a:gd name="T20" fmla="*/ 1119 w 1119"/>
                <a:gd name="T21" fmla="*/ 232 h 2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9" h="232">
                  <a:moveTo>
                    <a:pt x="0" y="0"/>
                  </a:moveTo>
                  <a:cubicBezTo>
                    <a:pt x="25" y="17"/>
                    <a:pt x="104" y="77"/>
                    <a:pt x="153" y="101"/>
                  </a:cubicBezTo>
                  <a:cubicBezTo>
                    <a:pt x="202" y="124"/>
                    <a:pt x="225" y="128"/>
                    <a:pt x="292" y="142"/>
                  </a:cubicBezTo>
                  <a:cubicBezTo>
                    <a:pt x="359" y="156"/>
                    <a:pt x="477" y="173"/>
                    <a:pt x="557" y="184"/>
                  </a:cubicBezTo>
                  <a:cubicBezTo>
                    <a:pt x="637" y="195"/>
                    <a:pt x="682" y="199"/>
                    <a:pt x="776" y="207"/>
                  </a:cubicBezTo>
                  <a:cubicBezTo>
                    <a:pt x="870" y="215"/>
                    <a:pt x="1048" y="227"/>
                    <a:pt x="1119" y="232"/>
                  </a:cubicBezTo>
                </a:path>
              </a:pathLst>
            </a:custGeom>
            <a:noFill/>
            <a:ln w="254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Line 13"/>
            <p:cNvSpPr>
              <a:spLocks noChangeShapeType="1"/>
            </p:cNvSpPr>
            <p:nvPr/>
          </p:nvSpPr>
          <p:spPr bwMode="auto">
            <a:xfrm>
              <a:off x="3768" y="2010"/>
              <a:ext cx="0" cy="7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Line 14"/>
            <p:cNvSpPr>
              <a:spLocks noChangeShapeType="1"/>
            </p:cNvSpPr>
            <p:nvPr/>
          </p:nvSpPr>
          <p:spPr bwMode="auto">
            <a:xfrm flipH="1">
              <a:off x="3384" y="2346"/>
              <a:ext cx="3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Freeform 15"/>
            <p:cNvSpPr>
              <a:spLocks/>
            </p:cNvSpPr>
            <p:nvPr/>
          </p:nvSpPr>
          <p:spPr bwMode="auto">
            <a:xfrm>
              <a:off x="3570" y="1414"/>
              <a:ext cx="185" cy="746"/>
            </a:xfrm>
            <a:custGeom>
              <a:avLst/>
              <a:gdLst>
                <a:gd name="T0" fmla="*/ 0 w 185"/>
                <a:gd name="T1" fmla="*/ 0 h 746"/>
                <a:gd name="T2" fmla="*/ 13 w 185"/>
                <a:gd name="T3" fmla="*/ 231 h 746"/>
                <a:gd name="T4" fmla="*/ 40 w 185"/>
                <a:gd name="T5" fmla="*/ 462 h 746"/>
                <a:gd name="T6" fmla="*/ 86 w 185"/>
                <a:gd name="T7" fmla="*/ 610 h 746"/>
                <a:gd name="T8" fmla="*/ 185 w 185"/>
                <a:gd name="T9" fmla="*/ 746 h 7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746"/>
                <a:gd name="T17" fmla="*/ 185 w 185"/>
                <a:gd name="T18" fmla="*/ 746 h 7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746">
                  <a:moveTo>
                    <a:pt x="0" y="0"/>
                  </a:moveTo>
                  <a:cubicBezTo>
                    <a:pt x="3" y="77"/>
                    <a:pt x="7" y="154"/>
                    <a:pt x="13" y="231"/>
                  </a:cubicBezTo>
                  <a:cubicBezTo>
                    <a:pt x="20" y="308"/>
                    <a:pt x="27" y="399"/>
                    <a:pt x="40" y="462"/>
                  </a:cubicBezTo>
                  <a:cubicBezTo>
                    <a:pt x="52" y="525"/>
                    <a:pt x="62" y="563"/>
                    <a:pt x="86" y="610"/>
                  </a:cubicBezTo>
                  <a:cubicBezTo>
                    <a:pt x="110" y="657"/>
                    <a:pt x="168" y="723"/>
                    <a:pt x="185" y="746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Text Box 16"/>
            <p:cNvSpPr txBox="1">
              <a:spLocks noChangeArrowheads="1"/>
            </p:cNvSpPr>
            <p:nvPr/>
          </p:nvSpPr>
          <p:spPr bwMode="auto">
            <a:xfrm>
              <a:off x="4914" y="2797"/>
              <a:ext cx="3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000" b="1">
                  <a:latin typeface="Garamond" pitchFamily="18" charset="0"/>
                </a:rPr>
                <a:t>Time</a:t>
              </a:r>
            </a:p>
          </p:txBody>
        </p:sp>
        <p:sp>
          <p:nvSpPr>
            <p:cNvPr id="7190" name="Text Box 17"/>
            <p:cNvSpPr txBox="1">
              <a:spLocks noChangeArrowheads="1"/>
            </p:cNvSpPr>
            <p:nvPr/>
          </p:nvSpPr>
          <p:spPr bwMode="auto">
            <a:xfrm rot="-5400000">
              <a:off x="2999" y="1741"/>
              <a:ext cx="5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000" b="1">
                  <a:latin typeface="Garamond" pitchFamily="18" charset="0"/>
                </a:rPr>
                <a:t>Precipitation</a:t>
              </a:r>
              <a:endParaRPr lang="en-US" sz="1000" b="1" i="1">
                <a:latin typeface="Garamond" pitchFamily="18" charset="0"/>
              </a:endParaRPr>
            </a:p>
          </p:txBody>
        </p:sp>
        <p:graphicFrame>
          <p:nvGraphicFramePr>
            <p:cNvPr id="7170" name="Object 18"/>
            <p:cNvGraphicFramePr>
              <a:graphicFrameLocks noChangeAspect="1"/>
            </p:cNvGraphicFramePr>
            <p:nvPr/>
          </p:nvGraphicFramePr>
          <p:xfrm>
            <a:off x="3708" y="2840"/>
            <a:ext cx="119" cy="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64" name="Equation" r:id="rId3" imgW="253800" imgH="368280" progId="Equation.3">
                    <p:embed/>
                  </p:oleObj>
                </mc:Choice>
                <mc:Fallback>
                  <p:oleObj name="Equation" r:id="rId3" imgW="253800" imgH="368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8" y="2840"/>
                          <a:ext cx="119" cy="1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1" name="Line 19"/>
            <p:cNvSpPr>
              <a:spLocks noChangeShapeType="1"/>
            </p:cNvSpPr>
            <p:nvPr/>
          </p:nvSpPr>
          <p:spPr bwMode="auto">
            <a:xfrm flipH="1">
              <a:off x="3762" y="2010"/>
              <a:ext cx="3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Line 20"/>
            <p:cNvSpPr>
              <a:spLocks noChangeShapeType="1"/>
            </p:cNvSpPr>
            <p:nvPr/>
          </p:nvSpPr>
          <p:spPr bwMode="auto">
            <a:xfrm>
              <a:off x="4134" y="1770"/>
              <a:ext cx="0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Line 21"/>
            <p:cNvSpPr>
              <a:spLocks noChangeShapeType="1"/>
            </p:cNvSpPr>
            <p:nvPr/>
          </p:nvSpPr>
          <p:spPr bwMode="auto">
            <a:xfrm flipH="1">
              <a:off x="4506" y="2178"/>
              <a:ext cx="3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Line 22"/>
            <p:cNvSpPr>
              <a:spLocks noChangeShapeType="1"/>
            </p:cNvSpPr>
            <p:nvPr/>
          </p:nvSpPr>
          <p:spPr bwMode="auto">
            <a:xfrm>
              <a:off x="4506" y="1758"/>
              <a:ext cx="0" cy="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Line 23"/>
            <p:cNvSpPr>
              <a:spLocks noChangeShapeType="1"/>
            </p:cNvSpPr>
            <p:nvPr/>
          </p:nvSpPr>
          <p:spPr bwMode="auto">
            <a:xfrm flipH="1">
              <a:off x="4134" y="1764"/>
              <a:ext cx="3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Line 24"/>
            <p:cNvSpPr>
              <a:spLocks noChangeShapeType="1"/>
            </p:cNvSpPr>
            <p:nvPr/>
          </p:nvSpPr>
          <p:spPr bwMode="auto">
            <a:xfrm>
              <a:off x="4878" y="2178"/>
              <a:ext cx="0" cy="6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Freeform 25"/>
            <p:cNvSpPr>
              <a:spLocks/>
            </p:cNvSpPr>
            <p:nvPr/>
          </p:nvSpPr>
          <p:spPr bwMode="auto">
            <a:xfrm>
              <a:off x="4874" y="2392"/>
              <a:ext cx="325" cy="11"/>
            </a:xfrm>
            <a:custGeom>
              <a:avLst/>
              <a:gdLst>
                <a:gd name="T0" fmla="*/ 0 w 325"/>
                <a:gd name="T1" fmla="*/ 0 h 11"/>
                <a:gd name="T2" fmla="*/ 325 w 325"/>
                <a:gd name="T3" fmla="*/ 11 h 11"/>
                <a:gd name="T4" fmla="*/ 0 60000 65536"/>
                <a:gd name="T5" fmla="*/ 0 60000 65536"/>
                <a:gd name="T6" fmla="*/ 0 w 325"/>
                <a:gd name="T7" fmla="*/ 0 h 11"/>
                <a:gd name="T8" fmla="*/ 325 w 325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5" h="11">
                  <a:moveTo>
                    <a:pt x="0" y="0"/>
                  </a:moveTo>
                  <a:cubicBezTo>
                    <a:pt x="54" y="3"/>
                    <a:pt x="257" y="9"/>
                    <a:pt x="325" y="11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171" name="Object 26"/>
            <p:cNvGraphicFramePr>
              <a:graphicFrameLocks noChangeAspect="1"/>
            </p:cNvGraphicFramePr>
            <p:nvPr/>
          </p:nvGraphicFramePr>
          <p:xfrm>
            <a:off x="3525" y="2453"/>
            <a:ext cx="125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65" name="Equation" r:id="rId5" imgW="266400" imgH="330120" progId="Equation.3">
                    <p:embed/>
                  </p:oleObj>
                </mc:Choice>
                <mc:Fallback>
                  <p:oleObj name="Equation" r:id="rId5" imgW="26640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5" y="2453"/>
                          <a:ext cx="125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2" name="Object 27"/>
            <p:cNvGraphicFramePr>
              <a:graphicFrameLocks noChangeAspect="1"/>
            </p:cNvGraphicFramePr>
            <p:nvPr/>
          </p:nvGraphicFramePr>
          <p:xfrm>
            <a:off x="4215" y="2456"/>
            <a:ext cx="143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66" name="Equation" r:id="rId7" imgW="304560" imgH="330120" progId="Equation.3">
                    <p:embed/>
                  </p:oleObj>
                </mc:Choice>
                <mc:Fallback>
                  <p:oleObj name="Equation" r:id="rId7" imgW="30456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5" y="2456"/>
                          <a:ext cx="143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3" name="Object 28"/>
            <p:cNvGraphicFramePr>
              <a:graphicFrameLocks noChangeAspect="1"/>
            </p:cNvGraphicFramePr>
            <p:nvPr/>
          </p:nvGraphicFramePr>
          <p:xfrm>
            <a:off x="4284" y="1931"/>
            <a:ext cx="125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67" name="Equation" r:id="rId9" imgW="266400" imgH="330120" progId="Equation.3">
                    <p:embed/>
                  </p:oleObj>
                </mc:Choice>
                <mc:Fallback>
                  <p:oleObj name="Equation" r:id="rId9" imgW="26640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4" y="1931"/>
                          <a:ext cx="125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4" name="Object 29"/>
            <p:cNvGraphicFramePr>
              <a:graphicFrameLocks noChangeAspect="1"/>
            </p:cNvGraphicFramePr>
            <p:nvPr/>
          </p:nvGraphicFramePr>
          <p:xfrm>
            <a:off x="4025" y="1516"/>
            <a:ext cx="797" cy="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68" name="Equation" r:id="rId11" imgW="1701720" imgH="330120" progId="Equation.3">
                    <p:embed/>
                  </p:oleObj>
                </mc:Choice>
                <mc:Fallback>
                  <p:oleObj name="Equation" r:id="rId11" imgW="170172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5" y="1516"/>
                          <a:ext cx="797" cy="1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4663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Abstractions – SCS Method</a:t>
            </a:r>
          </a:p>
        </p:txBody>
      </p:sp>
      <p:sp>
        <p:nvSpPr>
          <p:cNvPr id="82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69950" y="1295400"/>
            <a:ext cx="4038600" cy="4665663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In general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After runoff begins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Potential runoff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SCS Assumption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Combining SCS assumption with P=P</a:t>
            </a:r>
            <a:r>
              <a:rPr lang="en-US" sz="2400" baseline="-25000" smtClean="0"/>
              <a:t>e</a:t>
            </a:r>
            <a:r>
              <a:rPr lang="en-US" sz="2400" smtClean="0"/>
              <a:t>+I</a:t>
            </a:r>
            <a:r>
              <a:rPr lang="en-US" sz="2400" baseline="-25000" smtClean="0"/>
              <a:t>a</a:t>
            </a:r>
            <a:r>
              <a:rPr lang="en-US" sz="2400" smtClean="0"/>
              <a:t>+F</a:t>
            </a:r>
            <a:r>
              <a:rPr lang="en-US" sz="2400" baseline="-25000" smtClean="0"/>
              <a:t>a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grpSp>
        <p:nvGrpSpPr>
          <p:cNvPr id="8207" name="Group 4"/>
          <p:cNvGrpSpPr>
            <a:grpSpLocks/>
          </p:cNvGrpSpPr>
          <p:nvPr/>
        </p:nvGrpSpPr>
        <p:grpSpPr bwMode="auto">
          <a:xfrm>
            <a:off x="4940300" y="1803400"/>
            <a:ext cx="3657600" cy="3136900"/>
            <a:chOff x="3112" y="1136"/>
            <a:chExt cx="2304" cy="1976"/>
          </a:xfrm>
        </p:grpSpPr>
        <p:sp>
          <p:nvSpPr>
            <p:cNvPr id="8208" name="Rectangle 5"/>
            <p:cNvSpPr>
              <a:spLocks noChangeArrowheads="1"/>
            </p:cNvSpPr>
            <p:nvPr/>
          </p:nvSpPr>
          <p:spPr bwMode="auto">
            <a:xfrm>
              <a:off x="3112" y="1136"/>
              <a:ext cx="2304" cy="19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Rectangle 6"/>
            <p:cNvSpPr>
              <a:spLocks noChangeArrowheads="1"/>
            </p:cNvSpPr>
            <p:nvPr/>
          </p:nvSpPr>
          <p:spPr bwMode="auto">
            <a:xfrm>
              <a:off x="3383" y="2350"/>
              <a:ext cx="384" cy="4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Freeform 7"/>
            <p:cNvSpPr>
              <a:spLocks/>
            </p:cNvSpPr>
            <p:nvPr/>
          </p:nvSpPr>
          <p:spPr bwMode="auto">
            <a:xfrm>
              <a:off x="3764" y="1765"/>
              <a:ext cx="1113" cy="621"/>
            </a:xfrm>
            <a:custGeom>
              <a:avLst/>
              <a:gdLst>
                <a:gd name="T0" fmla="*/ 3 w 1113"/>
                <a:gd name="T1" fmla="*/ 243 h 621"/>
                <a:gd name="T2" fmla="*/ 0 w 1113"/>
                <a:gd name="T3" fmla="*/ 402 h 621"/>
                <a:gd name="T4" fmla="*/ 69 w 1113"/>
                <a:gd name="T5" fmla="*/ 447 h 621"/>
                <a:gd name="T6" fmla="*/ 135 w 1113"/>
                <a:gd name="T7" fmla="*/ 492 h 621"/>
                <a:gd name="T8" fmla="*/ 216 w 1113"/>
                <a:gd name="T9" fmla="*/ 519 h 621"/>
                <a:gd name="T10" fmla="*/ 309 w 1113"/>
                <a:gd name="T11" fmla="*/ 540 h 621"/>
                <a:gd name="T12" fmla="*/ 369 w 1113"/>
                <a:gd name="T13" fmla="*/ 546 h 621"/>
                <a:gd name="T14" fmla="*/ 555 w 1113"/>
                <a:gd name="T15" fmla="*/ 579 h 621"/>
                <a:gd name="T16" fmla="*/ 738 w 1113"/>
                <a:gd name="T17" fmla="*/ 597 h 621"/>
                <a:gd name="T18" fmla="*/ 987 w 1113"/>
                <a:gd name="T19" fmla="*/ 615 h 621"/>
                <a:gd name="T20" fmla="*/ 1113 w 1113"/>
                <a:gd name="T21" fmla="*/ 621 h 621"/>
                <a:gd name="T22" fmla="*/ 1113 w 1113"/>
                <a:gd name="T23" fmla="*/ 417 h 621"/>
                <a:gd name="T24" fmla="*/ 741 w 1113"/>
                <a:gd name="T25" fmla="*/ 411 h 621"/>
                <a:gd name="T26" fmla="*/ 741 w 1113"/>
                <a:gd name="T27" fmla="*/ 3 h 621"/>
                <a:gd name="T28" fmla="*/ 369 w 1113"/>
                <a:gd name="T29" fmla="*/ 0 h 621"/>
                <a:gd name="T30" fmla="*/ 369 w 1113"/>
                <a:gd name="T31" fmla="*/ 243 h 621"/>
                <a:gd name="T32" fmla="*/ 3 w 1113"/>
                <a:gd name="T33" fmla="*/ 243 h 6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13"/>
                <a:gd name="T52" fmla="*/ 0 h 621"/>
                <a:gd name="T53" fmla="*/ 1113 w 1113"/>
                <a:gd name="T54" fmla="*/ 621 h 6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13" h="621">
                  <a:moveTo>
                    <a:pt x="3" y="243"/>
                  </a:moveTo>
                  <a:lnTo>
                    <a:pt x="0" y="402"/>
                  </a:lnTo>
                  <a:lnTo>
                    <a:pt x="69" y="447"/>
                  </a:lnTo>
                  <a:lnTo>
                    <a:pt x="135" y="492"/>
                  </a:lnTo>
                  <a:lnTo>
                    <a:pt x="216" y="519"/>
                  </a:lnTo>
                  <a:lnTo>
                    <a:pt x="309" y="540"/>
                  </a:lnTo>
                  <a:lnTo>
                    <a:pt x="369" y="546"/>
                  </a:lnTo>
                  <a:lnTo>
                    <a:pt x="555" y="579"/>
                  </a:lnTo>
                  <a:lnTo>
                    <a:pt x="738" y="597"/>
                  </a:lnTo>
                  <a:lnTo>
                    <a:pt x="987" y="615"/>
                  </a:lnTo>
                  <a:lnTo>
                    <a:pt x="1113" y="621"/>
                  </a:lnTo>
                  <a:lnTo>
                    <a:pt x="1113" y="417"/>
                  </a:lnTo>
                  <a:lnTo>
                    <a:pt x="741" y="411"/>
                  </a:lnTo>
                  <a:lnTo>
                    <a:pt x="741" y="3"/>
                  </a:lnTo>
                  <a:lnTo>
                    <a:pt x="369" y="0"/>
                  </a:lnTo>
                  <a:lnTo>
                    <a:pt x="369" y="243"/>
                  </a:lnTo>
                  <a:lnTo>
                    <a:pt x="3" y="243"/>
                  </a:lnTo>
                  <a:close/>
                </a:path>
              </a:pathLst>
            </a:custGeom>
            <a:no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Freeform 8"/>
            <p:cNvSpPr>
              <a:spLocks/>
            </p:cNvSpPr>
            <p:nvPr/>
          </p:nvSpPr>
          <p:spPr bwMode="auto">
            <a:xfrm>
              <a:off x="3764" y="2164"/>
              <a:ext cx="1122" cy="612"/>
            </a:xfrm>
            <a:custGeom>
              <a:avLst/>
              <a:gdLst>
                <a:gd name="T0" fmla="*/ 0 w 1122"/>
                <a:gd name="T1" fmla="*/ 0 h 612"/>
                <a:gd name="T2" fmla="*/ 3 w 1122"/>
                <a:gd name="T3" fmla="*/ 612 h 612"/>
                <a:gd name="T4" fmla="*/ 1113 w 1122"/>
                <a:gd name="T5" fmla="*/ 609 h 612"/>
                <a:gd name="T6" fmla="*/ 1122 w 1122"/>
                <a:gd name="T7" fmla="*/ 228 h 612"/>
                <a:gd name="T8" fmla="*/ 756 w 1122"/>
                <a:gd name="T9" fmla="*/ 201 h 612"/>
                <a:gd name="T10" fmla="*/ 513 w 1122"/>
                <a:gd name="T11" fmla="*/ 177 h 612"/>
                <a:gd name="T12" fmla="*/ 303 w 1122"/>
                <a:gd name="T13" fmla="*/ 144 h 612"/>
                <a:gd name="T14" fmla="*/ 123 w 1122"/>
                <a:gd name="T15" fmla="*/ 93 h 612"/>
                <a:gd name="T16" fmla="*/ 0 w 1122"/>
                <a:gd name="T17" fmla="*/ 0 h 6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22"/>
                <a:gd name="T28" fmla="*/ 0 h 612"/>
                <a:gd name="T29" fmla="*/ 1122 w 1122"/>
                <a:gd name="T30" fmla="*/ 612 h 6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22" h="612">
                  <a:moveTo>
                    <a:pt x="0" y="0"/>
                  </a:moveTo>
                  <a:lnTo>
                    <a:pt x="3" y="612"/>
                  </a:lnTo>
                  <a:lnTo>
                    <a:pt x="1113" y="609"/>
                  </a:lnTo>
                  <a:lnTo>
                    <a:pt x="1122" y="228"/>
                  </a:lnTo>
                  <a:lnTo>
                    <a:pt x="756" y="201"/>
                  </a:lnTo>
                  <a:lnTo>
                    <a:pt x="513" y="177"/>
                  </a:lnTo>
                  <a:lnTo>
                    <a:pt x="303" y="144"/>
                  </a:lnTo>
                  <a:lnTo>
                    <a:pt x="123" y="9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Line 9"/>
            <p:cNvSpPr>
              <a:spLocks noChangeShapeType="1"/>
            </p:cNvSpPr>
            <p:nvPr/>
          </p:nvSpPr>
          <p:spPr bwMode="auto">
            <a:xfrm flipV="1">
              <a:off x="3384" y="1408"/>
              <a:ext cx="0" cy="1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10"/>
            <p:cNvSpPr>
              <a:spLocks noChangeShapeType="1"/>
            </p:cNvSpPr>
            <p:nvPr/>
          </p:nvSpPr>
          <p:spPr bwMode="auto">
            <a:xfrm>
              <a:off x="3384" y="2776"/>
              <a:ext cx="1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Freeform 11"/>
            <p:cNvSpPr>
              <a:spLocks/>
            </p:cNvSpPr>
            <p:nvPr/>
          </p:nvSpPr>
          <p:spPr bwMode="auto">
            <a:xfrm>
              <a:off x="3755" y="2160"/>
              <a:ext cx="1119" cy="232"/>
            </a:xfrm>
            <a:custGeom>
              <a:avLst/>
              <a:gdLst>
                <a:gd name="T0" fmla="*/ 0 w 1119"/>
                <a:gd name="T1" fmla="*/ 0 h 232"/>
                <a:gd name="T2" fmla="*/ 153 w 1119"/>
                <a:gd name="T3" fmla="*/ 101 h 232"/>
                <a:gd name="T4" fmla="*/ 292 w 1119"/>
                <a:gd name="T5" fmla="*/ 142 h 232"/>
                <a:gd name="T6" fmla="*/ 557 w 1119"/>
                <a:gd name="T7" fmla="*/ 184 h 232"/>
                <a:gd name="T8" fmla="*/ 776 w 1119"/>
                <a:gd name="T9" fmla="*/ 207 h 232"/>
                <a:gd name="T10" fmla="*/ 1119 w 1119"/>
                <a:gd name="T11" fmla="*/ 232 h 2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9"/>
                <a:gd name="T19" fmla="*/ 0 h 232"/>
                <a:gd name="T20" fmla="*/ 1119 w 1119"/>
                <a:gd name="T21" fmla="*/ 232 h 2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9" h="232">
                  <a:moveTo>
                    <a:pt x="0" y="0"/>
                  </a:moveTo>
                  <a:cubicBezTo>
                    <a:pt x="25" y="17"/>
                    <a:pt x="104" y="77"/>
                    <a:pt x="153" y="101"/>
                  </a:cubicBezTo>
                  <a:cubicBezTo>
                    <a:pt x="202" y="124"/>
                    <a:pt x="225" y="128"/>
                    <a:pt x="292" y="142"/>
                  </a:cubicBezTo>
                  <a:cubicBezTo>
                    <a:pt x="359" y="156"/>
                    <a:pt x="477" y="173"/>
                    <a:pt x="557" y="184"/>
                  </a:cubicBezTo>
                  <a:cubicBezTo>
                    <a:pt x="637" y="195"/>
                    <a:pt x="682" y="199"/>
                    <a:pt x="776" y="207"/>
                  </a:cubicBezTo>
                  <a:cubicBezTo>
                    <a:pt x="870" y="215"/>
                    <a:pt x="1048" y="227"/>
                    <a:pt x="1119" y="232"/>
                  </a:cubicBezTo>
                </a:path>
              </a:pathLst>
            </a:custGeom>
            <a:noFill/>
            <a:ln w="254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Line 12"/>
            <p:cNvSpPr>
              <a:spLocks noChangeShapeType="1"/>
            </p:cNvSpPr>
            <p:nvPr/>
          </p:nvSpPr>
          <p:spPr bwMode="auto">
            <a:xfrm>
              <a:off x="3768" y="2010"/>
              <a:ext cx="0" cy="7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Line 13"/>
            <p:cNvSpPr>
              <a:spLocks noChangeShapeType="1"/>
            </p:cNvSpPr>
            <p:nvPr/>
          </p:nvSpPr>
          <p:spPr bwMode="auto">
            <a:xfrm flipH="1">
              <a:off x="3384" y="2346"/>
              <a:ext cx="3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Freeform 14"/>
            <p:cNvSpPr>
              <a:spLocks/>
            </p:cNvSpPr>
            <p:nvPr/>
          </p:nvSpPr>
          <p:spPr bwMode="auto">
            <a:xfrm>
              <a:off x="3570" y="1414"/>
              <a:ext cx="185" cy="746"/>
            </a:xfrm>
            <a:custGeom>
              <a:avLst/>
              <a:gdLst>
                <a:gd name="T0" fmla="*/ 0 w 185"/>
                <a:gd name="T1" fmla="*/ 0 h 746"/>
                <a:gd name="T2" fmla="*/ 13 w 185"/>
                <a:gd name="T3" fmla="*/ 231 h 746"/>
                <a:gd name="T4" fmla="*/ 40 w 185"/>
                <a:gd name="T5" fmla="*/ 462 h 746"/>
                <a:gd name="T6" fmla="*/ 86 w 185"/>
                <a:gd name="T7" fmla="*/ 610 h 746"/>
                <a:gd name="T8" fmla="*/ 185 w 185"/>
                <a:gd name="T9" fmla="*/ 746 h 7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746"/>
                <a:gd name="T17" fmla="*/ 185 w 185"/>
                <a:gd name="T18" fmla="*/ 746 h 7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746">
                  <a:moveTo>
                    <a:pt x="0" y="0"/>
                  </a:moveTo>
                  <a:cubicBezTo>
                    <a:pt x="3" y="77"/>
                    <a:pt x="7" y="154"/>
                    <a:pt x="13" y="231"/>
                  </a:cubicBezTo>
                  <a:cubicBezTo>
                    <a:pt x="20" y="308"/>
                    <a:pt x="27" y="399"/>
                    <a:pt x="40" y="462"/>
                  </a:cubicBezTo>
                  <a:cubicBezTo>
                    <a:pt x="52" y="525"/>
                    <a:pt x="62" y="563"/>
                    <a:pt x="86" y="610"/>
                  </a:cubicBezTo>
                  <a:cubicBezTo>
                    <a:pt x="110" y="657"/>
                    <a:pt x="168" y="723"/>
                    <a:pt x="185" y="746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Text Box 15"/>
            <p:cNvSpPr txBox="1">
              <a:spLocks noChangeArrowheads="1"/>
            </p:cNvSpPr>
            <p:nvPr/>
          </p:nvSpPr>
          <p:spPr bwMode="auto">
            <a:xfrm>
              <a:off x="4914" y="2797"/>
              <a:ext cx="3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000" b="1">
                  <a:latin typeface="Garamond" pitchFamily="18" charset="0"/>
                </a:rPr>
                <a:t>Time</a:t>
              </a:r>
            </a:p>
          </p:txBody>
        </p:sp>
        <p:sp>
          <p:nvSpPr>
            <p:cNvPr id="8219" name="Text Box 16"/>
            <p:cNvSpPr txBox="1">
              <a:spLocks noChangeArrowheads="1"/>
            </p:cNvSpPr>
            <p:nvPr/>
          </p:nvSpPr>
          <p:spPr bwMode="auto">
            <a:xfrm rot="-5400000">
              <a:off x="2999" y="1741"/>
              <a:ext cx="5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000" b="1">
                  <a:latin typeface="Garamond" pitchFamily="18" charset="0"/>
                </a:rPr>
                <a:t>Precipitation</a:t>
              </a:r>
              <a:endParaRPr lang="en-US" sz="1000" b="1" i="1">
                <a:latin typeface="Garamond" pitchFamily="18" charset="0"/>
              </a:endParaRPr>
            </a:p>
          </p:txBody>
        </p:sp>
        <p:graphicFrame>
          <p:nvGraphicFramePr>
            <p:cNvPr id="8200" name="Object 17"/>
            <p:cNvGraphicFramePr>
              <a:graphicFrameLocks noChangeAspect="1"/>
            </p:cNvGraphicFramePr>
            <p:nvPr/>
          </p:nvGraphicFramePr>
          <p:xfrm>
            <a:off x="3708" y="2840"/>
            <a:ext cx="119" cy="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72" name="Equation" r:id="rId3" imgW="253800" imgH="368280" progId="Equation.3">
                    <p:embed/>
                  </p:oleObj>
                </mc:Choice>
                <mc:Fallback>
                  <p:oleObj name="Equation" r:id="rId3" imgW="253800" imgH="368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8" y="2840"/>
                          <a:ext cx="119" cy="1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20" name="Line 18"/>
            <p:cNvSpPr>
              <a:spLocks noChangeShapeType="1"/>
            </p:cNvSpPr>
            <p:nvPr/>
          </p:nvSpPr>
          <p:spPr bwMode="auto">
            <a:xfrm flipH="1">
              <a:off x="3762" y="2010"/>
              <a:ext cx="3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Line 19"/>
            <p:cNvSpPr>
              <a:spLocks noChangeShapeType="1"/>
            </p:cNvSpPr>
            <p:nvPr/>
          </p:nvSpPr>
          <p:spPr bwMode="auto">
            <a:xfrm>
              <a:off x="4134" y="1770"/>
              <a:ext cx="0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Line 20"/>
            <p:cNvSpPr>
              <a:spLocks noChangeShapeType="1"/>
            </p:cNvSpPr>
            <p:nvPr/>
          </p:nvSpPr>
          <p:spPr bwMode="auto">
            <a:xfrm flipH="1">
              <a:off x="4506" y="2178"/>
              <a:ext cx="3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Line 21"/>
            <p:cNvSpPr>
              <a:spLocks noChangeShapeType="1"/>
            </p:cNvSpPr>
            <p:nvPr/>
          </p:nvSpPr>
          <p:spPr bwMode="auto">
            <a:xfrm>
              <a:off x="4506" y="1758"/>
              <a:ext cx="0" cy="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Line 22"/>
            <p:cNvSpPr>
              <a:spLocks noChangeShapeType="1"/>
            </p:cNvSpPr>
            <p:nvPr/>
          </p:nvSpPr>
          <p:spPr bwMode="auto">
            <a:xfrm flipH="1">
              <a:off x="4134" y="1764"/>
              <a:ext cx="3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Line 23"/>
            <p:cNvSpPr>
              <a:spLocks noChangeShapeType="1"/>
            </p:cNvSpPr>
            <p:nvPr/>
          </p:nvSpPr>
          <p:spPr bwMode="auto">
            <a:xfrm>
              <a:off x="4878" y="2178"/>
              <a:ext cx="0" cy="6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Freeform 24"/>
            <p:cNvSpPr>
              <a:spLocks/>
            </p:cNvSpPr>
            <p:nvPr/>
          </p:nvSpPr>
          <p:spPr bwMode="auto">
            <a:xfrm>
              <a:off x="4874" y="2392"/>
              <a:ext cx="325" cy="11"/>
            </a:xfrm>
            <a:custGeom>
              <a:avLst/>
              <a:gdLst>
                <a:gd name="T0" fmla="*/ 0 w 325"/>
                <a:gd name="T1" fmla="*/ 0 h 11"/>
                <a:gd name="T2" fmla="*/ 325 w 325"/>
                <a:gd name="T3" fmla="*/ 11 h 11"/>
                <a:gd name="T4" fmla="*/ 0 60000 65536"/>
                <a:gd name="T5" fmla="*/ 0 60000 65536"/>
                <a:gd name="T6" fmla="*/ 0 w 325"/>
                <a:gd name="T7" fmla="*/ 0 h 11"/>
                <a:gd name="T8" fmla="*/ 325 w 325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5" h="11">
                  <a:moveTo>
                    <a:pt x="0" y="0"/>
                  </a:moveTo>
                  <a:cubicBezTo>
                    <a:pt x="54" y="3"/>
                    <a:pt x="257" y="9"/>
                    <a:pt x="325" y="11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8201" name="Object 25"/>
            <p:cNvGraphicFramePr>
              <a:graphicFrameLocks noChangeAspect="1"/>
            </p:cNvGraphicFramePr>
            <p:nvPr/>
          </p:nvGraphicFramePr>
          <p:xfrm>
            <a:off x="3525" y="2453"/>
            <a:ext cx="125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73" name="Equation" r:id="rId5" imgW="266400" imgH="330120" progId="Equation.3">
                    <p:embed/>
                  </p:oleObj>
                </mc:Choice>
                <mc:Fallback>
                  <p:oleObj name="Equation" r:id="rId5" imgW="26640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5" y="2453"/>
                          <a:ext cx="125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2" name="Object 26"/>
            <p:cNvGraphicFramePr>
              <a:graphicFrameLocks noChangeAspect="1"/>
            </p:cNvGraphicFramePr>
            <p:nvPr/>
          </p:nvGraphicFramePr>
          <p:xfrm>
            <a:off x="4215" y="2456"/>
            <a:ext cx="143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74" name="Equation" r:id="rId7" imgW="304560" imgH="330120" progId="Equation.3">
                    <p:embed/>
                  </p:oleObj>
                </mc:Choice>
                <mc:Fallback>
                  <p:oleObj name="Equation" r:id="rId7" imgW="30456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5" y="2456"/>
                          <a:ext cx="143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3" name="Object 27"/>
            <p:cNvGraphicFramePr>
              <a:graphicFrameLocks noChangeAspect="1"/>
            </p:cNvGraphicFramePr>
            <p:nvPr/>
          </p:nvGraphicFramePr>
          <p:xfrm>
            <a:off x="4284" y="1931"/>
            <a:ext cx="125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75" name="Equation" r:id="rId9" imgW="266400" imgH="330120" progId="Equation.3">
                    <p:embed/>
                  </p:oleObj>
                </mc:Choice>
                <mc:Fallback>
                  <p:oleObj name="Equation" r:id="rId9" imgW="26640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4" y="1931"/>
                          <a:ext cx="125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4" name="Object 28"/>
            <p:cNvGraphicFramePr>
              <a:graphicFrameLocks noChangeAspect="1"/>
            </p:cNvGraphicFramePr>
            <p:nvPr/>
          </p:nvGraphicFramePr>
          <p:xfrm>
            <a:off x="4025" y="1516"/>
            <a:ext cx="797" cy="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76" name="Equation" r:id="rId11" imgW="1701720" imgH="330120" progId="Equation.3">
                    <p:embed/>
                  </p:oleObj>
                </mc:Choice>
                <mc:Fallback>
                  <p:oleObj name="Equation" r:id="rId11" imgW="170172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5" y="1516"/>
                          <a:ext cx="797" cy="1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194" name="Object 29"/>
          <p:cNvGraphicFramePr>
            <a:graphicFrameLocks noGrp="1" noChangeAspect="1"/>
          </p:cNvGraphicFramePr>
          <p:nvPr>
            <p:ph sz="half" idx="2"/>
          </p:nvPr>
        </p:nvGraphicFramePr>
        <p:xfrm>
          <a:off x="5541963" y="5094288"/>
          <a:ext cx="2581275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7" name="Equation" r:id="rId13" imgW="3225600" imgH="1841400" progId="Equation.3">
                  <p:embed/>
                </p:oleObj>
              </mc:Choice>
              <mc:Fallback>
                <p:oleObj name="Equation" r:id="rId13" imgW="3225600" imgH="1841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1963" y="5094288"/>
                        <a:ext cx="2581275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0"/>
          <p:cNvGraphicFramePr>
            <a:graphicFrameLocks noChangeAspect="1"/>
          </p:cNvGraphicFramePr>
          <p:nvPr/>
        </p:nvGraphicFramePr>
        <p:xfrm>
          <a:off x="1371600" y="1754188"/>
          <a:ext cx="723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8" name="Equation" r:id="rId15" imgW="723600" imgH="330120" progId="Equation.3">
                  <p:embed/>
                </p:oleObj>
              </mc:Choice>
              <mc:Fallback>
                <p:oleObj name="Equation" r:id="rId15" imgW="7236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754188"/>
                        <a:ext cx="7239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31"/>
          <p:cNvGraphicFramePr>
            <a:graphicFrameLocks noChangeAspect="1"/>
          </p:cNvGraphicFramePr>
          <p:nvPr/>
        </p:nvGraphicFramePr>
        <p:xfrm>
          <a:off x="1371600" y="2536825"/>
          <a:ext cx="749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79" name="Equation" r:id="rId17" imgW="749160" imgH="330120" progId="Equation.3">
                  <p:embed/>
                </p:oleObj>
              </mc:Choice>
              <mc:Fallback>
                <p:oleObj name="Equation" r:id="rId17" imgW="7491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536825"/>
                        <a:ext cx="7493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32"/>
          <p:cNvGraphicFramePr>
            <a:graphicFrameLocks noChangeAspect="1"/>
          </p:cNvGraphicFramePr>
          <p:nvPr/>
        </p:nvGraphicFramePr>
        <p:xfrm>
          <a:off x="1371600" y="3328988"/>
          <a:ext cx="660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0" name="Equation" r:id="rId19" imgW="660240" imgH="330120" progId="Equation.3">
                  <p:embed/>
                </p:oleObj>
              </mc:Choice>
              <mc:Fallback>
                <p:oleObj name="Equation" r:id="rId19" imgW="6602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328988"/>
                        <a:ext cx="6604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33"/>
          <p:cNvGraphicFramePr>
            <a:graphicFrameLocks noChangeAspect="1"/>
          </p:cNvGraphicFramePr>
          <p:nvPr/>
        </p:nvGraphicFramePr>
        <p:xfrm>
          <a:off x="1341438" y="4149725"/>
          <a:ext cx="1295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1" name="Equation" r:id="rId21" imgW="1295280" imgH="685800" progId="Equation.3">
                  <p:embed/>
                </p:oleObj>
              </mc:Choice>
              <mc:Fallback>
                <p:oleObj name="Equation" r:id="rId21" imgW="12952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4149725"/>
                        <a:ext cx="1295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34"/>
          <p:cNvGraphicFramePr>
            <a:graphicFrameLocks noChangeAspect="1"/>
          </p:cNvGraphicFramePr>
          <p:nvPr/>
        </p:nvGraphicFramePr>
        <p:xfrm>
          <a:off x="1295400" y="5867400"/>
          <a:ext cx="16129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82" name="Equation" r:id="rId23" imgW="1612800" imgH="761760" progId="Equation.3">
                  <p:embed/>
                </p:oleObj>
              </mc:Choice>
              <mc:Fallback>
                <p:oleObj name="Equation" r:id="rId23" imgW="161280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867400"/>
                        <a:ext cx="16129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786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SCS Method (Cont.)</a:t>
            </a:r>
          </a:p>
        </p:txBody>
      </p:sp>
      <p:sp>
        <p:nvSpPr>
          <p:cNvPr id="922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Experiments showed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So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20750" y="2197100"/>
          <a:ext cx="1028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2" name="Equation" r:id="rId3" imgW="1028520" imgH="330120" progId="Equation.3">
                  <p:embed/>
                </p:oleObj>
              </mc:Choice>
              <mc:Fallback>
                <p:oleObj name="Equation" r:id="rId3" imgW="10285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2197100"/>
                        <a:ext cx="10287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895350" y="3141663"/>
          <a:ext cx="16129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3" name="Equation" r:id="rId5" imgW="1752480" imgH="685800" progId="Equation.3">
                  <p:embed/>
                </p:oleObj>
              </mc:Choice>
              <mc:Fallback>
                <p:oleObj name="Equation" r:id="rId5" imgW="17524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3141663"/>
                        <a:ext cx="161290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/>
        </p:nvGraphicFramePr>
        <p:xfrm>
          <a:off x="3643313" y="2773363"/>
          <a:ext cx="5253037" cy="358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4" name="Chart" r:id="rId7" imgW="7096049" imgH="4848149" progId="Excel.Chart.8">
                  <p:embed/>
                </p:oleObj>
              </mc:Choice>
              <mc:Fallback>
                <p:oleObj name="Chart" r:id="rId7" imgW="7096049" imgH="484814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2773363"/>
                        <a:ext cx="5253037" cy="358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4991100" y="1587500"/>
            <a:ext cx="290830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Surface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/>
              <a:t>Impervious:  CN = 100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/>
              <a:t>Natural:  CN &lt; 100</a:t>
            </a:r>
          </a:p>
        </p:txBody>
      </p:sp>
      <p:graphicFrame>
        <p:nvGraphicFramePr>
          <p:cNvPr id="9221" name="Object 8"/>
          <p:cNvGraphicFramePr>
            <a:graphicFrameLocks noChangeAspect="1"/>
          </p:cNvGraphicFramePr>
          <p:nvPr/>
        </p:nvGraphicFramePr>
        <p:xfrm>
          <a:off x="460375" y="4106863"/>
          <a:ext cx="2992438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5" name="Equation" r:id="rId9" imgW="3251160" imgH="990360" progId="Equation.3">
                  <p:embed/>
                </p:oleObj>
              </mc:Choice>
              <mc:Fallback>
                <p:oleObj name="Equation" r:id="rId9" imgW="325116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4106863"/>
                        <a:ext cx="2992438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9"/>
          <p:cNvGraphicFramePr>
            <a:graphicFrameLocks noChangeAspect="1"/>
          </p:cNvGraphicFramePr>
          <p:nvPr/>
        </p:nvGraphicFramePr>
        <p:xfrm>
          <a:off x="484188" y="5199063"/>
          <a:ext cx="2384425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16" name="Equation" r:id="rId11" imgW="2590560" imgH="990360" progId="Equation.3">
                  <p:embed/>
                </p:oleObj>
              </mc:Choice>
              <mc:Fallback>
                <p:oleObj name="Equation" r:id="rId11" imgW="259056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5199063"/>
                        <a:ext cx="2384425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004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SCS Method (Cont.)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69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SCS Curve Numbers depend on soil conditions</a:t>
            </a:r>
          </a:p>
        </p:txBody>
      </p:sp>
      <p:graphicFrame>
        <p:nvGraphicFramePr>
          <p:cNvPr id="16388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06702603"/>
              </p:ext>
            </p:extLst>
          </p:nvPr>
        </p:nvGraphicFramePr>
        <p:xfrm>
          <a:off x="381000" y="2301875"/>
          <a:ext cx="8305800" cy="4297650"/>
        </p:xfrm>
        <a:graphic>
          <a:graphicData uri="http://schemas.openxmlformats.org/drawingml/2006/table">
            <a:tbl>
              <a:tblPr/>
              <a:tblGrid>
                <a:gridCol w="1425575"/>
                <a:gridCol w="2754313"/>
                <a:gridCol w="4125912"/>
              </a:tblGrid>
              <a:tr h="640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Group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Minimum Infiltration Rate (in/hr)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Hydrologic Soil Group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 – 0.45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infiltration rates. Deep, well drained sands and gravels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0.15 – 0.30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Moderate infiltration rates. Moderately deep, moderately well drained soils with moderately coarse textures (silt, silt loam)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0.05 – 0.15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Slow infiltration rates. Soils with layers, or soils with moderately fine textures (clay loams)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 – 0.05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Very slow infiltration rates. Clayey soils, high water table, or shallow impervious layer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94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Hydrologic Soil Group in Brushy Creek</a:t>
            </a:r>
            <a:endParaRPr lang="en-US" sz="3600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18488"/>
            <a:ext cx="5184077" cy="482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1143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8186" y="2558534"/>
            <a:ext cx="79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853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1148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Streamflow</a:t>
            </a:r>
            <a:r>
              <a:rPr lang="en-US" dirty="0" smtClean="0"/>
              <a:t> Generation</a:t>
            </a:r>
          </a:p>
          <a:p>
            <a:r>
              <a:rPr lang="en-US" dirty="0" smtClean="0"/>
              <a:t>Excess Rainfall and Direct Runoff</a:t>
            </a:r>
          </a:p>
          <a:p>
            <a:r>
              <a:rPr lang="en-US" dirty="0" smtClean="0"/>
              <a:t>SCS Method for runoff amount</a:t>
            </a:r>
          </a:p>
          <a:p>
            <a:r>
              <a:rPr lang="en-US" dirty="0" smtClean="0"/>
              <a:t>Examples from Brushy Creek</a:t>
            </a:r>
          </a:p>
          <a:p>
            <a:r>
              <a:rPr lang="en-US" dirty="0" smtClean="0"/>
              <a:t>Reading for today: Applied Hydrology sections 5.1 to 5.6</a:t>
            </a:r>
          </a:p>
          <a:p>
            <a:r>
              <a:rPr lang="en-US" dirty="0" smtClean="0"/>
              <a:t>Reading for Tuesday Feb 19: Applied Hydrology Sections 5.7 and 5.8, Chapter 6</a:t>
            </a:r>
          </a:p>
          <a:p>
            <a:r>
              <a:rPr lang="en-US" dirty="0" smtClean="0"/>
              <a:t>Review session for Quiz this Thursday Feb 14.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1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Cover</a:t>
            </a:r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983" y="1371600"/>
            <a:ext cx="4953000" cy="466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271338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0" y="6172200"/>
            <a:ext cx="456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Interpreted from remote sensing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8885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CN Table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"/>
            <a:ext cx="5410200" cy="67401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2766538" cy="260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10" y="4038600"/>
            <a:ext cx="2791728" cy="2596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>
            <a:stCxn id="4" idx="3"/>
          </p:cNvCxnSpPr>
          <p:nvPr/>
        </p:nvCxnSpPr>
        <p:spPr>
          <a:xfrm flipV="1">
            <a:off x="3147538" y="914400"/>
            <a:ext cx="1043462" cy="160641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771280" y="838200"/>
            <a:ext cx="4543920" cy="4193072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574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Brushy Creek Watershed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1219200"/>
            <a:ext cx="5686425" cy="539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8404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Watersheds upstream of Dam 6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7048500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559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Subbasin</a:t>
            </a:r>
            <a:r>
              <a:rPr lang="en-US" dirty="0" smtClean="0"/>
              <a:t> BUT_060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657850" cy="461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413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HEC-HMS simulation of </a:t>
            </a:r>
            <a:r>
              <a:rPr lang="en-US" dirty="0" err="1" smtClean="0"/>
              <a:t>Subbasin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00200"/>
            <a:ext cx="488632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1" y="1981200"/>
            <a:ext cx="32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questions: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How much of the precipitation becomes </a:t>
            </a:r>
            <a:r>
              <a:rPr lang="en-US" dirty="0" smtClean="0">
                <a:solidFill>
                  <a:srgbClr val="FF0000"/>
                </a:solidFill>
              </a:rPr>
              <a:t>“losses” </a:t>
            </a:r>
            <a:r>
              <a:rPr lang="en-US" dirty="0" smtClean="0"/>
              <a:t>and how much becomes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runoff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is the </a:t>
            </a:r>
            <a:r>
              <a:rPr lang="en-US" dirty="0" smtClean="0">
                <a:solidFill>
                  <a:srgbClr val="0070C0"/>
                </a:solidFill>
              </a:rPr>
              <a:t>time lag </a:t>
            </a:r>
            <a:r>
              <a:rPr lang="en-US" dirty="0" smtClean="0"/>
              <a:t>between the time that the rainfall occurs over the </a:t>
            </a:r>
            <a:r>
              <a:rPr lang="en-US" dirty="0" err="1" smtClean="0"/>
              <a:t>subbasin</a:t>
            </a:r>
            <a:r>
              <a:rPr lang="en-US" dirty="0" smtClean="0"/>
              <a:t> and the time the runoff appears at the outlet?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939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Use in BUT_060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5362575" cy="50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4800" y="1990184"/>
            <a:ext cx="59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62600" y="2359516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965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Imagery and Impervious Cover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61330"/>
            <a:ext cx="4209293" cy="396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511" y="2061330"/>
            <a:ext cx="4655369" cy="396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8800" y="6172200"/>
            <a:ext cx="3151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42% of land cover is impervious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055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Map Units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40944"/>
            <a:ext cx="6324600" cy="505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5830587"/>
            <a:ext cx="510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All soils in this </a:t>
            </a:r>
            <a:r>
              <a:rPr lang="en-US" dirty="0" err="1" smtClean="0"/>
              <a:t>Subbasin</a:t>
            </a:r>
            <a:r>
              <a:rPr lang="en-US" dirty="0" smtClean="0"/>
              <a:t> are classified as SCS Class D (very limited drainage)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659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Flow along the longest path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82983"/>
            <a:ext cx="6281738" cy="517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54" y="2326719"/>
            <a:ext cx="1606731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72200" y="5058925"/>
            <a:ext cx="1216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Sheet Flow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629400" y="5334000"/>
            <a:ext cx="533400" cy="10990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64468" y="4082534"/>
            <a:ext cx="141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Shallow Flow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376842" y="4267200"/>
            <a:ext cx="79535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49405" y="2057400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Channel </a:t>
            </a:r>
            <a:r>
              <a:rPr lang="en-US" dirty="0"/>
              <a:t>Flow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299546" y="2242066"/>
            <a:ext cx="406054" cy="4249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51865"/>
            <a:ext cx="164782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86" y="2426732"/>
            <a:ext cx="18288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247" y="5181600"/>
            <a:ext cx="14001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70203" y="4217578"/>
                <a:ext cx="1281698" cy="871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03" y="4217578"/>
                <a:ext cx="1281698" cy="87126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0204" y="5428257"/>
            <a:ext cx="1679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Sum travel times over each segment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93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Surface water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Watershed – area of land draining into a stream at a given location</a:t>
            </a:r>
          </a:p>
          <a:p>
            <a:pPr eaLnBrk="1" hangingPunct="1"/>
            <a:r>
              <a:rPr lang="en-US" sz="2800" smtClean="0"/>
              <a:t>Streamflow – gravity movement of water in channels</a:t>
            </a:r>
          </a:p>
          <a:p>
            <a:pPr lvl="1" eaLnBrk="1" hangingPunct="1"/>
            <a:r>
              <a:rPr lang="en-US" sz="2400" smtClean="0"/>
              <a:t>Surface and subsurface flow</a:t>
            </a:r>
          </a:p>
          <a:p>
            <a:pPr lvl="1" eaLnBrk="1" hangingPunct="1"/>
            <a:r>
              <a:rPr lang="en-US" sz="2400" smtClean="0"/>
              <a:t>Affected by climate, land cover, soil type, etc.</a:t>
            </a:r>
          </a:p>
        </p:txBody>
      </p:sp>
      <p:pic>
        <p:nvPicPr>
          <p:cNvPr id="3076" name="Picture 4" descr="watershed_defin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36576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68363"/>
          </a:xfrm>
        </p:spPr>
        <p:txBody>
          <a:bodyPr/>
          <a:lstStyle/>
          <a:p>
            <a:pPr eaLnBrk="1" hangingPunct="1"/>
            <a:r>
              <a:rPr lang="en-US" smtClean="0"/>
              <a:t>Time of Concentration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675" y="1036638"/>
            <a:ext cx="4454525" cy="55165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Different areas of a watershed contribute to runoff at different times after precipitation begins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Time of concentration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Time at which all parts of the watershed begin contributing to the runoff from the basin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Time of flow from the farthest point in the watershed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41910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 flipV="1">
            <a:off x="5791200" y="3733800"/>
            <a:ext cx="76200" cy="914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6" name="Freeform 6"/>
          <p:cNvSpPr>
            <a:spLocks/>
          </p:cNvSpPr>
          <p:nvPr/>
        </p:nvSpPr>
        <p:spPr bwMode="auto">
          <a:xfrm>
            <a:off x="5786438" y="2971800"/>
            <a:ext cx="1300162" cy="1652588"/>
          </a:xfrm>
          <a:custGeom>
            <a:avLst/>
            <a:gdLst>
              <a:gd name="T0" fmla="*/ 0 w 819"/>
              <a:gd name="T1" fmla="*/ 1041 h 1041"/>
              <a:gd name="T2" fmla="*/ 819 w 819"/>
              <a:gd name="T3" fmla="*/ 0 h 1041"/>
              <a:gd name="T4" fmla="*/ 0 60000 65536"/>
              <a:gd name="T5" fmla="*/ 0 60000 65536"/>
              <a:gd name="T6" fmla="*/ 0 w 819"/>
              <a:gd name="T7" fmla="*/ 0 h 1041"/>
              <a:gd name="T8" fmla="*/ 819 w 819"/>
              <a:gd name="T9" fmla="*/ 1041 h 10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9" h="1041">
                <a:moveTo>
                  <a:pt x="0" y="1041"/>
                </a:moveTo>
                <a:lnTo>
                  <a:pt x="819" y="0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953000" y="4572000"/>
            <a:ext cx="3581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Garamond" pitchFamily="18" charset="0"/>
              </a:rPr>
              <a:t>Isochrones</a:t>
            </a:r>
            <a:r>
              <a:rPr lang="en-US">
                <a:latin typeface="Garamond" pitchFamily="18" charset="0"/>
              </a:rPr>
              <a:t>: boundaries of contributing areas with equal time of flow to the watershed outlet</a:t>
            </a:r>
          </a:p>
        </p:txBody>
      </p:sp>
    </p:spTree>
    <p:extLst>
      <p:ext uri="{BB962C8B-B14F-4D97-AF65-F5344CB8AC3E}">
        <p14:creationId xmlns:p14="http://schemas.microsoft.com/office/powerpoint/2010/main" val="136700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Runoff from BUT_060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32393"/>
            <a:ext cx="364807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42" y="2209800"/>
            <a:ext cx="22860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76800"/>
            <a:ext cx="23717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5181600"/>
            <a:ext cx="2343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5943600"/>
            <a:ext cx="198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much runoff?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96038" y="4787696"/>
            <a:ext cx="2690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quickly does it move?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838637"/>
            <a:ext cx="344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characterize this </a:t>
            </a:r>
            <a:r>
              <a:rPr lang="en-US" dirty="0" err="1" smtClean="0"/>
              <a:t>subbasin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26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Streamflow generation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dirty="0" err="1" smtClean="0"/>
              <a:t>Streamflow</a:t>
            </a:r>
            <a:r>
              <a:rPr lang="en-US" dirty="0" smtClean="0"/>
              <a:t> is generated by three mechanisms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r>
              <a:rPr lang="en-US" dirty="0" err="1" smtClean="0"/>
              <a:t>Hortonian</a:t>
            </a:r>
            <a:r>
              <a:rPr lang="en-US" dirty="0" smtClean="0"/>
              <a:t> overland flow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r>
              <a:rPr lang="en-US" dirty="0" smtClean="0"/>
              <a:t>Subsurface flow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r>
              <a:rPr lang="en-US" dirty="0" smtClean="0"/>
              <a:t>Saturation overland flow</a:t>
            </a:r>
          </a:p>
        </p:txBody>
      </p:sp>
    </p:spTree>
    <p:extLst>
      <p:ext uri="{BB962C8B-B14F-4D97-AF65-F5344CB8AC3E}">
        <p14:creationId xmlns:p14="http://schemas.microsoft.com/office/powerpoint/2010/main" val="316944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Welcome to the Critical Zone</a:t>
            </a:r>
          </a:p>
        </p:txBody>
      </p:sp>
      <p:pic>
        <p:nvPicPr>
          <p:cNvPr id="5123" name="Picture 5" descr="MagnoliaRdsite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219200"/>
            <a:ext cx="4246563" cy="5410200"/>
          </a:xfrm>
          <a:noFill/>
        </p:spPr>
      </p:pic>
      <p:graphicFrame>
        <p:nvGraphicFramePr>
          <p:cNvPr id="5124" name="Object 2"/>
          <p:cNvGraphicFramePr>
            <a:graphicFrameLocks noChangeAspect="1"/>
          </p:cNvGraphicFramePr>
          <p:nvPr/>
        </p:nvGraphicFramePr>
        <p:xfrm>
          <a:off x="4648200" y="1143000"/>
          <a:ext cx="4367213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Document" r:id="rId5" imgW="3517392" imgH="4419600" progId="Word.Document.8">
                  <p:embed/>
                </p:oleObj>
              </mc:Choice>
              <mc:Fallback>
                <p:oleObj name="Document" r:id="rId5" imgW="3517392" imgH="44196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143000"/>
                        <a:ext cx="4367213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Line 9"/>
          <p:cNvSpPr>
            <a:spLocks noChangeShapeType="1"/>
          </p:cNvSpPr>
          <p:nvPr/>
        </p:nvSpPr>
        <p:spPr bwMode="auto">
          <a:xfrm flipV="1">
            <a:off x="4876800" y="1447800"/>
            <a:ext cx="2286000" cy="5334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xProfile-pl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4"/>
          <a:stretch>
            <a:fillRect/>
          </a:stretch>
        </p:blipFill>
        <p:spPr bwMode="auto">
          <a:xfrm>
            <a:off x="381000" y="228600"/>
            <a:ext cx="6172200" cy="636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858000" y="1295400"/>
            <a:ext cx="1981200" cy="2362200"/>
          </a:xfrm>
          <a:prstGeom prst="rect">
            <a:avLst/>
          </a:prstGeom>
          <a:solidFill>
            <a:schemeClr val="folHlink">
              <a:alpha val="39999"/>
            </a:scheme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4191000" y="914400"/>
            <a:ext cx="4648200" cy="4049713"/>
            <a:chOff x="2736" y="576"/>
            <a:chExt cx="2928" cy="2551"/>
          </a:xfrm>
        </p:grpSpPr>
        <p:grpSp>
          <p:nvGrpSpPr>
            <p:cNvPr id="6149" name="Group 5"/>
            <p:cNvGrpSpPr>
              <a:grpSpLocks/>
            </p:cNvGrpSpPr>
            <p:nvPr/>
          </p:nvGrpSpPr>
          <p:grpSpPr bwMode="auto">
            <a:xfrm>
              <a:off x="2736" y="576"/>
              <a:ext cx="1426" cy="2551"/>
              <a:chOff x="2750" y="569"/>
              <a:chExt cx="1426" cy="2551"/>
            </a:xfrm>
          </p:grpSpPr>
          <p:sp>
            <p:nvSpPr>
              <p:cNvPr id="6151" name="Line 6"/>
              <p:cNvSpPr>
                <a:spLocks noChangeShapeType="1"/>
              </p:cNvSpPr>
              <p:nvPr/>
            </p:nvSpPr>
            <p:spPr bwMode="auto">
              <a:xfrm>
                <a:off x="3456" y="816"/>
                <a:ext cx="0" cy="374"/>
              </a:xfrm>
              <a:prstGeom prst="line">
                <a:avLst/>
              </a:prstGeom>
              <a:noFill/>
              <a:ln w="539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2" name="Line 7"/>
              <p:cNvSpPr>
                <a:spLocks noChangeShapeType="1"/>
              </p:cNvSpPr>
              <p:nvPr/>
            </p:nvSpPr>
            <p:spPr bwMode="auto">
              <a:xfrm>
                <a:off x="3456" y="2400"/>
                <a:ext cx="0" cy="720"/>
              </a:xfrm>
              <a:prstGeom prst="line">
                <a:avLst/>
              </a:prstGeom>
              <a:noFill/>
              <a:ln w="666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" name="Text Box 8"/>
              <p:cNvSpPr txBox="1">
                <a:spLocks noChangeArrowheads="1"/>
              </p:cNvSpPr>
              <p:nvPr/>
            </p:nvSpPr>
            <p:spPr bwMode="auto">
              <a:xfrm>
                <a:off x="2928" y="569"/>
                <a:ext cx="110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Denudation</a:t>
                </a:r>
              </a:p>
            </p:txBody>
          </p:sp>
          <p:sp>
            <p:nvSpPr>
              <p:cNvPr id="6154" name="Text Box 9"/>
              <p:cNvSpPr txBox="1">
                <a:spLocks noChangeArrowheads="1"/>
              </p:cNvSpPr>
              <p:nvPr/>
            </p:nvSpPr>
            <p:spPr bwMode="auto">
              <a:xfrm>
                <a:off x="2750" y="1920"/>
                <a:ext cx="1426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/>
                  <a:t>Weathering front advance</a:t>
                </a:r>
              </a:p>
            </p:txBody>
          </p:sp>
        </p:grpSp>
        <p:sp>
          <p:nvSpPr>
            <p:cNvPr id="6150" name="Text Box 10"/>
            <p:cNvSpPr txBox="1">
              <a:spLocks noChangeArrowheads="1"/>
            </p:cNvSpPr>
            <p:nvPr/>
          </p:nvSpPr>
          <p:spPr bwMode="auto">
            <a:xfrm>
              <a:off x="4416" y="816"/>
              <a:ext cx="1248" cy="143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folHlink">
                  <a:alpha val="78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i="1"/>
                <a:t>Erosion and weathering control the extent of critical zone development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629400" y="838200"/>
            <a:ext cx="2514600" cy="3124200"/>
          </a:xfrm>
          <a:prstGeom prst="rect">
            <a:avLst/>
          </a:prstGeom>
          <a:solidFill>
            <a:schemeClr val="folHlink">
              <a:alpha val="39999"/>
            </a:scheme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71" name="Picture 3" descr="WxProfile-pl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67"/>
          <a:stretch>
            <a:fillRect/>
          </a:stretch>
        </p:blipFill>
        <p:spPr bwMode="auto">
          <a:xfrm>
            <a:off x="381000" y="228600"/>
            <a:ext cx="6019800" cy="636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1763713" y="914400"/>
            <a:ext cx="5018087" cy="990600"/>
            <a:chOff x="1111" y="576"/>
            <a:chExt cx="3161" cy="624"/>
          </a:xfrm>
        </p:grpSpPr>
        <p:sp>
          <p:nvSpPr>
            <p:cNvPr id="7179" name="Line 5"/>
            <p:cNvSpPr>
              <a:spLocks noChangeShapeType="1"/>
            </p:cNvSpPr>
            <p:nvPr/>
          </p:nvSpPr>
          <p:spPr bwMode="auto">
            <a:xfrm>
              <a:off x="1111" y="576"/>
              <a:ext cx="432" cy="108"/>
            </a:xfrm>
            <a:prstGeom prst="line">
              <a:avLst/>
            </a:prstGeom>
            <a:noFill/>
            <a:ln w="1143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" name="Line 6"/>
            <p:cNvSpPr>
              <a:spLocks noChangeShapeType="1"/>
            </p:cNvSpPr>
            <p:nvPr/>
          </p:nvSpPr>
          <p:spPr bwMode="auto">
            <a:xfrm>
              <a:off x="2496" y="912"/>
              <a:ext cx="672" cy="144"/>
            </a:xfrm>
            <a:prstGeom prst="line">
              <a:avLst/>
            </a:prstGeom>
            <a:noFill/>
            <a:ln w="1143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Text Box 7"/>
            <p:cNvSpPr txBox="1">
              <a:spLocks noChangeArrowheads="1"/>
            </p:cNvSpPr>
            <p:nvPr/>
          </p:nvSpPr>
          <p:spPr bwMode="auto">
            <a:xfrm>
              <a:off x="3120" y="912"/>
              <a:ext cx="1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Sediment</a:t>
              </a:r>
              <a:endParaRPr lang="en-US"/>
            </a:p>
          </p:txBody>
        </p:sp>
      </p:grpSp>
      <p:grpSp>
        <p:nvGrpSpPr>
          <p:cNvPr id="7173" name="Group 8"/>
          <p:cNvGrpSpPr>
            <a:grpSpLocks/>
          </p:cNvGrpSpPr>
          <p:nvPr/>
        </p:nvGrpSpPr>
        <p:grpSpPr bwMode="auto">
          <a:xfrm>
            <a:off x="2446338" y="609600"/>
            <a:ext cx="4106862" cy="2971800"/>
            <a:chOff x="1541" y="384"/>
            <a:chExt cx="2587" cy="1872"/>
          </a:xfrm>
        </p:grpSpPr>
        <p:sp>
          <p:nvSpPr>
            <p:cNvPr id="7175" name="Freeform 9"/>
            <p:cNvSpPr>
              <a:spLocks/>
            </p:cNvSpPr>
            <p:nvPr/>
          </p:nvSpPr>
          <p:spPr bwMode="auto">
            <a:xfrm>
              <a:off x="1904" y="384"/>
              <a:ext cx="1264" cy="960"/>
            </a:xfrm>
            <a:custGeom>
              <a:avLst/>
              <a:gdLst>
                <a:gd name="T0" fmla="*/ 16 w 1264"/>
                <a:gd name="T1" fmla="*/ 0 h 960"/>
                <a:gd name="T2" fmla="*/ 208 w 1264"/>
                <a:gd name="T3" fmla="*/ 672 h 960"/>
                <a:gd name="T4" fmla="*/ 1264 w 1264"/>
                <a:gd name="T5" fmla="*/ 960 h 960"/>
                <a:gd name="T6" fmla="*/ 0 60000 65536"/>
                <a:gd name="T7" fmla="*/ 0 60000 65536"/>
                <a:gd name="T8" fmla="*/ 0 60000 65536"/>
                <a:gd name="T9" fmla="*/ 0 w 1264"/>
                <a:gd name="T10" fmla="*/ 0 h 960"/>
                <a:gd name="T11" fmla="*/ 1264 w 1264"/>
                <a:gd name="T12" fmla="*/ 960 h 9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64" h="960">
                  <a:moveTo>
                    <a:pt x="16" y="0"/>
                  </a:moveTo>
                  <a:cubicBezTo>
                    <a:pt x="8" y="256"/>
                    <a:pt x="0" y="512"/>
                    <a:pt x="208" y="672"/>
                  </a:cubicBezTo>
                  <a:cubicBezTo>
                    <a:pt x="416" y="832"/>
                    <a:pt x="840" y="896"/>
                    <a:pt x="1264" y="960"/>
                  </a:cubicBezTo>
                </a:path>
              </a:pathLst>
            </a:custGeom>
            <a:noFill/>
            <a:ln w="508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" name="Freeform 10"/>
            <p:cNvSpPr>
              <a:spLocks/>
            </p:cNvSpPr>
            <p:nvPr/>
          </p:nvSpPr>
          <p:spPr bwMode="auto">
            <a:xfrm>
              <a:off x="1920" y="912"/>
              <a:ext cx="1096" cy="976"/>
            </a:xfrm>
            <a:custGeom>
              <a:avLst/>
              <a:gdLst>
                <a:gd name="T0" fmla="*/ 40 w 1096"/>
                <a:gd name="T1" fmla="*/ 64 h 976"/>
                <a:gd name="T2" fmla="*/ 40 w 1096"/>
                <a:gd name="T3" fmla="*/ 112 h 976"/>
                <a:gd name="T4" fmla="*/ 280 w 1096"/>
                <a:gd name="T5" fmla="*/ 736 h 976"/>
                <a:gd name="T6" fmla="*/ 1096 w 1096"/>
                <a:gd name="T7" fmla="*/ 976 h 9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6"/>
                <a:gd name="T13" fmla="*/ 0 h 976"/>
                <a:gd name="T14" fmla="*/ 1096 w 1096"/>
                <a:gd name="T15" fmla="*/ 976 h 9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6" h="976">
                  <a:moveTo>
                    <a:pt x="40" y="64"/>
                  </a:moveTo>
                  <a:cubicBezTo>
                    <a:pt x="20" y="32"/>
                    <a:pt x="0" y="0"/>
                    <a:pt x="40" y="112"/>
                  </a:cubicBezTo>
                  <a:cubicBezTo>
                    <a:pt x="80" y="224"/>
                    <a:pt x="104" y="592"/>
                    <a:pt x="280" y="736"/>
                  </a:cubicBezTo>
                  <a:cubicBezTo>
                    <a:pt x="456" y="880"/>
                    <a:pt x="960" y="936"/>
                    <a:pt x="1096" y="976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Freeform 11"/>
            <p:cNvSpPr>
              <a:spLocks/>
            </p:cNvSpPr>
            <p:nvPr/>
          </p:nvSpPr>
          <p:spPr bwMode="auto">
            <a:xfrm>
              <a:off x="1541" y="479"/>
              <a:ext cx="1390" cy="1719"/>
            </a:xfrm>
            <a:custGeom>
              <a:avLst/>
              <a:gdLst>
                <a:gd name="T0" fmla="*/ 104 w 1390"/>
                <a:gd name="T1" fmla="*/ 0 h 1719"/>
                <a:gd name="T2" fmla="*/ 81 w 1390"/>
                <a:gd name="T3" fmla="*/ 284 h 1719"/>
                <a:gd name="T4" fmla="*/ 74 w 1390"/>
                <a:gd name="T5" fmla="*/ 366 h 1719"/>
                <a:gd name="T6" fmla="*/ 59 w 1390"/>
                <a:gd name="T7" fmla="*/ 411 h 1719"/>
                <a:gd name="T8" fmla="*/ 29 w 1390"/>
                <a:gd name="T9" fmla="*/ 523 h 1719"/>
                <a:gd name="T10" fmla="*/ 14 w 1390"/>
                <a:gd name="T11" fmla="*/ 568 h 1719"/>
                <a:gd name="T12" fmla="*/ 37 w 1390"/>
                <a:gd name="T13" fmla="*/ 702 h 1719"/>
                <a:gd name="T14" fmla="*/ 74 w 1390"/>
                <a:gd name="T15" fmla="*/ 964 h 1719"/>
                <a:gd name="T16" fmla="*/ 156 w 1390"/>
                <a:gd name="T17" fmla="*/ 1046 h 1719"/>
                <a:gd name="T18" fmla="*/ 276 w 1390"/>
                <a:gd name="T19" fmla="*/ 1091 h 1719"/>
                <a:gd name="T20" fmla="*/ 343 w 1390"/>
                <a:gd name="T21" fmla="*/ 1121 h 1719"/>
                <a:gd name="T22" fmla="*/ 463 w 1390"/>
                <a:gd name="T23" fmla="*/ 1166 h 1719"/>
                <a:gd name="T24" fmla="*/ 523 w 1390"/>
                <a:gd name="T25" fmla="*/ 1256 h 1719"/>
                <a:gd name="T26" fmla="*/ 523 w 1390"/>
                <a:gd name="T27" fmla="*/ 1413 h 1719"/>
                <a:gd name="T28" fmla="*/ 538 w 1390"/>
                <a:gd name="T29" fmla="*/ 1495 h 1719"/>
                <a:gd name="T30" fmla="*/ 695 w 1390"/>
                <a:gd name="T31" fmla="*/ 1547 h 1719"/>
                <a:gd name="T32" fmla="*/ 1061 w 1390"/>
                <a:gd name="T33" fmla="*/ 1637 h 1719"/>
                <a:gd name="T34" fmla="*/ 1158 w 1390"/>
                <a:gd name="T35" fmla="*/ 1667 h 1719"/>
                <a:gd name="T36" fmla="*/ 1285 w 1390"/>
                <a:gd name="T37" fmla="*/ 1704 h 1719"/>
                <a:gd name="T38" fmla="*/ 1323 w 1390"/>
                <a:gd name="T39" fmla="*/ 1712 h 1719"/>
                <a:gd name="T40" fmla="*/ 1390 w 1390"/>
                <a:gd name="T41" fmla="*/ 1719 h 17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0"/>
                <a:gd name="T64" fmla="*/ 0 h 1719"/>
                <a:gd name="T65" fmla="*/ 1390 w 1390"/>
                <a:gd name="T66" fmla="*/ 1719 h 17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0" h="1719">
                  <a:moveTo>
                    <a:pt x="104" y="0"/>
                  </a:moveTo>
                  <a:cubicBezTo>
                    <a:pt x="99" y="98"/>
                    <a:pt x="100" y="189"/>
                    <a:pt x="81" y="284"/>
                  </a:cubicBezTo>
                  <a:cubicBezTo>
                    <a:pt x="78" y="311"/>
                    <a:pt x="78" y="338"/>
                    <a:pt x="74" y="366"/>
                  </a:cubicBezTo>
                  <a:cubicBezTo>
                    <a:pt x="71" y="381"/>
                    <a:pt x="59" y="411"/>
                    <a:pt x="59" y="411"/>
                  </a:cubicBezTo>
                  <a:cubicBezTo>
                    <a:pt x="52" y="451"/>
                    <a:pt x="42" y="484"/>
                    <a:pt x="29" y="523"/>
                  </a:cubicBezTo>
                  <a:cubicBezTo>
                    <a:pt x="23" y="537"/>
                    <a:pt x="14" y="568"/>
                    <a:pt x="14" y="568"/>
                  </a:cubicBezTo>
                  <a:cubicBezTo>
                    <a:pt x="19" y="629"/>
                    <a:pt x="19" y="652"/>
                    <a:pt x="37" y="702"/>
                  </a:cubicBezTo>
                  <a:cubicBezTo>
                    <a:pt x="24" y="795"/>
                    <a:pt x="0" y="890"/>
                    <a:pt x="74" y="964"/>
                  </a:cubicBezTo>
                  <a:cubicBezTo>
                    <a:pt x="89" y="1014"/>
                    <a:pt x="104" y="1029"/>
                    <a:pt x="156" y="1046"/>
                  </a:cubicBezTo>
                  <a:cubicBezTo>
                    <a:pt x="191" y="1069"/>
                    <a:pt x="235" y="1077"/>
                    <a:pt x="276" y="1091"/>
                  </a:cubicBezTo>
                  <a:cubicBezTo>
                    <a:pt x="300" y="1099"/>
                    <a:pt x="318" y="1113"/>
                    <a:pt x="343" y="1121"/>
                  </a:cubicBezTo>
                  <a:cubicBezTo>
                    <a:pt x="380" y="1145"/>
                    <a:pt x="420" y="1153"/>
                    <a:pt x="463" y="1166"/>
                  </a:cubicBezTo>
                  <a:cubicBezTo>
                    <a:pt x="496" y="1188"/>
                    <a:pt x="501" y="1223"/>
                    <a:pt x="523" y="1256"/>
                  </a:cubicBezTo>
                  <a:cubicBezTo>
                    <a:pt x="536" y="1315"/>
                    <a:pt x="537" y="1349"/>
                    <a:pt x="523" y="1413"/>
                  </a:cubicBezTo>
                  <a:cubicBezTo>
                    <a:pt x="526" y="1440"/>
                    <a:pt x="518" y="1475"/>
                    <a:pt x="538" y="1495"/>
                  </a:cubicBezTo>
                  <a:cubicBezTo>
                    <a:pt x="581" y="1538"/>
                    <a:pt x="639" y="1532"/>
                    <a:pt x="695" y="1547"/>
                  </a:cubicBezTo>
                  <a:cubicBezTo>
                    <a:pt x="816" y="1577"/>
                    <a:pt x="936" y="1620"/>
                    <a:pt x="1061" y="1637"/>
                  </a:cubicBezTo>
                  <a:cubicBezTo>
                    <a:pt x="1093" y="1659"/>
                    <a:pt x="1119" y="1658"/>
                    <a:pt x="1158" y="1667"/>
                  </a:cubicBezTo>
                  <a:cubicBezTo>
                    <a:pt x="1200" y="1676"/>
                    <a:pt x="1242" y="1695"/>
                    <a:pt x="1285" y="1704"/>
                  </a:cubicBezTo>
                  <a:cubicBezTo>
                    <a:pt x="1297" y="1706"/>
                    <a:pt x="1310" y="1710"/>
                    <a:pt x="1323" y="1712"/>
                  </a:cubicBezTo>
                  <a:cubicBezTo>
                    <a:pt x="1345" y="1715"/>
                    <a:pt x="1390" y="1719"/>
                    <a:pt x="1390" y="1719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" name="Text Box 12"/>
            <p:cNvSpPr txBox="1">
              <a:spLocks noChangeArrowheads="1"/>
            </p:cNvSpPr>
            <p:nvPr/>
          </p:nvSpPr>
          <p:spPr bwMode="auto">
            <a:xfrm>
              <a:off x="3168" y="1278"/>
              <a:ext cx="960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FF"/>
                  </a:solidFill>
                </a:rPr>
                <a:t>Water, solutes and nutrients</a:t>
              </a:r>
              <a:endParaRPr lang="en-US"/>
            </a:p>
          </p:txBody>
        </p:sp>
      </p:grpSp>
      <p:sp>
        <p:nvSpPr>
          <p:cNvPr id="7174" name="Text Box 13"/>
          <p:cNvSpPr txBox="1">
            <a:spLocks noChangeArrowheads="1"/>
          </p:cNvSpPr>
          <p:nvPr/>
        </p:nvSpPr>
        <p:spPr bwMode="auto">
          <a:xfrm>
            <a:off x="6629400" y="873125"/>
            <a:ext cx="2438400" cy="3013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/>
              <a:t>Critical zone architecture influences sediment sources, hydrology, water chemistry and ecology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7162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676400" y="228600"/>
            <a:ext cx="55006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tx2"/>
                </a:solidFill>
                <a:latin typeface="Times" pitchFamily="32" charset="0"/>
              </a:rPr>
              <a:t>Oregon Coast Range-  Coos Bay</a:t>
            </a:r>
            <a:endParaRPr lang="en-US">
              <a:latin typeface="Times" pitchFamily="32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638800" y="5562600"/>
            <a:ext cx="34083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Times" pitchFamily="32" charset="0"/>
              </a:rPr>
              <a:t>Anderson et al., 1997, WRR.</a:t>
            </a:r>
          </a:p>
          <a:p>
            <a:pPr eaLnBrk="1" hangingPunct="1"/>
            <a:r>
              <a:rPr lang="en-US" sz="2000">
                <a:latin typeface="Times" pitchFamily="32" charset="0"/>
              </a:rPr>
              <a:t>Montgomery et al., 1997, WRR</a:t>
            </a:r>
          </a:p>
          <a:p>
            <a:pPr eaLnBrk="1" hangingPunct="1"/>
            <a:r>
              <a:rPr lang="en-US" sz="2000">
                <a:latin typeface="Times" pitchFamily="32" charset="0"/>
              </a:rPr>
              <a:t>Torres et al., 1998, WRR</a:t>
            </a:r>
            <a:endParaRPr lang="en-US">
              <a:latin typeface="Times" pitchFamily="32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14400"/>
            <a:ext cx="3200400" cy="2687638"/>
          </a:xfrm>
          <a:prstGeom prst="rect">
            <a:avLst/>
          </a:prstGeom>
          <a:noFill/>
          <a:ln>
            <a:noFill/>
          </a:ln>
          <a:effectLst>
            <a:outerShdw dist="12698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842125" y="4314825"/>
            <a:ext cx="208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Channel head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92163"/>
          </a:xfrm>
        </p:spPr>
        <p:txBody>
          <a:bodyPr/>
          <a:lstStyle/>
          <a:p>
            <a:pPr eaLnBrk="1" hangingPunct="1"/>
            <a:r>
              <a:rPr lang="en-US" smtClean="0"/>
              <a:t>Hortonian Flow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7" y="1070769"/>
            <a:ext cx="4697413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Sheet flow described by Horton in 1930s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When </a:t>
            </a:r>
            <a:r>
              <a:rPr lang="en-US" sz="2800" i="1" dirty="0" err="1" smtClean="0"/>
              <a:t>i</a:t>
            </a:r>
            <a:r>
              <a:rPr lang="en-US" sz="2800" dirty="0" smtClean="0"/>
              <a:t>&lt;</a:t>
            </a:r>
            <a:r>
              <a:rPr lang="en-US" sz="2800" i="1" dirty="0" smtClean="0"/>
              <a:t>f</a:t>
            </a:r>
            <a:r>
              <a:rPr lang="en-US" sz="2800" dirty="0" smtClean="0"/>
              <a:t>, all </a:t>
            </a:r>
            <a:r>
              <a:rPr lang="en-US" sz="2800" i="1" dirty="0" err="1" smtClean="0"/>
              <a:t>i</a:t>
            </a:r>
            <a:r>
              <a:rPr lang="en-US" sz="2800" dirty="0" smtClean="0"/>
              <a:t> is absorbed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When </a:t>
            </a:r>
            <a:r>
              <a:rPr lang="en-US" sz="2800" i="1" dirty="0" err="1" smtClean="0"/>
              <a:t>i</a:t>
            </a:r>
            <a:r>
              <a:rPr lang="en-US" sz="2800" dirty="0" smtClean="0"/>
              <a:t> &gt; </a:t>
            </a:r>
            <a:r>
              <a:rPr lang="en-US" sz="2800" i="1" dirty="0" smtClean="0"/>
              <a:t>f</a:t>
            </a:r>
            <a:r>
              <a:rPr lang="en-US" sz="2800" dirty="0" smtClean="0"/>
              <a:t>, (</a:t>
            </a:r>
            <a:r>
              <a:rPr lang="en-US" sz="2800" i="1" dirty="0" err="1" smtClean="0"/>
              <a:t>i</a:t>
            </a:r>
            <a:r>
              <a:rPr lang="en-US" sz="2800" i="1" dirty="0" smtClean="0"/>
              <a:t>-f</a:t>
            </a:r>
            <a:r>
              <a:rPr lang="en-US" sz="2800" dirty="0" smtClean="0"/>
              <a:t>) results in rainfall excess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Applicable in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impervious surfaces (urban areas)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Steep slopes with thin soil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hydrophobic or compacted soil with low infiltration</a:t>
            </a:r>
          </a:p>
        </p:txBody>
      </p:sp>
      <p:sp>
        <p:nvSpPr>
          <p:cNvPr id="9220" name="Freeform 4"/>
          <p:cNvSpPr>
            <a:spLocks/>
          </p:cNvSpPr>
          <p:nvPr/>
        </p:nvSpPr>
        <p:spPr bwMode="auto">
          <a:xfrm>
            <a:off x="5273675" y="2936875"/>
            <a:ext cx="3367088" cy="2320925"/>
          </a:xfrm>
          <a:custGeom>
            <a:avLst/>
            <a:gdLst>
              <a:gd name="T0" fmla="*/ 0 w 2121"/>
              <a:gd name="T1" fmla="*/ 0 h 1462"/>
              <a:gd name="T2" fmla="*/ 483870072 w 2121"/>
              <a:gd name="T3" fmla="*/ 73083738 h 1462"/>
              <a:gd name="T4" fmla="*/ 894656395 w 2121"/>
              <a:gd name="T5" fmla="*/ 413305625 h 1462"/>
              <a:gd name="T6" fmla="*/ 1547376167 w 2121"/>
              <a:gd name="T7" fmla="*/ 362902500 h 1462"/>
              <a:gd name="T8" fmla="*/ 2031246239 w 2121"/>
              <a:gd name="T9" fmla="*/ 725805000 h 1462"/>
              <a:gd name="T10" fmla="*/ 2147483647 w 2121"/>
              <a:gd name="T11" fmla="*/ 824091888 h 1462"/>
              <a:gd name="T12" fmla="*/ 2147483647 w 2121"/>
              <a:gd name="T13" fmla="*/ 1260078125 h 1462"/>
              <a:gd name="T14" fmla="*/ 2147483647 w 2121"/>
              <a:gd name="T15" fmla="*/ 1622980625 h 1462"/>
              <a:gd name="T16" fmla="*/ 2147483647 w 2121"/>
              <a:gd name="T17" fmla="*/ 2147483647 h 1462"/>
              <a:gd name="T18" fmla="*/ 2147483647 w 2121"/>
              <a:gd name="T19" fmla="*/ 2147483647 h 1462"/>
              <a:gd name="T20" fmla="*/ 2147483647 w 2121"/>
              <a:gd name="T21" fmla="*/ 1572577500 h 14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21"/>
              <a:gd name="T34" fmla="*/ 0 h 1462"/>
              <a:gd name="T35" fmla="*/ 2121 w 2121"/>
              <a:gd name="T36" fmla="*/ 1462 h 14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21" h="1462">
                <a:moveTo>
                  <a:pt x="0" y="0"/>
                </a:moveTo>
                <a:cubicBezTo>
                  <a:pt x="32" y="6"/>
                  <a:pt x="133" y="2"/>
                  <a:pt x="192" y="29"/>
                </a:cubicBezTo>
                <a:cubicBezTo>
                  <a:pt x="251" y="56"/>
                  <a:pt x="285" y="145"/>
                  <a:pt x="355" y="164"/>
                </a:cubicBezTo>
                <a:cubicBezTo>
                  <a:pt x="425" y="183"/>
                  <a:pt x="539" y="123"/>
                  <a:pt x="614" y="144"/>
                </a:cubicBezTo>
                <a:cubicBezTo>
                  <a:pt x="689" y="165"/>
                  <a:pt x="720" y="258"/>
                  <a:pt x="806" y="288"/>
                </a:cubicBezTo>
                <a:cubicBezTo>
                  <a:pt x="892" y="318"/>
                  <a:pt x="1020" y="292"/>
                  <a:pt x="1132" y="327"/>
                </a:cubicBezTo>
                <a:cubicBezTo>
                  <a:pt x="1244" y="362"/>
                  <a:pt x="1403" y="447"/>
                  <a:pt x="1478" y="500"/>
                </a:cubicBezTo>
                <a:cubicBezTo>
                  <a:pt x="1553" y="553"/>
                  <a:pt x="1541" y="505"/>
                  <a:pt x="1584" y="644"/>
                </a:cubicBezTo>
                <a:cubicBezTo>
                  <a:pt x="1627" y="783"/>
                  <a:pt x="1676" y="1218"/>
                  <a:pt x="1737" y="1335"/>
                </a:cubicBezTo>
                <a:cubicBezTo>
                  <a:pt x="1798" y="1452"/>
                  <a:pt x="1884" y="1462"/>
                  <a:pt x="1948" y="1344"/>
                </a:cubicBezTo>
                <a:cubicBezTo>
                  <a:pt x="2012" y="1226"/>
                  <a:pt x="2085" y="774"/>
                  <a:pt x="2121" y="624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Freeform 5"/>
          <p:cNvSpPr>
            <a:spLocks/>
          </p:cNvSpPr>
          <p:nvPr/>
        </p:nvSpPr>
        <p:spPr bwMode="auto">
          <a:xfrm>
            <a:off x="5257800" y="2800350"/>
            <a:ext cx="3013075" cy="1812925"/>
          </a:xfrm>
          <a:custGeom>
            <a:avLst/>
            <a:gdLst>
              <a:gd name="T0" fmla="*/ 0 w 1898"/>
              <a:gd name="T1" fmla="*/ 0 h 1142"/>
              <a:gd name="T2" fmla="*/ 2147483647 w 1898"/>
              <a:gd name="T3" fmla="*/ 1403727825 h 1142"/>
              <a:gd name="T4" fmla="*/ 2147483647 w 1898"/>
              <a:gd name="T5" fmla="*/ 2147483647 h 1142"/>
              <a:gd name="T6" fmla="*/ 0 60000 65536"/>
              <a:gd name="T7" fmla="*/ 0 60000 65536"/>
              <a:gd name="T8" fmla="*/ 0 60000 65536"/>
              <a:gd name="T9" fmla="*/ 0 w 1898"/>
              <a:gd name="T10" fmla="*/ 0 h 1142"/>
              <a:gd name="T11" fmla="*/ 1898 w 1898"/>
              <a:gd name="T12" fmla="*/ 1142 h 1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98" h="1142">
                <a:moveTo>
                  <a:pt x="0" y="0"/>
                </a:moveTo>
                <a:cubicBezTo>
                  <a:pt x="266" y="93"/>
                  <a:pt x="1290" y="367"/>
                  <a:pt x="1594" y="557"/>
                </a:cubicBezTo>
                <a:cubicBezTo>
                  <a:pt x="1898" y="747"/>
                  <a:pt x="1776" y="1020"/>
                  <a:pt x="1824" y="1142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Freeform 6"/>
          <p:cNvSpPr>
            <a:spLocks/>
          </p:cNvSpPr>
          <p:nvPr/>
        </p:nvSpPr>
        <p:spPr bwMode="auto">
          <a:xfrm>
            <a:off x="7924800" y="4629150"/>
            <a:ext cx="566738" cy="1588"/>
          </a:xfrm>
          <a:custGeom>
            <a:avLst/>
            <a:gdLst>
              <a:gd name="T0" fmla="*/ 0 w 357"/>
              <a:gd name="T1" fmla="*/ 0 h 1"/>
              <a:gd name="T2" fmla="*/ 899697369 w 357"/>
              <a:gd name="T3" fmla="*/ 0 h 1"/>
              <a:gd name="T4" fmla="*/ 0 60000 65536"/>
              <a:gd name="T5" fmla="*/ 0 60000 65536"/>
              <a:gd name="T6" fmla="*/ 0 w 357"/>
              <a:gd name="T7" fmla="*/ 0 h 1"/>
              <a:gd name="T8" fmla="*/ 357 w 35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7" h="1">
                <a:moveTo>
                  <a:pt x="0" y="0"/>
                </a:moveTo>
                <a:lnTo>
                  <a:pt x="357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Freeform 7"/>
          <p:cNvSpPr>
            <a:spLocks/>
          </p:cNvSpPr>
          <p:nvPr/>
        </p:nvSpPr>
        <p:spPr bwMode="auto">
          <a:xfrm>
            <a:off x="7929563" y="4700588"/>
            <a:ext cx="547687" cy="1587"/>
          </a:xfrm>
          <a:custGeom>
            <a:avLst/>
            <a:gdLst>
              <a:gd name="T0" fmla="*/ 0 w 345"/>
              <a:gd name="T1" fmla="*/ 0 h 1"/>
              <a:gd name="T2" fmla="*/ 869452319 w 345"/>
              <a:gd name="T3" fmla="*/ 0 h 1"/>
              <a:gd name="T4" fmla="*/ 0 60000 65536"/>
              <a:gd name="T5" fmla="*/ 0 60000 65536"/>
              <a:gd name="T6" fmla="*/ 0 w 345"/>
              <a:gd name="T7" fmla="*/ 0 h 1"/>
              <a:gd name="T8" fmla="*/ 345 w 345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5" h="1">
                <a:moveTo>
                  <a:pt x="0" y="0"/>
                </a:moveTo>
                <a:lnTo>
                  <a:pt x="345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Freeform 8"/>
          <p:cNvSpPr>
            <a:spLocks/>
          </p:cNvSpPr>
          <p:nvPr/>
        </p:nvSpPr>
        <p:spPr bwMode="auto">
          <a:xfrm>
            <a:off x="7948613" y="4781550"/>
            <a:ext cx="504825" cy="1588"/>
          </a:xfrm>
          <a:custGeom>
            <a:avLst/>
            <a:gdLst>
              <a:gd name="T0" fmla="*/ 0 w 318"/>
              <a:gd name="T1" fmla="*/ 0 h 1"/>
              <a:gd name="T2" fmla="*/ 801409688 w 318"/>
              <a:gd name="T3" fmla="*/ 0 h 1"/>
              <a:gd name="T4" fmla="*/ 0 60000 65536"/>
              <a:gd name="T5" fmla="*/ 0 60000 65536"/>
              <a:gd name="T6" fmla="*/ 0 w 318"/>
              <a:gd name="T7" fmla="*/ 0 h 1"/>
              <a:gd name="T8" fmla="*/ 318 w 31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">
                <a:moveTo>
                  <a:pt x="0" y="0"/>
                </a:moveTo>
                <a:lnTo>
                  <a:pt x="31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Freeform 9"/>
          <p:cNvSpPr>
            <a:spLocks/>
          </p:cNvSpPr>
          <p:nvPr/>
        </p:nvSpPr>
        <p:spPr bwMode="auto">
          <a:xfrm>
            <a:off x="7962900" y="4857750"/>
            <a:ext cx="476250" cy="1588"/>
          </a:xfrm>
          <a:custGeom>
            <a:avLst/>
            <a:gdLst>
              <a:gd name="T0" fmla="*/ 0 w 300"/>
              <a:gd name="T1" fmla="*/ 0 h 1"/>
              <a:gd name="T2" fmla="*/ 756046875 w 300"/>
              <a:gd name="T3" fmla="*/ 0 h 1"/>
              <a:gd name="T4" fmla="*/ 0 60000 65536"/>
              <a:gd name="T5" fmla="*/ 0 60000 65536"/>
              <a:gd name="T6" fmla="*/ 0 w 300"/>
              <a:gd name="T7" fmla="*/ 0 h 1"/>
              <a:gd name="T8" fmla="*/ 300 w 30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0" h="1">
                <a:moveTo>
                  <a:pt x="0" y="0"/>
                </a:moveTo>
                <a:lnTo>
                  <a:pt x="30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Freeform 10"/>
          <p:cNvSpPr>
            <a:spLocks/>
          </p:cNvSpPr>
          <p:nvPr/>
        </p:nvSpPr>
        <p:spPr bwMode="auto">
          <a:xfrm>
            <a:off x="7986713" y="4933950"/>
            <a:ext cx="433387" cy="1588"/>
          </a:xfrm>
          <a:custGeom>
            <a:avLst/>
            <a:gdLst>
              <a:gd name="T0" fmla="*/ 0 w 273"/>
              <a:gd name="T1" fmla="*/ 0 h 1"/>
              <a:gd name="T2" fmla="*/ 688001069 w 273"/>
              <a:gd name="T3" fmla="*/ 0 h 1"/>
              <a:gd name="T4" fmla="*/ 0 60000 65536"/>
              <a:gd name="T5" fmla="*/ 0 60000 65536"/>
              <a:gd name="T6" fmla="*/ 0 w 273"/>
              <a:gd name="T7" fmla="*/ 0 h 1"/>
              <a:gd name="T8" fmla="*/ 273 w 27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">
                <a:moveTo>
                  <a:pt x="0" y="0"/>
                </a:moveTo>
                <a:lnTo>
                  <a:pt x="27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Freeform 11"/>
          <p:cNvSpPr>
            <a:spLocks/>
          </p:cNvSpPr>
          <p:nvPr/>
        </p:nvSpPr>
        <p:spPr bwMode="auto">
          <a:xfrm>
            <a:off x="8010525" y="5000625"/>
            <a:ext cx="381000" cy="4763"/>
          </a:xfrm>
          <a:custGeom>
            <a:avLst/>
            <a:gdLst>
              <a:gd name="T0" fmla="*/ 0 w 240"/>
              <a:gd name="T1" fmla="*/ 7562056 h 3"/>
              <a:gd name="T2" fmla="*/ 604837500 w 240"/>
              <a:gd name="T3" fmla="*/ 0 h 3"/>
              <a:gd name="T4" fmla="*/ 0 60000 65536"/>
              <a:gd name="T5" fmla="*/ 0 60000 65536"/>
              <a:gd name="T6" fmla="*/ 0 w 240"/>
              <a:gd name="T7" fmla="*/ 0 h 3"/>
              <a:gd name="T8" fmla="*/ 240 w 240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0" h="3">
                <a:moveTo>
                  <a:pt x="0" y="3"/>
                </a:moveTo>
                <a:lnTo>
                  <a:pt x="24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Freeform 12"/>
          <p:cNvSpPr>
            <a:spLocks/>
          </p:cNvSpPr>
          <p:nvPr/>
        </p:nvSpPr>
        <p:spPr bwMode="auto">
          <a:xfrm>
            <a:off x="8048625" y="5086350"/>
            <a:ext cx="309563" cy="1588"/>
          </a:xfrm>
          <a:custGeom>
            <a:avLst/>
            <a:gdLst>
              <a:gd name="T0" fmla="*/ 0 w 195"/>
              <a:gd name="T1" fmla="*/ 0 h 1"/>
              <a:gd name="T2" fmla="*/ 491432056 w 195"/>
              <a:gd name="T3" fmla="*/ 0 h 1"/>
              <a:gd name="T4" fmla="*/ 0 60000 65536"/>
              <a:gd name="T5" fmla="*/ 0 60000 65536"/>
              <a:gd name="T6" fmla="*/ 0 w 195"/>
              <a:gd name="T7" fmla="*/ 0 h 1"/>
              <a:gd name="T8" fmla="*/ 195 w 195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5" h="1">
                <a:moveTo>
                  <a:pt x="0" y="0"/>
                </a:moveTo>
                <a:lnTo>
                  <a:pt x="195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6172200" y="24955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6477000" y="26479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6858000" y="27241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6324600" y="33337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6629400" y="34861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7010400" y="35623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7391400" y="37147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6096000" y="219075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Rainfall, </a:t>
            </a:r>
            <a:r>
              <a:rPr lang="en-US" sz="1400" i="1"/>
              <a:t>i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6096000" y="401955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Infiltration, </a:t>
            </a:r>
            <a:r>
              <a:rPr lang="en-US" sz="1400" i="1"/>
              <a:t>f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7848600" y="27432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i &gt; q</a:t>
            </a: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152400" y="6096000"/>
            <a:ext cx="876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Garamond" pitchFamily="18" charset="0"/>
              </a:rPr>
              <a:t>Later studies showed that Hortonian flow rarely occurs on vegetated surfaces in humid regions.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86A9BB5C-9A70-4D0C-8E6D-0BE8EF850632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5DFF9A4B-A675-4927-AB13-1B1BC544E4FE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878</Words>
  <Application>Microsoft Office PowerPoint</Application>
  <PresentationFormat>On-screen Show (4:3)</PresentationFormat>
  <Paragraphs>154</Paragraphs>
  <Slides>31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Cambria Math</vt:lpstr>
      <vt:lpstr>Garamond</vt:lpstr>
      <vt:lpstr>Times</vt:lpstr>
      <vt:lpstr>Wingdings</vt:lpstr>
      <vt:lpstr>Default Design</vt:lpstr>
      <vt:lpstr>Document</vt:lpstr>
      <vt:lpstr>Equation</vt:lpstr>
      <vt:lpstr>Chart</vt:lpstr>
      <vt:lpstr>Runoff Processes</vt:lpstr>
      <vt:lpstr>Runoff</vt:lpstr>
      <vt:lpstr>Surface water</vt:lpstr>
      <vt:lpstr>Streamflow generation</vt:lpstr>
      <vt:lpstr>Welcome to the Critical Zone</vt:lpstr>
      <vt:lpstr>PowerPoint Presentation</vt:lpstr>
      <vt:lpstr>PowerPoint Presentation</vt:lpstr>
      <vt:lpstr>PowerPoint Presentation</vt:lpstr>
      <vt:lpstr>Hortonian Flow</vt:lpstr>
      <vt:lpstr>Subsurface flow</vt:lpstr>
      <vt:lpstr>Soil macropores</vt:lpstr>
      <vt:lpstr>Saturation overland flow</vt:lpstr>
      <vt:lpstr>Streamflow hydrograph</vt:lpstr>
      <vt:lpstr>Excess rainfall </vt:lpstr>
      <vt:lpstr>SCS method</vt:lpstr>
      <vt:lpstr>Abstractions – SCS Method</vt:lpstr>
      <vt:lpstr>SCS Method (Cont.)</vt:lpstr>
      <vt:lpstr>SCS Method (Cont.)</vt:lpstr>
      <vt:lpstr>Hydrologic Soil Group in Brushy Creek</vt:lpstr>
      <vt:lpstr>Land Cover</vt:lpstr>
      <vt:lpstr>CN Table</vt:lpstr>
      <vt:lpstr>Upper Brushy Creek Watershed</vt:lpstr>
      <vt:lpstr>Watersheds upstream of Dam 6</vt:lpstr>
      <vt:lpstr>Subbasin BUT_060</vt:lpstr>
      <vt:lpstr>HEC-HMS simulation of Subbasin</vt:lpstr>
      <vt:lpstr>Land Use in BUT_060</vt:lpstr>
      <vt:lpstr>Imagery and Impervious Cover</vt:lpstr>
      <vt:lpstr>Soil Map Units</vt:lpstr>
      <vt:lpstr>Flow along the longest path</vt:lpstr>
      <vt:lpstr>Time of Concentration</vt:lpstr>
      <vt:lpstr>Modeling Runoff from BUT_060</vt:lpstr>
    </vt:vector>
  </TitlesOfParts>
  <Company>University of Texas at Austin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Runoff Processes</dc:title>
  <dc:creator>David Maidment</dc:creator>
  <cp:lastModifiedBy>Maidment, David R</cp:lastModifiedBy>
  <cp:revision>24</cp:revision>
  <cp:lastPrinted>2013-02-12T16:48:33Z</cp:lastPrinted>
  <dcterms:created xsi:type="dcterms:W3CDTF">2007-03-27T14:19:26Z</dcterms:created>
  <dcterms:modified xsi:type="dcterms:W3CDTF">2013-02-12T16:55:24Z</dcterms:modified>
</cp:coreProperties>
</file>