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96" r:id="rId3"/>
    <p:sldId id="297" r:id="rId4"/>
    <p:sldId id="298" r:id="rId5"/>
    <p:sldId id="299" r:id="rId6"/>
    <p:sldId id="300" r:id="rId7"/>
    <p:sldId id="301" r:id="rId8"/>
    <p:sldId id="288" r:id="rId9"/>
    <p:sldId id="289" r:id="rId10"/>
    <p:sldId id="269" r:id="rId11"/>
    <p:sldId id="302" r:id="rId12"/>
    <p:sldId id="263" r:id="rId13"/>
    <p:sldId id="264" r:id="rId14"/>
    <p:sldId id="267" r:id="rId15"/>
    <p:sldId id="292" r:id="rId16"/>
    <p:sldId id="293" r:id="rId17"/>
    <p:sldId id="294" r:id="rId18"/>
    <p:sldId id="295" r:id="rId19"/>
    <p:sldId id="265" r:id="rId20"/>
    <p:sldId id="266" r:id="rId21"/>
    <p:sldId id="303" r:id="rId22"/>
    <p:sldId id="275" r:id="rId23"/>
    <p:sldId id="276" r:id="rId24"/>
    <p:sldId id="277" r:id="rId25"/>
    <p:sldId id="278" r:id="rId26"/>
    <p:sldId id="282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91731-D59D-47D7-AFAF-BE16C79C2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7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7AFDF-A44A-4406-9D99-6066B1891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4BACE-E6C7-4D38-A6A1-222AB9D12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70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8CFAD-DDB3-4B6E-BD2F-B42A37A9E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68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D7696-E765-4209-B1E3-78983844D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10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D29B0-5403-4E10-8934-64F1B3E16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52E22-BF9D-457D-B80D-965CE0578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0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5CC80-3FD9-4193-AF8B-7AFC23713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8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97C57-A076-438E-B980-A4C5D2633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7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40800-823C-4850-8728-D4B99D716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0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C99DC-DA4A-42F1-8FEB-774401E6C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2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9BAD-7BBD-44D2-9168-B1A9A40AD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3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9C3F9-94B0-4CB7-9238-2DFD6EE31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3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3E703-800C-4519-9F91-576EF5FF2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6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646D2AC-7BE0-4778-B51F-C39FFE5C9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cgis.com/home/webmap/viewer.html?webmap=0edea1c7bbb84ba5842d20483af11679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5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8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Soil Water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Topics</a:t>
            </a:r>
          </a:p>
          <a:p>
            <a:pPr lvl="1" eaLnBrk="1" hangingPunct="1"/>
            <a:r>
              <a:rPr lang="en-US" dirty="0" smtClean="0"/>
              <a:t>Soils</a:t>
            </a:r>
          </a:p>
          <a:p>
            <a:pPr lvl="1" eaLnBrk="1" hangingPunct="1"/>
            <a:r>
              <a:rPr lang="en-US" dirty="0" smtClean="0"/>
              <a:t>Soil water properties</a:t>
            </a:r>
          </a:p>
          <a:p>
            <a:pPr lvl="1" eaLnBrk="1" hangingPunct="1"/>
            <a:r>
              <a:rPr lang="en-US" dirty="0" smtClean="0"/>
              <a:t>Soil water balance</a:t>
            </a:r>
          </a:p>
          <a:p>
            <a:pPr eaLnBrk="1" hangingPunct="1"/>
            <a:r>
              <a:rPr lang="en-US" dirty="0" smtClean="0"/>
              <a:t>Reading for today: Applied Hydrology Sections 4.1 and 4.2</a:t>
            </a:r>
          </a:p>
          <a:p>
            <a:pPr eaLnBrk="1" hangingPunct="1"/>
            <a:r>
              <a:rPr lang="en-US" dirty="0" smtClean="0"/>
              <a:t>Reading for Thursday: </a:t>
            </a:r>
            <a:r>
              <a:rPr lang="en-US" dirty="0" smtClean="0"/>
              <a:t>Applied Hydrology Sections 4.3 and 4.4  (Green-</a:t>
            </a:r>
            <a:r>
              <a:rPr lang="en-US" dirty="0" err="1" smtClean="0"/>
              <a:t>Ampt</a:t>
            </a:r>
            <a:r>
              <a:rPr lang="en-US" dirty="0" smtClean="0"/>
              <a:t> method)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813"/>
            <a:ext cx="7343775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Soil Texture </a:t>
            </a:r>
            <a:br>
              <a:rPr lang="en-US" smtClean="0"/>
            </a:br>
            <a:r>
              <a:rPr lang="en-US" smtClean="0"/>
              <a:t>Triangle</a:t>
            </a: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304800" y="1676400"/>
            <a:ext cx="2774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Source: USDA Soil</a:t>
            </a:r>
          </a:p>
          <a:p>
            <a:pPr eaLnBrk="1" hangingPunct="1"/>
            <a:r>
              <a:rPr lang="en-US"/>
              <a:t>Survey Manual Chapter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531525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508348" y="178832"/>
            <a:ext cx="3760679" cy="1649968"/>
          </a:xfrm>
        </p:spPr>
        <p:txBody>
          <a:bodyPr/>
          <a:lstStyle/>
          <a:p>
            <a:pPr algn="l" eaLnBrk="1" hangingPunct="1"/>
            <a:r>
              <a:rPr lang="en-US" sz="3200" dirty="0" smtClean="0"/>
              <a:t>Soil Texture is </a:t>
            </a:r>
            <a:br>
              <a:rPr lang="en-US" sz="3200" dirty="0" smtClean="0"/>
            </a:br>
            <a:r>
              <a:rPr lang="en-US" sz="3200" dirty="0" smtClean="0"/>
              <a:t>defined by % of silt, sand, clay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2101"/>
            <a:ext cx="4648200" cy="316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0" y="4269998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Silty</a:t>
            </a:r>
            <a:r>
              <a:rPr lang="en-US" dirty="0" smtClean="0"/>
              <a:t> Clay Loam </a:t>
            </a:r>
          </a:p>
          <a:p>
            <a:r>
              <a:rPr lang="en-US" dirty="0" smtClean="0"/>
              <a:t>~ 55% silt, 10% sand, 35% clay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962400" y="4662726"/>
            <a:ext cx="152400" cy="13787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078527" y="4420561"/>
            <a:ext cx="190500" cy="2536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38600" y="4674164"/>
            <a:ext cx="914400" cy="15742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295400" y="4735707"/>
            <a:ext cx="2667001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6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Soil Water Content</a:t>
            </a:r>
          </a:p>
        </p:txBody>
      </p:sp>
      <p:graphicFrame>
        <p:nvGraphicFramePr>
          <p:cNvPr id="1126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81000" y="1905000"/>
          <a:ext cx="8229600" cy="419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Photo Editor Photo" r:id="rId3" imgW="12866667" imgH="6563641" progId="MSPhotoEd.3">
                  <p:embed/>
                </p:oleObj>
              </mc:Choice>
              <mc:Fallback>
                <p:oleObj name="Photo Editor Photo" r:id="rId3" imgW="12866667" imgH="6563641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05000"/>
                        <a:ext cx="8229600" cy="419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8"/>
          <p:cNvGraphicFramePr>
            <a:graphicFrameLocks noChangeAspect="1"/>
          </p:cNvGraphicFramePr>
          <p:nvPr/>
        </p:nvGraphicFramePr>
        <p:xfrm>
          <a:off x="4343400" y="1066800"/>
          <a:ext cx="48006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5" imgW="888614" imgH="393529" progId="Equation.3">
                  <p:embed/>
                </p:oleObj>
              </mc:Choice>
              <mc:Fallback>
                <p:oleObj name="Equation" r:id="rId5" imgW="888614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066800"/>
                        <a:ext cx="48006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1736725" y="6132513"/>
            <a:ext cx="210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Soil Water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Soil Water Flux, q</a:t>
            </a:r>
          </a:p>
        </p:txBody>
      </p:sp>
      <p:graphicFrame>
        <p:nvGraphicFramePr>
          <p:cNvPr id="12291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457200" y="1743075"/>
          <a:ext cx="8229600" cy="423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Photo Editor Photo" r:id="rId3" imgW="11666667" imgH="6009524" progId="MSPhotoEd.3">
                  <p:embed/>
                </p:oleObj>
              </mc:Choice>
              <mc:Fallback>
                <p:oleObj name="Photo Editor Photo" r:id="rId3" imgW="11666667" imgH="6009524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43075"/>
                        <a:ext cx="8229600" cy="423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8"/>
          <p:cNvGraphicFramePr>
            <a:graphicFrameLocks noChangeAspect="1"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11"/>
          <p:cNvSpPr txBox="1">
            <a:spLocks noChangeArrowheads="1"/>
          </p:cNvSpPr>
          <p:nvPr/>
        </p:nvSpPr>
        <p:spPr bwMode="auto">
          <a:xfrm>
            <a:off x="1355725" y="1563688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q = Q/A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Soil Water Tension, </a:t>
            </a:r>
            <a:r>
              <a:rPr lang="en-US" smtClean="0">
                <a:latin typeface="Symbol" pitchFamily="18" charset="2"/>
              </a:rPr>
              <a:t>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Measures the suction head of the soil water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Like p/</a:t>
            </a:r>
            <a:r>
              <a:rPr lang="en-US" sz="2800" smtClean="0">
                <a:latin typeface="Symbol" pitchFamily="18" charset="2"/>
              </a:rPr>
              <a:t>g</a:t>
            </a:r>
            <a:r>
              <a:rPr lang="en-US" sz="2800" smtClean="0"/>
              <a:t> in fluid mechanics but its always a suction (negative head)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3300"/>
                </a:solidFill>
              </a:rPr>
              <a:t>Three key variables</a:t>
            </a:r>
            <a:r>
              <a:rPr lang="en-US" sz="2800" smtClean="0"/>
              <a:t> in soil water movement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Flux, q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Water content, </a:t>
            </a:r>
            <a:r>
              <a:rPr lang="en-US" sz="2400" smtClean="0">
                <a:solidFill>
                  <a:srgbClr val="FF0000"/>
                </a:solidFill>
                <a:latin typeface="Symbol" pitchFamily="18" charset="2"/>
              </a:rPr>
              <a:t>q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Tension, </a:t>
            </a:r>
            <a:r>
              <a:rPr lang="en-US" sz="2400" smtClean="0">
                <a:solidFill>
                  <a:srgbClr val="FF0000"/>
                </a:solidFill>
                <a:latin typeface="Symbol" pitchFamily="18" charset="2"/>
              </a:rPr>
              <a:t>y</a:t>
            </a:r>
          </a:p>
        </p:txBody>
      </p:sp>
      <p:graphicFrame>
        <p:nvGraphicFramePr>
          <p:cNvPr id="13316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876800" y="2667000"/>
          <a:ext cx="35052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Equation" r:id="rId3" imgW="1624895" imgH="444307" progId="Equation.3">
                  <p:embed/>
                </p:oleObj>
              </mc:Choice>
              <mc:Fallback>
                <p:oleObj name="Equation" r:id="rId3" imgW="1624895" imgH="44430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667000"/>
                        <a:ext cx="35052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5089525" y="4837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5241925" y="2170113"/>
            <a:ext cx="241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Total energy head = h</a:t>
            </a:r>
          </a:p>
        </p:txBody>
      </p:sp>
      <p:graphicFrame>
        <p:nvGraphicFramePr>
          <p:cNvPr id="13319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257800" y="3657600"/>
          <a:ext cx="229076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Equation" r:id="rId5" imgW="698197" imgH="215806" progId="Equation.3">
                  <p:embed/>
                </p:oleObj>
              </mc:Choice>
              <mc:Fallback>
                <p:oleObj name="Equation" r:id="rId5" imgW="698197" imgH="21580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657600"/>
                        <a:ext cx="2290763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10"/>
          <p:cNvGraphicFramePr>
            <a:graphicFrameLocks noChangeAspect="1"/>
          </p:cNvGraphicFramePr>
          <p:nvPr/>
        </p:nvGraphicFramePr>
        <p:xfrm>
          <a:off x="5257800" y="4495800"/>
          <a:ext cx="24574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Equation" r:id="rId7" imgW="748975" imgH="215806" progId="Equation.3">
                  <p:embed/>
                </p:oleObj>
              </mc:Choice>
              <mc:Fallback>
                <p:oleObj name="Equation" r:id="rId7" imgW="748975" imgH="21580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495800"/>
                        <a:ext cx="245745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Line 11"/>
          <p:cNvSpPr>
            <a:spLocks noChangeShapeType="1"/>
          </p:cNvSpPr>
          <p:nvPr/>
        </p:nvSpPr>
        <p:spPr bwMode="auto">
          <a:xfrm>
            <a:off x="8305800" y="39624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Oval 12"/>
          <p:cNvSpPr>
            <a:spLocks noChangeArrowheads="1"/>
          </p:cNvSpPr>
          <p:nvPr/>
        </p:nvSpPr>
        <p:spPr bwMode="auto">
          <a:xfrm>
            <a:off x="8232775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Oval 13"/>
          <p:cNvSpPr>
            <a:spLocks noChangeArrowheads="1"/>
          </p:cNvSpPr>
          <p:nvPr/>
        </p:nvSpPr>
        <p:spPr bwMode="auto">
          <a:xfrm>
            <a:off x="82296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4"/>
          <p:cNvSpPr>
            <a:spLocks noChangeShapeType="1"/>
          </p:cNvSpPr>
          <p:nvPr/>
        </p:nvSpPr>
        <p:spPr bwMode="auto">
          <a:xfrm>
            <a:off x="8001000" y="3962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Text Box 15"/>
          <p:cNvSpPr txBox="1">
            <a:spLocks noChangeArrowheads="1"/>
          </p:cNvSpPr>
          <p:nvPr/>
        </p:nvSpPr>
        <p:spPr bwMode="auto">
          <a:xfrm>
            <a:off x="8585200" y="3733800"/>
            <a:ext cx="55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z=0</a:t>
            </a:r>
          </a:p>
        </p:txBody>
      </p:sp>
      <p:sp>
        <p:nvSpPr>
          <p:cNvPr id="13326" name="Text Box 16"/>
          <p:cNvSpPr txBox="1">
            <a:spLocks noChangeArrowheads="1"/>
          </p:cNvSpPr>
          <p:nvPr/>
        </p:nvSpPr>
        <p:spPr bwMode="auto">
          <a:xfrm>
            <a:off x="8366125" y="4608513"/>
            <a:ext cx="382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z</a:t>
            </a:r>
            <a:r>
              <a:rPr lang="en-US" baseline="-25000"/>
              <a:t>1</a:t>
            </a:r>
          </a:p>
        </p:txBody>
      </p:sp>
      <p:sp>
        <p:nvSpPr>
          <p:cNvPr id="13327" name="Text Box 17"/>
          <p:cNvSpPr txBox="1">
            <a:spLocks noChangeArrowheads="1"/>
          </p:cNvSpPr>
          <p:nvPr/>
        </p:nvSpPr>
        <p:spPr bwMode="auto">
          <a:xfrm>
            <a:off x="8382000" y="5257800"/>
            <a:ext cx="382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z</a:t>
            </a:r>
            <a:r>
              <a:rPr lang="en-US" baseline="-25000"/>
              <a:t>2</a:t>
            </a:r>
          </a:p>
        </p:txBody>
      </p:sp>
      <p:graphicFrame>
        <p:nvGraphicFramePr>
          <p:cNvPr id="13328" name="Object 18"/>
          <p:cNvGraphicFramePr>
            <a:graphicFrameLocks noChangeAspect="1"/>
          </p:cNvGraphicFramePr>
          <p:nvPr/>
        </p:nvGraphicFramePr>
        <p:xfrm>
          <a:off x="4876800" y="5410200"/>
          <a:ext cx="2362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Equation" r:id="rId9" imgW="1016000" imgH="431800" progId="Equation.3">
                  <p:embed/>
                </p:oleObj>
              </mc:Choice>
              <mc:Fallback>
                <p:oleObj name="Equation" r:id="rId9" imgW="1016000" imgH="4318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410200"/>
                        <a:ext cx="23622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9" name="Line 19"/>
          <p:cNvSpPr>
            <a:spLocks noChangeShapeType="1"/>
          </p:cNvSpPr>
          <p:nvPr/>
        </p:nvSpPr>
        <p:spPr bwMode="auto">
          <a:xfrm>
            <a:off x="83058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Text Box 20"/>
          <p:cNvSpPr txBox="1">
            <a:spLocks noChangeArrowheads="1"/>
          </p:cNvSpPr>
          <p:nvPr/>
        </p:nvSpPr>
        <p:spPr bwMode="auto">
          <a:xfrm>
            <a:off x="7848600" y="4933950"/>
            <a:ext cx="479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q</a:t>
            </a:r>
            <a:r>
              <a:rPr lang="en-US" baseline="-25000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745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mtClean="0">
                <a:solidFill>
                  <a:srgbClr val="FF0000"/>
                </a:solidFill>
              </a:rPr>
              <a:t>Tensiometers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mtClean="0"/>
              <a:t>Measure soil water potential (tension)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mtClean="0"/>
              <a:t>Practical operating range is about 0 to 0.75 bar of tension (this can be a limitation on medium- and fine-textured soils)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mtClean="0">
                <a:solidFill>
                  <a:srgbClr val="FF0000"/>
                </a:solidFill>
              </a:rPr>
              <a:t>Electrical resistance blocks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mtClean="0"/>
              <a:t>Measure soil water potential (tension)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mtClean="0"/>
              <a:t>Tend to work better at higher tensions (lower water contents)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mtClean="0">
                <a:solidFill>
                  <a:srgbClr val="FF0000"/>
                </a:solidFill>
              </a:rPr>
              <a:t>Thermal dissipation blocks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mtClean="0"/>
              <a:t>Measure soil water potential (tension)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mtClean="0"/>
              <a:t>Require individual calibration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371600" y="152400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Soil Water Measurement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VC-005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152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Tensiometer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for Measuring Soil Water Potential, </a:t>
            </a:r>
            <a:r>
              <a:rPr lang="el-G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ψ</a:t>
            </a:r>
            <a:endParaRPr lang="en-US" sz="7200" dirty="0">
              <a:latin typeface="Times New Roman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57200" y="44196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Porous Ceramic Tip</a:t>
            </a: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838200" y="3505200"/>
            <a:ext cx="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 flipV="1">
            <a:off x="6096000" y="3352800"/>
            <a:ext cx="30480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876800" y="50292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Vacuum Gauge (0-100 centibar)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6477000" y="9144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Water Reservoir</a:t>
            </a: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7696200" y="12954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V="1">
            <a:off x="609600" y="1600200"/>
            <a:ext cx="0" cy="144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V="1">
            <a:off x="6934200" y="15240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371600" y="1524000"/>
            <a:ext cx="411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Variable Tube Length (12 in- 48 in) Based on Root Zone Depth</a:t>
            </a: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609600" y="1752600"/>
            <a:ext cx="762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5334000" y="1676400"/>
            <a:ext cx="1600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VC-004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85800" y="7620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Electrical Resistance Blocks &amp; 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Soil Water Tension, </a:t>
            </a:r>
            <a:r>
              <a:rPr lang="en-US" smtClean="0">
                <a:latin typeface="Symbol" pitchFamily="18" charset="2"/>
              </a:rPr>
              <a:t>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Measures the suction head of the soil water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Like p/</a:t>
            </a:r>
            <a:r>
              <a:rPr lang="en-US" sz="2800" smtClean="0">
                <a:latin typeface="Symbol" pitchFamily="18" charset="2"/>
              </a:rPr>
              <a:t>g</a:t>
            </a:r>
            <a:r>
              <a:rPr lang="en-US" sz="2800" smtClean="0"/>
              <a:t> in fluid mechanics but its always a suction (negative head)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3300"/>
                </a:solidFill>
              </a:rPr>
              <a:t>Three key variables</a:t>
            </a:r>
            <a:r>
              <a:rPr lang="en-US" sz="2800" smtClean="0"/>
              <a:t> in soil water movement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Flux, q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Water content, </a:t>
            </a:r>
            <a:r>
              <a:rPr lang="en-US" sz="2400" smtClean="0">
                <a:latin typeface="Symbol" pitchFamily="18" charset="2"/>
              </a:rPr>
              <a:t>q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Tension, </a:t>
            </a:r>
            <a:r>
              <a:rPr lang="en-US" sz="2400" smtClean="0">
                <a:latin typeface="Symbol" pitchFamily="18" charset="2"/>
              </a:rPr>
              <a:t>y</a:t>
            </a:r>
          </a:p>
        </p:txBody>
      </p:sp>
      <p:graphicFrame>
        <p:nvGraphicFramePr>
          <p:cNvPr id="19460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876800" y="2667000"/>
          <a:ext cx="35052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Equation" r:id="rId3" imgW="1624895" imgH="444307" progId="Equation.3">
                  <p:embed/>
                </p:oleObj>
              </mc:Choice>
              <mc:Fallback>
                <p:oleObj name="Equation" r:id="rId3" imgW="1624895" imgH="44430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667000"/>
                        <a:ext cx="35052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5089525" y="4837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5241925" y="2170113"/>
            <a:ext cx="241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Total energy head = h</a:t>
            </a:r>
          </a:p>
        </p:txBody>
      </p:sp>
      <p:graphicFrame>
        <p:nvGraphicFramePr>
          <p:cNvPr id="19463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257800" y="3657600"/>
          <a:ext cx="229076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Equation" r:id="rId5" imgW="698197" imgH="215806" progId="Equation.3">
                  <p:embed/>
                </p:oleObj>
              </mc:Choice>
              <mc:Fallback>
                <p:oleObj name="Equation" r:id="rId5" imgW="698197" imgH="21580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657600"/>
                        <a:ext cx="2290763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10"/>
          <p:cNvGraphicFramePr>
            <a:graphicFrameLocks noChangeAspect="1"/>
          </p:cNvGraphicFramePr>
          <p:nvPr/>
        </p:nvGraphicFramePr>
        <p:xfrm>
          <a:off x="5257800" y="4495800"/>
          <a:ext cx="24574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Equation" r:id="rId7" imgW="748975" imgH="215806" progId="Equation.3">
                  <p:embed/>
                </p:oleObj>
              </mc:Choice>
              <mc:Fallback>
                <p:oleObj name="Equation" r:id="rId7" imgW="748975" imgH="21580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495800"/>
                        <a:ext cx="245745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Line 11"/>
          <p:cNvSpPr>
            <a:spLocks noChangeShapeType="1"/>
          </p:cNvSpPr>
          <p:nvPr/>
        </p:nvSpPr>
        <p:spPr bwMode="auto">
          <a:xfrm>
            <a:off x="8305800" y="39624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Oval 12"/>
          <p:cNvSpPr>
            <a:spLocks noChangeArrowheads="1"/>
          </p:cNvSpPr>
          <p:nvPr/>
        </p:nvSpPr>
        <p:spPr bwMode="auto">
          <a:xfrm>
            <a:off x="8232775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Oval 13"/>
          <p:cNvSpPr>
            <a:spLocks noChangeArrowheads="1"/>
          </p:cNvSpPr>
          <p:nvPr/>
        </p:nvSpPr>
        <p:spPr bwMode="auto">
          <a:xfrm>
            <a:off x="82296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Line 14"/>
          <p:cNvSpPr>
            <a:spLocks noChangeShapeType="1"/>
          </p:cNvSpPr>
          <p:nvPr/>
        </p:nvSpPr>
        <p:spPr bwMode="auto">
          <a:xfrm>
            <a:off x="8001000" y="3962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Text Box 15"/>
          <p:cNvSpPr txBox="1">
            <a:spLocks noChangeArrowheads="1"/>
          </p:cNvSpPr>
          <p:nvPr/>
        </p:nvSpPr>
        <p:spPr bwMode="auto">
          <a:xfrm>
            <a:off x="8585200" y="3733800"/>
            <a:ext cx="55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z=0</a:t>
            </a:r>
          </a:p>
        </p:txBody>
      </p:sp>
      <p:sp>
        <p:nvSpPr>
          <p:cNvPr id="19470" name="Text Box 16"/>
          <p:cNvSpPr txBox="1">
            <a:spLocks noChangeArrowheads="1"/>
          </p:cNvSpPr>
          <p:nvPr/>
        </p:nvSpPr>
        <p:spPr bwMode="auto">
          <a:xfrm>
            <a:off x="8366125" y="4608513"/>
            <a:ext cx="382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z</a:t>
            </a:r>
            <a:r>
              <a:rPr lang="en-US" baseline="-25000"/>
              <a:t>1</a:t>
            </a:r>
          </a:p>
        </p:txBody>
      </p:sp>
      <p:sp>
        <p:nvSpPr>
          <p:cNvPr id="19471" name="Text Box 17"/>
          <p:cNvSpPr txBox="1">
            <a:spLocks noChangeArrowheads="1"/>
          </p:cNvSpPr>
          <p:nvPr/>
        </p:nvSpPr>
        <p:spPr bwMode="auto">
          <a:xfrm>
            <a:off x="8382000" y="5257800"/>
            <a:ext cx="382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z</a:t>
            </a:r>
            <a:r>
              <a:rPr lang="en-US" baseline="-25000"/>
              <a:t>2</a:t>
            </a:r>
          </a:p>
        </p:txBody>
      </p:sp>
      <p:graphicFrame>
        <p:nvGraphicFramePr>
          <p:cNvPr id="19472" name="Object 18"/>
          <p:cNvGraphicFramePr>
            <a:graphicFrameLocks noChangeAspect="1"/>
          </p:cNvGraphicFramePr>
          <p:nvPr/>
        </p:nvGraphicFramePr>
        <p:xfrm>
          <a:off x="4876800" y="5410200"/>
          <a:ext cx="2362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4" name="Equation" r:id="rId9" imgW="1016000" imgH="431800" progId="Equation.3">
                  <p:embed/>
                </p:oleObj>
              </mc:Choice>
              <mc:Fallback>
                <p:oleObj name="Equation" r:id="rId9" imgW="1016000" imgH="4318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410200"/>
                        <a:ext cx="23622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3" name="Line 19"/>
          <p:cNvSpPr>
            <a:spLocks noChangeShapeType="1"/>
          </p:cNvSpPr>
          <p:nvPr/>
        </p:nvSpPr>
        <p:spPr bwMode="auto">
          <a:xfrm>
            <a:off x="83058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Text Box 20"/>
          <p:cNvSpPr txBox="1">
            <a:spLocks noChangeArrowheads="1"/>
          </p:cNvSpPr>
          <p:nvPr/>
        </p:nvSpPr>
        <p:spPr bwMode="auto">
          <a:xfrm>
            <a:off x="7848600" y="4933950"/>
            <a:ext cx="479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q</a:t>
            </a:r>
            <a:r>
              <a:rPr lang="en-US" baseline="-25000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28600" y="314325"/>
          <a:ext cx="8077200" cy="654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Photo Editor Photo" r:id="rId3" imgW="12689071" imgH="10278910" progId="MSPhotoEd.3">
                  <p:embed/>
                </p:oleObj>
              </mc:Choice>
              <mc:Fallback>
                <p:oleObj name="Photo Editor Photo" r:id="rId3" imgW="12689071" imgH="10278910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14325"/>
                        <a:ext cx="8077200" cy="654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Map of the United States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1602161" cy="3682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761" y="1465118"/>
            <a:ext cx="7089632" cy="453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65004" y="6087979"/>
            <a:ext cx="5821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Developed from SSURGO – Soil Survey Geographic Database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5173579"/>
            <a:ext cx="182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USDA Soil Classes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9957" y="6457311"/>
            <a:ext cx="830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4"/>
              </a:rPr>
              <a:t>http://www.arcgis.com/home/webmap/viewer.html?webmap=0edea1c7bbb84ba5842d20483af11679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907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2150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33400" y="0"/>
          <a:ext cx="8229600" cy="716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Photo Editor Photo" r:id="rId3" imgW="17666667" imgH="15394549" progId="MSPhotoEd.3">
                  <p:embed/>
                </p:oleObj>
              </mc:Choice>
              <mc:Fallback>
                <p:oleObj name="Photo Editor Photo" r:id="rId3" imgW="17666667" imgH="15394549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0"/>
                        <a:ext cx="8229600" cy="716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2150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33400" y="0"/>
          <a:ext cx="8229600" cy="716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Photo Editor Photo" r:id="rId3" imgW="17666667" imgH="15394549" progId="MSPhotoEd.3">
                  <p:embed/>
                </p:oleObj>
              </mc:Choice>
              <mc:Fallback>
                <p:oleObj name="Photo Editor Photo" r:id="rId3" imgW="17666667" imgH="1539454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0"/>
                        <a:ext cx="8229600" cy="716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eform 1"/>
          <p:cNvSpPr/>
          <p:nvPr/>
        </p:nvSpPr>
        <p:spPr>
          <a:xfrm>
            <a:off x="1904370" y="2274591"/>
            <a:ext cx="5169005" cy="3808814"/>
          </a:xfrm>
          <a:custGeom>
            <a:avLst/>
            <a:gdLst>
              <a:gd name="connsiteX0" fmla="*/ 0 w 5169005"/>
              <a:gd name="connsiteY0" fmla="*/ 597078 h 3808814"/>
              <a:gd name="connsiteX1" fmla="*/ 105799 w 5169005"/>
              <a:gd name="connsiteY1" fmla="*/ 778447 h 3808814"/>
              <a:gd name="connsiteX2" fmla="*/ 173812 w 5169005"/>
              <a:gd name="connsiteY2" fmla="*/ 974930 h 3808814"/>
              <a:gd name="connsiteX3" fmla="*/ 317395 w 5169005"/>
              <a:gd name="connsiteY3" fmla="*/ 1345224 h 3808814"/>
              <a:gd name="connsiteX4" fmla="*/ 408080 w 5169005"/>
              <a:gd name="connsiteY4" fmla="*/ 1579492 h 3808814"/>
              <a:gd name="connsiteX5" fmla="*/ 665018 w 5169005"/>
              <a:gd name="connsiteY5" fmla="*/ 1934672 h 3808814"/>
              <a:gd name="connsiteX6" fmla="*/ 740589 w 5169005"/>
              <a:gd name="connsiteY6" fmla="*/ 1851545 h 3808814"/>
              <a:gd name="connsiteX7" fmla="*/ 740589 w 5169005"/>
              <a:gd name="connsiteY7" fmla="*/ 1322553 h 3808814"/>
              <a:gd name="connsiteX8" fmla="*/ 755703 w 5169005"/>
              <a:gd name="connsiteY8" fmla="*/ 831346 h 3808814"/>
              <a:gd name="connsiteX9" fmla="*/ 717918 w 5169005"/>
              <a:gd name="connsiteY9" fmla="*/ 544179 h 3808814"/>
              <a:gd name="connsiteX10" fmla="*/ 823716 w 5169005"/>
              <a:gd name="connsiteY10" fmla="*/ 60530 h 3808814"/>
              <a:gd name="connsiteX11" fmla="*/ 1073098 w 5169005"/>
              <a:gd name="connsiteY11" fmla="*/ 581964 h 3808814"/>
              <a:gd name="connsiteX12" fmla="*/ 1254466 w 5169005"/>
              <a:gd name="connsiteY12" fmla="*/ 657535 h 3808814"/>
              <a:gd name="connsiteX13" fmla="*/ 1375379 w 5169005"/>
              <a:gd name="connsiteY13" fmla="*/ 551736 h 3808814"/>
              <a:gd name="connsiteX14" fmla="*/ 1571861 w 5169005"/>
              <a:gd name="connsiteY14" fmla="*/ 710434 h 3808814"/>
              <a:gd name="connsiteX15" fmla="*/ 1549190 w 5169005"/>
              <a:gd name="connsiteY15" fmla="*/ 498837 h 3808814"/>
              <a:gd name="connsiteX16" fmla="*/ 1564304 w 5169005"/>
              <a:gd name="connsiteY16" fmla="*/ 294797 h 3808814"/>
              <a:gd name="connsiteX17" fmla="*/ 1602090 w 5169005"/>
              <a:gd name="connsiteY17" fmla="*/ 113429 h 3808814"/>
              <a:gd name="connsiteX18" fmla="*/ 1715445 w 5169005"/>
              <a:gd name="connsiteY18" fmla="*/ 393039 h 3808814"/>
              <a:gd name="connsiteX19" fmla="*/ 1775901 w 5169005"/>
              <a:gd name="connsiteY19" fmla="*/ 581964 h 3808814"/>
              <a:gd name="connsiteX20" fmla="*/ 1904370 w 5169005"/>
              <a:gd name="connsiteY20" fmla="*/ 748219 h 3808814"/>
              <a:gd name="connsiteX21" fmla="*/ 1942156 w 5169005"/>
              <a:gd name="connsiteY21" fmla="*/ 506394 h 3808814"/>
              <a:gd name="connsiteX22" fmla="*/ 1964827 w 5169005"/>
              <a:gd name="connsiteY22" fmla="*/ 204113 h 3808814"/>
              <a:gd name="connsiteX23" fmla="*/ 1987498 w 5169005"/>
              <a:gd name="connsiteY23" fmla="*/ 211670 h 3808814"/>
              <a:gd name="connsiteX24" fmla="*/ 2070625 w 5169005"/>
              <a:gd name="connsiteY24" fmla="*/ 423267 h 3808814"/>
              <a:gd name="connsiteX25" fmla="*/ 2146195 w 5169005"/>
              <a:gd name="connsiteY25" fmla="*/ 400596 h 3808814"/>
              <a:gd name="connsiteX26" fmla="*/ 2153752 w 5169005"/>
              <a:gd name="connsiteY26" fmla="*/ 211670 h 3808814"/>
              <a:gd name="connsiteX27" fmla="*/ 2183980 w 5169005"/>
              <a:gd name="connsiteY27" fmla="*/ 83201 h 3808814"/>
              <a:gd name="connsiteX28" fmla="*/ 2251994 w 5169005"/>
              <a:gd name="connsiteY28" fmla="*/ 219227 h 3808814"/>
              <a:gd name="connsiteX29" fmla="*/ 2282222 w 5169005"/>
              <a:gd name="connsiteY29" fmla="*/ 105872 h 3808814"/>
              <a:gd name="connsiteX30" fmla="*/ 2289779 w 5169005"/>
              <a:gd name="connsiteY30" fmla="*/ 30302 h 3808814"/>
              <a:gd name="connsiteX31" fmla="*/ 2327564 w 5169005"/>
              <a:gd name="connsiteY31" fmla="*/ 105872 h 3808814"/>
              <a:gd name="connsiteX32" fmla="*/ 2380463 w 5169005"/>
              <a:gd name="connsiteY32" fmla="*/ 73 h 3808814"/>
              <a:gd name="connsiteX33" fmla="*/ 2425805 w 5169005"/>
              <a:gd name="connsiteY33" fmla="*/ 90758 h 3808814"/>
              <a:gd name="connsiteX34" fmla="*/ 2456033 w 5169005"/>
              <a:gd name="connsiteY34" fmla="*/ 181442 h 3808814"/>
              <a:gd name="connsiteX35" fmla="*/ 2524047 w 5169005"/>
              <a:gd name="connsiteY35" fmla="*/ 294797 h 3808814"/>
              <a:gd name="connsiteX36" fmla="*/ 2592060 w 5169005"/>
              <a:gd name="connsiteY36" fmla="*/ 423267 h 3808814"/>
              <a:gd name="connsiteX37" fmla="*/ 2622288 w 5169005"/>
              <a:gd name="connsiteY37" fmla="*/ 559293 h 3808814"/>
              <a:gd name="connsiteX38" fmla="*/ 2750757 w 5169005"/>
              <a:gd name="connsiteY38" fmla="*/ 733105 h 3808814"/>
              <a:gd name="connsiteX39" fmla="*/ 2833885 w 5169005"/>
              <a:gd name="connsiteY39" fmla="*/ 869131 h 3808814"/>
              <a:gd name="connsiteX40" fmla="*/ 2909455 w 5169005"/>
              <a:gd name="connsiteY40" fmla="*/ 786004 h 3808814"/>
              <a:gd name="connsiteX41" fmla="*/ 2962354 w 5169005"/>
              <a:gd name="connsiteY41" fmla="*/ 816232 h 3808814"/>
              <a:gd name="connsiteX42" fmla="*/ 3015253 w 5169005"/>
              <a:gd name="connsiteY42" fmla="*/ 597078 h 3808814"/>
              <a:gd name="connsiteX43" fmla="*/ 3030367 w 5169005"/>
              <a:gd name="connsiteY43" fmla="*/ 453495 h 3808814"/>
              <a:gd name="connsiteX44" fmla="*/ 3053038 w 5169005"/>
              <a:gd name="connsiteY44" fmla="*/ 445938 h 3808814"/>
              <a:gd name="connsiteX45" fmla="*/ 3136166 w 5169005"/>
              <a:gd name="connsiteY45" fmla="*/ 687763 h 3808814"/>
              <a:gd name="connsiteX46" fmla="*/ 3211736 w 5169005"/>
              <a:gd name="connsiteY46" fmla="*/ 861574 h 3808814"/>
              <a:gd name="connsiteX47" fmla="*/ 3249521 w 5169005"/>
              <a:gd name="connsiteY47" fmla="*/ 1012715 h 3808814"/>
              <a:gd name="connsiteX48" fmla="*/ 3287306 w 5169005"/>
              <a:gd name="connsiteY48" fmla="*/ 1126070 h 3808814"/>
              <a:gd name="connsiteX49" fmla="*/ 3377990 w 5169005"/>
              <a:gd name="connsiteY49" fmla="*/ 1224311 h 3808814"/>
              <a:gd name="connsiteX50" fmla="*/ 3468675 w 5169005"/>
              <a:gd name="connsiteY50" fmla="*/ 1110956 h 3808814"/>
              <a:gd name="connsiteX51" fmla="*/ 3506460 w 5169005"/>
              <a:gd name="connsiteY51" fmla="*/ 1194083 h 3808814"/>
              <a:gd name="connsiteX52" fmla="*/ 3544245 w 5169005"/>
              <a:gd name="connsiteY52" fmla="*/ 1292325 h 3808814"/>
              <a:gd name="connsiteX53" fmla="*/ 3612258 w 5169005"/>
              <a:gd name="connsiteY53" fmla="*/ 1186526 h 3808814"/>
              <a:gd name="connsiteX54" fmla="*/ 3672714 w 5169005"/>
              <a:gd name="connsiteY54" fmla="*/ 1118513 h 3808814"/>
              <a:gd name="connsiteX55" fmla="*/ 3770956 w 5169005"/>
              <a:gd name="connsiteY55" fmla="*/ 1330110 h 3808814"/>
              <a:gd name="connsiteX56" fmla="*/ 3846526 w 5169005"/>
              <a:gd name="connsiteY56" fmla="*/ 1662619 h 3808814"/>
              <a:gd name="connsiteX57" fmla="*/ 3952324 w 5169005"/>
              <a:gd name="connsiteY57" fmla="*/ 2123597 h 3808814"/>
              <a:gd name="connsiteX58" fmla="*/ 4095908 w 5169005"/>
              <a:gd name="connsiteY58" fmla="*/ 2531677 h 3808814"/>
              <a:gd name="connsiteX59" fmla="*/ 4171478 w 5169005"/>
              <a:gd name="connsiteY59" fmla="*/ 2841515 h 3808814"/>
              <a:gd name="connsiteX60" fmla="*/ 4186592 w 5169005"/>
              <a:gd name="connsiteY60" fmla="*/ 3068226 h 3808814"/>
              <a:gd name="connsiteX61" fmla="*/ 4269719 w 5169005"/>
              <a:gd name="connsiteY61" fmla="*/ 3158910 h 3808814"/>
              <a:gd name="connsiteX62" fmla="*/ 4330175 w 5169005"/>
              <a:gd name="connsiteY62" fmla="*/ 3393178 h 3808814"/>
              <a:gd name="connsiteX63" fmla="*/ 4473759 w 5169005"/>
              <a:gd name="connsiteY63" fmla="*/ 3158910 h 3808814"/>
              <a:gd name="connsiteX64" fmla="*/ 4541772 w 5169005"/>
              <a:gd name="connsiteY64" fmla="*/ 2879300 h 3808814"/>
              <a:gd name="connsiteX65" fmla="*/ 4602228 w 5169005"/>
              <a:gd name="connsiteY65" fmla="*/ 2554348 h 3808814"/>
              <a:gd name="connsiteX66" fmla="*/ 4624899 w 5169005"/>
              <a:gd name="connsiteY66" fmla="*/ 2267181 h 3808814"/>
              <a:gd name="connsiteX67" fmla="*/ 4677799 w 5169005"/>
              <a:gd name="connsiteY67" fmla="*/ 1987571 h 3808814"/>
              <a:gd name="connsiteX68" fmla="*/ 4700470 w 5169005"/>
              <a:gd name="connsiteY68" fmla="*/ 1836430 h 3808814"/>
              <a:gd name="connsiteX69" fmla="*/ 4813825 w 5169005"/>
              <a:gd name="connsiteY69" fmla="*/ 2176497 h 3808814"/>
              <a:gd name="connsiteX70" fmla="*/ 4866724 w 5169005"/>
              <a:gd name="connsiteY70" fmla="*/ 2607247 h 3808814"/>
              <a:gd name="connsiteX71" fmla="*/ 4987637 w 5169005"/>
              <a:gd name="connsiteY71" fmla="*/ 3000212 h 3808814"/>
              <a:gd name="connsiteX72" fmla="*/ 5085878 w 5169005"/>
              <a:gd name="connsiteY72" fmla="*/ 3249594 h 3808814"/>
              <a:gd name="connsiteX73" fmla="*/ 5123663 w 5169005"/>
              <a:gd name="connsiteY73" fmla="*/ 3514090 h 3808814"/>
              <a:gd name="connsiteX74" fmla="*/ 5169005 w 5169005"/>
              <a:gd name="connsiteY74" fmla="*/ 3808814 h 3808814"/>
              <a:gd name="connsiteX75" fmla="*/ 5169005 w 5169005"/>
              <a:gd name="connsiteY75" fmla="*/ 3808814 h 380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5169005" h="3808814">
                <a:moveTo>
                  <a:pt x="0" y="597078"/>
                </a:moveTo>
                <a:cubicBezTo>
                  <a:pt x="38415" y="656275"/>
                  <a:pt x="76830" y="715472"/>
                  <a:pt x="105799" y="778447"/>
                </a:cubicBezTo>
                <a:cubicBezTo>
                  <a:pt x="134768" y="841422"/>
                  <a:pt x="138546" y="880467"/>
                  <a:pt x="173812" y="974930"/>
                </a:cubicBezTo>
                <a:cubicBezTo>
                  <a:pt x="209078" y="1069393"/>
                  <a:pt x="317395" y="1345224"/>
                  <a:pt x="317395" y="1345224"/>
                </a:cubicBezTo>
                <a:cubicBezTo>
                  <a:pt x="356440" y="1445984"/>
                  <a:pt x="350143" y="1481251"/>
                  <a:pt x="408080" y="1579492"/>
                </a:cubicBezTo>
                <a:cubicBezTo>
                  <a:pt x="466017" y="1677733"/>
                  <a:pt x="609600" y="1889330"/>
                  <a:pt x="665018" y="1934672"/>
                </a:cubicBezTo>
                <a:cubicBezTo>
                  <a:pt x="720436" y="1980014"/>
                  <a:pt x="727994" y="1953565"/>
                  <a:pt x="740589" y="1851545"/>
                </a:cubicBezTo>
                <a:cubicBezTo>
                  <a:pt x="753184" y="1749525"/>
                  <a:pt x="738070" y="1492586"/>
                  <a:pt x="740589" y="1322553"/>
                </a:cubicBezTo>
                <a:cubicBezTo>
                  <a:pt x="743108" y="1152520"/>
                  <a:pt x="759482" y="961075"/>
                  <a:pt x="755703" y="831346"/>
                </a:cubicBezTo>
                <a:cubicBezTo>
                  <a:pt x="751925" y="701617"/>
                  <a:pt x="706582" y="672648"/>
                  <a:pt x="717918" y="544179"/>
                </a:cubicBezTo>
                <a:cubicBezTo>
                  <a:pt x="729254" y="415710"/>
                  <a:pt x="764519" y="54233"/>
                  <a:pt x="823716" y="60530"/>
                </a:cubicBezTo>
                <a:cubicBezTo>
                  <a:pt x="882913" y="66827"/>
                  <a:pt x="1001306" y="482463"/>
                  <a:pt x="1073098" y="581964"/>
                </a:cubicBezTo>
                <a:cubicBezTo>
                  <a:pt x="1144890" y="681465"/>
                  <a:pt x="1204086" y="662573"/>
                  <a:pt x="1254466" y="657535"/>
                </a:cubicBezTo>
                <a:cubicBezTo>
                  <a:pt x="1304846" y="652497"/>
                  <a:pt x="1322480" y="542919"/>
                  <a:pt x="1375379" y="551736"/>
                </a:cubicBezTo>
                <a:cubicBezTo>
                  <a:pt x="1428278" y="560553"/>
                  <a:pt x="1542893" y="719250"/>
                  <a:pt x="1571861" y="710434"/>
                </a:cubicBezTo>
                <a:cubicBezTo>
                  <a:pt x="1600829" y="701618"/>
                  <a:pt x="1550449" y="568110"/>
                  <a:pt x="1549190" y="498837"/>
                </a:cubicBezTo>
                <a:cubicBezTo>
                  <a:pt x="1547931" y="429564"/>
                  <a:pt x="1555487" y="359032"/>
                  <a:pt x="1564304" y="294797"/>
                </a:cubicBezTo>
                <a:cubicBezTo>
                  <a:pt x="1573121" y="230562"/>
                  <a:pt x="1576900" y="97055"/>
                  <a:pt x="1602090" y="113429"/>
                </a:cubicBezTo>
                <a:cubicBezTo>
                  <a:pt x="1627280" y="129803"/>
                  <a:pt x="1686477" y="314950"/>
                  <a:pt x="1715445" y="393039"/>
                </a:cubicBezTo>
                <a:cubicBezTo>
                  <a:pt x="1744413" y="471128"/>
                  <a:pt x="1744414" y="522767"/>
                  <a:pt x="1775901" y="581964"/>
                </a:cubicBezTo>
                <a:cubicBezTo>
                  <a:pt x="1807388" y="641161"/>
                  <a:pt x="1876661" y="760814"/>
                  <a:pt x="1904370" y="748219"/>
                </a:cubicBezTo>
                <a:cubicBezTo>
                  <a:pt x="1932079" y="735624"/>
                  <a:pt x="1932080" y="597078"/>
                  <a:pt x="1942156" y="506394"/>
                </a:cubicBezTo>
                <a:cubicBezTo>
                  <a:pt x="1952232" y="415710"/>
                  <a:pt x="1957270" y="253234"/>
                  <a:pt x="1964827" y="204113"/>
                </a:cubicBezTo>
                <a:cubicBezTo>
                  <a:pt x="1972384" y="154992"/>
                  <a:pt x="1969865" y="175144"/>
                  <a:pt x="1987498" y="211670"/>
                </a:cubicBezTo>
                <a:cubicBezTo>
                  <a:pt x="2005131" y="248196"/>
                  <a:pt x="2044176" y="391779"/>
                  <a:pt x="2070625" y="423267"/>
                </a:cubicBezTo>
                <a:cubicBezTo>
                  <a:pt x="2097075" y="454755"/>
                  <a:pt x="2132340" y="435862"/>
                  <a:pt x="2146195" y="400596"/>
                </a:cubicBezTo>
                <a:cubicBezTo>
                  <a:pt x="2160050" y="365330"/>
                  <a:pt x="2147455" y="264569"/>
                  <a:pt x="2153752" y="211670"/>
                </a:cubicBezTo>
                <a:cubicBezTo>
                  <a:pt x="2160049" y="158771"/>
                  <a:pt x="2167606" y="81941"/>
                  <a:pt x="2183980" y="83201"/>
                </a:cubicBezTo>
                <a:cubicBezTo>
                  <a:pt x="2200354" y="84461"/>
                  <a:pt x="2235620" y="215448"/>
                  <a:pt x="2251994" y="219227"/>
                </a:cubicBezTo>
                <a:cubicBezTo>
                  <a:pt x="2268368" y="223006"/>
                  <a:pt x="2275925" y="137359"/>
                  <a:pt x="2282222" y="105872"/>
                </a:cubicBezTo>
                <a:cubicBezTo>
                  <a:pt x="2288520" y="74384"/>
                  <a:pt x="2282222" y="30302"/>
                  <a:pt x="2289779" y="30302"/>
                </a:cubicBezTo>
                <a:cubicBezTo>
                  <a:pt x="2297336" y="30302"/>
                  <a:pt x="2312450" y="110910"/>
                  <a:pt x="2327564" y="105872"/>
                </a:cubicBezTo>
                <a:cubicBezTo>
                  <a:pt x="2342678" y="100834"/>
                  <a:pt x="2364089" y="2592"/>
                  <a:pt x="2380463" y="73"/>
                </a:cubicBezTo>
                <a:cubicBezTo>
                  <a:pt x="2396837" y="-2446"/>
                  <a:pt x="2413210" y="60530"/>
                  <a:pt x="2425805" y="90758"/>
                </a:cubicBezTo>
                <a:cubicBezTo>
                  <a:pt x="2438400" y="120986"/>
                  <a:pt x="2439659" y="147435"/>
                  <a:pt x="2456033" y="181442"/>
                </a:cubicBezTo>
                <a:cubicBezTo>
                  <a:pt x="2472407" y="215448"/>
                  <a:pt x="2501376" y="254493"/>
                  <a:pt x="2524047" y="294797"/>
                </a:cubicBezTo>
                <a:cubicBezTo>
                  <a:pt x="2546718" y="335101"/>
                  <a:pt x="2575687" y="379184"/>
                  <a:pt x="2592060" y="423267"/>
                </a:cubicBezTo>
                <a:cubicBezTo>
                  <a:pt x="2608433" y="467350"/>
                  <a:pt x="2595839" y="507653"/>
                  <a:pt x="2622288" y="559293"/>
                </a:cubicBezTo>
                <a:cubicBezTo>
                  <a:pt x="2648738" y="610933"/>
                  <a:pt x="2715491" y="681465"/>
                  <a:pt x="2750757" y="733105"/>
                </a:cubicBezTo>
                <a:cubicBezTo>
                  <a:pt x="2786023" y="784745"/>
                  <a:pt x="2807435" y="860315"/>
                  <a:pt x="2833885" y="869131"/>
                </a:cubicBezTo>
                <a:cubicBezTo>
                  <a:pt x="2860335" y="877948"/>
                  <a:pt x="2888044" y="794821"/>
                  <a:pt x="2909455" y="786004"/>
                </a:cubicBezTo>
                <a:cubicBezTo>
                  <a:pt x="2930867" y="777188"/>
                  <a:pt x="2944721" y="847720"/>
                  <a:pt x="2962354" y="816232"/>
                </a:cubicBezTo>
                <a:cubicBezTo>
                  <a:pt x="2979987" y="784744"/>
                  <a:pt x="3003918" y="657534"/>
                  <a:pt x="3015253" y="597078"/>
                </a:cubicBezTo>
                <a:cubicBezTo>
                  <a:pt x="3026589" y="536622"/>
                  <a:pt x="3024070" y="478685"/>
                  <a:pt x="3030367" y="453495"/>
                </a:cubicBezTo>
                <a:cubicBezTo>
                  <a:pt x="3036664" y="428305"/>
                  <a:pt x="3035405" y="406893"/>
                  <a:pt x="3053038" y="445938"/>
                </a:cubicBezTo>
                <a:cubicBezTo>
                  <a:pt x="3070671" y="484983"/>
                  <a:pt x="3109716" y="618491"/>
                  <a:pt x="3136166" y="687763"/>
                </a:cubicBezTo>
                <a:cubicBezTo>
                  <a:pt x="3162616" y="757035"/>
                  <a:pt x="3192844" y="807415"/>
                  <a:pt x="3211736" y="861574"/>
                </a:cubicBezTo>
                <a:cubicBezTo>
                  <a:pt x="3230628" y="915733"/>
                  <a:pt x="3236926" y="968632"/>
                  <a:pt x="3249521" y="1012715"/>
                </a:cubicBezTo>
                <a:cubicBezTo>
                  <a:pt x="3262116" y="1056798"/>
                  <a:pt x="3265895" y="1090804"/>
                  <a:pt x="3287306" y="1126070"/>
                </a:cubicBezTo>
                <a:cubicBezTo>
                  <a:pt x="3308717" y="1161336"/>
                  <a:pt x="3347762" y="1226830"/>
                  <a:pt x="3377990" y="1224311"/>
                </a:cubicBezTo>
                <a:cubicBezTo>
                  <a:pt x="3408218" y="1221792"/>
                  <a:pt x="3447263" y="1115994"/>
                  <a:pt x="3468675" y="1110956"/>
                </a:cubicBezTo>
                <a:cubicBezTo>
                  <a:pt x="3490087" y="1105918"/>
                  <a:pt x="3493865" y="1163855"/>
                  <a:pt x="3506460" y="1194083"/>
                </a:cubicBezTo>
                <a:cubicBezTo>
                  <a:pt x="3519055" y="1224311"/>
                  <a:pt x="3526612" y="1293585"/>
                  <a:pt x="3544245" y="1292325"/>
                </a:cubicBezTo>
                <a:cubicBezTo>
                  <a:pt x="3561878" y="1291066"/>
                  <a:pt x="3590847" y="1215495"/>
                  <a:pt x="3612258" y="1186526"/>
                </a:cubicBezTo>
                <a:cubicBezTo>
                  <a:pt x="3633669" y="1157557"/>
                  <a:pt x="3646264" y="1094582"/>
                  <a:pt x="3672714" y="1118513"/>
                </a:cubicBezTo>
                <a:cubicBezTo>
                  <a:pt x="3699164" y="1142444"/>
                  <a:pt x="3741987" y="1239426"/>
                  <a:pt x="3770956" y="1330110"/>
                </a:cubicBezTo>
                <a:cubicBezTo>
                  <a:pt x="3799925" y="1420794"/>
                  <a:pt x="3816298" y="1530371"/>
                  <a:pt x="3846526" y="1662619"/>
                </a:cubicBezTo>
                <a:cubicBezTo>
                  <a:pt x="3876754" y="1794867"/>
                  <a:pt x="3910760" y="1978754"/>
                  <a:pt x="3952324" y="2123597"/>
                </a:cubicBezTo>
                <a:cubicBezTo>
                  <a:pt x="3993888" y="2268440"/>
                  <a:pt x="4059382" y="2412024"/>
                  <a:pt x="4095908" y="2531677"/>
                </a:cubicBezTo>
                <a:cubicBezTo>
                  <a:pt x="4132434" y="2651330"/>
                  <a:pt x="4156364" y="2752090"/>
                  <a:pt x="4171478" y="2841515"/>
                </a:cubicBezTo>
                <a:cubicBezTo>
                  <a:pt x="4186592" y="2930940"/>
                  <a:pt x="4170219" y="3015327"/>
                  <a:pt x="4186592" y="3068226"/>
                </a:cubicBezTo>
                <a:cubicBezTo>
                  <a:pt x="4202965" y="3121125"/>
                  <a:pt x="4245789" y="3104751"/>
                  <a:pt x="4269719" y="3158910"/>
                </a:cubicBezTo>
                <a:cubicBezTo>
                  <a:pt x="4293649" y="3213069"/>
                  <a:pt x="4296168" y="3393178"/>
                  <a:pt x="4330175" y="3393178"/>
                </a:cubicBezTo>
                <a:cubicBezTo>
                  <a:pt x="4364182" y="3393178"/>
                  <a:pt x="4438493" y="3244556"/>
                  <a:pt x="4473759" y="3158910"/>
                </a:cubicBezTo>
                <a:cubicBezTo>
                  <a:pt x="4509025" y="3073264"/>
                  <a:pt x="4520361" y="2980060"/>
                  <a:pt x="4541772" y="2879300"/>
                </a:cubicBezTo>
                <a:cubicBezTo>
                  <a:pt x="4563183" y="2778540"/>
                  <a:pt x="4588373" y="2656368"/>
                  <a:pt x="4602228" y="2554348"/>
                </a:cubicBezTo>
                <a:cubicBezTo>
                  <a:pt x="4616083" y="2452328"/>
                  <a:pt x="4612304" y="2361644"/>
                  <a:pt x="4624899" y="2267181"/>
                </a:cubicBezTo>
                <a:cubicBezTo>
                  <a:pt x="4637494" y="2172718"/>
                  <a:pt x="4665204" y="2059363"/>
                  <a:pt x="4677799" y="1987571"/>
                </a:cubicBezTo>
                <a:cubicBezTo>
                  <a:pt x="4690394" y="1915779"/>
                  <a:pt x="4677799" y="1804942"/>
                  <a:pt x="4700470" y="1836430"/>
                </a:cubicBezTo>
                <a:cubicBezTo>
                  <a:pt x="4723141" y="1867918"/>
                  <a:pt x="4786116" y="2048028"/>
                  <a:pt x="4813825" y="2176497"/>
                </a:cubicBezTo>
                <a:cubicBezTo>
                  <a:pt x="4841534" y="2304967"/>
                  <a:pt x="4837755" y="2469961"/>
                  <a:pt x="4866724" y="2607247"/>
                </a:cubicBezTo>
                <a:cubicBezTo>
                  <a:pt x="4895693" y="2744533"/>
                  <a:pt x="4951111" y="2893154"/>
                  <a:pt x="4987637" y="3000212"/>
                </a:cubicBezTo>
                <a:cubicBezTo>
                  <a:pt x="5024163" y="3107270"/>
                  <a:pt x="5063207" y="3163948"/>
                  <a:pt x="5085878" y="3249594"/>
                </a:cubicBezTo>
                <a:cubicBezTo>
                  <a:pt x="5108549" y="3335240"/>
                  <a:pt x="5109808" y="3420887"/>
                  <a:pt x="5123663" y="3514090"/>
                </a:cubicBezTo>
                <a:cubicBezTo>
                  <a:pt x="5137518" y="3607293"/>
                  <a:pt x="5169005" y="3808814"/>
                  <a:pt x="5169005" y="3808814"/>
                </a:cubicBezTo>
                <a:lnTo>
                  <a:pt x="5169005" y="3808814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7162800" y="990600"/>
            <a:ext cx="457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96200" y="80593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 cm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904370" y="2689466"/>
            <a:ext cx="6000278" cy="2766706"/>
          </a:xfrm>
          <a:custGeom>
            <a:avLst/>
            <a:gdLst>
              <a:gd name="connsiteX0" fmla="*/ 0 w 6000278"/>
              <a:gd name="connsiteY0" fmla="*/ 575169 h 2766706"/>
              <a:gd name="connsiteX1" fmla="*/ 75570 w 6000278"/>
              <a:gd name="connsiteY1" fmla="*/ 529827 h 2766706"/>
              <a:gd name="connsiteX2" fmla="*/ 241825 w 6000278"/>
              <a:gd name="connsiteY2" fmla="*/ 620511 h 2766706"/>
              <a:gd name="connsiteX3" fmla="*/ 400523 w 6000278"/>
              <a:gd name="connsiteY3" fmla="*/ 756537 h 2766706"/>
              <a:gd name="connsiteX4" fmla="*/ 528992 w 6000278"/>
              <a:gd name="connsiteY4" fmla="*/ 862336 h 2766706"/>
              <a:gd name="connsiteX5" fmla="*/ 687690 w 6000278"/>
              <a:gd name="connsiteY5" fmla="*/ 922792 h 2766706"/>
              <a:gd name="connsiteX6" fmla="*/ 770817 w 6000278"/>
              <a:gd name="connsiteY6" fmla="*/ 869893 h 2766706"/>
              <a:gd name="connsiteX7" fmla="*/ 846387 w 6000278"/>
              <a:gd name="connsiteY7" fmla="*/ 635625 h 2766706"/>
              <a:gd name="connsiteX8" fmla="*/ 906843 w 6000278"/>
              <a:gd name="connsiteY8" fmla="*/ 492041 h 2766706"/>
              <a:gd name="connsiteX9" fmla="*/ 974856 w 6000278"/>
              <a:gd name="connsiteY9" fmla="*/ 333344 h 2766706"/>
              <a:gd name="connsiteX10" fmla="*/ 1080655 w 6000278"/>
              <a:gd name="connsiteY10" fmla="*/ 295559 h 2766706"/>
              <a:gd name="connsiteX11" fmla="*/ 1224238 w 6000278"/>
              <a:gd name="connsiteY11" fmla="*/ 446699 h 2766706"/>
              <a:gd name="connsiteX12" fmla="*/ 1360265 w 6000278"/>
              <a:gd name="connsiteY12" fmla="*/ 552498 h 2766706"/>
              <a:gd name="connsiteX13" fmla="*/ 1541633 w 6000278"/>
              <a:gd name="connsiteY13" fmla="*/ 643182 h 2766706"/>
              <a:gd name="connsiteX14" fmla="*/ 1594532 w 6000278"/>
              <a:gd name="connsiteY14" fmla="*/ 544941 h 2766706"/>
              <a:gd name="connsiteX15" fmla="*/ 1639875 w 6000278"/>
              <a:gd name="connsiteY15" fmla="*/ 363572 h 2766706"/>
              <a:gd name="connsiteX16" fmla="*/ 1723002 w 6000278"/>
              <a:gd name="connsiteY16" fmla="*/ 272888 h 2766706"/>
              <a:gd name="connsiteX17" fmla="*/ 1836357 w 6000278"/>
              <a:gd name="connsiteY17" fmla="*/ 431585 h 2766706"/>
              <a:gd name="connsiteX18" fmla="*/ 1949713 w 6000278"/>
              <a:gd name="connsiteY18" fmla="*/ 476927 h 2766706"/>
              <a:gd name="connsiteX19" fmla="*/ 1987498 w 6000278"/>
              <a:gd name="connsiteY19" fmla="*/ 356015 h 2766706"/>
              <a:gd name="connsiteX20" fmla="*/ 2093296 w 6000278"/>
              <a:gd name="connsiteY20" fmla="*/ 295559 h 2766706"/>
              <a:gd name="connsiteX21" fmla="*/ 2199094 w 6000278"/>
              <a:gd name="connsiteY21" fmla="*/ 250217 h 2766706"/>
              <a:gd name="connsiteX22" fmla="*/ 2327564 w 6000278"/>
              <a:gd name="connsiteY22" fmla="*/ 182203 h 2766706"/>
              <a:gd name="connsiteX23" fmla="*/ 2403134 w 6000278"/>
              <a:gd name="connsiteY23" fmla="*/ 151975 h 2766706"/>
              <a:gd name="connsiteX24" fmla="*/ 2463590 w 6000278"/>
              <a:gd name="connsiteY24" fmla="*/ 835 h 2766706"/>
              <a:gd name="connsiteX25" fmla="*/ 2576946 w 6000278"/>
              <a:gd name="connsiteY25" fmla="*/ 227546 h 2766706"/>
              <a:gd name="connsiteX26" fmla="*/ 2697858 w 6000278"/>
              <a:gd name="connsiteY26" fmla="*/ 280445 h 2766706"/>
              <a:gd name="connsiteX27" fmla="*/ 2803656 w 6000278"/>
              <a:gd name="connsiteY27" fmla="*/ 371129 h 2766706"/>
              <a:gd name="connsiteX28" fmla="*/ 2886784 w 6000278"/>
              <a:gd name="connsiteY28" fmla="*/ 431585 h 2766706"/>
              <a:gd name="connsiteX29" fmla="*/ 2969911 w 6000278"/>
              <a:gd name="connsiteY29" fmla="*/ 529827 h 2766706"/>
              <a:gd name="connsiteX30" fmla="*/ 3083266 w 6000278"/>
              <a:gd name="connsiteY30" fmla="*/ 612954 h 2766706"/>
              <a:gd name="connsiteX31" fmla="*/ 3211736 w 6000278"/>
              <a:gd name="connsiteY31" fmla="*/ 696081 h 2766706"/>
              <a:gd name="connsiteX32" fmla="*/ 3332648 w 6000278"/>
              <a:gd name="connsiteY32" fmla="*/ 764094 h 2766706"/>
              <a:gd name="connsiteX33" fmla="*/ 3476232 w 6000278"/>
              <a:gd name="connsiteY33" fmla="*/ 847222 h 2766706"/>
              <a:gd name="connsiteX34" fmla="*/ 3597144 w 6000278"/>
              <a:gd name="connsiteY34" fmla="*/ 824551 h 2766706"/>
              <a:gd name="connsiteX35" fmla="*/ 3725613 w 6000278"/>
              <a:gd name="connsiteY35" fmla="*/ 885007 h 2766706"/>
              <a:gd name="connsiteX36" fmla="*/ 3838969 w 6000278"/>
              <a:gd name="connsiteY36" fmla="*/ 968134 h 2766706"/>
              <a:gd name="connsiteX37" fmla="*/ 4035451 w 6000278"/>
              <a:gd name="connsiteY37" fmla="*/ 1036147 h 2766706"/>
              <a:gd name="connsiteX38" fmla="*/ 4247048 w 6000278"/>
              <a:gd name="connsiteY38" fmla="*/ 1141946 h 2766706"/>
              <a:gd name="connsiteX39" fmla="*/ 4458645 w 6000278"/>
              <a:gd name="connsiteY39" fmla="*/ 1247744 h 2766706"/>
              <a:gd name="connsiteX40" fmla="*/ 4685356 w 6000278"/>
              <a:gd name="connsiteY40" fmla="*/ 1361099 h 2766706"/>
              <a:gd name="connsiteX41" fmla="*/ 4866724 w 6000278"/>
              <a:gd name="connsiteY41" fmla="*/ 1512240 h 2766706"/>
              <a:gd name="connsiteX42" fmla="*/ 5161448 w 6000278"/>
              <a:gd name="connsiteY42" fmla="*/ 1670937 h 2766706"/>
              <a:gd name="connsiteX43" fmla="*/ 5342817 w 6000278"/>
              <a:gd name="connsiteY43" fmla="*/ 1837192 h 2766706"/>
              <a:gd name="connsiteX44" fmla="*/ 5486400 w 6000278"/>
              <a:gd name="connsiteY44" fmla="*/ 2011003 h 2766706"/>
              <a:gd name="connsiteX45" fmla="*/ 5667769 w 6000278"/>
              <a:gd name="connsiteY45" fmla="*/ 2222600 h 2766706"/>
              <a:gd name="connsiteX46" fmla="*/ 5788681 w 6000278"/>
              <a:gd name="connsiteY46" fmla="*/ 2411526 h 2766706"/>
              <a:gd name="connsiteX47" fmla="*/ 5909594 w 6000278"/>
              <a:gd name="connsiteY47" fmla="*/ 2630679 h 2766706"/>
              <a:gd name="connsiteX48" fmla="*/ 6000278 w 6000278"/>
              <a:gd name="connsiteY48" fmla="*/ 2766706 h 276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000278" h="2766706">
                <a:moveTo>
                  <a:pt x="0" y="575169"/>
                </a:moveTo>
                <a:cubicBezTo>
                  <a:pt x="17633" y="548719"/>
                  <a:pt x="35266" y="522270"/>
                  <a:pt x="75570" y="529827"/>
                </a:cubicBezTo>
                <a:cubicBezTo>
                  <a:pt x="115874" y="537384"/>
                  <a:pt x="187666" y="582726"/>
                  <a:pt x="241825" y="620511"/>
                </a:cubicBezTo>
                <a:cubicBezTo>
                  <a:pt x="295984" y="658296"/>
                  <a:pt x="352662" y="716233"/>
                  <a:pt x="400523" y="756537"/>
                </a:cubicBezTo>
                <a:cubicBezTo>
                  <a:pt x="448384" y="796841"/>
                  <a:pt x="481131" y="834627"/>
                  <a:pt x="528992" y="862336"/>
                </a:cubicBezTo>
                <a:cubicBezTo>
                  <a:pt x="576853" y="890045"/>
                  <a:pt x="647386" y="921533"/>
                  <a:pt x="687690" y="922792"/>
                </a:cubicBezTo>
                <a:cubicBezTo>
                  <a:pt x="727994" y="924051"/>
                  <a:pt x="744368" y="917754"/>
                  <a:pt x="770817" y="869893"/>
                </a:cubicBezTo>
                <a:cubicBezTo>
                  <a:pt x="797266" y="822032"/>
                  <a:pt x="823716" y="698600"/>
                  <a:pt x="846387" y="635625"/>
                </a:cubicBezTo>
                <a:cubicBezTo>
                  <a:pt x="869058" y="572650"/>
                  <a:pt x="885432" y="542421"/>
                  <a:pt x="906843" y="492041"/>
                </a:cubicBezTo>
                <a:cubicBezTo>
                  <a:pt x="928255" y="441661"/>
                  <a:pt x="945887" y="366091"/>
                  <a:pt x="974856" y="333344"/>
                </a:cubicBezTo>
                <a:cubicBezTo>
                  <a:pt x="1003825" y="300597"/>
                  <a:pt x="1039091" y="276666"/>
                  <a:pt x="1080655" y="295559"/>
                </a:cubicBezTo>
                <a:cubicBezTo>
                  <a:pt x="1122219" y="314452"/>
                  <a:pt x="1177636" y="403876"/>
                  <a:pt x="1224238" y="446699"/>
                </a:cubicBezTo>
                <a:cubicBezTo>
                  <a:pt x="1270840" y="489522"/>
                  <a:pt x="1307366" y="519751"/>
                  <a:pt x="1360265" y="552498"/>
                </a:cubicBezTo>
                <a:cubicBezTo>
                  <a:pt x="1413164" y="585245"/>
                  <a:pt x="1502589" y="644441"/>
                  <a:pt x="1541633" y="643182"/>
                </a:cubicBezTo>
                <a:cubicBezTo>
                  <a:pt x="1580677" y="641923"/>
                  <a:pt x="1578158" y="591543"/>
                  <a:pt x="1594532" y="544941"/>
                </a:cubicBezTo>
                <a:cubicBezTo>
                  <a:pt x="1610906" y="498339"/>
                  <a:pt x="1618463" y="408914"/>
                  <a:pt x="1639875" y="363572"/>
                </a:cubicBezTo>
                <a:cubicBezTo>
                  <a:pt x="1661287" y="318230"/>
                  <a:pt x="1690255" y="261553"/>
                  <a:pt x="1723002" y="272888"/>
                </a:cubicBezTo>
                <a:cubicBezTo>
                  <a:pt x="1755749" y="284223"/>
                  <a:pt x="1798572" y="397579"/>
                  <a:pt x="1836357" y="431585"/>
                </a:cubicBezTo>
                <a:cubicBezTo>
                  <a:pt x="1874142" y="465591"/>
                  <a:pt x="1924523" y="489522"/>
                  <a:pt x="1949713" y="476927"/>
                </a:cubicBezTo>
                <a:cubicBezTo>
                  <a:pt x="1974903" y="464332"/>
                  <a:pt x="1963568" y="386243"/>
                  <a:pt x="1987498" y="356015"/>
                </a:cubicBezTo>
                <a:cubicBezTo>
                  <a:pt x="2011428" y="325787"/>
                  <a:pt x="2058030" y="313192"/>
                  <a:pt x="2093296" y="295559"/>
                </a:cubicBezTo>
                <a:cubicBezTo>
                  <a:pt x="2128562" y="277926"/>
                  <a:pt x="2160049" y="269110"/>
                  <a:pt x="2199094" y="250217"/>
                </a:cubicBezTo>
                <a:cubicBezTo>
                  <a:pt x="2238139" y="231324"/>
                  <a:pt x="2293557" y="198577"/>
                  <a:pt x="2327564" y="182203"/>
                </a:cubicBezTo>
                <a:cubicBezTo>
                  <a:pt x="2361571" y="165829"/>
                  <a:pt x="2380463" y="182203"/>
                  <a:pt x="2403134" y="151975"/>
                </a:cubicBezTo>
                <a:cubicBezTo>
                  <a:pt x="2425805" y="121747"/>
                  <a:pt x="2434621" y="-11760"/>
                  <a:pt x="2463590" y="835"/>
                </a:cubicBezTo>
                <a:cubicBezTo>
                  <a:pt x="2492559" y="13430"/>
                  <a:pt x="2537901" y="180944"/>
                  <a:pt x="2576946" y="227546"/>
                </a:cubicBezTo>
                <a:cubicBezTo>
                  <a:pt x="2615991" y="274148"/>
                  <a:pt x="2660073" y="256514"/>
                  <a:pt x="2697858" y="280445"/>
                </a:cubicBezTo>
                <a:cubicBezTo>
                  <a:pt x="2735643" y="304375"/>
                  <a:pt x="2772168" y="345939"/>
                  <a:pt x="2803656" y="371129"/>
                </a:cubicBezTo>
                <a:cubicBezTo>
                  <a:pt x="2835144" y="396319"/>
                  <a:pt x="2859075" y="405135"/>
                  <a:pt x="2886784" y="431585"/>
                </a:cubicBezTo>
                <a:cubicBezTo>
                  <a:pt x="2914493" y="458035"/>
                  <a:pt x="2937164" y="499599"/>
                  <a:pt x="2969911" y="529827"/>
                </a:cubicBezTo>
                <a:cubicBezTo>
                  <a:pt x="3002658" y="560055"/>
                  <a:pt x="3042962" y="585245"/>
                  <a:pt x="3083266" y="612954"/>
                </a:cubicBezTo>
                <a:cubicBezTo>
                  <a:pt x="3123570" y="640663"/>
                  <a:pt x="3170172" y="670891"/>
                  <a:pt x="3211736" y="696081"/>
                </a:cubicBezTo>
                <a:cubicBezTo>
                  <a:pt x="3253300" y="721271"/>
                  <a:pt x="3332648" y="764094"/>
                  <a:pt x="3332648" y="764094"/>
                </a:cubicBezTo>
                <a:cubicBezTo>
                  <a:pt x="3376731" y="789284"/>
                  <a:pt x="3432149" y="837146"/>
                  <a:pt x="3476232" y="847222"/>
                </a:cubicBezTo>
                <a:cubicBezTo>
                  <a:pt x="3520315" y="857298"/>
                  <a:pt x="3555581" y="818254"/>
                  <a:pt x="3597144" y="824551"/>
                </a:cubicBezTo>
                <a:cubicBezTo>
                  <a:pt x="3638708" y="830849"/>
                  <a:pt x="3685309" y="861077"/>
                  <a:pt x="3725613" y="885007"/>
                </a:cubicBezTo>
                <a:cubicBezTo>
                  <a:pt x="3765917" y="908937"/>
                  <a:pt x="3787329" y="942944"/>
                  <a:pt x="3838969" y="968134"/>
                </a:cubicBezTo>
                <a:cubicBezTo>
                  <a:pt x="3890609" y="993324"/>
                  <a:pt x="3967438" y="1007178"/>
                  <a:pt x="4035451" y="1036147"/>
                </a:cubicBezTo>
                <a:cubicBezTo>
                  <a:pt x="4103464" y="1065116"/>
                  <a:pt x="4247048" y="1141946"/>
                  <a:pt x="4247048" y="1141946"/>
                </a:cubicBezTo>
                <a:lnTo>
                  <a:pt x="4458645" y="1247744"/>
                </a:lnTo>
                <a:cubicBezTo>
                  <a:pt x="4531696" y="1284270"/>
                  <a:pt x="4617343" y="1317016"/>
                  <a:pt x="4685356" y="1361099"/>
                </a:cubicBezTo>
                <a:cubicBezTo>
                  <a:pt x="4753369" y="1405182"/>
                  <a:pt x="4787375" y="1460600"/>
                  <a:pt x="4866724" y="1512240"/>
                </a:cubicBezTo>
                <a:cubicBezTo>
                  <a:pt x="4946073" y="1563880"/>
                  <a:pt x="5082099" y="1616778"/>
                  <a:pt x="5161448" y="1670937"/>
                </a:cubicBezTo>
                <a:cubicBezTo>
                  <a:pt x="5240797" y="1725096"/>
                  <a:pt x="5288658" y="1780514"/>
                  <a:pt x="5342817" y="1837192"/>
                </a:cubicBezTo>
                <a:cubicBezTo>
                  <a:pt x="5396976" y="1893870"/>
                  <a:pt x="5432241" y="1946768"/>
                  <a:pt x="5486400" y="2011003"/>
                </a:cubicBezTo>
                <a:cubicBezTo>
                  <a:pt x="5540559" y="2075238"/>
                  <a:pt x="5617389" y="2155846"/>
                  <a:pt x="5667769" y="2222600"/>
                </a:cubicBezTo>
                <a:cubicBezTo>
                  <a:pt x="5718149" y="2289354"/>
                  <a:pt x="5748377" y="2343513"/>
                  <a:pt x="5788681" y="2411526"/>
                </a:cubicBezTo>
                <a:cubicBezTo>
                  <a:pt x="5828985" y="2479539"/>
                  <a:pt x="5874328" y="2571482"/>
                  <a:pt x="5909594" y="2630679"/>
                </a:cubicBezTo>
                <a:cubicBezTo>
                  <a:pt x="5944860" y="2689876"/>
                  <a:pt x="5972569" y="2728291"/>
                  <a:pt x="6000278" y="2766706"/>
                </a:cubicBezTo>
              </a:path>
            </a:pathLst>
          </a:cu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162800" y="1321998"/>
            <a:ext cx="457200" cy="0"/>
          </a:xfrm>
          <a:prstGeom prst="line">
            <a:avLst/>
          </a:prstGeom>
          <a:ln w="254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96200" y="113733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45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Darcy’s Law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K</a:t>
            </a:r>
            <a:r>
              <a:rPr lang="en-US" smtClean="0"/>
              <a:t> = hydraulic conductivity</a:t>
            </a:r>
          </a:p>
          <a:p>
            <a:pPr eaLnBrk="1" hangingPunct="1"/>
            <a:r>
              <a:rPr lang="en-US" i="1" smtClean="0"/>
              <a:t>q</a:t>
            </a:r>
            <a:r>
              <a:rPr lang="en-US" smtClean="0"/>
              <a:t> = specific discharge </a:t>
            </a:r>
          </a:p>
          <a:p>
            <a:pPr eaLnBrk="1" hangingPunct="1"/>
            <a:r>
              <a:rPr lang="en-US" i="1" smtClean="0"/>
              <a:t>V</a:t>
            </a:r>
            <a:r>
              <a:rPr lang="en-US" smtClean="0"/>
              <a:t> = </a:t>
            </a:r>
            <a:r>
              <a:rPr lang="en-US" i="1" smtClean="0"/>
              <a:t>q/n</a:t>
            </a:r>
            <a:r>
              <a:rPr lang="en-US" smtClean="0"/>
              <a:t> = average velocity through the area</a:t>
            </a:r>
          </a:p>
          <a:p>
            <a:pPr eaLnBrk="1" hangingPunct="1"/>
            <a:endParaRPr lang="en-US" smtClean="0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900113" y="3917950"/>
          <a:ext cx="1284287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Equation" r:id="rId3" imgW="825500" imgH="393700" progId="Equation.3">
                  <p:embed/>
                </p:oleObj>
              </mc:Choice>
              <mc:Fallback>
                <p:oleObj name="Equation" r:id="rId3" imgW="8255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917950"/>
                        <a:ext cx="1284287" cy="6111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835025" y="5608638"/>
          <a:ext cx="99695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Equation" r:id="rId5" imgW="698197" imgH="393529" progId="Equation.3">
                  <p:embed/>
                </p:oleObj>
              </mc:Choice>
              <mc:Fallback>
                <p:oleObj name="Equation" r:id="rId5" imgW="698197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5608638"/>
                        <a:ext cx="996950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839788" y="4749800"/>
          <a:ext cx="250666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Equation" r:id="rId7" imgW="2501900" imgH="660400" progId="Equation.3">
                  <p:embed/>
                </p:oleObj>
              </mc:Choice>
              <mc:Fallback>
                <p:oleObj name="Equation" r:id="rId7" imgW="2501900" imgH="660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4749800"/>
                        <a:ext cx="2506662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Definitions</a:t>
            </a:r>
          </a:p>
        </p:txBody>
      </p:sp>
      <p:pic>
        <p:nvPicPr>
          <p:cNvPr id="23555" name="Picture 3" descr="Pores-Uns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2" r="69620" b="64572"/>
          <a:stretch>
            <a:fillRect/>
          </a:stretch>
        </p:blipFill>
        <p:spPr bwMode="auto">
          <a:xfrm>
            <a:off x="5757863" y="4079875"/>
            <a:ext cx="12414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Pores-s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9" b="80115"/>
          <a:stretch>
            <a:fillRect/>
          </a:stretch>
        </p:blipFill>
        <p:spPr bwMode="auto">
          <a:xfrm>
            <a:off x="5702300" y="2743200"/>
            <a:ext cx="12509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751763" y="2460625"/>
            <a:ext cx="546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>
                <a:latin typeface="Garamond" pitchFamily="18" charset="0"/>
              </a:rPr>
              <a:t>solid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408863" y="3686175"/>
            <a:ext cx="9064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>
                <a:latin typeface="Garamond" pitchFamily="18" charset="0"/>
              </a:rPr>
              <a:t>Pore with</a:t>
            </a:r>
          </a:p>
          <a:p>
            <a:r>
              <a:rPr lang="en-US" sz="1400" b="1">
                <a:latin typeface="Garamond" pitchFamily="18" charset="0"/>
              </a:rPr>
              <a:t>air</a:t>
            </a: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V="1">
            <a:off x="6797675" y="2627313"/>
            <a:ext cx="928688" cy="449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6775450" y="3897313"/>
            <a:ext cx="638175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7250113" y="2062163"/>
            <a:ext cx="9064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>
                <a:latin typeface="Garamond" pitchFamily="18" charset="0"/>
              </a:rPr>
              <a:t>Pore with</a:t>
            </a:r>
          </a:p>
          <a:p>
            <a:r>
              <a:rPr lang="en-US" sz="1400" b="1">
                <a:latin typeface="Garamond" pitchFamily="18" charset="0"/>
              </a:rPr>
              <a:t>water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V="1">
            <a:off x="6686550" y="2316163"/>
            <a:ext cx="609600" cy="549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126163" y="1533525"/>
            <a:ext cx="1536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>
                <a:latin typeface="Garamond" pitchFamily="18" charset="0"/>
              </a:rPr>
              <a:t>Element of soil, V</a:t>
            </a:r>
          </a:p>
          <a:p>
            <a:r>
              <a:rPr lang="en-US" sz="1400" b="1">
                <a:latin typeface="Garamond" pitchFamily="18" charset="0"/>
              </a:rPr>
              <a:t>(Saturated)</a:t>
            </a: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V="1">
            <a:off x="6070600" y="2092325"/>
            <a:ext cx="319088" cy="636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6788150" y="5329238"/>
            <a:ext cx="1536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>
                <a:latin typeface="Garamond" pitchFamily="18" charset="0"/>
              </a:rPr>
              <a:t>Element of soil, V</a:t>
            </a:r>
          </a:p>
          <a:p>
            <a:r>
              <a:rPr lang="en-US" sz="1400" b="1">
                <a:latin typeface="Garamond" pitchFamily="18" charset="0"/>
              </a:rPr>
              <a:t>(Unsaturated)</a:t>
            </a:r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7023100" y="4625975"/>
            <a:ext cx="319088" cy="636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67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06600"/>
            <a:ext cx="4314825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Continuity Equation</a:t>
            </a:r>
          </a:p>
        </p:txBody>
      </p:sp>
      <p:graphicFrame>
        <p:nvGraphicFramePr>
          <p:cNvPr id="24579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850900" y="3100388"/>
          <a:ext cx="2971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7" name="Equation" r:id="rId3" imgW="2971800" imgH="685800" progId="Equation.3">
                  <p:embed/>
                </p:oleObj>
              </mc:Choice>
              <mc:Fallback>
                <p:oleObj name="Equation" r:id="rId3" imgW="2971800" imgH="685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3100388"/>
                        <a:ext cx="2971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850900" y="1614488"/>
          <a:ext cx="3390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8" name="Equation" r:id="rId5" imgW="3390900" imgH="685800" progId="Equation.3">
                  <p:embed/>
                </p:oleObj>
              </mc:Choice>
              <mc:Fallback>
                <p:oleObj name="Equation" r:id="rId5" imgW="3390900" imgH="685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1614488"/>
                        <a:ext cx="33909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5276850" y="2641600"/>
            <a:ext cx="1468438" cy="965200"/>
            <a:chOff x="3156" y="1512"/>
            <a:chExt cx="925" cy="608"/>
          </a:xfrm>
        </p:grpSpPr>
        <p:sp>
          <p:nvSpPr>
            <p:cNvPr id="24600" name="AutoShape 6" descr="Picture1"/>
            <p:cNvSpPr>
              <a:spLocks noChangeArrowheads="1"/>
            </p:cNvSpPr>
            <p:nvPr/>
          </p:nvSpPr>
          <p:spPr bwMode="auto">
            <a:xfrm>
              <a:off x="3160" y="1516"/>
              <a:ext cx="916" cy="604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AutoShape 7" descr="Picture1"/>
            <p:cNvSpPr>
              <a:spLocks noChangeArrowheads="1"/>
            </p:cNvSpPr>
            <p:nvPr/>
          </p:nvSpPr>
          <p:spPr bwMode="auto">
            <a:xfrm>
              <a:off x="3156" y="1512"/>
              <a:ext cx="925" cy="151"/>
            </a:xfrm>
            <a:prstGeom prst="parallelogram">
              <a:avLst>
                <a:gd name="adj" fmla="val 10025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AutoShape 8" descr="Picture1"/>
            <p:cNvSpPr>
              <a:spLocks noChangeArrowheads="1"/>
            </p:cNvSpPr>
            <p:nvPr/>
          </p:nvSpPr>
          <p:spPr bwMode="auto">
            <a:xfrm rot="16200000" flipV="1">
              <a:off x="3702" y="1742"/>
              <a:ext cx="603" cy="153"/>
            </a:xfrm>
            <a:prstGeom prst="parallelogram">
              <a:avLst>
                <a:gd name="adj" fmla="val 9852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2" name="Line 9"/>
          <p:cNvSpPr>
            <a:spLocks noChangeShapeType="1"/>
          </p:cNvSpPr>
          <p:nvPr/>
        </p:nvSpPr>
        <p:spPr bwMode="auto">
          <a:xfrm flipV="1">
            <a:off x="5505450" y="1936750"/>
            <a:ext cx="0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10"/>
          <p:cNvSpPr>
            <a:spLocks noChangeShapeType="1"/>
          </p:cNvSpPr>
          <p:nvPr/>
        </p:nvSpPr>
        <p:spPr bwMode="auto">
          <a:xfrm>
            <a:off x="6737350" y="3378200"/>
            <a:ext cx="742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11"/>
          <p:cNvSpPr>
            <a:spLocks noChangeShapeType="1"/>
          </p:cNvSpPr>
          <p:nvPr/>
        </p:nvSpPr>
        <p:spPr bwMode="auto">
          <a:xfrm flipH="1">
            <a:off x="4724400" y="3606800"/>
            <a:ext cx="552450" cy="31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Text Box 12"/>
          <p:cNvSpPr txBox="1">
            <a:spLocks noChangeArrowheads="1"/>
          </p:cNvSpPr>
          <p:nvPr/>
        </p:nvSpPr>
        <p:spPr bwMode="auto">
          <a:xfrm>
            <a:off x="7407275" y="3060700"/>
            <a:ext cx="268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 i="1">
                <a:latin typeface="Garamond" pitchFamily="18" charset="0"/>
              </a:rPr>
              <a:t>y</a:t>
            </a:r>
          </a:p>
        </p:txBody>
      </p:sp>
      <p:sp>
        <p:nvSpPr>
          <p:cNvPr id="24586" name="Text Box 13"/>
          <p:cNvSpPr txBox="1">
            <a:spLocks noChangeArrowheads="1"/>
          </p:cNvSpPr>
          <p:nvPr/>
        </p:nvSpPr>
        <p:spPr bwMode="auto">
          <a:xfrm>
            <a:off x="5610225" y="1816100"/>
            <a:ext cx="268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 i="1">
                <a:latin typeface="Garamond" pitchFamily="18" charset="0"/>
              </a:rPr>
              <a:t>z</a:t>
            </a:r>
          </a:p>
        </p:txBody>
      </p:sp>
      <p:sp>
        <p:nvSpPr>
          <p:cNvPr id="24587" name="Text Box 14"/>
          <p:cNvSpPr txBox="1">
            <a:spLocks noChangeArrowheads="1"/>
          </p:cNvSpPr>
          <p:nvPr/>
        </p:nvSpPr>
        <p:spPr bwMode="auto">
          <a:xfrm>
            <a:off x="4454525" y="3651250"/>
            <a:ext cx="27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 i="1">
                <a:latin typeface="Garamond" pitchFamily="18" charset="0"/>
              </a:rPr>
              <a:t>x</a:t>
            </a:r>
          </a:p>
        </p:txBody>
      </p:sp>
      <p:sp>
        <p:nvSpPr>
          <p:cNvPr id="24588" name="Line 15"/>
          <p:cNvSpPr>
            <a:spLocks noChangeShapeType="1"/>
          </p:cNvSpPr>
          <p:nvPr/>
        </p:nvSpPr>
        <p:spPr bwMode="auto">
          <a:xfrm>
            <a:off x="5511800" y="2501900"/>
            <a:ext cx="1231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Text Box 16"/>
          <p:cNvSpPr txBox="1">
            <a:spLocks noChangeArrowheads="1"/>
          </p:cNvSpPr>
          <p:nvPr/>
        </p:nvSpPr>
        <p:spPr bwMode="auto">
          <a:xfrm>
            <a:off x="5889625" y="2241550"/>
            <a:ext cx="366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 i="1">
                <a:latin typeface="Garamond" pitchFamily="18" charset="0"/>
              </a:rPr>
              <a:t>dy</a:t>
            </a:r>
          </a:p>
        </p:txBody>
      </p:sp>
      <p:sp>
        <p:nvSpPr>
          <p:cNvPr id="24590" name="Line 17"/>
          <p:cNvSpPr>
            <a:spLocks noChangeShapeType="1"/>
          </p:cNvSpPr>
          <p:nvPr/>
        </p:nvSpPr>
        <p:spPr bwMode="auto">
          <a:xfrm rot="-5400000">
            <a:off x="6489700" y="2997200"/>
            <a:ext cx="698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Text Box 18"/>
          <p:cNvSpPr txBox="1">
            <a:spLocks noChangeArrowheads="1"/>
          </p:cNvSpPr>
          <p:nvPr/>
        </p:nvSpPr>
        <p:spPr bwMode="auto">
          <a:xfrm>
            <a:off x="6867525" y="2825750"/>
            <a:ext cx="366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 i="1">
                <a:latin typeface="Garamond" pitchFamily="18" charset="0"/>
              </a:rPr>
              <a:t>dz</a:t>
            </a:r>
          </a:p>
        </p:txBody>
      </p:sp>
      <p:sp>
        <p:nvSpPr>
          <p:cNvPr id="24592" name="Line 19"/>
          <p:cNvSpPr>
            <a:spLocks noChangeShapeType="1"/>
          </p:cNvSpPr>
          <p:nvPr/>
        </p:nvSpPr>
        <p:spPr bwMode="auto">
          <a:xfrm flipV="1">
            <a:off x="4965700" y="2489200"/>
            <a:ext cx="54610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Text Box 20"/>
          <p:cNvSpPr txBox="1">
            <a:spLocks noChangeArrowheads="1"/>
          </p:cNvSpPr>
          <p:nvPr/>
        </p:nvSpPr>
        <p:spPr bwMode="auto">
          <a:xfrm>
            <a:off x="4975225" y="2279650"/>
            <a:ext cx="371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 i="1">
                <a:latin typeface="Garamond" pitchFamily="18" charset="0"/>
              </a:rPr>
              <a:t>dx</a:t>
            </a:r>
          </a:p>
        </p:txBody>
      </p:sp>
      <p:sp>
        <p:nvSpPr>
          <p:cNvPr id="24594" name="Line 21"/>
          <p:cNvSpPr>
            <a:spLocks noChangeShapeType="1"/>
          </p:cNvSpPr>
          <p:nvPr/>
        </p:nvSpPr>
        <p:spPr bwMode="auto">
          <a:xfrm flipV="1">
            <a:off x="6324600" y="2019300"/>
            <a:ext cx="0" cy="736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Line 22"/>
          <p:cNvSpPr>
            <a:spLocks noChangeShapeType="1"/>
          </p:cNvSpPr>
          <p:nvPr/>
        </p:nvSpPr>
        <p:spPr bwMode="auto">
          <a:xfrm flipV="1">
            <a:off x="6362700" y="3606800"/>
            <a:ext cx="0" cy="736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4596" name="Object 23"/>
          <p:cNvGraphicFramePr>
            <a:graphicFrameLocks noChangeAspect="1"/>
          </p:cNvGraphicFramePr>
          <p:nvPr/>
        </p:nvGraphicFramePr>
        <p:xfrm>
          <a:off x="6410325" y="1601788"/>
          <a:ext cx="119697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9" name="Equation" r:id="rId7" imgW="1193800" imgH="609600" progId="Equation.3">
                  <p:embed/>
                </p:oleObj>
              </mc:Choice>
              <mc:Fallback>
                <p:oleObj name="Equation" r:id="rId7" imgW="1193800" imgH="6096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0325" y="1601788"/>
                        <a:ext cx="1196975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7" name="Object 24"/>
          <p:cNvGraphicFramePr>
            <a:graphicFrameLocks noGrp="1" noChangeAspect="1"/>
          </p:cNvGraphicFramePr>
          <p:nvPr>
            <p:ph sz="half" idx="2"/>
          </p:nvPr>
        </p:nvGraphicFramePr>
        <p:xfrm>
          <a:off x="6438900" y="4129088"/>
          <a:ext cx="1608138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0" name="Equation" r:id="rId9" imgW="1612900" imgH="609600" progId="Equation.3">
                  <p:embed/>
                </p:oleObj>
              </mc:Choice>
              <mc:Fallback>
                <p:oleObj name="Equation" r:id="rId9" imgW="1612900" imgH="6096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900" y="4129088"/>
                        <a:ext cx="1608138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8" name="Object 25"/>
          <p:cNvGraphicFramePr>
            <a:graphicFrameLocks noChangeAspect="1"/>
          </p:cNvGraphicFramePr>
          <p:nvPr/>
        </p:nvGraphicFramePr>
        <p:xfrm>
          <a:off x="850900" y="4217988"/>
          <a:ext cx="4686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1" name="Equation" r:id="rId11" imgW="4686300" imgH="685800" progId="Equation.3">
                  <p:embed/>
                </p:oleObj>
              </mc:Choice>
              <mc:Fallback>
                <p:oleObj name="Equation" r:id="rId11" imgW="4686300" imgH="685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4217988"/>
                        <a:ext cx="4686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9" name="Object 26"/>
          <p:cNvGraphicFramePr>
            <a:graphicFrameLocks noChangeAspect="1"/>
          </p:cNvGraphicFramePr>
          <p:nvPr/>
        </p:nvGraphicFramePr>
        <p:xfrm>
          <a:off x="850900" y="5291138"/>
          <a:ext cx="61976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2" name="Equation" r:id="rId13" imgW="6197600" imgH="698500" progId="Equation.3">
                  <p:embed/>
                </p:oleObj>
              </mc:Choice>
              <mc:Fallback>
                <p:oleObj name="Equation" r:id="rId13" imgW="6197600" imgH="6985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5291138"/>
                        <a:ext cx="61976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Continuity (Cont.)</a:t>
            </a: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762000" y="1589088"/>
          <a:ext cx="2971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1" name="Equation" r:id="rId3" imgW="2971800" imgH="685800" progId="Equation.3">
                  <p:embed/>
                </p:oleObj>
              </mc:Choice>
              <mc:Fallback>
                <p:oleObj name="Equation" r:id="rId3" imgW="2971800" imgH="685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89088"/>
                        <a:ext cx="2971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762000" y="2833688"/>
          <a:ext cx="3048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2" name="Equation" r:id="rId5" imgW="3048000" imgH="1371600" progId="Equation.3">
                  <p:embed/>
                </p:oleObj>
              </mc:Choice>
              <mc:Fallback>
                <p:oleObj name="Equation" r:id="rId5" imgW="3048000" imgH="1371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33688"/>
                        <a:ext cx="30480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4044950" y="2833688"/>
          <a:ext cx="45847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name="Equation" r:id="rId7" imgW="4584700" imgH="1371600" progId="Equation.3">
                  <p:embed/>
                </p:oleObj>
              </mc:Choice>
              <mc:Fallback>
                <p:oleObj name="Equation" r:id="rId7" imgW="4584700" imgH="1371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950" y="2833688"/>
                        <a:ext cx="45847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Freeform 6"/>
          <p:cNvSpPr>
            <a:spLocks/>
          </p:cNvSpPr>
          <p:nvPr/>
        </p:nvSpPr>
        <p:spPr bwMode="auto">
          <a:xfrm>
            <a:off x="3429000" y="2041525"/>
            <a:ext cx="1778000" cy="854075"/>
          </a:xfrm>
          <a:custGeom>
            <a:avLst/>
            <a:gdLst>
              <a:gd name="T0" fmla="*/ 0 w 1120"/>
              <a:gd name="T1" fmla="*/ 0 h 538"/>
              <a:gd name="T2" fmla="*/ 2147483647 w 1120"/>
              <a:gd name="T3" fmla="*/ 1355844063 h 538"/>
              <a:gd name="T4" fmla="*/ 0 60000 65536"/>
              <a:gd name="T5" fmla="*/ 0 60000 65536"/>
              <a:gd name="T6" fmla="*/ 0 w 1120"/>
              <a:gd name="T7" fmla="*/ 0 h 538"/>
              <a:gd name="T8" fmla="*/ 1120 w 1120"/>
              <a:gd name="T9" fmla="*/ 538 h 5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0" h="538">
                <a:moveTo>
                  <a:pt x="0" y="0"/>
                </a:moveTo>
                <a:lnTo>
                  <a:pt x="1120" y="538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>
            <a:off x="1752600" y="2073275"/>
            <a:ext cx="350838" cy="796925"/>
          </a:xfrm>
          <a:custGeom>
            <a:avLst/>
            <a:gdLst>
              <a:gd name="T0" fmla="*/ 556956119 w 221"/>
              <a:gd name="T1" fmla="*/ 0 h 502"/>
              <a:gd name="T2" fmla="*/ 0 w 221"/>
              <a:gd name="T3" fmla="*/ 1265118438 h 502"/>
              <a:gd name="T4" fmla="*/ 0 60000 65536"/>
              <a:gd name="T5" fmla="*/ 0 60000 65536"/>
              <a:gd name="T6" fmla="*/ 0 w 221"/>
              <a:gd name="T7" fmla="*/ 0 h 502"/>
              <a:gd name="T8" fmla="*/ 221 w 221"/>
              <a:gd name="T9" fmla="*/ 502 h 5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1" h="502">
                <a:moveTo>
                  <a:pt x="221" y="0"/>
                </a:moveTo>
                <a:lnTo>
                  <a:pt x="0" y="502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762000" y="4776788"/>
          <a:ext cx="3378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name="Equation" r:id="rId9" imgW="3378200" imgH="609600" progId="Equation.3">
                  <p:embed/>
                </p:oleObj>
              </mc:Choice>
              <mc:Fallback>
                <p:oleObj name="Equation" r:id="rId9" imgW="3378200" imgH="609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76788"/>
                        <a:ext cx="3378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5422900" y="4738688"/>
          <a:ext cx="1244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5" name="Equation" r:id="rId11" imgW="1244600" imgH="609600" progId="Equation.3">
                  <p:embed/>
                </p:oleObj>
              </mc:Choice>
              <mc:Fallback>
                <p:oleObj name="Equation" r:id="rId11" imgW="1244600" imgH="609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4738688"/>
                        <a:ext cx="1244600" cy="6096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918325" y="4630738"/>
            <a:ext cx="11033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>
                <a:latin typeface="Garamond" pitchFamily="18" charset="0"/>
              </a:rPr>
              <a:t>Continuity</a:t>
            </a:r>
          </a:p>
          <a:p>
            <a:r>
              <a:rPr lang="en-US" sz="1600" b="1">
                <a:latin typeface="Garamond" pitchFamily="18" charset="0"/>
              </a:rPr>
              <a:t>Equation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Richard’s Equation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Recall </a:t>
            </a:r>
          </a:p>
          <a:p>
            <a:pPr lvl="1" eaLnBrk="1" hangingPunct="1"/>
            <a:r>
              <a:rPr lang="en-US" sz="2400" smtClean="0"/>
              <a:t>Darcy’s Law</a:t>
            </a:r>
          </a:p>
          <a:p>
            <a:pPr lvl="1" eaLnBrk="1" hangingPunct="1"/>
            <a:r>
              <a:rPr lang="en-US" sz="2400" smtClean="0"/>
              <a:t>Total head</a:t>
            </a:r>
          </a:p>
          <a:p>
            <a:pPr eaLnBrk="1" hangingPunct="1"/>
            <a:r>
              <a:rPr lang="en-US" sz="2800" smtClean="0"/>
              <a:t>So Darcy becomes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Richard’s eqn is:</a:t>
            </a:r>
          </a:p>
          <a:p>
            <a:pPr eaLnBrk="1" hangingPunct="1"/>
            <a:endParaRPr lang="en-US" sz="2800" smtClean="0"/>
          </a:p>
        </p:txBody>
      </p:sp>
      <p:graphicFrame>
        <p:nvGraphicFramePr>
          <p:cNvPr id="2765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041775" y="2001838"/>
          <a:ext cx="1143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name="Equation" r:id="rId3" imgW="1143000" imgH="609600" progId="Equation.3">
                  <p:embed/>
                </p:oleObj>
              </mc:Choice>
              <mc:Fallback>
                <p:oleObj name="Equation" r:id="rId3" imgW="1143000" imgH="60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775" y="2001838"/>
                        <a:ext cx="1143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041775" y="2720975"/>
          <a:ext cx="1023938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" name="Equation" r:id="rId5" imgW="1002865" imgH="253890" progId="Equation.3">
                  <p:embed/>
                </p:oleObj>
              </mc:Choice>
              <mc:Fallback>
                <p:oleObj name="Equation" r:id="rId5" imgW="1002865" imgH="25389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911" r="-911"/>
                      <a:stretch>
                        <a:fillRect/>
                      </a:stretch>
                    </p:blipFill>
                    <p:spPr bwMode="auto">
                      <a:xfrm>
                        <a:off x="4041775" y="2720975"/>
                        <a:ext cx="1023938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4041775" y="3182938"/>
          <a:ext cx="2236788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" name="Equation" r:id="rId7" imgW="2235200" imgH="2082800" progId="Equation.3">
                  <p:embed/>
                </p:oleObj>
              </mc:Choice>
              <mc:Fallback>
                <p:oleObj name="Equation" r:id="rId7" imgW="2235200" imgH="2082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775" y="3182938"/>
                        <a:ext cx="2236788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1454150" y="3779838"/>
          <a:ext cx="10429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6" name="Equation" r:id="rId9" imgW="1040948" imgH="609336" progId="Equation.3">
                  <p:embed/>
                </p:oleObj>
              </mc:Choice>
              <mc:Fallback>
                <p:oleObj name="Equation" r:id="rId9" imgW="1040948" imgH="60933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3779838"/>
                        <a:ext cx="10429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241425" y="4438650"/>
            <a:ext cx="1717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1">
                <a:latin typeface="Garamond" pitchFamily="18" charset="0"/>
              </a:rPr>
              <a:t>Soil water diffusivity</a:t>
            </a:r>
          </a:p>
        </p:txBody>
      </p:sp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4041775" y="5583238"/>
          <a:ext cx="284638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7" name="Equation" r:id="rId11" imgW="2844800" imgH="660400" progId="Equation.3">
                  <p:embed/>
                </p:oleObj>
              </mc:Choice>
              <mc:Fallback>
                <p:oleObj name="Equation" r:id="rId11" imgW="2844800" imgH="660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775" y="5583238"/>
                        <a:ext cx="2846388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Object 10"/>
          <p:cNvGraphicFramePr>
            <a:graphicFrameLocks noChangeAspect="1"/>
          </p:cNvGraphicFramePr>
          <p:nvPr/>
        </p:nvGraphicFramePr>
        <p:xfrm>
          <a:off x="6689725" y="3182938"/>
          <a:ext cx="1663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8" name="Equation" r:id="rId13" imgW="1663700" imgH="609600" progId="Equation.3">
                  <p:embed/>
                </p:oleObj>
              </mc:Choice>
              <mc:Fallback>
                <p:oleObj name="Equation" r:id="rId13" imgW="1663700" imgH="609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9725" y="3182938"/>
                        <a:ext cx="1663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Map of Texas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1602161" cy="3682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65004" y="6087979"/>
            <a:ext cx="5821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Developed from SSURGO – Soil Survey Geographic Database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713" y="1143000"/>
            <a:ext cx="519119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2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Map of Central Texas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41763"/>
            <a:ext cx="1602161" cy="3682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6096000" cy="536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3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Soils in the Brushy Creek Watershed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1341"/>
            <a:ext cx="5715000" cy="529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41763"/>
            <a:ext cx="1602161" cy="3682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24800" y="3303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Brushy Bend Dr</a:t>
            </a:r>
            <a:endParaRPr lang="en-US" dirty="0"/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 flipH="1">
            <a:off x="7772400" y="3949731"/>
            <a:ext cx="647700" cy="5460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69827" y="4677747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Dam 7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086601" y="4862413"/>
            <a:ext cx="100964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0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Mollisols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effectLst/>
              </a:rPr>
              <a:t>Mollisols</a:t>
            </a:r>
            <a:r>
              <a:rPr lang="en-US" dirty="0" smtClean="0">
                <a:effectLst/>
              </a:rPr>
              <a:t> have deep, high organic matter, nutrient-enriched surface soil (A horizon), typically between 60–80 cm in depth</a:t>
            </a:r>
          </a:p>
          <a:p>
            <a:r>
              <a:rPr lang="en-US" dirty="0" smtClean="0"/>
              <a:t>Formed under grasslands (the </a:t>
            </a:r>
            <a:r>
              <a:rPr lang="en-US" dirty="0" err="1" smtClean="0"/>
              <a:t>liveoak</a:t>
            </a:r>
            <a:r>
              <a:rPr lang="en-US" dirty="0" smtClean="0"/>
              <a:t> savannah that originally covered much of south and central Texas)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81199"/>
            <a:ext cx="1602161" cy="3682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81009" y="4381500"/>
            <a:ext cx="838200" cy="253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2394381" cy="463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7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Vertisols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Soils that have a high content of expanding clay and that have at some time of the year deep wide cracks. They shrink when drying and swell when they become wetter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199"/>
            <a:ext cx="2512415" cy="490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81199"/>
            <a:ext cx="1602161" cy="3682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91400" y="5410200"/>
            <a:ext cx="838200" cy="253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Soil Sieves</a:t>
            </a:r>
          </a:p>
        </p:txBody>
      </p:sp>
      <p:pic>
        <p:nvPicPr>
          <p:cNvPr id="7171" name="Picture 2" descr="http://www.rtg.wa.edu.au/loanpool/belmont/sie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41338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1524000" y="5943600"/>
            <a:ext cx="662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http://www.rtg.wa.edu.au/loanpool/belmont/sieves.jpg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7168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09600" y="5334000"/>
            <a:ext cx="838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http://www.uga.edu/srel/kidsdoscience/soils-planets/soil-particle-size.pdf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475</Words>
  <Application>Microsoft Office PowerPoint</Application>
  <PresentationFormat>On-screen Show (4:3)</PresentationFormat>
  <Paragraphs>112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Garamond</vt:lpstr>
      <vt:lpstr>Symbol</vt:lpstr>
      <vt:lpstr>Times New Roman</vt:lpstr>
      <vt:lpstr>Default Design</vt:lpstr>
      <vt:lpstr>Photo Editor Photo</vt:lpstr>
      <vt:lpstr>Equation</vt:lpstr>
      <vt:lpstr>Soil Water</vt:lpstr>
      <vt:lpstr>Soil Map of the United States</vt:lpstr>
      <vt:lpstr>Soil Map of Texas</vt:lpstr>
      <vt:lpstr>Soil Map of Central Texas</vt:lpstr>
      <vt:lpstr>Soils in the Brushy Creek Watershed</vt:lpstr>
      <vt:lpstr>Mollisols</vt:lpstr>
      <vt:lpstr>Vertisols</vt:lpstr>
      <vt:lpstr>Soil Sieves</vt:lpstr>
      <vt:lpstr>PowerPoint Presentation</vt:lpstr>
      <vt:lpstr>Soil Texture  Triangle</vt:lpstr>
      <vt:lpstr>Soil Texture is  defined by % of silt, sand, clay</vt:lpstr>
      <vt:lpstr>Soil Water Content</vt:lpstr>
      <vt:lpstr>Soil Water Flux, q</vt:lpstr>
      <vt:lpstr>Soil Water Tension, y</vt:lpstr>
      <vt:lpstr>PowerPoint Presentation</vt:lpstr>
      <vt:lpstr>PowerPoint Presentation</vt:lpstr>
      <vt:lpstr>PowerPoint Presentation</vt:lpstr>
      <vt:lpstr>Soil Water Tension, y</vt:lpstr>
      <vt:lpstr>PowerPoint Presentation</vt:lpstr>
      <vt:lpstr>PowerPoint Presentation</vt:lpstr>
      <vt:lpstr>PowerPoint Presentation</vt:lpstr>
      <vt:lpstr>Darcy’s Law</vt:lpstr>
      <vt:lpstr>Definitions</vt:lpstr>
      <vt:lpstr>Continuity Equation</vt:lpstr>
      <vt:lpstr>Continuity (Cont.)</vt:lpstr>
      <vt:lpstr>Richard’s Equation</vt:lpstr>
    </vt:vector>
  </TitlesOfParts>
  <Company>CRWR - University of Texas at Austin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fluxes</dc:title>
  <dc:creator>David R. Maidment</dc:creator>
  <cp:lastModifiedBy>Maidment, David R</cp:lastModifiedBy>
  <cp:revision>25</cp:revision>
  <dcterms:created xsi:type="dcterms:W3CDTF">2005-02-22T17:00:56Z</dcterms:created>
  <dcterms:modified xsi:type="dcterms:W3CDTF">2013-01-31T22:59:07Z</dcterms:modified>
</cp:coreProperties>
</file>