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9" r:id="rId3"/>
    <p:sldId id="260" r:id="rId4"/>
    <p:sldId id="278" r:id="rId5"/>
    <p:sldId id="261" r:id="rId6"/>
    <p:sldId id="305" r:id="rId7"/>
    <p:sldId id="306" r:id="rId8"/>
    <p:sldId id="307" r:id="rId9"/>
    <p:sldId id="308" r:id="rId10"/>
    <p:sldId id="309" r:id="rId11"/>
    <p:sldId id="263" r:id="rId12"/>
    <p:sldId id="286" r:id="rId13"/>
    <p:sldId id="265" r:id="rId14"/>
    <p:sldId id="266" r:id="rId15"/>
    <p:sldId id="279" r:id="rId16"/>
    <p:sldId id="268" r:id="rId17"/>
    <p:sldId id="281" r:id="rId18"/>
    <p:sldId id="269" r:id="rId19"/>
    <p:sldId id="280" r:id="rId20"/>
    <p:sldId id="283" r:id="rId21"/>
    <p:sldId id="285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9A6C9A-7ACF-4376-B79D-07C03EAA1A6C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7B0E8D-9AFE-470C-9101-65ED11A7A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09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98C72-E363-46B4-B2DC-BA90BB27DF02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B7D3D-B9CB-4A05-8B2F-95E70F1FD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7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5BEAD-A953-4B2B-B9BF-B61322731F96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1E059-9133-4B29-AB1B-B749D8A21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8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E297-7FDF-40C6-B91A-42895787E68C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96F4-67ED-41DB-8B8F-ACF3936B1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754FDD-D5DF-4CDA-890C-D856EA6AE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1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D1F2B-2A27-42A5-93C0-1E39082553DD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37C48-1FDC-4277-864A-3C7103BE7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79DA2-3199-4054-AA56-DDF6A2B6970B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896F5-EC51-4634-BB44-3C4C80622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3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CED9-F8D4-4527-A304-1BBFFAFF2E8E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149F9-885F-4AF0-B441-841A40C25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0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46FA0-B715-4000-A28B-070C08BAFC79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E67BE-E644-4D9E-9DEC-5788F6CB1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9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DE025-0E81-4578-8F8C-F15653689C12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A109B-B268-4FB1-82D8-B12C3330D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8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FE71-E80F-4D39-847B-B93A376BC895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297F9-974B-4F83-9C07-E50E93B9C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1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F11C-B278-4F02-B7C0-2D2B48D93B2E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15661-43F8-446B-8250-4820C473F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5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ED84A-A4B8-4BE6-B263-8504560C0FEE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9600D-F66B-4687-877F-0C514C5BD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0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0B3915-0A77-406C-A739-9553107C8B84}" type="datetimeFigureOut">
              <a:rPr lang="en-US"/>
              <a:pPr>
                <a:defRPr/>
              </a:pPr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3FE01E-A685-4E73-BD41-1AFF52F1F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1/1b/Normal_distribution_pdf.png" TargetMode="External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4/46/Lognormal_distribution_PDF.png" TargetMode="External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b/b1/Exponential_distribution_pdf.png" TargetMode="External"/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f/fc/Gamma_distribution_pdf.png" TargetMode="External"/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89125"/>
            <a:ext cx="8382000" cy="1920875"/>
          </a:xfrm>
        </p:spPr>
        <p:txBody>
          <a:bodyPr/>
          <a:lstStyle/>
          <a:p>
            <a:r>
              <a:rPr lang="en-US" smtClean="0"/>
              <a:t>Hydrologic Statistics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858000" cy="1524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Reading: </a:t>
            </a:r>
            <a:r>
              <a:rPr lang="en-US" smtClean="0">
                <a:solidFill>
                  <a:srgbClr val="FF0000"/>
                </a:solidFill>
              </a:rPr>
              <a:t>Chapter 11, Sections 12-1 and 12-2 </a:t>
            </a:r>
            <a:r>
              <a:rPr lang="en-US" dirty="0" smtClean="0">
                <a:solidFill>
                  <a:srgbClr val="FF0000"/>
                </a:solidFill>
              </a:rPr>
              <a:t>of Applied Hydrology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162800" y="90488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04/04/2006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B3F203-9ED1-4654-8F5F-5715810C76A1}" type="slidenum">
              <a:rPr lang="en-US"/>
              <a:pPr/>
              <a:t>10</a:t>
            </a:fld>
            <a:endParaRPr lang="en-US"/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715963"/>
          </a:xfrm>
        </p:spPr>
        <p:txBody>
          <a:bodyPr/>
          <a:lstStyle/>
          <a:p>
            <a:r>
              <a:rPr lang="en-US" sz="4000"/>
              <a:t>Return period 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Dataset – annual maximum discharge for 106 years on Colorado River near Austin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6096000" cy="35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209800" y="4191000"/>
            <a:ext cx="1447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838200" y="4648200"/>
            <a:ext cx="3352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248400" y="2133600"/>
            <a:ext cx="25146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 = 200,000 </a:t>
            </a:r>
            <a:r>
              <a:rPr lang="en-US" dirty="0" err="1"/>
              <a:t>cfs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No. of occurrences = 3</a:t>
            </a:r>
          </a:p>
          <a:p>
            <a:pPr>
              <a:spcBef>
                <a:spcPct val="50000"/>
              </a:spcBef>
            </a:pPr>
            <a:r>
              <a:rPr lang="en-US" dirty="0"/>
              <a:t>2 recurrence intervals in 106 years</a:t>
            </a:r>
          </a:p>
          <a:p>
            <a:pPr>
              <a:spcBef>
                <a:spcPct val="50000"/>
              </a:spcBef>
            </a:pPr>
            <a:r>
              <a:rPr lang="en-US" dirty="0"/>
              <a:t>T = 106/2 = 53 years</a:t>
            </a:r>
          </a:p>
          <a:p>
            <a:pPr>
              <a:spcBef>
                <a:spcPct val="50000"/>
              </a:spcBef>
            </a:pPr>
            <a:endParaRPr lang="en-US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If </a:t>
            </a:r>
            <a:r>
              <a:rPr lang="en-US" dirty="0" err="1">
                <a:solidFill>
                  <a:schemeClr val="hlink"/>
                </a:solidFill>
              </a:rPr>
              <a:t>x</a:t>
            </a:r>
            <a:r>
              <a:rPr lang="en-US" baseline="-25000" dirty="0" err="1">
                <a:solidFill>
                  <a:schemeClr val="hlink"/>
                </a:solidFill>
              </a:rPr>
              <a:t>T</a:t>
            </a:r>
            <a:r>
              <a:rPr lang="en-US" dirty="0">
                <a:solidFill>
                  <a:schemeClr val="hlink"/>
                </a:solidFill>
              </a:rPr>
              <a:t> = 100, 000 </a:t>
            </a:r>
            <a:r>
              <a:rPr lang="en-US" dirty="0" err="1">
                <a:solidFill>
                  <a:schemeClr val="hlink"/>
                </a:solidFill>
              </a:rPr>
              <a:t>cfs</a:t>
            </a:r>
            <a:r>
              <a:rPr lang="en-US" dirty="0">
                <a:solidFill>
                  <a:schemeClr val="hlink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7 recurrence intervals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T = 106/7 = 15.2 </a:t>
            </a:r>
            <a:r>
              <a:rPr lang="en-US" dirty="0" err="1">
                <a:solidFill>
                  <a:schemeClr val="hlink"/>
                </a:solidFill>
              </a:rPr>
              <a:t>yrs</a:t>
            </a:r>
            <a:endParaRPr lang="en-US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77788" y="6172200"/>
            <a:ext cx="6856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P( X ≥ 100,000 cfs at least once in the next 5 years) = 1- (1-1/15.2)</a:t>
            </a:r>
            <a:r>
              <a:rPr lang="en-US" baseline="30000"/>
              <a:t>5 </a:t>
            </a:r>
            <a:r>
              <a:rPr lang="en-US"/>
              <a:t>= 0.29</a:t>
            </a:r>
          </a:p>
        </p:txBody>
      </p:sp>
    </p:spTree>
    <p:extLst>
      <p:ext uri="{BB962C8B-B14F-4D97-AF65-F5344CB8AC3E}">
        <p14:creationId xmlns:p14="http://schemas.microsoft.com/office/powerpoint/2010/main" val="39529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DBD5C6-D534-4E92-BF24-A8BF16BB169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024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statistics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7620000" cy="4525963"/>
          </a:xfrm>
        </p:spPr>
        <p:txBody>
          <a:bodyPr/>
          <a:lstStyle/>
          <a:p>
            <a:r>
              <a:rPr lang="en-US" sz="2800" smtClean="0"/>
              <a:t>Also called descriptive statistics</a:t>
            </a:r>
          </a:p>
          <a:p>
            <a:pPr lvl="1"/>
            <a:r>
              <a:rPr lang="en-US" sz="2400" smtClean="0"/>
              <a:t>If x</a:t>
            </a:r>
            <a:r>
              <a:rPr lang="en-US" sz="2400" baseline="-25000" smtClean="0"/>
              <a:t>1</a:t>
            </a:r>
            <a:r>
              <a:rPr lang="en-US" sz="2400" smtClean="0"/>
              <a:t>, x</a:t>
            </a:r>
            <a:r>
              <a:rPr lang="en-US" sz="2400" baseline="-25000" smtClean="0"/>
              <a:t>2</a:t>
            </a:r>
            <a:r>
              <a:rPr lang="en-US" sz="2400" smtClean="0"/>
              <a:t>, …x</a:t>
            </a:r>
            <a:r>
              <a:rPr lang="en-US" sz="2400" baseline="-25000" smtClean="0"/>
              <a:t>n</a:t>
            </a:r>
            <a:r>
              <a:rPr lang="en-US" sz="2400" smtClean="0"/>
              <a:t> is a sample then</a:t>
            </a:r>
          </a:p>
          <a:p>
            <a:pPr lvl="1">
              <a:buFont typeface="Wingdings" pitchFamily="2" charset="2"/>
              <a:buNone/>
            </a:pPr>
            <a:endParaRPr lang="en-US" sz="2400" smtClean="0"/>
          </a:p>
        </p:txBody>
      </p:sp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0" y="2743200"/>
            <a:ext cx="113665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0" y="3649663"/>
            <a:ext cx="17462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465638"/>
            <a:ext cx="86042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170488"/>
            <a:ext cx="860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609600" y="286543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Mean, </a:t>
            </a:r>
          </a:p>
        </p:txBody>
      </p:sp>
      <p:sp>
        <p:nvSpPr>
          <p:cNvPr id="10250" name="Text Box 14"/>
          <p:cNvSpPr txBox="1">
            <a:spLocks noChangeArrowheads="1"/>
          </p:cNvSpPr>
          <p:nvPr/>
        </p:nvSpPr>
        <p:spPr bwMode="auto">
          <a:xfrm>
            <a:off x="609600" y="377983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Variance, </a:t>
            </a:r>
          </a:p>
        </p:txBody>
      </p:sp>
      <p:sp>
        <p:nvSpPr>
          <p:cNvPr id="10251" name="Text Box 15"/>
          <p:cNvSpPr txBox="1">
            <a:spLocks noChangeArrowheads="1"/>
          </p:cNvSpPr>
          <p:nvPr/>
        </p:nvSpPr>
        <p:spPr bwMode="auto">
          <a:xfrm>
            <a:off x="228600" y="4479925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Standard deviation, </a:t>
            </a:r>
          </a:p>
        </p:txBody>
      </p:sp>
      <p:sp>
        <p:nvSpPr>
          <p:cNvPr id="10252" name="Text Box 16"/>
          <p:cNvSpPr txBox="1">
            <a:spLocks noChangeArrowheads="1"/>
          </p:cNvSpPr>
          <p:nvPr/>
        </p:nvSpPr>
        <p:spPr bwMode="auto">
          <a:xfrm>
            <a:off x="0" y="5318125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Coeff. of variation, </a:t>
            </a:r>
          </a:p>
        </p:txBody>
      </p:sp>
      <p:sp>
        <p:nvSpPr>
          <p:cNvPr id="10253" name="Text Box 17"/>
          <p:cNvSpPr txBox="1">
            <a:spLocks noChangeArrowheads="1"/>
          </p:cNvSpPr>
          <p:nvPr/>
        </p:nvSpPr>
        <p:spPr bwMode="auto">
          <a:xfrm>
            <a:off x="4572000" y="2833688"/>
            <a:ext cx="2438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m</a:t>
            </a:r>
            <a:r>
              <a:rPr lang="en-US"/>
              <a:t> for continuous data </a:t>
            </a:r>
          </a:p>
        </p:txBody>
      </p:sp>
      <p:sp>
        <p:nvSpPr>
          <p:cNvPr id="10254" name="Text Box 18"/>
          <p:cNvSpPr txBox="1">
            <a:spLocks noChangeArrowheads="1"/>
          </p:cNvSpPr>
          <p:nvPr/>
        </p:nvSpPr>
        <p:spPr bwMode="auto">
          <a:xfrm>
            <a:off x="4572000" y="37338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s</a:t>
            </a:r>
            <a:r>
              <a:rPr lang="en-US" baseline="30000">
                <a:latin typeface="Symbol" pitchFamily="18" charset="2"/>
              </a:rPr>
              <a:t>2</a:t>
            </a:r>
            <a:r>
              <a:rPr lang="en-US"/>
              <a:t> for continuous data </a:t>
            </a:r>
          </a:p>
        </p:txBody>
      </p:sp>
      <p:sp>
        <p:nvSpPr>
          <p:cNvPr id="10255" name="Text Box 19"/>
          <p:cNvSpPr txBox="1">
            <a:spLocks noChangeArrowheads="1"/>
          </p:cNvSpPr>
          <p:nvPr/>
        </p:nvSpPr>
        <p:spPr bwMode="auto">
          <a:xfrm>
            <a:off x="4572000" y="44196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s</a:t>
            </a:r>
            <a:r>
              <a:rPr lang="en-US"/>
              <a:t> for continuous data </a:t>
            </a:r>
          </a:p>
        </p:txBody>
      </p:sp>
      <p:sp>
        <p:nvSpPr>
          <p:cNvPr id="10256" name="Text Box 20"/>
          <p:cNvSpPr txBox="1">
            <a:spLocks noChangeArrowheads="1"/>
          </p:cNvSpPr>
          <p:nvPr/>
        </p:nvSpPr>
        <p:spPr bwMode="auto">
          <a:xfrm>
            <a:off x="228600" y="5943600"/>
            <a:ext cx="876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/>
              <a:t>Also included in summary statistics are  median, skewness, correlation coefficient,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11.3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55113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0ED3FB5F-B4D7-4FCF-A31D-91B8A83330EE}" type="slidenum">
              <a:rPr lang="en-US"/>
              <a:pPr algn="ctr">
                <a:defRPr/>
              </a:pPr>
              <a:t>13</a:t>
            </a:fld>
            <a:endParaRPr lang="en-US"/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Time series plot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Plot of variable versus time (bar/line/points)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Example. Annual maximum flow series 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25650"/>
            <a:ext cx="701040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219200" y="6096000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Colorado River near Austin 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20888"/>
            <a:ext cx="7010400" cy="407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59B6AEC-5EF9-4C63-AAF7-DB39B0384AD8}" type="slidenum">
              <a:rPr lang="en-US"/>
              <a:pPr algn="ctr">
                <a:defRPr/>
              </a:pPr>
              <a:t>14</a:t>
            </a:fld>
            <a:endParaRPr lang="en-US"/>
          </a:p>
        </p:txBody>
      </p:sp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Histogram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Plots of bars whose height is the number n</a:t>
            </a:r>
            <a:r>
              <a:rPr lang="en-US" sz="2800" baseline="-25000" smtClean="0"/>
              <a:t>i</a:t>
            </a:r>
            <a:r>
              <a:rPr lang="en-US" sz="2800" smtClean="0"/>
              <a:t>, or fraction (n</a:t>
            </a:r>
            <a:r>
              <a:rPr lang="en-US" sz="2800" baseline="-25000" smtClean="0"/>
              <a:t>i</a:t>
            </a:r>
            <a:r>
              <a:rPr lang="en-US" sz="2800" smtClean="0"/>
              <a:t>/N), of data falling into one of several intervals of equal width</a:t>
            </a:r>
          </a:p>
        </p:txBody>
      </p:sp>
      <p:grpSp>
        <p:nvGrpSpPr>
          <p:cNvPr id="14341" name="Group 8"/>
          <p:cNvGrpSpPr>
            <a:grpSpLocks/>
          </p:cNvGrpSpPr>
          <p:nvPr/>
        </p:nvGrpSpPr>
        <p:grpSpPr bwMode="auto">
          <a:xfrm>
            <a:off x="1600200" y="2133600"/>
            <a:ext cx="5638800" cy="3840163"/>
            <a:chOff x="960" y="1488"/>
            <a:chExt cx="3552" cy="2419"/>
          </a:xfrm>
        </p:grpSpPr>
        <p:pic>
          <p:nvPicPr>
            <p:cNvPr id="14349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488"/>
              <a:ext cx="3552" cy="2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0" name="Text Box 7"/>
            <p:cNvSpPr txBox="1">
              <a:spLocks noChangeArrowheads="1"/>
            </p:cNvSpPr>
            <p:nvPr/>
          </p:nvSpPr>
          <p:spPr bwMode="auto">
            <a:xfrm>
              <a:off x="2256" y="2016"/>
              <a:ext cx="1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Interval = 50,000 cfs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00200" y="2133600"/>
            <a:ext cx="5562600" cy="3810000"/>
            <a:chOff x="1008" y="1536"/>
            <a:chExt cx="3456" cy="2356"/>
          </a:xfrm>
        </p:grpSpPr>
        <p:pic>
          <p:nvPicPr>
            <p:cNvPr id="1434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536"/>
              <a:ext cx="3456" cy="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8" name="Text Box 10"/>
            <p:cNvSpPr txBox="1">
              <a:spLocks noChangeArrowheads="1"/>
            </p:cNvSpPr>
            <p:nvPr/>
          </p:nvSpPr>
          <p:spPr bwMode="auto">
            <a:xfrm>
              <a:off x="2640" y="2304"/>
              <a:ext cx="1296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Interval = 25,000 cfs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676400" y="2133600"/>
            <a:ext cx="5543550" cy="3783013"/>
            <a:chOff x="1020" y="1536"/>
            <a:chExt cx="3492" cy="2383"/>
          </a:xfrm>
        </p:grpSpPr>
        <p:pic>
          <p:nvPicPr>
            <p:cNvPr id="14345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1536"/>
              <a:ext cx="3492" cy="2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6" name="Text Box 13"/>
            <p:cNvSpPr txBox="1">
              <a:spLocks noChangeArrowheads="1"/>
            </p:cNvSpPr>
            <p:nvPr/>
          </p:nvSpPr>
          <p:spPr bwMode="auto">
            <a:xfrm>
              <a:off x="2496" y="2352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Interval = 10,000 cfs</a:t>
              </a:r>
            </a:p>
          </p:txBody>
        </p:sp>
      </p:grpSp>
      <p:sp>
        <p:nvSpPr>
          <p:cNvPr id="14344" name="Text Box 16"/>
          <p:cNvSpPr txBox="1">
            <a:spLocks noChangeArrowheads="1"/>
          </p:cNvSpPr>
          <p:nvPr/>
        </p:nvSpPr>
        <p:spPr bwMode="auto">
          <a:xfrm>
            <a:off x="457200" y="6096000"/>
            <a:ext cx="838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Dividing the number of occurrences with the total number of points will give </a:t>
            </a:r>
            <a:r>
              <a:rPr lang="en-US" b="1"/>
              <a:t>Probability Mass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11.1.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8694738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26DD3A0-9937-4CA4-A1AE-371897F45AB0}" type="slidenum">
              <a:rPr lang="en-US"/>
              <a:pPr algn="ctr"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Probability density function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Continuous form of probability mass function is probability density function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050" y="2362200"/>
            <a:ext cx="5365750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5365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838200" y="6156325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/>
              <a:t>pdf is the first derivative of a cumulative distribution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11.2.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80073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B683F3CF-68D4-455E-9790-E9997B9E586F}" type="slidenum">
              <a:rPr lang="en-US"/>
              <a:pPr algn="ctr"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Cumulative distribution function</a:t>
            </a:r>
          </a:p>
        </p:txBody>
      </p:sp>
      <p:sp>
        <p:nvSpPr>
          <p:cNvPr id="1946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Cumulate the pdf to produce a cdf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Cdf describes the probability that a random variable is less than or equal to specified value of x</a:t>
            </a:r>
          </a:p>
        </p:txBody>
      </p:sp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73325"/>
            <a:ext cx="5867400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Freeform 10"/>
          <p:cNvSpPr>
            <a:spLocks/>
          </p:cNvSpPr>
          <p:nvPr/>
        </p:nvSpPr>
        <p:spPr bwMode="auto">
          <a:xfrm>
            <a:off x="1143000" y="4494213"/>
            <a:ext cx="196850" cy="1587"/>
          </a:xfrm>
          <a:custGeom>
            <a:avLst/>
            <a:gdLst>
              <a:gd name="T0" fmla="*/ 0 w 124"/>
              <a:gd name="T1" fmla="*/ 0 h 1"/>
              <a:gd name="T2" fmla="*/ 124 w 124"/>
              <a:gd name="T3" fmla="*/ 0 h 1"/>
              <a:gd name="T4" fmla="*/ 0 60000 65536"/>
              <a:gd name="T5" fmla="*/ 0 60000 65536"/>
              <a:gd name="T6" fmla="*/ 0 w 124"/>
              <a:gd name="T7" fmla="*/ 0 h 1"/>
              <a:gd name="T8" fmla="*/ 124 w 12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4" h="1">
                <a:moveTo>
                  <a:pt x="0" y="0"/>
                </a:moveTo>
                <a:lnTo>
                  <a:pt x="124" y="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3" name="Freeform 11"/>
          <p:cNvSpPr>
            <a:spLocks/>
          </p:cNvSpPr>
          <p:nvPr/>
        </p:nvSpPr>
        <p:spPr bwMode="auto">
          <a:xfrm>
            <a:off x="1352550" y="4495800"/>
            <a:ext cx="1588" cy="1098550"/>
          </a:xfrm>
          <a:custGeom>
            <a:avLst/>
            <a:gdLst>
              <a:gd name="T0" fmla="*/ 0 w 1"/>
              <a:gd name="T1" fmla="*/ 0 h 692"/>
              <a:gd name="T2" fmla="*/ 0 w 1"/>
              <a:gd name="T3" fmla="*/ 692 h 692"/>
              <a:gd name="T4" fmla="*/ 0 60000 65536"/>
              <a:gd name="T5" fmla="*/ 0 60000 65536"/>
              <a:gd name="T6" fmla="*/ 0 w 1"/>
              <a:gd name="T7" fmla="*/ 0 h 692"/>
              <a:gd name="T8" fmla="*/ 1 w 1"/>
              <a:gd name="T9" fmla="*/ 692 h 6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692">
                <a:moveTo>
                  <a:pt x="0" y="0"/>
                </a:moveTo>
                <a:lnTo>
                  <a:pt x="0" y="692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4" name="Freeform 12"/>
          <p:cNvSpPr>
            <a:spLocks/>
          </p:cNvSpPr>
          <p:nvPr/>
        </p:nvSpPr>
        <p:spPr bwMode="auto">
          <a:xfrm>
            <a:off x="1149350" y="3378200"/>
            <a:ext cx="406400" cy="1588"/>
          </a:xfrm>
          <a:custGeom>
            <a:avLst/>
            <a:gdLst>
              <a:gd name="T0" fmla="*/ 0 w 256"/>
              <a:gd name="T1" fmla="*/ 0 h 1"/>
              <a:gd name="T2" fmla="*/ 256 w 256"/>
              <a:gd name="T3" fmla="*/ 0 h 1"/>
              <a:gd name="T4" fmla="*/ 0 60000 65536"/>
              <a:gd name="T5" fmla="*/ 0 60000 65536"/>
              <a:gd name="T6" fmla="*/ 0 w 256"/>
              <a:gd name="T7" fmla="*/ 0 h 1"/>
              <a:gd name="T8" fmla="*/ 256 w 25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6" h="1">
                <a:moveTo>
                  <a:pt x="0" y="0"/>
                </a:moveTo>
                <a:lnTo>
                  <a:pt x="256" y="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5" name="Freeform 13"/>
          <p:cNvSpPr>
            <a:spLocks/>
          </p:cNvSpPr>
          <p:nvPr/>
        </p:nvSpPr>
        <p:spPr bwMode="auto">
          <a:xfrm>
            <a:off x="1536700" y="3378200"/>
            <a:ext cx="6350" cy="2216150"/>
          </a:xfrm>
          <a:custGeom>
            <a:avLst/>
            <a:gdLst>
              <a:gd name="T0" fmla="*/ 4 w 4"/>
              <a:gd name="T1" fmla="*/ 0 h 1396"/>
              <a:gd name="T2" fmla="*/ 0 w 4"/>
              <a:gd name="T3" fmla="*/ 1396 h 1396"/>
              <a:gd name="T4" fmla="*/ 0 60000 65536"/>
              <a:gd name="T5" fmla="*/ 0 60000 65536"/>
              <a:gd name="T6" fmla="*/ 0 w 4"/>
              <a:gd name="T7" fmla="*/ 0 h 1396"/>
              <a:gd name="T8" fmla="*/ 4 w 4"/>
              <a:gd name="T9" fmla="*/ 1396 h 13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1396">
                <a:moveTo>
                  <a:pt x="4" y="0"/>
                </a:moveTo>
                <a:lnTo>
                  <a:pt x="0" y="1396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6537325" y="2868613"/>
            <a:ext cx="207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/>
              <a:t>P (Q ≤ 50000) = 0.8</a:t>
            </a:r>
          </a:p>
        </p:txBody>
      </p:sp>
      <p:sp>
        <p:nvSpPr>
          <p:cNvPr id="19467" name="Text Box 15"/>
          <p:cNvSpPr txBox="1">
            <a:spLocks noChangeArrowheads="1"/>
          </p:cNvSpPr>
          <p:nvPr/>
        </p:nvSpPr>
        <p:spPr bwMode="auto">
          <a:xfrm>
            <a:off x="6553200" y="3519488"/>
            <a:ext cx="207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/>
              <a:t>P (Q ≤ 25000) = 0.4</a:t>
            </a:r>
          </a:p>
        </p:txBody>
      </p:sp>
      <p:sp>
        <p:nvSpPr>
          <p:cNvPr id="19468" name="Freeform 16"/>
          <p:cNvSpPr>
            <a:spLocks/>
          </p:cNvSpPr>
          <p:nvPr/>
        </p:nvSpPr>
        <p:spPr bwMode="auto">
          <a:xfrm>
            <a:off x="1387475" y="3657600"/>
            <a:ext cx="5165725" cy="838200"/>
          </a:xfrm>
          <a:custGeom>
            <a:avLst/>
            <a:gdLst>
              <a:gd name="T0" fmla="*/ 3254 w 3254"/>
              <a:gd name="T1" fmla="*/ 0 h 528"/>
              <a:gd name="T2" fmla="*/ 0 w 3254"/>
              <a:gd name="T3" fmla="*/ 528 h 528"/>
              <a:gd name="T4" fmla="*/ 0 60000 65536"/>
              <a:gd name="T5" fmla="*/ 0 60000 65536"/>
              <a:gd name="T6" fmla="*/ 0 w 3254"/>
              <a:gd name="T7" fmla="*/ 0 h 528"/>
              <a:gd name="T8" fmla="*/ 3254 w 3254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54" h="528">
                <a:moveTo>
                  <a:pt x="3254" y="0"/>
                </a:moveTo>
                <a:lnTo>
                  <a:pt x="0" y="528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9" name="Line 17"/>
          <p:cNvSpPr>
            <a:spLocks noChangeShapeType="1"/>
          </p:cNvSpPr>
          <p:nvPr/>
        </p:nvSpPr>
        <p:spPr bwMode="auto">
          <a:xfrm flipH="1">
            <a:off x="1524000" y="3048000"/>
            <a:ext cx="502920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11.2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6858000" cy="655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08F6872E-CD8A-4467-BEB8-5F01D28A3767}" type="slidenum">
              <a:rPr lang="en-US"/>
              <a:pPr algn="ctr">
                <a:defRPr/>
              </a:pPr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Probability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/>
              <a:t>A measure of how likely an event will occur</a:t>
            </a:r>
          </a:p>
          <a:p>
            <a:r>
              <a:rPr lang="en-US" smtClean="0"/>
              <a:t>A number expressing the ratio of favorable outcome to the all possible outcomes </a:t>
            </a:r>
          </a:p>
          <a:p>
            <a:r>
              <a:rPr lang="en-US" smtClean="0"/>
              <a:t>Probability is usually represented as P(.)</a:t>
            </a:r>
          </a:p>
          <a:p>
            <a:pPr lvl="1"/>
            <a:r>
              <a:rPr lang="en-US" sz="2000" smtClean="0"/>
              <a:t>P (getting a club from a deck of playing cards) = 13/52 = 0.25 = 25 %</a:t>
            </a:r>
          </a:p>
          <a:p>
            <a:pPr lvl="1"/>
            <a:r>
              <a:rPr lang="en-US" sz="2000" smtClean="0"/>
              <a:t>P (getting a 3 after rolling a dice) = 1/6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11.4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5638800" cy="672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11.4.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"/>
            <a:ext cx="4668838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9635CB-C781-4E99-A5CA-E4816CDE5B7A}" type="slidenum">
              <a:rPr lang="en-US"/>
              <a:pPr/>
              <a:t>22</a:t>
            </a:fld>
            <a:endParaRPr lang="en-US"/>
          </a:p>
        </p:txBody>
      </p:sp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distributions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724400"/>
          </a:xfrm>
        </p:spPr>
        <p:txBody>
          <a:bodyPr/>
          <a:lstStyle/>
          <a:p>
            <a:r>
              <a:rPr lang="en-US"/>
              <a:t>Normal family</a:t>
            </a:r>
          </a:p>
          <a:p>
            <a:pPr lvl="1"/>
            <a:r>
              <a:rPr lang="en-US"/>
              <a:t>Normal, lognormal, lognormal-III</a:t>
            </a:r>
          </a:p>
          <a:p>
            <a:r>
              <a:rPr lang="en-US"/>
              <a:t>Generalized extreme value family</a:t>
            </a:r>
          </a:p>
          <a:p>
            <a:pPr lvl="1"/>
            <a:r>
              <a:rPr lang="en-US"/>
              <a:t>EV1 (Gumbel), GEV, and EVIII (Weibull) </a:t>
            </a:r>
          </a:p>
          <a:p>
            <a:r>
              <a:rPr lang="en-US"/>
              <a:t>Exponential/Pearson type family</a:t>
            </a:r>
          </a:p>
          <a:p>
            <a:pPr lvl="1"/>
            <a:r>
              <a:rPr lang="en-US"/>
              <a:t>Exponential, Pearson type III, Log-Pearson type III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AA8A58-F7C8-4119-B6EE-2227BCE0EB1B}" type="slidenum">
              <a:rPr lang="en-US"/>
              <a:pPr/>
              <a:t>23</a:t>
            </a:fld>
            <a:endParaRPr lang="en-US"/>
          </a:p>
        </p:txBody>
      </p:sp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distribution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r>
              <a:rPr lang="en-US"/>
              <a:t>Central limit theorem – </a:t>
            </a:r>
            <a:r>
              <a:rPr lang="en-US" sz="2400"/>
              <a:t>if X is the sum of n independent and identically distributed random variables with finite variance, then with increasing n the distribution of X becomes normal regardless of the distribution of random variables</a:t>
            </a:r>
          </a:p>
          <a:p>
            <a:r>
              <a:rPr lang="en-US" sz="2400"/>
              <a:t>pdf for normal distribution</a:t>
            </a:r>
          </a:p>
          <a:p>
            <a:endParaRPr lang="en-US" sz="240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3810000" cy="123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85800" y="5029200"/>
            <a:ext cx="396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m</a:t>
            </a:r>
            <a:r>
              <a:rPr lang="en-US"/>
              <a:t> is the mean and </a:t>
            </a:r>
            <a:r>
              <a:rPr lang="en-US">
                <a:latin typeface="Symbol" pitchFamily="18" charset="2"/>
              </a:rPr>
              <a:t>s</a:t>
            </a:r>
            <a:r>
              <a:rPr lang="en-US"/>
              <a:t> is the standard deviation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28600" y="5851525"/>
            <a:ext cx="868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Hydrologic variables such as annual precipitation, annual average streamflow, or annual average pollutant loadings follow normal distribution</a:t>
            </a:r>
          </a:p>
        </p:txBody>
      </p:sp>
      <p:pic>
        <p:nvPicPr>
          <p:cNvPr id="21512" name="Picture 8" descr="800px-Normal_distribution_pd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124200"/>
            <a:ext cx="3276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93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E7EEB-63FD-491A-ADDB-DC329BA542AB}" type="slidenum">
              <a:rPr lang="en-US"/>
              <a:pPr/>
              <a:t>24</a:t>
            </a:fld>
            <a:endParaRPr lang="en-US"/>
          </a:p>
        </p:txBody>
      </p:sp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Normal distribution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standard normal distribution is a normal distribution with mean (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) = 0 and standard deviation (</a:t>
            </a:r>
            <a:r>
              <a:rPr lang="en-US">
                <a:latin typeface="Symbol" pitchFamily="18" charset="2"/>
              </a:rPr>
              <a:t>s</a:t>
            </a:r>
            <a:r>
              <a:rPr lang="en-US"/>
              <a:t>) = 1</a:t>
            </a:r>
          </a:p>
          <a:p>
            <a:r>
              <a:rPr lang="en-US"/>
              <a:t>Normal distribution is transformed to standard normal distribution by using the following formula: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00600"/>
            <a:ext cx="1316038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38200" y="57912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z is called the standard normal variable</a:t>
            </a:r>
          </a:p>
        </p:txBody>
      </p:sp>
    </p:spTree>
    <p:extLst>
      <p:ext uri="{BB962C8B-B14F-4D97-AF65-F5344CB8AC3E}">
        <p14:creationId xmlns:p14="http://schemas.microsoft.com/office/powerpoint/2010/main" val="88857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FCCF63-BBD9-43C9-8C7E-FC3657CF5CBB}" type="slidenum">
              <a:rPr lang="en-US"/>
              <a:pPr/>
              <a:t>25</a:t>
            </a:fld>
            <a:endParaRPr lang="en-US"/>
          </a:p>
        </p:txBody>
      </p:sp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Lognormal distribution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r>
              <a:rPr lang="en-US" sz="2400"/>
              <a:t>If the pdf of X is skewed, it’s not normally distributed</a:t>
            </a:r>
          </a:p>
          <a:p>
            <a:r>
              <a:rPr lang="en-US" sz="2400"/>
              <a:t>If the pdf of Y = log (X) is normally distributed, then X is said to be lognormally distributed.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76700"/>
            <a:ext cx="56388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38200" y="5226050"/>
            <a:ext cx="655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Hydraulic conductivity, distribution of raindrop sizes in storm follow lognormal distribution.</a:t>
            </a:r>
          </a:p>
        </p:txBody>
      </p:sp>
      <p:pic>
        <p:nvPicPr>
          <p:cNvPr id="22535" name="Picture 7" descr="800px-Lognormal_distribution_PD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71600"/>
            <a:ext cx="3276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2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8ECDFB-8B3E-4502-B195-172D4FD2CE0A}" type="slidenum">
              <a:rPr lang="en-US"/>
              <a:pPr/>
              <a:t>26</a:t>
            </a:fld>
            <a:endParaRPr lang="en-US"/>
          </a:p>
        </p:txBody>
      </p:sp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value (EV) distributions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Extreme values – maximum or minimum values of sets of data</a:t>
            </a:r>
          </a:p>
          <a:p>
            <a:r>
              <a:rPr lang="en-US"/>
              <a:t>Annual maximum discharge, annual minimum discharge</a:t>
            </a:r>
          </a:p>
          <a:p>
            <a:r>
              <a:rPr lang="en-US"/>
              <a:t>When the number of selected extreme values is large, the distribution converges to one of the three forms of EV distributions called Type I, II and III </a:t>
            </a:r>
          </a:p>
        </p:txBody>
      </p:sp>
    </p:spTree>
    <p:extLst>
      <p:ext uri="{BB962C8B-B14F-4D97-AF65-F5344CB8AC3E}">
        <p14:creationId xmlns:p14="http://schemas.microsoft.com/office/powerpoint/2010/main" val="9991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B06C88-E6DF-4D78-A5BC-2F20CA050E89}" type="slidenum">
              <a:rPr lang="en-US"/>
              <a:pPr/>
              <a:t>27</a:t>
            </a:fld>
            <a:endParaRPr lang="en-US"/>
          </a:p>
        </p:txBody>
      </p:sp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 type I distribution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If M</a:t>
            </a:r>
            <a:r>
              <a:rPr lang="en-US" sz="2800" baseline="-25000"/>
              <a:t>1</a:t>
            </a:r>
            <a:r>
              <a:rPr lang="en-US" sz="2800"/>
              <a:t>, M</a:t>
            </a:r>
            <a:r>
              <a:rPr lang="en-US" sz="2800" baseline="-25000"/>
              <a:t>2</a:t>
            </a:r>
            <a:r>
              <a:rPr lang="en-US" sz="2800"/>
              <a:t>…, M</a:t>
            </a:r>
            <a:r>
              <a:rPr lang="en-US" sz="2800" baseline="-25000"/>
              <a:t>n</a:t>
            </a:r>
            <a:r>
              <a:rPr lang="en-US" sz="2800"/>
              <a:t> be a set of daily rainfall or streamflow, and let X = max(Mi) be the maximum for the year. If M</a:t>
            </a:r>
            <a:r>
              <a:rPr lang="en-US" sz="2800" baseline="-25000"/>
              <a:t>i</a:t>
            </a:r>
            <a:r>
              <a:rPr lang="en-US" sz="2800"/>
              <a:t> are independent and identically distributed, then for large n, X has an extreme value type I or Gumbel distribution.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04800" y="6019800"/>
            <a:ext cx="701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Distribution of annual maximum streamflow follows an EV1 distribution</a:t>
            </a: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52800"/>
            <a:ext cx="4108450" cy="160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586" name="Group 10"/>
          <p:cNvGrpSpPr>
            <a:grpSpLocks/>
          </p:cNvGrpSpPr>
          <p:nvPr/>
        </p:nvGrpSpPr>
        <p:grpSpPr bwMode="auto">
          <a:xfrm>
            <a:off x="4800600" y="3048000"/>
            <a:ext cx="3733800" cy="2613025"/>
            <a:chOff x="3024" y="1920"/>
            <a:chExt cx="2352" cy="1646"/>
          </a:xfrm>
        </p:grpSpPr>
        <p:pic>
          <p:nvPicPr>
            <p:cNvPr id="24584" name="Picture 8" descr="Gumbel_pd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920"/>
              <a:ext cx="2352" cy="16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4368" y="2592"/>
              <a:ext cx="768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226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A549E-6416-4575-B654-B6ADDA94CB6D}" type="slidenum">
              <a:rPr lang="en-US"/>
              <a:pPr/>
              <a:t>28</a:t>
            </a:fld>
            <a:endParaRPr lang="en-US"/>
          </a:p>
        </p:txBody>
      </p:sp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 type III distribution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5105400" cy="4525963"/>
          </a:xfrm>
        </p:spPr>
        <p:txBody>
          <a:bodyPr/>
          <a:lstStyle/>
          <a:p>
            <a:r>
              <a:rPr lang="en-US" sz="2400"/>
              <a:t>If W</a:t>
            </a:r>
            <a:r>
              <a:rPr lang="en-US" sz="2400" baseline="-25000"/>
              <a:t>i</a:t>
            </a:r>
            <a:r>
              <a:rPr lang="en-US" sz="2400"/>
              <a:t> are the minimum streamflows in different days of the year, let X = min(W</a:t>
            </a:r>
            <a:r>
              <a:rPr lang="en-US" sz="2400" baseline="-25000"/>
              <a:t>i</a:t>
            </a:r>
            <a:r>
              <a:rPr lang="en-US" sz="2400"/>
              <a:t>) be the smallest.  X can be described by the EV type III or Weibull distribution.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14800"/>
            <a:ext cx="4953000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04800" y="518160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Distribution of low flows (eg. 7-day min flow) follows EV3 distribution.</a:t>
            </a:r>
          </a:p>
        </p:txBody>
      </p:sp>
      <p:grpSp>
        <p:nvGrpSpPr>
          <p:cNvPr id="25609" name="Group 9"/>
          <p:cNvGrpSpPr>
            <a:grpSpLocks/>
          </p:cNvGrpSpPr>
          <p:nvPr/>
        </p:nvGrpSpPr>
        <p:grpSpPr bwMode="auto">
          <a:xfrm>
            <a:off x="5257800" y="1447800"/>
            <a:ext cx="3657600" cy="2560638"/>
            <a:chOff x="3312" y="912"/>
            <a:chExt cx="2304" cy="1613"/>
          </a:xfrm>
        </p:grpSpPr>
        <p:pic>
          <p:nvPicPr>
            <p:cNvPr id="25607" name="Picture 7" descr="Weibul_pd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912"/>
              <a:ext cx="2304" cy="1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4800" y="1200"/>
              <a:ext cx="672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81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5606B4-84F5-4BBE-90E5-15F4DD9709AF}" type="slidenum">
              <a:rPr lang="en-US"/>
              <a:pPr/>
              <a:t>29</a:t>
            </a:fld>
            <a:endParaRPr lang="en-US"/>
          </a:p>
        </p:txBody>
      </p:sp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Exponential distribution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105400" cy="2743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Poisson process – a stochastic process in which the number of events occurring in two disjoint subintervals are independent random variables. </a:t>
            </a:r>
          </a:p>
          <a:p>
            <a:pPr>
              <a:lnSpc>
                <a:spcPct val="80000"/>
              </a:lnSpc>
            </a:pPr>
            <a:r>
              <a:rPr lang="en-US" sz="2400"/>
              <a:t>In hydrology, the interarrival time (time between stochastic hydrologic events) is described by exponential distribution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95800"/>
            <a:ext cx="3808413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09600" y="57912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Interarrival times of polluted runoffs, rainfall intensities, etc are described by exponential distribution.</a:t>
            </a:r>
          </a:p>
        </p:txBody>
      </p:sp>
      <p:grpSp>
        <p:nvGrpSpPr>
          <p:cNvPr id="26633" name="Group 9"/>
          <p:cNvGrpSpPr>
            <a:grpSpLocks/>
          </p:cNvGrpSpPr>
          <p:nvPr/>
        </p:nvGrpSpPr>
        <p:grpSpPr bwMode="auto">
          <a:xfrm>
            <a:off x="5562600" y="1905000"/>
            <a:ext cx="3276600" cy="2457450"/>
            <a:chOff x="3504" y="1200"/>
            <a:chExt cx="2064" cy="1548"/>
          </a:xfrm>
        </p:grpSpPr>
        <p:pic>
          <p:nvPicPr>
            <p:cNvPr id="26631" name="Picture 7" descr="800px-Exponential_distribution_pdf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1200"/>
              <a:ext cx="2064" cy="1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4992" y="1248"/>
              <a:ext cx="528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353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78045A04-C513-47E8-ADFD-A3DB881D9B62}" type="slidenum">
              <a:rPr lang="en-US"/>
              <a:pPr algn="ctr">
                <a:defRPr/>
              </a:pPr>
              <a:t>3</a:t>
            </a:fld>
            <a:endParaRPr lang="en-US"/>
          </a:p>
        </p:txBody>
      </p:sp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 Variable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Random variable: a quantity used to represent probabilistic uncertainty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Incremental precipitation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Instantaneous streamflow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Wind velocity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Random variable (X) is described by a probability distribution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Probability distribution is a set of probabilities associated with the values in a random variable’s sample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B6CAD7-DF07-40D5-B4EA-6A6B8A27FAAD}" type="slidenum">
              <a:rPr lang="en-US"/>
              <a:pPr/>
              <a:t>30</a:t>
            </a:fld>
            <a:endParaRPr lang="en-US"/>
          </a:p>
        </p:txBody>
      </p:sp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Distribution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5105400" cy="2743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The time taken for a number of events (</a:t>
            </a:r>
            <a:r>
              <a:rPr lang="en-US" sz="2400">
                <a:latin typeface="Symbol" pitchFamily="18" charset="2"/>
              </a:rPr>
              <a:t>b</a:t>
            </a:r>
            <a:r>
              <a:rPr lang="en-US" sz="2400"/>
              <a:t>) in a Poisson process is described by the gamma distribution</a:t>
            </a:r>
          </a:p>
          <a:p>
            <a:pPr>
              <a:lnSpc>
                <a:spcPct val="80000"/>
              </a:lnSpc>
            </a:pPr>
            <a:r>
              <a:rPr lang="en-US" sz="2400"/>
              <a:t>Gamma distribution – a distribution of sum of </a:t>
            </a:r>
            <a:r>
              <a:rPr lang="en-US" sz="2400">
                <a:latin typeface="Symbol" pitchFamily="18" charset="2"/>
              </a:rPr>
              <a:t>b</a:t>
            </a:r>
            <a:r>
              <a:rPr lang="en-US" sz="2400"/>
              <a:t> independent and identical exponentially distributed random variables. 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28600" y="5029200"/>
            <a:ext cx="5943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Skewed distributions (eg. hydraulic conductivity) can be represented using gamma without log transformation.</a:t>
            </a: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27513"/>
            <a:ext cx="5410200" cy="80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658" name="Group 10"/>
          <p:cNvGrpSpPr>
            <a:grpSpLocks/>
          </p:cNvGrpSpPr>
          <p:nvPr/>
        </p:nvGrpSpPr>
        <p:grpSpPr bwMode="auto">
          <a:xfrm>
            <a:off x="5334000" y="1295400"/>
            <a:ext cx="3733800" cy="2800350"/>
            <a:chOff x="3360" y="816"/>
            <a:chExt cx="2352" cy="1764"/>
          </a:xfrm>
        </p:grpSpPr>
        <p:pic>
          <p:nvPicPr>
            <p:cNvPr id="27656" name="Picture 8" descr="800px-Gamma_distribution_pdf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816"/>
              <a:ext cx="2352" cy="17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4896" y="864"/>
              <a:ext cx="720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85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83CF0-ACE4-4182-9539-4B382F7C7AD4}" type="slidenum">
              <a:rPr lang="en-US"/>
              <a:pPr/>
              <a:t>31</a:t>
            </a:fld>
            <a:endParaRPr lang="en-US"/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Pearson Type III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r>
              <a:rPr lang="en-US"/>
              <a:t>Named after the statistician Pearson, it is also called three-parameter gamma distribution. A lower bound is introduced through the third parameter (</a:t>
            </a:r>
            <a:r>
              <a:rPr lang="en-US">
                <a:latin typeface="Symbol" pitchFamily="18" charset="2"/>
              </a:rPr>
              <a:t>e</a:t>
            </a:r>
            <a:r>
              <a:rPr lang="en-US"/>
              <a:t>)  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3810000"/>
            <a:ext cx="7658100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762000" y="5197475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It is also a skewed distribution first applied in hydrology for describing the pdf of annual maximum flows.</a:t>
            </a:r>
          </a:p>
        </p:txBody>
      </p:sp>
    </p:spTree>
    <p:extLst>
      <p:ext uri="{BB962C8B-B14F-4D97-AF65-F5344CB8AC3E}">
        <p14:creationId xmlns:p14="http://schemas.microsoft.com/office/powerpoint/2010/main" val="27138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F3325-A2AA-4D8B-8C4A-009F88E34FD3}" type="slidenum">
              <a:rPr lang="en-US"/>
              <a:pPr/>
              <a:t>32</a:t>
            </a:fld>
            <a:endParaRPr lang="en-US"/>
          </a:p>
        </p:txBody>
      </p:sp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Log-Pearson Type III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log X follows a Person Type III distribution, then X is said to have a log-Pearson Type III distribution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56388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30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11.1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1066800" y="889000"/>
            <a:ext cx="6921500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3D2C960-BA4D-4BE6-995F-4D344A5D937C}" type="slidenum">
              <a:rPr lang="en-US"/>
              <a:pPr algn="ctr">
                <a:defRPr/>
              </a:pPr>
              <a:t>5</a:t>
            </a:fld>
            <a:endParaRPr lang="en-US"/>
          </a:p>
        </p:txBody>
      </p:sp>
      <p:sp>
        <p:nvSpPr>
          <p:cNvPr id="819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Sampling terminology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2590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Sample: a finite set of observations x</a:t>
            </a:r>
            <a:r>
              <a:rPr lang="en-US" sz="2400" baseline="-25000" smtClean="0"/>
              <a:t>1</a:t>
            </a:r>
            <a:r>
              <a:rPr lang="en-US" sz="2400" smtClean="0"/>
              <a:t>, x</a:t>
            </a:r>
            <a:r>
              <a:rPr lang="en-US" sz="2400" baseline="-25000" smtClean="0"/>
              <a:t>2</a:t>
            </a:r>
            <a:r>
              <a:rPr lang="en-US" sz="2400" smtClean="0"/>
              <a:t>,….., x</a:t>
            </a:r>
            <a:r>
              <a:rPr lang="en-US" sz="2400" baseline="-25000" smtClean="0"/>
              <a:t>n</a:t>
            </a:r>
            <a:r>
              <a:rPr lang="en-US" sz="2400" smtClean="0"/>
              <a:t> of the random variable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A sample comes from a hypothetical infinite population possessing constant statistical properties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Sample space: set of possible samples that can be drawn from a population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Event: subset of a sample space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8600" y="4038600"/>
            <a:ext cx="8077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Example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Population: streamflow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Sample space: instantaneous streamflow, annual maximum streamflow, daily average streamflow 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Sample: 100 observations of annual max. streamflow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Event:  daily average streamflow &gt; 100 cfs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22F162-A5CE-477A-9054-096705510BF0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/>
              <a:t>Hydrologic extremes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Extreme events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Floods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Droughts</a:t>
            </a:r>
          </a:p>
          <a:p>
            <a:pPr>
              <a:lnSpc>
                <a:spcPct val="80000"/>
              </a:lnSpc>
            </a:pPr>
            <a:r>
              <a:rPr lang="en-US" sz="2800"/>
              <a:t>Magnitude of extreme events is related to their frequency of occurrence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The objective of frequency analysis is to relate the magnitude of events to their frequency of occurrence through probability distribution</a:t>
            </a:r>
          </a:p>
          <a:p>
            <a:pPr>
              <a:lnSpc>
                <a:spcPct val="80000"/>
              </a:lnSpc>
            </a:pPr>
            <a:r>
              <a:rPr lang="en-US" sz="2800"/>
              <a:t>It is assumed the events (data) are independent and come from identical distribution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86113"/>
            <a:ext cx="40386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03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BCD106-9066-4358-B4A8-F7A7D868B31E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/>
          <a:lstStyle/>
          <a:p>
            <a:r>
              <a:rPr lang="en-US" sz="4000"/>
              <a:t>Return Period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60438"/>
            <a:ext cx="7753350" cy="5592762"/>
          </a:xfrm>
        </p:spPr>
        <p:txBody>
          <a:bodyPr/>
          <a:lstStyle/>
          <a:p>
            <a:r>
              <a:rPr lang="en-US" sz="2800" dirty="0"/>
              <a:t>Random variable:</a:t>
            </a:r>
          </a:p>
          <a:p>
            <a:r>
              <a:rPr lang="en-US" sz="2800" dirty="0"/>
              <a:t>Threshold level:</a:t>
            </a:r>
          </a:p>
          <a:p>
            <a:r>
              <a:rPr lang="en-US" sz="2800" dirty="0"/>
              <a:t>Extreme event occurs if: </a:t>
            </a:r>
          </a:p>
          <a:p>
            <a:r>
              <a:rPr lang="en-US" sz="2800" dirty="0"/>
              <a:t>Recurrence interval: </a:t>
            </a:r>
          </a:p>
          <a:p>
            <a:r>
              <a:rPr lang="en-US" sz="2800" dirty="0"/>
              <a:t>Return Period:</a:t>
            </a:r>
          </a:p>
          <a:p>
            <a:pPr lvl="1">
              <a:buFont typeface="Wingdings" pitchFamily="2" charset="2"/>
              <a:buNone/>
            </a:pPr>
            <a:r>
              <a:rPr lang="en-US" sz="2400" dirty="0"/>
              <a:t>Average recurrence interval between events </a:t>
            </a:r>
            <a:r>
              <a:rPr lang="en-US" sz="2400" dirty="0" err="1"/>
              <a:t>equalling</a:t>
            </a:r>
            <a:r>
              <a:rPr lang="en-US" sz="2400" dirty="0"/>
              <a:t> or exceeding a threshold</a:t>
            </a:r>
          </a:p>
          <a:p>
            <a:r>
              <a:rPr lang="en-US" sz="2800" dirty="0"/>
              <a:t>If </a:t>
            </a:r>
            <a:r>
              <a:rPr lang="en-US" sz="2800" i="1" dirty="0"/>
              <a:t>p</a:t>
            </a:r>
            <a:r>
              <a:rPr lang="en-US" sz="2800" dirty="0"/>
              <a:t> is the probability of occurrence of an extreme event, then</a:t>
            </a:r>
          </a:p>
          <a:p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 or </a:t>
            </a:r>
          </a:p>
          <a:p>
            <a:endParaRPr lang="en-US" sz="2800" dirty="0"/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3568323"/>
              </p:ext>
            </p:extLst>
          </p:nvPr>
        </p:nvGraphicFramePr>
        <p:xfrm>
          <a:off x="4505325" y="2009775"/>
          <a:ext cx="8985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571320" imgH="253800" progId="Equation.3">
                  <p:embed/>
                </p:oleObj>
              </mc:Choice>
              <mc:Fallback>
                <p:oleObj name="Equation" r:id="rId3" imgW="571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2009775"/>
                        <a:ext cx="898525" cy="3984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612666"/>
              </p:ext>
            </p:extLst>
          </p:nvPr>
        </p:nvGraphicFramePr>
        <p:xfrm>
          <a:off x="3725863" y="1474788"/>
          <a:ext cx="3254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5" imgW="228600" imgH="253800" progId="Equation.3">
                  <p:embed/>
                </p:oleObj>
              </mc:Choice>
              <mc:Fallback>
                <p:oleObj name="Equation" r:id="rId5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5863" y="1474788"/>
                        <a:ext cx="325437" cy="361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739409"/>
              </p:ext>
            </p:extLst>
          </p:nvPr>
        </p:nvGraphicFramePr>
        <p:xfrm>
          <a:off x="3700463" y="1058863"/>
          <a:ext cx="32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7" imgW="203040" imgH="190440" progId="Equation.3">
                  <p:embed/>
                </p:oleObj>
              </mc:Choice>
              <mc:Fallback>
                <p:oleObj name="Equation" r:id="rId7" imgW="2030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63" y="1058863"/>
                        <a:ext cx="328612" cy="307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575555"/>
              </p:ext>
            </p:extLst>
          </p:nvPr>
        </p:nvGraphicFramePr>
        <p:xfrm>
          <a:off x="3886200" y="2590800"/>
          <a:ext cx="34734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9" imgW="2425680" imgH="215640" progId="Equation.3">
                  <p:embed/>
                </p:oleObj>
              </mc:Choice>
              <mc:Fallback>
                <p:oleObj name="Equation" r:id="rId9" imgW="2425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590800"/>
                        <a:ext cx="3473450" cy="307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811407"/>
              </p:ext>
            </p:extLst>
          </p:nvPr>
        </p:nvGraphicFramePr>
        <p:xfrm>
          <a:off x="3149600" y="3111500"/>
          <a:ext cx="5810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11" imgW="406080" imgH="241200" progId="Equation.3">
                  <p:embed/>
                </p:oleObj>
              </mc:Choice>
              <mc:Fallback>
                <p:oleObj name="Equation" r:id="rId11" imgW="406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3111500"/>
                        <a:ext cx="581025" cy="344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876800"/>
            <a:ext cx="12700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791200"/>
            <a:ext cx="16764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05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63CFB3-785E-4417-BA6C-287818AE9364}" type="slidenum">
              <a:rPr lang="en-US"/>
              <a:pPr/>
              <a:t>8</a:t>
            </a:fld>
            <a:endParaRPr lang="en-US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return period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/>
              <a:t>If p is probability of success, then (1-p) is the probability of failure</a:t>
            </a:r>
          </a:p>
          <a:p>
            <a:r>
              <a:rPr lang="en-US" sz="2800"/>
              <a:t>Find probability that (X ≥ x</a:t>
            </a:r>
            <a:r>
              <a:rPr lang="en-US" sz="2800" baseline="-25000"/>
              <a:t>T</a:t>
            </a:r>
            <a:r>
              <a:rPr lang="en-US" sz="2800"/>
              <a:t>) at least once in N years. </a:t>
            </a:r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40125"/>
            <a:ext cx="8229600" cy="24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720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B934B5-191A-44D7-83B7-8C40208C34E5}" type="slidenum">
              <a:rPr lang="en-US"/>
              <a:pPr/>
              <a:t>9</a:t>
            </a:fld>
            <a:endParaRPr lang="en-US"/>
          </a:p>
        </p:txBody>
      </p:sp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381000"/>
            <a:ext cx="4267200" cy="639763"/>
          </a:xfrm>
        </p:spPr>
        <p:txBody>
          <a:bodyPr/>
          <a:lstStyle/>
          <a:p>
            <a:r>
              <a:rPr lang="en-US" sz="4000"/>
              <a:t>Hydrologic data series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800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Complete duration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 the data available</a:t>
            </a:r>
          </a:p>
          <a:p>
            <a:pPr>
              <a:lnSpc>
                <a:spcPct val="90000"/>
              </a:lnSpc>
            </a:pPr>
            <a:r>
              <a:rPr lang="en-US" sz="2400"/>
              <a:t>Partial duration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Magnitude greater than base value</a:t>
            </a:r>
          </a:p>
          <a:p>
            <a:pPr>
              <a:lnSpc>
                <a:spcPct val="90000"/>
              </a:lnSpc>
            </a:pPr>
            <a:r>
              <a:rPr lang="en-US" sz="2400"/>
              <a:t>Annual exceedance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Partial duration series with # of values = # years</a:t>
            </a:r>
          </a:p>
          <a:p>
            <a:pPr>
              <a:lnSpc>
                <a:spcPct val="90000"/>
              </a:lnSpc>
            </a:pPr>
            <a:r>
              <a:rPr lang="en-US" sz="2400"/>
              <a:t>Extreme value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Includes largest or smallest values in equal intervals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Annual series:  interval = 1 year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Annual maximum series: largest values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Annual minimum series : smallest values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09550"/>
            <a:ext cx="38862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343400"/>
            <a:ext cx="38100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38100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3657600" y="1066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3733800" y="31242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124200" y="43434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1260</Words>
  <Application>Microsoft Office PowerPoint</Application>
  <PresentationFormat>On-screen Show (4:3)</PresentationFormat>
  <Paragraphs>167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Equation</vt:lpstr>
      <vt:lpstr>Hydrologic Statistics</vt:lpstr>
      <vt:lpstr>Probability</vt:lpstr>
      <vt:lpstr>Random Variable</vt:lpstr>
      <vt:lpstr>PowerPoint Presentation</vt:lpstr>
      <vt:lpstr>Sampling terminology</vt:lpstr>
      <vt:lpstr>Hydrologic extremes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Return Period</vt:lpstr>
      <vt:lpstr>More on return period</vt:lpstr>
      <vt:lpstr>Hydrologic data series</vt:lpstr>
      <vt:lpstr>Return period example</vt:lpstr>
      <vt:lpstr>Summary statistics</vt:lpstr>
      <vt:lpstr>PowerPoint Presentation</vt:lpstr>
      <vt:lpstr>Time series plot</vt:lpstr>
      <vt:lpstr>Histogram</vt:lpstr>
      <vt:lpstr>PowerPoint Presentation</vt:lpstr>
      <vt:lpstr>Probability density function</vt:lpstr>
      <vt:lpstr>PowerPoint Presentation</vt:lpstr>
      <vt:lpstr>Cumulative distribution function</vt:lpstr>
      <vt:lpstr>PowerPoint Presentation</vt:lpstr>
      <vt:lpstr>PowerPoint Presentation</vt:lpstr>
      <vt:lpstr>PowerPoint Presentation</vt:lpstr>
      <vt:lpstr>Probability distributions </vt:lpstr>
      <vt:lpstr>Normal distribution</vt:lpstr>
      <vt:lpstr>Standard Normal distribution</vt:lpstr>
      <vt:lpstr>Lognormal distribution</vt:lpstr>
      <vt:lpstr>Extreme value (EV) distributions</vt:lpstr>
      <vt:lpstr>EV type I distribution</vt:lpstr>
      <vt:lpstr>EV type III distribution</vt:lpstr>
      <vt:lpstr>Exponential distribution</vt:lpstr>
      <vt:lpstr>Gamma Distribution</vt:lpstr>
      <vt:lpstr>Pearson Type III </vt:lpstr>
      <vt:lpstr>Log-Pearson Type III</vt:lpstr>
    </vt:vector>
  </TitlesOfParts>
  <Company>University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Hydrologic Statistics</dc:title>
  <dc:creator>maidment</dc:creator>
  <cp:lastModifiedBy>Maidment</cp:lastModifiedBy>
  <cp:revision>9</cp:revision>
  <dcterms:created xsi:type="dcterms:W3CDTF">2008-04-01T17:10:01Z</dcterms:created>
  <dcterms:modified xsi:type="dcterms:W3CDTF">2013-03-25T01:53:37Z</dcterms:modified>
</cp:coreProperties>
</file>