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2"/>
  </p:sldMasterIdLst>
  <p:notesMasterIdLst>
    <p:notesMasterId r:id="rId19"/>
  </p:notesMasterIdLst>
  <p:sldIdLst>
    <p:sldId id="256" r:id="rId13"/>
    <p:sldId id="364" r:id="rId14"/>
    <p:sldId id="369" r:id="rId15"/>
    <p:sldId id="393" r:id="rId16"/>
    <p:sldId id="395" r:id="rId17"/>
    <p:sldId id="3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958" autoAdjust="0"/>
  </p:normalViewPr>
  <p:slideViewPr>
    <p:cSldViewPr>
      <p:cViewPr varScale="1">
        <p:scale>
          <a:sx n="132" d="100"/>
          <a:sy n="132" d="100"/>
        </p:scale>
        <p:origin x="63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AE7A6-9ACF-4AE1-A2AD-7D69748380D0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2B4AB-59CD-48C6-B0F5-4E1708258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7284" indent="-3747013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3D7D6E-F54B-6445-9B4F-BFE9DE19D05D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02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2B4AB-59CD-48C6-B0F5-4E17082587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935F-06B3-4C43-90A6-1CEDEB14CFCF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A2C5-8397-4A39-B1F4-ED0A6B66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5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935F-06B3-4C43-90A6-1CEDEB14CFCF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A2C5-8397-4A39-B1F4-ED0A6B66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3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935F-06B3-4C43-90A6-1CEDEB14CFCF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A2C5-8397-4A39-B1F4-ED0A6B66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5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935F-06B3-4C43-90A6-1CEDEB14CFCF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A2C5-8397-4A39-B1F4-ED0A6B66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8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935F-06B3-4C43-90A6-1CEDEB14CFCF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A2C5-8397-4A39-B1F4-ED0A6B66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1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935F-06B3-4C43-90A6-1CEDEB14CFCF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A2C5-8397-4A39-B1F4-ED0A6B66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9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935F-06B3-4C43-90A6-1CEDEB14CFCF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A2C5-8397-4A39-B1F4-ED0A6B66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8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935F-06B3-4C43-90A6-1CEDEB14CFCF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A2C5-8397-4A39-B1F4-ED0A6B66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2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935F-06B3-4C43-90A6-1CEDEB14CFCF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A2C5-8397-4A39-B1F4-ED0A6B66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5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935F-06B3-4C43-90A6-1CEDEB14CFCF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A2C5-8397-4A39-B1F4-ED0A6B66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8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935F-06B3-4C43-90A6-1CEDEB14CFCF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A2C5-8397-4A39-B1F4-ED0A6B66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1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935F-06B3-4C43-90A6-1CEDEB14CFCF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A2C5-8397-4A39-B1F4-ED0A6B66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4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droughtmonitor.unl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Drought and Texas Water Resources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43629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David R. Maidment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Center for Research in Water Resources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University of Texas at Austin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3048" y="4514671"/>
            <a:ext cx="60303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presentation made to the </a:t>
            </a:r>
          </a:p>
          <a:p>
            <a:pPr algn="ctr"/>
            <a:r>
              <a:rPr lang="en-US" dirty="0" smtClean="0"/>
              <a:t>Committee </a:t>
            </a:r>
            <a:r>
              <a:rPr lang="en-US" dirty="0"/>
              <a:t>on International Trade &amp; Intergovernmental </a:t>
            </a:r>
            <a:r>
              <a:rPr lang="en-US" dirty="0" smtClean="0"/>
              <a:t>Affairs</a:t>
            </a:r>
            <a:br>
              <a:rPr lang="en-US" dirty="0" smtClean="0"/>
            </a:br>
            <a:r>
              <a:rPr lang="en-US" dirty="0" smtClean="0"/>
              <a:t>Texas House of Representatives</a:t>
            </a:r>
            <a:br>
              <a:rPr lang="en-US" dirty="0" smtClean="0"/>
            </a:br>
            <a:r>
              <a:rPr lang="en-US" dirty="0" smtClean="0"/>
              <a:t>Austin, Texas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22 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617836"/>
            <a:ext cx="7162800" cy="33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Drought in Texas – US Drought Monitor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5631417"/>
            <a:ext cx="1146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631417"/>
            <a:ext cx="17392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September 2011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9750"/>
            <a:ext cx="8401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279006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Texas 98%  in drought</a:t>
            </a:r>
          </a:p>
          <a:p>
            <a:r>
              <a:rPr lang="en-US" dirty="0" smtClean="0"/>
              <a:t>12% in D4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277259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Texas 99%  in drought</a:t>
            </a:r>
          </a:p>
          <a:p>
            <a:r>
              <a:rPr lang="en-US" dirty="0" smtClean="0"/>
              <a:t>87% in D4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67266" y="6046279"/>
            <a:ext cx="3214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http://droughtmonitor.unl.edu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2214" y="1163419"/>
            <a:ext cx="5293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2011, Texas and Oklahoma had the hottest summer </a:t>
            </a:r>
          </a:p>
          <a:p>
            <a:pPr algn="ctr"/>
            <a:r>
              <a:rPr lang="en-US" dirty="0" smtClean="0"/>
              <a:t>ever recorded in the history of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52725"/>
            <a:ext cx="8991599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Drought Severity in Texas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01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7550" y="51848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7657" y="51848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51848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51848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51848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457" y="51848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sr300lnd_RL04_500x260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106122"/>
            <a:ext cx="5446888" cy="2723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357" y="3998556"/>
            <a:ext cx="3754643" cy="358669"/>
          </a:xfrm>
          <a:prstGeom prst="rect">
            <a:avLst/>
          </a:prstGeom>
          <a:noFill/>
          <a:effectLst/>
        </p:spPr>
        <p:txBody>
          <a:bodyPr wrap="none" lIns="0" tIns="0" rIns="0" bIns="0" rtlCol="0" anchor="b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prstClr val="black"/>
                </a:solidFill>
              </a:rPr>
              <a:t>Gravity Anomaly of Texas, 2003 – 2013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9480"/>
            <a:ext cx="2391300" cy="2108120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2800" dirty="0" smtClean="0"/>
              <a:t>Gravity Recovery and Climate Experiment (GRACE)</a:t>
            </a:r>
            <a:br>
              <a:rPr lang="en-US" sz="2800" dirty="0" smtClean="0"/>
            </a:br>
            <a:r>
              <a:rPr lang="en-US" sz="1800" dirty="0" smtClean="0"/>
              <a:t>Force of gravity responds to changes in water volume</a:t>
            </a:r>
            <a:br>
              <a:rPr lang="en-US" sz="1800" dirty="0" smtClean="0"/>
            </a:br>
            <a:r>
              <a:rPr lang="en-US" sz="1800" dirty="0" smtClean="0"/>
              <a:t>Water is really heavy!</a:t>
            </a:r>
            <a:endParaRPr lang="en-US" sz="1800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4357225"/>
            <a:ext cx="6423453" cy="25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7414728" y="5558140"/>
            <a:ext cx="0" cy="76994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98217" y="5306453"/>
            <a:ext cx="898519" cy="262283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b="1" dirty="0" smtClean="0">
                <a:solidFill>
                  <a:prstClr val="black"/>
                </a:solidFill>
              </a:rPr>
              <a:t>Normal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0676" y="6060407"/>
            <a:ext cx="3886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At peak drought, Texas had a </a:t>
            </a:r>
            <a:r>
              <a:rPr lang="en-US" sz="1400" dirty="0" smtClean="0">
                <a:solidFill>
                  <a:srgbClr val="FF0000"/>
                </a:solidFill>
              </a:rPr>
              <a:t>100 Km</a:t>
            </a:r>
            <a:r>
              <a:rPr lang="en-US" sz="1400" baseline="300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>
                <a:solidFill>
                  <a:srgbClr val="FF0000"/>
                </a:solidFill>
              </a:rPr>
              <a:t> water deficit</a:t>
            </a:r>
          </a:p>
          <a:p>
            <a:pPr algn="ctr"/>
            <a:r>
              <a:rPr lang="en-US" sz="1400" dirty="0" smtClean="0"/>
              <a:t>(equivalent to 70 Lake Travis’s)</a:t>
            </a:r>
            <a:endParaRPr lang="en-US" sz="14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9" y="4527746"/>
            <a:ext cx="2017201" cy="1836171"/>
          </a:xfrm>
          <a:prstGeom prst="rect">
            <a:avLst/>
          </a:prstGeom>
          <a:noFill/>
          <a:ln w="19050" cmpd="sng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46" y="609600"/>
            <a:ext cx="1304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6" y="673437"/>
            <a:ext cx="9239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914400"/>
          </a:xfrm>
        </p:spPr>
        <p:txBody>
          <a:bodyPr/>
          <a:lstStyle/>
          <a:p>
            <a:r>
              <a:rPr lang="en-US" dirty="0" smtClean="0"/>
              <a:t>Drought and GRACE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1512930"/>
            <a:ext cx="8443784" cy="5000185"/>
            <a:chOff x="700216" y="1691590"/>
            <a:chExt cx="8443784" cy="5000185"/>
          </a:xfrm>
        </p:grpSpPr>
        <p:sp>
          <p:nvSpPr>
            <p:cNvPr id="9" name="TextBox 8"/>
            <p:cNvSpPr txBox="1"/>
            <p:nvPr/>
          </p:nvSpPr>
          <p:spPr>
            <a:xfrm>
              <a:off x="700216" y="2538270"/>
              <a:ext cx="2403863" cy="338554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Percent of Area in Drought</a:t>
              </a:r>
              <a:endParaRPr lang="en-US" sz="16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76400" y="1691590"/>
              <a:ext cx="7467600" cy="5000185"/>
              <a:chOff x="1676400" y="1691590"/>
              <a:chExt cx="7467600" cy="500018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676400" y="1789547"/>
                <a:ext cx="7467600" cy="4902228"/>
                <a:chOff x="1676400" y="1789547"/>
                <a:chExt cx="7467600" cy="4902228"/>
              </a:xfrm>
            </p:grpSpPr>
            <p:pic>
              <p:nvPicPr>
                <p:cNvPr id="4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6400" y="4191000"/>
                  <a:ext cx="7467600" cy="2500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4601" y="1789547"/>
                  <a:ext cx="6096000" cy="2464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5043" y="1728659"/>
                <a:ext cx="457200" cy="186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9300" y="1691590"/>
                <a:ext cx="419100" cy="20319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>
                <a:off x="7543800" y="2286000"/>
                <a:ext cx="0" cy="381000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917228" y="4427838"/>
                <a:ext cx="1271182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September </a:t>
                </a:r>
              </a:p>
              <a:p>
                <a:pPr algn="ctr"/>
                <a:r>
                  <a:rPr lang="en-US" dirty="0" smtClean="0"/>
                  <a:t>2011</a:t>
                </a:r>
                <a:endParaRPr lang="en-US" dirty="0"/>
              </a:p>
            </p:txBody>
          </p:sp>
        </p:grp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5" y="2057829"/>
            <a:ext cx="1337999" cy="135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0" y="4763788"/>
            <a:ext cx="1308507" cy="1153552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" y="4267200"/>
            <a:ext cx="87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GRACE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2671" y="1411498"/>
            <a:ext cx="1312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 Drought </a:t>
            </a:r>
          </a:p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71585" y="5658593"/>
            <a:ext cx="4404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At peak drought, Texas had a </a:t>
            </a:r>
            <a:r>
              <a:rPr lang="en-US" sz="1600" dirty="0" smtClean="0">
                <a:solidFill>
                  <a:srgbClr val="FF0000"/>
                </a:solidFill>
              </a:rPr>
              <a:t>100 Km</a:t>
            </a:r>
            <a:r>
              <a:rPr lang="en-US" sz="1600" baseline="300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 water deficit</a:t>
            </a:r>
          </a:p>
          <a:p>
            <a:pPr algn="ctr"/>
            <a:r>
              <a:rPr lang="en-US" sz="1600" dirty="0" smtClean="0"/>
              <a:t>(equivalent to 70 Lake Travis’s)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1956807" y="973863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US Drought Monitor is </a:t>
            </a:r>
            <a:r>
              <a:rPr lang="en-US" dirty="0">
                <a:solidFill>
                  <a:prstClr val="black"/>
                </a:solidFill>
              </a:rPr>
              <a:t>closely correlated with the GRACE data</a:t>
            </a:r>
          </a:p>
        </p:txBody>
      </p:sp>
    </p:spTree>
    <p:extLst>
      <p:ext uri="{BB962C8B-B14F-4D97-AF65-F5344CB8AC3E}">
        <p14:creationId xmlns:p14="http://schemas.microsoft.com/office/powerpoint/2010/main" val="23871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75" y="4138178"/>
            <a:ext cx="6393426" cy="238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395" y="1657695"/>
            <a:ext cx="6423453" cy="25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583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GRACE and Texas Reservoir Water Storage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19625"/>
            <a:ext cx="2133600" cy="133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20" y="4152900"/>
            <a:ext cx="2530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Surface Water Reservoirs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740271" y="5125065"/>
            <a:ext cx="130" cy="7742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62720" y="5666539"/>
            <a:ext cx="3693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and an </a:t>
            </a:r>
            <a:r>
              <a:rPr lang="en-US" sz="1400" dirty="0" smtClean="0">
                <a:solidFill>
                  <a:srgbClr val="1F497D"/>
                </a:solidFill>
              </a:rPr>
              <a:t>8.4 Km</a:t>
            </a:r>
            <a:r>
              <a:rPr lang="en-US" sz="1400" baseline="30000" dirty="0" smtClean="0">
                <a:solidFill>
                  <a:srgbClr val="1F497D"/>
                </a:solidFill>
              </a:rPr>
              <a:t>3</a:t>
            </a:r>
            <a:r>
              <a:rPr lang="en-US" sz="1400" dirty="0" smtClean="0">
                <a:solidFill>
                  <a:srgbClr val="1F497D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deficit</a:t>
            </a:r>
            <a:r>
              <a:rPr lang="en-US" sz="1400" dirty="0" smtClean="0">
                <a:solidFill>
                  <a:prstClr val="black"/>
                </a:solidFill>
              </a:rPr>
              <a:t> in reservoir water storage</a:t>
            </a:r>
            <a:endParaRPr lang="en-US" sz="1400" baseline="300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164" y="1582477"/>
            <a:ext cx="162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Grace Satellites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8212" y="1078468"/>
            <a:ext cx="700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Surface water reservoir storage is closely correlated with the GRACE data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663924" y="2858610"/>
            <a:ext cx="0" cy="76994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47413" y="2606923"/>
            <a:ext cx="898519" cy="262283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b="1" dirty="0" smtClean="0">
                <a:solidFill>
                  <a:prstClr val="black"/>
                </a:solidFill>
              </a:rPr>
              <a:t>Normal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60094" y="4822723"/>
            <a:ext cx="898519" cy="262283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b="1" dirty="0" smtClean="0">
                <a:solidFill>
                  <a:prstClr val="black"/>
                </a:solidFill>
              </a:rPr>
              <a:t>Normal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8" y="2010937"/>
            <a:ext cx="2017201" cy="1836171"/>
          </a:xfrm>
          <a:prstGeom prst="rect">
            <a:avLst/>
          </a:prstGeom>
          <a:noFill/>
          <a:ln w="19050" cmpd="sng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99507" y="3360877"/>
            <a:ext cx="422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At peak drought, Texas had a </a:t>
            </a:r>
            <a:r>
              <a:rPr lang="en-US" sz="1400" dirty="0" smtClean="0">
                <a:solidFill>
                  <a:srgbClr val="FF0000"/>
                </a:solidFill>
              </a:rPr>
              <a:t>100 Km</a:t>
            </a:r>
            <a:r>
              <a:rPr lang="en-US" sz="1400" baseline="300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>
                <a:solidFill>
                  <a:srgbClr val="FF0000"/>
                </a:solidFill>
              </a:rPr>
              <a:t> total water deficit</a:t>
            </a:r>
          </a:p>
          <a:p>
            <a:pPr algn="ctr"/>
            <a:r>
              <a:rPr lang="en-US" sz="1400" dirty="0" smtClean="0"/>
              <a:t>(equivalent to 70 Lake Travis’s)</a:t>
            </a:r>
            <a:endParaRPr lang="en-US" sz="1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3460309" y="3581400"/>
            <a:ext cx="5605958" cy="2133600"/>
            <a:chOff x="3460309" y="3581400"/>
            <a:chExt cx="5605958" cy="213360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4648200" y="3581400"/>
              <a:ext cx="1222888" cy="2133600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460309" y="4038600"/>
              <a:ext cx="56059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90% of the water deficit is in soil water and groundwater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24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3675996-983D-486E-938E-857F0082A0A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CCD1505-5FBE-4D4A-A11B-3850211228F3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B4111C1E-1B4A-4234-86EC-468E77E9C3A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C2E0BFF-D4FB-4B3D-A260-E63258F85E7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11A081F-6F92-4A34-96FD-093B4110F8B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4941499-5FC5-464C-BED0-C0221FF7838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B71C7D2A-9EBB-442A-9907-87140B3DF898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4D540EEA-35D7-455A-BB84-6838256597E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18D3E6F-CC73-4F57-A038-885F805856F5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9EA71ED-46C3-459D-8F98-E791956071A7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1018BE9-A41F-4ED6-9CAA-AF86442CCFD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228</Words>
  <Application>Microsoft Office PowerPoint</Application>
  <PresentationFormat>On-screen Show (4:3)</PresentationFormat>
  <Paragraphs>50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Calibri</vt:lpstr>
      <vt:lpstr>Office Theme</vt:lpstr>
      <vt:lpstr>Drought and Texas Water Resources </vt:lpstr>
      <vt:lpstr>Drought in Texas – US Drought Monitor</vt:lpstr>
      <vt:lpstr>Trends in Drought Severity in Texas</vt:lpstr>
      <vt:lpstr>Gravity Recovery and Climate Experiment (GRACE) Force of gravity responds to changes in water volume Water is really heavy!</vt:lpstr>
      <vt:lpstr>Drought and GRACE</vt:lpstr>
      <vt:lpstr>GRACE and Texas Reservoir Water Storage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</dc:creator>
  <cp:lastModifiedBy>Maidment, David R</cp:lastModifiedBy>
  <cp:revision>139</cp:revision>
  <cp:lastPrinted>2012-05-22T03:29:01Z</cp:lastPrinted>
  <dcterms:created xsi:type="dcterms:W3CDTF">2012-05-19T10:38:01Z</dcterms:created>
  <dcterms:modified xsi:type="dcterms:W3CDTF">2013-04-23T15:52:47Z</dcterms:modified>
</cp:coreProperties>
</file>