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notesMasterIdLst>
    <p:notesMasterId r:id="rId36"/>
  </p:notesMasterIdLst>
  <p:sldIdLst>
    <p:sldId id="350" r:id="rId7"/>
    <p:sldId id="371" r:id="rId8"/>
    <p:sldId id="373" r:id="rId9"/>
    <p:sldId id="326" r:id="rId10"/>
    <p:sldId id="327" r:id="rId11"/>
    <p:sldId id="320" r:id="rId12"/>
    <p:sldId id="324" r:id="rId13"/>
    <p:sldId id="370" r:id="rId14"/>
    <p:sldId id="340" r:id="rId15"/>
    <p:sldId id="358" r:id="rId16"/>
    <p:sldId id="335" r:id="rId17"/>
    <p:sldId id="328" r:id="rId18"/>
    <p:sldId id="354" r:id="rId19"/>
    <p:sldId id="377" r:id="rId20"/>
    <p:sldId id="344" r:id="rId21"/>
    <p:sldId id="385" r:id="rId22"/>
    <p:sldId id="345" r:id="rId23"/>
    <p:sldId id="387" r:id="rId24"/>
    <p:sldId id="381" r:id="rId25"/>
    <p:sldId id="347" r:id="rId26"/>
    <p:sldId id="283" r:id="rId27"/>
    <p:sldId id="284" r:id="rId28"/>
    <p:sldId id="285" r:id="rId29"/>
    <p:sldId id="286" r:id="rId30"/>
    <p:sldId id="289" r:id="rId31"/>
    <p:sldId id="290" r:id="rId32"/>
    <p:sldId id="291" r:id="rId33"/>
    <p:sldId id="292" r:id="rId34"/>
    <p:sldId id="29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9F2"/>
    <a:srgbClr val="35AC46"/>
    <a:srgbClr val="007AC2"/>
    <a:srgbClr val="336799"/>
    <a:srgbClr val="B9E0F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9137" autoAdjust="0"/>
  </p:normalViewPr>
  <p:slideViewPr>
    <p:cSldViewPr snapToGrid="0" snapToObjects="1">
      <p:cViewPr>
        <p:scale>
          <a:sx n="100" d="100"/>
          <a:sy n="100" d="100"/>
        </p:scale>
        <p:origin x="-72" y="-192"/>
      </p:cViewPr>
      <p:guideLst>
        <p:guide orient="horz" pos="288"/>
        <p:guide orient="horz" pos="4015"/>
        <p:guide pos="5326"/>
        <p:guide pos="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57B5E-FB92-EF4C-AAC2-75BAA4FB0368}" type="doc">
      <dgm:prSet loTypeId="urn:microsoft.com/office/officeart/2005/8/layout/pyramid1" loCatId="" qsTypeId="urn:microsoft.com/office/officeart/2005/8/quickstyle/3D2" qsCatId="3D" csTypeId="urn:microsoft.com/office/officeart/2005/8/colors/accent1_2" csCatId="accent1" phldr="1"/>
      <dgm:spPr/>
    </dgm:pt>
    <dgm:pt modelId="{86A85824-5EB3-8F4F-BABB-D5AE57D833C6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My house,</a:t>
          </a:r>
          <a:br>
            <a:rPr lang="en-US" sz="1800" b="1" dirty="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well, </a:t>
          </a: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ranch</a:t>
          </a:r>
        </a:p>
      </dgm:t>
    </dgm:pt>
    <dgm:pt modelId="{2D47E768-CE34-404D-9850-9540DE236275}" type="sibTrans" cxnId="{9146036F-BE9C-D341-A6E8-A2094672A61E}">
      <dgm:prSet/>
      <dgm:spPr/>
      <dgm:t>
        <a:bodyPr/>
        <a:lstStyle/>
        <a:p>
          <a:endParaRPr lang="en-US"/>
        </a:p>
      </dgm:t>
    </dgm:pt>
    <dgm:pt modelId="{1484BBAA-BFFB-2A4C-B377-0096C4BA1140}" type="parTrans" cxnId="{9146036F-BE9C-D341-A6E8-A2094672A61E}">
      <dgm:prSet/>
      <dgm:spPr/>
      <dgm:t>
        <a:bodyPr/>
        <a:lstStyle/>
        <a:p>
          <a:endParaRPr lang="en-US"/>
        </a:p>
      </dgm:t>
    </dgm:pt>
    <dgm:pt modelId="{C600820E-1197-C646-8A1A-E6977A17D8E2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River Basin,</a:t>
          </a:r>
          <a:br>
            <a:rPr lang="en-US" sz="1800" b="1">
              <a:solidFill>
                <a:schemeClr val="accent4">
                  <a:lumMod val="50000"/>
                </a:schemeClr>
              </a:solidFill>
            </a:rPr>
          </a:br>
          <a:r>
            <a:rPr lang="en-US" sz="1800" b="1">
              <a:solidFill>
                <a:schemeClr val="accent4">
                  <a:lumMod val="50000"/>
                </a:schemeClr>
              </a:solidFill>
            </a:rPr>
            <a:t>Aquifer</a:t>
          </a:r>
        </a:p>
      </dgm:t>
    </dgm:pt>
    <dgm:pt modelId="{7F1BBAA0-8B9E-DF4E-AAFC-43F0132B0EE2}" type="sibTrans" cxnId="{85755FF7-727C-0D43-9A62-0C85FE2F8AC0}">
      <dgm:prSet/>
      <dgm:spPr/>
      <dgm:t>
        <a:bodyPr/>
        <a:lstStyle/>
        <a:p>
          <a:endParaRPr lang="en-US"/>
        </a:p>
      </dgm:t>
    </dgm:pt>
    <dgm:pt modelId="{9E96DBC1-717E-8943-8F25-D1F93AE4DA08}" type="parTrans" cxnId="{85755FF7-727C-0D43-9A62-0C85FE2F8AC0}">
      <dgm:prSet/>
      <dgm:spPr/>
      <dgm:t>
        <a:bodyPr/>
        <a:lstStyle/>
        <a:p>
          <a:endParaRPr lang="en-US"/>
        </a:p>
      </dgm:t>
    </dgm:pt>
    <dgm:pt modelId="{BCDA5A27-DEF8-C742-B5CE-0D3AE17D482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Landscape</a:t>
          </a:r>
        </a:p>
      </dgm:t>
    </dgm:pt>
    <dgm:pt modelId="{9A2F1C8E-F6CB-F649-AFC1-179C5C687FA3}" type="sibTrans" cxnId="{A3B49C04-97BA-A249-9F36-6E47CE2222EB}">
      <dgm:prSet/>
      <dgm:spPr/>
      <dgm:t>
        <a:bodyPr/>
        <a:lstStyle/>
        <a:p>
          <a:endParaRPr lang="en-US"/>
        </a:p>
      </dgm:t>
    </dgm:pt>
    <dgm:pt modelId="{BB90B9ED-FC72-874E-8F1A-478FAAB47560}" type="parTrans" cxnId="{A3B49C04-97BA-A249-9F36-6E47CE2222EB}">
      <dgm:prSet/>
      <dgm:spPr/>
      <dgm:t>
        <a:bodyPr/>
        <a:lstStyle/>
        <a:p>
          <a:endParaRPr lang="en-US"/>
        </a:p>
      </dgm:t>
    </dgm:pt>
    <dgm:pt modelId="{162887F5-ABE1-494F-AE8A-55332E33979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 tIns="438912" bIns="0" anchor="ctr"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World</a:t>
          </a:r>
        </a:p>
      </dgm:t>
    </dgm:pt>
    <dgm:pt modelId="{42EF3402-8A9D-7D48-8D29-1A1179EC9694}" type="sibTrans" cxnId="{9AD26A37-B6CB-2743-B3FE-A8F4E26D9518}">
      <dgm:prSet/>
      <dgm:spPr/>
      <dgm:t>
        <a:bodyPr/>
        <a:lstStyle/>
        <a:p>
          <a:endParaRPr lang="en-US"/>
        </a:p>
      </dgm:t>
    </dgm:pt>
    <dgm:pt modelId="{03D5FD19-BA66-334F-B026-4817DF3EB696}" type="parTrans" cxnId="{9AD26A37-B6CB-2743-B3FE-A8F4E26D9518}">
      <dgm:prSet/>
      <dgm:spPr/>
      <dgm:t>
        <a:bodyPr/>
        <a:lstStyle/>
        <a:p>
          <a:endParaRPr lang="en-US"/>
        </a:p>
      </dgm:t>
    </dgm:pt>
    <dgm:pt modelId="{95A7397D-DDFF-2C45-9019-91F66C93E85A}" type="pres">
      <dgm:prSet presAssocID="{E7D57B5E-FB92-EF4C-AAC2-75BAA4FB0368}" presName="Name0" presStyleCnt="0">
        <dgm:presLayoutVars>
          <dgm:dir/>
          <dgm:animLvl val="lvl"/>
          <dgm:resizeHandles val="exact"/>
        </dgm:presLayoutVars>
      </dgm:prSet>
      <dgm:spPr/>
    </dgm:pt>
    <dgm:pt modelId="{308B9B31-CF4A-3841-A255-763D4A6CB378}" type="pres">
      <dgm:prSet presAssocID="{162887F5-ABE1-494F-AE8A-55332E33979B}" presName="Name8" presStyleCnt="0"/>
      <dgm:spPr/>
    </dgm:pt>
    <dgm:pt modelId="{B025E1C4-75F4-5047-A8D1-3B477E0079A4}" type="pres">
      <dgm:prSet presAssocID="{162887F5-ABE1-494F-AE8A-55332E33979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0ABB97-5A86-AF47-B8DD-036A05845F09}" type="pres">
      <dgm:prSet presAssocID="{162887F5-ABE1-494F-AE8A-55332E3397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42016-4554-C645-BD23-BB44420C590C}" type="pres">
      <dgm:prSet presAssocID="{BCDA5A27-DEF8-C742-B5CE-0D3AE17D482B}" presName="Name8" presStyleCnt="0"/>
      <dgm:spPr/>
    </dgm:pt>
    <dgm:pt modelId="{26C60C07-4C55-8A4F-A8C9-5D12D7672D0E}" type="pres">
      <dgm:prSet presAssocID="{BCDA5A27-DEF8-C742-B5CE-0D3AE17D482B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832CB-7FFC-5A47-845B-E44406ED78EA}" type="pres">
      <dgm:prSet presAssocID="{BCDA5A27-DEF8-C742-B5CE-0D3AE17D48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6A085B-0D72-134A-912E-90FEE8A9E682}" type="pres">
      <dgm:prSet presAssocID="{C600820E-1197-C646-8A1A-E6977A17D8E2}" presName="Name8" presStyleCnt="0"/>
      <dgm:spPr/>
    </dgm:pt>
    <dgm:pt modelId="{EDFCD4DB-265F-AD4C-B7E4-1B88A59EDD9C}" type="pres">
      <dgm:prSet presAssocID="{C600820E-1197-C646-8A1A-E6977A17D8E2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918E57-0105-E84F-984C-F2DE59EA1E24}" type="pres">
      <dgm:prSet presAssocID="{C600820E-1197-C646-8A1A-E6977A17D8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4EEF59-A392-654D-AD5E-644C6F9D05C4}" type="pres">
      <dgm:prSet presAssocID="{86A85824-5EB3-8F4F-BABB-D5AE57D833C6}" presName="Name8" presStyleCnt="0"/>
      <dgm:spPr/>
    </dgm:pt>
    <dgm:pt modelId="{1977F90B-656B-6E41-8459-A3F06D58EDE3}" type="pres">
      <dgm:prSet presAssocID="{86A85824-5EB3-8F4F-BABB-D5AE57D833C6}" presName="level" presStyleLbl="node1" presStyleIdx="3" presStyleCnt="4" custLinFactNeighborY="59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4A0E2-54B5-3944-B220-2482EAC302C4}" type="pres">
      <dgm:prSet presAssocID="{86A85824-5EB3-8F4F-BABB-D5AE57D833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D0122A-FD6D-48CA-A4FF-903B023AC0BF}" type="presOf" srcId="{C600820E-1197-C646-8A1A-E6977A17D8E2}" destId="{A5918E57-0105-E84F-984C-F2DE59EA1E24}" srcOrd="1" destOrd="0" presId="urn:microsoft.com/office/officeart/2005/8/layout/pyramid1"/>
    <dgm:cxn modelId="{1A025F34-F167-4EE6-B79D-D9C8F7DD0689}" type="presOf" srcId="{162887F5-ABE1-494F-AE8A-55332E33979B}" destId="{B025E1C4-75F4-5047-A8D1-3B477E0079A4}" srcOrd="0" destOrd="0" presId="urn:microsoft.com/office/officeart/2005/8/layout/pyramid1"/>
    <dgm:cxn modelId="{9AD26A37-B6CB-2743-B3FE-A8F4E26D9518}" srcId="{E7D57B5E-FB92-EF4C-AAC2-75BAA4FB0368}" destId="{162887F5-ABE1-494F-AE8A-55332E33979B}" srcOrd="0" destOrd="0" parTransId="{03D5FD19-BA66-334F-B026-4817DF3EB696}" sibTransId="{42EF3402-8A9D-7D48-8D29-1A1179EC9694}"/>
    <dgm:cxn modelId="{2CF4689A-BD60-4618-94B7-0BEF69EB0602}" type="presOf" srcId="{BCDA5A27-DEF8-C742-B5CE-0D3AE17D482B}" destId="{26C60C07-4C55-8A4F-A8C9-5D12D7672D0E}" srcOrd="0" destOrd="0" presId="urn:microsoft.com/office/officeart/2005/8/layout/pyramid1"/>
    <dgm:cxn modelId="{A3B49C04-97BA-A249-9F36-6E47CE2222EB}" srcId="{E7D57B5E-FB92-EF4C-AAC2-75BAA4FB0368}" destId="{BCDA5A27-DEF8-C742-B5CE-0D3AE17D482B}" srcOrd="1" destOrd="0" parTransId="{BB90B9ED-FC72-874E-8F1A-478FAAB47560}" sibTransId="{9A2F1C8E-F6CB-F649-AFC1-179C5C687FA3}"/>
    <dgm:cxn modelId="{1D273D7E-826C-464F-994D-F743BEA3AA34}" type="presOf" srcId="{86A85824-5EB3-8F4F-BABB-D5AE57D833C6}" destId="{6924A0E2-54B5-3944-B220-2482EAC302C4}" srcOrd="1" destOrd="0" presId="urn:microsoft.com/office/officeart/2005/8/layout/pyramid1"/>
    <dgm:cxn modelId="{AA8F54CA-7776-459B-9F5F-846D1FFAB18E}" type="presOf" srcId="{BCDA5A27-DEF8-C742-B5CE-0D3AE17D482B}" destId="{325832CB-7FFC-5A47-845B-E44406ED78EA}" srcOrd="1" destOrd="0" presId="urn:microsoft.com/office/officeart/2005/8/layout/pyramid1"/>
    <dgm:cxn modelId="{85755FF7-727C-0D43-9A62-0C85FE2F8AC0}" srcId="{E7D57B5E-FB92-EF4C-AAC2-75BAA4FB0368}" destId="{C600820E-1197-C646-8A1A-E6977A17D8E2}" srcOrd="2" destOrd="0" parTransId="{9E96DBC1-717E-8943-8F25-D1F93AE4DA08}" sibTransId="{7F1BBAA0-8B9E-DF4E-AAFC-43F0132B0EE2}"/>
    <dgm:cxn modelId="{9CFB7F2F-D99C-452B-A57A-13A521F04DBC}" type="presOf" srcId="{C600820E-1197-C646-8A1A-E6977A17D8E2}" destId="{EDFCD4DB-265F-AD4C-B7E4-1B88A59EDD9C}" srcOrd="0" destOrd="0" presId="urn:microsoft.com/office/officeart/2005/8/layout/pyramid1"/>
    <dgm:cxn modelId="{661AE54B-52C6-4BD5-9FE3-1944E72F5AD3}" type="presOf" srcId="{E7D57B5E-FB92-EF4C-AAC2-75BAA4FB0368}" destId="{95A7397D-DDFF-2C45-9019-91F66C93E85A}" srcOrd="0" destOrd="0" presId="urn:microsoft.com/office/officeart/2005/8/layout/pyramid1"/>
    <dgm:cxn modelId="{2B78C84B-5A7F-4384-99DA-87926C7B58FA}" type="presOf" srcId="{86A85824-5EB3-8F4F-BABB-D5AE57D833C6}" destId="{1977F90B-656B-6E41-8459-A3F06D58EDE3}" srcOrd="0" destOrd="0" presId="urn:microsoft.com/office/officeart/2005/8/layout/pyramid1"/>
    <dgm:cxn modelId="{1D77C50E-9592-41A3-9B4C-09E237AF0B0D}" type="presOf" srcId="{162887F5-ABE1-494F-AE8A-55332E33979B}" destId="{100ABB97-5A86-AF47-B8DD-036A05845F09}" srcOrd="1" destOrd="0" presId="urn:microsoft.com/office/officeart/2005/8/layout/pyramid1"/>
    <dgm:cxn modelId="{9146036F-BE9C-D341-A6E8-A2094672A61E}" srcId="{E7D57B5E-FB92-EF4C-AAC2-75BAA4FB0368}" destId="{86A85824-5EB3-8F4F-BABB-D5AE57D833C6}" srcOrd="3" destOrd="0" parTransId="{1484BBAA-BFFB-2A4C-B377-0096C4BA1140}" sibTransId="{2D47E768-CE34-404D-9850-9540DE236275}"/>
    <dgm:cxn modelId="{E83CD238-2BE2-4806-8F33-60743A2936A9}" type="presParOf" srcId="{95A7397D-DDFF-2C45-9019-91F66C93E85A}" destId="{308B9B31-CF4A-3841-A255-763D4A6CB378}" srcOrd="0" destOrd="0" presId="urn:microsoft.com/office/officeart/2005/8/layout/pyramid1"/>
    <dgm:cxn modelId="{ECC4E7E2-7210-496A-8D03-E581934539A6}" type="presParOf" srcId="{308B9B31-CF4A-3841-A255-763D4A6CB378}" destId="{B025E1C4-75F4-5047-A8D1-3B477E0079A4}" srcOrd="0" destOrd="0" presId="urn:microsoft.com/office/officeart/2005/8/layout/pyramid1"/>
    <dgm:cxn modelId="{D1BA42E2-FA23-4D58-9634-2C8E1F713EB8}" type="presParOf" srcId="{308B9B31-CF4A-3841-A255-763D4A6CB378}" destId="{100ABB97-5A86-AF47-B8DD-036A05845F09}" srcOrd="1" destOrd="0" presId="urn:microsoft.com/office/officeart/2005/8/layout/pyramid1"/>
    <dgm:cxn modelId="{B59BCE37-9E00-47E6-9299-263DADCAB0ED}" type="presParOf" srcId="{95A7397D-DDFF-2C45-9019-91F66C93E85A}" destId="{B3C42016-4554-C645-BD23-BB44420C590C}" srcOrd="1" destOrd="0" presId="urn:microsoft.com/office/officeart/2005/8/layout/pyramid1"/>
    <dgm:cxn modelId="{7D8BEF67-709E-4757-BF55-4610B9FD5BB0}" type="presParOf" srcId="{B3C42016-4554-C645-BD23-BB44420C590C}" destId="{26C60C07-4C55-8A4F-A8C9-5D12D7672D0E}" srcOrd="0" destOrd="0" presId="urn:microsoft.com/office/officeart/2005/8/layout/pyramid1"/>
    <dgm:cxn modelId="{FAA1A844-D248-494F-A753-2898C4A1ECEF}" type="presParOf" srcId="{B3C42016-4554-C645-BD23-BB44420C590C}" destId="{325832CB-7FFC-5A47-845B-E44406ED78EA}" srcOrd="1" destOrd="0" presId="urn:microsoft.com/office/officeart/2005/8/layout/pyramid1"/>
    <dgm:cxn modelId="{9D04C0FD-DABA-4B6C-BB76-19279CA56106}" type="presParOf" srcId="{95A7397D-DDFF-2C45-9019-91F66C93E85A}" destId="{676A085B-0D72-134A-912E-90FEE8A9E682}" srcOrd="2" destOrd="0" presId="urn:microsoft.com/office/officeart/2005/8/layout/pyramid1"/>
    <dgm:cxn modelId="{166A1FA8-D486-4F66-9860-AACA5B973FBB}" type="presParOf" srcId="{676A085B-0D72-134A-912E-90FEE8A9E682}" destId="{EDFCD4DB-265F-AD4C-B7E4-1B88A59EDD9C}" srcOrd="0" destOrd="0" presId="urn:microsoft.com/office/officeart/2005/8/layout/pyramid1"/>
    <dgm:cxn modelId="{051AD11D-98D3-4B7C-B025-1398C5C8DC38}" type="presParOf" srcId="{676A085B-0D72-134A-912E-90FEE8A9E682}" destId="{A5918E57-0105-E84F-984C-F2DE59EA1E24}" srcOrd="1" destOrd="0" presId="urn:microsoft.com/office/officeart/2005/8/layout/pyramid1"/>
    <dgm:cxn modelId="{31F67891-D9AE-407F-9580-3B50CBE575ED}" type="presParOf" srcId="{95A7397D-DDFF-2C45-9019-91F66C93E85A}" destId="{704EEF59-A392-654D-AD5E-644C6F9D05C4}" srcOrd="3" destOrd="0" presId="urn:microsoft.com/office/officeart/2005/8/layout/pyramid1"/>
    <dgm:cxn modelId="{7011491A-EB7E-451B-B7F1-9E93DA8E0355}" type="presParOf" srcId="{704EEF59-A392-654D-AD5E-644C6F9D05C4}" destId="{1977F90B-656B-6E41-8459-A3F06D58EDE3}" srcOrd="0" destOrd="0" presId="urn:microsoft.com/office/officeart/2005/8/layout/pyramid1"/>
    <dgm:cxn modelId="{59C1522B-F59B-435E-8513-4615F3DC3B7B}" type="presParOf" srcId="{704EEF59-A392-654D-AD5E-644C6F9D05C4}" destId="{6924A0E2-54B5-3944-B220-2482EAC302C4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5E1C4-75F4-5047-A8D1-3B477E0079A4}">
      <dsp:nvSpPr>
        <dsp:cNvPr id="0" name=""/>
        <dsp:cNvSpPr/>
      </dsp:nvSpPr>
      <dsp:spPr>
        <a:xfrm>
          <a:off x="1718928" y="0"/>
          <a:ext cx="1145951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438912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World</a:t>
          </a:r>
        </a:p>
      </dsp:txBody>
      <dsp:txXfrm>
        <a:off x="1718928" y="0"/>
        <a:ext cx="1145951" cy="1054957"/>
      </dsp:txXfrm>
    </dsp:sp>
    <dsp:sp modelId="{26C60C07-4C55-8A4F-A8C9-5D12D7672D0E}">
      <dsp:nvSpPr>
        <dsp:cNvPr id="0" name=""/>
        <dsp:cNvSpPr/>
      </dsp:nvSpPr>
      <dsp:spPr>
        <a:xfrm>
          <a:off x="1145952" y="1054957"/>
          <a:ext cx="2291903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Landscape</a:t>
          </a:r>
        </a:p>
      </dsp:txBody>
      <dsp:txXfrm>
        <a:off x="1547035" y="1054957"/>
        <a:ext cx="1489737" cy="1054957"/>
      </dsp:txXfrm>
    </dsp:sp>
    <dsp:sp modelId="{EDFCD4DB-265F-AD4C-B7E4-1B88A59EDD9C}">
      <dsp:nvSpPr>
        <dsp:cNvPr id="0" name=""/>
        <dsp:cNvSpPr/>
      </dsp:nvSpPr>
      <dsp:spPr>
        <a:xfrm>
          <a:off x="572976" y="2109915"/>
          <a:ext cx="3437856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River Basin,</a:t>
          </a:r>
          <a:br>
            <a:rPr lang="en-US" sz="1800" b="1" kern="120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Aquifer</a:t>
          </a:r>
        </a:p>
      </dsp:txBody>
      <dsp:txXfrm>
        <a:off x="1174600" y="2109915"/>
        <a:ext cx="2234606" cy="1054957"/>
      </dsp:txXfrm>
    </dsp:sp>
    <dsp:sp modelId="{1977F90B-656B-6E41-8459-A3F06D58EDE3}">
      <dsp:nvSpPr>
        <dsp:cNvPr id="0" name=""/>
        <dsp:cNvSpPr/>
      </dsp:nvSpPr>
      <dsp:spPr>
        <a:xfrm>
          <a:off x="0" y="3164873"/>
          <a:ext cx="4583807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My house,</a:t>
          </a:r>
          <a:br>
            <a:rPr lang="en-US" sz="1800" b="1" kern="1200" dirty="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kern="1200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well, </a:t>
          </a:r>
          <a:r>
            <a:rPr lang="en-US" sz="1800" b="1" kern="1200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ranch</a:t>
          </a:r>
        </a:p>
      </dsp:txBody>
      <dsp:txXfrm>
        <a:off x="802166" y="3164873"/>
        <a:ext cx="2979475" cy="1054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F395B-1775-448D-8A77-4A3C802EFF71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CDC92-BE71-4559-8C54-BAA292643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9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83628-EFEA-4E2D-B692-9EBA7AE0EB79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    A four-year international effort has been undertaken to reconcile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WaterML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international standards;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    This effort was initiated with the establishment of an Hydrology Domain Working Group by the Open Geospatial Consortium in September 2008;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    An OGC representative attended the WMO Congress of the Commission for Hydrology in 2008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    A formal agreement between Secretary General of WMO and President of OGC in 2009 to jointly develop standards for hydrology, climatology, oceanography and climatology;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(5)    The joint OGC/WMO Hydrology Domain Working Group was supported by a large work effort, annual week-long workshops, four interoperability experiments for surface and groundwater data exchange, and participation by many countries;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(6)    In June 2012, the OGC voted to adopt the revised version, WaterML2 as an international standard for exchange of water resources time series (the first such public standard that has existed);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(7)    This Congress to the WMO Commission for Hydrology to whom I am speaking is considering WaterML2 for adoption as an official standard by WMO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871D0-E54F-134F-A597-01BE8A4B21EC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50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B305D-0242-463B-AD70-6269FDC8387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24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65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5C28-2ED2-4422-8486-5C885575ECC8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87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680169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10498603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745391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12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128361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15094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86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75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4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56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56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4.jpeg"/><Relationship Id="rId7" Type="http://schemas.openxmlformats.org/officeDocument/2006/relationships/image" Target="../media/image38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eossregistries.info/geosspub/resource_search_ns.jsp" TargetMode="Externa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hyperlink" Target="http://www.arcgis.com/home/webmap/viewer.html?webmap=87ab07e2aba840828033e80b15fd672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microsoft.com/office/2007/relationships/hdphoto" Target="../media/hdphoto3.wdp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2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://waterservices.usgs.gov/nwis/iv?sites=08158000&amp;period=P1D&amp;parameterCd=0006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services.usgs.gov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hyperlink" Target="http://water.usgs.gov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90" y="1219200"/>
            <a:ext cx="7447710" cy="2097024"/>
          </a:xfrm>
        </p:spPr>
        <p:txBody>
          <a:bodyPr/>
          <a:lstStyle/>
          <a:p>
            <a:pPr marL="1711325" indent="-1711325"/>
            <a:r>
              <a:rPr lang="en-US" sz="4400" b="0" dirty="0" smtClean="0"/>
              <a:t>Towards a </a:t>
            </a:r>
            <a:r>
              <a:rPr lang="en-US" sz="4400" dirty="0" smtClean="0">
                <a:solidFill>
                  <a:schemeClr val="tx1"/>
                </a:solidFill>
              </a:rPr>
              <a:t>Global Water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b="0" dirty="0" smtClean="0"/>
              <a:t>Information System</a:t>
            </a:r>
            <a:endParaRPr lang="en-US" sz="44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2741613" y="3124200"/>
            <a:ext cx="5715000" cy="1219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/>
            <a:r>
              <a:rPr lang="en-US" sz="2400" dirty="0"/>
              <a:t>David R. Maidment</a:t>
            </a:r>
          </a:p>
          <a:p>
            <a:pPr algn="r" eaLnBrk="0" hangingPunct="0"/>
            <a:r>
              <a:rPr lang="en-US" dirty="0"/>
              <a:t>Center for Research in Water Resources</a:t>
            </a:r>
          </a:p>
          <a:p>
            <a:pPr algn="r" eaLnBrk="0" hangingPunct="0"/>
            <a:r>
              <a:rPr lang="en-US" dirty="0"/>
              <a:t>University of Texas at Austin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4953000"/>
            <a:ext cx="9144000" cy="762000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976" y="5029200"/>
            <a:ext cx="70104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>
                <a:solidFill>
                  <a:srgbClr val="FFFFFF"/>
                </a:solidFill>
              </a:rPr>
              <a:t>14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Congress of the WMO Commission for Hydrology</a:t>
            </a:r>
          </a:p>
          <a:p>
            <a:pPr eaLnBrk="0" hangingPunct="0"/>
            <a:r>
              <a:rPr lang="en-US" sz="1600" dirty="0">
                <a:solidFill>
                  <a:srgbClr val="FFFFFF"/>
                </a:solidFill>
              </a:rPr>
              <a:t>Geneva, </a:t>
            </a:r>
            <a:r>
              <a:rPr lang="en-US" sz="1600" dirty="0" smtClean="0">
                <a:solidFill>
                  <a:srgbClr val="FFFFFF"/>
                </a:solidFill>
              </a:rPr>
              <a:t>Switzerland </a:t>
            </a:r>
            <a:r>
              <a:rPr lang="en-US" sz="1600" dirty="0" smtClean="0">
                <a:solidFill>
                  <a:schemeClr val="accent4"/>
                </a:solidFill>
              </a:rPr>
              <a:t>|</a:t>
            </a:r>
            <a:r>
              <a:rPr lang="en-US" sz="1600" dirty="0" smtClean="0">
                <a:solidFill>
                  <a:srgbClr val="FFFFFF"/>
                </a:solidFill>
              </a:rPr>
              <a:t> 9 </a:t>
            </a:r>
            <a:r>
              <a:rPr lang="en-US" sz="1600" dirty="0">
                <a:solidFill>
                  <a:srgbClr val="FFFFFF"/>
                </a:solidFill>
              </a:rPr>
              <a:t>November 2012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300" y="5936767"/>
            <a:ext cx="4708167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Acknowledgements: Fernando Salas, David </a:t>
            </a:r>
            <a:r>
              <a:rPr lang="en-US" sz="1400" dirty="0" err="1" smtClean="0">
                <a:solidFill>
                  <a:schemeClr val="bg1"/>
                </a:solidFill>
              </a:rPr>
              <a:t>Arctur</a:t>
            </a:r>
            <a:r>
              <a:rPr lang="en-US" sz="1400" dirty="0" smtClean="0">
                <a:solidFill>
                  <a:schemeClr val="bg1"/>
                </a:solidFill>
              </a:rPr>
              <a:t> University of Texas at Austin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859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6708" y="127816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04800"/>
            <a:ext cx="7973786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endParaRPr lang="en-US" sz="2800" b="1" dirty="0" smtClean="0">
              <a:solidFill>
                <a:schemeClr val="tx2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484632"/>
          </a:xfrm>
        </p:spPr>
        <p:txBody>
          <a:bodyPr/>
          <a:lstStyle/>
          <a:p>
            <a:r>
              <a:rPr lang="en-US" dirty="0" smtClean="0"/>
              <a:t>OGC/WMO </a:t>
            </a:r>
            <a:r>
              <a:rPr lang="en-US" sz="2200" b="0" dirty="0" smtClean="0">
                <a:solidFill>
                  <a:srgbClr val="7F7F7F"/>
                </a:solidFill>
              </a:rPr>
              <a:t>Hydrology Domain Working Group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6346" y="5837202"/>
            <a:ext cx="1138494" cy="920966"/>
            <a:chOff x="459249" y="5837202"/>
            <a:chExt cx="1138494" cy="920966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95357" y="5837202"/>
              <a:ext cx="267335" cy="267335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2008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72622" y="5807730"/>
            <a:ext cx="1138494" cy="950438"/>
            <a:chOff x="459249" y="5807730"/>
            <a:chExt cx="1138494" cy="950438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893289" y="5807730"/>
              <a:ext cx="271540" cy="27153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2009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08898" y="5807439"/>
            <a:ext cx="1138494" cy="950729"/>
            <a:chOff x="459249" y="5807439"/>
            <a:chExt cx="1138494" cy="950729"/>
          </a:xfrm>
        </p:grpSpPr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892998" y="5807439"/>
              <a:ext cx="272122" cy="272120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2010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45175" y="5807150"/>
            <a:ext cx="1138494" cy="951018"/>
            <a:chOff x="459249" y="5807150"/>
            <a:chExt cx="1138494" cy="951018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892709" y="5807150"/>
              <a:ext cx="272700" cy="27269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2011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81452" y="5806025"/>
            <a:ext cx="1138494" cy="952143"/>
            <a:chOff x="459249" y="5806025"/>
            <a:chExt cx="1138494" cy="952143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2012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62127" y="3828458"/>
            <a:ext cx="2673097" cy="1979272"/>
            <a:chOff x="1462127" y="3828458"/>
            <a:chExt cx="2673097" cy="1979272"/>
          </a:xfrm>
        </p:grpSpPr>
        <p:cxnSp>
          <p:nvCxnSpPr>
            <p:cNvPr id="56" name="Straight Connector 55"/>
            <p:cNvCxnSpPr>
              <a:stCxn id="36" idx="0"/>
            </p:cNvCxnSpPr>
            <p:nvPr/>
          </p:nvCxnSpPr>
          <p:spPr bwMode="auto">
            <a:xfrm flipV="1">
              <a:off x="2742432" y="4303239"/>
              <a:ext cx="768" cy="150449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1462127" y="3828458"/>
              <a:ext cx="2673097" cy="1489458"/>
              <a:chOff x="5331010" y="1131039"/>
              <a:chExt cx="3358417" cy="1984469"/>
            </a:xfrm>
          </p:grpSpPr>
          <p:pic>
            <p:nvPicPr>
              <p:cNvPr id="49" name="Picture 48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1690" b="930"/>
              <a:stretch/>
            </p:blipFill>
            <p:spPr bwMode="auto">
              <a:xfrm>
                <a:off x="5331010" y="1142048"/>
                <a:ext cx="3350449" cy="197346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B9F2"/>
                </a:solidFill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50" name="TextBox 16"/>
              <p:cNvSpPr txBox="1"/>
              <p:nvPr/>
            </p:nvSpPr>
            <p:spPr>
              <a:xfrm>
                <a:off x="5331010" y="1131039"/>
                <a:ext cx="3358417" cy="307777"/>
              </a:xfrm>
              <a:prstGeom prst="rect">
                <a:avLst/>
              </a:prstGeom>
              <a:solidFill>
                <a:srgbClr val="00B9F2"/>
              </a:solidFill>
              <a:ln>
                <a:solidFill>
                  <a:srgbClr val="00B9F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November 2009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7401" y="3142536"/>
            <a:ext cx="3132073" cy="2694666"/>
            <a:chOff x="287401" y="3142536"/>
            <a:chExt cx="3132073" cy="2694666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 flipV="1">
              <a:off x="904816" y="3608873"/>
              <a:ext cx="1554" cy="222832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87401" y="3142536"/>
              <a:ext cx="3132073" cy="4663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/>
                <a:t>Hydrology Domain Working Group formed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/>
                <a:t>OGC observer at CHy-13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01833" y="3172011"/>
            <a:ext cx="3408667" cy="2635428"/>
            <a:chOff x="4401833" y="3172011"/>
            <a:chExt cx="3408667" cy="2635428"/>
          </a:xfrm>
        </p:grpSpPr>
        <p:cxnSp>
          <p:nvCxnSpPr>
            <p:cNvPr id="62" name="Straight Connector 61"/>
            <p:cNvCxnSpPr/>
            <p:nvPr/>
          </p:nvCxnSpPr>
          <p:spPr bwMode="auto">
            <a:xfrm flipV="1">
              <a:off x="6414422" y="4325250"/>
              <a:ext cx="0" cy="1464295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39" idx="0"/>
            </p:cNvCxnSpPr>
            <p:nvPr/>
          </p:nvCxnSpPr>
          <p:spPr bwMode="auto">
            <a:xfrm flipV="1">
              <a:off x="4578708" y="4303239"/>
              <a:ext cx="0" cy="150420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4401833" y="3172011"/>
              <a:ext cx="3408667" cy="11708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Technical Meetings Each 3 Months</a:t>
              </a:r>
              <a:br>
                <a:rPr lang="en-US" sz="1400" dirty="0" smtClean="0"/>
              </a:br>
              <a:r>
                <a:rPr lang="en-US" sz="1400" dirty="0" smtClean="0"/>
                <a:t>Four Interoperability Experiments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 (Surface water, groundwater, forecasting)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Annual week-long workshops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Involvement by many countries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99679" y="1948163"/>
            <a:ext cx="3421340" cy="3868793"/>
            <a:chOff x="5499679" y="1948163"/>
            <a:chExt cx="3421340" cy="3868793"/>
          </a:xfrm>
        </p:grpSpPr>
        <p:cxnSp>
          <p:nvCxnSpPr>
            <p:cNvPr id="68" name="Straight Connector 67"/>
            <p:cNvCxnSpPr/>
            <p:nvPr/>
          </p:nvCxnSpPr>
          <p:spPr bwMode="auto">
            <a:xfrm flipV="1">
              <a:off x="8250699" y="2868825"/>
              <a:ext cx="0" cy="294813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105" name="Group 4104"/>
            <p:cNvGrpSpPr/>
            <p:nvPr/>
          </p:nvGrpSpPr>
          <p:grpSpPr>
            <a:xfrm>
              <a:off x="7487019" y="2362199"/>
              <a:ext cx="1434000" cy="515761"/>
              <a:chOff x="7021025" y="2115518"/>
              <a:chExt cx="1434000" cy="515761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7021025" y="2115518"/>
                <a:ext cx="1434000" cy="515761"/>
              </a:xfrm>
              <a:prstGeom prst="rect">
                <a:avLst/>
              </a:prstGeom>
              <a:solidFill>
                <a:schemeClr val="tx2"/>
              </a:solidFill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/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04" b="38982"/>
              <a:stretch/>
            </p:blipFill>
            <p:spPr bwMode="auto">
              <a:xfrm>
                <a:off x="7108700" y="2188698"/>
                <a:ext cx="1258652" cy="309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5499679" y="1948163"/>
              <a:ext cx="3421340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A time series </a:t>
              </a:r>
              <a:r>
                <a:rPr lang="en-US" sz="1200" dirty="0" smtClean="0"/>
                <a:t>for </a:t>
              </a:r>
              <a:r>
                <a:rPr lang="en-US" sz="1200" dirty="0"/>
                <a:t>one variable at one location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5147392" y="4723037"/>
            <a:ext cx="368595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Acknowledgements: OGC, WMO,  GRDC</a:t>
            </a:r>
            <a:r>
              <a:rPr lang="en-US" sz="1200" dirty="0"/>
              <a:t>, CUAHSI, BoM/CSIRO, USGS</a:t>
            </a:r>
            <a:r>
              <a:rPr lang="en-US" sz="1200" dirty="0" smtClean="0"/>
              <a:t>, GSC, </a:t>
            </a:r>
            <a:r>
              <a:rPr lang="en-US" sz="1200" dirty="0" err="1" smtClean="0"/>
              <a:t>Kisters</a:t>
            </a:r>
            <a:r>
              <a:rPr lang="en-US" sz="1200" dirty="0" smtClean="0"/>
              <a:t>, …….</a:t>
            </a:r>
            <a:endParaRPr lang="en-US" sz="12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-63961" y="1506785"/>
            <a:ext cx="4778730" cy="484948"/>
            <a:chOff x="-63960" y="1499291"/>
            <a:chExt cx="3428810" cy="499935"/>
          </a:xfrm>
        </p:grpSpPr>
        <p:sp>
          <p:nvSpPr>
            <p:cNvPr id="54" name="Rounded Rectangle 53"/>
            <p:cNvSpPr/>
            <p:nvPr/>
          </p:nvSpPr>
          <p:spPr bwMode="auto">
            <a:xfrm>
              <a:off x="-63960" y="1499291"/>
              <a:ext cx="3428810" cy="499935"/>
            </a:xfrm>
            <a:prstGeom prst="roundRect">
              <a:avLst>
                <a:gd name="adj" fmla="val 114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7840" y="1624246"/>
              <a:ext cx="2724983" cy="253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/>
                <a:t>4-Year International Effort </a:t>
              </a:r>
              <a:r>
                <a:rPr lang="en-US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– </a:t>
              </a:r>
              <a:r>
                <a:rPr lang="en-US" sz="1600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WaterML</a:t>
              </a:r>
              <a:endParaRPr lang="en-US" sz="1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37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92" y="1726577"/>
            <a:ext cx="6396216" cy="4064193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457199"/>
            <a:ext cx="7312991" cy="892623"/>
          </a:xfrm>
        </p:spPr>
        <p:txBody>
          <a:bodyPr/>
          <a:lstStyle/>
          <a:p>
            <a:r>
              <a:rPr lang="en-US" dirty="0" smtClean="0"/>
              <a:t>WIS</a:t>
            </a:r>
            <a:r>
              <a:rPr lang="en-US" sz="2400" b="0" dirty="0" smtClean="0">
                <a:solidFill>
                  <a:srgbClr val="7F7F7F"/>
                </a:solidFill>
              </a:rPr>
              <a:t> </a:t>
            </a:r>
            <a:r>
              <a:rPr lang="en-US" sz="2200" b="0" dirty="0" smtClean="0">
                <a:solidFill>
                  <a:srgbClr val="7F7F7F"/>
                </a:solidFill>
              </a:rPr>
              <a:t>– WMO Information System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Ingests data from National </a:t>
            </a:r>
            <a:r>
              <a:rPr lang="en-US" dirty="0" smtClean="0"/>
              <a:t>Centers . . .</a:t>
            </a:r>
            <a:endParaRPr lang="en-US" dirty="0"/>
          </a:p>
          <a:p>
            <a:r>
              <a:rPr lang="en-US" dirty="0" smtClean="0"/>
              <a:t>. . . synthesized globally </a:t>
            </a:r>
            <a:r>
              <a:rPr lang="en-US" dirty="0"/>
              <a:t>through communication networks</a:t>
            </a:r>
          </a:p>
        </p:txBody>
      </p:sp>
    </p:spTree>
    <p:extLst>
      <p:ext uri="{BB962C8B-B14F-4D97-AF65-F5344CB8AC3E}">
        <p14:creationId xmlns:p14="http://schemas.microsoft.com/office/powerpoint/2010/main" val="1383366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826130"/>
          </a:xfrm>
        </p:spPr>
        <p:txBody>
          <a:bodyPr/>
          <a:lstStyle/>
          <a:p>
            <a:r>
              <a:rPr lang="en-US" dirty="0" smtClean="0"/>
              <a:t>GEOSS</a:t>
            </a:r>
            <a:r>
              <a:rPr lang="en-US" sz="2800" dirty="0" smtClean="0"/>
              <a:t>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Global </a:t>
            </a:r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Earth Observation System of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Systems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2673" y="1726574"/>
            <a:ext cx="6238654" cy="4065034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Group on Earth Observations (GEO) . . .</a:t>
            </a:r>
          </a:p>
          <a:p>
            <a:r>
              <a:rPr lang="en-US" dirty="0"/>
              <a:t>. . . located with WMO in </a:t>
            </a:r>
            <a:r>
              <a:rPr lang="en-US" dirty="0" smtClean="0"/>
              <a:t>Geneva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4958592" y="4974045"/>
            <a:ext cx="923925" cy="817563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9534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/>
          <a:lstStyle/>
          <a:p>
            <a:r>
              <a:rPr lang="en-US" sz="2800" dirty="0" smtClean="0"/>
              <a:t>Geospatial and Temporal Water Data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116520" y="1911174"/>
            <a:ext cx="3096368" cy="1117696"/>
            <a:chOff x="5171675" y="1299330"/>
            <a:chExt cx="3096368" cy="1117696"/>
          </a:xfrm>
        </p:grpSpPr>
        <p:sp>
          <p:nvSpPr>
            <p:cNvPr id="24" name="Oval 23"/>
            <p:cNvSpPr/>
            <p:nvPr/>
          </p:nvSpPr>
          <p:spPr bwMode="auto">
            <a:xfrm>
              <a:off x="5171675" y="1299330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GEOSS</a:t>
              </a: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6107343" y="1299330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WIS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402421" y="1752012"/>
              <a:ext cx="86562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rgbClr val="BFE1F5"/>
                  </a:solidFill>
                </a:rPr>
                <a:t>Catalogs</a:t>
              </a:r>
              <a:endParaRPr lang="en-US" sz="1600" b="1" dirty="0">
                <a:solidFill>
                  <a:srgbClr val="BFE1F5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37240" y="3187366"/>
            <a:ext cx="3231098" cy="1117696"/>
            <a:chOff x="3118199" y="2796825"/>
            <a:chExt cx="3231098" cy="1117696"/>
          </a:xfrm>
        </p:grpSpPr>
        <p:sp>
          <p:nvSpPr>
            <p:cNvPr id="22" name="Oval 21"/>
            <p:cNvSpPr/>
            <p:nvPr/>
          </p:nvSpPr>
          <p:spPr bwMode="auto">
            <a:xfrm>
              <a:off x="3118199" y="2796825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OGC</a:t>
              </a: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4053867" y="2796825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WMO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45917" y="3246132"/>
              <a:ext cx="100338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Standards</a:t>
              </a:r>
              <a:endPara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9523" y="4463558"/>
            <a:ext cx="3089534" cy="1117696"/>
            <a:chOff x="1179448" y="4294321"/>
            <a:chExt cx="3089534" cy="1117696"/>
          </a:xfrm>
        </p:grpSpPr>
        <p:sp>
          <p:nvSpPr>
            <p:cNvPr id="26" name="Oval 25"/>
            <p:cNvSpPr/>
            <p:nvPr/>
          </p:nvSpPr>
          <p:spPr bwMode="auto">
            <a:xfrm>
              <a:off x="1179448" y="4294321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GIS</a:t>
              </a: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2115116" y="4294321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Water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Resources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02459" y="4743628"/>
              <a:ext cx="86652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rgbClr val="BFE1F5"/>
                  </a:solidFill>
                </a:rPr>
                <a:t>Domains</a:t>
              </a:r>
              <a:endParaRPr lang="en-US" sz="1600" b="1" dirty="0">
                <a:solidFill>
                  <a:srgbClr val="BFE1F5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Maps and </a:t>
            </a:r>
            <a:r>
              <a:rPr lang="en-US" dirty="0" smtClean="0"/>
              <a:t>time series </a:t>
            </a:r>
            <a:r>
              <a:rPr lang="en-US" dirty="0"/>
              <a:t>. . .</a:t>
            </a:r>
          </a:p>
          <a:p>
            <a:r>
              <a:rPr lang="en-US" dirty="0"/>
              <a:t>                  . . . </a:t>
            </a:r>
            <a:r>
              <a:rPr lang="en-US" dirty="0" smtClean="0"/>
              <a:t>interoperability </a:t>
            </a:r>
            <a:r>
              <a:rPr lang="en-US" dirty="0"/>
              <a:t>of </a:t>
            </a:r>
            <a:r>
              <a:rPr lang="en-US" dirty="0" smtClean="0"/>
              <a:t>connected systems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 bwMode="auto">
          <a:xfrm rot="19743162">
            <a:off x="817182" y="2961385"/>
            <a:ext cx="4219565" cy="361033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 rot="19752863">
            <a:off x="1986417" y="2897390"/>
            <a:ext cx="15162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Implementation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71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383036" y="1503235"/>
            <a:ext cx="1071989" cy="690060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383036" y="2373820"/>
            <a:ext cx="1071989" cy="1356473"/>
          </a:xfrm>
          <a:prstGeom prst="rect">
            <a:avLst/>
          </a:prstGeom>
          <a:solidFill>
            <a:srgbClr val="35AC46"/>
          </a:solidFill>
          <a:ln w="19050" cmpd="sng">
            <a:solidFill>
              <a:srgbClr val="35AC4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383036" y="3913149"/>
            <a:ext cx="1071989" cy="145288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9050" cmpd="sng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Services Stack </a:t>
            </a:r>
            <a:r>
              <a:rPr lang="en-US" sz="2200" b="0" dirty="0" smtClean="0">
                <a:solidFill>
                  <a:srgbClr val="7F7F7F"/>
                </a:solidFill>
              </a:rPr>
              <a:t>for Time Series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78971" y="1503235"/>
            <a:ext cx="2395745" cy="692497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FF0000"/>
                </a:solidFill>
              </a:rPr>
              <a:t>Catalog </a:t>
            </a:r>
            <a:r>
              <a:rPr lang="en-US" sz="1300" dirty="0">
                <a:solidFill>
                  <a:srgbClr val="FF0000"/>
                </a:solidFill>
              </a:rPr>
              <a:t>Service for the </a:t>
            </a:r>
            <a:r>
              <a:rPr lang="en-US" sz="1300" dirty="0" smtClean="0">
                <a:solidFill>
                  <a:srgbClr val="FF0000"/>
                </a:solidFill>
              </a:rPr>
              <a:t>Web </a:t>
            </a:r>
            <a:r>
              <a:rPr lang="en-US" sz="1300" dirty="0" smtClean="0">
                <a:solidFill>
                  <a:prstClr val="black"/>
                </a:solidFill>
              </a:rPr>
              <a:t>with </a:t>
            </a:r>
            <a:r>
              <a:rPr lang="en-US" sz="1300" dirty="0">
                <a:solidFill>
                  <a:prstClr val="black"/>
                </a:solidFill>
              </a:rPr>
              <a:t>standard metadata</a:t>
            </a:r>
            <a:r>
              <a:rPr lang="en-US" sz="1300" dirty="0" smtClean="0">
                <a:solidFill>
                  <a:prstClr val="black"/>
                </a:solidFill>
              </a:rPr>
              <a:t>: ISO, FGDC, ANZLIC, Dublin Core</a:t>
            </a: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8076" y="3923214"/>
            <a:ext cx="2386231" cy="1434824"/>
          </a:xfrm>
          <a:prstGeom prst="rect">
            <a:avLst/>
          </a:prstGeom>
          <a:noFill/>
          <a:ln w="19050" cmpd="sng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7503098" y="1584003"/>
            <a:ext cx="95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Who</a:t>
            </a:r>
            <a:r>
              <a:rPr lang="en-US" sz="1400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sz="1400" b="1" dirty="0" smtClean="0">
                <a:solidFill>
                  <a:srgbClr val="FFFFFF"/>
                </a:solidFill>
              </a:rPr>
              <a:t>What</a:t>
            </a:r>
            <a:r>
              <a:rPr lang="en-US" sz="14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503098" y="2739031"/>
            <a:ext cx="103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Where? </a:t>
            </a:r>
            <a:r>
              <a:rPr lang="en-US" sz="1400" b="1" dirty="0" smtClean="0">
                <a:solidFill>
                  <a:srgbClr val="FFFFFF"/>
                </a:solidFill>
              </a:rPr>
              <a:t>When</a:t>
            </a:r>
            <a:r>
              <a:rPr lang="en-US" sz="14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03098" y="4302517"/>
            <a:ext cx="1042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Access</a:t>
            </a:r>
          </a:p>
          <a:p>
            <a:r>
              <a:rPr lang="en-US" sz="1400" b="1" dirty="0" smtClean="0">
                <a:solidFill>
                  <a:srgbClr val="FFFFFF"/>
                </a:solidFill>
              </a:rPr>
              <a:t>Data</a:t>
            </a: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162" y="2384516"/>
            <a:ext cx="2362200" cy="1335992"/>
          </a:xfrm>
          <a:prstGeom prst="rect">
            <a:avLst/>
          </a:prstGeom>
          <a:noFill/>
          <a:ln w="19050" cmpd="sng">
            <a:solidFill>
              <a:srgbClr val="35AC46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Existing OGC Data Services are Adequate . . .</a:t>
            </a:r>
          </a:p>
          <a:p>
            <a:r>
              <a:rPr lang="en-US" dirty="0"/>
              <a:t>                . . . Need to Be Customized for Water Information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343688" y="2285222"/>
            <a:ext cx="567574" cy="1526641"/>
            <a:chOff x="4419600" y="3050193"/>
            <a:chExt cx="323850" cy="871080"/>
          </a:xfrm>
        </p:grpSpPr>
        <p:sp>
          <p:nvSpPr>
            <p:cNvPr id="53" name="Oval 52"/>
            <p:cNvSpPr/>
            <p:nvPr/>
          </p:nvSpPr>
          <p:spPr>
            <a:xfrm>
              <a:off x="4572000" y="3050193"/>
              <a:ext cx="171450" cy="171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54" name="Straight Connector 53"/>
            <p:cNvCxnSpPr>
              <a:stCxn id="53" idx="2"/>
            </p:cNvCxnSpPr>
            <p:nvPr/>
          </p:nvCxnSpPr>
          <p:spPr>
            <a:xfrm flipH="1">
              <a:off x="4419600" y="3135918"/>
              <a:ext cx="152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4572000" y="3400389"/>
              <a:ext cx="171450" cy="1714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6" name="Straight Connector 55"/>
            <p:cNvCxnSpPr>
              <a:stCxn id="55" idx="2"/>
            </p:cNvCxnSpPr>
            <p:nvPr/>
          </p:nvCxnSpPr>
          <p:spPr>
            <a:xfrm flipH="1">
              <a:off x="4419600" y="3486114"/>
              <a:ext cx="1524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4572000" y="3749823"/>
              <a:ext cx="171450" cy="171450"/>
            </a:xfrm>
            <a:prstGeom prst="ellipse">
              <a:avLst/>
            </a:prstGeom>
            <a:noFill/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8" name="Straight Connector 57"/>
            <p:cNvCxnSpPr>
              <a:stCxn id="57" idx="2"/>
            </p:cNvCxnSpPr>
            <p:nvPr/>
          </p:nvCxnSpPr>
          <p:spPr>
            <a:xfrm flipH="1">
              <a:off x="4419600" y="3835548"/>
              <a:ext cx="152400" cy="0"/>
            </a:xfrm>
            <a:prstGeom prst="line">
              <a:avLst/>
            </a:prstGeom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Can 58"/>
          <p:cNvSpPr/>
          <p:nvPr/>
        </p:nvSpPr>
        <p:spPr>
          <a:xfrm>
            <a:off x="689437" y="2025294"/>
            <a:ext cx="1644544" cy="1974866"/>
          </a:xfrm>
          <a:prstGeom prst="can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11172" y="2296388"/>
            <a:ext cx="1776758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Catalog (CSW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1172" y="2910359"/>
            <a:ext cx="1887188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Metadata (WFS)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0793" y="3521080"/>
            <a:ext cx="2019549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 (WaterML2)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0270" y="2811876"/>
            <a:ext cx="15628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Time Series Services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370" y="4331355"/>
            <a:ext cx="4022060" cy="4953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CSW = OGC Catalog Service for the Web</a:t>
            </a:r>
          </a:p>
          <a:p>
            <a:pPr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WFS = OGC Web Feature Service for Maps </a:t>
            </a:r>
          </a:p>
        </p:txBody>
      </p:sp>
    </p:spTree>
    <p:extLst>
      <p:ext uri="{BB962C8B-B14F-4D97-AF65-F5344CB8AC3E}">
        <p14:creationId xmlns:p14="http://schemas.microsoft.com/office/powerpoint/2010/main" val="1388873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7751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Dominican Republic, GEOSS, and WMO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3396851"/>
            <a:ext cx="2355005" cy="965340"/>
          </a:xfrm>
          <a:prstGeom prst="rect">
            <a:avLst/>
          </a:prstGeom>
          <a:noFill/>
          <a:ln w="38100" cmpd="sng">
            <a:solidFill>
              <a:srgbClr val="35AC4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encrypted-tbn2.google.com/images?q=tbn:ANd9GcTgbibHZQyIWCgb-Fhl3HjVI5l9OaaiM3zHHNPVlYQh0dU_Z2tZj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333" y="4658894"/>
            <a:ext cx="1419971" cy="1419970"/>
          </a:xfrm>
          <a:prstGeom prst="ellipse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844585" y="1836009"/>
            <a:ext cx="1896844" cy="1263382"/>
            <a:chOff x="6968125" y="3982976"/>
            <a:chExt cx="1896844" cy="1263382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6968125" y="3982976"/>
              <a:ext cx="1896844" cy="1263382"/>
            </a:xfrm>
            <a:prstGeom prst="roundRect">
              <a:avLst>
                <a:gd name="adj" fmla="val 8773"/>
              </a:avLst>
            </a:prstGeom>
            <a:solidFill>
              <a:schemeClr val="bg1"/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230613" y="4051419"/>
              <a:ext cx="1634355" cy="1115242"/>
              <a:chOff x="7230613" y="3732249"/>
              <a:chExt cx="1634355" cy="111524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7645768" y="3732249"/>
                <a:ext cx="1219200" cy="1115242"/>
                <a:chOff x="6305550" y="4434087"/>
                <a:chExt cx="1219200" cy="1115242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6305550" y="4843011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Metadata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6305550" y="5241552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Data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6305550" y="4434087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Catalog</a:t>
                  </a: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7230613" y="3805953"/>
                <a:ext cx="376166" cy="1011800"/>
                <a:chOff x="4419600" y="3050193"/>
                <a:chExt cx="323850" cy="87108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4572000" y="305019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>
                  <a:stCxn id="28" idx="2"/>
                </p:cNvCxnSpPr>
                <p:nvPr/>
              </p:nvCxnSpPr>
              <p:spPr>
                <a:xfrm flipH="1">
                  <a:off x="4419600" y="3135918"/>
                  <a:ext cx="1524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Oval 29"/>
                <p:cNvSpPr/>
                <p:nvPr/>
              </p:nvSpPr>
              <p:spPr>
                <a:xfrm>
                  <a:off x="4572000" y="3400389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" name="Straight Connector 30"/>
                <p:cNvCxnSpPr>
                  <a:stCxn id="30" idx="2"/>
                </p:cNvCxnSpPr>
                <p:nvPr/>
              </p:nvCxnSpPr>
              <p:spPr>
                <a:xfrm flipH="1">
                  <a:off x="4419600" y="3486114"/>
                  <a:ext cx="152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4572000" y="374982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" name="Straight Connector 32"/>
                <p:cNvCxnSpPr>
                  <a:stCxn id="32" idx="2"/>
                </p:cNvCxnSpPr>
                <p:nvPr/>
              </p:nvCxnSpPr>
              <p:spPr>
                <a:xfrm flipH="1">
                  <a:off x="4419600" y="3835548"/>
                  <a:ext cx="152400" cy="0"/>
                </a:xfrm>
                <a:prstGeom prst="line">
                  <a:avLst/>
                </a:prstGeom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89" y="4551114"/>
            <a:ext cx="1791677" cy="1479879"/>
          </a:xfrm>
          <a:prstGeom prst="rect">
            <a:avLst/>
          </a:prstGeom>
          <a:noFill/>
          <a:ln w="38100">
            <a:solidFill>
              <a:srgbClr val="007AC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38" y="3438169"/>
            <a:ext cx="1725161" cy="86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ight Arrow 40"/>
          <p:cNvSpPr/>
          <p:nvPr/>
        </p:nvSpPr>
        <p:spPr bwMode="auto">
          <a:xfrm rot="19743162">
            <a:off x="-1651534" y="4122947"/>
            <a:ext cx="4219565" cy="361033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594000" scaled="0"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35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40" y="2225806"/>
            <a:ext cx="2718732" cy="1727498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 descr="http://www.google.com/url?source=imglanding&amp;ct=img&amp;q=http://www.worldatlas.com/webimage/flags/countrys/zzzflags/dolarge.gif&amp;sa=X&amp;ei=0P90T5DvCqSriQLssMynDg&amp;ved=0CAkQ8wc&amp;usg=AFQjCNEZDBA79lvgbimxKOsCWc9kDAET0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9512" y="4666154"/>
            <a:ext cx="2026338" cy="1372383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5293691" y="4068664"/>
            <a:ext cx="2881681" cy="41026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WMO Information System. . .</a:t>
            </a:r>
          </a:p>
          <a:p>
            <a:r>
              <a:rPr lang="en-US" dirty="0"/>
              <a:t>                . . . INDRHI – Dominican </a:t>
            </a:r>
            <a:r>
              <a:rPr lang="en-US" dirty="0" smtClean="0"/>
              <a:t>Republic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5207966" y="1350454"/>
            <a:ext cx="3219450" cy="5040821"/>
          </a:xfrm>
          <a:prstGeom prst="rect">
            <a:avLst/>
          </a:prstGeom>
          <a:noFill/>
          <a:ln w="38100">
            <a:solidFill>
              <a:srgbClr val="00B9F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402798" y="1535120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9F2"/>
                </a:solidFill>
              </a:rPr>
              <a:t>Authoritative information </a:t>
            </a:r>
            <a:endParaRPr lang="en-US" dirty="0">
              <a:solidFill>
                <a:srgbClr val="00B9F2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22501" y="1350454"/>
            <a:ext cx="2685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9F2"/>
                </a:solidFill>
              </a:rPr>
              <a:t>Volunteered Information </a:t>
            </a:r>
            <a:endParaRPr lang="en-US" dirty="0">
              <a:solidFill>
                <a:srgbClr val="00B9F2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19743162">
            <a:off x="3963072" y="2652098"/>
            <a:ext cx="1633512" cy="361033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594000" scaled="0"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197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5008" y="1834097"/>
            <a:ext cx="1766638" cy="1151120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841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7751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GEOSS Portal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870575" y="1350454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Search for water information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719786"/>
            <a:ext cx="4441937" cy="1728787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43" y="2920993"/>
            <a:ext cx="5672138" cy="1973162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4418294"/>
            <a:ext cx="6734175" cy="1692547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5223500" y="2483929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Find </a:t>
            </a:r>
            <a:r>
              <a:rPr lang="en-US" dirty="0" err="1" smtClean="0">
                <a:solidFill>
                  <a:schemeClr val="bg1"/>
                </a:solidFill>
              </a:rPr>
              <a:t>streamflow</a:t>
            </a:r>
            <a:r>
              <a:rPr lang="en-US" dirty="0" smtClean="0">
                <a:solidFill>
                  <a:schemeClr val="bg1"/>
                </a:solidFill>
              </a:rPr>
              <a:t> maps for countries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9050" y="4979479"/>
            <a:ext cx="2044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Streamflow</a:t>
            </a:r>
            <a:r>
              <a:rPr lang="en-US" dirty="0" smtClean="0">
                <a:solidFill>
                  <a:schemeClr val="bg1"/>
                </a:solidFill>
              </a:rPr>
              <a:t> map for the Dominican Republic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srgbClr val="FFFFFF"/>
                </a:solidFill>
                <a:hlinkClick r:id="rId5"/>
              </a:rPr>
              <a:t>http://geossregistries.info/geosspub/resource_search_ns.jsp</a:t>
            </a:r>
            <a:endParaRPr lang="en-US" sz="10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08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17213"/>
            <a:ext cx="3700382" cy="2020226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States Services Stack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87814" y="2708637"/>
            <a:ext cx="2260912" cy="2314803"/>
            <a:chOff x="3410480" y="2275114"/>
            <a:chExt cx="3252258" cy="32004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480" y="2275114"/>
              <a:ext cx="3252258" cy="3200400"/>
            </a:xfrm>
            <a:prstGeom prst="rect">
              <a:avLst/>
            </a:prstGeom>
            <a:noFill/>
            <a:ln w="38100" cmpd="sng">
              <a:solidFill>
                <a:srgbClr val="35AC4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 bwMode="auto">
            <a:xfrm>
              <a:off x="4191000" y="2971800"/>
              <a:ext cx="152400" cy="152400"/>
            </a:xfrm>
            <a:prstGeom prst="ellipse">
              <a:avLst/>
            </a:prstGeom>
            <a:noFill/>
            <a:ln w="38100">
              <a:solidFill>
                <a:srgbClr val="35AC4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47" y="4734021"/>
            <a:ext cx="4829978" cy="822294"/>
          </a:xfrm>
          <a:prstGeom prst="rect">
            <a:avLst/>
          </a:prstGeom>
          <a:noFill/>
          <a:ln w="38100" cmpd="sng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97024" y="4425550"/>
            <a:ext cx="2486025" cy="30050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WaterML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time series </a:t>
            </a:r>
            <a:r>
              <a:rPr lang="en-US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service for data</a:t>
            </a:r>
            <a:endParaRPr lang="en-US" sz="1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6965" y="5857876"/>
            <a:ext cx="5698060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An attribute of each mapped observation point 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is a web link to the </a:t>
            </a:r>
            <a:r>
              <a:rPr lang="en-US" dirty="0" err="1" smtClean="0"/>
              <a:t>WaterML</a:t>
            </a:r>
            <a:r>
              <a:rPr lang="en-US" dirty="0" smtClean="0"/>
              <a:t> data service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" y="4179106"/>
            <a:ext cx="3199044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10800000" scaled="0"/>
            <a:tileRect/>
          </a:gradFill>
          <a:effectLst/>
        </p:spPr>
        <p:txBody>
          <a:bodyPr wrap="square" lIns="73152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Colorado River </a:t>
            </a:r>
          </a:p>
          <a:p>
            <a:pPr algn="l"/>
            <a:r>
              <a:rPr lang="en-US" sz="1400" b="1" dirty="0">
                <a:solidFill>
                  <a:schemeClr val="bg1"/>
                </a:solidFill>
              </a:rPr>
              <a:t>at Austin, Texas</a:t>
            </a:r>
          </a:p>
        </p:txBody>
      </p:sp>
      <p:sp>
        <p:nvSpPr>
          <p:cNvPr id="18" name="Bent Arrow 17"/>
          <p:cNvSpPr/>
          <p:nvPr/>
        </p:nvSpPr>
        <p:spPr>
          <a:xfrm rot="16200000" flipH="1" flipV="1">
            <a:off x="4841627" y="3594301"/>
            <a:ext cx="548864" cy="763592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1500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900431" y="1688591"/>
            <a:ext cx="1896844" cy="1263382"/>
            <a:chOff x="6968125" y="3982976"/>
            <a:chExt cx="1896844" cy="1263382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6968125" y="3982976"/>
              <a:ext cx="1896844" cy="1263382"/>
            </a:xfrm>
            <a:prstGeom prst="roundRect">
              <a:avLst>
                <a:gd name="adj" fmla="val 8773"/>
              </a:avLst>
            </a:prstGeom>
            <a:solidFill>
              <a:schemeClr val="bg1"/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230613" y="4051419"/>
              <a:ext cx="1634355" cy="1115242"/>
              <a:chOff x="7230613" y="3732249"/>
              <a:chExt cx="1634355" cy="1115242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7645768" y="3732249"/>
                <a:ext cx="1219200" cy="1115242"/>
                <a:chOff x="6305550" y="4434087"/>
                <a:chExt cx="1219200" cy="1115242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6305550" y="4843011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Metadata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305550" y="5241552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Data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305550" y="4434087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Catalog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7230613" y="3805953"/>
                <a:ext cx="376166" cy="1011800"/>
                <a:chOff x="4419600" y="3050193"/>
                <a:chExt cx="323850" cy="871080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4572000" y="305019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4" name="Straight Connector 23"/>
                <p:cNvCxnSpPr>
                  <a:stCxn id="23" idx="2"/>
                </p:cNvCxnSpPr>
                <p:nvPr/>
              </p:nvCxnSpPr>
              <p:spPr>
                <a:xfrm flipH="1">
                  <a:off x="4419600" y="3135918"/>
                  <a:ext cx="1524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/>
                <p:cNvSpPr/>
                <p:nvPr/>
              </p:nvSpPr>
              <p:spPr>
                <a:xfrm>
                  <a:off x="4572000" y="3400389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" name="Straight Connector 25"/>
                <p:cNvCxnSpPr>
                  <a:stCxn id="25" idx="2"/>
                </p:cNvCxnSpPr>
                <p:nvPr/>
              </p:nvCxnSpPr>
              <p:spPr>
                <a:xfrm flipH="1">
                  <a:off x="4419600" y="3486114"/>
                  <a:ext cx="152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Oval 26"/>
                <p:cNvSpPr/>
                <p:nvPr/>
              </p:nvSpPr>
              <p:spPr>
                <a:xfrm>
                  <a:off x="4572000" y="374982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8" name="Straight Connector 27"/>
                <p:cNvCxnSpPr>
                  <a:stCxn id="27" idx="2"/>
                </p:cNvCxnSpPr>
                <p:nvPr/>
              </p:nvCxnSpPr>
              <p:spPr>
                <a:xfrm flipH="1">
                  <a:off x="4419600" y="3835548"/>
                  <a:ext cx="152400" cy="0"/>
                </a:xfrm>
                <a:prstGeom prst="line">
                  <a:avLst/>
                </a:prstGeom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" name="TextBox 31"/>
          <p:cNvSpPr txBox="1"/>
          <p:nvPr/>
        </p:nvSpPr>
        <p:spPr>
          <a:xfrm>
            <a:off x="4797023" y="3205743"/>
            <a:ext cx="2486025" cy="30050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Web Feature Service for Observation Metadata</a:t>
            </a:r>
            <a:endParaRPr lang="en-US" sz="1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32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Zealand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04246" y="1568758"/>
            <a:ext cx="64635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5EB4E6">
                    <a:lumMod val="20000"/>
                    <a:lumOff val="80000"/>
                  </a:srgbClr>
                </a:solidFill>
              </a:rPr>
              <a:t>NIWA</a:t>
            </a:r>
            <a:r>
              <a:rPr lang="en-US" dirty="0">
                <a:solidFill>
                  <a:srgbClr val="5EB4E6">
                    <a:lumMod val="20000"/>
                    <a:lumOff val="80000"/>
                  </a:srgbClr>
                </a:solidFill>
              </a:rPr>
              <a:t> operates about 20% of 1300 hydrometric stations </a:t>
            </a:r>
            <a:br>
              <a:rPr lang="en-US" dirty="0">
                <a:solidFill>
                  <a:srgbClr val="5EB4E6">
                    <a:lumMod val="20000"/>
                    <a:lumOff val="80000"/>
                  </a:srgbClr>
                </a:solidFill>
              </a:rPr>
            </a:br>
            <a:r>
              <a:rPr lang="en-US" dirty="0">
                <a:solidFill>
                  <a:srgbClr val="5EB4E6">
                    <a:lumMod val="20000"/>
                    <a:lumOff val="80000"/>
                  </a:srgbClr>
                </a:solidFill>
              </a:rPr>
              <a:t>Regional authorities operate about 80% of stations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87790"/>
            <a:ext cx="1677108" cy="526928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71862" y="5883276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dirty="0">
                <a:solidFill>
                  <a:prstClr val="white"/>
                </a:solidFill>
              </a:rPr>
              <a:t>Develop a federated </a:t>
            </a:r>
            <a:r>
              <a:rPr lang="en-NZ" dirty="0" smtClean="0">
                <a:solidFill>
                  <a:prstClr val="white"/>
                </a:solidFill>
              </a:rPr>
              <a:t>hydrological information infrastructure . . .</a:t>
            </a:r>
            <a:endParaRPr lang="en-NZ" dirty="0">
              <a:solidFill>
                <a:prstClr val="white"/>
              </a:solidFill>
            </a:endParaRPr>
          </a:p>
          <a:p>
            <a:r>
              <a:rPr lang="en-NZ" dirty="0">
                <a:solidFill>
                  <a:prstClr val="white"/>
                </a:solidFill>
              </a:rPr>
              <a:t>                    </a:t>
            </a:r>
            <a:r>
              <a:rPr lang="en-NZ" dirty="0" smtClean="0">
                <a:solidFill>
                  <a:prstClr val="white"/>
                </a:solidFill>
              </a:rPr>
              <a:t>. . . linking nationally and regionally collected data</a:t>
            </a:r>
            <a:endParaRPr lang="en-NZ" dirty="0">
              <a:solidFill>
                <a:prstClr val="white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4" y="2303297"/>
            <a:ext cx="2583949" cy="342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3038475" cy="292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743325" y="2314575"/>
            <a:ext cx="4879472" cy="3427307"/>
            <a:chOff x="3743325" y="2314575"/>
            <a:chExt cx="4879472" cy="342730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6308223" y="3352800"/>
              <a:ext cx="2314574" cy="119524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 cmpd="sng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</a:rPr>
                <a:t>New Zealand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</a:rPr>
                <a:t>Water Information System</a:t>
              </a: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325" y="2314575"/>
              <a:ext cx="2524125" cy="3427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7807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0" t="20418"/>
          <a:stretch/>
        </p:blipFill>
        <p:spPr bwMode="auto">
          <a:xfrm>
            <a:off x="4498794" y="1632027"/>
            <a:ext cx="4011603" cy="227148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56600" cy="484632"/>
          </a:xfrm>
        </p:spPr>
        <p:txBody>
          <a:bodyPr/>
          <a:lstStyle/>
          <a:p>
            <a:r>
              <a:rPr lang="en-US" sz="2800" dirty="0" smtClean="0"/>
              <a:t>Global Data Centers – Precipitation and Runoff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12771"/>
            <a:ext cx="1455429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42913"/>
            <a:ext cx="3539313" cy="21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80114"/>
            <a:ext cx="3000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50870"/>
            <a:ext cx="13049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90117" y="58785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sz="1600" dirty="0" smtClean="0">
                <a:solidFill>
                  <a:schemeClr val="bg1"/>
                </a:solidFill>
              </a:rPr>
              <a:t>Collect data from National Hydrological Surveys….</a:t>
            </a:r>
          </a:p>
          <a:p>
            <a:pPr algn="l" eaLnBrk="0" hangingPunct="0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…. using water web services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2489544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48467" y="3601451"/>
            <a:ext cx="5006558" cy="945588"/>
            <a:chOff x="3827844" y="3385354"/>
            <a:chExt cx="5006558" cy="945588"/>
          </a:xfrm>
        </p:grpSpPr>
        <p:sp>
          <p:nvSpPr>
            <p:cNvPr id="35" name="Rectangle 34"/>
            <p:cNvSpPr/>
            <p:nvPr/>
          </p:nvSpPr>
          <p:spPr bwMode="auto">
            <a:xfrm>
              <a:off x="7010401" y="3385354"/>
              <a:ext cx="1824001" cy="914079"/>
            </a:xfrm>
            <a:prstGeom prst="rect">
              <a:avLst/>
            </a:prstGeom>
            <a:solidFill>
              <a:srgbClr val="546B1F"/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3827844" y="3385354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03160" y="3449715"/>
              <a:ext cx="3053741" cy="88122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chemeClr val="accent1">
                      <a:lumMod val="50000"/>
                    </a:schemeClr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Volume II</a:t>
              </a:r>
            </a:p>
            <a:p>
              <a:pPr eaLnBrk="0" hangingPunct="0"/>
              <a:r>
                <a:rPr lang="en-US" sz="1200" dirty="0" smtClean="0"/>
                <a:t>Management of Water Resources and </a:t>
              </a:r>
              <a:br>
                <a:rPr lang="en-US" sz="1200" dirty="0" smtClean="0"/>
              </a:br>
              <a:r>
                <a:rPr lang="en-US" sz="1200" dirty="0" smtClean="0"/>
                <a:t>Application of Hydrological Practices</a:t>
              </a:r>
            </a:p>
          </p:txBody>
        </p:sp>
      </p:grpSp>
      <p:sp>
        <p:nvSpPr>
          <p:cNvPr id="46" name="Right Arrow 45"/>
          <p:cNvSpPr/>
          <p:nvPr/>
        </p:nvSpPr>
        <p:spPr bwMode="auto">
          <a:xfrm rot="5400000">
            <a:off x="3855820" y="2261153"/>
            <a:ext cx="1014398" cy="164208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50011" y="1503627"/>
            <a:ext cx="5005014" cy="946824"/>
            <a:chOff x="3829388" y="1520258"/>
            <a:chExt cx="5005014" cy="946824"/>
          </a:xfrm>
        </p:grpSpPr>
        <p:sp>
          <p:nvSpPr>
            <p:cNvPr id="7" name="Rectangle 6"/>
            <p:cNvSpPr/>
            <p:nvPr/>
          </p:nvSpPr>
          <p:spPr bwMode="auto">
            <a:xfrm>
              <a:off x="3829388" y="1520258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07068" y="1579993"/>
              <a:ext cx="3053741" cy="88708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rgbClr val="546B1F"/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rgbClr val="7F7F7F"/>
                  </a:solidFill>
                </a:rPr>
                <a:t>Volume I</a:t>
              </a:r>
            </a:p>
            <a:p>
              <a:pPr eaLnBrk="0" hangingPunct="0"/>
              <a:r>
                <a:rPr lang="en-US" sz="1200" dirty="0" smtClean="0"/>
                <a:t>Hydrology – From Measurement to </a:t>
              </a:r>
              <a:br>
                <a:rPr lang="en-US" sz="1200" dirty="0" smtClean="0"/>
              </a:br>
              <a:r>
                <a:rPr lang="en-US" sz="1200" dirty="0" smtClean="0"/>
                <a:t>Hydrological Information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10401" y="1520258"/>
              <a:ext cx="1824001" cy="9140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WMO Guide to Hydrological Practices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Guide to Hydrological Practices . </a:t>
            </a:r>
            <a:r>
              <a:rPr lang="en-US" dirty="0"/>
              <a:t>. .</a:t>
            </a:r>
          </a:p>
          <a:p>
            <a:r>
              <a:rPr lang="en-US" dirty="0"/>
              <a:t>. . . </a:t>
            </a:r>
            <a:r>
              <a:rPr lang="en-US" dirty="0" smtClean="0"/>
              <a:t>WMO recommendations for National Hydrological Surveys </a:t>
            </a:r>
            <a:endParaRPr lang="en-US" dirty="0"/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22" y="1563362"/>
            <a:ext cx="1590827" cy="293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778225" y="1721936"/>
            <a:ext cx="1676800" cy="4453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Science and </a:t>
            </a:r>
            <a:b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Measurement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78225" y="3805077"/>
            <a:ext cx="1676800" cy="453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eaLnBrk="0" hangingPunct="0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Application and </a:t>
            </a:r>
          </a:p>
          <a:p>
            <a:r>
              <a:rPr lang="en-US" dirty="0"/>
              <a:t>Management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02719" y="2850382"/>
            <a:ext cx="1397305" cy="453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 smtClean="0"/>
              <a:t>Chapter 10</a:t>
            </a:r>
          </a:p>
          <a:p>
            <a:pPr algn="ctr" eaLnBrk="0" hangingPunct="0"/>
            <a:r>
              <a:rPr lang="en-US" sz="1200" dirty="0" smtClean="0"/>
              <a:t>Data Storage, Access, and Dissemination</a:t>
            </a:r>
          </a:p>
        </p:txBody>
      </p:sp>
    </p:spTree>
    <p:extLst>
      <p:ext uri="{BB962C8B-B14F-4D97-AF65-F5344CB8AC3E}">
        <p14:creationId xmlns:p14="http://schemas.microsoft.com/office/powerpoint/2010/main" val="3766593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Streamflow</a:t>
            </a:r>
            <a:r>
              <a:rPr lang="en-US" dirty="0" smtClean="0"/>
              <a:t> Services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089077" y="2248262"/>
            <a:ext cx="4965848" cy="3124838"/>
            <a:chOff x="2089077" y="1598712"/>
            <a:chExt cx="4965848" cy="312483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556"/>
            <a:stretch/>
          </p:blipFill>
          <p:spPr bwMode="auto">
            <a:xfrm>
              <a:off x="2089077" y="1598712"/>
              <a:ext cx="4965848" cy="3124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8" name="TextBox 17"/>
            <p:cNvSpPr txBox="1"/>
            <p:nvPr/>
          </p:nvSpPr>
          <p:spPr>
            <a:xfrm>
              <a:off x="2089077" y="1598712"/>
              <a:ext cx="4965848" cy="24629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Global Runoff Data Centre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5800" y="4068741"/>
            <a:ext cx="2210849" cy="1545535"/>
            <a:chOff x="683702" y="3178015"/>
            <a:chExt cx="2210849" cy="1545535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817"/>
            <a:stretch/>
          </p:blipFill>
          <p:spPr bwMode="auto">
            <a:xfrm>
              <a:off x="684226" y="3178015"/>
              <a:ext cx="2209800" cy="154553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83702" y="3178015"/>
              <a:ext cx="2210849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USA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95608" y="3923206"/>
            <a:ext cx="1440770" cy="2165015"/>
            <a:chOff x="7014255" y="1870248"/>
            <a:chExt cx="1440770" cy="216501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454" b="-1"/>
            <a:stretch/>
          </p:blipFill>
          <p:spPr bwMode="auto">
            <a:xfrm>
              <a:off x="7014255" y="1870248"/>
              <a:ext cx="1440770" cy="216501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014255" y="1870248"/>
              <a:ext cx="1440770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New </a:t>
              </a:r>
              <a:r>
                <a:rPr lang="en-US" sz="1200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Zealand</a:t>
              </a:r>
              <a:endParaRPr lang="en-US" sz="12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53105" y="4712909"/>
            <a:ext cx="1975213" cy="1464133"/>
            <a:chOff x="3584393" y="4125917"/>
            <a:chExt cx="1975213" cy="146413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445"/>
            <a:stretch/>
          </p:blipFill>
          <p:spPr bwMode="auto">
            <a:xfrm>
              <a:off x="3584393" y="4125917"/>
              <a:ext cx="1975212" cy="1464133"/>
            </a:xfrm>
            <a:prstGeom prst="rect">
              <a:avLst/>
            </a:prstGeom>
            <a:noFill/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584394" y="4125917"/>
              <a:ext cx="1975212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Dominican Republic</a:t>
              </a:r>
              <a:endParaRPr lang="en-US" sz="12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2830" y="1447800"/>
            <a:ext cx="6783163" cy="629012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Building a </a:t>
            </a:r>
            <a:r>
              <a:rPr lang="en-US" sz="2000" dirty="0" smtClean="0">
                <a:solidFill>
                  <a:srgbClr val="00B9F2"/>
                </a:solidFill>
              </a:rPr>
              <a:t>national</a:t>
            </a:r>
            <a:r>
              <a:rPr lang="en-US" sz="2000" dirty="0" smtClean="0">
                <a:solidFill>
                  <a:prstClr val="white"/>
                </a:solidFill>
              </a:rPr>
              <a:t> system federating </a:t>
            </a:r>
            <a:r>
              <a:rPr lang="en-US" sz="2000" dirty="0" smtClean="0">
                <a:solidFill>
                  <a:srgbClr val="00B9F2"/>
                </a:solidFill>
              </a:rPr>
              <a:t>regions </a:t>
            </a:r>
            <a:r>
              <a:rPr lang="en-US" sz="2000" dirty="0" smtClean="0">
                <a:solidFill>
                  <a:prstClr val="white"/>
                </a:solidFill>
              </a:rPr>
              <a:t>. . .</a:t>
            </a:r>
          </a:p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. . . builds a </a:t>
            </a:r>
            <a:r>
              <a:rPr lang="en-US" sz="2000" dirty="0" smtClean="0">
                <a:solidFill>
                  <a:srgbClr val="00B9F2"/>
                </a:solidFill>
              </a:rPr>
              <a:t>global</a:t>
            </a:r>
            <a:r>
              <a:rPr lang="en-US" sz="2000" dirty="0" smtClean="0">
                <a:solidFill>
                  <a:prstClr val="white"/>
                </a:solidFill>
              </a:rPr>
              <a:t> system federating </a:t>
            </a:r>
            <a:r>
              <a:rPr lang="en-US" sz="2000" dirty="0" smtClean="0">
                <a:solidFill>
                  <a:srgbClr val="00B9F2"/>
                </a:solidFill>
              </a:rPr>
              <a:t>countries</a:t>
            </a:r>
            <a:endParaRPr lang="en-US" sz="2000" dirty="0">
              <a:solidFill>
                <a:srgbClr val="00B9F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srgbClr val="FFFFFF"/>
                </a:solidFill>
                <a:hlinkClick r:id="rId7"/>
              </a:rPr>
              <a:t>http://www.arcgis.com/home/webmap/viewer.html?webmap=87ab07e2aba840828033e80b15fd6727</a:t>
            </a:r>
            <a:r>
              <a:rPr lang="en-US" sz="10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0220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24334" y="1133289"/>
            <a:ext cx="4130691" cy="3737440"/>
            <a:chOff x="4324334" y="1414601"/>
            <a:chExt cx="4130691" cy="373744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324334" y="1414601"/>
              <a:ext cx="4130691" cy="3737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96881" y="1591426"/>
              <a:ext cx="3600933" cy="356061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Bring together 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water information </a:t>
              </a:r>
              <a:r>
                <a:rPr lang="en-US" dirty="0"/>
                <a:t>for the whole earth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All </a:t>
              </a:r>
              <a:r>
                <a:rPr lang="en-US" dirty="0">
                  <a:solidFill>
                    <a:srgbClr val="2191D2"/>
                  </a:solidFill>
                </a:rPr>
                <a:t>spatial scales: 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/>
                <a:t>global, national, regional, local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Both </a:t>
              </a:r>
              <a:r>
                <a:rPr lang="en-US" dirty="0">
                  <a:solidFill>
                    <a:srgbClr val="2191D2"/>
                  </a:solidFill>
                </a:rPr>
                <a:t>geospatial and temporal </a:t>
              </a:r>
              <a:r>
                <a:rPr lang="en-US" dirty="0"/>
                <a:t>information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Linking </a:t>
              </a:r>
              <a:r>
                <a:rPr lang="en-US" dirty="0">
                  <a:solidFill>
                    <a:srgbClr val="2191D2"/>
                  </a:solidFill>
                </a:rPr>
                <a:t>data and modeling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Everything on the </a:t>
              </a:r>
              <a:r>
                <a:rPr lang="en-US" dirty="0">
                  <a:solidFill>
                    <a:srgbClr val="2191D2"/>
                  </a:solidFill>
                </a:rPr>
                <a:t>web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Future: World Water Online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17806" y="4399268"/>
            <a:ext cx="3637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38288" indent="-1538288" defTabSz="457200"/>
            <a:r>
              <a:rPr lang="en-US" sz="1600" b="1" dirty="0" smtClean="0">
                <a:solidFill>
                  <a:srgbClr val="2191D2"/>
                </a:solidFill>
              </a:rPr>
              <a:t>. . . a transformation of our world!</a:t>
            </a:r>
            <a:endParaRPr lang="en-US" sz="1600" b="1" dirty="0">
              <a:solidFill>
                <a:srgbClr val="2191D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49755"/>
            <a:ext cx="2798626" cy="2278220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94457"/>
            <a:ext cx="3397401" cy="2086729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An initiative of </a:t>
            </a:r>
            <a:r>
              <a:rPr lang="en-US" dirty="0" smtClean="0">
                <a:solidFill>
                  <a:prstClr val="white"/>
                </a:solidFill>
              </a:rPr>
              <a:t>the University </a:t>
            </a:r>
            <a:r>
              <a:rPr lang="en-US" dirty="0">
                <a:solidFill>
                  <a:prstClr val="white"/>
                </a:solidFill>
              </a:rPr>
              <a:t>of Texas at </a:t>
            </a:r>
            <a:r>
              <a:rPr lang="en-US" dirty="0" smtClean="0">
                <a:solidFill>
                  <a:prstClr val="white"/>
                </a:solidFill>
              </a:rPr>
              <a:t>Austin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                  </a:t>
            </a:r>
            <a:r>
              <a:rPr lang="en-US" dirty="0" smtClean="0">
                <a:solidFill>
                  <a:prstClr val="white"/>
                </a:solidFill>
              </a:rPr>
              <a:t> . . . </a:t>
            </a:r>
            <a:r>
              <a:rPr lang="en-US" dirty="0">
                <a:solidFill>
                  <a:prstClr val="white"/>
                </a:solidFill>
              </a:rPr>
              <a:t>in collaboration with </a:t>
            </a:r>
            <a:r>
              <a:rPr lang="en-US" dirty="0" smtClean="0">
                <a:solidFill>
                  <a:prstClr val="white"/>
                </a:solidFill>
              </a:rPr>
              <a:t>commercial and open source partners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62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Scales of Application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72203603"/>
              </p:ext>
            </p:extLst>
          </p:nvPr>
        </p:nvGraphicFramePr>
        <p:xfrm>
          <a:off x="1277513" y="1475243"/>
          <a:ext cx="4583808" cy="421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96915" y="2026740"/>
            <a:ext cx="9340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Global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6521" y="3810533"/>
            <a:ext cx="10470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Regional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266" y="4749740"/>
            <a:ext cx="8753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Local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90062" y="2934407"/>
            <a:ext cx="11341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Nationa</a:t>
            </a:r>
            <a:r>
              <a:rPr lang="en-US" sz="1700" dirty="0">
                <a:solidFill>
                  <a:schemeClr val="bg1"/>
                </a:solidFill>
              </a:rPr>
              <a:t>l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026938" y="1905395"/>
            <a:ext cx="4068308" cy="569387"/>
            <a:chOff x="4922279" y="1602015"/>
            <a:chExt cx="3620867" cy="569387"/>
          </a:xfrm>
        </p:grpSpPr>
        <p:sp>
          <p:nvSpPr>
            <p:cNvPr id="28" name="TextBox 27"/>
            <p:cNvSpPr txBox="1"/>
            <p:nvPr/>
          </p:nvSpPr>
          <p:spPr>
            <a:xfrm>
              <a:off x="6418021" y="1602015"/>
              <a:ext cx="2125125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ED982D"/>
                  </a:solidFill>
                </a:rPr>
                <a:t>Assessment</a:t>
              </a:r>
              <a:r>
                <a:rPr lang="en-US" sz="1600" dirty="0" smtClean="0">
                  <a:solidFill>
                    <a:srgbClr val="ED982D"/>
                  </a:solidFill>
                </a:rPr>
                <a:t> </a:t>
              </a:r>
            </a:p>
            <a:p>
              <a:pPr defTabSz="457200"/>
              <a:r>
                <a:rPr lang="en-US" sz="1500" dirty="0" smtClean="0">
                  <a:solidFill>
                    <a:prstClr val="black"/>
                  </a:solidFill>
                </a:rPr>
                <a:t>Water and Climate</a:t>
              </a:r>
            </a:p>
          </p:txBody>
        </p:sp>
        <p:cxnSp>
          <p:nvCxnSpPr>
            <p:cNvPr id="16" name="Straight Connector 15"/>
            <p:cNvCxnSpPr>
              <a:endCxn id="28" idx="1"/>
            </p:cNvCxnSpPr>
            <p:nvPr/>
          </p:nvCxnSpPr>
          <p:spPr bwMode="auto">
            <a:xfrm flipV="1">
              <a:off x="4922279" y="1886709"/>
              <a:ext cx="1495742" cy="13118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4235920" y="2857964"/>
            <a:ext cx="3859325" cy="569387"/>
            <a:chOff x="4892803" y="2606047"/>
            <a:chExt cx="3650343" cy="569387"/>
          </a:xfrm>
        </p:grpSpPr>
        <p:sp>
          <p:nvSpPr>
            <p:cNvPr id="9" name="TextBox 8"/>
            <p:cNvSpPr txBox="1"/>
            <p:nvPr/>
          </p:nvSpPr>
          <p:spPr>
            <a:xfrm>
              <a:off x="6284709" y="2606047"/>
              <a:ext cx="2258437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tx2"/>
                  </a:solidFill>
                </a:defRPr>
              </a:lvl1pPr>
            </a:lstStyle>
            <a:p>
              <a:pPr defTabSz="457200"/>
              <a:r>
                <a:rPr lang="en-US" b="1" dirty="0">
                  <a:solidFill>
                    <a:srgbClr val="ED982D"/>
                  </a:solidFill>
                </a:rPr>
                <a:t>Accounting</a:t>
              </a:r>
            </a:p>
            <a:p>
              <a:pPr defTabSz="457200"/>
              <a:r>
                <a:rPr lang="en-US" sz="1500" dirty="0">
                  <a:solidFill>
                    <a:prstClr val="black"/>
                  </a:solidFill>
                </a:rPr>
                <a:t>How much water?</a:t>
              </a:r>
            </a:p>
          </p:txBody>
        </p:sp>
        <p:cxnSp>
          <p:nvCxnSpPr>
            <p:cNvPr id="29" name="Straight Connector 28"/>
            <p:cNvCxnSpPr>
              <a:endCxn id="9" idx="1"/>
            </p:cNvCxnSpPr>
            <p:nvPr/>
          </p:nvCxnSpPr>
          <p:spPr bwMode="auto">
            <a:xfrm flipV="1">
              <a:off x="4892803" y="2890741"/>
              <a:ext cx="1391906" cy="4859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4790528" y="3810533"/>
            <a:ext cx="3304717" cy="569387"/>
            <a:chOff x="5238429" y="3683553"/>
            <a:chExt cx="3304717" cy="569387"/>
          </a:xfrm>
        </p:grpSpPr>
        <p:sp>
          <p:nvSpPr>
            <p:cNvPr id="11" name="TextBox 10"/>
            <p:cNvSpPr txBox="1"/>
            <p:nvPr/>
          </p:nvSpPr>
          <p:spPr>
            <a:xfrm>
              <a:off x="6155414" y="3683553"/>
              <a:ext cx="2387732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ED982D"/>
                  </a:solidFill>
                </a:rPr>
                <a:t>Management</a:t>
              </a:r>
            </a:p>
            <a:p>
              <a:pPr defTabSz="457200"/>
              <a:r>
                <a:rPr lang="en-US" sz="1500" dirty="0">
                  <a:solidFill>
                    <a:prstClr val="black"/>
                  </a:solidFill>
                </a:rPr>
                <a:t>Solving water problems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5238429" y="3962400"/>
              <a:ext cx="916985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093599" y="4763103"/>
            <a:ext cx="3001645" cy="569387"/>
            <a:chOff x="5541500" y="4761059"/>
            <a:chExt cx="3001645" cy="569387"/>
          </a:xfrm>
        </p:grpSpPr>
        <p:sp>
          <p:nvSpPr>
            <p:cNvPr id="12" name="TextBox 11"/>
            <p:cNvSpPr txBox="1"/>
            <p:nvPr/>
          </p:nvSpPr>
          <p:spPr>
            <a:xfrm>
              <a:off x="6155414" y="4761059"/>
              <a:ext cx="2387731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ED982D"/>
                  </a:solidFill>
                </a:rPr>
                <a:t>Personal</a:t>
              </a:r>
            </a:p>
            <a:p>
              <a:pPr defTabSz="457200"/>
              <a:r>
                <a:rPr lang="en-US" sz="1500" dirty="0">
                  <a:solidFill>
                    <a:prstClr val="black"/>
                  </a:solidFill>
                </a:rPr>
                <a:t>How does this affect me?</a:t>
              </a: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5541500" y="5029200"/>
              <a:ext cx="613914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 scale-independent information model for maps and </a:t>
            </a:r>
            <a:r>
              <a:rPr lang="en-US" dirty="0" smtClean="0">
                <a:solidFill>
                  <a:prstClr val="white"/>
                </a:solidFill>
              </a:rPr>
              <a:t>observations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. . . more </a:t>
            </a:r>
            <a:r>
              <a:rPr lang="en-US" dirty="0">
                <a:solidFill>
                  <a:prstClr val="white"/>
                </a:solidFill>
              </a:rPr>
              <a:t>detail as focus narrows</a:t>
            </a:r>
          </a:p>
        </p:txBody>
      </p:sp>
    </p:spTree>
    <p:extLst>
      <p:ext uri="{BB962C8B-B14F-4D97-AF65-F5344CB8AC3E}">
        <p14:creationId xmlns:p14="http://schemas.microsoft.com/office/powerpoint/2010/main" val="1320803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473150_worldmap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6" y="0"/>
            <a:ext cx="9148073" cy="450794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Hydro Overlay Map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01186" y="1618980"/>
            <a:ext cx="4966504" cy="2981194"/>
            <a:chOff x="1144917" y="1973340"/>
            <a:chExt cx="5390003" cy="323540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917" y="1973340"/>
              <a:ext cx="5390003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44917" y="1973340"/>
              <a:ext cx="2288287" cy="329855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/>
            <a:p>
              <a:pPr defTabSz="457200" eaLnBrk="0" hangingPunct="0">
                <a:lnSpc>
                  <a:spcPts val="1800"/>
                </a:lnSpc>
              </a:pPr>
              <a:r>
                <a:rPr lang="en-US" sz="1500" b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World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31776" y="2067501"/>
            <a:ext cx="4954610" cy="2986150"/>
            <a:chOff x="1604141" y="1735592"/>
            <a:chExt cx="5377094" cy="324078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87" b="499"/>
            <a:stretch/>
          </p:blipFill>
          <p:spPr bwMode="auto">
            <a:xfrm>
              <a:off x="1604141" y="1735592"/>
              <a:ext cx="5377094" cy="3240782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604141" y="1735592"/>
              <a:ext cx="2288287" cy="32918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United States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84331" y="2520978"/>
            <a:ext cx="4917902" cy="2981194"/>
            <a:chOff x="4580520" y="1365868"/>
            <a:chExt cx="5337257" cy="323540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70" r="4271" b="9889"/>
            <a:stretch/>
          </p:blipFill>
          <p:spPr bwMode="auto">
            <a:xfrm>
              <a:off x="4580520" y="1365868"/>
              <a:ext cx="5337257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80520" y="1365868"/>
              <a:ext cx="2277524" cy="328418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Texas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30307" y="2969499"/>
            <a:ext cx="4924858" cy="2981194"/>
            <a:chOff x="3264234" y="2371805"/>
            <a:chExt cx="5344806" cy="3235405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66" r="1585" b="17636"/>
            <a:stretch/>
          </p:blipFill>
          <p:spPr bwMode="auto">
            <a:xfrm>
              <a:off x="3264234" y="2371805"/>
              <a:ext cx="5344806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264234" y="2371806"/>
              <a:ext cx="2278399" cy="32942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My Home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83458" y="3418019"/>
            <a:ext cx="4914940" cy="2981194"/>
            <a:chOff x="3900603" y="3073237"/>
            <a:chExt cx="5334043" cy="32354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" t="5018" r="4226" b="17991"/>
            <a:stretch/>
          </p:blipFill>
          <p:spPr>
            <a:xfrm>
              <a:off x="3900603" y="3073237"/>
              <a:ext cx="5334043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3900603" y="3073238"/>
              <a:ext cx="2287816" cy="32751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My Stream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5192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Watershed of My Stream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Esri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Base Map and Delineation Services</a:t>
            </a:r>
            <a:endParaRPr lang="en-US" sz="24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4295" y="1593514"/>
            <a:ext cx="1740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DFF0FA"/>
                </a:solidFill>
              </a:rPr>
              <a:t>My Watershed</a:t>
            </a:r>
            <a:endParaRPr lang="en-US" b="1" dirty="0">
              <a:solidFill>
                <a:srgbClr val="DFF0F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0036" y="34544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My home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2956" y="1607348"/>
            <a:ext cx="13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DFF0FA"/>
                </a:solidFill>
              </a:rPr>
              <a:t>My Stream</a:t>
            </a:r>
            <a:endParaRPr lang="en-US" b="1" dirty="0">
              <a:solidFill>
                <a:srgbClr val="DFF0F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0322" y="322192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/>
              <a:t>Panther Hollow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68"/>
          <a:stretch/>
        </p:blipFill>
        <p:spPr bwMode="auto">
          <a:xfrm>
            <a:off x="589711" y="2052999"/>
            <a:ext cx="3493033" cy="3654119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27" y="2052999"/>
            <a:ext cx="4208763" cy="3654119"/>
          </a:xfrm>
          <a:prstGeom prst="rect">
            <a:avLst/>
          </a:prstGeom>
          <a:ln w="19050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Delineate the watershed of any stream or river anywhere on earth</a:t>
            </a:r>
          </a:p>
        </p:txBody>
      </p:sp>
    </p:spTree>
    <p:extLst>
      <p:ext uri="{BB962C8B-B14F-4D97-AF65-F5344CB8AC3E}">
        <p14:creationId xmlns:p14="http://schemas.microsoft.com/office/powerpoint/2010/main" val="39647329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Congo River Basin</a:t>
            </a:r>
            <a:br>
              <a:rPr lang="en-US" dirty="0" smtClean="0"/>
            </a:br>
            <a:r>
              <a:rPr lang="en-US" sz="2200" b="0" dirty="0" smtClean="0">
                <a:solidFill>
                  <a:srgbClr val="7F7F7F"/>
                </a:solidFill>
              </a:rPr>
              <a:t>Global river mapping and watershed delineation</a:t>
            </a:r>
            <a:endParaRPr lang="en-US" sz="2200" b="0" dirty="0">
              <a:solidFill>
                <a:srgbClr val="7F7F7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/>
          <a:stretch/>
        </p:blipFill>
        <p:spPr bwMode="auto">
          <a:xfrm>
            <a:off x="4742300" y="2052999"/>
            <a:ext cx="3811989" cy="3654119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039"/>
          <a:stretch/>
        </p:blipFill>
        <p:spPr bwMode="auto">
          <a:xfrm>
            <a:off x="589711" y="2052999"/>
            <a:ext cx="3798927" cy="3651046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8265" y="1607348"/>
            <a:ext cx="300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b="1">
                <a:solidFill>
                  <a:srgbClr val="DFF0FA"/>
                </a:solidFill>
              </a:defRPr>
            </a:lvl1pPr>
          </a:lstStyle>
          <a:p>
            <a:r>
              <a:rPr lang="en-US" dirty="0"/>
              <a:t>World Hydro Overlay Map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6771" y="1607348"/>
            <a:ext cx="276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b="1">
                <a:solidFill>
                  <a:srgbClr val="DFF0FA"/>
                </a:solidFill>
              </a:defRPr>
            </a:lvl1pPr>
          </a:lstStyle>
          <a:p>
            <a:r>
              <a:rPr lang="en-US" dirty="0"/>
              <a:t>River Basin Delineation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Delineate a watershed from any point on a river</a:t>
            </a:r>
          </a:p>
        </p:txBody>
      </p:sp>
    </p:spTree>
    <p:extLst>
      <p:ext uri="{BB962C8B-B14F-4D97-AF65-F5344CB8AC3E}">
        <p14:creationId xmlns:p14="http://schemas.microsoft.com/office/powerpoint/2010/main" val="2089409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Watershed Explorer </a:t>
            </a:r>
            <a:r>
              <a:rPr lang="en-US" sz="2200" b="0" dirty="0" smtClean="0">
                <a:solidFill>
                  <a:srgbClr val="7F7F7F"/>
                </a:solidFill>
              </a:rPr>
              <a:t>– Congo Basin</a:t>
            </a:r>
            <a:endParaRPr lang="en-US" sz="2200" b="0" dirty="0">
              <a:solidFill>
                <a:srgbClr val="7F7F7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" b="466"/>
          <a:stretch/>
        </p:blipFill>
        <p:spPr bwMode="auto">
          <a:xfrm>
            <a:off x="0" y="1295400"/>
            <a:ext cx="9144000" cy="453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Watershed </a:t>
            </a:r>
            <a:r>
              <a:rPr lang="en-US" dirty="0" smtClean="0">
                <a:solidFill>
                  <a:prstClr val="white"/>
                </a:solidFill>
              </a:rPr>
              <a:t>characteristics . </a:t>
            </a:r>
            <a:r>
              <a:rPr lang="en-US" dirty="0">
                <a:solidFill>
                  <a:prstClr val="white"/>
                </a:solidFill>
              </a:rPr>
              <a:t>. .</a:t>
            </a:r>
          </a:p>
          <a:p>
            <a:r>
              <a:rPr lang="en-US" dirty="0">
                <a:solidFill>
                  <a:prstClr val="white"/>
                </a:solidFill>
              </a:rPr>
              <a:t>. . . precipitation, soils, land cover, </a:t>
            </a:r>
            <a:r>
              <a:rPr lang="en-US" dirty="0" smtClean="0">
                <a:solidFill>
                  <a:prstClr val="white"/>
                </a:solidFill>
              </a:rPr>
              <a:t>population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9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590222" y="1591564"/>
            <a:ext cx="6007100" cy="4316224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" name="Mississippi_20080301_2008053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138" t="15683" r="10870" b="10863"/>
          <a:stretch/>
        </p:blipFill>
        <p:spPr>
          <a:xfrm>
            <a:off x="1748364" y="1702695"/>
            <a:ext cx="5647273" cy="4093962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673510" cy="484632"/>
          </a:xfrm>
        </p:spPr>
        <p:txBody>
          <a:bodyPr/>
          <a:lstStyle/>
          <a:p>
            <a:r>
              <a:rPr lang="en-US" dirty="0" smtClean="0"/>
              <a:t>Flow in the Mississippi River Basin </a:t>
            </a:r>
            <a:br>
              <a:rPr lang="en-US" dirty="0" smtClean="0"/>
            </a:b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RAPID model, March-May 2008, 3 hour time steps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GIS data describes 1.2 million river </a:t>
            </a:r>
            <a:r>
              <a:rPr lang="en-US" dirty="0" smtClean="0">
                <a:solidFill>
                  <a:prstClr val="white"/>
                </a:solidFill>
              </a:rPr>
              <a:t>reaches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          </a:t>
            </a:r>
            <a:r>
              <a:rPr lang="en-US" dirty="0" smtClean="0">
                <a:solidFill>
                  <a:prstClr val="white"/>
                </a:solidFill>
              </a:rPr>
              <a:t>. . . </a:t>
            </a:r>
            <a:r>
              <a:rPr lang="en-US" dirty="0">
                <a:solidFill>
                  <a:prstClr val="white"/>
                </a:solidFill>
              </a:rPr>
              <a:t>simulate flow in each </a:t>
            </a:r>
            <a:r>
              <a:rPr lang="en-US" dirty="0" smtClean="0">
                <a:solidFill>
                  <a:prstClr val="white"/>
                </a:solidFill>
              </a:rPr>
              <a:t>reach in each time step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24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accent4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28" name="Picture 27" descr="World_Ocean_4x3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405169"/>
            <a:ext cx="9143998" cy="4524683"/>
          </a:xfrm>
          <a:prstGeom prst="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rgbClr val="9ED2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rgbClr val="9ED2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World Water </a:t>
            </a:r>
            <a:r>
              <a:rPr lang="en-US" b="0" dirty="0" smtClean="0"/>
              <a:t>Online</a:t>
            </a:r>
            <a:r>
              <a:rPr lang="en-US" sz="3400" b="0" dirty="0" smtClean="0"/>
              <a:t/>
            </a:r>
            <a:br>
              <a:rPr lang="en-US" sz="3400" b="0" dirty="0" smtClean="0"/>
            </a:b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Hydrology on the web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8392" y="4469814"/>
            <a:ext cx="1720971" cy="101043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02008" y="5446231"/>
            <a:ext cx="1533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Observations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9825" y="4247015"/>
            <a:ext cx="95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Models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3777415" y="3034284"/>
            <a:ext cx="1582924" cy="1307469"/>
          </a:xfrm>
          <a:prstGeom prst="triangl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</a:rPr>
              <a:t>Global to Local</a:t>
            </a:r>
            <a:endParaRPr lang="en-US" sz="1400" b="1" dirty="0">
              <a:solidFill>
                <a:prstClr val="black"/>
              </a:solidFill>
            </a:endParaRPr>
          </a:p>
          <a:p>
            <a:pPr algn="ctr" defTabSz="457200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2815022" y="4653713"/>
            <a:ext cx="651319" cy="64263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Bent Arrow 17"/>
          <p:cNvSpPr/>
          <p:nvPr/>
        </p:nvSpPr>
        <p:spPr>
          <a:xfrm rot="5400000" flipH="1">
            <a:off x="5794352" y="4627418"/>
            <a:ext cx="602050" cy="69522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9" name="Bent Arrow 18"/>
          <p:cNvSpPr/>
          <p:nvPr/>
        </p:nvSpPr>
        <p:spPr>
          <a:xfrm rot="10800000" flipH="1" flipV="1">
            <a:off x="2816442" y="2366295"/>
            <a:ext cx="651319" cy="64263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0" name="Bent Arrow 19"/>
          <p:cNvSpPr/>
          <p:nvPr/>
        </p:nvSpPr>
        <p:spPr>
          <a:xfrm rot="16200000" flipH="1" flipV="1">
            <a:off x="5770676" y="2340001"/>
            <a:ext cx="602050" cy="69522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9373" y="2670380"/>
            <a:ext cx="1339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Watersheds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3570" y="4204020"/>
            <a:ext cx="73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Maps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45" y="1601020"/>
            <a:ext cx="1282068" cy="1113113"/>
          </a:xfrm>
          <a:prstGeom prst="rect">
            <a:avLst/>
          </a:prstGeom>
          <a:ln w="19050" cmpd="sng">
            <a:solidFill>
              <a:schemeClr val="accent4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93" y="3172071"/>
            <a:ext cx="1352533" cy="106198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70536"/>
            <a:ext cx="1425087" cy="1065058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854200" y="6123020"/>
            <a:ext cx="5435600" cy="457200"/>
          </a:xfrm>
          <a:prstGeom prst="rect">
            <a:avLst/>
          </a:prstGeom>
          <a:noFill/>
          <a:ln w="28575">
            <a:solidFill>
              <a:srgbClr val="00B9F2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/>
            <a:r>
              <a:rPr lang="en-US" sz="1400" b="1" dirty="0" smtClean="0">
                <a:solidFill>
                  <a:schemeClr val="bg1"/>
                </a:solidFill>
              </a:rPr>
              <a:t>Open Information systems include both commercial and </a:t>
            </a:r>
          </a:p>
          <a:p>
            <a:pPr algn="ctr" eaLnBrk="0" hangingPunct="0"/>
            <a:r>
              <a:rPr lang="en-US" sz="1400" b="1" dirty="0">
                <a:solidFill>
                  <a:schemeClr val="bg1"/>
                </a:solidFill>
              </a:rPr>
              <a:t>o</a:t>
            </a:r>
            <a:r>
              <a:rPr lang="en-US" sz="1400" b="1" dirty="0" smtClean="0">
                <a:solidFill>
                  <a:schemeClr val="bg1"/>
                </a:solidFill>
              </a:rPr>
              <a:t>pen source software linked by </a:t>
            </a:r>
            <a:r>
              <a:rPr lang="en-US" sz="1400" b="1" dirty="0" smtClean="0">
                <a:solidFill>
                  <a:srgbClr val="FFFF00"/>
                </a:solidFill>
              </a:rPr>
              <a:t>open standards</a:t>
            </a:r>
          </a:p>
        </p:txBody>
      </p:sp>
    </p:spTree>
    <p:extLst>
      <p:ext uri="{BB962C8B-B14F-4D97-AF65-F5344CB8AC3E}">
        <p14:creationId xmlns:p14="http://schemas.microsoft.com/office/powerpoint/2010/main" val="14456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accent4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9" name="Picture 8" descr="World_Ocean_4x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Fotolia_22259276_Subscription_X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10672" r="24953" b="25211"/>
          <a:stretch/>
        </p:blipFill>
        <p:spPr>
          <a:xfrm>
            <a:off x="4649603" y="4542506"/>
            <a:ext cx="2544762" cy="1829548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9" name="Picture 48" descr="Fotolia_36131706_Subscription_XXL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65189" r="55044" b="9827"/>
          <a:stretch/>
        </p:blipFill>
        <p:spPr>
          <a:xfrm>
            <a:off x="5921984" y="1866900"/>
            <a:ext cx="2614004" cy="1587500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7" name="Picture 6" descr="Fotolia_24766767_Subscription_L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2" b="2964"/>
          <a:stretch/>
        </p:blipFill>
        <p:spPr>
          <a:xfrm>
            <a:off x="3389472" y="1581578"/>
            <a:ext cx="1387342" cy="1673275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6" name="Picture 55" descr="Fotolia_24822544_Subscription_XL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3496" b="6993"/>
          <a:stretch/>
        </p:blipFill>
        <p:spPr>
          <a:xfrm>
            <a:off x="557213" y="3323690"/>
            <a:ext cx="2426667" cy="1625600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00458" cy="4846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World Water </a:t>
            </a:r>
            <a:r>
              <a:rPr lang="en-US" b="0" dirty="0" smtClean="0"/>
              <a:t>Online</a:t>
            </a:r>
            <a:r>
              <a:rPr lang="en-US" sz="3400" b="0" dirty="0" smtClean="0"/>
              <a:t/>
            </a:r>
            <a:br>
              <a:rPr lang="en-US" sz="3400" b="0" dirty="0" smtClean="0"/>
            </a:br>
            <a:r>
              <a:rPr lang="en-US" sz="2200" b="0" dirty="0" smtClean="0">
                <a:solidFill>
                  <a:srgbClr val="7F7F7F"/>
                </a:solidFill>
              </a:rPr>
              <a:t>Linking people everywhere with water data, maps, and models</a:t>
            </a:r>
            <a:endParaRPr lang="en-US" sz="2200" b="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7460" y="1209584"/>
            <a:ext cx="5005014" cy="946824"/>
            <a:chOff x="3829388" y="1520258"/>
            <a:chExt cx="5005014" cy="946824"/>
          </a:xfrm>
        </p:grpSpPr>
        <p:sp>
          <p:nvSpPr>
            <p:cNvPr id="7" name="Rectangle 6"/>
            <p:cNvSpPr/>
            <p:nvPr/>
          </p:nvSpPr>
          <p:spPr bwMode="auto">
            <a:xfrm>
              <a:off x="3829388" y="1520258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07068" y="1579993"/>
              <a:ext cx="3053741" cy="88708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rgbClr val="546B1F"/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rgbClr val="7F7F7F"/>
                  </a:solidFill>
                </a:rPr>
                <a:t>Volume I</a:t>
              </a:r>
            </a:p>
            <a:p>
              <a:pPr eaLnBrk="0" hangingPunct="0"/>
              <a:r>
                <a:rPr lang="en-US" sz="1200" dirty="0" smtClean="0"/>
                <a:t>Hydrology – From Measurement to </a:t>
              </a:r>
              <a:br>
                <a:rPr lang="en-US" sz="1200" dirty="0" smtClean="0"/>
              </a:br>
              <a:r>
                <a:rPr lang="en-US" sz="1200" dirty="0" smtClean="0"/>
                <a:t>Hydrological Information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10401" y="1520258"/>
              <a:ext cx="1824001" cy="9140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1, Chapter 10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Last section of the last chapter of Volume I . . .</a:t>
            </a:r>
          </a:p>
          <a:p>
            <a:r>
              <a:rPr lang="en-US" dirty="0" smtClean="0"/>
              <a:t>. . . this lecture provides an update since 2008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005674" y="1427893"/>
            <a:ext cx="1676800" cy="4453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Science and </a:t>
            </a:r>
            <a:b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Measurement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69716" y="3673498"/>
            <a:ext cx="3509818" cy="1187053"/>
            <a:chOff x="2847975" y="2890839"/>
            <a:chExt cx="3448050" cy="1076325"/>
          </a:xfrm>
          <a:effectLst/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975" y="2890839"/>
              <a:ext cx="3448050" cy="107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5419725" y="3762375"/>
              <a:ext cx="876300" cy="204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7171" y="2480025"/>
            <a:ext cx="3692313" cy="1499238"/>
            <a:chOff x="1133475" y="2690813"/>
            <a:chExt cx="3438525" cy="128587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75" y="2690813"/>
              <a:ext cx="3438525" cy="1285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 bwMode="auto">
            <a:xfrm>
              <a:off x="2414586" y="3769517"/>
              <a:ext cx="2157413" cy="204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10" name="Bent Arrow 9"/>
          <p:cNvSpPr/>
          <p:nvPr/>
        </p:nvSpPr>
        <p:spPr bwMode="auto">
          <a:xfrm>
            <a:off x="4776823" y="2581275"/>
            <a:ext cx="1047750" cy="937620"/>
          </a:xfrm>
          <a:prstGeom prst="bentArrow">
            <a:avLst/>
          </a:prstGeom>
          <a:ln>
            <a:headEnd type="none" w="med" len="med"/>
            <a:tailEnd type="none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85207" y="1427893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Published in 2008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572003" y="2967759"/>
            <a:ext cx="2944090" cy="173182"/>
          </a:xfrm>
          <a:prstGeom prst="rect">
            <a:avLst/>
          </a:prstGeom>
          <a:noFill/>
          <a:ln w="19050">
            <a:solidFill>
              <a:srgbClr val="35AC4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360810" y="4275683"/>
            <a:ext cx="1897728" cy="173182"/>
          </a:xfrm>
          <a:prstGeom prst="rect">
            <a:avLst/>
          </a:prstGeom>
          <a:noFill/>
          <a:ln w="19050">
            <a:solidFill>
              <a:srgbClr val="35AC4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3136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Hydrological Measurement</a:t>
            </a:r>
            <a:endParaRPr lang="en-US" dirty="0"/>
          </a:p>
        </p:txBody>
      </p:sp>
      <p:pic>
        <p:nvPicPr>
          <p:cNvPr id="5" name="Picture 4" descr="rain-gauge-platform-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234" y="1734487"/>
            <a:ext cx="2936023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8" name="Picture 7" descr="stream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986" y="1734487"/>
            <a:ext cx="1600200" cy="1955800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1" name="Picture 15" descr="VAIRA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178" y="4187207"/>
            <a:ext cx="286903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4" name="Picture 6" descr="td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786" y="1734487"/>
            <a:ext cx="1612814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0256" y="4187207"/>
            <a:ext cx="1609344" cy="194462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0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10"/>
          <a:stretch>
            <a:fillRect/>
          </a:stretch>
        </p:blipFill>
        <p:spPr bwMode="auto">
          <a:xfrm>
            <a:off x="977986" y="4187207"/>
            <a:ext cx="1600200" cy="195738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18037" y="1371600"/>
            <a:ext cx="2320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Water Quantity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76481" y="1371600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Rainfall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00712" y="1371600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Soil 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2587" y="3843276"/>
            <a:ext cx="187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Water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69029" y="3843276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Meteorology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10948" y="3843276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Groundwater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8249" y="6258894"/>
            <a:ext cx="3644895" cy="3429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Time series data at point locations</a:t>
            </a:r>
          </a:p>
          <a:p>
            <a:pPr algn="l" eaLnBrk="0" hangingPunct="0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59782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1690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40000"/>
                </a:schemeClr>
              </a:gs>
              <a:gs pos="52000">
                <a:schemeClr val="accent4">
                  <a:lumMod val="20000"/>
                  <a:lumOff val="80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4" name="Picture 3" descr="12198867_Globe-glow_v1_ai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4" t="2824" r="1811" b="36721"/>
          <a:stretch/>
        </p:blipFill>
        <p:spPr>
          <a:xfrm>
            <a:off x="-1" y="2711991"/>
            <a:ext cx="3741616" cy="4146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Country Collects These Data</a:t>
            </a:r>
          </a:p>
        </p:txBody>
      </p:sp>
      <p:grpSp>
        <p:nvGrpSpPr>
          <p:cNvPr id="7171" name="Group 7170"/>
          <p:cNvGrpSpPr/>
          <p:nvPr/>
        </p:nvGrpSpPr>
        <p:grpSpPr>
          <a:xfrm>
            <a:off x="657060" y="1269899"/>
            <a:ext cx="2892309" cy="3305963"/>
            <a:chOff x="657060" y="1269899"/>
            <a:chExt cx="2892309" cy="3305963"/>
          </a:xfrm>
        </p:grpSpPr>
        <p:grpSp>
          <p:nvGrpSpPr>
            <p:cNvPr id="23" name="Group 22"/>
            <p:cNvGrpSpPr/>
            <p:nvPr/>
          </p:nvGrpSpPr>
          <p:grpSpPr>
            <a:xfrm>
              <a:off x="657060" y="1269899"/>
              <a:ext cx="2892309" cy="1635805"/>
              <a:chOff x="657060" y="1269899"/>
              <a:chExt cx="2892309" cy="163580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060" y="1269899"/>
                <a:ext cx="2892309" cy="163580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2463536" y="1478545"/>
                <a:ext cx="1062888" cy="796377"/>
                <a:chOff x="3335289" y="1885394"/>
                <a:chExt cx="1120344" cy="839426"/>
              </a:xfrm>
            </p:grpSpPr>
            <p:sp>
              <p:nvSpPr>
                <p:cNvPr id="5" name="Can 4"/>
                <p:cNvSpPr/>
                <p:nvPr/>
              </p:nvSpPr>
              <p:spPr>
                <a:xfrm>
                  <a:off x="3335289" y="1885394"/>
                  <a:ext cx="1120344" cy="839426"/>
                </a:xfrm>
                <a:prstGeom prst="can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347105" y="2107262"/>
                  <a:ext cx="1096710" cy="5515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/>
                  <a:r>
                    <a:rPr lang="en-US" sz="1400" b="1" dirty="0">
                      <a:solidFill>
                        <a:prstClr val="black"/>
                      </a:solidFill>
                    </a:rPr>
                    <a:t>United</a:t>
                  </a:r>
                  <a:br>
                    <a:rPr lang="en-US" sz="1400" b="1" dirty="0">
                      <a:solidFill>
                        <a:prstClr val="black"/>
                      </a:solidFill>
                    </a:rPr>
                  </a:br>
                  <a:r>
                    <a:rPr lang="en-US" sz="1400" b="1" dirty="0">
                      <a:solidFill>
                        <a:prstClr val="black"/>
                      </a:solidFill>
                    </a:rPr>
                    <a:t>States</a:t>
                  </a:r>
                </a:p>
              </p:txBody>
            </p:sp>
          </p:grpSp>
        </p:grpSp>
        <p:sp>
          <p:nvSpPr>
            <p:cNvPr id="7170" name="Right Arrow 7169"/>
            <p:cNvSpPr/>
            <p:nvPr/>
          </p:nvSpPr>
          <p:spPr bwMode="auto">
            <a:xfrm rot="18059028">
              <a:off x="-130801" y="3431220"/>
              <a:ext cx="2129688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7175" name="Group 7174"/>
          <p:cNvGrpSpPr/>
          <p:nvPr/>
        </p:nvGrpSpPr>
        <p:grpSpPr>
          <a:xfrm>
            <a:off x="3373636" y="3751609"/>
            <a:ext cx="4898100" cy="1876840"/>
            <a:chOff x="2907122" y="3745129"/>
            <a:chExt cx="4898100" cy="1876840"/>
          </a:xfrm>
        </p:grpSpPr>
        <p:grpSp>
          <p:nvGrpSpPr>
            <p:cNvPr id="21" name="Group 20"/>
            <p:cNvGrpSpPr/>
            <p:nvPr/>
          </p:nvGrpSpPr>
          <p:grpSpPr>
            <a:xfrm>
              <a:off x="4799405" y="3745129"/>
              <a:ext cx="2270452" cy="1876840"/>
              <a:chOff x="4799405" y="3745129"/>
              <a:chExt cx="2270452" cy="187684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99405" y="3745129"/>
                <a:ext cx="2270452" cy="1876840"/>
                <a:chOff x="6661296" y="3116039"/>
                <a:chExt cx="2120157" cy="1752600"/>
              </a:xfrm>
            </p:grpSpPr>
            <p:pic>
              <p:nvPicPr>
                <p:cNvPr id="717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  <p:pic>
              <p:nvPicPr>
                <p:cNvPr id="42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</p:grpSp>
          <p:grpSp>
            <p:nvGrpSpPr>
              <p:cNvPr id="46" name="Group 45"/>
              <p:cNvGrpSpPr/>
              <p:nvPr/>
            </p:nvGrpSpPr>
            <p:grpSpPr>
              <a:xfrm>
                <a:off x="4799405" y="3745129"/>
                <a:ext cx="2270452" cy="1876840"/>
                <a:chOff x="6661296" y="3116039"/>
                <a:chExt cx="2120157" cy="1752600"/>
              </a:xfrm>
            </p:grpSpPr>
            <p:pic>
              <p:nvPicPr>
                <p:cNvPr id="47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  <p:pic>
              <p:nvPicPr>
                <p:cNvPr id="5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</p:grpSp>
        </p:grpSp>
        <p:grpSp>
          <p:nvGrpSpPr>
            <p:cNvPr id="43" name="Group 42"/>
            <p:cNvGrpSpPr/>
            <p:nvPr/>
          </p:nvGrpSpPr>
          <p:grpSpPr>
            <a:xfrm>
              <a:off x="6742334" y="4453174"/>
              <a:ext cx="1062888" cy="796377"/>
              <a:chOff x="3335289" y="1926374"/>
              <a:chExt cx="1120344" cy="839426"/>
            </a:xfrm>
          </p:grpSpPr>
          <p:sp>
            <p:nvSpPr>
              <p:cNvPr id="44" name="Can 43"/>
              <p:cNvSpPr/>
              <p:nvPr/>
            </p:nvSpPr>
            <p:spPr>
              <a:xfrm>
                <a:off x="3335289" y="1926374"/>
                <a:ext cx="1120344" cy="839426"/>
              </a:xfrm>
              <a:prstGeom prst="can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347105" y="2214117"/>
                <a:ext cx="1096710" cy="32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400" b="1" dirty="0" smtClean="0">
                    <a:solidFill>
                      <a:prstClr val="black"/>
                    </a:solidFill>
                  </a:rPr>
                  <a:t>Australia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1" name="Right Arrow 50"/>
            <p:cNvSpPr/>
            <p:nvPr/>
          </p:nvSpPr>
          <p:spPr bwMode="auto">
            <a:xfrm rot="20483266">
              <a:off x="2907122" y="5073324"/>
              <a:ext cx="1998276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7174" name="Group 7173"/>
          <p:cNvGrpSpPr/>
          <p:nvPr/>
        </p:nvGrpSpPr>
        <p:grpSpPr>
          <a:xfrm>
            <a:off x="271558" y="2832356"/>
            <a:ext cx="4924438" cy="1705690"/>
            <a:chOff x="271558" y="2832356"/>
            <a:chExt cx="4924438" cy="170569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40159" y="2832356"/>
              <a:ext cx="2603399" cy="15886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Right Arrow 48"/>
            <p:cNvSpPr/>
            <p:nvPr/>
          </p:nvSpPr>
          <p:spPr bwMode="auto">
            <a:xfrm rot="19754465">
              <a:off x="271558" y="4378450"/>
              <a:ext cx="2909439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133108" y="3019026"/>
              <a:ext cx="1062888" cy="796377"/>
              <a:chOff x="3335289" y="1926374"/>
              <a:chExt cx="1120344" cy="839426"/>
            </a:xfrm>
          </p:grpSpPr>
          <p:sp>
            <p:nvSpPr>
              <p:cNvPr id="30" name="Can 29"/>
              <p:cNvSpPr/>
              <p:nvPr/>
            </p:nvSpPr>
            <p:spPr>
              <a:xfrm>
                <a:off x="3335289" y="1926374"/>
                <a:ext cx="1120344" cy="839426"/>
              </a:xfrm>
              <a:prstGeom prst="can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347105" y="2214118"/>
                <a:ext cx="1096710" cy="32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400" b="1" dirty="0">
                    <a:solidFill>
                      <a:prstClr val="black"/>
                    </a:solidFill>
                  </a:rPr>
                  <a:t>Mexico</a:t>
                </a: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Many kinds of hydrological measurements . </a:t>
            </a:r>
            <a:r>
              <a:rPr lang="en-US" dirty="0"/>
              <a:t>. .</a:t>
            </a:r>
          </a:p>
          <a:p>
            <a:r>
              <a:rPr lang="en-US" dirty="0"/>
              <a:t>. . . </a:t>
            </a:r>
            <a:r>
              <a:rPr lang="en-US" dirty="0" smtClean="0"/>
              <a:t>this lecture focuses on </a:t>
            </a:r>
            <a:r>
              <a:rPr lang="en-US" dirty="0" err="1" smtClean="0"/>
              <a:t>streamflow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589582" y="1513060"/>
            <a:ext cx="380187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0425" indent="-860425" defTabSz="457200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WMO does </a:t>
            </a:r>
          </a:p>
          <a:p>
            <a:pPr marL="514350" defTabSz="457200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Global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Water </a:t>
            </a:r>
          </a:p>
          <a:p>
            <a:pPr marL="860425" indent="-860425" algn="r" defTabSz="457200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Data Integration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33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hlinkClick r:id="rId5"/>
              </a:rPr>
              <a:t>www.cuahsi.org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eaLnBrk="0" hangingPunct="0"/>
            <a:r>
              <a:rPr lang="en-US" sz="1200" dirty="0" smtClean="0">
                <a:solidFill>
                  <a:srgbClr val="FFFFFF"/>
                </a:solidFill>
              </a:rPr>
              <a:t>Consortium of Universities for the Advancement of Hydrologic Science, Inc.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r>
              <a:rPr lang="en-US" sz="1600" dirty="0" smtClean="0"/>
              <a:t>Presentation to Chy-14 on Wednesday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eaLnBrk="0" hangingPunct="0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Building an academic prototype system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Supported by the </a:t>
            </a:r>
            <a:r>
              <a:rPr lang="en-US" sz="1500" b="1" dirty="0" smtClean="0">
                <a:solidFill>
                  <a:schemeClr val="accent3">
                    <a:lumMod val="75000"/>
                  </a:schemeClr>
                </a:solidFill>
              </a:rPr>
              <a:t>National Science Foundation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Earth Science Division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Advances </a:t>
            </a:r>
            <a:r>
              <a:rPr lang="en-US" sz="1500" b="1" dirty="0" smtClean="0">
                <a:solidFill>
                  <a:srgbClr val="C37411"/>
                </a:solidFill>
              </a:rPr>
              <a:t>hydrologic science 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nation’s universities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Includes a </a:t>
            </a:r>
            <a:r>
              <a:rPr lang="en-US" sz="1500" b="1" dirty="0" smtClean="0">
                <a:solidFill>
                  <a:srgbClr val="C37411"/>
                </a:solidFill>
              </a:rPr>
              <a:t>Hydrologic Information System 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project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Invented </a:t>
            </a:r>
            <a:r>
              <a:rPr lang="en-US" sz="1500" b="1" dirty="0" err="1" smtClean="0">
                <a:solidFill>
                  <a:srgbClr val="C37411"/>
                </a:solidFill>
              </a:rPr>
              <a:t>WaterML</a:t>
            </a:r>
            <a:r>
              <a:rPr lang="en-US" sz="1500" dirty="0" smtClean="0">
                <a:solidFill>
                  <a:srgbClr val="C37411"/>
                </a:solidFill>
              </a:rPr>
              <a:t> 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language for water resources time series</a:t>
            </a: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79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the US Geological Survey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24/7/365 </a:t>
            </a:r>
            <a:r>
              <a:rPr lang="en-US" sz="1400" b="1" dirty="0" smtClean="0">
                <a:solidFill>
                  <a:schemeClr val="bg1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For daily </a:t>
            </a:r>
            <a:r>
              <a:rPr lang="en-US" sz="1400" dirty="0">
                <a:solidFill>
                  <a:schemeClr val="bg1"/>
                </a:solidFill>
              </a:rPr>
              <a:t>and real-time data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833200"/>
            <a:ext cx="5281514" cy="96202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 . O</a:t>
            </a:r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702790" y="2437733"/>
            <a:ext cx="6720923" cy="1689000"/>
            <a:chOff x="1702790" y="2437733"/>
            <a:chExt cx="6720923" cy="1689000"/>
          </a:xfrm>
        </p:grpSpPr>
        <p:sp>
          <p:nvSpPr>
            <p:cNvPr id="6" name="TextBox 5"/>
            <p:cNvSpPr txBox="1"/>
            <p:nvPr/>
          </p:nvSpPr>
          <p:spPr>
            <a:xfrm>
              <a:off x="1702790" y="2437733"/>
              <a:ext cx="3132735" cy="358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2000" b="1" dirty="0" smtClean="0">
                  <a:ea typeface="+mn-ea"/>
                  <a:cs typeface="+mn-cs"/>
                </a:rPr>
                <a:t>Measurement Standards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90978" y="3768353"/>
              <a:ext cx="3132735" cy="358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2000" b="1" dirty="0" smtClean="0">
                  <a:ea typeface="+mn-ea"/>
                  <a:cs typeface="+mn-cs"/>
                </a:rPr>
                <a:t>Map Standards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 smtClean="0">
                <a:solidFill>
                  <a:schemeClr val="bg1"/>
                </a:solidFill>
                <a:hlinkClick r:id="rId7"/>
              </a:rPr>
              <a:t>http</a:t>
            </a:r>
            <a:r>
              <a:rPr lang="en-US" sz="1050" dirty="0">
                <a:solidFill>
                  <a:schemeClr val="bg1"/>
                </a:solidFill>
                <a:hlinkClick r:id="rId7"/>
              </a:rPr>
              <a:t>://</a:t>
            </a:r>
            <a:r>
              <a:rPr lang="en-US" sz="1050" dirty="0" smtClean="0">
                <a:solidFill>
                  <a:schemeClr val="bg1"/>
                </a:solidFill>
                <a:hlinkClick r:id="rId7"/>
              </a:rPr>
              <a:t>waterservices.usgs.gov/nwis/iv?sites=08158000&amp;period=P1D&amp;parameterCd=00060</a:t>
            </a:r>
            <a:r>
              <a:rPr lang="en-US" sz="1050" dirty="0" smtClean="0">
                <a:solidFill>
                  <a:schemeClr val="bg1"/>
                </a:solidFill>
              </a:rPr>
              <a:t>  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36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smtClean="0"/>
              <a:t>Web Pages and Web Services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2" y="2803965"/>
            <a:ext cx="3692336" cy="3393119"/>
          </a:xfrm>
          <a:prstGeom prst="rect">
            <a:avLst/>
          </a:prstGeom>
          <a:noFill/>
          <a:ln w="19050">
            <a:solidFill>
              <a:srgbClr val="007AC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2338" y="1665925"/>
            <a:ext cx="34567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Web </a:t>
            </a:r>
            <a:r>
              <a:rPr lang="en-US" sz="1600" dirty="0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pages</a:t>
            </a:r>
            <a:r>
              <a:rPr lang="en-US" sz="1600" dirty="0" smtClean="0">
                <a:solidFill>
                  <a:schemeClr val="bg1"/>
                </a:solidFill>
              </a:rPr>
              <a:t> deliver text and images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50643" y="1665924"/>
            <a:ext cx="399330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Web </a:t>
            </a:r>
            <a:r>
              <a:rPr lang="en-US" sz="1600" dirty="0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services</a:t>
            </a:r>
            <a:r>
              <a:rPr lang="en-US" sz="1600" dirty="0" smtClean="0">
                <a:solidFill>
                  <a:schemeClr val="bg1"/>
                </a:solidFill>
              </a:rPr>
              <a:t> deliver data encoded in XML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3256" y="2202418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http://waterservices.usgs.gov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46243" y="2225159"/>
            <a:ext cx="2428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http://water.usgs.gov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89" y="2794440"/>
            <a:ext cx="3770214" cy="3402644"/>
          </a:xfrm>
          <a:prstGeom prst="rect">
            <a:avLst/>
          </a:prstGeom>
          <a:noFill/>
          <a:ln w="19050">
            <a:solidFill>
              <a:srgbClr val="007AC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21354" y="3115002"/>
            <a:ext cx="8815183" cy="2104697"/>
            <a:chOff x="328817" y="4648035"/>
            <a:chExt cx="8815183" cy="2104697"/>
          </a:xfrm>
        </p:grpSpPr>
        <p:grpSp>
          <p:nvGrpSpPr>
            <p:cNvPr id="6" name="Group 5"/>
            <p:cNvGrpSpPr/>
            <p:nvPr/>
          </p:nvGrpSpPr>
          <p:grpSpPr>
            <a:xfrm>
              <a:off x="328817" y="4648035"/>
              <a:ext cx="3460265" cy="2104697"/>
              <a:chOff x="4773110" y="2609357"/>
              <a:chExt cx="3460265" cy="2104697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773110" y="2609357"/>
                <a:ext cx="3460265" cy="2104697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3110" y="2609357"/>
                <a:ext cx="3460265" cy="210469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AC2"/>
                </a:solidFill>
                <a:miter lim="800000"/>
                <a:headEnd/>
                <a:tailEnd/>
              </a:ln>
              <a:effectLst/>
              <a:extLst/>
            </p:spPr>
          </p:pic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486" y="5790707"/>
              <a:ext cx="5281514" cy="962025"/>
            </a:xfrm>
            <a:prstGeom prst="rect">
              <a:avLst/>
            </a:prstGeom>
            <a:noFill/>
            <a:ln w="19050">
              <a:solidFill>
                <a:srgbClr val="007AC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006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Geospatial Consortium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66688" y="842366"/>
            <a:ext cx="5688337" cy="45728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More than 400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companies and agencies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globally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3358" y="6275638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 . </a:t>
            </a:r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Internet </a:t>
            </a:r>
            <a:r>
              <a:rPr 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data standards for maps and observational data                  </a:t>
            </a:r>
          </a:p>
        </p:txBody>
      </p:sp>
      <p:pic>
        <p:nvPicPr>
          <p:cNvPr id="10" name="Picture 9" descr="OGC_page_explorer_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72" y="1304124"/>
            <a:ext cx="6907256" cy="496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74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D8DDAA0-1AE6-4308-B011-7306F5DA5364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EE0CD638-B504-4B70-87E3-6A6931D65E39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DD32A8EE-1D00-4079-928F-056EAFD9D028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F3E0D255-C573-410C-AE5C-B082F8F00D44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E74EC3CC-B916-48D2-8663-5A2ADDD6D352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1877</TotalTime>
  <Words>1001</Words>
  <Application>Microsoft Office PowerPoint</Application>
  <PresentationFormat>On-screen Show (4:3)</PresentationFormat>
  <Paragraphs>239</Paragraphs>
  <Slides>29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Optional_Corporate_PPT_Template-Arial</vt:lpstr>
      <vt:lpstr>Towards a Global Water Information System</vt:lpstr>
      <vt:lpstr>WMO Guide to Hydrological Practices</vt:lpstr>
      <vt:lpstr>Volume 1, Chapter 10</vt:lpstr>
      <vt:lpstr>Hydrological Measurement</vt:lpstr>
      <vt:lpstr>Every Country Collects These Data</vt:lpstr>
      <vt:lpstr>PowerPoint Presentation</vt:lpstr>
      <vt:lpstr>WaterML –  the US Geological Survey</vt:lpstr>
      <vt:lpstr>Web Pages and Web Services</vt:lpstr>
      <vt:lpstr>Open Geospatial Consortium</vt:lpstr>
      <vt:lpstr>OGC/WMO Hydrology Domain Working Group</vt:lpstr>
      <vt:lpstr>WIS – WMO Information System</vt:lpstr>
      <vt:lpstr>GEOSS – Global Earth Observation System of Systems</vt:lpstr>
      <vt:lpstr>Geospatial and Temporal Water Data</vt:lpstr>
      <vt:lpstr>Web Services Stack for Time Series</vt:lpstr>
      <vt:lpstr>Dominican Republic, GEOSS, and WMO</vt:lpstr>
      <vt:lpstr>Searching GEOSS Portal</vt:lpstr>
      <vt:lpstr>United States Services Stack</vt:lpstr>
      <vt:lpstr>New Zealand</vt:lpstr>
      <vt:lpstr>Global Data Centers – Precipitation and Runoff</vt:lpstr>
      <vt:lpstr>Global Streamflow Services</vt:lpstr>
      <vt:lpstr>In the Future: World Water Online</vt:lpstr>
      <vt:lpstr>Scales of Application</vt:lpstr>
      <vt:lpstr>World Hydro Overlay Map</vt:lpstr>
      <vt:lpstr>Watershed of My Stream Esri Base Map and Delineation Services</vt:lpstr>
      <vt:lpstr>Congo River Basin Global river mapping and watershed delineation</vt:lpstr>
      <vt:lpstr>World Watershed Explorer – Congo Basin</vt:lpstr>
      <vt:lpstr>Flow in the Mississippi River Basin  RAPID model, March-May 2008, 3 hour time steps</vt:lpstr>
      <vt:lpstr>World Water Online Hydrology on the web</vt:lpstr>
      <vt:lpstr>World Water Online Linking people everywhere with water data, maps, and models</vt:lpstr>
    </vt:vector>
  </TitlesOfParts>
  <Company>The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Global Water Information System</dc:title>
  <dc:creator>Maidment, David R</dc:creator>
  <cp:lastModifiedBy>Maidment</cp:lastModifiedBy>
  <cp:revision>228</cp:revision>
  <dcterms:created xsi:type="dcterms:W3CDTF">2012-11-05T01:06:42Z</dcterms:created>
  <dcterms:modified xsi:type="dcterms:W3CDTF">2013-02-26T14:17:59Z</dcterms:modified>
</cp:coreProperties>
</file>