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403" r:id="rId2"/>
    <p:sldId id="405" r:id="rId3"/>
    <p:sldId id="406" r:id="rId4"/>
    <p:sldId id="407" r:id="rId5"/>
    <p:sldId id="408" r:id="rId6"/>
    <p:sldId id="410" r:id="rId7"/>
    <p:sldId id="411" r:id="rId8"/>
    <p:sldId id="412" r:id="rId9"/>
    <p:sldId id="414" r:id="rId10"/>
    <p:sldId id="415" r:id="rId11"/>
    <p:sldId id="417" r:id="rId12"/>
    <p:sldId id="419" r:id="rId13"/>
    <p:sldId id="422" r:id="rId14"/>
    <p:sldId id="423" r:id="rId15"/>
    <p:sldId id="424" r:id="rId16"/>
    <p:sldId id="425" r:id="rId17"/>
    <p:sldId id="426" r:id="rId18"/>
    <p:sldId id="429" r:id="rId19"/>
    <p:sldId id="430" r:id="rId20"/>
    <p:sldId id="431" r:id="rId21"/>
    <p:sldId id="432" r:id="rId22"/>
    <p:sldId id="433" r:id="rId23"/>
    <p:sldId id="437" r:id="rId24"/>
    <p:sldId id="374" r:id="rId25"/>
    <p:sldId id="375" r:id="rId26"/>
    <p:sldId id="376" r:id="rId27"/>
    <p:sldId id="377" r:id="rId28"/>
    <p:sldId id="378" r:id="rId29"/>
    <p:sldId id="379" r:id="rId30"/>
    <p:sldId id="380" r:id="rId31"/>
    <p:sldId id="381" r:id="rId32"/>
    <p:sldId id="382" r:id="rId33"/>
    <p:sldId id="385" r:id="rId34"/>
    <p:sldId id="386" r:id="rId35"/>
    <p:sldId id="387" r:id="rId36"/>
    <p:sldId id="388" r:id="rId37"/>
    <p:sldId id="389" r:id="rId38"/>
    <p:sldId id="390" r:id="rId39"/>
    <p:sldId id="391" r:id="rId40"/>
    <p:sldId id="392" r:id="rId41"/>
    <p:sldId id="393" r:id="rId42"/>
    <p:sldId id="394" r:id="rId43"/>
    <p:sldId id="395" r:id="rId44"/>
    <p:sldId id="397" r:id="rId45"/>
    <p:sldId id="398" r:id="rId46"/>
    <p:sldId id="399" r:id="rId47"/>
    <p:sldId id="400" r:id="rId48"/>
    <p:sldId id="402" r:id="rId49"/>
    <p:sldId id="401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99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image" Target="../media/image6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ECB28B9-1AED-40AC-B878-B20D357F20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000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E19CB9-9F6B-4C8B-9E10-DE92C3CCE874}" type="slidenum">
              <a:rPr lang="en-US"/>
              <a:pPr eaLnBrk="1" hangingPunct="1"/>
              <a:t>2</a:t>
            </a:fld>
            <a:endParaRPr lang="en-US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9B8B1E-927E-4FC5-9952-2655989E4557}" type="slidenum">
              <a:rPr lang="en-US"/>
              <a:pPr eaLnBrk="1" hangingPunct="1"/>
              <a:t>18</a:t>
            </a:fld>
            <a:endParaRPr lang="en-US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30BC47-1392-4AD5-91A0-B24CDC8D04D6}" type="slidenum">
              <a:rPr lang="en-US"/>
              <a:pPr eaLnBrk="1" hangingPunct="1"/>
              <a:t>19</a:t>
            </a:fld>
            <a:endParaRPr lang="en-US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EA682E-3421-47FB-A102-0CECF063EEF6}" type="slidenum">
              <a:rPr lang="en-US"/>
              <a:pPr eaLnBrk="1" hangingPunct="1"/>
              <a:t>20</a:t>
            </a:fld>
            <a:endParaRPr lang="en-US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2BA0FB4-6791-4155-989B-9C982FA321E6}" type="slidenum">
              <a:rPr lang="en-US"/>
              <a:pPr eaLnBrk="1" hangingPunct="1"/>
              <a:t>21</a:t>
            </a:fld>
            <a:endParaRPr lang="en-US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BDD8C3-FF48-488D-B880-211D3490E438}" type="slidenum">
              <a:rPr lang="en-US"/>
              <a:pPr eaLnBrk="1" hangingPunct="1"/>
              <a:t>22</a:t>
            </a:fld>
            <a:endParaRPr lang="en-US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102E38-7B53-4505-8AEA-2B3426008D5C}" type="slidenum">
              <a:rPr lang="en-US" smtClean="0"/>
              <a:pPr eaLnBrk="1" hangingPunct="1"/>
              <a:t>48</a:t>
            </a:fld>
            <a:endParaRPr lang="en-US" smtClean="0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One of the strong motivation points for integration is the availability of</a:t>
            </a:r>
          </a:p>
          <a:p>
            <a:pPr eaLnBrk="1" hangingPunct="1"/>
            <a:r>
              <a:rPr lang="en-US" smtClean="0"/>
              <a:t>good quality precipitation estimates at higher temporal and spatial resolutions to feed engineering models!!</a:t>
            </a:r>
          </a:p>
          <a:p>
            <a:pPr eaLnBrk="1" hangingPunct="1"/>
            <a:r>
              <a:rPr lang="en-US" smtClean="0"/>
              <a:t>In particular the NEXRAD products of the NWS that now provide “true spatial realizations of rainfall fields”</a:t>
            </a:r>
          </a:p>
          <a:p>
            <a:pPr eaLnBrk="1" hangingPunct="1"/>
            <a:r>
              <a:rPr lang="en-US" smtClean="0"/>
              <a:t>With historical and real time sources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1F5BF6-D867-4FDE-AE14-F1E0175815CD}" type="slidenum">
              <a:rPr lang="en-US"/>
              <a:pPr eaLnBrk="1" hangingPunct="1"/>
              <a:t>3</a:t>
            </a:fld>
            <a:endParaRPr lang="en-US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8768366-B5F9-4E4B-A2DC-7961575F7E35}" type="slidenum">
              <a:rPr lang="en-US"/>
              <a:pPr eaLnBrk="1" hangingPunct="1"/>
              <a:t>4</a:t>
            </a:fld>
            <a:endParaRPr lang="en-US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E05241-E25C-4CA5-8151-48A3D7A459B7}" type="slidenum">
              <a:rPr lang="en-US"/>
              <a:pPr eaLnBrk="1" hangingPunct="1"/>
              <a:t>5</a:t>
            </a:fld>
            <a:endParaRPr lang="en-US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FE664F-4988-4BFC-BF12-5EBAFFC2AFFA}" type="slidenum">
              <a:rPr lang="en-US"/>
              <a:pPr eaLnBrk="1" hangingPunct="1"/>
              <a:t>10</a:t>
            </a:fld>
            <a:endParaRPr lang="en-US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978068-529A-496B-B1F4-BE1CC7664395}" type="slidenum">
              <a:rPr lang="en-US"/>
              <a:pPr eaLnBrk="1" hangingPunct="1"/>
              <a:t>11</a:t>
            </a:fld>
            <a:endParaRPr lang="en-US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D931A40-97D9-489F-82EF-0CC18CA53408}" type="slidenum">
              <a:rPr lang="en-US"/>
              <a:pPr eaLnBrk="1" hangingPunct="1"/>
              <a:t>15</a:t>
            </a:fld>
            <a:endParaRPr lang="en-US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EEF4E20-BA8D-41E0-871A-6B358875016C}" type="slidenum">
              <a:rPr lang="en-US"/>
              <a:pPr eaLnBrk="1" hangingPunct="1"/>
              <a:t>16</a:t>
            </a:fld>
            <a:endParaRPr lang="en-US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34EE78B-F802-470B-9767-4BF50B457105}" type="slidenum">
              <a:rPr lang="en-US"/>
              <a:pPr eaLnBrk="1" hangingPunct="1"/>
              <a:t>17</a:t>
            </a:fld>
            <a:endParaRPr lang="en-US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CE8DC-CB5A-4865-A973-73CFCA9D1B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30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3F236-285E-49F9-B7EC-6B6CF1CAE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84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E6EE5-6D46-4592-A424-DF6E1A0BD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72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8CD8A-5E3C-40FB-90C9-1D2440084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51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5096E-C780-4E73-B25A-56295213BB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68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3A493-9614-427F-A874-C9236877A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572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3213B-66EC-4D38-A99C-9CEE24A36B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287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806C6-A84F-4532-80A4-824FE38EF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40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38C0A-075A-4C23-8CD8-175B13572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65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1D135-B092-4F54-BFB4-6F01EF260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96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8822E-9FD9-418B-B6AF-C1D704B76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356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DF45C-83BD-490A-9EE2-D268EABA3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489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D2AC4-D1BB-4933-A870-B7E959709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980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E9F11AC-EB03-477D-96CF-0015FC2F1F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9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2.png"/><Relationship Id="rId4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geography.uoregon.edu/envchange/clim_animations/flash/pwat.html" TargetMode="Externa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sicalgeography.net/physgeoglos/o.html#anchor457788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3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54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5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4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56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9.png"/><Relationship Id="rId5" Type="http://schemas.openxmlformats.org/officeDocument/2006/relationships/oleObject" Target="../embeddings/oleObject20.bin"/><Relationship Id="rId4" Type="http://schemas.openxmlformats.org/officeDocument/2006/relationships/image" Target="../media/image6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gif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h.noaa.gov/wgrfc/" TargetMode="External"/><Relationship Id="rId2" Type="http://schemas.openxmlformats.org/officeDocument/2006/relationships/hyperlink" Target="http://www.ncdc.noaa.gov/oa/wc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rh.noaa.gov/rfcshare/precip_analysis_new.ph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Atmospheric </a:t>
            </a:r>
            <a:r>
              <a:rPr lang="en-US" dirty="0" smtClean="0"/>
              <a:t>Water and Precipitation</a:t>
            </a:r>
            <a:endParaRPr lang="en-US" dirty="0" smtClean="0"/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Global energy balance</a:t>
            </a:r>
          </a:p>
          <a:p>
            <a:pPr eaLnBrk="1" hangingPunct="1"/>
            <a:r>
              <a:rPr lang="en-US" dirty="0" smtClean="0"/>
              <a:t>Atmospheric circulation</a:t>
            </a:r>
          </a:p>
          <a:p>
            <a:pPr eaLnBrk="1" hangingPunct="1"/>
            <a:r>
              <a:rPr lang="en-US" dirty="0" smtClean="0"/>
              <a:t>Atmospheric water </a:t>
            </a:r>
            <a:r>
              <a:rPr lang="en-US" dirty="0" smtClean="0"/>
              <a:t>vapor</a:t>
            </a:r>
          </a:p>
          <a:p>
            <a:pPr eaLnBrk="1" hangingPunct="1"/>
            <a:r>
              <a:rPr lang="en-US" dirty="0" smtClean="0"/>
              <a:t>Precipitation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Reading: Sections </a:t>
            </a:r>
            <a:r>
              <a:rPr lang="en-US" dirty="0" smtClean="0"/>
              <a:t>3.1 to 3.4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0769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563563"/>
          </a:xfrm>
        </p:spPr>
        <p:txBody>
          <a:bodyPr/>
          <a:lstStyle/>
          <a:p>
            <a:pPr eaLnBrk="1" hangingPunct="1"/>
            <a:r>
              <a:rPr lang="en-US" sz="4000" smtClean="0"/>
              <a:t>Hadley circulation</a:t>
            </a:r>
          </a:p>
        </p:txBody>
      </p:sp>
      <p:pic>
        <p:nvPicPr>
          <p:cNvPr id="23555" name="Picture 3" descr="FIG07_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14400"/>
            <a:ext cx="5715000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57200" y="609600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latin typeface="Garamond" pitchFamily="18" charset="0"/>
              </a:rPr>
              <a:t>Warm air rises, cool air descends creating two huge convective cells. 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52400" y="4648200"/>
            <a:ext cx="2743200" cy="147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Atmosphere (and oceans) serve to transmit heat energy from the equator to the poles</a:t>
            </a:r>
          </a:p>
        </p:txBody>
      </p:sp>
    </p:spTree>
    <p:extLst>
      <p:ext uri="{BB962C8B-B14F-4D97-AF65-F5344CB8AC3E}">
        <p14:creationId xmlns:p14="http://schemas.microsoft.com/office/powerpoint/2010/main" val="4161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mtClean="0"/>
              <a:t>Atmospheric circulation</a:t>
            </a:r>
          </a:p>
        </p:txBody>
      </p:sp>
      <p:pic>
        <p:nvPicPr>
          <p:cNvPr id="25603" name="Picture 3" descr="FIG07_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5667375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6172200" y="3273425"/>
            <a:ext cx="27432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1600">
                <a:latin typeface="Garamond" pitchFamily="18" charset="0"/>
              </a:rPr>
              <a:t>Tropical Easterlies/Trades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1600">
                <a:latin typeface="Garamond" pitchFamily="18" charset="0"/>
              </a:rPr>
              <a:t>Westerlies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1600">
                <a:latin typeface="Garamond" pitchFamily="18" charset="0"/>
              </a:rPr>
              <a:t>Polar easterlies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6172200" y="4948238"/>
            <a:ext cx="2590800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  <a:buFontTx/>
              <a:buAutoNum type="arabicPeriod"/>
            </a:pPr>
            <a:r>
              <a:rPr lang="en-US" sz="1600">
                <a:latin typeface="Garamond" pitchFamily="18" charset="0"/>
              </a:rPr>
              <a:t>Intertropical convergence zone (ITCZ)/Doldrums</a:t>
            </a:r>
          </a:p>
          <a:p>
            <a:pPr marL="342900" indent="-342900" eaLnBrk="0" hangingPunct="0">
              <a:spcBef>
                <a:spcPct val="50000"/>
              </a:spcBef>
              <a:buFontTx/>
              <a:buAutoNum type="arabicPeriod"/>
            </a:pPr>
            <a:r>
              <a:rPr lang="en-US" sz="1600">
                <a:latin typeface="Garamond" pitchFamily="18" charset="0"/>
              </a:rPr>
              <a:t>Horse latitudes</a:t>
            </a:r>
          </a:p>
          <a:p>
            <a:pPr marL="342900" indent="-342900" eaLnBrk="0" hangingPunct="0">
              <a:spcBef>
                <a:spcPct val="50000"/>
              </a:spcBef>
              <a:buFontTx/>
              <a:buAutoNum type="arabicPeriod"/>
            </a:pPr>
            <a:r>
              <a:rPr lang="en-US" sz="1600">
                <a:latin typeface="Garamond" pitchFamily="18" charset="0"/>
              </a:rPr>
              <a:t>Subpolar low</a:t>
            </a:r>
          </a:p>
          <a:p>
            <a:pPr marL="342900" indent="-342900" eaLnBrk="0" hangingPunct="0">
              <a:spcBef>
                <a:spcPct val="50000"/>
              </a:spcBef>
              <a:buFontTx/>
              <a:buAutoNum type="arabicPeriod"/>
            </a:pPr>
            <a:r>
              <a:rPr lang="en-US" sz="1600">
                <a:latin typeface="Garamond" pitchFamily="18" charset="0"/>
              </a:rPr>
              <a:t>Polar high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267200" y="2438400"/>
            <a:ext cx="1066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100" b="1">
                <a:solidFill>
                  <a:schemeClr val="bg2"/>
                </a:solidFill>
              </a:rPr>
              <a:t>Ferrel Cell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3733800" y="1644650"/>
            <a:ext cx="1066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100" b="1">
                <a:solidFill>
                  <a:schemeClr val="bg2"/>
                </a:solidFill>
              </a:rPr>
              <a:t>Polar Cell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6172200" y="1689100"/>
            <a:ext cx="27432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1600">
                <a:latin typeface="Garamond" pitchFamily="18" charset="0"/>
              </a:rPr>
              <a:t>Hadley  cell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1600">
                <a:latin typeface="Garamond" pitchFamily="18" charset="0"/>
              </a:rPr>
              <a:t>Ferrel Cell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1600">
                <a:latin typeface="Garamond" pitchFamily="18" charset="0"/>
              </a:rPr>
              <a:t>Polar cell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6248400" y="4567238"/>
            <a:ext cx="2438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  <a:latin typeface="Garamond" pitchFamily="18" charset="0"/>
              </a:rPr>
              <a:t>Latitudes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6248400" y="2906713"/>
            <a:ext cx="2438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  <a:latin typeface="Garamond" pitchFamily="18" charset="0"/>
              </a:rPr>
              <a:t>Winds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6248400" y="1371600"/>
            <a:ext cx="2438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  <a:latin typeface="Garamond" pitchFamily="18" charset="0"/>
              </a:rPr>
              <a:t>Circulation cells</a:t>
            </a:r>
          </a:p>
        </p:txBody>
      </p:sp>
    </p:spTree>
    <p:extLst>
      <p:ext uri="{BB962C8B-B14F-4D97-AF65-F5344CB8AC3E}">
        <p14:creationId xmlns:p14="http://schemas.microsoft.com/office/powerpoint/2010/main" val="79759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z="4000" smtClean="0"/>
              <a:t>Shifting in Intertropical Convergence Zone (ITCZ)</a:t>
            </a:r>
          </a:p>
        </p:txBody>
      </p:sp>
      <p:pic>
        <p:nvPicPr>
          <p:cNvPr id="27651" name="Picture 3" descr="FIG07_009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4876800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FIG07_009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352800"/>
            <a:ext cx="5024438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5257800" y="1660525"/>
            <a:ext cx="3352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>
                <a:latin typeface="Garamond" pitchFamily="18" charset="0"/>
              </a:rPr>
              <a:t>Owing to the tilt of the Earth's axis in orbit, the ITCZ shifts north and south. 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04800" y="4191000"/>
            <a:ext cx="320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Southward shift in January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4724400" y="6324600"/>
            <a:ext cx="320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Northward shift in July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152400" y="5408613"/>
            <a:ext cx="33528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Creates wet Summers (Monsoons) and dry winters, especially in India and SE Asia</a:t>
            </a:r>
          </a:p>
        </p:txBody>
      </p:sp>
    </p:spTree>
    <p:extLst>
      <p:ext uri="{BB962C8B-B14F-4D97-AF65-F5344CB8AC3E}">
        <p14:creationId xmlns:p14="http://schemas.microsoft.com/office/powerpoint/2010/main" val="241411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229600" cy="715962"/>
          </a:xfrm>
        </p:spPr>
        <p:txBody>
          <a:bodyPr/>
          <a:lstStyle/>
          <a:p>
            <a:pPr eaLnBrk="1" hangingPunct="1"/>
            <a:r>
              <a:rPr lang="en-US" sz="4000" smtClean="0"/>
              <a:t>Structure of atmosphere</a:t>
            </a:r>
          </a:p>
        </p:txBody>
      </p:sp>
      <p:pic>
        <p:nvPicPr>
          <p:cNvPr id="30723" name="Picture 3" descr="FIG01_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1" r="12242"/>
          <a:stretch>
            <a:fillRect/>
          </a:stretch>
        </p:blipFill>
        <p:spPr bwMode="auto">
          <a:xfrm>
            <a:off x="457200" y="990600"/>
            <a:ext cx="546893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 descr="FIG01_0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6" r="26454"/>
          <a:stretch>
            <a:fillRect/>
          </a:stretch>
        </p:blipFill>
        <p:spPr bwMode="auto">
          <a:xfrm>
            <a:off x="6172200" y="1752600"/>
            <a:ext cx="263366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260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Atmospheric water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33800"/>
          </a:xfrm>
        </p:spPr>
        <p:txBody>
          <a:bodyPr/>
          <a:lstStyle/>
          <a:p>
            <a:pPr eaLnBrk="1" hangingPunct="1"/>
            <a:r>
              <a:rPr lang="en-US" smtClean="0"/>
              <a:t>Atmospheric water exists </a:t>
            </a:r>
          </a:p>
          <a:p>
            <a:pPr lvl="1" eaLnBrk="1" hangingPunct="1"/>
            <a:r>
              <a:rPr lang="en-US" smtClean="0"/>
              <a:t>Mostly as gas or water vapor</a:t>
            </a:r>
          </a:p>
          <a:p>
            <a:pPr lvl="1" eaLnBrk="1" hangingPunct="1"/>
            <a:r>
              <a:rPr lang="en-US" smtClean="0"/>
              <a:t>Liquid in rainfall and water droplets in clouds</a:t>
            </a:r>
          </a:p>
          <a:p>
            <a:pPr lvl="1" eaLnBrk="1" hangingPunct="1"/>
            <a:r>
              <a:rPr lang="en-US" smtClean="0"/>
              <a:t>Solid in snowfall and in hail storms</a:t>
            </a:r>
          </a:p>
          <a:p>
            <a:pPr eaLnBrk="1" hangingPunct="1"/>
            <a:r>
              <a:rPr lang="en-US" smtClean="0"/>
              <a:t>Accounts for less than 1/100,000 part of total water, but plays a major role in the hydrologic cycle</a:t>
            </a:r>
          </a:p>
        </p:txBody>
      </p:sp>
    </p:spTree>
    <p:extLst>
      <p:ext uri="{BB962C8B-B14F-4D97-AF65-F5344CB8AC3E}">
        <p14:creationId xmlns:p14="http://schemas.microsoft.com/office/powerpoint/2010/main" val="105825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Water vapor</a:t>
            </a:r>
          </a:p>
        </p:txBody>
      </p:sp>
      <p:grpSp>
        <p:nvGrpSpPr>
          <p:cNvPr id="5125" name="Group 3"/>
          <p:cNvGrpSpPr>
            <a:grpSpLocks/>
          </p:cNvGrpSpPr>
          <p:nvPr/>
        </p:nvGrpSpPr>
        <p:grpSpPr bwMode="auto">
          <a:xfrm>
            <a:off x="4953000" y="2438400"/>
            <a:ext cx="2819400" cy="2514600"/>
            <a:chOff x="1680" y="1104"/>
            <a:chExt cx="2496" cy="2064"/>
          </a:xfrm>
        </p:grpSpPr>
        <p:sp>
          <p:nvSpPr>
            <p:cNvPr id="5134" name="Rectangle 4"/>
            <p:cNvSpPr>
              <a:spLocks noChangeArrowheads="1"/>
            </p:cNvSpPr>
            <p:nvPr/>
          </p:nvSpPr>
          <p:spPr bwMode="auto">
            <a:xfrm>
              <a:off x="1680" y="1824"/>
              <a:ext cx="1584" cy="13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5" name="Rectangle 5"/>
            <p:cNvSpPr>
              <a:spLocks noChangeArrowheads="1"/>
            </p:cNvSpPr>
            <p:nvPr/>
          </p:nvSpPr>
          <p:spPr bwMode="auto">
            <a:xfrm>
              <a:off x="2592" y="1104"/>
              <a:ext cx="1584" cy="13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6" name="Line 6"/>
            <p:cNvSpPr>
              <a:spLocks noChangeShapeType="1"/>
            </p:cNvSpPr>
            <p:nvPr/>
          </p:nvSpPr>
          <p:spPr bwMode="auto">
            <a:xfrm flipV="1">
              <a:off x="1680" y="2448"/>
              <a:ext cx="912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Line 7"/>
            <p:cNvSpPr>
              <a:spLocks noChangeShapeType="1"/>
            </p:cNvSpPr>
            <p:nvPr/>
          </p:nvSpPr>
          <p:spPr bwMode="auto">
            <a:xfrm flipV="1">
              <a:off x="1680" y="1104"/>
              <a:ext cx="912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8" name="Line 8"/>
            <p:cNvSpPr>
              <a:spLocks noChangeShapeType="1"/>
            </p:cNvSpPr>
            <p:nvPr/>
          </p:nvSpPr>
          <p:spPr bwMode="auto">
            <a:xfrm flipV="1">
              <a:off x="3264" y="1104"/>
              <a:ext cx="912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9" name="Line 9"/>
            <p:cNvSpPr>
              <a:spLocks noChangeShapeType="1"/>
            </p:cNvSpPr>
            <p:nvPr/>
          </p:nvSpPr>
          <p:spPr bwMode="auto">
            <a:xfrm flipV="1">
              <a:off x="3264" y="2448"/>
              <a:ext cx="912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6" name="Text Box 10"/>
          <p:cNvSpPr txBox="1">
            <a:spLocks noChangeArrowheads="1"/>
          </p:cNvSpPr>
          <p:nvPr/>
        </p:nvSpPr>
        <p:spPr bwMode="auto">
          <a:xfrm>
            <a:off x="1295400" y="1371600"/>
            <a:ext cx="6686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Suppose we have an elementary volume of atmosphere dV and </a:t>
            </a:r>
          </a:p>
          <a:p>
            <a:pPr algn="ctr" eaLnBrk="1" hangingPunct="1"/>
            <a:r>
              <a:rPr lang="en-US"/>
              <a:t>we want quantify how much water vapor it contains</a:t>
            </a:r>
          </a:p>
        </p:txBody>
      </p:sp>
      <p:sp>
        <p:nvSpPr>
          <p:cNvPr id="5127" name="Text Box 11"/>
          <p:cNvSpPr txBox="1">
            <a:spLocks noChangeArrowheads="1"/>
          </p:cNvSpPr>
          <p:nvPr/>
        </p:nvSpPr>
        <p:spPr bwMode="auto">
          <a:xfrm>
            <a:off x="552450" y="5029200"/>
            <a:ext cx="219075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Atmospheric gases:</a:t>
            </a:r>
          </a:p>
          <a:p>
            <a:pPr eaLnBrk="1" hangingPunct="1"/>
            <a:r>
              <a:rPr lang="en-US"/>
              <a:t>Nitrogen – 78.1%</a:t>
            </a:r>
          </a:p>
          <a:p>
            <a:pPr eaLnBrk="1" hangingPunct="1"/>
            <a:r>
              <a:rPr lang="en-US"/>
              <a:t>Oxygen – 20.9%</a:t>
            </a:r>
          </a:p>
          <a:p>
            <a:pPr eaLnBrk="1" hangingPunct="1"/>
            <a:r>
              <a:rPr lang="en-US"/>
              <a:t>Other gases ~ 1%</a:t>
            </a:r>
          </a:p>
          <a:p>
            <a:pPr eaLnBrk="1" hangingPunct="1"/>
            <a:endParaRPr lang="en-US"/>
          </a:p>
        </p:txBody>
      </p:sp>
      <p:sp>
        <p:nvSpPr>
          <p:cNvPr id="5128" name="Rectangle 12"/>
          <p:cNvSpPr>
            <a:spLocks noChangeArrowheads="1"/>
          </p:cNvSpPr>
          <p:nvPr/>
        </p:nvSpPr>
        <p:spPr bwMode="auto">
          <a:xfrm>
            <a:off x="533400" y="6172200"/>
            <a:ext cx="68183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http://www.bambooweb.com/articles/e/a/Earth's_atmosphere.html</a:t>
            </a:r>
          </a:p>
        </p:txBody>
      </p:sp>
      <p:sp>
        <p:nvSpPr>
          <p:cNvPr id="5129" name="Text Box 13"/>
          <p:cNvSpPr txBox="1">
            <a:spLocks noChangeArrowheads="1"/>
          </p:cNvSpPr>
          <p:nvPr/>
        </p:nvSpPr>
        <p:spPr bwMode="auto">
          <a:xfrm>
            <a:off x="8153400" y="2819400"/>
            <a:ext cx="463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dV</a:t>
            </a:r>
          </a:p>
        </p:txBody>
      </p:sp>
      <p:sp>
        <p:nvSpPr>
          <p:cNvPr id="5130" name="Line 14"/>
          <p:cNvSpPr>
            <a:spLocks noChangeShapeType="1"/>
          </p:cNvSpPr>
          <p:nvPr/>
        </p:nvSpPr>
        <p:spPr bwMode="auto">
          <a:xfrm flipH="1">
            <a:off x="7772400" y="30480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" name="Text Box 15"/>
          <p:cNvSpPr txBox="1">
            <a:spLocks noChangeArrowheads="1"/>
          </p:cNvSpPr>
          <p:nvPr/>
        </p:nvSpPr>
        <p:spPr bwMode="auto">
          <a:xfrm>
            <a:off x="5181600" y="3429000"/>
            <a:ext cx="2768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m</a:t>
            </a:r>
            <a:r>
              <a:rPr lang="en-US" baseline="-25000"/>
              <a:t>a</a:t>
            </a:r>
            <a:r>
              <a:rPr lang="en-US"/>
              <a:t> = mass of moist air</a:t>
            </a:r>
          </a:p>
          <a:p>
            <a:pPr eaLnBrk="1" hangingPunct="1"/>
            <a:r>
              <a:rPr lang="en-US"/>
              <a:t>m</a:t>
            </a:r>
            <a:r>
              <a:rPr lang="en-US" baseline="-25000"/>
              <a:t>v</a:t>
            </a:r>
            <a:r>
              <a:rPr lang="en-US"/>
              <a:t> = mass of water vapor</a:t>
            </a:r>
          </a:p>
        </p:txBody>
      </p:sp>
      <p:graphicFrame>
        <p:nvGraphicFramePr>
          <p:cNvPr id="5122" name="Object 16"/>
          <p:cNvGraphicFramePr>
            <a:graphicFrameLocks noChangeAspect="1"/>
          </p:cNvGraphicFramePr>
          <p:nvPr>
            <p:ph idx="1"/>
          </p:nvPr>
        </p:nvGraphicFramePr>
        <p:xfrm>
          <a:off x="2895600" y="2438400"/>
          <a:ext cx="142557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6" name="Equation" r:id="rId4" imgW="571320" imgH="393480" progId="Equation.3">
                  <p:embed/>
                </p:oleObj>
              </mc:Choice>
              <mc:Fallback>
                <p:oleObj name="Equation" r:id="rId4" imgW="5713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438400"/>
                        <a:ext cx="1425575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2" name="Text Box 17"/>
          <p:cNvSpPr txBox="1">
            <a:spLocks noChangeArrowheads="1"/>
          </p:cNvSpPr>
          <p:nvPr/>
        </p:nvSpPr>
        <p:spPr bwMode="auto">
          <a:xfrm>
            <a:off x="593725" y="2779713"/>
            <a:ext cx="2216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Water vapor density</a:t>
            </a:r>
          </a:p>
        </p:txBody>
      </p:sp>
      <p:graphicFrame>
        <p:nvGraphicFramePr>
          <p:cNvPr id="5123" name="Object 18"/>
          <p:cNvGraphicFramePr>
            <a:graphicFrameLocks noChangeAspect="1"/>
          </p:cNvGraphicFramePr>
          <p:nvPr/>
        </p:nvGraphicFramePr>
        <p:xfrm>
          <a:off x="2819400" y="3468688"/>
          <a:ext cx="145732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7" name="Equation" r:id="rId6" imgW="583920" imgH="393480" progId="Equation.3">
                  <p:embed/>
                </p:oleObj>
              </mc:Choice>
              <mc:Fallback>
                <p:oleObj name="Equation" r:id="rId6" imgW="583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468688"/>
                        <a:ext cx="1457325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3" name="Text Box 19"/>
          <p:cNvSpPr txBox="1">
            <a:spLocks noChangeArrowheads="1"/>
          </p:cNvSpPr>
          <p:nvPr/>
        </p:nvSpPr>
        <p:spPr bwMode="auto">
          <a:xfrm>
            <a:off x="533400" y="3810000"/>
            <a:ext cx="1250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Air density</a:t>
            </a:r>
          </a:p>
        </p:txBody>
      </p:sp>
    </p:spTree>
    <p:extLst>
      <p:ext uri="{BB962C8B-B14F-4D97-AF65-F5344CB8AC3E}">
        <p14:creationId xmlns:p14="http://schemas.microsoft.com/office/powerpoint/2010/main" val="422892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Specific Humidity, q</a:t>
            </a:r>
            <a:r>
              <a:rPr lang="en-US" baseline="-25000" smtClean="0"/>
              <a:t>v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Specific humidity measures the mass of water vapor per unit mass of moist air</a:t>
            </a:r>
          </a:p>
          <a:p>
            <a:pPr eaLnBrk="1" hangingPunct="1"/>
            <a:r>
              <a:rPr lang="en-US" sz="2800" smtClean="0"/>
              <a:t>It is dimensionless</a:t>
            </a: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5334000" y="1905000"/>
          <a:ext cx="2895600" cy="240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9" name="Equation" r:id="rId4" imgW="520560" imgH="431640" progId="Equation.3">
                  <p:embed/>
                </p:oleObj>
              </mc:Choice>
              <mc:Fallback>
                <p:oleObj name="Equation" r:id="rId4" imgW="5205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905000"/>
                        <a:ext cx="2895600" cy="2401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900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Vapor pressure, e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rgbClr val="FF3300"/>
                </a:solidFill>
              </a:rPr>
              <a:t>Vapor pressure, e,</a:t>
            </a:r>
            <a:r>
              <a:rPr lang="en-US" sz="2400" smtClean="0"/>
              <a:t> is the pressure that water vapor exerts on a surface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rgbClr val="FF3300"/>
                </a:solidFill>
              </a:rPr>
              <a:t>Air pressure, p,</a:t>
            </a:r>
            <a:r>
              <a:rPr lang="en-US" sz="2400" smtClean="0"/>
              <a:t> is the total pressure that air makes on a surface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rgbClr val="FF3300"/>
                </a:solidFill>
              </a:rPr>
              <a:t>Ideal gas law</a:t>
            </a:r>
            <a:r>
              <a:rPr lang="en-US" sz="2400" smtClean="0"/>
              <a:t> relates pressure to absolute temperature T, R</a:t>
            </a:r>
            <a:r>
              <a:rPr lang="en-US" sz="2400" baseline="-25000" smtClean="0"/>
              <a:t>v</a:t>
            </a:r>
            <a:r>
              <a:rPr lang="en-US" sz="2400" smtClean="0"/>
              <a:t> is the gas constant for water vapor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rgbClr val="FF3300"/>
                </a:solidFill>
              </a:rPr>
              <a:t>0.622 </a:t>
            </a:r>
            <a:r>
              <a:rPr lang="en-US" sz="2400" smtClean="0"/>
              <a:t>is ratio of mol. wt. of water vapor to avg mol. wt. of dry air (=18/28.9)</a:t>
            </a: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5867400" y="3810000"/>
          <a:ext cx="19812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4" name="Equation" r:id="rId4" imgW="647640" imgH="228600" progId="Equation.3">
                  <p:embed/>
                </p:oleObj>
              </mc:Choice>
              <mc:Fallback>
                <p:oleObj name="Equation" r:id="rId4" imgW="647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810000"/>
                        <a:ext cx="19812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74" name="Group 5"/>
          <p:cNvGrpSpPr>
            <a:grpSpLocks/>
          </p:cNvGrpSpPr>
          <p:nvPr/>
        </p:nvGrpSpPr>
        <p:grpSpPr bwMode="auto">
          <a:xfrm>
            <a:off x="5181600" y="1981200"/>
            <a:ext cx="3200400" cy="1066800"/>
            <a:chOff x="3264" y="1776"/>
            <a:chExt cx="2016" cy="672"/>
          </a:xfrm>
        </p:grpSpPr>
        <p:sp>
          <p:nvSpPr>
            <p:cNvPr id="7175" name="Line 6"/>
            <p:cNvSpPr>
              <a:spLocks noChangeShapeType="1"/>
            </p:cNvSpPr>
            <p:nvPr/>
          </p:nvSpPr>
          <p:spPr bwMode="auto">
            <a:xfrm>
              <a:off x="3264" y="2448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6" name="Oval 7"/>
            <p:cNvSpPr>
              <a:spLocks noChangeArrowheads="1"/>
            </p:cNvSpPr>
            <p:nvPr/>
          </p:nvSpPr>
          <p:spPr bwMode="auto">
            <a:xfrm>
              <a:off x="3504" y="192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7" name="Line 8"/>
            <p:cNvSpPr>
              <a:spLocks noChangeShapeType="1"/>
            </p:cNvSpPr>
            <p:nvPr/>
          </p:nvSpPr>
          <p:spPr bwMode="auto">
            <a:xfrm>
              <a:off x="3552" y="201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8" name="Line 9"/>
            <p:cNvSpPr>
              <a:spLocks noChangeShapeType="1"/>
            </p:cNvSpPr>
            <p:nvPr/>
          </p:nvSpPr>
          <p:spPr bwMode="auto">
            <a:xfrm flipH="1">
              <a:off x="3936" y="1824"/>
              <a:ext cx="24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9" name="Oval 10"/>
            <p:cNvSpPr>
              <a:spLocks noChangeArrowheads="1"/>
            </p:cNvSpPr>
            <p:nvPr/>
          </p:nvSpPr>
          <p:spPr bwMode="auto">
            <a:xfrm>
              <a:off x="4482" y="2035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0" name="Line 11"/>
            <p:cNvSpPr>
              <a:spLocks noChangeShapeType="1"/>
            </p:cNvSpPr>
            <p:nvPr/>
          </p:nvSpPr>
          <p:spPr bwMode="auto">
            <a:xfrm>
              <a:off x="4560" y="2112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1" name="Oval 12"/>
            <p:cNvSpPr>
              <a:spLocks noChangeArrowheads="1"/>
            </p:cNvSpPr>
            <p:nvPr/>
          </p:nvSpPr>
          <p:spPr bwMode="auto">
            <a:xfrm>
              <a:off x="4128" y="177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2" name="Oval 13"/>
            <p:cNvSpPr>
              <a:spLocks noChangeArrowheads="1"/>
            </p:cNvSpPr>
            <p:nvPr/>
          </p:nvSpPr>
          <p:spPr bwMode="auto">
            <a:xfrm flipH="1">
              <a:off x="5166" y="2025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3" name="Line 14"/>
            <p:cNvSpPr>
              <a:spLocks noChangeShapeType="1"/>
            </p:cNvSpPr>
            <p:nvPr/>
          </p:nvSpPr>
          <p:spPr bwMode="auto">
            <a:xfrm flipH="1">
              <a:off x="4944" y="2112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7171" name="Object 15"/>
          <p:cNvGraphicFramePr>
            <a:graphicFrameLocks noChangeAspect="1"/>
          </p:cNvGraphicFramePr>
          <p:nvPr>
            <p:ph sz="quarter" idx="3"/>
          </p:nvPr>
        </p:nvGraphicFramePr>
        <p:xfrm>
          <a:off x="5638800" y="4876800"/>
          <a:ext cx="2439988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5" name="Equation" r:id="rId6" imgW="825480" imgH="419040" progId="Equation.3">
                  <p:embed/>
                </p:oleObj>
              </mc:Choice>
              <mc:Fallback>
                <p:oleObj name="Equation" r:id="rId6" imgW="8254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876800"/>
                        <a:ext cx="2439988" cy="123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513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Saturation vapor pressure, e</a:t>
            </a:r>
            <a:r>
              <a:rPr lang="en-US" baseline="-25000" smtClean="0"/>
              <a:t>s</a:t>
            </a: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304800" y="2286000"/>
          <a:ext cx="5176838" cy="277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8" name="Bitmap Image" r:id="rId4" imgW="2962689" imgH="1590897" progId="Paint.Picture">
                  <p:embed/>
                </p:oleObj>
              </mc:Choice>
              <mc:Fallback>
                <p:oleObj name="Bitmap Image" r:id="rId4" imgW="2962689" imgH="159089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86000"/>
                        <a:ext cx="5176838" cy="277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914400" y="1447800"/>
            <a:ext cx="7435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Saturation vapor pressure</a:t>
            </a:r>
            <a:r>
              <a:rPr lang="en-US"/>
              <a:t> occurs when air is holding all the water vapor</a:t>
            </a:r>
          </a:p>
          <a:p>
            <a:pPr eaLnBrk="1" hangingPunct="1"/>
            <a:r>
              <a:rPr lang="en-US"/>
              <a:t>that it can at a given air temperature</a:t>
            </a:r>
          </a:p>
        </p:txBody>
      </p:sp>
      <p:graphicFrame>
        <p:nvGraphicFramePr>
          <p:cNvPr id="8195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5410200" y="3276600"/>
          <a:ext cx="335280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9" name="Equation" r:id="rId6" imgW="1511280" imgH="431640" progId="Equation.3">
                  <p:embed/>
                </p:oleObj>
              </mc:Choice>
              <mc:Fallback>
                <p:oleObj name="Equation" r:id="rId6" imgW="1511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276600"/>
                        <a:ext cx="3352800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219200" y="5486400"/>
            <a:ext cx="6891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Vapor pressure is measured in Pascals (Pa), where 1 Pa = 1 N/m</a:t>
            </a:r>
            <a:r>
              <a:rPr lang="en-US" baseline="30000"/>
              <a:t>2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048000" y="5943600"/>
            <a:ext cx="187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1 kPa = 1000 Pa</a:t>
            </a:r>
          </a:p>
        </p:txBody>
      </p:sp>
    </p:spTree>
    <p:extLst>
      <p:ext uri="{BB962C8B-B14F-4D97-AF65-F5344CB8AC3E}">
        <p14:creationId xmlns:p14="http://schemas.microsoft.com/office/powerpoint/2010/main" val="267207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Relative humidity, R</a:t>
            </a:r>
            <a:r>
              <a:rPr lang="en-US" baseline="-25000" smtClean="0"/>
              <a:t>h</a:t>
            </a:r>
          </a:p>
        </p:txBody>
      </p:sp>
      <p:pic>
        <p:nvPicPr>
          <p:cNvPr id="9220" name="Picture 3"/>
          <p:cNvPicPr>
            <a:picLocks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219200"/>
            <a:ext cx="7315200" cy="3927475"/>
          </a:xfrm>
          <a:noFill/>
        </p:spPr>
      </p:pic>
      <p:sp>
        <p:nvSpPr>
          <p:cNvPr id="9221" name="Line 4"/>
          <p:cNvSpPr>
            <a:spLocks noChangeShapeType="1"/>
          </p:cNvSpPr>
          <p:nvPr/>
        </p:nvSpPr>
        <p:spPr bwMode="auto">
          <a:xfrm>
            <a:off x="5867400" y="28194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Oval 5"/>
          <p:cNvSpPr>
            <a:spLocks noChangeArrowheads="1"/>
          </p:cNvSpPr>
          <p:nvPr/>
        </p:nvSpPr>
        <p:spPr bwMode="auto">
          <a:xfrm>
            <a:off x="5791200" y="32004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Line 6"/>
          <p:cNvSpPr>
            <a:spLocks noChangeShapeType="1"/>
          </p:cNvSpPr>
          <p:nvPr/>
        </p:nvSpPr>
        <p:spPr bwMode="auto">
          <a:xfrm flipH="1">
            <a:off x="4114800" y="32766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Line 7"/>
          <p:cNvSpPr>
            <a:spLocks noChangeShapeType="1"/>
          </p:cNvSpPr>
          <p:nvPr/>
        </p:nvSpPr>
        <p:spPr bwMode="auto">
          <a:xfrm flipH="1">
            <a:off x="4114800" y="28194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Text Box 8"/>
          <p:cNvSpPr txBox="1">
            <a:spLocks noChangeArrowheads="1"/>
          </p:cNvSpPr>
          <p:nvPr/>
        </p:nvSpPr>
        <p:spPr bwMode="auto">
          <a:xfrm>
            <a:off x="4038600" y="2438400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e</a:t>
            </a:r>
            <a:r>
              <a:rPr lang="en-US" baseline="-25000"/>
              <a:t>s</a:t>
            </a:r>
          </a:p>
        </p:txBody>
      </p:sp>
      <p:sp>
        <p:nvSpPr>
          <p:cNvPr id="9226" name="Text Box 9"/>
          <p:cNvSpPr txBox="1">
            <a:spLocks noChangeArrowheads="1"/>
          </p:cNvSpPr>
          <p:nvPr/>
        </p:nvSpPr>
        <p:spPr bwMode="auto">
          <a:xfrm>
            <a:off x="4038600" y="28956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e</a:t>
            </a:r>
          </a:p>
        </p:txBody>
      </p:sp>
      <p:graphicFrame>
        <p:nvGraphicFramePr>
          <p:cNvPr id="9218" name="Object 10"/>
          <p:cNvGraphicFramePr>
            <a:graphicFrameLocks noChangeAspect="1"/>
          </p:cNvGraphicFramePr>
          <p:nvPr/>
        </p:nvGraphicFramePr>
        <p:xfrm>
          <a:off x="914400" y="4876800"/>
          <a:ext cx="25146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1" name="Equation" r:id="rId5" imgW="507960" imgH="431640" progId="Equation.3">
                  <p:embed/>
                </p:oleObj>
              </mc:Choice>
              <mc:Fallback>
                <p:oleObj name="Equation" r:id="rId5" imgW="5079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876800"/>
                        <a:ext cx="251460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4251325" y="5370513"/>
            <a:ext cx="42100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Relative humidity measures the percent</a:t>
            </a:r>
          </a:p>
          <a:p>
            <a:pPr eaLnBrk="1" hangingPunct="1"/>
            <a:r>
              <a:rPr lang="en-US"/>
              <a:t>of the saturation water content of the air</a:t>
            </a:r>
          </a:p>
          <a:p>
            <a:pPr eaLnBrk="1" hangingPunct="1"/>
            <a:r>
              <a:rPr lang="en-US"/>
              <a:t>that it currently holds (0 – 100%)</a:t>
            </a:r>
          </a:p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76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Radiation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419600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Basic laws</a:t>
            </a:r>
          </a:p>
          <a:p>
            <a:pPr lvl="1" eaLnBrk="1" hangingPunct="1"/>
            <a:r>
              <a:rPr lang="en-US" sz="2400" i="1" dirty="0" smtClean="0">
                <a:solidFill>
                  <a:srgbClr val="FF3300"/>
                </a:solidFill>
              </a:rPr>
              <a:t>Stefan-</a:t>
            </a:r>
            <a:r>
              <a:rPr lang="en-US" sz="2400" i="1" dirty="0" err="1" smtClean="0">
                <a:solidFill>
                  <a:srgbClr val="FF3300"/>
                </a:solidFill>
              </a:rPr>
              <a:t>Boltzman</a:t>
            </a:r>
            <a:r>
              <a:rPr lang="en-US" sz="2400" i="1" smtClean="0">
                <a:solidFill>
                  <a:srgbClr val="FF3300"/>
                </a:solidFill>
              </a:rPr>
              <a:t> Law</a:t>
            </a:r>
          </a:p>
          <a:p>
            <a:pPr lvl="2" eaLnBrk="1" hangingPunct="1"/>
            <a:r>
              <a:rPr lang="en-US" sz="2000" smtClean="0"/>
              <a:t>R = emitted radiation (W/m</a:t>
            </a:r>
            <a:r>
              <a:rPr lang="en-US" sz="2000" baseline="30000" smtClean="0"/>
              <a:t>2</a:t>
            </a:r>
            <a:r>
              <a:rPr lang="en-US" sz="2000" smtClean="0"/>
              <a:t>)</a:t>
            </a:r>
            <a:endParaRPr lang="en-US" sz="2000" baseline="30000" smtClean="0"/>
          </a:p>
          <a:p>
            <a:pPr lvl="2" eaLnBrk="1" hangingPunct="1"/>
            <a:r>
              <a:rPr lang="en-US" sz="2000" smtClean="0"/>
              <a:t>T = absolute temperature (K), </a:t>
            </a:r>
          </a:p>
          <a:p>
            <a:pPr lvl="2" eaLnBrk="1" hangingPunct="1"/>
            <a:r>
              <a:rPr lang="en-US" sz="2000" smtClean="0"/>
              <a:t>and </a:t>
            </a:r>
            <a:r>
              <a:rPr lang="en-US" sz="2000" smtClean="0">
                <a:latin typeface="Symbol" pitchFamily="18" charset="2"/>
              </a:rPr>
              <a:t>s</a:t>
            </a:r>
            <a:r>
              <a:rPr lang="en-US" sz="2000" smtClean="0"/>
              <a:t> = 5.67x10</a:t>
            </a:r>
            <a:r>
              <a:rPr lang="en-US" sz="2000" baseline="30000" smtClean="0"/>
              <a:t>-8</a:t>
            </a:r>
            <a:r>
              <a:rPr lang="en-US" sz="2000" smtClean="0"/>
              <a:t>W/m</a:t>
            </a:r>
            <a:r>
              <a:rPr lang="en-US" sz="2000" baseline="30000" smtClean="0"/>
              <a:t>2</a:t>
            </a:r>
            <a:r>
              <a:rPr lang="en-US" sz="2000" smtClean="0"/>
              <a:t>-K</a:t>
            </a:r>
            <a:r>
              <a:rPr lang="en-US" sz="2000" baseline="30000" smtClean="0"/>
              <a:t>4</a:t>
            </a:r>
          </a:p>
          <a:p>
            <a:pPr lvl="2" eaLnBrk="1" hangingPunct="1"/>
            <a:endParaRPr lang="en-US" sz="2000" baseline="30000" smtClean="0"/>
          </a:p>
          <a:p>
            <a:pPr lvl="2" eaLnBrk="1" hangingPunct="1"/>
            <a:endParaRPr lang="en-US" sz="2000" baseline="30000" smtClean="0"/>
          </a:p>
          <a:p>
            <a:pPr lvl="2" eaLnBrk="1" hangingPunct="1"/>
            <a:r>
              <a:rPr lang="en-US" sz="2000" smtClean="0"/>
              <a:t>with </a:t>
            </a:r>
            <a:r>
              <a:rPr lang="en-US" sz="2000" smtClean="0">
                <a:latin typeface="Symbol" pitchFamily="18" charset="2"/>
              </a:rPr>
              <a:t>e</a:t>
            </a:r>
            <a:r>
              <a:rPr lang="en-US" sz="2000" smtClean="0"/>
              <a:t> = emissivity (0-1)</a:t>
            </a:r>
          </a:p>
          <a:p>
            <a:pPr lvl="3" eaLnBrk="1" hangingPunct="1"/>
            <a:r>
              <a:rPr lang="en-US" sz="1600" smtClean="0"/>
              <a:t>Water, Ice, Snow (0.95-0.99)</a:t>
            </a:r>
          </a:p>
          <a:p>
            <a:pPr lvl="3" eaLnBrk="1" hangingPunct="1"/>
            <a:r>
              <a:rPr lang="en-US" sz="1600" smtClean="0"/>
              <a:t>Sand (0.76)</a:t>
            </a:r>
          </a:p>
          <a:p>
            <a:pPr lvl="3" eaLnBrk="1" hangingPunct="1"/>
            <a:endParaRPr lang="en-US" sz="1600" smtClean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5430838" y="1752600"/>
          <a:ext cx="2433637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0" name="Equation" r:id="rId4" imgW="533160" imgH="203040" progId="Equation.3">
                  <p:embed/>
                </p:oleObj>
              </mc:Choice>
              <mc:Fallback>
                <p:oleObj name="Equation" r:id="rId4" imgW="533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0838" y="1752600"/>
                        <a:ext cx="2433637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4800600" y="4876800"/>
            <a:ext cx="3962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>
                <a:solidFill>
                  <a:srgbClr val="FF3300"/>
                </a:solidFill>
              </a:rPr>
              <a:t>“Gray bodies emit a proportion of the radiation of a black body</a:t>
            </a:r>
          </a:p>
        </p:txBody>
      </p:sp>
      <p:graphicFrame>
        <p:nvGraphicFramePr>
          <p:cNvPr id="1027" name="Object 10"/>
          <p:cNvGraphicFramePr>
            <a:graphicFrameLocks noChangeAspect="1"/>
          </p:cNvGraphicFramePr>
          <p:nvPr/>
        </p:nvGraphicFramePr>
        <p:xfrm>
          <a:off x="5334000" y="3810000"/>
          <a:ext cx="27813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1" name="Equation" r:id="rId6" imgW="609480" imgH="203040" progId="Equation.3">
                  <p:embed/>
                </p:oleObj>
              </mc:Choice>
              <mc:Fallback>
                <p:oleObj name="Equation" r:id="rId6" imgW="609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810000"/>
                        <a:ext cx="27813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5029200" y="2743200"/>
            <a:ext cx="3276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>
                <a:solidFill>
                  <a:srgbClr val="FF3300"/>
                </a:solidFill>
              </a:rPr>
              <a:t>Valid for a Black body or “pure radiator”</a:t>
            </a:r>
          </a:p>
        </p:txBody>
      </p:sp>
    </p:spTree>
    <p:extLst>
      <p:ext uri="{BB962C8B-B14F-4D97-AF65-F5344CB8AC3E}">
        <p14:creationId xmlns:p14="http://schemas.microsoft.com/office/powerpoint/2010/main" val="58516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Dewpoint Temperature, T</a:t>
            </a:r>
            <a:r>
              <a:rPr lang="en-US" baseline="-25000" smtClean="0"/>
              <a:t>d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219200"/>
            <a:ext cx="7315200" cy="3927475"/>
          </a:xfrm>
          <a:noFill/>
        </p:spPr>
      </p:pic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5867400" y="28194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1" name="Oval 5"/>
          <p:cNvSpPr>
            <a:spLocks noChangeArrowheads="1"/>
          </p:cNvSpPr>
          <p:nvPr/>
        </p:nvSpPr>
        <p:spPr bwMode="auto">
          <a:xfrm>
            <a:off x="5791200" y="32004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 flipH="1">
            <a:off x="4114800" y="32766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4038600" y="28956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e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1905000" y="5410200"/>
            <a:ext cx="53149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Dewpoint temperature</a:t>
            </a:r>
            <a:r>
              <a:rPr lang="en-US"/>
              <a:t> is the air temperature</a:t>
            </a:r>
          </a:p>
          <a:p>
            <a:pPr eaLnBrk="1" hangingPunct="1"/>
            <a:r>
              <a:rPr lang="en-US"/>
              <a:t>at which the air would be saturated with its current </a:t>
            </a:r>
          </a:p>
          <a:p>
            <a:pPr eaLnBrk="1" hangingPunct="1"/>
            <a:r>
              <a:rPr lang="en-US"/>
              <a:t>vapor content</a:t>
            </a:r>
          </a:p>
          <a:p>
            <a:pPr eaLnBrk="1" hangingPunct="1"/>
            <a:endParaRPr lang="en-US"/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>
            <a:off x="5334000" y="3276600"/>
            <a:ext cx="0" cy="838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5791200" y="3810000"/>
            <a:ext cx="32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T</a:t>
            </a: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5257800" y="3733800"/>
            <a:ext cx="407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T</a:t>
            </a:r>
            <a:r>
              <a:rPr lang="en-US" baseline="-2500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267348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Water vapor in an air column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5720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We have three equations describing column: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Hydrostatic air pressure, dp/dz = -</a:t>
            </a:r>
            <a:r>
              <a:rPr lang="en-US" sz="2400" smtClean="0">
                <a:latin typeface="Symbol" pitchFamily="18" charset="2"/>
              </a:rPr>
              <a:t>r</a:t>
            </a:r>
            <a:r>
              <a:rPr lang="en-US" sz="2400" baseline="-25000" smtClean="0"/>
              <a:t>a</a:t>
            </a:r>
            <a:r>
              <a:rPr lang="en-US" sz="2400" smtClean="0"/>
              <a:t>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Lapse rate of temperature, dT/dz = - </a:t>
            </a:r>
            <a:r>
              <a:rPr lang="en-US" sz="2400" smtClean="0">
                <a:latin typeface="Symbol" pitchFamily="18" charset="2"/>
              </a:rPr>
              <a:t>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Ideal gas law, p = </a:t>
            </a:r>
            <a:r>
              <a:rPr lang="en-US" sz="2400" smtClean="0">
                <a:latin typeface="Symbol" pitchFamily="18" charset="2"/>
              </a:rPr>
              <a:t>r</a:t>
            </a:r>
            <a:r>
              <a:rPr lang="en-US" sz="2400" baseline="-25000" smtClean="0"/>
              <a:t>a</a:t>
            </a:r>
            <a:r>
              <a:rPr lang="en-US" sz="2400" smtClean="0"/>
              <a:t>R</a:t>
            </a:r>
            <a:r>
              <a:rPr lang="en-US" sz="2400" baseline="-25000" smtClean="0"/>
              <a:t>a</a:t>
            </a:r>
            <a:r>
              <a:rPr lang="en-US" sz="2400" smtClean="0"/>
              <a:t>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Combine them and integrate over column to get pressure variation elevation</a:t>
            </a:r>
          </a:p>
        </p:txBody>
      </p:sp>
      <p:grpSp>
        <p:nvGrpSpPr>
          <p:cNvPr id="10245" name="Group 4"/>
          <p:cNvGrpSpPr>
            <a:grpSpLocks/>
          </p:cNvGrpSpPr>
          <p:nvPr/>
        </p:nvGrpSpPr>
        <p:grpSpPr bwMode="auto">
          <a:xfrm>
            <a:off x="5867400" y="1676400"/>
            <a:ext cx="1295400" cy="3276600"/>
            <a:chOff x="3696" y="1680"/>
            <a:chExt cx="816" cy="1440"/>
          </a:xfrm>
        </p:grpSpPr>
        <p:sp>
          <p:nvSpPr>
            <p:cNvPr id="10252" name="Oval 5"/>
            <p:cNvSpPr>
              <a:spLocks noChangeArrowheads="1"/>
            </p:cNvSpPr>
            <p:nvPr/>
          </p:nvSpPr>
          <p:spPr bwMode="auto">
            <a:xfrm>
              <a:off x="3696" y="1680"/>
              <a:ext cx="81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3" name="Oval 6"/>
            <p:cNvSpPr>
              <a:spLocks noChangeArrowheads="1"/>
            </p:cNvSpPr>
            <p:nvPr/>
          </p:nvSpPr>
          <p:spPr bwMode="auto">
            <a:xfrm>
              <a:off x="3696" y="2160"/>
              <a:ext cx="81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4" name="Oval 7"/>
            <p:cNvSpPr>
              <a:spLocks noChangeArrowheads="1"/>
            </p:cNvSpPr>
            <p:nvPr/>
          </p:nvSpPr>
          <p:spPr bwMode="auto">
            <a:xfrm>
              <a:off x="3696" y="2304"/>
              <a:ext cx="81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5" name="Oval 8"/>
            <p:cNvSpPr>
              <a:spLocks noChangeArrowheads="1"/>
            </p:cNvSpPr>
            <p:nvPr/>
          </p:nvSpPr>
          <p:spPr bwMode="auto">
            <a:xfrm>
              <a:off x="3696" y="2928"/>
              <a:ext cx="81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6" name="Line 9"/>
            <p:cNvSpPr>
              <a:spLocks noChangeShapeType="1"/>
            </p:cNvSpPr>
            <p:nvPr/>
          </p:nvSpPr>
          <p:spPr bwMode="auto">
            <a:xfrm>
              <a:off x="3696" y="1776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7" name="Line 10"/>
            <p:cNvSpPr>
              <a:spLocks noChangeShapeType="1"/>
            </p:cNvSpPr>
            <p:nvPr/>
          </p:nvSpPr>
          <p:spPr bwMode="auto">
            <a:xfrm>
              <a:off x="4512" y="1776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6" name="Text Box 11"/>
          <p:cNvSpPr txBox="1">
            <a:spLocks noChangeArrowheads="1"/>
          </p:cNvSpPr>
          <p:nvPr/>
        </p:nvSpPr>
        <p:spPr bwMode="auto">
          <a:xfrm>
            <a:off x="7451725" y="1789113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Column</a:t>
            </a:r>
          </a:p>
        </p:txBody>
      </p:sp>
      <p:sp>
        <p:nvSpPr>
          <p:cNvPr id="10247" name="Line 12"/>
          <p:cNvSpPr>
            <a:spLocks noChangeShapeType="1"/>
          </p:cNvSpPr>
          <p:nvPr/>
        </p:nvSpPr>
        <p:spPr bwMode="auto">
          <a:xfrm flipH="1">
            <a:off x="7162800" y="19812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Text Box 13"/>
          <p:cNvSpPr txBox="1">
            <a:spLocks noChangeArrowheads="1"/>
          </p:cNvSpPr>
          <p:nvPr/>
        </p:nvSpPr>
        <p:spPr bwMode="auto">
          <a:xfrm>
            <a:off x="7467600" y="2743200"/>
            <a:ext cx="1390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Element, dz</a:t>
            </a:r>
          </a:p>
        </p:txBody>
      </p:sp>
      <p:sp>
        <p:nvSpPr>
          <p:cNvPr id="10249" name="Line 14"/>
          <p:cNvSpPr>
            <a:spLocks noChangeShapeType="1"/>
          </p:cNvSpPr>
          <p:nvPr/>
        </p:nvSpPr>
        <p:spPr bwMode="auto">
          <a:xfrm flipH="1">
            <a:off x="7178675" y="2935288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0242" name="Object 15"/>
          <p:cNvGraphicFramePr>
            <a:graphicFrameLocks noChangeAspect="1"/>
          </p:cNvGraphicFramePr>
          <p:nvPr>
            <p:ph sz="half" idx="2"/>
          </p:nvPr>
        </p:nvGraphicFramePr>
        <p:xfrm>
          <a:off x="5257800" y="5105400"/>
          <a:ext cx="3124200" cy="148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5" name="Equation" r:id="rId4" imgW="1066680" imgH="507960" progId="Equation.3">
                  <p:embed/>
                </p:oleObj>
              </mc:Choice>
              <mc:Fallback>
                <p:oleObj name="Equation" r:id="rId4" imgW="10666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105400"/>
                        <a:ext cx="3124200" cy="1487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0" name="Text Box 16"/>
          <p:cNvSpPr txBox="1">
            <a:spLocks noChangeArrowheads="1"/>
          </p:cNvSpPr>
          <p:nvPr/>
        </p:nvSpPr>
        <p:spPr bwMode="auto">
          <a:xfrm>
            <a:off x="6400800" y="44958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1</a:t>
            </a:r>
          </a:p>
        </p:txBody>
      </p:sp>
      <p:sp>
        <p:nvSpPr>
          <p:cNvPr id="10251" name="Text Box 17"/>
          <p:cNvSpPr txBox="1">
            <a:spLocks noChangeArrowheads="1"/>
          </p:cNvSpPr>
          <p:nvPr/>
        </p:nvSpPr>
        <p:spPr bwMode="auto">
          <a:xfrm>
            <a:off x="6324600" y="1676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3478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Precipitable Water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In an element dz, the </a:t>
            </a:r>
            <a:r>
              <a:rPr lang="en-US" sz="2800" smtClean="0">
                <a:solidFill>
                  <a:srgbClr val="FF3300"/>
                </a:solidFill>
              </a:rPr>
              <a:t>mass of water vapor</a:t>
            </a:r>
            <a:r>
              <a:rPr lang="en-US" sz="2800" smtClean="0"/>
              <a:t> is dm</a:t>
            </a:r>
            <a:r>
              <a:rPr lang="en-US" sz="2800" baseline="-25000" smtClean="0"/>
              <a:t>p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Integrate over the whole atmospheric column to get </a:t>
            </a:r>
            <a:r>
              <a:rPr lang="en-US" sz="2800" smtClean="0">
                <a:solidFill>
                  <a:srgbClr val="FF3300"/>
                </a:solidFill>
              </a:rPr>
              <a:t>precipitable water,m</a:t>
            </a:r>
            <a:r>
              <a:rPr lang="en-US" sz="2800" baseline="-25000" smtClean="0">
                <a:solidFill>
                  <a:srgbClr val="FF3300"/>
                </a:solidFill>
              </a:rPr>
              <a:t>p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m</a:t>
            </a:r>
            <a:r>
              <a:rPr lang="en-US" sz="2800" baseline="-25000" smtClean="0"/>
              <a:t>p</a:t>
            </a:r>
            <a:r>
              <a:rPr lang="en-US" sz="2800" smtClean="0"/>
              <a:t>/A gives </a:t>
            </a:r>
            <a:r>
              <a:rPr lang="en-US" sz="2800" smtClean="0">
                <a:solidFill>
                  <a:srgbClr val="FF3300"/>
                </a:solidFill>
              </a:rPr>
              <a:t>precipitable water per unit area in kg/m</a:t>
            </a:r>
            <a:r>
              <a:rPr lang="en-US" sz="2800" baseline="30000" smtClean="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11269" name="Oval 4"/>
          <p:cNvSpPr>
            <a:spLocks noChangeArrowheads="1"/>
          </p:cNvSpPr>
          <p:nvPr/>
        </p:nvSpPr>
        <p:spPr bwMode="auto">
          <a:xfrm>
            <a:off x="5867400" y="1676400"/>
            <a:ext cx="1295400" cy="4365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Oval 5"/>
          <p:cNvSpPr>
            <a:spLocks noChangeArrowheads="1"/>
          </p:cNvSpPr>
          <p:nvPr/>
        </p:nvSpPr>
        <p:spPr bwMode="auto">
          <a:xfrm>
            <a:off x="5867400" y="2768600"/>
            <a:ext cx="1295400" cy="4365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Oval 6"/>
          <p:cNvSpPr>
            <a:spLocks noChangeArrowheads="1"/>
          </p:cNvSpPr>
          <p:nvPr/>
        </p:nvSpPr>
        <p:spPr bwMode="auto">
          <a:xfrm>
            <a:off x="5867400" y="3095625"/>
            <a:ext cx="1295400" cy="4381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Oval 7"/>
          <p:cNvSpPr>
            <a:spLocks noChangeArrowheads="1"/>
          </p:cNvSpPr>
          <p:nvPr/>
        </p:nvSpPr>
        <p:spPr bwMode="auto">
          <a:xfrm>
            <a:off x="5867400" y="4516438"/>
            <a:ext cx="1295400" cy="4365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Line 8"/>
          <p:cNvSpPr>
            <a:spLocks noChangeShapeType="1"/>
          </p:cNvSpPr>
          <p:nvPr/>
        </p:nvSpPr>
        <p:spPr bwMode="auto">
          <a:xfrm>
            <a:off x="5867400" y="1895475"/>
            <a:ext cx="0" cy="283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Line 9"/>
          <p:cNvSpPr>
            <a:spLocks noChangeShapeType="1"/>
          </p:cNvSpPr>
          <p:nvPr/>
        </p:nvSpPr>
        <p:spPr bwMode="auto">
          <a:xfrm>
            <a:off x="7162800" y="1895475"/>
            <a:ext cx="0" cy="283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" name="Text Box 10"/>
          <p:cNvSpPr txBox="1">
            <a:spLocks noChangeArrowheads="1"/>
          </p:cNvSpPr>
          <p:nvPr/>
        </p:nvSpPr>
        <p:spPr bwMode="auto">
          <a:xfrm>
            <a:off x="7451725" y="1789113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Column</a:t>
            </a:r>
          </a:p>
        </p:txBody>
      </p:sp>
      <p:sp>
        <p:nvSpPr>
          <p:cNvPr id="11276" name="Line 11"/>
          <p:cNvSpPr>
            <a:spLocks noChangeShapeType="1"/>
          </p:cNvSpPr>
          <p:nvPr/>
        </p:nvSpPr>
        <p:spPr bwMode="auto">
          <a:xfrm flipH="1">
            <a:off x="7162800" y="19812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7" name="Text Box 12"/>
          <p:cNvSpPr txBox="1">
            <a:spLocks noChangeArrowheads="1"/>
          </p:cNvSpPr>
          <p:nvPr/>
        </p:nvSpPr>
        <p:spPr bwMode="auto">
          <a:xfrm>
            <a:off x="7467600" y="2743200"/>
            <a:ext cx="1390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Element, dz</a:t>
            </a:r>
          </a:p>
        </p:txBody>
      </p:sp>
      <p:sp>
        <p:nvSpPr>
          <p:cNvPr id="11278" name="Line 13"/>
          <p:cNvSpPr>
            <a:spLocks noChangeShapeType="1"/>
          </p:cNvSpPr>
          <p:nvPr/>
        </p:nvSpPr>
        <p:spPr bwMode="auto">
          <a:xfrm flipH="1">
            <a:off x="7178675" y="2935288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9" name="Text Box 14"/>
          <p:cNvSpPr txBox="1">
            <a:spLocks noChangeArrowheads="1"/>
          </p:cNvSpPr>
          <p:nvPr/>
        </p:nvSpPr>
        <p:spPr bwMode="auto">
          <a:xfrm>
            <a:off x="6400800" y="44958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1</a:t>
            </a:r>
          </a:p>
        </p:txBody>
      </p:sp>
      <p:sp>
        <p:nvSpPr>
          <p:cNvPr id="11280" name="Text Box 15"/>
          <p:cNvSpPr txBox="1">
            <a:spLocks noChangeArrowheads="1"/>
          </p:cNvSpPr>
          <p:nvPr/>
        </p:nvSpPr>
        <p:spPr bwMode="auto">
          <a:xfrm>
            <a:off x="6324600" y="1676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2</a:t>
            </a:r>
          </a:p>
        </p:txBody>
      </p:sp>
      <p:graphicFrame>
        <p:nvGraphicFramePr>
          <p:cNvPr id="11266" name="Object 16"/>
          <p:cNvGraphicFramePr>
            <a:graphicFrameLocks noChangeAspect="1"/>
          </p:cNvGraphicFramePr>
          <p:nvPr>
            <p:ph sz="quarter" idx="3"/>
          </p:nvPr>
        </p:nvGraphicFramePr>
        <p:xfrm>
          <a:off x="5029200" y="5181600"/>
          <a:ext cx="3281363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9" name="Equation" r:id="rId4" imgW="990360" imgH="241200" progId="Equation.3">
                  <p:embed/>
                </p:oleObj>
              </mc:Choice>
              <mc:Fallback>
                <p:oleObj name="Equation" r:id="rId4" imgW="9903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181600"/>
                        <a:ext cx="3281363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7375525" y="4379913"/>
            <a:ext cx="1079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Area = A</a:t>
            </a:r>
          </a:p>
        </p:txBody>
      </p:sp>
    </p:spTree>
    <p:extLst>
      <p:ext uri="{BB962C8B-B14F-4D97-AF65-F5344CB8AC3E}">
        <p14:creationId xmlns:p14="http://schemas.microsoft.com/office/powerpoint/2010/main" val="3763493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384" y="43934"/>
            <a:ext cx="8229600" cy="1143000"/>
          </a:xfrm>
        </p:spPr>
        <p:txBody>
          <a:bodyPr/>
          <a:lstStyle/>
          <a:p>
            <a:r>
              <a:rPr lang="en-US" dirty="0" err="1" smtClean="0"/>
              <a:t>Precipitable</a:t>
            </a:r>
            <a:r>
              <a:rPr lang="en-US" dirty="0" smtClean="0"/>
              <a:t> Water</a:t>
            </a:r>
            <a:endParaRPr lang="en-US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4969656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038600"/>
            <a:ext cx="5088384" cy="2730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4724400"/>
            <a:ext cx="2918691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4400" y="1002268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http://geography.uoregon.edu/envchange/clim_animations/flash/pwat.html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5943600"/>
            <a:ext cx="3581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 mm </a:t>
            </a:r>
            <a:r>
              <a:rPr lang="en-US" dirty="0" err="1" smtClean="0"/>
              <a:t>precipitable</a:t>
            </a:r>
            <a:r>
              <a:rPr lang="en-US" dirty="0" smtClean="0"/>
              <a:t> water divides frontal from thunderstorm rainfall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286000" y="5201718"/>
            <a:ext cx="0" cy="609600"/>
          </a:xfrm>
          <a:prstGeom prst="straightConnector1">
            <a:avLst/>
          </a:prstGeom>
          <a:ln w="25400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91200" y="2133600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Frontal rainfall in the winter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53191" y="3581400"/>
            <a:ext cx="389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Thunderstorm rainfall in the summer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315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Precipitation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Precipitation: water falling from the atmosphere to the earth.</a:t>
            </a:r>
          </a:p>
          <a:p>
            <a:pPr lvl="1" eaLnBrk="1" hangingPunct="1"/>
            <a:r>
              <a:rPr lang="en-US" dirty="0" smtClean="0"/>
              <a:t>Rainfall</a:t>
            </a:r>
          </a:p>
          <a:p>
            <a:pPr lvl="1" eaLnBrk="1" hangingPunct="1"/>
            <a:r>
              <a:rPr lang="en-US" dirty="0" smtClean="0"/>
              <a:t>Snowfall</a:t>
            </a:r>
          </a:p>
          <a:p>
            <a:pPr lvl="1" eaLnBrk="1" hangingPunct="1"/>
            <a:r>
              <a:rPr lang="en-US" dirty="0" smtClean="0"/>
              <a:t>Hail, sleet</a:t>
            </a:r>
          </a:p>
          <a:p>
            <a:pPr eaLnBrk="1" hangingPunct="1"/>
            <a:r>
              <a:rPr lang="en-US" dirty="0" smtClean="0"/>
              <a:t>Requires lifting of air mass so that it cools and condenses. </a:t>
            </a:r>
          </a:p>
          <a:p>
            <a:pPr lvl="1"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Mechanisms for air lifting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9050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mtClean="0"/>
              <a:t>Frontal lifting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mtClean="0"/>
              <a:t>Orographic lifting 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mtClean="0"/>
              <a:t>Convective lifting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7025" b="10770"/>
          <a:stretch>
            <a:fillRect/>
          </a:stretch>
        </p:blipFill>
        <p:spPr bwMode="auto">
          <a:xfrm>
            <a:off x="914400" y="3581400"/>
            <a:ext cx="6699250" cy="288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pPr eaLnBrk="1" hangingPunct="1"/>
            <a:r>
              <a:rPr lang="en-US" sz="4000" smtClean="0"/>
              <a:t>Frontal Lifting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Boundary between air masses with different properties is called a </a:t>
            </a:r>
            <a:r>
              <a:rPr lang="en-US" sz="2400" i="1" smtClean="0"/>
              <a:t>front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i="1" smtClean="0"/>
              <a:t>Cold front </a:t>
            </a:r>
            <a:r>
              <a:rPr lang="en-US" sz="2400" smtClean="0"/>
              <a:t>occurs when cold air advances towards warm air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i="1" smtClean="0"/>
              <a:t>Warm front</a:t>
            </a:r>
            <a:r>
              <a:rPr lang="en-US" sz="2400" smtClean="0"/>
              <a:t> occurs when warm air overrides cold air</a:t>
            </a:r>
            <a:endParaRPr lang="en-US" sz="2400" i="1" smtClean="0"/>
          </a:p>
        </p:txBody>
      </p:sp>
      <p:pic>
        <p:nvPicPr>
          <p:cNvPr id="9220" name="Picture 4" descr="cold_fro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4200"/>
            <a:ext cx="4267200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warm_fro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35"/>
          <a:stretch>
            <a:fillRect/>
          </a:stretch>
        </p:blipFill>
        <p:spPr bwMode="auto">
          <a:xfrm>
            <a:off x="4572000" y="3124200"/>
            <a:ext cx="449580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28600" y="5867400"/>
            <a:ext cx="403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Garamond" pitchFamily="18" charset="0"/>
              </a:rPr>
              <a:t>Cold front (produces cumulus cloud) 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800600" y="5867400"/>
            <a:ext cx="403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Garamond" pitchFamily="18" charset="0"/>
              </a:rPr>
              <a:t>Cold front (produces stratus cloud)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4000" smtClean="0"/>
              <a:t>Orographic lifting</a:t>
            </a:r>
          </a:p>
        </p:txBody>
      </p:sp>
      <p:pic>
        <p:nvPicPr>
          <p:cNvPr id="10243" name="Picture 3" descr="mteffec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694372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685800" y="1035050"/>
            <a:ext cx="74437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b="1">
                <a:latin typeface="Garamond" pitchFamily="18" charset="0"/>
                <a:hlinkClick r:id="rId3"/>
              </a:rPr>
              <a:t>Orographic uplift</a:t>
            </a:r>
            <a:r>
              <a:rPr lang="en-US">
                <a:latin typeface="Garamond" pitchFamily="18" charset="0"/>
              </a:rPr>
              <a:t> occurs when air is forced to rise because of the physical presence of elevated land.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4000" smtClean="0"/>
              <a:t>Convective lifting</a:t>
            </a:r>
          </a:p>
        </p:txBody>
      </p:sp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1447800" y="1981200"/>
            <a:ext cx="5791200" cy="4419600"/>
            <a:chOff x="912" y="1344"/>
            <a:chExt cx="3648" cy="2784"/>
          </a:xfrm>
        </p:grpSpPr>
        <p:pic>
          <p:nvPicPr>
            <p:cNvPr id="11269" name="Picture 4" descr="convecti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3"/>
            <a:stretch>
              <a:fillRect/>
            </a:stretch>
          </p:blipFill>
          <p:spPr bwMode="auto">
            <a:xfrm>
              <a:off x="912" y="1344"/>
              <a:ext cx="364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0" name="Line 5"/>
            <p:cNvSpPr>
              <a:spLocks noChangeShapeType="1"/>
            </p:cNvSpPr>
            <p:nvPr/>
          </p:nvSpPr>
          <p:spPr bwMode="auto">
            <a:xfrm>
              <a:off x="912" y="4128"/>
              <a:ext cx="3648" cy="0"/>
            </a:xfrm>
            <a:prstGeom prst="line">
              <a:avLst/>
            </a:prstGeom>
            <a:noFill/>
            <a:ln w="1016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1" name="Text Box 6"/>
            <p:cNvSpPr txBox="1">
              <a:spLocks noChangeArrowheads="1"/>
            </p:cNvSpPr>
            <p:nvPr/>
          </p:nvSpPr>
          <p:spPr bwMode="auto">
            <a:xfrm>
              <a:off x="960" y="3643"/>
              <a:ext cx="5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>
                <a:latin typeface="Garamond" pitchFamily="18" charset="0"/>
              </a:endParaRPr>
            </a:p>
          </p:txBody>
        </p:sp>
        <p:sp>
          <p:nvSpPr>
            <p:cNvPr id="11272" name="Text Box 7"/>
            <p:cNvSpPr txBox="1">
              <a:spLocks noChangeArrowheads="1"/>
            </p:cNvSpPr>
            <p:nvPr/>
          </p:nvSpPr>
          <p:spPr bwMode="auto">
            <a:xfrm>
              <a:off x="912" y="3840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>
                  <a:solidFill>
                    <a:schemeClr val="bg2"/>
                  </a:solidFill>
                </a:rPr>
                <a:t>Hot earth surface</a:t>
              </a:r>
            </a:p>
          </p:txBody>
        </p:sp>
      </p:grpSp>
      <p:sp>
        <p:nvSpPr>
          <p:cNvPr id="299016" name="Rectangle 8"/>
          <p:cNvSpPr>
            <a:spLocks noChangeArrowheads="1"/>
          </p:cNvSpPr>
          <p:nvPr/>
        </p:nvSpPr>
        <p:spPr bwMode="auto">
          <a:xfrm>
            <a:off x="609600" y="1050925"/>
            <a:ext cx="7924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Convective precipitation occurs when the air near the ground is heated by the earth’s warm surface. This warm air rises, cools and creates precipitation.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27038"/>
            <a:ext cx="8229600" cy="792162"/>
          </a:xfrm>
        </p:spPr>
        <p:txBody>
          <a:bodyPr/>
          <a:lstStyle/>
          <a:p>
            <a:pPr eaLnBrk="1" hangingPunct="1"/>
            <a:r>
              <a:rPr lang="en-US" smtClean="0"/>
              <a:t>Condensation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153400" cy="4876800"/>
          </a:xfrm>
        </p:spPr>
        <p:txBody>
          <a:bodyPr/>
          <a:lstStyle/>
          <a:p>
            <a:pPr eaLnBrk="1" hangingPunct="1"/>
            <a:r>
              <a:rPr lang="en-US" sz="2800" b="1" smtClean="0"/>
              <a:t>Condensation</a:t>
            </a:r>
            <a:r>
              <a:rPr lang="en-US" sz="2800" smtClean="0"/>
              <a:t> is the change of water vapor into a liquid. For condensation to occur, the air must be at or near saturation in the presence of condensation nuclei. </a:t>
            </a:r>
          </a:p>
          <a:p>
            <a:pPr eaLnBrk="1" hangingPunct="1"/>
            <a:r>
              <a:rPr lang="en-US" sz="2800" b="1" smtClean="0"/>
              <a:t>Condensation nuclei</a:t>
            </a:r>
            <a:r>
              <a:rPr lang="en-US" sz="2800" smtClean="0"/>
              <a:t> are small particles or aerosol upon which water vapor attaches to initiate condensation. Dust particulates, sea salt, sulfur and nitrogen oxide aerosols serve as common condensation nuclei. </a:t>
            </a:r>
          </a:p>
          <a:p>
            <a:pPr eaLnBrk="1" hangingPunct="1"/>
            <a:r>
              <a:rPr lang="en-US" sz="2800" smtClean="0"/>
              <a:t>Size of aerosols range from </a:t>
            </a:r>
            <a:r>
              <a:rPr lang="en-US" sz="2800" b="1" smtClean="0"/>
              <a:t>10</a:t>
            </a:r>
            <a:r>
              <a:rPr lang="en-US" sz="2800" b="1" baseline="30000" smtClean="0"/>
              <a:t>-3</a:t>
            </a:r>
            <a:r>
              <a:rPr lang="en-US" sz="2800" b="1" smtClean="0"/>
              <a:t> to 10 </a:t>
            </a:r>
            <a:r>
              <a:rPr lang="en-US" sz="2800" b="1" smtClean="0">
                <a:latin typeface="Symbol" pitchFamily="18" charset="2"/>
              </a:rPr>
              <a:t>m</a:t>
            </a:r>
            <a:r>
              <a:rPr lang="en-US" sz="2800" b="1" smtClean="0"/>
              <a:t>m</a:t>
            </a:r>
            <a:r>
              <a:rPr lang="en-US" sz="280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Net Radiation, R</a:t>
            </a:r>
            <a:r>
              <a:rPr lang="en-US" baseline="-25000" smtClean="0"/>
              <a:t>n</a:t>
            </a:r>
            <a:r>
              <a:rPr lang="en-US" smtClean="0"/>
              <a:t> </a:t>
            </a:r>
          </a:p>
        </p:txBody>
      </p:sp>
      <p:sp>
        <p:nvSpPr>
          <p:cNvPr id="2052" name="Line 3"/>
          <p:cNvSpPr>
            <a:spLocks noChangeShapeType="1"/>
          </p:cNvSpPr>
          <p:nvPr/>
        </p:nvSpPr>
        <p:spPr bwMode="auto">
          <a:xfrm>
            <a:off x="1676400" y="4227513"/>
            <a:ext cx="3962400" cy="0"/>
          </a:xfrm>
          <a:prstGeom prst="line">
            <a:avLst/>
          </a:prstGeom>
          <a:noFill/>
          <a:ln w="3810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" name="Line 4"/>
          <p:cNvSpPr>
            <a:spLocks noChangeShapeType="1"/>
          </p:cNvSpPr>
          <p:nvPr/>
        </p:nvSpPr>
        <p:spPr bwMode="auto">
          <a:xfrm>
            <a:off x="1524000" y="2627313"/>
            <a:ext cx="19812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" name="Line 5"/>
          <p:cNvSpPr>
            <a:spLocks noChangeShapeType="1"/>
          </p:cNvSpPr>
          <p:nvPr/>
        </p:nvSpPr>
        <p:spPr bwMode="auto">
          <a:xfrm flipV="1">
            <a:off x="3505200" y="3313113"/>
            <a:ext cx="762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5" name="Freeform 6"/>
          <p:cNvSpPr>
            <a:spLocks/>
          </p:cNvSpPr>
          <p:nvPr/>
        </p:nvSpPr>
        <p:spPr bwMode="auto">
          <a:xfrm>
            <a:off x="3416300" y="4227513"/>
            <a:ext cx="330200" cy="838200"/>
          </a:xfrm>
          <a:custGeom>
            <a:avLst/>
            <a:gdLst>
              <a:gd name="T0" fmla="*/ 56 w 208"/>
              <a:gd name="T1" fmla="*/ 0 h 528"/>
              <a:gd name="T2" fmla="*/ 200 w 208"/>
              <a:gd name="T3" fmla="*/ 144 h 528"/>
              <a:gd name="T4" fmla="*/ 8 w 208"/>
              <a:gd name="T5" fmla="*/ 240 h 528"/>
              <a:gd name="T6" fmla="*/ 152 w 208"/>
              <a:gd name="T7" fmla="*/ 384 h 528"/>
              <a:gd name="T8" fmla="*/ 8 w 208"/>
              <a:gd name="T9" fmla="*/ 528 h 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8"/>
              <a:gd name="T16" fmla="*/ 0 h 528"/>
              <a:gd name="T17" fmla="*/ 208 w 208"/>
              <a:gd name="T18" fmla="*/ 528 h 5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8" h="528">
                <a:moveTo>
                  <a:pt x="56" y="0"/>
                </a:moveTo>
                <a:cubicBezTo>
                  <a:pt x="132" y="52"/>
                  <a:pt x="208" y="104"/>
                  <a:pt x="200" y="144"/>
                </a:cubicBezTo>
                <a:cubicBezTo>
                  <a:pt x="192" y="184"/>
                  <a:pt x="16" y="200"/>
                  <a:pt x="8" y="240"/>
                </a:cubicBezTo>
                <a:cubicBezTo>
                  <a:pt x="0" y="280"/>
                  <a:pt x="152" y="336"/>
                  <a:pt x="152" y="384"/>
                </a:cubicBezTo>
                <a:cubicBezTo>
                  <a:pt x="152" y="432"/>
                  <a:pt x="32" y="504"/>
                  <a:pt x="8" y="52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6" name="Text Box 7"/>
          <p:cNvSpPr txBox="1">
            <a:spLocks noChangeArrowheads="1"/>
          </p:cNvSpPr>
          <p:nvPr/>
        </p:nvSpPr>
        <p:spPr bwMode="auto">
          <a:xfrm>
            <a:off x="1736725" y="2209800"/>
            <a:ext cx="3230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R</a:t>
            </a:r>
            <a:r>
              <a:rPr lang="en-US" sz="2400" baseline="-25000"/>
              <a:t>i</a:t>
            </a:r>
            <a:r>
              <a:rPr lang="en-US" sz="2400"/>
              <a:t>  Incoming Radiation</a:t>
            </a:r>
            <a:endParaRPr lang="en-US" sz="2400" baseline="-25000"/>
          </a:p>
        </p:txBody>
      </p:sp>
      <p:sp>
        <p:nvSpPr>
          <p:cNvPr id="2057" name="Text Box 8"/>
          <p:cNvSpPr txBox="1">
            <a:spLocks noChangeArrowheads="1"/>
          </p:cNvSpPr>
          <p:nvPr/>
        </p:nvSpPr>
        <p:spPr bwMode="auto">
          <a:xfrm>
            <a:off x="4343400" y="2855913"/>
            <a:ext cx="4495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R</a:t>
            </a:r>
            <a:r>
              <a:rPr lang="en-US" sz="2400" baseline="-25000"/>
              <a:t>o</a:t>
            </a:r>
            <a:r>
              <a:rPr lang="en-US" sz="2400"/>
              <a:t> =</a:t>
            </a:r>
            <a:r>
              <a:rPr lang="en-US" sz="2400">
                <a:latin typeface="Symbol" pitchFamily="18" charset="2"/>
              </a:rPr>
              <a:t>a</a:t>
            </a:r>
            <a:r>
              <a:rPr lang="en-US" sz="2400"/>
              <a:t>R</a:t>
            </a:r>
            <a:r>
              <a:rPr lang="en-US" sz="2400" baseline="-25000"/>
              <a:t>i   </a:t>
            </a:r>
            <a:r>
              <a:rPr lang="en-US" sz="2400"/>
              <a:t>Reflected radiation</a:t>
            </a:r>
          </a:p>
          <a:p>
            <a:pPr eaLnBrk="1" hangingPunct="1"/>
            <a:endParaRPr lang="en-US" sz="2400">
              <a:latin typeface="Symbol" pitchFamily="18" charset="2"/>
            </a:endParaRPr>
          </a:p>
          <a:p>
            <a:pPr eaLnBrk="1" hangingPunct="1">
              <a:buFont typeface="Symbol" pitchFamily="18" charset="2"/>
              <a:buChar char="a"/>
            </a:pPr>
            <a:r>
              <a:rPr lang="en-US" sz="2400">
                <a:latin typeface="Symbol" pitchFamily="18" charset="2"/>
              </a:rPr>
              <a:t>= </a:t>
            </a:r>
            <a:r>
              <a:rPr lang="en-US" sz="2400">
                <a:latin typeface="Times New Roman" pitchFamily="18" charset="0"/>
              </a:rPr>
              <a:t>albedo (0 – 1)</a:t>
            </a:r>
          </a:p>
          <a:p>
            <a:pPr eaLnBrk="1" hangingPunct="1">
              <a:buFont typeface="Symbol" pitchFamily="18" charset="2"/>
              <a:buNone/>
            </a:pPr>
            <a:endParaRPr lang="en-US" sz="2400">
              <a:latin typeface="Symbol" pitchFamily="18" charset="2"/>
            </a:endParaRPr>
          </a:p>
        </p:txBody>
      </p:sp>
      <p:sp>
        <p:nvSpPr>
          <p:cNvPr id="2058" name="Text Box 9"/>
          <p:cNvSpPr txBox="1">
            <a:spLocks noChangeArrowheads="1"/>
          </p:cNvSpPr>
          <p:nvPr/>
        </p:nvSpPr>
        <p:spPr bwMode="auto">
          <a:xfrm>
            <a:off x="3505200" y="5065713"/>
            <a:ext cx="2481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R</a:t>
            </a:r>
            <a:r>
              <a:rPr lang="en-US" sz="2400" baseline="-25000"/>
              <a:t>n  </a:t>
            </a:r>
            <a:r>
              <a:rPr lang="en-US" sz="2400"/>
              <a:t>Net Radiation</a:t>
            </a:r>
            <a:endParaRPr lang="en-US" sz="2400" baseline="-25000"/>
          </a:p>
        </p:txBody>
      </p:sp>
      <p:sp>
        <p:nvSpPr>
          <p:cNvPr id="2059" name="Freeform 10"/>
          <p:cNvSpPr>
            <a:spLocks/>
          </p:cNvSpPr>
          <p:nvPr/>
        </p:nvSpPr>
        <p:spPr bwMode="auto">
          <a:xfrm flipV="1">
            <a:off x="1828800" y="3313113"/>
            <a:ext cx="330200" cy="838200"/>
          </a:xfrm>
          <a:custGeom>
            <a:avLst/>
            <a:gdLst>
              <a:gd name="T0" fmla="*/ 56 w 208"/>
              <a:gd name="T1" fmla="*/ 0 h 528"/>
              <a:gd name="T2" fmla="*/ 200 w 208"/>
              <a:gd name="T3" fmla="*/ 144 h 528"/>
              <a:gd name="T4" fmla="*/ 8 w 208"/>
              <a:gd name="T5" fmla="*/ 240 h 528"/>
              <a:gd name="T6" fmla="*/ 152 w 208"/>
              <a:gd name="T7" fmla="*/ 384 h 528"/>
              <a:gd name="T8" fmla="*/ 8 w 208"/>
              <a:gd name="T9" fmla="*/ 528 h 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8"/>
              <a:gd name="T16" fmla="*/ 0 h 528"/>
              <a:gd name="T17" fmla="*/ 208 w 208"/>
              <a:gd name="T18" fmla="*/ 528 h 5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8" h="528">
                <a:moveTo>
                  <a:pt x="56" y="0"/>
                </a:moveTo>
                <a:cubicBezTo>
                  <a:pt x="132" y="52"/>
                  <a:pt x="208" y="104"/>
                  <a:pt x="200" y="144"/>
                </a:cubicBezTo>
                <a:cubicBezTo>
                  <a:pt x="192" y="184"/>
                  <a:pt x="16" y="200"/>
                  <a:pt x="8" y="240"/>
                </a:cubicBezTo>
                <a:cubicBezTo>
                  <a:pt x="0" y="280"/>
                  <a:pt x="152" y="336"/>
                  <a:pt x="152" y="384"/>
                </a:cubicBezTo>
                <a:cubicBezTo>
                  <a:pt x="152" y="432"/>
                  <a:pt x="32" y="504"/>
                  <a:pt x="8" y="52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0" name="Rectangle 11"/>
          <p:cNvSpPr>
            <a:spLocks noChangeArrowheads="1"/>
          </p:cNvSpPr>
          <p:nvPr/>
        </p:nvSpPr>
        <p:spPr bwMode="auto">
          <a:xfrm>
            <a:off x="1371600" y="3011488"/>
            <a:ext cx="517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R</a:t>
            </a:r>
            <a:r>
              <a:rPr lang="en-US" sz="2400" baseline="-25000"/>
              <a:t>e</a:t>
            </a:r>
          </a:p>
        </p:txBody>
      </p:sp>
      <p:graphicFrame>
        <p:nvGraphicFramePr>
          <p:cNvPr id="2050" name="Object 12"/>
          <p:cNvGraphicFramePr>
            <a:graphicFrameLocks noChangeAspect="1"/>
          </p:cNvGraphicFramePr>
          <p:nvPr>
            <p:ph idx="1"/>
          </p:nvPr>
        </p:nvGraphicFramePr>
        <p:xfrm>
          <a:off x="2057400" y="1295400"/>
          <a:ext cx="51054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3" name="Equation" r:id="rId4" imgW="1168200" imgH="241200" progId="Equation.3">
                  <p:embed/>
                </p:oleObj>
              </mc:Choice>
              <mc:Fallback>
                <p:oleObj name="Equation" r:id="rId4" imgW="1168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295400"/>
                        <a:ext cx="51054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1704975" y="5730875"/>
            <a:ext cx="55340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>
                <a:solidFill>
                  <a:srgbClr val="FF3300"/>
                </a:solidFill>
              </a:rPr>
              <a:t>Average value of R</a:t>
            </a:r>
            <a:r>
              <a:rPr lang="en-US" sz="2400" baseline="-25000">
                <a:solidFill>
                  <a:srgbClr val="FF3300"/>
                </a:solidFill>
              </a:rPr>
              <a:t>n</a:t>
            </a:r>
            <a:r>
              <a:rPr lang="en-US" sz="2400">
                <a:solidFill>
                  <a:srgbClr val="FF3300"/>
                </a:solidFill>
              </a:rPr>
              <a:t> over the earth and </a:t>
            </a:r>
          </a:p>
          <a:p>
            <a:pPr algn="ctr" eaLnBrk="1" hangingPunct="1"/>
            <a:r>
              <a:rPr lang="en-US" sz="2400">
                <a:solidFill>
                  <a:srgbClr val="FF3300"/>
                </a:solidFill>
              </a:rPr>
              <a:t>over the year is 105 W/m</a:t>
            </a:r>
            <a:r>
              <a:rPr lang="en-US" sz="2400" baseline="30000">
                <a:solidFill>
                  <a:srgbClr val="FF33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3802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5181600" cy="868362"/>
          </a:xfrm>
        </p:spPr>
        <p:txBody>
          <a:bodyPr/>
          <a:lstStyle/>
          <a:p>
            <a:pPr eaLnBrk="1" hangingPunct="1"/>
            <a:r>
              <a:rPr lang="en-US" sz="3600" smtClean="0"/>
              <a:t>Precipitation formation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3733800" cy="51054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Lifting cools air masses so moisture condenses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Condensation nuclei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Aerosols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water molecules attach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Rising &amp; growing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0.5 cm/s sufficient to carry 10 </a:t>
            </a:r>
            <a:r>
              <a:rPr lang="en-US" sz="2400" smtClean="0">
                <a:latin typeface="Symbol" pitchFamily="18" charset="2"/>
              </a:rPr>
              <a:t>m</a:t>
            </a:r>
            <a:r>
              <a:rPr lang="en-US" sz="2400" smtClean="0"/>
              <a:t>m droplet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Critical size (~0.1 mm)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Gravity overcomes and drop falls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133600"/>
            <a:ext cx="4495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rvtip-condens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88" y="76200"/>
            <a:ext cx="203041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Forces acting on rain drop</a:t>
            </a:r>
          </a:p>
        </p:txBody>
      </p:sp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6019800" y="2133600"/>
            <a:ext cx="1600200" cy="167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Freeform 4"/>
          <p:cNvSpPr>
            <a:spLocks/>
          </p:cNvSpPr>
          <p:nvPr/>
        </p:nvSpPr>
        <p:spPr bwMode="auto">
          <a:xfrm>
            <a:off x="5892800" y="2514600"/>
            <a:ext cx="195263" cy="992188"/>
          </a:xfrm>
          <a:custGeom>
            <a:avLst/>
            <a:gdLst>
              <a:gd name="T0" fmla="*/ 195263 w 123"/>
              <a:gd name="T1" fmla="*/ 992188 h 625"/>
              <a:gd name="T2" fmla="*/ 11113 w 123"/>
              <a:gd name="T3" fmla="*/ 503238 h 625"/>
              <a:gd name="T4" fmla="*/ 127000 w 123"/>
              <a:gd name="T5" fmla="*/ 0 h 625"/>
              <a:gd name="T6" fmla="*/ 0 60000 65536"/>
              <a:gd name="T7" fmla="*/ 0 60000 65536"/>
              <a:gd name="T8" fmla="*/ 0 60000 65536"/>
              <a:gd name="T9" fmla="*/ 0 w 123"/>
              <a:gd name="T10" fmla="*/ 0 h 625"/>
              <a:gd name="T11" fmla="*/ 123 w 123"/>
              <a:gd name="T12" fmla="*/ 625 h 6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3" h="625">
                <a:moveTo>
                  <a:pt x="123" y="625"/>
                </a:moveTo>
                <a:cubicBezTo>
                  <a:pt x="104" y="574"/>
                  <a:pt x="14" y="421"/>
                  <a:pt x="7" y="317"/>
                </a:cubicBezTo>
                <a:cubicBezTo>
                  <a:pt x="0" y="213"/>
                  <a:pt x="65" y="66"/>
                  <a:pt x="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1" name="Freeform 5"/>
          <p:cNvSpPr>
            <a:spLocks/>
          </p:cNvSpPr>
          <p:nvPr/>
        </p:nvSpPr>
        <p:spPr bwMode="auto">
          <a:xfrm>
            <a:off x="7566025" y="2538413"/>
            <a:ext cx="163513" cy="966787"/>
          </a:xfrm>
          <a:custGeom>
            <a:avLst/>
            <a:gdLst>
              <a:gd name="T0" fmla="*/ 0 w 103"/>
              <a:gd name="T1" fmla="*/ 966787 h 609"/>
              <a:gd name="T2" fmla="*/ 153988 w 103"/>
              <a:gd name="T3" fmla="*/ 504825 h 609"/>
              <a:gd name="T4" fmla="*/ 53975 w 103"/>
              <a:gd name="T5" fmla="*/ 0 h 609"/>
              <a:gd name="T6" fmla="*/ 0 60000 65536"/>
              <a:gd name="T7" fmla="*/ 0 60000 65536"/>
              <a:gd name="T8" fmla="*/ 0 60000 65536"/>
              <a:gd name="T9" fmla="*/ 0 w 103"/>
              <a:gd name="T10" fmla="*/ 0 h 609"/>
              <a:gd name="T11" fmla="*/ 103 w 103"/>
              <a:gd name="T12" fmla="*/ 609 h 6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" h="609">
                <a:moveTo>
                  <a:pt x="0" y="609"/>
                </a:moveTo>
                <a:cubicBezTo>
                  <a:pt x="16" y="561"/>
                  <a:pt x="91" y="419"/>
                  <a:pt x="97" y="318"/>
                </a:cubicBezTo>
                <a:cubicBezTo>
                  <a:pt x="103" y="217"/>
                  <a:pt x="47" y="66"/>
                  <a:pt x="3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7696200" y="2833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F</a:t>
            </a:r>
            <a:r>
              <a:rPr lang="en-US" baseline="-25000">
                <a:latin typeface="Garamond" pitchFamily="18" charset="0"/>
              </a:rPr>
              <a:t>d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5486400" y="2833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F</a:t>
            </a:r>
            <a:r>
              <a:rPr lang="en-US" baseline="-25000">
                <a:latin typeface="Garamond" pitchFamily="18" charset="0"/>
              </a:rPr>
              <a:t>d</a:t>
            </a:r>
          </a:p>
        </p:txBody>
      </p:sp>
      <p:sp>
        <p:nvSpPr>
          <p:cNvPr id="14344" name="Freeform 8"/>
          <p:cNvSpPr>
            <a:spLocks/>
          </p:cNvSpPr>
          <p:nvPr/>
        </p:nvSpPr>
        <p:spPr bwMode="auto">
          <a:xfrm>
            <a:off x="6805613" y="2351088"/>
            <a:ext cx="1587" cy="614362"/>
          </a:xfrm>
          <a:custGeom>
            <a:avLst/>
            <a:gdLst>
              <a:gd name="T0" fmla="*/ 0 w 1"/>
              <a:gd name="T1" fmla="*/ 614362 h 387"/>
              <a:gd name="T2" fmla="*/ 0 w 1"/>
              <a:gd name="T3" fmla="*/ 0 h 387"/>
              <a:gd name="T4" fmla="*/ 0 60000 65536"/>
              <a:gd name="T5" fmla="*/ 0 60000 65536"/>
              <a:gd name="T6" fmla="*/ 0 w 1"/>
              <a:gd name="T7" fmla="*/ 0 h 387"/>
              <a:gd name="T8" fmla="*/ 1 w 1"/>
              <a:gd name="T9" fmla="*/ 387 h 3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387">
                <a:moveTo>
                  <a:pt x="0" y="387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Freeform 9"/>
          <p:cNvSpPr>
            <a:spLocks/>
          </p:cNvSpPr>
          <p:nvPr/>
        </p:nvSpPr>
        <p:spPr bwMode="auto">
          <a:xfrm>
            <a:off x="6805613" y="3017838"/>
            <a:ext cx="1587" cy="600075"/>
          </a:xfrm>
          <a:custGeom>
            <a:avLst/>
            <a:gdLst>
              <a:gd name="T0" fmla="*/ 0 w 1"/>
              <a:gd name="T1" fmla="*/ 600075 h 378"/>
              <a:gd name="T2" fmla="*/ 0 w 1"/>
              <a:gd name="T3" fmla="*/ 0 h 378"/>
              <a:gd name="T4" fmla="*/ 0 60000 65536"/>
              <a:gd name="T5" fmla="*/ 0 60000 65536"/>
              <a:gd name="T6" fmla="*/ 0 w 1"/>
              <a:gd name="T7" fmla="*/ 0 h 378"/>
              <a:gd name="T8" fmla="*/ 1 w 1"/>
              <a:gd name="T9" fmla="*/ 378 h 37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378">
                <a:moveTo>
                  <a:pt x="0" y="378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6781800" y="25146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F</a:t>
            </a:r>
            <a:r>
              <a:rPr lang="en-US" baseline="-25000">
                <a:latin typeface="Garamond" pitchFamily="18" charset="0"/>
              </a:rPr>
              <a:t>b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6781800" y="31384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F</a:t>
            </a:r>
            <a:r>
              <a:rPr lang="en-US" baseline="-25000">
                <a:latin typeface="Garamond" pitchFamily="18" charset="0"/>
              </a:rPr>
              <a:t>g</a:t>
            </a:r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 flipV="1">
            <a:off x="7620000" y="1905000"/>
            <a:ext cx="0" cy="22860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 flipV="1">
            <a:off x="6019800" y="1905000"/>
            <a:ext cx="0" cy="22860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>
            <a:off x="6019800" y="1981200"/>
            <a:ext cx="16002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 type="arrow" w="lg" len="lg"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6629400" y="16764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D</a:t>
            </a:r>
            <a:endParaRPr lang="en-US" baseline="-25000">
              <a:latin typeface="Garamond" pitchFamily="18" charset="0"/>
            </a:endParaRPr>
          </a:p>
        </p:txBody>
      </p:sp>
      <p:sp>
        <p:nvSpPr>
          <p:cNvPr id="14352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495800" cy="3200400"/>
          </a:xfrm>
        </p:spPr>
        <p:txBody>
          <a:bodyPr/>
          <a:lstStyle/>
          <a:p>
            <a:pPr eaLnBrk="1" hangingPunct="1"/>
            <a:r>
              <a:rPr lang="en-US" sz="2800" smtClean="0"/>
              <a:t>Three forces acting on rain drop</a:t>
            </a:r>
          </a:p>
          <a:p>
            <a:pPr lvl="1" eaLnBrk="1" hangingPunct="1"/>
            <a:r>
              <a:rPr lang="en-US" sz="2400" smtClean="0"/>
              <a:t>Gravity force due to weight</a:t>
            </a:r>
          </a:p>
          <a:p>
            <a:pPr lvl="1" eaLnBrk="1" hangingPunct="1"/>
            <a:r>
              <a:rPr lang="en-US" sz="2400" smtClean="0"/>
              <a:t>Buoyancy force due to displacement of air</a:t>
            </a:r>
          </a:p>
          <a:p>
            <a:pPr lvl="1" eaLnBrk="1" hangingPunct="1"/>
            <a:r>
              <a:rPr lang="en-US" sz="2400" smtClean="0"/>
              <a:t>Drag force due to friction with surrounding air</a:t>
            </a:r>
          </a:p>
        </p:txBody>
      </p:sp>
      <p:pic>
        <p:nvPicPr>
          <p:cNvPr id="14353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962400"/>
            <a:ext cx="118427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572000"/>
            <a:ext cx="10128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954588"/>
            <a:ext cx="152400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954588"/>
            <a:ext cx="14478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2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92788"/>
            <a:ext cx="28829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229600" cy="563562"/>
          </a:xfrm>
        </p:spPr>
        <p:txBody>
          <a:bodyPr/>
          <a:lstStyle/>
          <a:p>
            <a:pPr eaLnBrk="1" hangingPunct="1"/>
            <a:r>
              <a:rPr lang="en-US" sz="4000" smtClean="0"/>
              <a:t>Terminal Velocity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153400" cy="129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Terminal velocity: velocity at which the forces acting on the raindrop are in equilibrium.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 If released from rest, the raindrop will accelerate until it reaches its terminal velocity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33588"/>
            <a:ext cx="403701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76588"/>
            <a:ext cx="3208338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176588"/>
            <a:ext cx="220662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152400" y="5105400"/>
            <a:ext cx="8153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/>
              <a:t>Raindrops are spherical up to a diameter of 1 mm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/>
              <a:t>For tiny drops up to 0.1 mm diameter, the drag force is specified by Stokes law</a:t>
            </a:r>
          </a:p>
        </p:txBody>
      </p:sp>
      <p:sp>
        <p:nvSpPr>
          <p:cNvPr id="15368" name="Oval 8"/>
          <p:cNvSpPr>
            <a:spLocks noChangeArrowheads="1"/>
          </p:cNvSpPr>
          <p:nvPr/>
        </p:nvSpPr>
        <p:spPr bwMode="auto">
          <a:xfrm>
            <a:off x="6858000" y="2590800"/>
            <a:ext cx="1600200" cy="167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Freeform 9"/>
          <p:cNvSpPr>
            <a:spLocks/>
          </p:cNvSpPr>
          <p:nvPr/>
        </p:nvSpPr>
        <p:spPr bwMode="auto">
          <a:xfrm>
            <a:off x="6731000" y="3024188"/>
            <a:ext cx="195263" cy="992187"/>
          </a:xfrm>
          <a:custGeom>
            <a:avLst/>
            <a:gdLst>
              <a:gd name="T0" fmla="*/ 195263 w 123"/>
              <a:gd name="T1" fmla="*/ 992187 h 625"/>
              <a:gd name="T2" fmla="*/ 11113 w 123"/>
              <a:gd name="T3" fmla="*/ 503237 h 625"/>
              <a:gd name="T4" fmla="*/ 127000 w 123"/>
              <a:gd name="T5" fmla="*/ 0 h 625"/>
              <a:gd name="T6" fmla="*/ 0 60000 65536"/>
              <a:gd name="T7" fmla="*/ 0 60000 65536"/>
              <a:gd name="T8" fmla="*/ 0 60000 65536"/>
              <a:gd name="T9" fmla="*/ 0 w 123"/>
              <a:gd name="T10" fmla="*/ 0 h 625"/>
              <a:gd name="T11" fmla="*/ 123 w 123"/>
              <a:gd name="T12" fmla="*/ 625 h 6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3" h="625">
                <a:moveTo>
                  <a:pt x="123" y="625"/>
                </a:moveTo>
                <a:cubicBezTo>
                  <a:pt x="104" y="574"/>
                  <a:pt x="14" y="421"/>
                  <a:pt x="7" y="317"/>
                </a:cubicBezTo>
                <a:cubicBezTo>
                  <a:pt x="0" y="213"/>
                  <a:pt x="65" y="66"/>
                  <a:pt x="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Freeform 10"/>
          <p:cNvSpPr>
            <a:spLocks/>
          </p:cNvSpPr>
          <p:nvPr/>
        </p:nvSpPr>
        <p:spPr bwMode="auto">
          <a:xfrm>
            <a:off x="8404225" y="2995613"/>
            <a:ext cx="163513" cy="966787"/>
          </a:xfrm>
          <a:custGeom>
            <a:avLst/>
            <a:gdLst>
              <a:gd name="T0" fmla="*/ 0 w 103"/>
              <a:gd name="T1" fmla="*/ 966787 h 609"/>
              <a:gd name="T2" fmla="*/ 153988 w 103"/>
              <a:gd name="T3" fmla="*/ 504825 h 609"/>
              <a:gd name="T4" fmla="*/ 53975 w 103"/>
              <a:gd name="T5" fmla="*/ 0 h 609"/>
              <a:gd name="T6" fmla="*/ 0 60000 65536"/>
              <a:gd name="T7" fmla="*/ 0 60000 65536"/>
              <a:gd name="T8" fmla="*/ 0 60000 65536"/>
              <a:gd name="T9" fmla="*/ 0 w 103"/>
              <a:gd name="T10" fmla="*/ 0 h 609"/>
              <a:gd name="T11" fmla="*/ 103 w 103"/>
              <a:gd name="T12" fmla="*/ 609 h 6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" h="609">
                <a:moveTo>
                  <a:pt x="0" y="609"/>
                </a:moveTo>
                <a:cubicBezTo>
                  <a:pt x="16" y="561"/>
                  <a:pt x="91" y="419"/>
                  <a:pt x="97" y="318"/>
                </a:cubicBezTo>
                <a:cubicBezTo>
                  <a:pt x="103" y="217"/>
                  <a:pt x="47" y="66"/>
                  <a:pt x="3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8534400" y="3290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F</a:t>
            </a:r>
            <a:r>
              <a:rPr lang="en-US" baseline="-25000">
                <a:latin typeface="Garamond" pitchFamily="18" charset="0"/>
              </a:rPr>
              <a:t>d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6324600" y="3267075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F</a:t>
            </a:r>
            <a:r>
              <a:rPr lang="en-US" baseline="-25000">
                <a:latin typeface="Garamond" pitchFamily="18" charset="0"/>
              </a:rPr>
              <a:t>d</a:t>
            </a:r>
          </a:p>
        </p:txBody>
      </p:sp>
      <p:sp>
        <p:nvSpPr>
          <p:cNvPr id="15373" name="Freeform 13"/>
          <p:cNvSpPr>
            <a:spLocks/>
          </p:cNvSpPr>
          <p:nvPr/>
        </p:nvSpPr>
        <p:spPr bwMode="auto">
          <a:xfrm>
            <a:off x="7643813" y="2808288"/>
            <a:ext cx="1587" cy="614362"/>
          </a:xfrm>
          <a:custGeom>
            <a:avLst/>
            <a:gdLst>
              <a:gd name="T0" fmla="*/ 0 w 1"/>
              <a:gd name="T1" fmla="*/ 614362 h 387"/>
              <a:gd name="T2" fmla="*/ 0 w 1"/>
              <a:gd name="T3" fmla="*/ 0 h 387"/>
              <a:gd name="T4" fmla="*/ 0 60000 65536"/>
              <a:gd name="T5" fmla="*/ 0 60000 65536"/>
              <a:gd name="T6" fmla="*/ 0 w 1"/>
              <a:gd name="T7" fmla="*/ 0 h 387"/>
              <a:gd name="T8" fmla="*/ 1 w 1"/>
              <a:gd name="T9" fmla="*/ 387 h 3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387">
                <a:moveTo>
                  <a:pt x="0" y="387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4" name="Freeform 14"/>
          <p:cNvSpPr>
            <a:spLocks/>
          </p:cNvSpPr>
          <p:nvPr/>
        </p:nvSpPr>
        <p:spPr bwMode="auto">
          <a:xfrm>
            <a:off x="7643813" y="3475038"/>
            <a:ext cx="1587" cy="600075"/>
          </a:xfrm>
          <a:custGeom>
            <a:avLst/>
            <a:gdLst>
              <a:gd name="T0" fmla="*/ 0 w 1"/>
              <a:gd name="T1" fmla="*/ 600075 h 378"/>
              <a:gd name="T2" fmla="*/ 0 w 1"/>
              <a:gd name="T3" fmla="*/ 0 h 378"/>
              <a:gd name="T4" fmla="*/ 0 60000 65536"/>
              <a:gd name="T5" fmla="*/ 0 60000 65536"/>
              <a:gd name="T6" fmla="*/ 0 w 1"/>
              <a:gd name="T7" fmla="*/ 0 h 378"/>
              <a:gd name="T8" fmla="*/ 1 w 1"/>
              <a:gd name="T9" fmla="*/ 378 h 37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378">
                <a:moveTo>
                  <a:pt x="0" y="378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7620000" y="29718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F</a:t>
            </a:r>
            <a:r>
              <a:rPr lang="en-US" baseline="-25000">
                <a:latin typeface="Garamond" pitchFamily="18" charset="0"/>
              </a:rPr>
              <a:t>b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7620000" y="3595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F</a:t>
            </a:r>
            <a:r>
              <a:rPr lang="en-US" baseline="-25000">
                <a:latin typeface="Garamond" pitchFamily="18" charset="0"/>
              </a:rPr>
              <a:t>g</a:t>
            </a:r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 flipV="1">
            <a:off x="8458200" y="2362200"/>
            <a:ext cx="0" cy="22860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 flipV="1">
            <a:off x="6858000" y="2362200"/>
            <a:ext cx="0" cy="22860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9" name="Line 19"/>
          <p:cNvSpPr>
            <a:spLocks noChangeShapeType="1"/>
          </p:cNvSpPr>
          <p:nvPr/>
        </p:nvSpPr>
        <p:spPr bwMode="auto">
          <a:xfrm>
            <a:off x="6858000" y="2438400"/>
            <a:ext cx="16002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 type="arrow" w="lg" len="lg"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7467600" y="21336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D</a:t>
            </a:r>
            <a:endParaRPr lang="en-US" baseline="-25000">
              <a:latin typeface="Garamond" pitchFamily="18" charset="0"/>
            </a:endParaRPr>
          </a:p>
        </p:txBody>
      </p:sp>
      <p:sp>
        <p:nvSpPr>
          <p:cNvPr id="15381" name="Line 21"/>
          <p:cNvSpPr>
            <a:spLocks noChangeShapeType="1"/>
          </p:cNvSpPr>
          <p:nvPr/>
        </p:nvSpPr>
        <p:spPr bwMode="auto">
          <a:xfrm>
            <a:off x="7620000" y="4343400"/>
            <a:ext cx="0" cy="3810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7239000" y="44196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Garamond" pitchFamily="18" charset="0"/>
              </a:rPr>
              <a:t>V</a:t>
            </a:r>
            <a:endParaRPr lang="en-US" b="1" baseline="-25000">
              <a:latin typeface="Garamond" pitchFamily="18" charset="0"/>
            </a:endParaRPr>
          </a:p>
        </p:txBody>
      </p:sp>
      <p:pic>
        <p:nvPicPr>
          <p:cNvPr id="15383" name="Picture 2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0"/>
            <a:ext cx="72231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4" name="Picture 2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6000"/>
            <a:ext cx="93821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5" name="Text Box 25"/>
          <p:cNvSpPr txBox="1">
            <a:spLocks noChangeArrowheads="1"/>
          </p:cNvSpPr>
          <p:nvPr/>
        </p:nvSpPr>
        <p:spPr bwMode="auto">
          <a:xfrm>
            <a:off x="152400" y="4191000"/>
            <a:ext cx="662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At standard atmospheric pressure (101.3 kpa) and temperature (20</a:t>
            </a:r>
            <a:r>
              <a:rPr lang="en-US" baseline="30000">
                <a:latin typeface="Garamond" pitchFamily="18" charset="0"/>
              </a:rPr>
              <a:t>o</a:t>
            </a:r>
            <a:r>
              <a:rPr lang="en-US">
                <a:latin typeface="Garamond" pitchFamily="18" charset="0"/>
              </a:rPr>
              <a:t>C), </a:t>
            </a:r>
            <a:r>
              <a:rPr lang="en-US">
                <a:latin typeface="Symbol" pitchFamily="18" charset="2"/>
              </a:rPr>
              <a:t>r</a:t>
            </a:r>
            <a:r>
              <a:rPr lang="en-US" baseline="-25000">
                <a:latin typeface="Garamond" pitchFamily="18" charset="0"/>
              </a:rPr>
              <a:t>w</a:t>
            </a:r>
            <a:r>
              <a:rPr lang="en-US">
                <a:latin typeface="Garamond" pitchFamily="18" charset="0"/>
              </a:rPr>
              <a:t> = 998 kg/m3 and </a:t>
            </a:r>
            <a:r>
              <a:rPr lang="en-US">
                <a:latin typeface="Symbol" pitchFamily="18" charset="2"/>
              </a:rPr>
              <a:t>r</a:t>
            </a:r>
            <a:r>
              <a:rPr lang="en-US" baseline="-25000">
                <a:latin typeface="Garamond" pitchFamily="18" charset="0"/>
              </a:rPr>
              <a:t>a</a:t>
            </a:r>
            <a:r>
              <a:rPr lang="en-US">
                <a:latin typeface="Garamond" pitchFamily="18" charset="0"/>
              </a:rPr>
              <a:t> = 1.20 kg/m3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pPr eaLnBrk="1" hangingPunct="1"/>
            <a:r>
              <a:rPr lang="en-US" sz="4000" smtClean="0"/>
              <a:t>Rainfall patterns in the US</a:t>
            </a:r>
          </a:p>
        </p:txBody>
      </p:sp>
      <p:pic>
        <p:nvPicPr>
          <p:cNvPr id="17411" name="Picture 3" descr="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3"/>
          <a:stretch>
            <a:fillRect/>
          </a:stretch>
        </p:blipFill>
        <p:spPr bwMode="auto">
          <a:xfrm>
            <a:off x="609600" y="990600"/>
            <a:ext cx="7924800" cy="536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Global precipitation pattern</a:t>
            </a:r>
          </a:p>
        </p:txBody>
      </p:sp>
      <p:pic>
        <p:nvPicPr>
          <p:cNvPr id="18435" name="Picture 3" descr="annual precipi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382000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Spatial Representation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160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Isohyet – contour of constant rainfall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Isohyetal maps are prepared by interpolating rainfall data at gaged points.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71813"/>
            <a:ext cx="320040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71813"/>
            <a:ext cx="3200400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762000" y="6248400"/>
            <a:ext cx="3276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Garamond" pitchFamily="18" charset="0"/>
              </a:rPr>
              <a:t>Austin, May 1981 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4572000" y="6248400"/>
            <a:ext cx="3276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Garamond" pitchFamily="18" charset="0"/>
              </a:rPr>
              <a:t>Wellsboro, PA 1889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229600" cy="411162"/>
          </a:xfrm>
        </p:spPr>
        <p:txBody>
          <a:bodyPr/>
          <a:lstStyle/>
          <a:p>
            <a:pPr eaLnBrk="1" hangingPunct="1"/>
            <a:r>
              <a:rPr lang="en-US" sz="4000" smtClean="0"/>
              <a:t>Texas Rainfall Maps</a:t>
            </a:r>
          </a:p>
        </p:txBody>
      </p:sp>
      <p:pic>
        <p:nvPicPr>
          <p:cNvPr id="20483" name="Picture 3" descr="t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00125"/>
            <a:ext cx="7286625" cy="553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3400" y="838200"/>
            <a:ext cx="7924800" cy="5800725"/>
            <a:chOff x="336" y="666"/>
            <a:chExt cx="4992" cy="3654"/>
          </a:xfrm>
        </p:grpSpPr>
        <p:sp>
          <p:nvSpPr>
            <p:cNvPr id="20485" name="Rectangle 5"/>
            <p:cNvSpPr>
              <a:spLocks noChangeArrowheads="1"/>
            </p:cNvSpPr>
            <p:nvPr/>
          </p:nvSpPr>
          <p:spPr bwMode="auto">
            <a:xfrm>
              <a:off x="336" y="672"/>
              <a:ext cx="4992" cy="36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0486" name="Picture 6" descr="precma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666"/>
              <a:ext cx="4176" cy="3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Temporal Representation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Rainfall hyetograph</a:t>
            </a:r>
            <a:r>
              <a:rPr lang="en-US" smtClean="0"/>
              <a:t> – plot of rainfall depth or intensity as a function of time</a:t>
            </a:r>
          </a:p>
          <a:p>
            <a:pPr eaLnBrk="1" hangingPunct="1"/>
            <a:r>
              <a:rPr lang="en-US" b="1" smtClean="0"/>
              <a:t>Cumulative rainfall hyetograph or rainfall mass curve</a:t>
            </a:r>
            <a:r>
              <a:rPr lang="en-US" smtClean="0"/>
              <a:t> – plot of summation of rainfall increments as a function of time</a:t>
            </a:r>
          </a:p>
          <a:p>
            <a:pPr eaLnBrk="1" hangingPunct="1"/>
            <a:r>
              <a:rPr lang="en-US" b="1" smtClean="0"/>
              <a:t>Rainfall intensity</a:t>
            </a:r>
            <a:r>
              <a:rPr lang="en-US" smtClean="0"/>
              <a:t> – depth of rainfall per unit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9600" cy="639763"/>
          </a:xfrm>
        </p:spPr>
        <p:txBody>
          <a:bodyPr/>
          <a:lstStyle/>
          <a:p>
            <a:pPr eaLnBrk="1" hangingPunct="1"/>
            <a:r>
              <a:rPr lang="en-US" sz="4000" smtClean="0"/>
              <a:t>Rainfall Depth and Intensity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2027238" y="914400"/>
          <a:ext cx="4810125" cy="574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hart" r:id="rId3" imgW="5019675" imgH="5838825" progId="Excel.Chart.8">
                  <p:embed/>
                </p:oleObj>
              </mc:Choice>
              <mc:Fallback>
                <p:oleObj name="Chart" r:id="rId3" imgW="5019675" imgH="5838825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7238" y="914400"/>
                        <a:ext cx="4810125" cy="574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639763"/>
          </a:xfrm>
        </p:spPr>
        <p:txBody>
          <a:bodyPr/>
          <a:lstStyle/>
          <a:p>
            <a:pPr eaLnBrk="1" hangingPunct="1"/>
            <a:r>
              <a:rPr lang="en-US" sz="4000" smtClean="0"/>
              <a:t>Incremental Rainfall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ph idx="1"/>
          </p:nvPr>
        </p:nvGraphicFramePr>
        <p:xfrm>
          <a:off x="1125538" y="1209675"/>
          <a:ext cx="6978650" cy="420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Chart" r:id="rId3" imgW="7105617" imgH="4276652" progId="Excel.Chart.8">
                  <p:embed/>
                </p:oleObj>
              </mc:Choice>
              <mc:Fallback>
                <p:oleObj name="Chart" r:id="rId3" imgW="7105617" imgH="4276652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5538" y="1209675"/>
                        <a:ext cx="6978650" cy="420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905000" y="5562600"/>
            <a:ext cx="533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Garamond" pitchFamily="18" charset="0"/>
              </a:rPr>
              <a:t>Rainfall Hyetograph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Net Radiation, R</a:t>
            </a:r>
            <a:r>
              <a:rPr lang="en-US" baseline="-25000" smtClean="0"/>
              <a:t>n</a:t>
            </a:r>
            <a:r>
              <a:rPr lang="en-US" smtClean="0"/>
              <a:t> </a:t>
            </a:r>
          </a:p>
        </p:txBody>
      </p:sp>
      <p:sp>
        <p:nvSpPr>
          <p:cNvPr id="3076" name="Line 3"/>
          <p:cNvSpPr>
            <a:spLocks noChangeShapeType="1"/>
          </p:cNvSpPr>
          <p:nvPr/>
        </p:nvSpPr>
        <p:spPr bwMode="auto">
          <a:xfrm>
            <a:off x="1676400" y="4227513"/>
            <a:ext cx="3962400" cy="0"/>
          </a:xfrm>
          <a:prstGeom prst="line">
            <a:avLst/>
          </a:prstGeom>
          <a:noFill/>
          <a:ln w="3810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7" name="Freeform 4"/>
          <p:cNvSpPr>
            <a:spLocks/>
          </p:cNvSpPr>
          <p:nvPr/>
        </p:nvSpPr>
        <p:spPr bwMode="auto">
          <a:xfrm flipV="1">
            <a:off x="3810000" y="3352800"/>
            <a:ext cx="330200" cy="838200"/>
          </a:xfrm>
          <a:custGeom>
            <a:avLst/>
            <a:gdLst>
              <a:gd name="T0" fmla="*/ 56 w 208"/>
              <a:gd name="T1" fmla="*/ 0 h 528"/>
              <a:gd name="T2" fmla="*/ 200 w 208"/>
              <a:gd name="T3" fmla="*/ 144 h 528"/>
              <a:gd name="T4" fmla="*/ 8 w 208"/>
              <a:gd name="T5" fmla="*/ 240 h 528"/>
              <a:gd name="T6" fmla="*/ 152 w 208"/>
              <a:gd name="T7" fmla="*/ 384 h 528"/>
              <a:gd name="T8" fmla="*/ 8 w 208"/>
              <a:gd name="T9" fmla="*/ 528 h 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8"/>
              <a:gd name="T16" fmla="*/ 0 h 528"/>
              <a:gd name="T17" fmla="*/ 208 w 208"/>
              <a:gd name="T18" fmla="*/ 528 h 5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8" h="528">
                <a:moveTo>
                  <a:pt x="56" y="0"/>
                </a:moveTo>
                <a:cubicBezTo>
                  <a:pt x="132" y="52"/>
                  <a:pt x="208" y="104"/>
                  <a:pt x="200" y="144"/>
                </a:cubicBezTo>
                <a:cubicBezTo>
                  <a:pt x="192" y="184"/>
                  <a:pt x="16" y="200"/>
                  <a:pt x="8" y="240"/>
                </a:cubicBezTo>
                <a:cubicBezTo>
                  <a:pt x="0" y="280"/>
                  <a:pt x="152" y="336"/>
                  <a:pt x="152" y="384"/>
                </a:cubicBezTo>
                <a:cubicBezTo>
                  <a:pt x="152" y="432"/>
                  <a:pt x="32" y="504"/>
                  <a:pt x="8" y="52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3048000" y="5105400"/>
            <a:ext cx="2481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R</a:t>
            </a:r>
            <a:r>
              <a:rPr lang="en-US" sz="2400" baseline="-25000"/>
              <a:t>n  </a:t>
            </a:r>
            <a:r>
              <a:rPr lang="en-US" sz="2400"/>
              <a:t>Net Radiation</a:t>
            </a:r>
            <a:endParaRPr lang="en-US" sz="2400" baseline="-25000"/>
          </a:p>
        </p:txBody>
      </p:sp>
      <p:graphicFrame>
        <p:nvGraphicFramePr>
          <p:cNvPr id="3074" name="Object 6"/>
          <p:cNvGraphicFramePr>
            <a:graphicFrameLocks noChangeAspect="1"/>
          </p:cNvGraphicFramePr>
          <p:nvPr>
            <p:ph idx="1"/>
          </p:nvPr>
        </p:nvGraphicFramePr>
        <p:xfrm>
          <a:off x="2149475" y="1295400"/>
          <a:ext cx="4919663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7" name="Equation" r:id="rId4" imgW="1066680" imgH="228600" progId="Equation.3">
                  <p:embed/>
                </p:oleObj>
              </mc:Choice>
              <mc:Fallback>
                <p:oleObj name="Equation" r:id="rId4" imgW="1066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9475" y="1295400"/>
                        <a:ext cx="4919663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704975" y="5730875"/>
            <a:ext cx="55340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>
                <a:solidFill>
                  <a:srgbClr val="FF3300"/>
                </a:solidFill>
              </a:rPr>
              <a:t>Average value of R</a:t>
            </a:r>
            <a:r>
              <a:rPr lang="en-US" sz="2400" baseline="-25000">
                <a:solidFill>
                  <a:srgbClr val="FF3300"/>
                </a:solidFill>
              </a:rPr>
              <a:t>n</a:t>
            </a:r>
            <a:r>
              <a:rPr lang="en-US" sz="2400">
                <a:solidFill>
                  <a:srgbClr val="FF3300"/>
                </a:solidFill>
              </a:rPr>
              <a:t> over the earth and </a:t>
            </a:r>
          </a:p>
          <a:p>
            <a:pPr algn="ctr" eaLnBrk="1" hangingPunct="1"/>
            <a:r>
              <a:rPr lang="en-US" sz="2400">
                <a:solidFill>
                  <a:srgbClr val="FF3300"/>
                </a:solidFill>
              </a:rPr>
              <a:t>over the year is 105 W/m</a:t>
            </a:r>
            <a:r>
              <a:rPr lang="en-US" sz="2400" baseline="3000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3200400" y="4267200"/>
            <a:ext cx="330200" cy="838200"/>
          </a:xfrm>
          <a:custGeom>
            <a:avLst/>
            <a:gdLst>
              <a:gd name="T0" fmla="*/ 56 w 208"/>
              <a:gd name="T1" fmla="*/ 0 h 528"/>
              <a:gd name="T2" fmla="*/ 200 w 208"/>
              <a:gd name="T3" fmla="*/ 144 h 528"/>
              <a:gd name="T4" fmla="*/ 8 w 208"/>
              <a:gd name="T5" fmla="*/ 240 h 528"/>
              <a:gd name="T6" fmla="*/ 152 w 208"/>
              <a:gd name="T7" fmla="*/ 384 h 528"/>
              <a:gd name="T8" fmla="*/ 8 w 208"/>
              <a:gd name="T9" fmla="*/ 528 h 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8"/>
              <a:gd name="T16" fmla="*/ 0 h 528"/>
              <a:gd name="T17" fmla="*/ 208 w 208"/>
              <a:gd name="T18" fmla="*/ 528 h 5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8" h="528">
                <a:moveTo>
                  <a:pt x="56" y="0"/>
                </a:moveTo>
                <a:cubicBezTo>
                  <a:pt x="132" y="52"/>
                  <a:pt x="208" y="104"/>
                  <a:pt x="200" y="144"/>
                </a:cubicBezTo>
                <a:cubicBezTo>
                  <a:pt x="192" y="184"/>
                  <a:pt x="16" y="200"/>
                  <a:pt x="8" y="240"/>
                </a:cubicBezTo>
                <a:cubicBezTo>
                  <a:pt x="0" y="280"/>
                  <a:pt x="152" y="336"/>
                  <a:pt x="152" y="384"/>
                </a:cubicBezTo>
                <a:cubicBezTo>
                  <a:pt x="152" y="432"/>
                  <a:pt x="32" y="504"/>
                  <a:pt x="8" y="52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4419600" y="4267200"/>
            <a:ext cx="228600" cy="533400"/>
          </a:xfrm>
          <a:custGeom>
            <a:avLst/>
            <a:gdLst>
              <a:gd name="T0" fmla="*/ 56 w 208"/>
              <a:gd name="T1" fmla="*/ 0 h 528"/>
              <a:gd name="T2" fmla="*/ 200 w 208"/>
              <a:gd name="T3" fmla="*/ 144 h 528"/>
              <a:gd name="T4" fmla="*/ 8 w 208"/>
              <a:gd name="T5" fmla="*/ 240 h 528"/>
              <a:gd name="T6" fmla="*/ 152 w 208"/>
              <a:gd name="T7" fmla="*/ 384 h 528"/>
              <a:gd name="T8" fmla="*/ 8 w 208"/>
              <a:gd name="T9" fmla="*/ 528 h 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8"/>
              <a:gd name="T16" fmla="*/ 0 h 528"/>
              <a:gd name="T17" fmla="*/ 208 w 208"/>
              <a:gd name="T18" fmla="*/ 528 h 5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8" h="528">
                <a:moveTo>
                  <a:pt x="56" y="0"/>
                </a:moveTo>
                <a:cubicBezTo>
                  <a:pt x="132" y="52"/>
                  <a:pt x="208" y="104"/>
                  <a:pt x="200" y="144"/>
                </a:cubicBezTo>
                <a:cubicBezTo>
                  <a:pt x="192" y="184"/>
                  <a:pt x="16" y="200"/>
                  <a:pt x="8" y="240"/>
                </a:cubicBezTo>
                <a:cubicBezTo>
                  <a:pt x="0" y="280"/>
                  <a:pt x="152" y="336"/>
                  <a:pt x="152" y="384"/>
                </a:cubicBezTo>
                <a:cubicBezTo>
                  <a:pt x="152" y="432"/>
                  <a:pt x="32" y="504"/>
                  <a:pt x="8" y="52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 flipV="1">
            <a:off x="2667000" y="3352800"/>
            <a:ext cx="330200" cy="838200"/>
          </a:xfrm>
          <a:custGeom>
            <a:avLst/>
            <a:gdLst>
              <a:gd name="T0" fmla="*/ 56 w 208"/>
              <a:gd name="T1" fmla="*/ 0 h 528"/>
              <a:gd name="T2" fmla="*/ 200 w 208"/>
              <a:gd name="T3" fmla="*/ 144 h 528"/>
              <a:gd name="T4" fmla="*/ 8 w 208"/>
              <a:gd name="T5" fmla="*/ 240 h 528"/>
              <a:gd name="T6" fmla="*/ 152 w 208"/>
              <a:gd name="T7" fmla="*/ 384 h 528"/>
              <a:gd name="T8" fmla="*/ 8 w 208"/>
              <a:gd name="T9" fmla="*/ 528 h 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8"/>
              <a:gd name="T16" fmla="*/ 0 h 528"/>
              <a:gd name="T17" fmla="*/ 208 w 208"/>
              <a:gd name="T18" fmla="*/ 528 h 5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8" h="528">
                <a:moveTo>
                  <a:pt x="56" y="0"/>
                </a:moveTo>
                <a:cubicBezTo>
                  <a:pt x="132" y="52"/>
                  <a:pt x="208" y="104"/>
                  <a:pt x="200" y="144"/>
                </a:cubicBezTo>
                <a:cubicBezTo>
                  <a:pt x="192" y="184"/>
                  <a:pt x="16" y="200"/>
                  <a:pt x="8" y="240"/>
                </a:cubicBezTo>
                <a:cubicBezTo>
                  <a:pt x="0" y="280"/>
                  <a:pt x="152" y="336"/>
                  <a:pt x="152" y="384"/>
                </a:cubicBezTo>
                <a:cubicBezTo>
                  <a:pt x="152" y="432"/>
                  <a:pt x="32" y="504"/>
                  <a:pt x="8" y="52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4648200" y="4348163"/>
            <a:ext cx="3128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</a:rPr>
              <a:t>G – Ground Heat Flux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3962400" y="2971800"/>
            <a:ext cx="252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</a:rPr>
              <a:t>LE – Evaporation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533400" y="2971800"/>
            <a:ext cx="2493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</a:rPr>
              <a:t>H – Sensible Heat</a:t>
            </a:r>
          </a:p>
        </p:txBody>
      </p:sp>
    </p:spTree>
    <p:extLst>
      <p:ext uri="{BB962C8B-B14F-4D97-AF65-F5344CB8AC3E}">
        <p14:creationId xmlns:p14="http://schemas.microsoft.com/office/powerpoint/2010/main" val="317575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639763"/>
          </a:xfrm>
        </p:spPr>
        <p:txBody>
          <a:bodyPr/>
          <a:lstStyle/>
          <a:p>
            <a:pPr eaLnBrk="1" hangingPunct="1"/>
            <a:r>
              <a:rPr lang="en-US" sz="4000" smtClean="0"/>
              <a:t>Cumulative Rainfall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>
            <p:ph idx="1"/>
          </p:nvPr>
        </p:nvGraphicFramePr>
        <p:xfrm>
          <a:off x="990600" y="1590675"/>
          <a:ext cx="7096125" cy="420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Chart" r:id="rId3" imgW="7096049" imgH="4200449" progId="Excel.Chart.8">
                  <p:embed/>
                </p:oleObj>
              </mc:Choice>
              <mc:Fallback>
                <p:oleObj name="Chart" r:id="rId3" imgW="7096049" imgH="4200449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90675"/>
                        <a:ext cx="7096125" cy="420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752600" y="6096000"/>
            <a:ext cx="533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Garamond" pitchFamily="18" charset="0"/>
              </a:rPr>
              <a:t>Rainfall Mass Curve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pPr eaLnBrk="1" hangingPunct="1"/>
            <a:r>
              <a:rPr lang="en-US" smtClean="0"/>
              <a:t>Arithmetic Mean Method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95400"/>
            <a:ext cx="6324600" cy="381000"/>
          </a:xfrm>
        </p:spPr>
        <p:txBody>
          <a:bodyPr/>
          <a:lstStyle/>
          <a:p>
            <a:pPr eaLnBrk="1" hangingPunct="1"/>
            <a:r>
              <a:rPr lang="en-US" sz="2400" smtClean="0"/>
              <a:t>Simplest method for determining areal average</a:t>
            </a:r>
          </a:p>
        </p:txBody>
      </p:sp>
      <p:sp>
        <p:nvSpPr>
          <p:cNvPr id="22532" name="Freeform 4"/>
          <p:cNvSpPr>
            <a:spLocks/>
          </p:cNvSpPr>
          <p:nvPr/>
        </p:nvSpPr>
        <p:spPr bwMode="auto">
          <a:xfrm>
            <a:off x="5410200" y="1905000"/>
            <a:ext cx="2667000" cy="3429000"/>
          </a:xfrm>
          <a:custGeom>
            <a:avLst/>
            <a:gdLst>
              <a:gd name="T0" fmla="*/ 1066800 w 1680"/>
              <a:gd name="T1" fmla="*/ 0 h 2160"/>
              <a:gd name="T2" fmla="*/ 457200 w 1680"/>
              <a:gd name="T3" fmla="*/ 304800 h 2160"/>
              <a:gd name="T4" fmla="*/ 0 w 1680"/>
              <a:gd name="T5" fmla="*/ 914400 h 2160"/>
              <a:gd name="T6" fmla="*/ 228600 w 1680"/>
              <a:gd name="T7" fmla="*/ 1752600 h 2160"/>
              <a:gd name="T8" fmla="*/ 685800 w 1680"/>
              <a:gd name="T9" fmla="*/ 2438400 h 2160"/>
              <a:gd name="T10" fmla="*/ 1600200 w 1680"/>
              <a:gd name="T11" fmla="*/ 3200399 h 2160"/>
              <a:gd name="T12" fmla="*/ 2286000 w 1680"/>
              <a:gd name="T13" fmla="*/ 3429000 h 2160"/>
              <a:gd name="T14" fmla="*/ 2667000 w 1680"/>
              <a:gd name="T15" fmla="*/ 2895599 h 2160"/>
              <a:gd name="T16" fmla="*/ 2667000 w 1680"/>
              <a:gd name="T17" fmla="*/ 2057400 h 2160"/>
              <a:gd name="T18" fmla="*/ 2667000 w 1680"/>
              <a:gd name="T19" fmla="*/ 990600 h 2160"/>
              <a:gd name="T20" fmla="*/ 2286000 w 1680"/>
              <a:gd name="T21" fmla="*/ 457200 h 2160"/>
              <a:gd name="T22" fmla="*/ 1447800 w 1680"/>
              <a:gd name="T23" fmla="*/ 0 h 2160"/>
              <a:gd name="T24" fmla="*/ 1066800 w 1680"/>
              <a:gd name="T25" fmla="*/ 0 h 21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80"/>
              <a:gd name="T40" fmla="*/ 0 h 2160"/>
              <a:gd name="T41" fmla="*/ 1680 w 1680"/>
              <a:gd name="T42" fmla="*/ 2160 h 216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80" h="2160">
                <a:moveTo>
                  <a:pt x="672" y="0"/>
                </a:moveTo>
                <a:lnTo>
                  <a:pt x="288" y="192"/>
                </a:lnTo>
                <a:lnTo>
                  <a:pt x="0" y="576"/>
                </a:lnTo>
                <a:lnTo>
                  <a:pt x="144" y="1104"/>
                </a:lnTo>
                <a:lnTo>
                  <a:pt x="432" y="1536"/>
                </a:lnTo>
                <a:lnTo>
                  <a:pt x="1008" y="2016"/>
                </a:lnTo>
                <a:lnTo>
                  <a:pt x="1440" y="2160"/>
                </a:lnTo>
                <a:lnTo>
                  <a:pt x="1680" y="1824"/>
                </a:lnTo>
                <a:lnTo>
                  <a:pt x="1680" y="1296"/>
                </a:lnTo>
                <a:lnTo>
                  <a:pt x="1680" y="624"/>
                </a:lnTo>
                <a:lnTo>
                  <a:pt x="1440" y="288"/>
                </a:lnTo>
                <a:lnTo>
                  <a:pt x="912" y="0"/>
                </a:lnTo>
                <a:lnTo>
                  <a:pt x="672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7010400" y="2514600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6019800" y="3429000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Oval 7"/>
          <p:cNvSpPr>
            <a:spLocks noChangeArrowheads="1"/>
          </p:cNvSpPr>
          <p:nvPr/>
        </p:nvSpPr>
        <p:spPr bwMode="auto">
          <a:xfrm>
            <a:off x="7239000" y="3886200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6781800" y="21336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Garamond" pitchFamily="18" charset="0"/>
              </a:rPr>
              <a:t>P</a:t>
            </a:r>
            <a:r>
              <a:rPr lang="en-US" baseline="-25000">
                <a:solidFill>
                  <a:schemeClr val="bg2"/>
                </a:solidFill>
                <a:latin typeface="Garamond" pitchFamily="18" charset="0"/>
              </a:rPr>
              <a:t>1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5715000" y="30480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Garamond" pitchFamily="18" charset="0"/>
              </a:rPr>
              <a:t>P</a:t>
            </a:r>
            <a:r>
              <a:rPr lang="en-US" baseline="-25000">
                <a:solidFill>
                  <a:schemeClr val="bg2"/>
                </a:solidFill>
                <a:latin typeface="Garamond" pitchFamily="18" charset="0"/>
              </a:rPr>
              <a:t>2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7239000" y="4052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Garamond" pitchFamily="18" charset="0"/>
              </a:rPr>
              <a:t>P</a:t>
            </a:r>
            <a:r>
              <a:rPr lang="en-US" baseline="-25000">
                <a:solidFill>
                  <a:schemeClr val="bg2"/>
                </a:solidFill>
                <a:latin typeface="Garamond" pitchFamily="18" charset="0"/>
              </a:rPr>
              <a:t>3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304800" y="1905000"/>
            <a:ext cx="152400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P</a:t>
            </a:r>
            <a:r>
              <a:rPr lang="en-US" baseline="-25000">
                <a:latin typeface="Garamond" pitchFamily="18" charset="0"/>
              </a:rPr>
              <a:t>1</a:t>
            </a:r>
            <a:r>
              <a:rPr lang="en-US">
                <a:latin typeface="Garamond" pitchFamily="18" charset="0"/>
              </a:rPr>
              <a:t> = 10 mm</a:t>
            </a:r>
          </a:p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P</a:t>
            </a:r>
            <a:r>
              <a:rPr lang="en-US" baseline="-25000">
                <a:latin typeface="Garamond" pitchFamily="18" charset="0"/>
              </a:rPr>
              <a:t>2</a:t>
            </a:r>
            <a:r>
              <a:rPr lang="en-US">
                <a:latin typeface="Garamond" pitchFamily="18" charset="0"/>
              </a:rPr>
              <a:t> = 20 mm</a:t>
            </a:r>
          </a:p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P</a:t>
            </a:r>
            <a:r>
              <a:rPr lang="en-US" baseline="-25000">
                <a:latin typeface="Garamond" pitchFamily="18" charset="0"/>
              </a:rPr>
              <a:t>3</a:t>
            </a:r>
            <a:r>
              <a:rPr lang="en-US">
                <a:latin typeface="Garamond" pitchFamily="18" charset="0"/>
              </a:rPr>
              <a:t> = 30 mm</a:t>
            </a: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152400" y="5334000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Gages must be uniformly distributed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Gage measurements should not vary greatly about the mean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/>
          </a:p>
        </p:txBody>
      </p:sp>
      <p:pic>
        <p:nvPicPr>
          <p:cNvPr id="22541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44850"/>
            <a:ext cx="14478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67200"/>
            <a:ext cx="245110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sz="4000" smtClean="0"/>
              <a:t>Thiessen polygon method</a:t>
            </a:r>
          </a:p>
        </p:txBody>
      </p:sp>
      <p:sp>
        <p:nvSpPr>
          <p:cNvPr id="23555" name="Freeform 3"/>
          <p:cNvSpPr>
            <a:spLocks/>
          </p:cNvSpPr>
          <p:nvPr/>
        </p:nvSpPr>
        <p:spPr bwMode="auto">
          <a:xfrm>
            <a:off x="6172200" y="1143000"/>
            <a:ext cx="2667000" cy="3429000"/>
          </a:xfrm>
          <a:custGeom>
            <a:avLst/>
            <a:gdLst>
              <a:gd name="T0" fmla="*/ 1066800 w 1680"/>
              <a:gd name="T1" fmla="*/ 0 h 2160"/>
              <a:gd name="T2" fmla="*/ 457200 w 1680"/>
              <a:gd name="T3" fmla="*/ 304800 h 2160"/>
              <a:gd name="T4" fmla="*/ 0 w 1680"/>
              <a:gd name="T5" fmla="*/ 914400 h 2160"/>
              <a:gd name="T6" fmla="*/ 228600 w 1680"/>
              <a:gd name="T7" fmla="*/ 1752600 h 2160"/>
              <a:gd name="T8" fmla="*/ 685800 w 1680"/>
              <a:gd name="T9" fmla="*/ 2438400 h 2160"/>
              <a:gd name="T10" fmla="*/ 1600200 w 1680"/>
              <a:gd name="T11" fmla="*/ 3200399 h 2160"/>
              <a:gd name="T12" fmla="*/ 2286000 w 1680"/>
              <a:gd name="T13" fmla="*/ 3429000 h 2160"/>
              <a:gd name="T14" fmla="*/ 2667000 w 1680"/>
              <a:gd name="T15" fmla="*/ 2895599 h 2160"/>
              <a:gd name="T16" fmla="*/ 2667000 w 1680"/>
              <a:gd name="T17" fmla="*/ 2057400 h 2160"/>
              <a:gd name="T18" fmla="*/ 2667000 w 1680"/>
              <a:gd name="T19" fmla="*/ 990600 h 2160"/>
              <a:gd name="T20" fmla="*/ 2286000 w 1680"/>
              <a:gd name="T21" fmla="*/ 457200 h 2160"/>
              <a:gd name="T22" fmla="*/ 1447800 w 1680"/>
              <a:gd name="T23" fmla="*/ 0 h 2160"/>
              <a:gd name="T24" fmla="*/ 1066800 w 1680"/>
              <a:gd name="T25" fmla="*/ 0 h 21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80"/>
              <a:gd name="T40" fmla="*/ 0 h 2160"/>
              <a:gd name="T41" fmla="*/ 1680 w 1680"/>
              <a:gd name="T42" fmla="*/ 2160 h 216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80" h="2160">
                <a:moveTo>
                  <a:pt x="672" y="0"/>
                </a:moveTo>
                <a:lnTo>
                  <a:pt x="288" y="192"/>
                </a:lnTo>
                <a:lnTo>
                  <a:pt x="0" y="576"/>
                </a:lnTo>
                <a:lnTo>
                  <a:pt x="144" y="1104"/>
                </a:lnTo>
                <a:lnTo>
                  <a:pt x="432" y="1536"/>
                </a:lnTo>
                <a:lnTo>
                  <a:pt x="1008" y="2016"/>
                </a:lnTo>
                <a:lnTo>
                  <a:pt x="1440" y="2160"/>
                </a:lnTo>
                <a:lnTo>
                  <a:pt x="1680" y="1824"/>
                </a:lnTo>
                <a:lnTo>
                  <a:pt x="1680" y="1296"/>
                </a:lnTo>
                <a:lnTo>
                  <a:pt x="1680" y="624"/>
                </a:lnTo>
                <a:lnTo>
                  <a:pt x="1440" y="288"/>
                </a:lnTo>
                <a:lnTo>
                  <a:pt x="912" y="0"/>
                </a:lnTo>
                <a:lnTo>
                  <a:pt x="672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7772400" y="1752600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6781800" y="2667000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Oval 6"/>
          <p:cNvSpPr>
            <a:spLocks noChangeArrowheads="1"/>
          </p:cNvSpPr>
          <p:nvPr/>
        </p:nvSpPr>
        <p:spPr bwMode="auto">
          <a:xfrm>
            <a:off x="8001000" y="3124200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7543800" y="13716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Garamond" pitchFamily="18" charset="0"/>
              </a:rPr>
              <a:t>P</a:t>
            </a:r>
            <a:r>
              <a:rPr lang="en-US" baseline="-25000">
                <a:solidFill>
                  <a:schemeClr val="bg2"/>
                </a:solidFill>
                <a:latin typeface="Garamond" pitchFamily="18" charset="0"/>
              </a:rPr>
              <a:t>1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6477000" y="22860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Garamond" pitchFamily="18" charset="0"/>
              </a:rPr>
              <a:t>P</a:t>
            </a:r>
            <a:r>
              <a:rPr lang="en-US" baseline="-25000">
                <a:solidFill>
                  <a:schemeClr val="bg2"/>
                </a:solidFill>
                <a:latin typeface="Garamond" pitchFamily="18" charset="0"/>
              </a:rPr>
              <a:t>2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8001000" y="3290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Garamond" pitchFamily="18" charset="0"/>
              </a:rPr>
              <a:t>P</a:t>
            </a:r>
            <a:r>
              <a:rPr lang="en-US" baseline="-25000">
                <a:solidFill>
                  <a:schemeClr val="bg2"/>
                </a:solidFill>
                <a:latin typeface="Garamond" pitchFamily="18" charset="0"/>
              </a:rPr>
              <a:t>3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858000" y="1828800"/>
            <a:ext cx="1219200" cy="1371600"/>
            <a:chOff x="3840" y="1632"/>
            <a:chExt cx="768" cy="864"/>
          </a:xfrm>
        </p:grpSpPr>
        <p:sp>
          <p:nvSpPr>
            <p:cNvPr id="23582" name="Line 11"/>
            <p:cNvSpPr>
              <a:spLocks noChangeShapeType="1"/>
            </p:cNvSpPr>
            <p:nvPr/>
          </p:nvSpPr>
          <p:spPr bwMode="auto">
            <a:xfrm>
              <a:off x="3840" y="2208"/>
              <a:ext cx="76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3" name="Line 12"/>
            <p:cNvSpPr>
              <a:spLocks noChangeShapeType="1"/>
            </p:cNvSpPr>
            <p:nvPr/>
          </p:nvSpPr>
          <p:spPr bwMode="auto">
            <a:xfrm>
              <a:off x="4464" y="1632"/>
              <a:ext cx="144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4" name="Line 13"/>
            <p:cNvSpPr>
              <a:spLocks noChangeShapeType="1"/>
            </p:cNvSpPr>
            <p:nvPr/>
          </p:nvSpPr>
          <p:spPr bwMode="auto">
            <a:xfrm flipV="1">
              <a:off x="3840" y="1632"/>
              <a:ext cx="624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6629400" y="1447800"/>
            <a:ext cx="2209800" cy="2316163"/>
            <a:chOff x="3696" y="1392"/>
            <a:chExt cx="1392" cy="1459"/>
          </a:xfrm>
        </p:grpSpPr>
        <p:sp>
          <p:nvSpPr>
            <p:cNvPr id="23579" name="Line 15"/>
            <p:cNvSpPr>
              <a:spLocks noChangeShapeType="1"/>
            </p:cNvSpPr>
            <p:nvPr/>
          </p:nvSpPr>
          <p:spPr bwMode="auto">
            <a:xfrm flipH="1" flipV="1">
              <a:off x="3696" y="1392"/>
              <a:ext cx="528" cy="62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0" name="Freeform 16"/>
            <p:cNvSpPr>
              <a:spLocks/>
            </p:cNvSpPr>
            <p:nvPr/>
          </p:nvSpPr>
          <p:spPr bwMode="auto">
            <a:xfrm>
              <a:off x="3984" y="2160"/>
              <a:ext cx="298" cy="691"/>
            </a:xfrm>
            <a:custGeom>
              <a:avLst/>
              <a:gdLst>
                <a:gd name="T0" fmla="*/ 298 w 298"/>
                <a:gd name="T1" fmla="*/ 0 h 691"/>
                <a:gd name="T2" fmla="*/ 0 w 298"/>
                <a:gd name="T3" fmla="*/ 691 h 691"/>
                <a:gd name="T4" fmla="*/ 0 60000 65536"/>
                <a:gd name="T5" fmla="*/ 0 60000 65536"/>
                <a:gd name="T6" fmla="*/ 0 w 298"/>
                <a:gd name="T7" fmla="*/ 0 h 691"/>
                <a:gd name="T8" fmla="*/ 298 w 298"/>
                <a:gd name="T9" fmla="*/ 691 h 69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98" h="691">
                  <a:moveTo>
                    <a:pt x="298" y="0"/>
                  </a:moveTo>
                  <a:lnTo>
                    <a:pt x="0" y="691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1" name="Line 17"/>
            <p:cNvSpPr>
              <a:spLocks noChangeShapeType="1"/>
            </p:cNvSpPr>
            <p:nvPr/>
          </p:nvSpPr>
          <p:spPr bwMode="auto">
            <a:xfrm flipV="1">
              <a:off x="4416" y="1920"/>
              <a:ext cx="672" cy="1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6172200" y="1143000"/>
            <a:ext cx="2667000" cy="3429000"/>
            <a:chOff x="3888" y="720"/>
            <a:chExt cx="1680" cy="2160"/>
          </a:xfrm>
        </p:grpSpPr>
        <p:grpSp>
          <p:nvGrpSpPr>
            <p:cNvPr id="23570" name="Group 19"/>
            <p:cNvGrpSpPr>
              <a:grpSpLocks/>
            </p:cNvGrpSpPr>
            <p:nvPr/>
          </p:nvGrpSpPr>
          <p:grpSpPr bwMode="auto">
            <a:xfrm>
              <a:off x="3888" y="720"/>
              <a:ext cx="1680" cy="2160"/>
              <a:chOff x="3408" y="1200"/>
              <a:chExt cx="1680" cy="2160"/>
            </a:xfrm>
          </p:grpSpPr>
          <p:grpSp>
            <p:nvGrpSpPr>
              <p:cNvPr id="23574" name="Group 20"/>
              <p:cNvGrpSpPr>
                <a:grpSpLocks/>
              </p:cNvGrpSpPr>
              <p:nvPr/>
            </p:nvGrpSpPr>
            <p:grpSpPr bwMode="auto">
              <a:xfrm>
                <a:off x="4224" y="2012"/>
                <a:ext cx="198" cy="148"/>
                <a:chOff x="4224" y="2016"/>
                <a:chExt cx="198" cy="148"/>
              </a:xfrm>
            </p:grpSpPr>
            <p:sp>
              <p:nvSpPr>
                <p:cNvPr id="23576" name="Freeform 21"/>
                <p:cNvSpPr>
                  <a:spLocks/>
                </p:cNvSpPr>
                <p:nvPr/>
              </p:nvSpPr>
              <p:spPr bwMode="auto">
                <a:xfrm>
                  <a:off x="4224" y="2016"/>
                  <a:ext cx="84" cy="90"/>
                </a:xfrm>
                <a:custGeom>
                  <a:avLst/>
                  <a:gdLst>
                    <a:gd name="T0" fmla="*/ 0 w 84"/>
                    <a:gd name="T1" fmla="*/ 0 h 90"/>
                    <a:gd name="T2" fmla="*/ 84 w 84"/>
                    <a:gd name="T3" fmla="*/ 90 h 90"/>
                    <a:gd name="T4" fmla="*/ 0 60000 65536"/>
                    <a:gd name="T5" fmla="*/ 0 60000 65536"/>
                    <a:gd name="T6" fmla="*/ 0 w 84"/>
                    <a:gd name="T7" fmla="*/ 0 h 90"/>
                    <a:gd name="T8" fmla="*/ 84 w 84"/>
                    <a:gd name="T9" fmla="*/ 90 h 9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4" h="90">
                      <a:moveTo>
                        <a:pt x="0" y="0"/>
                      </a:moveTo>
                      <a:lnTo>
                        <a:pt x="84" y="90"/>
                      </a:lnTo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77" name="Freeform 22"/>
                <p:cNvSpPr>
                  <a:spLocks/>
                </p:cNvSpPr>
                <p:nvPr/>
              </p:nvSpPr>
              <p:spPr bwMode="auto">
                <a:xfrm>
                  <a:off x="4282" y="2102"/>
                  <a:ext cx="24" cy="62"/>
                </a:xfrm>
                <a:custGeom>
                  <a:avLst/>
                  <a:gdLst>
                    <a:gd name="T0" fmla="*/ 0 w 24"/>
                    <a:gd name="T1" fmla="*/ 62 h 62"/>
                    <a:gd name="T2" fmla="*/ 24 w 24"/>
                    <a:gd name="T3" fmla="*/ 0 h 62"/>
                    <a:gd name="T4" fmla="*/ 0 60000 65536"/>
                    <a:gd name="T5" fmla="*/ 0 60000 65536"/>
                    <a:gd name="T6" fmla="*/ 0 w 24"/>
                    <a:gd name="T7" fmla="*/ 0 h 62"/>
                    <a:gd name="T8" fmla="*/ 24 w 24"/>
                    <a:gd name="T9" fmla="*/ 62 h 6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62">
                      <a:moveTo>
                        <a:pt x="0" y="62"/>
                      </a:moveTo>
                      <a:lnTo>
                        <a:pt x="24" y="0"/>
                      </a:lnTo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78" name="Freeform 23"/>
                <p:cNvSpPr>
                  <a:spLocks/>
                </p:cNvSpPr>
                <p:nvPr/>
              </p:nvSpPr>
              <p:spPr bwMode="auto">
                <a:xfrm>
                  <a:off x="4300" y="2064"/>
                  <a:ext cx="122" cy="26"/>
                </a:xfrm>
                <a:custGeom>
                  <a:avLst/>
                  <a:gdLst>
                    <a:gd name="T0" fmla="*/ 122 w 122"/>
                    <a:gd name="T1" fmla="*/ 0 h 26"/>
                    <a:gd name="T2" fmla="*/ 0 w 122"/>
                    <a:gd name="T3" fmla="*/ 26 h 26"/>
                    <a:gd name="T4" fmla="*/ 0 60000 65536"/>
                    <a:gd name="T5" fmla="*/ 0 60000 65536"/>
                    <a:gd name="T6" fmla="*/ 0 w 122"/>
                    <a:gd name="T7" fmla="*/ 0 h 26"/>
                    <a:gd name="T8" fmla="*/ 122 w 122"/>
                    <a:gd name="T9" fmla="*/ 26 h 2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22" h="26">
                      <a:moveTo>
                        <a:pt x="122" y="0"/>
                      </a:moveTo>
                      <a:lnTo>
                        <a:pt x="0" y="26"/>
                      </a:lnTo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3575" name="Freeform 24"/>
              <p:cNvSpPr>
                <a:spLocks/>
              </p:cNvSpPr>
              <p:nvPr/>
            </p:nvSpPr>
            <p:spPr bwMode="auto">
              <a:xfrm>
                <a:off x="3408" y="1200"/>
                <a:ext cx="1680" cy="2160"/>
              </a:xfrm>
              <a:custGeom>
                <a:avLst/>
                <a:gdLst>
                  <a:gd name="T0" fmla="*/ 672 w 1680"/>
                  <a:gd name="T1" fmla="*/ 0 h 2160"/>
                  <a:gd name="T2" fmla="*/ 288 w 1680"/>
                  <a:gd name="T3" fmla="*/ 192 h 2160"/>
                  <a:gd name="T4" fmla="*/ 0 w 1680"/>
                  <a:gd name="T5" fmla="*/ 576 h 2160"/>
                  <a:gd name="T6" fmla="*/ 144 w 1680"/>
                  <a:gd name="T7" fmla="*/ 1104 h 2160"/>
                  <a:gd name="T8" fmla="*/ 432 w 1680"/>
                  <a:gd name="T9" fmla="*/ 1536 h 2160"/>
                  <a:gd name="T10" fmla="*/ 1008 w 1680"/>
                  <a:gd name="T11" fmla="*/ 2016 h 2160"/>
                  <a:gd name="T12" fmla="*/ 1440 w 1680"/>
                  <a:gd name="T13" fmla="*/ 2160 h 2160"/>
                  <a:gd name="T14" fmla="*/ 1680 w 1680"/>
                  <a:gd name="T15" fmla="*/ 1824 h 2160"/>
                  <a:gd name="T16" fmla="*/ 1680 w 1680"/>
                  <a:gd name="T17" fmla="*/ 1296 h 2160"/>
                  <a:gd name="T18" fmla="*/ 1680 w 1680"/>
                  <a:gd name="T19" fmla="*/ 624 h 2160"/>
                  <a:gd name="T20" fmla="*/ 1440 w 1680"/>
                  <a:gd name="T21" fmla="*/ 288 h 2160"/>
                  <a:gd name="T22" fmla="*/ 912 w 1680"/>
                  <a:gd name="T23" fmla="*/ 0 h 2160"/>
                  <a:gd name="T24" fmla="*/ 672 w 1680"/>
                  <a:gd name="T25" fmla="*/ 0 h 21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80"/>
                  <a:gd name="T40" fmla="*/ 0 h 2160"/>
                  <a:gd name="T41" fmla="*/ 1680 w 1680"/>
                  <a:gd name="T42" fmla="*/ 2160 h 216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80" h="2160">
                    <a:moveTo>
                      <a:pt x="672" y="0"/>
                    </a:moveTo>
                    <a:lnTo>
                      <a:pt x="288" y="192"/>
                    </a:lnTo>
                    <a:lnTo>
                      <a:pt x="0" y="576"/>
                    </a:lnTo>
                    <a:lnTo>
                      <a:pt x="144" y="1104"/>
                    </a:lnTo>
                    <a:lnTo>
                      <a:pt x="432" y="1536"/>
                    </a:lnTo>
                    <a:lnTo>
                      <a:pt x="1008" y="2016"/>
                    </a:lnTo>
                    <a:lnTo>
                      <a:pt x="1440" y="2160"/>
                    </a:lnTo>
                    <a:lnTo>
                      <a:pt x="1680" y="1824"/>
                    </a:lnTo>
                    <a:lnTo>
                      <a:pt x="1680" y="1296"/>
                    </a:lnTo>
                    <a:lnTo>
                      <a:pt x="1680" y="624"/>
                    </a:lnTo>
                    <a:lnTo>
                      <a:pt x="1440" y="288"/>
                    </a:lnTo>
                    <a:lnTo>
                      <a:pt x="912" y="0"/>
                    </a:lnTo>
                    <a:lnTo>
                      <a:pt x="672" y="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571" name="Text Box 25"/>
            <p:cNvSpPr txBox="1">
              <a:spLocks noChangeArrowheads="1"/>
            </p:cNvSpPr>
            <p:nvPr/>
          </p:nvSpPr>
          <p:spPr bwMode="auto">
            <a:xfrm>
              <a:off x="5088" y="1161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  <a:latin typeface="Garamond" pitchFamily="18" charset="0"/>
                </a:rPr>
                <a:t>A</a:t>
              </a:r>
              <a:r>
                <a:rPr lang="en-US" b="1" baseline="-25000">
                  <a:solidFill>
                    <a:schemeClr val="bg1"/>
                  </a:solidFill>
                  <a:latin typeface="Garamond" pitchFamily="18" charset="0"/>
                </a:rPr>
                <a:t>1</a:t>
              </a:r>
            </a:p>
          </p:txBody>
        </p:sp>
        <p:sp>
          <p:nvSpPr>
            <p:cNvPr id="23572" name="Text Box 26"/>
            <p:cNvSpPr txBox="1">
              <a:spLocks noChangeArrowheads="1"/>
            </p:cNvSpPr>
            <p:nvPr/>
          </p:nvSpPr>
          <p:spPr bwMode="auto">
            <a:xfrm>
              <a:off x="4272" y="1833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  <a:latin typeface="Garamond" pitchFamily="18" charset="0"/>
                </a:rPr>
                <a:t>A</a:t>
              </a:r>
              <a:r>
                <a:rPr lang="en-US" b="1" baseline="-25000">
                  <a:solidFill>
                    <a:schemeClr val="bg1"/>
                  </a:solidFill>
                  <a:latin typeface="Garamond" pitchFamily="18" charset="0"/>
                </a:rPr>
                <a:t>2</a:t>
              </a:r>
            </a:p>
          </p:txBody>
        </p:sp>
        <p:sp>
          <p:nvSpPr>
            <p:cNvPr id="23573" name="Text Box 27"/>
            <p:cNvSpPr txBox="1">
              <a:spLocks noChangeArrowheads="1"/>
            </p:cNvSpPr>
            <p:nvPr/>
          </p:nvSpPr>
          <p:spPr bwMode="auto">
            <a:xfrm>
              <a:off x="5088" y="2361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  <a:latin typeface="Garamond" pitchFamily="18" charset="0"/>
                </a:rPr>
                <a:t>A</a:t>
              </a:r>
              <a:r>
                <a:rPr lang="en-US" b="1" baseline="-25000">
                  <a:solidFill>
                    <a:schemeClr val="bg1"/>
                  </a:solidFill>
                  <a:latin typeface="Garamond" pitchFamily="18" charset="0"/>
                </a:rPr>
                <a:t>3</a:t>
              </a:r>
            </a:p>
          </p:txBody>
        </p:sp>
      </p:grpSp>
      <p:sp>
        <p:nvSpPr>
          <p:cNvPr id="23565" name="Rectangle 28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066800"/>
            <a:ext cx="5867400" cy="4648200"/>
          </a:xfrm>
          <a:noFill/>
        </p:spPr>
        <p:txBody>
          <a:bodyPr/>
          <a:lstStyle/>
          <a:p>
            <a:pPr marL="457200" indent="-457200" eaLnBrk="1" hangingPunct="1"/>
            <a:r>
              <a:rPr lang="en-US" sz="2000" smtClean="0"/>
              <a:t>Any point in the watershed receives the same amount of rainfall as that at the nearest gage</a:t>
            </a:r>
          </a:p>
          <a:p>
            <a:pPr marL="457200" indent="-457200" eaLnBrk="1" hangingPunct="1"/>
            <a:r>
              <a:rPr lang="en-US" sz="2000" smtClean="0"/>
              <a:t>Rainfall recorded at a gage can be applied to any point at a distance halfway to the next station in any direction</a:t>
            </a:r>
          </a:p>
          <a:p>
            <a:pPr marL="457200" indent="-457200" eaLnBrk="1" hangingPunct="1"/>
            <a:r>
              <a:rPr lang="en-US" sz="2000" smtClean="0"/>
              <a:t>Steps in Thiessen polygon method</a:t>
            </a:r>
          </a:p>
          <a:p>
            <a:pPr marL="838200" lvl="1" indent="-381000" eaLnBrk="1" hangingPunct="1">
              <a:buFont typeface="Wingdings" pitchFamily="2" charset="2"/>
              <a:buAutoNum type="arabicPeriod"/>
            </a:pPr>
            <a:r>
              <a:rPr lang="en-US" sz="1800" smtClean="0"/>
              <a:t>Draw lines joining adjacent gages </a:t>
            </a:r>
          </a:p>
          <a:p>
            <a:pPr marL="838200" lvl="1" indent="-381000" eaLnBrk="1" hangingPunct="1">
              <a:buFont typeface="Wingdings" pitchFamily="2" charset="2"/>
              <a:buAutoNum type="arabicPeriod"/>
            </a:pPr>
            <a:r>
              <a:rPr lang="en-US" sz="1800" smtClean="0"/>
              <a:t>Draw perpendicular bisectors to the lines created in step 1</a:t>
            </a:r>
          </a:p>
          <a:p>
            <a:pPr marL="838200" lvl="1" indent="-381000" eaLnBrk="1" hangingPunct="1">
              <a:buFont typeface="Wingdings" pitchFamily="2" charset="2"/>
              <a:buAutoNum type="arabicPeriod"/>
            </a:pPr>
            <a:r>
              <a:rPr lang="en-US" sz="1800" smtClean="0"/>
              <a:t>Extend the lines created in step 2 in both directions to form representative areas for gages</a:t>
            </a:r>
          </a:p>
          <a:p>
            <a:pPr marL="838200" lvl="1" indent="-381000" eaLnBrk="1" hangingPunct="1">
              <a:buFont typeface="Wingdings" pitchFamily="2" charset="2"/>
              <a:buAutoNum type="arabicPeriod"/>
            </a:pPr>
            <a:r>
              <a:rPr lang="en-US" sz="1800" smtClean="0"/>
              <a:t>Compute representative area for each gage</a:t>
            </a:r>
          </a:p>
          <a:p>
            <a:pPr marL="838200" lvl="1" indent="-381000" eaLnBrk="1" hangingPunct="1">
              <a:buFont typeface="Wingdings" pitchFamily="2" charset="2"/>
              <a:buAutoNum type="arabicPeriod"/>
            </a:pPr>
            <a:r>
              <a:rPr lang="en-US" sz="1800" smtClean="0"/>
              <a:t>Compute the areal average using the following formula</a:t>
            </a:r>
          </a:p>
          <a:p>
            <a:pPr marL="838200" lvl="1" indent="-381000" eaLnBrk="1" hangingPunct="1"/>
            <a:endParaRPr lang="en-US" sz="1800" smtClean="0"/>
          </a:p>
          <a:p>
            <a:pPr marL="838200" lvl="1" indent="-381000" eaLnBrk="1" hangingPunct="1"/>
            <a:endParaRPr lang="en-US" sz="1800" smtClean="0"/>
          </a:p>
        </p:txBody>
      </p:sp>
      <p:pic>
        <p:nvPicPr>
          <p:cNvPr id="23566" name="Picture 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619750"/>
            <a:ext cx="14509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2667000" y="4953000"/>
            <a:ext cx="6248400" cy="1381125"/>
            <a:chOff x="1680" y="3120"/>
            <a:chExt cx="3936" cy="870"/>
          </a:xfrm>
        </p:grpSpPr>
        <p:sp>
          <p:nvSpPr>
            <p:cNvPr id="23568" name="Text Box 31"/>
            <p:cNvSpPr txBox="1">
              <a:spLocks noChangeArrowheads="1"/>
            </p:cNvSpPr>
            <p:nvPr/>
          </p:nvSpPr>
          <p:spPr bwMode="auto">
            <a:xfrm>
              <a:off x="3984" y="3120"/>
              <a:ext cx="1632" cy="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latin typeface="Garamond" pitchFamily="18" charset="0"/>
                </a:rPr>
                <a:t>P</a:t>
              </a:r>
              <a:r>
                <a:rPr lang="en-US" baseline="-25000">
                  <a:latin typeface="Garamond" pitchFamily="18" charset="0"/>
                </a:rPr>
                <a:t>1</a:t>
              </a:r>
              <a:r>
                <a:rPr lang="en-US">
                  <a:latin typeface="Garamond" pitchFamily="18" charset="0"/>
                </a:rPr>
                <a:t> = 10 mm, A</a:t>
              </a:r>
              <a:r>
                <a:rPr lang="en-US" baseline="-25000">
                  <a:latin typeface="Garamond" pitchFamily="18" charset="0"/>
                </a:rPr>
                <a:t>1</a:t>
              </a:r>
              <a:r>
                <a:rPr lang="en-US">
                  <a:latin typeface="Garamond" pitchFamily="18" charset="0"/>
                </a:rPr>
                <a:t> = 12 Km</a:t>
              </a:r>
              <a:r>
                <a:rPr lang="en-US" baseline="30000">
                  <a:latin typeface="Garamond" pitchFamily="18" charset="0"/>
                </a:rPr>
                <a:t>2</a:t>
              </a:r>
            </a:p>
            <a:p>
              <a:pPr>
                <a:spcBef>
                  <a:spcPct val="50000"/>
                </a:spcBef>
              </a:pPr>
              <a:r>
                <a:rPr lang="en-US">
                  <a:latin typeface="Garamond" pitchFamily="18" charset="0"/>
                </a:rPr>
                <a:t>P</a:t>
              </a:r>
              <a:r>
                <a:rPr lang="en-US" baseline="-25000">
                  <a:latin typeface="Garamond" pitchFamily="18" charset="0"/>
                </a:rPr>
                <a:t>2</a:t>
              </a:r>
              <a:r>
                <a:rPr lang="en-US">
                  <a:latin typeface="Garamond" pitchFamily="18" charset="0"/>
                </a:rPr>
                <a:t> = 20 mm, A</a:t>
              </a:r>
              <a:r>
                <a:rPr lang="en-US" baseline="-25000">
                  <a:latin typeface="Garamond" pitchFamily="18" charset="0"/>
                </a:rPr>
                <a:t>2</a:t>
              </a:r>
              <a:r>
                <a:rPr lang="en-US">
                  <a:latin typeface="Garamond" pitchFamily="18" charset="0"/>
                </a:rPr>
                <a:t> = 15 Km</a:t>
              </a:r>
              <a:r>
                <a:rPr lang="en-US" baseline="30000">
                  <a:latin typeface="Garamond" pitchFamily="18" charset="0"/>
                </a:rPr>
                <a:t>2</a:t>
              </a:r>
            </a:p>
            <a:p>
              <a:pPr>
                <a:spcBef>
                  <a:spcPct val="50000"/>
                </a:spcBef>
              </a:pPr>
              <a:r>
                <a:rPr lang="en-US">
                  <a:latin typeface="Garamond" pitchFamily="18" charset="0"/>
                </a:rPr>
                <a:t>P</a:t>
              </a:r>
              <a:r>
                <a:rPr lang="en-US" baseline="-25000">
                  <a:latin typeface="Garamond" pitchFamily="18" charset="0"/>
                </a:rPr>
                <a:t>3</a:t>
              </a:r>
              <a:r>
                <a:rPr lang="en-US">
                  <a:latin typeface="Garamond" pitchFamily="18" charset="0"/>
                </a:rPr>
                <a:t> = 30 mm, A</a:t>
              </a:r>
              <a:r>
                <a:rPr lang="en-US" baseline="-25000">
                  <a:latin typeface="Garamond" pitchFamily="18" charset="0"/>
                </a:rPr>
                <a:t>3</a:t>
              </a:r>
              <a:r>
                <a:rPr lang="en-US">
                  <a:latin typeface="Garamond" pitchFamily="18" charset="0"/>
                </a:rPr>
                <a:t> = 20 km</a:t>
              </a:r>
              <a:r>
                <a:rPr lang="en-US" baseline="30000">
                  <a:latin typeface="Garamond" pitchFamily="18" charset="0"/>
                </a:rPr>
                <a:t>2</a:t>
              </a:r>
            </a:p>
          </p:txBody>
        </p:sp>
        <p:pic>
          <p:nvPicPr>
            <p:cNvPr id="23569" name="Picture 3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648"/>
              <a:ext cx="2208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229600" cy="868362"/>
          </a:xfrm>
        </p:spPr>
        <p:txBody>
          <a:bodyPr/>
          <a:lstStyle/>
          <a:p>
            <a:pPr eaLnBrk="1" hangingPunct="1"/>
            <a:r>
              <a:rPr lang="en-US" smtClean="0"/>
              <a:t>Isohyetal method</a:t>
            </a:r>
          </a:p>
        </p:txBody>
      </p:sp>
      <p:sp>
        <p:nvSpPr>
          <p:cNvPr id="24579" name="Freeform 3"/>
          <p:cNvSpPr>
            <a:spLocks/>
          </p:cNvSpPr>
          <p:nvPr/>
        </p:nvSpPr>
        <p:spPr bwMode="auto">
          <a:xfrm>
            <a:off x="5791200" y="2133600"/>
            <a:ext cx="2667000" cy="3429000"/>
          </a:xfrm>
          <a:custGeom>
            <a:avLst/>
            <a:gdLst>
              <a:gd name="T0" fmla="*/ 1066800 w 1680"/>
              <a:gd name="T1" fmla="*/ 0 h 2160"/>
              <a:gd name="T2" fmla="*/ 457200 w 1680"/>
              <a:gd name="T3" fmla="*/ 304800 h 2160"/>
              <a:gd name="T4" fmla="*/ 0 w 1680"/>
              <a:gd name="T5" fmla="*/ 914400 h 2160"/>
              <a:gd name="T6" fmla="*/ 228600 w 1680"/>
              <a:gd name="T7" fmla="*/ 1752600 h 2160"/>
              <a:gd name="T8" fmla="*/ 685800 w 1680"/>
              <a:gd name="T9" fmla="*/ 2438400 h 2160"/>
              <a:gd name="T10" fmla="*/ 1600200 w 1680"/>
              <a:gd name="T11" fmla="*/ 3200399 h 2160"/>
              <a:gd name="T12" fmla="*/ 2286000 w 1680"/>
              <a:gd name="T13" fmla="*/ 3429000 h 2160"/>
              <a:gd name="T14" fmla="*/ 2667000 w 1680"/>
              <a:gd name="T15" fmla="*/ 2895599 h 2160"/>
              <a:gd name="T16" fmla="*/ 2667000 w 1680"/>
              <a:gd name="T17" fmla="*/ 2057400 h 2160"/>
              <a:gd name="T18" fmla="*/ 2667000 w 1680"/>
              <a:gd name="T19" fmla="*/ 990600 h 2160"/>
              <a:gd name="T20" fmla="*/ 2286000 w 1680"/>
              <a:gd name="T21" fmla="*/ 457200 h 2160"/>
              <a:gd name="T22" fmla="*/ 1447800 w 1680"/>
              <a:gd name="T23" fmla="*/ 0 h 2160"/>
              <a:gd name="T24" fmla="*/ 1066800 w 1680"/>
              <a:gd name="T25" fmla="*/ 0 h 21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80"/>
              <a:gd name="T40" fmla="*/ 0 h 2160"/>
              <a:gd name="T41" fmla="*/ 1680 w 1680"/>
              <a:gd name="T42" fmla="*/ 2160 h 216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80" h="2160">
                <a:moveTo>
                  <a:pt x="672" y="0"/>
                </a:moveTo>
                <a:lnTo>
                  <a:pt x="288" y="192"/>
                </a:lnTo>
                <a:lnTo>
                  <a:pt x="0" y="576"/>
                </a:lnTo>
                <a:lnTo>
                  <a:pt x="144" y="1104"/>
                </a:lnTo>
                <a:lnTo>
                  <a:pt x="432" y="1536"/>
                </a:lnTo>
                <a:lnTo>
                  <a:pt x="1008" y="2016"/>
                </a:lnTo>
                <a:lnTo>
                  <a:pt x="1440" y="2160"/>
                </a:lnTo>
                <a:lnTo>
                  <a:pt x="1680" y="1824"/>
                </a:lnTo>
                <a:lnTo>
                  <a:pt x="1680" y="1296"/>
                </a:lnTo>
                <a:lnTo>
                  <a:pt x="1680" y="624"/>
                </a:lnTo>
                <a:lnTo>
                  <a:pt x="1440" y="288"/>
                </a:lnTo>
                <a:lnTo>
                  <a:pt x="912" y="0"/>
                </a:lnTo>
                <a:lnTo>
                  <a:pt x="672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0" name="Oval 4"/>
          <p:cNvSpPr>
            <a:spLocks noChangeArrowheads="1"/>
          </p:cNvSpPr>
          <p:nvPr/>
        </p:nvSpPr>
        <p:spPr bwMode="auto">
          <a:xfrm>
            <a:off x="7391400" y="2743200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Oval 5"/>
          <p:cNvSpPr>
            <a:spLocks noChangeArrowheads="1"/>
          </p:cNvSpPr>
          <p:nvPr/>
        </p:nvSpPr>
        <p:spPr bwMode="auto">
          <a:xfrm>
            <a:off x="6400800" y="3657600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Oval 6"/>
          <p:cNvSpPr>
            <a:spLocks noChangeArrowheads="1"/>
          </p:cNvSpPr>
          <p:nvPr/>
        </p:nvSpPr>
        <p:spPr bwMode="auto">
          <a:xfrm>
            <a:off x="7620000" y="4114800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7162800" y="23622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Garamond" pitchFamily="18" charset="0"/>
              </a:rPr>
              <a:t>P</a:t>
            </a:r>
            <a:r>
              <a:rPr lang="en-US" baseline="-25000">
                <a:solidFill>
                  <a:schemeClr val="bg2"/>
                </a:solidFill>
                <a:latin typeface="Garamond" pitchFamily="18" charset="0"/>
              </a:rPr>
              <a:t>1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6096000" y="32766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Garamond" pitchFamily="18" charset="0"/>
              </a:rPr>
              <a:t>P</a:t>
            </a:r>
            <a:r>
              <a:rPr lang="en-US" baseline="-25000">
                <a:solidFill>
                  <a:schemeClr val="bg2"/>
                </a:solidFill>
                <a:latin typeface="Garamond" pitchFamily="18" charset="0"/>
              </a:rPr>
              <a:t>2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7620000" y="42814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Garamond" pitchFamily="18" charset="0"/>
              </a:rPr>
              <a:t>P</a:t>
            </a:r>
            <a:r>
              <a:rPr lang="en-US" baseline="-25000">
                <a:solidFill>
                  <a:schemeClr val="bg2"/>
                </a:solidFill>
                <a:latin typeface="Garamond" pitchFamily="18" charset="0"/>
              </a:rPr>
              <a:t>3</a:t>
            </a:r>
          </a:p>
        </p:txBody>
      </p:sp>
      <p:sp>
        <p:nvSpPr>
          <p:cNvPr id="24586" name="Freeform 10"/>
          <p:cNvSpPr>
            <a:spLocks/>
          </p:cNvSpPr>
          <p:nvPr/>
        </p:nvSpPr>
        <p:spPr bwMode="auto">
          <a:xfrm>
            <a:off x="6477000" y="1981200"/>
            <a:ext cx="2209800" cy="1035050"/>
          </a:xfrm>
          <a:custGeom>
            <a:avLst/>
            <a:gdLst>
              <a:gd name="T0" fmla="*/ 0 w 1392"/>
              <a:gd name="T1" fmla="*/ 0 h 652"/>
              <a:gd name="T2" fmla="*/ 304800 w 1392"/>
              <a:gd name="T3" fmla="*/ 304800 h 652"/>
              <a:gd name="T4" fmla="*/ 457200 w 1392"/>
              <a:gd name="T5" fmla="*/ 457200 h 652"/>
              <a:gd name="T6" fmla="*/ 685800 w 1392"/>
              <a:gd name="T7" fmla="*/ 685800 h 652"/>
              <a:gd name="T8" fmla="*/ 990600 w 1392"/>
              <a:gd name="T9" fmla="*/ 838200 h 652"/>
              <a:gd name="T10" fmla="*/ 1308100 w 1392"/>
              <a:gd name="T11" fmla="*/ 938213 h 652"/>
              <a:gd name="T12" fmla="*/ 1674813 w 1392"/>
              <a:gd name="T13" fmla="*/ 1030288 h 652"/>
              <a:gd name="T14" fmla="*/ 2209800 w 1392"/>
              <a:gd name="T15" fmla="*/ 914400 h 65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92"/>
              <a:gd name="T25" fmla="*/ 0 h 652"/>
              <a:gd name="T26" fmla="*/ 1392 w 1392"/>
              <a:gd name="T27" fmla="*/ 652 h 65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92" h="652">
                <a:moveTo>
                  <a:pt x="0" y="0"/>
                </a:moveTo>
                <a:cubicBezTo>
                  <a:pt x="72" y="72"/>
                  <a:pt x="144" y="144"/>
                  <a:pt x="192" y="192"/>
                </a:cubicBezTo>
                <a:cubicBezTo>
                  <a:pt x="240" y="240"/>
                  <a:pt x="248" y="248"/>
                  <a:pt x="288" y="288"/>
                </a:cubicBezTo>
                <a:cubicBezTo>
                  <a:pt x="328" y="328"/>
                  <a:pt x="376" y="392"/>
                  <a:pt x="432" y="432"/>
                </a:cubicBezTo>
                <a:cubicBezTo>
                  <a:pt x="488" y="472"/>
                  <a:pt x="559" y="501"/>
                  <a:pt x="624" y="528"/>
                </a:cubicBezTo>
                <a:cubicBezTo>
                  <a:pt x="689" y="555"/>
                  <a:pt x="752" y="571"/>
                  <a:pt x="824" y="591"/>
                </a:cubicBezTo>
                <a:cubicBezTo>
                  <a:pt x="896" y="611"/>
                  <a:pt x="960" y="652"/>
                  <a:pt x="1055" y="649"/>
                </a:cubicBezTo>
                <a:cubicBezTo>
                  <a:pt x="1150" y="646"/>
                  <a:pt x="1322" y="591"/>
                  <a:pt x="1392" y="5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7" name="Freeform 11"/>
          <p:cNvSpPr>
            <a:spLocks/>
          </p:cNvSpPr>
          <p:nvPr/>
        </p:nvSpPr>
        <p:spPr bwMode="auto">
          <a:xfrm>
            <a:off x="5791200" y="2514600"/>
            <a:ext cx="3048000" cy="1300163"/>
          </a:xfrm>
          <a:custGeom>
            <a:avLst/>
            <a:gdLst>
              <a:gd name="T0" fmla="*/ 0 w 1920"/>
              <a:gd name="T1" fmla="*/ 0 h 819"/>
              <a:gd name="T2" fmla="*/ 100012 w 1920"/>
              <a:gd name="T3" fmla="*/ 312738 h 819"/>
              <a:gd name="T4" fmla="*/ 228600 w 1920"/>
              <a:gd name="T5" fmla="*/ 609600 h 819"/>
              <a:gd name="T6" fmla="*/ 334963 w 1920"/>
              <a:gd name="T7" fmla="*/ 849313 h 819"/>
              <a:gd name="T8" fmla="*/ 533400 w 1920"/>
              <a:gd name="T9" fmla="*/ 1143000 h 819"/>
              <a:gd name="T10" fmla="*/ 838200 w 1920"/>
              <a:gd name="T11" fmla="*/ 1295400 h 819"/>
              <a:gd name="T12" fmla="*/ 1379538 w 1920"/>
              <a:gd name="T13" fmla="*/ 1109663 h 819"/>
              <a:gd name="T14" fmla="*/ 2020888 w 1920"/>
              <a:gd name="T15" fmla="*/ 992188 h 819"/>
              <a:gd name="T16" fmla="*/ 2451100 w 1920"/>
              <a:gd name="T17" fmla="*/ 966788 h 819"/>
              <a:gd name="T18" fmla="*/ 3048000 w 1920"/>
              <a:gd name="T19" fmla="*/ 990600 h 81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920"/>
              <a:gd name="T31" fmla="*/ 0 h 819"/>
              <a:gd name="T32" fmla="*/ 1920 w 1920"/>
              <a:gd name="T33" fmla="*/ 819 h 81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920" h="819">
                <a:moveTo>
                  <a:pt x="0" y="0"/>
                </a:moveTo>
                <a:cubicBezTo>
                  <a:pt x="10" y="33"/>
                  <a:pt x="39" y="133"/>
                  <a:pt x="63" y="197"/>
                </a:cubicBezTo>
                <a:cubicBezTo>
                  <a:pt x="87" y="261"/>
                  <a:pt x="119" y="328"/>
                  <a:pt x="144" y="384"/>
                </a:cubicBezTo>
                <a:cubicBezTo>
                  <a:pt x="169" y="440"/>
                  <a:pt x="179" y="479"/>
                  <a:pt x="211" y="535"/>
                </a:cubicBezTo>
                <a:cubicBezTo>
                  <a:pt x="243" y="591"/>
                  <a:pt x="283" y="673"/>
                  <a:pt x="336" y="720"/>
                </a:cubicBezTo>
                <a:cubicBezTo>
                  <a:pt x="389" y="767"/>
                  <a:pt x="439" y="819"/>
                  <a:pt x="528" y="816"/>
                </a:cubicBezTo>
                <a:cubicBezTo>
                  <a:pt x="617" y="813"/>
                  <a:pt x="745" y="731"/>
                  <a:pt x="869" y="699"/>
                </a:cubicBezTo>
                <a:cubicBezTo>
                  <a:pt x="993" y="667"/>
                  <a:pt x="1161" y="640"/>
                  <a:pt x="1273" y="625"/>
                </a:cubicBezTo>
                <a:cubicBezTo>
                  <a:pt x="1385" y="610"/>
                  <a:pt x="1436" y="609"/>
                  <a:pt x="1544" y="609"/>
                </a:cubicBezTo>
                <a:cubicBezTo>
                  <a:pt x="1652" y="609"/>
                  <a:pt x="1842" y="621"/>
                  <a:pt x="1920" y="62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8" name="Freeform 12"/>
          <p:cNvSpPr>
            <a:spLocks/>
          </p:cNvSpPr>
          <p:nvPr/>
        </p:nvSpPr>
        <p:spPr bwMode="auto">
          <a:xfrm>
            <a:off x="6400800" y="4178300"/>
            <a:ext cx="2362200" cy="469900"/>
          </a:xfrm>
          <a:custGeom>
            <a:avLst/>
            <a:gdLst>
              <a:gd name="T0" fmla="*/ 0 w 1488"/>
              <a:gd name="T1" fmla="*/ 469900 h 296"/>
              <a:gd name="T2" fmla="*/ 228600 w 1488"/>
              <a:gd name="T3" fmla="*/ 317500 h 296"/>
              <a:gd name="T4" fmla="*/ 609600 w 1488"/>
              <a:gd name="T5" fmla="*/ 88900 h 296"/>
              <a:gd name="T6" fmla="*/ 1143000 w 1488"/>
              <a:gd name="T7" fmla="*/ 12700 h 296"/>
              <a:gd name="T8" fmla="*/ 1524000 w 1488"/>
              <a:gd name="T9" fmla="*/ 12700 h 296"/>
              <a:gd name="T10" fmla="*/ 1905000 w 1488"/>
              <a:gd name="T11" fmla="*/ 12700 h 296"/>
              <a:gd name="T12" fmla="*/ 2362200 w 1488"/>
              <a:gd name="T13" fmla="*/ 88900 h 2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88"/>
              <a:gd name="T22" fmla="*/ 0 h 296"/>
              <a:gd name="T23" fmla="*/ 1488 w 1488"/>
              <a:gd name="T24" fmla="*/ 296 h 2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88" h="296">
                <a:moveTo>
                  <a:pt x="0" y="296"/>
                </a:moveTo>
                <a:cubicBezTo>
                  <a:pt x="40" y="268"/>
                  <a:pt x="80" y="240"/>
                  <a:pt x="144" y="200"/>
                </a:cubicBezTo>
                <a:cubicBezTo>
                  <a:pt x="208" y="160"/>
                  <a:pt x="288" y="88"/>
                  <a:pt x="384" y="56"/>
                </a:cubicBezTo>
                <a:cubicBezTo>
                  <a:pt x="480" y="24"/>
                  <a:pt x="624" y="16"/>
                  <a:pt x="720" y="8"/>
                </a:cubicBezTo>
                <a:cubicBezTo>
                  <a:pt x="816" y="0"/>
                  <a:pt x="880" y="8"/>
                  <a:pt x="960" y="8"/>
                </a:cubicBezTo>
                <a:cubicBezTo>
                  <a:pt x="1040" y="8"/>
                  <a:pt x="1112" y="0"/>
                  <a:pt x="1200" y="8"/>
                </a:cubicBezTo>
                <a:cubicBezTo>
                  <a:pt x="1288" y="16"/>
                  <a:pt x="1388" y="36"/>
                  <a:pt x="1488" y="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9" name="Oval 13"/>
          <p:cNvSpPr>
            <a:spLocks noChangeArrowheads="1"/>
          </p:cNvSpPr>
          <p:nvPr/>
        </p:nvSpPr>
        <p:spPr bwMode="auto">
          <a:xfrm>
            <a:off x="6172200" y="16002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latin typeface="Garamond" pitchFamily="18" charset="0"/>
              </a:rPr>
              <a:t>10</a:t>
            </a:r>
          </a:p>
        </p:txBody>
      </p:sp>
      <p:sp>
        <p:nvSpPr>
          <p:cNvPr id="24590" name="Oval 14"/>
          <p:cNvSpPr>
            <a:spLocks noChangeArrowheads="1"/>
          </p:cNvSpPr>
          <p:nvPr/>
        </p:nvSpPr>
        <p:spPr bwMode="auto">
          <a:xfrm>
            <a:off x="5486400" y="2133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latin typeface="Garamond" pitchFamily="18" charset="0"/>
              </a:rPr>
              <a:t>20</a:t>
            </a:r>
          </a:p>
        </p:txBody>
      </p:sp>
      <p:sp>
        <p:nvSpPr>
          <p:cNvPr id="24591" name="Oval 15"/>
          <p:cNvSpPr>
            <a:spLocks noChangeArrowheads="1"/>
          </p:cNvSpPr>
          <p:nvPr/>
        </p:nvSpPr>
        <p:spPr bwMode="auto">
          <a:xfrm>
            <a:off x="6019800" y="44958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latin typeface="Garamond" pitchFamily="18" charset="0"/>
              </a:rPr>
              <a:t>30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4114800" cy="3352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Steps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Construct isohyets (rainfall contours)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Compute area between each pair of adjacent isohyets (A</a:t>
            </a:r>
            <a:r>
              <a:rPr lang="en-US" sz="2000" baseline="-25000" smtClean="0"/>
              <a:t>i</a:t>
            </a:r>
            <a:r>
              <a:rPr lang="en-US" sz="200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Compute average precipitation for each pair of adjacent isohyets (p</a:t>
            </a:r>
            <a:r>
              <a:rPr lang="en-US" sz="2000" baseline="-25000" smtClean="0"/>
              <a:t>i</a:t>
            </a:r>
            <a:r>
              <a:rPr lang="en-US" sz="200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Compute areal average using the following formula</a:t>
            </a:r>
          </a:p>
        </p:txBody>
      </p:sp>
      <p:pic>
        <p:nvPicPr>
          <p:cNvPr id="24593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29163"/>
            <a:ext cx="106680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7620000" y="2590800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Garamond" pitchFamily="18" charset="0"/>
              </a:rPr>
              <a:t>A</a:t>
            </a:r>
            <a:r>
              <a:rPr lang="en-US" sz="1400" baseline="-25000">
                <a:latin typeface="Garamond" pitchFamily="18" charset="0"/>
              </a:rPr>
              <a:t>1</a:t>
            </a:r>
            <a:r>
              <a:rPr lang="en-US" sz="1400">
                <a:latin typeface="Garamond" pitchFamily="18" charset="0"/>
              </a:rPr>
              <a:t>=5 , p</a:t>
            </a:r>
            <a:r>
              <a:rPr lang="en-US" sz="1400" baseline="-25000">
                <a:latin typeface="Garamond" pitchFamily="18" charset="0"/>
              </a:rPr>
              <a:t>1</a:t>
            </a:r>
            <a:r>
              <a:rPr lang="en-US" sz="1400">
                <a:latin typeface="Garamond" pitchFamily="18" charset="0"/>
              </a:rPr>
              <a:t> = 5</a:t>
            </a:r>
            <a:endParaRPr lang="en-US" baseline="-25000">
              <a:solidFill>
                <a:schemeClr val="bg2"/>
              </a:solidFill>
              <a:latin typeface="Garamond" pitchFamily="18" charset="0"/>
            </a:endParaRPr>
          </a:p>
        </p:txBody>
      </p: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6400800" y="2909888"/>
            <a:ext cx="1371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Garamond" pitchFamily="18" charset="0"/>
              </a:rPr>
              <a:t>A</a:t>
            </a:r>
            <a:r>
              <a:rPr lang="en-US" sz="1400" baseline="-25000">
                <a:latin typeface="Garamond" pitchFamily="18" charset="0"/>
              </a:rPr>
              <a:t>2</a:t>
            </a:r>
            <a:r>
              <a:rPr lang="en-US" sz="1400">
                <a:latin typeface="Garamond" pitchFamily="18" charset="0"/>
              </a:rPr>
              <a:t>=18 , p</a:t>
            </a:r>
            <a:r>
              <a:rPr lang="en-US" sz="1400" baseline="-25000">
                <a:latin typeface="Garamond" pitchFamily="18" charset="0"/>
              </a:rPr>
              <a:t>2</a:t>
            </a:r>
            <a:r>
              <a:rPr lang="en-US" sz="1400">
                <a:latin typeface="Garamond" pitchFamily="18" charset="0"/>
              </a:rPr>
              <a:t> = 15</a:t>
            </a:r>
            <a:r>
              <a:rPr lang="en-US">
                <a:solidFill>
                  <a:schemeClr val="bg2"/>
                </a:solidFill>
                <a:latin typeface="Garamond" pitchFamily="18" charset="0"/>
              </a:rPr>
              <a:t> </a:t>
            </a:r>
            <a:endParaRPr lang="en-US" baseline="-25000">
              <a:solidFill>
                <a:schemeClr val="bg2"/>
              </a:solidFill>
              <a:latin typeface="Garamond" pitchFamily="18" charset="0"/>
            </a:endParaRPr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7086600" y="3595688"/>
            <a:ext cx="1371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Garamond" pitchFamily="18" charset="0"/>
              </a:rPr>
              <a:t>A</a:t>
            </a:r>
            <a:r>
              <a:rPr lang="en-US" sz="1400" baseline="-25000">
                <a:latin typeface="Garamond" pitchFamily="18" charset="0"/>
              </a:rPr>
              <a:t>3</a:t>
            </a:r>
            <a:r>
              <a:rPr lang="en-US" sz="1400">
                <a:latin typeface="Garamond" pitchFamily="18" charset="0"/>
              </a:rPr>
              <a:t>=12 , p</a:t>
            </a:r>
            <a:r>
              <a:rPr lang="en-US" sz="1400" baseline="-25000">
                <a:latin typeface="Garamond" pitchFamily="18" charset="0"/>
              </a:rPr>
              <a:t>3</a:t>
            </a:r>
            <a:r>
              <a:rPr lang="en-US" sz="1400">
                <a:latin typeface="Garamond" pitchFamily="18" charset="0"/>
              </a:rPr>
              <a:t> = 25</a:t>
            </a:r>
            <a:r>
              <a:rPr lang="en-US">
                <a:solidFill>
                  <a:schemeClr val="bg2"/>
                </a:solidFill>
                <a:latin typeface="Garamond" pitchFamily="18" charset="0"/>
              </a:rPr>
              <a:t> </a:t>
            </a:r>
            <a:endParaRPr lang="en-US" baseline="-25000">
              <a:solidFill>
                <a:schemeClr val="bg2"/>
              </a:solidFill>
              <a:latin typeface="Garamond" pitchFamily="18" charset="0"/>
            </a:endParaRPr>
          </a:p>
        </p:txBody>
      </p:sp>
      <p:sp>
        <p:nvSpPr>
          <p:cNvPr id="24597" name="Text Box 21"/>
          <p:cNvSpPr txBox="1">
            <a:spLocks noChangeArrowheads="1"/>
          </p:cNvSpPr>
          <p:nvPr/>
        </p:nvSpPr>
        <p:spPr bwMode="auto">
          <a:xfrm>
            <a:off x="7086600" y="4572000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Garamond" pitchFamily="18" charset="0"/>
              </a:rPr>
              <a:t>A</a:t>
            </a:r>
            <a:r>
              <a:rPr lang="en-US" sz="1400" baseline="-25000">
                <a:latin typeface="Garamond" pitchFamily="18" charset="0"/>
              </a:rPr>
              <a:t>4</a:t>
            </a:r>
            <a:r>
              <a:rPr lang="en-US" sz="1400">
                <a:latin typeface="Garamond" pitchFamily="18" charset="0"/>
              </a:rPr>
              <a:t>=12 , p</a:t>
            </a:r>
            <a:r>
              <a:rPr lang="en-US" sz="1400" baseline="-25000">
                <a:latin typeface="Garamond" pitchFamily="18" charset="0"/>
              </a:rPr>
              <a:t>3</a:t>
            </a:r>
            <a:r>
              <a:rPr lang="en-US" sz="1400">
                <a:latin typeface="Garamond" pitchFamily="18" charset="0"/>
              </a:rPr>
              <a:t> = 35</a:t>
            </a:r>
            <a:endParaRPr lang="en-US" baseline="-25000">
              <a:solidFill>
                <a:schemeClr val="bg2"/>
              </a:solidFill>
              <a:latin typeface="Garamond" pitchFamily="18" charset="0"/>
            </a:endParaRPr>
          </a:p>
        </p:txBody>
      </p:sp>
      <p:pic>
        <p:nvPicPr>
          <p:cNvPr id="24598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626100"/>
            <a:ext cx="40163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9" name="Picture 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48200"/>
            <a:ext cx="14509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229600" cy="868362"/>
          </a:xfrm>
        </p:spPr>
        <p:txBody>
          <a:bodyPr/>
          <a:lstStyle/>
          <a:p>
            <a:pPr eaLnBrk="1" hangingPunct="1"/>
            <a:r>
              <a:rPr lang="en-US" sz="4000" smtClean="0"/>
              <a:t>Inverse distance weighting</a:t>
            </a:r>
          </a:p>
        </p:txBody>
      </p:sp>
      <p:sp>
        <p:nvSpPr>
          <p:cNvPr id="25603" name="Freeform 3"/>
          <p:cNvSpPr>
            <a:spLocks/>
          </p:cNvSpPr>
          <p:nvPr/>
        </p:nvSpPr>
        <p:spPr bwMode="auto">
          <a:xfrm>
            <a:off x="5715000" y="1447800"/>
            <a:ext cx="2667000" cy="3429000"/>
          </a:xfrm>
          <a:custGeom>
            <a:avLst/>
            <a:gdLst>
              <a:gd name="T0" fmla="*/ 1066800 w 1680"/>
              <a:gd name="T1" fmla="*/ 0 h 2160"/>
              <a:gd name="T2" fmla="*/ 457200 w 1680"/>
              <a:gd name="T3" fmla="*/ 304800 h 2160"/>
              <a:gd name="T4" fmla="*/ 0 w 1680"/>
              <a:gd name="T5" fmla="*/ 914400 h 2160"/>
              <a:gd name="T6" fmla="*/ 228600 w 1680"/>
              <a:gd name="T7" fmla="*/ 1752600 h 2160"/>
              <a:gd name="T8" fmla="*/ 685800 w 1680"/>
              <a:gd name="T9" fmla="*/ 2438400 h 2160"/>
              <a:gd name="T10" fmla="*/ 1600200 w 1680"/>
              <a:gd name="T11" fmla="*/ 3200399 h 2160"/>
              <a:gd name="T12" fmla="*/ 2286000 w 1680"/>
              <a:gd name="T13" fmla="*/ 3429000 h 2160"/>
              <a:gd name="T14" fmla="*/ 2667000 w 1680"/>
              <a:gd name="T15" fmla="*/ 2895599 h 2160"/>
              <a:gd name="T16" fmla="*/ 2667000 w 1680"/>
              <a:gd name="T17" fmla="*/ 2057400 h 2160"/>
              <a:gd name="T18" fmla="*/ 2667000 w 1680"/>
              <a:gd name="T19" fmla="*/ 990600 h 2160"/>
              <a:gd name="T20" fmla="*/ 2286000 w 1680"/>
              <a:gd name="T21" fmla="*/ 457200 h 2160"/>
              <a:gd name="T22" fmla="*/ 1447800 w 1680"/>
              <a:gd name="T23" fmla="*/ 0 h 2160"/>
              <a:gd name="T24" fmla="*/ 1066800 w 1680"/>
              <a:gd name="T25" fmla="*/ 0 h 21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80"/>
              <a:gd name="T40" fmla="*/ 0 h 2160"/>
              <a:gd name="T41" fmla="*/ 1680 w 1680"/>
              <a:gd name="T42" fmla="*/ 2160 h 216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80" h="2160">
                <a:moveTo>
                  <a:pt x="672" y="0"/>
                </a:moveTo>
                <a:lnTo>
                  <a:pt x="288" y="192"/>
                </a:lnTo>
                <a:lnTo>
                  <a:pt x="0" y="576"/>
                </a:lnTo>
                <a:lnTo>
                  <a:pt x="144" y="1104"/>
                </a:lnTo>
                <a:lnTo>
                  <a:pt x="432" y="1536"/>
                </a:lnTo>
                <a:lnTo>
                  <a:pt x="1008" y="2016"/>
                </a:lnTo>
                <a:lnTo>
                  <a:pt x="1440" y="2160"/>
                </a:lnTo>
                <a:lnTo>
                  <a:pt x="1680" y="1824"/>
                </a:lnTo>
                <a:lnTo>
                  <a:pt x="1680" y="1296"/>
                </a:lnTo>
                <a:lnTo>
                  <a:pt x="1680" y="624"/>
                </a:lnTo>
                <a:lnTo>
                  <a:pt x="1440" y="288"/>
                </a:lnTo>
                <a:lnTo>
                  <a:pt x="912" y="0"/>
                </a:lnTo>
                <a:lnTo>
                  <a:pt x="672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4" name="Oval 4"/>
          <p:cNvSpPr>
            <a:spLocks noChangeArrowheads="1"/>
          </p:cNvSpPr>
          <p:nvPr/>
        </p:nvSpPr>
        <p:spPr bwMode="auto">
          <a:xfrm>
            <a:off x="7315200" y="2057400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Oval 5"/>
          <p:cNvSpPr>
            <a:spLocks noChangeArrowheads="1"/>
          </p:cNvSpPr>
          <p:nvPr/>
        </p:nvSpPr>
        <p:spPr bwMode="auto">
          <a:xfrm>
            <a:off x="6324600" y="2971800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Oval 6"/>
          <p:cNvSpPr>
            <a:spLocks noChangeArrowheads="1"/>
          </p:cNvSpPr>
          <p:nvPr/>
        </p:nvSpPr>
        <p:spPr bwMode="auto">
          <a:xfrm>
            <a:off x="7543800" y="3429000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7086600" y="16764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Garamond" pitchFamily="18" charset="0"/>
              </a:rPr>
              <a:t>P</a:t>
            </a:r>
            <a:r>
              <a:rPr lang="en-US" baseline="-25000">
                <a:solidFill>
                  <a:schemeClr val="bg2"/>
                </a:solidFill>
                <a:latin typeface="Garamond" pitchFamily="18" charset="0"/>
              </a:rPr>
              <a:t>1</a:t>
            </a:r>
            <a:r>
              <a:rPr lang="en-US">
                <a:solidFill>
                  <a:schemeClr val="bg2"/>
                </a:solidFill>
                <a:latin typeface="Garamond" pitchFamily="18" charset="0"/>
              </a:rPr>
              <a:t>=10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6019800" y="25908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Garamond" pitchFamily="18" charset="0"/>
              </a:rPr>
              <a:t>P</a:t>
            </a:r>
            <a:r>
              <a:rPr lang="en-US" baseline="-25000">
                <a:solidFill>
                  <a:schemeClr val="bg2"/>
                </a:solidFill>
                <a:latin typeface="Garamond" pitchFamily="18" charset="0"/>
              </a:rPr>
              <a:t>2</a:t>
            </a:r>
            <a:r>
              <a:rPr lang="en-US">
                <a:solidFill>
                  <a:schemeClr val="bg2"/>
                </a:solidFill>
                <a:latin typeface="Garamond" pitchFamily="18" charset="0"/>
              </a:rPr>
              <a:t>= 20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7620000" y="31242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Garamond" pitchFamily="18" charset="0"/>
              </a:rPr>
              <a:t>P</a:t>
            </a:r>
            <a:r>
              <a:rPr lang="en-US" baseline="-25000">
                <a:solidFill>
                  <a:schemeClr val="bg2"/>
                </a:solidFill>
                <a:latin typeface="Garamond" pitchFamily="18" charset="0"/>
              </a:rPr>
              <a:t>3</a:t>
            </a:r>
            <a:r>
              <a:rPr lang="en-US">
                <a:solidFill>
                  <a:schemeClr val="bg2"/>
                </a:solidFill>
                <a:latin typeface="Garamond" pitchFamily="18" charset="0"/>
              </a:rPr>
              <a:t>=30</a:t>
            </a: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228600" y="990600"/>
            <a:ext cx="4876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200"/>
              <a:t>Prediction at a point is more influenced by nearby measurements than that by distant measurements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200"/>
              <a:t>The prediction at an ungaged point is inversely proportional to the distance to the measurement points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200"/>
              <a:t>Steps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/>
              <a:t>Compute distance (d</a:t>
            </a:r>
            <a:r>
              <a:rPr lang="en-US" sz="2000" baseline="-25000"/>
              <a:t>i</a:t>
            </a:r>
            <a:r>
              <a:rPr lang="en-US" sz="2000"/>
              <a:t>) from ungaged point to all measurement points. 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200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200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/>
              <a:t>Compute  the precipitation at the ungaged point using the following formula</a:t>
            </a:r>
          </a:p>
        </p:txBody>
      </p:sp>
      <p:pic>
        <p:nvPicPr>
          <p:cNvPr id="25611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334000"/>
            <a:ext cx="11668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2" name="Oval 12"/>
          <p:cNvSpPr>
            <a:spLocks noChangeArrowheads="1"/>
          </p:cNvSpPr>
          <p:nvPr/>
        </p:nvSpPr>
        <p:spPr bwMode="auto">
          <a:xfrm>
            <a:off x="6858000" y="3962400"/>
            <a:ext cx="152400" cy="152400"/>
          </a:xfrm>
          <a:prstGeom prst="ellipse">
            <a:avLst/>
          </a:prstGeom>
          <a:solidFill>
            <a:srgbClr val="800080"/>
          </a:solidFill>
          <a:ln w="9525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 flipV="1">
            <a:off x="6934200" y="3505200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 flipH="1" flipV="1">
            <a:off x="6400800" y="3048000"/>
            <a:ext cx="533400" cy="990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5" name="Freeform 15"/>
          <p:cNvSpPr>
            <a:spLocks/>
          </p:cNvSpPr>
          <p:nvPr/>
        </p:nvSpPr>
        <p:spPr bwMode="auto">
          <a:xfrm>
            <a:off x="6932613" y="2133600"/>
            <a:ext cx="458787" cy="1887538"/>
          </a:xfrm>
          <a:custGeom>
            <a:avLst/>
            <a:gdLst>
              <a:gd name="T0" fmla="*/ 0 w 289"/>
              <a:gd name="T1" fmla="*/ 1887538 h 1189"/>
              <a:gd name="T2" fmla="*/ 458787 w 289"/>
              <a:gd name="T3" fmla="*/ 0 h 1189"/>
              <a:gd name="T4" fmla="*/ 0 60000 65536"/>
              <a:gd name="T5" fmla="*/ 0 60000 65536"/>
              <a:gd name="T6" fmla="*/ 0 w 289"/>
              <a:gd name="T7" fmla="*/ 0 h 1189"/>
              <a:gd name="T8" fmla="*/ 289 w 289"/>
              <a:gd name="T9" fmla="*/ 1189 h 11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9" h="1189">
                <a:moveTo>
                  <a:pt x="0" y="1189"/>
                </a:moveTo>
                <a:lnTo>
                  <a:pt x="289" y="0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7162800" y="2667000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2"/>
                </a:solidFill>
                <a:latin typeface="Garamond" pitchFamily="18" charset="0"/>
              </a:rPr>
              <a:t>d</a:t>
            </a:r>
            <a:r>
              <a:rPr lang="en-US" sz="1400" baseline="-25000">
                <a:solidFill>
                  <a:schemeClr val="bg2"/>
                </a:solidFill>
                <a:latin typeface="Garamond" pitchFamily="18" charset="0"/>
              </a:rPr>
              <a:t>1</a:t>
            </a:r>
            <a:r>
              <a:rPr lang="en-US" sz="1400">
                <a:solidFill>
                  <a:schemeClr val="bg2"/>
                </a:solidFill>
                <a:latin typeface="Garamond" pitchFamily="18" charset="0"/>
              </a:rPr>
              <a:t>=25</a:t>
            </a: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6477000" y="3124200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2"/>
                </a:solidFill>
                <a:latin typeface="Garamond" pitchFamily="18" charset="0"/>
              </a:rPr>
              <a:t>d</a:t>
            </a:r>
            <a:r>
              <a:rPr lang="en-US" sz="1400" baseline="-25000">
                <a:solidFill>
                  <a:schemeClr val="bg2"/>
                </a:solidFill>
                <a:latin typeface="Garamond" pitchFamily="18" charset="0"/>
              </a:rPr>
              <a:t>2</a:t>
            </a:r>
            <a:r>
              <a:rPr lang="en-US" sz="1400">
                <a:solidFill>
                  <a:schemeClr val="bg2"/>
                </a:solidFill>
                <a:latin typeface="Garamond" pitchFamily="18" charset="0"/>
              </a:rPr>
              <a:t>=15</a:t>
            </a: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7162800" y="3733800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2"/>
                </a:solidFill>
                <a:latin typeface="Garamond" pitchFamily="18" charset="0"/>
              </a:rPr>
              <a:t>d</a:t>
            </a:r>
            <a:r>
              <a:rPr lang="en-US" sz="1400" baseline="-25000">
                <a:solidFill>
                  <a:schemeClr val="bg2"/>
                </a:solidFill>
                <a:latin typeface="Garamond" pitchFamily="18" charset="0"/>
              </a:rPr>
              <a:t>3</a:t>
            </a:r>
            <a:r>
              <a:rPr lang="en-US" sz="1400">
                <a:solidFill>
                  <a:schemeClr val="bg2"/>
                </a:solidFill>
                <a:latin typeface="Garamond" pitchFamily="18" charset="0"/>
              </a:rPr>
              <a:t>=10</a:t>
            </a:r>
          </a:p>
        </p:txBody>
      </p:sp>
      <p:pic>
        <p:nvPicPr>
          <p:cNvPr id="25619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486400"/>
            <a:ext cx="29718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6934200" y="39624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i="1">
                <a:solidFill>
                  <a:schemeClr val="bg2"/>
                </a:solidFill>
                <a:latin typeface="Garamond" pitchFamily="18" charset="0"/>
              </a:rPr>
              <a:t>p</a:t>
            </a:r>
          </a:p>
        </p:txBody>
      </p:sp>
      <p:pic>
        <p:nvPicPr>
          <p:cNvPr id="25621" name="Picture 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800600"/>
            <a:ext cx="2590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Rainfall interpolation in GIS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43400"/>
            <a:ext cx="8610600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267652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657600" y="1524000"/>
            <a:ext cx="4876800" cy="2514600"/>
          </a:xfrm>
        </p:spPr>
        <p:txBody>
          <a:bodyPr/>
          <a:lstStyle/>
          <a:p>
            <a:pPr eaLnBrk="1" hangingPunct="1"/>
            <a:r>
              <a:rPr lang="en-US" smtClean="0"/>
              <a:t>Data are generally available as points with precipitation stored in attribute table.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229600" cy="639762"/>
          </a:xfrm>
        </p:spPr>
        <p:txBody>
          <a:bodyPr/>
          <a:lstStyle/>
          <a:p>
            <a:pPr eaLnBrk="1" hangingPunct="1"/>
            <a:r>
              <a:rPr lang="en-US" sz="4000" smtClean="0"/>
              <a:t>Rainfall maps in GIS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1112838" y="914400"/>
          <a:ext cx="2925762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Bitmap Image" r:id="rId3" imgW="3048264" imgH="5082981" progId="Paint.Picture">
                  <p:embed/>
                </p:oleObj>
              </mc:Choice>
              <mc:Fallback>
                <p:oleObj name="Bitmap Image" r:id="rId3" imgW="3048264" imgH="5082981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2838" y="914400"/>
                        <a:ext cx="2925762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5257800" y="914400"/>
          <a:ext cx="260350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Bitmap Image" r:id="rId5" imgW="2979048" imgH="5585944" progId="Paint.Picture">
                  <p:embed/>
                </p:oleObj>
              </mc:Choice>
              <mc:Fallback>
                <p:oleObj name="Bitmap Image" r:id="rId5" imgW="2979048" imgH="5585944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914400"/>
                        <a:ext cx="2603500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762000" y="5867400"/>
            <a:ext cx="3810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000">
                <a:solidFill>
                  <a:schemeClr val="tx2"/>
                </a:solidFill>
              </a:rPr>
              <a:t>Nearest Neighbor “Thiessen” Polygon Interpolation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4648200" y="5927725"/>
            <a:ext cx="3810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000">
                <a:solidFill>
                  <a:schemeClr val="tx2"/>
                </a:solidFill>
              </a:rPr>
              <a:t>Spline Interpolation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NEXRAD</a:t>
            </a:r>
          </a:p>
        </p:txBody>
      </p:sp>
      <p:pic>
        <p:nvPicPr>
          <p:cNvPr id="27651" name="Picture 3" descr="Doppler-Radar-T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6600"/>
            <a:ext cx="282257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04800" y="6172200"/>
            <a:ext cx="297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NEXRAD Tower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1600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b="1" smtClean="0"/>
              <a:t>NEX</a:t>
            </a:r>
            <a:r>
              <a:rPr lang="en-US" sz="2000" smtClean="0"/>
              <a:t>t generation </a:t>
            </a:r>
            <a:r>
              <a:rPr lang="en-US" sz="2000" b="1" smtClean="0"/>
              <a:t>RAD</a:t>
            </a:r>
            <a:r>
              <a:rPr lang="en-US" sz="2000" smtClean="0"/>
              <a:t>ar: is a doppler radar used for obtaining weather information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A signal is emitted from the radar which returns after striking a rainfall drop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Returned signals from the radar are analyzed to compute the rainfall intensity and integrated over time to get the precipitation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</p:txBody>
      </p:sp>
      <p:pic>
        <p:nvPicPr>
          <p:cNvPr id="27654" name="Picture 6" descr="radardem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581400"/>
            <a:ext cx="4876800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3810000" y="6186488"/>
            <a:ext cx="4648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Working of NEXRAD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033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smtClean="0">
                <a:solidFill>
                  <a:srgbClr val="800000"/>
                </a:solidFill>
                <a:cs typeface="Times New Roman" pitchFamily="18" charset="0"/>
              </a:rPr>
              <a:t>NEXRAD WSR-88D Radars in Central Texas</a:t>
            </a:r>
            <a:br>
              <a:rPr lang="en-US" sz="2400" b="1" smtClean="0">
                <a:solidFill>
                  <a:srgbClr val="800000"/>
                </a:solidFill>
                <a:cs typeface="Times New Roman" pitchFamily="18" charset="0"/>
              </a:rPr>
            </a:br>
            <a:r>
              <a:rPr lang="en-US" sz="2400" b="1" smtClean="0">
                <a:solidFill>
                  <a:srgbClr val="800000"/>
                </a:solidFill>
                <a:cs typeface="Times New Roman" pitchFamily="18" charset="0"/>
              </a:rPr>
              <a:t>(Weather Surveillance Radar-1988 Doppler)</a:t>
            </a:r>
            <a:r>
              <a:rPr lang="en-US" sz="3200" b="1" smtClean="0">
                <a:latin typeface="Trebuchet MS" pitchFamily="34" charset="0"/>
                <a:cs typeface="Times New Roman" pitchFamily="18" charset="0"/>
              </a:rPr>
              <a:t/>
            </a:r>
            <a:br>
              <a:rPr lang="en-US" sz="3200" b="1" smtClean="0">
                <a:latin typeface="Trebuchet MS" pitchFamily="34" charset="0"/>
                <a:cs typeface="Times New Roman" pitchFamily="18" charset="0"/>
              </a:rPr>
            </a:br>
            <a:r>
              <a:rPr lang="en-US" sz="2000" b="1" smtClean="0">
                <a:solidFill>
                  <a:srgbClr val="800000"/>
                </a:solidFill>
                <a:cs typeface="Times New Roman" pitchFamily="18" charset="0"/>
              </a:rPr>
              <a:t>scanning range = 230 km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833563" y="1314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8676" name="Picture 4" descr="big_sanantoniori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441450"/>
            <a:ext cx="6376988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6667500" y="1824038"/>
            <a:ext cx="2403475" cy="229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Tahoma" pitchFamily="34" charset="0"/>
              </a:rPr>
              <a:t>Stage I</a:t>
            </a:r>
            <a:r>
              <a:rPr lang="en-US">
                <a:latin typeface="Tahoma" pitchFamily="34" charset="0"/>
              </a:rPr>
              <a:t>: Just Radar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Tahoma" pitchFamily="34" charset="0"/>
              </a:rPr>
              <a:t>Stage II</a:t>
            </a:r>
            <a:r>
              <a:rPr lang="en-US">
                <a:latin typeface="Tahoma" pitchFamily="34" charset="0"/>
              </a:rPr>
              <a:t>: gages, satellite, and surface temperature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Tahoma" pitchFamily="34" charset="0"/>
              </a:rPr>
              <a:t>Stage III</a:t>
            </a:r>
            <a:r>
              <a:rPr lang="en-US">
                <a:latin typeface="Tahoma" pitchFamily="34" charset="0"/>
              </a:rPr>
              <a:t>: Continuous  mosaic from radar overlaps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6651625" y="1358900"/>
            <a:ext cx="234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Tahoma" pitchFamily="34" charset="0"/>
              </a:rPr>
              <a:t>NEXRAD</a:t>
            </a:r>
            <a:r>
              <a:rPr lang="en-US">
                <a:latin typeface="Tahoma" pitchFamily="34" charset="0"/>
              </a:rPr>
              <a:t> Products:</a:t>
            </a:r>
          </a:p>
        </p:txBody>
      </p:sp>
      <p:sp>
        <p:nvSpPr>
          <p:cNvPr id="28679" name="Oval 7"/>
          <p:cNvSpPr>
            <a:spLocks noChangeArrowheads="1"/>
          </p:cNvSpPr>
          <p:nvPr/>
        </p:nvSpPr>
        <p:spPr bwMode="auto">
          <a:xfrm>
            <a:off x="1981200" y="1752600"/>
            <a:ext cx="3886200" cy="3883025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300038" y="6410325"/>
            <a:ext cx="15636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latin typeface="Tahoma" pitchFamily="34" charset="0"/>
              </a:rPr>
              <a:t>Source: PBS&amp;J, 2003</a:t>
            </a:r>
          </a:p>
        </p:txBody>
      </p:sp>
      <p:sp>
        <p:nvSpPr>
          <p:cNvPr id="28681" name="Oval 9"/>
          <p:cNvSpPr>
            <a:spLocks noChangeArrowheads="1"/>
          </p:cNvSpPr>
          <p:nvPr/>
        </p:nvSpPr>
        <p:spPr bwMode="auto">
          <a:xfrm>
            <a:off x="3810000" y="3581400"/>
            <a:ext cx="228600" cy="2286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4953000" y="5638800"/>
            <a:ext cx="42084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800000"/>
                </a:solidFill>
                <a:latin typeface="Tahoma" pitchFamily="34" charset="0"/>
              </a:rPr>
              <a:t>EWX – NEXRAD Radar in New Braunfels</a:t>
            </a:r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>
            <a:off x="4038600" y="3810000"/>
            <a:ext cx="990600" cy="175260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NEXRAD data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124200"/>
          </a:xfrm>
        </p:spPr>
        <p:txBody>
          <a:bodyPr/>
          <a:lstStyle/>
          <a:p>
            <a:pPr eaLnBrk="1" hangingPunct="1"/>
            <a:r>
              <a:rPr lang="en-US" sz="2800" smtClean="0"/>
              <a:t>NOAA’s Weather and Climate Toolkit (JAVA viewer)</a:t>
            </a:r>
          </a:p>
          <a:p>
            <a:pPr lvl="1" eaLnBrk="1" hangingPunct="1"/>
            <a:r>
              <a:rPr lang="en-US" sz="1800" smtClean="0">
                <a:hlinkClick r:id="rId2"/>
              </a:rPr>
              <a:t>http://www.ncdc.noaa.gov/oa/wct/</a:t>
            </a:r>
            <a:r>
              <a:rPr lang="en-US" sz="1800" smtClean="0"/>
              <a:t> </a:t>
            </a:r>
          </a:p>
          <a:p>
            <a:pPr eaLnBrk="1" hangingPunct="1"/>
            <a:r>
              <a:rPr lang="en-US" sz="2800" smtClean="0"/>
              <a:t>West Gulf River Forecast Center</a:t>
            </a:r>
          </a:p>
          <a:p>
            <a:pPr lvl="1" eaLnBrk="1" hangingPunct="1"/>
            <a:r>
              <a:rPr lang="en-US" smtClean="0">
                <a:hlinkClick r:id="rId3"/>
              </a:rPr>
              <a:t>http://www.srh.noaa.gov/wgrfc/</a:t>
            </a:r>
            <a:endParaRPr lang="en-US" smtClean="0"/>
          </a:p>
          <a:p>
            <a:pPr eaLnBrk="1" hangingPunct="1"/>
            <a:r>
              <a:rPr lang="en-US" smtClean="0"/>
              <a:t>National Weather Service Precipitation Analysis</a:t>
            </a:r>
          </a:p>
          <a:p>
            <a:pPr lvl="1" eaLnBrk="1" hangingPunct="1"/>
            <a:r>
              <a:rPr lang="en-US" sz="2000" smtClean="0">
                <a:hlinkClick r:id="rId4"/>
              </a:rPr>
              <a:t>http://www.srh.noaa.gov/rfcshare/precip_analysis_new.php</a:t>
            </a:r>
            <a:r>
              <a:rPr lang="en-US" sz="20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58750" y="6172200"/>
            <a:ext cx="8985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http://www.uwsp.edu/geo/faculty/ritter/geog101/textbook/energy/radiation_balance.html</a:t>
            </a:r>
          </a:p>
        </p:txBody>
      </p:sp>
      <p:pic>
        <p:nvPicPr>
          <p:cNvPr id="17411" name="Picture 3" descr="radiation_balance_usgs_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0" cy="497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Energy Balance of Earth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127125" y="17891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6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57200" y="2438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4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90800" y="1600200"/>
            <a:ext cx="56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100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8305800" y="14478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70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3505200" y="54102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51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5013325" y="4989513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21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7467600" y="22860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26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8382000" y="32766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38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6553200" y="19050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3962400" y="15240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20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6553200" y="35814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15</a:t>
            </a: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5257800" y="5221288"/>
            <a:ext cx="28463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9900"/>
                </a:solidFill>
              </a:rPr>
              <a:t>Sensible heat flux 7</a:t>
            </a:r>
          </a:p>
          <a:p>
            <a:pPr eaLnBrk="1" hangingPunct="1"/>
            <a:r>
              <a:rPr lang="en-US" sz="2400">
                <a:solidFill>
                  <a:srgbClr val="0066FF"/>
                </a:solidFill>
              </a:rPr>
              <a:t>Latent heat flux 23</a:t>
            </a:r>
          </a:p>
        </p:txBody>
      </p:sp>
      <p:sp>
        <p:nvSpPr>
          <p:cNvPr id="17425" name="AutoShape 17"/>
          <p:cNvSpPr>
            <a:spLocks noChangeArrowheads="1"/>
          </p:cNvSpPr>
          <p:nvPr/>
        </p:nvSpPr>
        <p:spPr bwMode="auto">
          <a:xfrm rot="-3030025">
            <a:off x="8001000" y="53340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3581400" y="42672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02941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69"/>
          <p:cNvGraphicFramePr>
            <a:graphicFrameLocks noChangeAspect="1"/>
          </p:cNvGraphicFramePr>
          <p:nvPr>
            <p:ph idx="1"/>
          </p:nvPr>
        </p:nvGraphicFramePr>
        <p:xfrm>
          <a:off x="3276600" y="2590800"/>
          <a:ext cx="4953000" cy="323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1" name="Chart" r:id="rId3" imgW="3686147" imgH="2409727" progId="Excel.Chart.8">
                  <p:embed/>
                </p:oleObj>
              </mc:Choice>
              <mc:Fallback>
                <p:oleObj name="Chart" r:id="rId3" imgW="3686147" imgH="2409727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590800"/>
                        <a:ext cx="4953000" cy="323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Energy Balance in the San Marcos Basin from the NARR (July 2003)</a:t>
            </a:r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34671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8"/>
          <p:cNvSpPr txBox="1">
            <a:spLocks noChangeArrowheads="1"/>
          </p:cNvSpPr>
          <p:nvPr/>
        </p:nvSpPr>
        <p:spPr bwMode="auto">
          <a:xfrm>
            <a:off x="4476750" y="2457450"/>
            <a:ext cx="411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Average fluxes over the day</a:t>
            </a:r>
          </a:p>
        </p:txBody>
      </p:sp>
      <p:sp>
        <p:nvSpPr>
          <p:cNvPr id="4102" name="Text Box 51"/>
          <p:cNvSpPr txBox="1">
            <a:spLocks noChangeArrowheads="1"/>
          </p:cNvSpPr>
          <p:nvPr/>
        </p:nvSpPr>
        <p:spPr bwMode="auto">
          <a:xfrm>
            <a:off x="4267200" y="4953000"/>
            <a:ext cx="56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310</a:t>
            </a:r>
          </a:p>
        </p:txBody>
      </p:sp>
      <p:sp>
        <p:nvSpPr>
          <p:cNvPr id="4103" name="Text Box 52"/>
          <p:cNvSpPr txBox="1">
            <a:spLocks noChangeArrowheads="1"/>
          </p:cNvSpPr>
          <p:nvPr/>
        </p:nvSpPr>
        <p:spPr bwMode="auto">
          <a:xfrm>
            <a:off x="4800600" y="36576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72</a:t>
            </a:r>
          </a:p>
        </p:txBody>
      </p:sp>
      <p:sp>
        <p:nvSpPr>
          <p:cNvPr id="4104" name="Text Box 53"/>
          <p:cNvSpPr txBox="1">
            <a:spLocks noChangeArrowheads="1"/>
          </p:cNvSpPr>
          <p:nvPr/>
        </p:nvSpPr>
        <p:spPr bwMode="auto">
          <a:xfrm>
            <a:off x="5181600" y="5105400"/>
            <a:ext cx="56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415</a:t>
            </a:r>
          </a:p>
        </p:txBody>
      </p:sp>
      <p:sp>
        <p:nvSpPr>
          <p:cNvPr id="4105" name="Text Box 54"/>
          <p:cNvSpPr txBox="1">
            <a:spLocks noChangeArrowheads="1"/>
          </p:cNvSpPr>
          <p:nvPr/>
        </p:nvSpPr>
        <p:spPr bwMode="auto">
          <a:xfrm>
            <a:off x="5867400" y="2819400"/>
            <a:ext cx="56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495</a:t>
            </a:r>
          </a:p>
        </p:txBody>
      </p:sp>
      <p:sp>
        <p:nvSpPr>
          <p:cNvPr id="4106" name="Text Box 55"/>
          <p:cNvSpPr txBox="1">
            <a:spLocks noChangeArrowheads="1"/>
          </p:cNvSpPr>
          <p:nvPr/>
        </p:nvSpPr>
        <p:spPr bwMode="auto">
          <a:xfrm>
            <a:off x="6477000" y="38100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4107" name="Text Box 56"/>
          <p:cNvSpPr txBox="1">
            <a:spLocks noChangeArrowheads="1"/>
          </p:cNvSpPr>
          <p:nvPr/>
        </p:nvSpPr>
        <p:spPr bwMode="auto">
          <a:xfrm>
            <a:off x="6934200" y="35052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61</a:t>
            </a:r>
          </a:p>
        </p:txBody>
      </p:sp>
      <p:sp>
        <p:nvSpPr>
          <p:cNvPr id="4108" name="Text Box 57"/>
          <p:cNvSpPr txBox="1">
            <a:spLocks noChangeArrowheads="1"/>
          </p:cNvSpPr>
          <p:nvPr/>
        </p:nvSpPr>
        <p:spPr bwMode="auto">
          <a:xfrm>
            <a:off x="7467600" y="3657600"/>
            <a:ext cx="56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112</a:t>
            </a:r>
          </a:p>
        </p:txBody>
      </p:sp>
      <p:sp>
        <p:nvSpPr>
          <p:cNvPr id="4109" name="Text Box 61"/>
          <p:cNvSpPr txBox="1">
            <a:spLocks noChangeArrowheads="1"/>
          </p:cNvSpPr>
          <p:nvPr/>
        </p:nvSpPr>
        <p:spPr bwMode="auto">
          <a:xfrm>
            <a:off x="593725" y="5903913"/>
            <a:ext cx="7308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Net Shortwave = 310 – 72 = 238;      Net Longwave = 415 – 495 = - 80</a:t>
            </a:r>
          </a:p>
        </p:txBody>
      </p:sp>
      <p:sp>
        <p:nvSpPr>
          <p:cNvPr id="4110" name="Text Box 62"/>
          <p:cNvSpPr txBox="1">
            <a:spLocks noChangeArrowheads="1"/>
          </p:cNvSpPr>
          <p:nvPr/>
        </p:nvSpPr>
        <p:spPr bwMode="auto">
          <a:xfrm>
            <a:off x="609600" y="1600200"/>
            <a:ext cx="822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Note the very large amount of longwave radiation exchanged between land and atmosphere</a:t>
            </a:r>
          </a:p>
        </p:txBody>
      </p:sp>
    </p:spTree>
    <p:extLst>
      <p:ext uri="{BB962C8B-B14F-4D97-AF65-F5344CB8AC3E}">
        <p14:creationId xmlns:p14="http://schemas.microsoft.com/office/powerpoint/2010/main" val="171855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153400" cy="692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1981200" y="1905000"/>
            <a:ext cx="3733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Increasing carbon dioxide in the atmosphere (from about 300 ppm in preindustrial times)</a:t>
            </a:r>
          </a:p>
        </p:txBody>
      </p:sp>
      <p:sp>
        <p:nvSpPr>
          <p:cNvPr id="19460" name="Text Box 7"/>
          <p:cNvSpPr txBox="1">
            <a:spLocks noChangeArrowheads="1"/>
          </p:cNvSpPr>
          <p:nvPr/>
        </p:nvSpPr>
        <p:spPr bwMode="auto">
          <a:xfrm>
            <a:off x="4724400" y="4191000"/>
            <a:ext cx="291147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We are burning fossil carbon (oil, coal) at 100,000 times the rate it</a:t>
            </a:r>
          </a:p>
          <a:p>
            <a:pPr eaLnBrk="1" hangingPunct="1"/>
            <a:r>
              <a:rPr lang="en-US"/>
              <a:t>was laid down in geologic time</a:t>
            </a:r>
          </a:p>
        </p:txBody>
      </p:sp>
    </p:spTree>
    <p:extLst>
      <p:ext uri="{BB962C8B-B14F-4D97-AF65-F5344CB8AC3E}">
        <p14:creationId xmlns:p14="http://schemas.microsoft.com/office/powerpoint/2010/main" val="404736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Absorption of energy by CO</a:t>
            </a:r>
            <a:r>
              <a:rPr lang="en-US" baseline="-25000" smtClean="0"/>
              <a:t>2</a:t>
            </a:r>
          </a:p>
        </p:txBody>
      </p:sp>
      <p:pic>
        <p:nvPicPr>
          <p:cNvPr id="20483" name="Picture 5" descr="carb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64770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676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Heating of earth surface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447800"/>
            <a:ext cx="4114800" cy="4876800"/>
          </a:xfrm>
        </p:spPr>
        <p:txBody>
          <a:bodyPr/>
          <a:lstStyle/>
          <a:p>
            <a:pPr eaLnBrk="1" hangingPunct="1"/>
            <a:r>
              <a:rPr lang="en-US" smtClean="0"/>
              <a:t>Heating of earth surface is uneven</a:t>
            </a:r>
          </a:p>
          <a:p>
            <a:pPr lvl="1" eaLnBrk="1" hangingPunct="1"/>
            <a:r>
              <a:rPr lang="en-US" smtClean="0"/>
              <a:t>Solar radiation strikes perpendicularly near the equator (270 W/m</a:t>
            </a:r>
            <a:r>
              <a:rPr lang="en-US" baseline="30000" smtClean="0"/>
              <a:t>2</a:t>
            </a:r>
            <a:r>
              <a:rPr lang="en-US" smtClean="0"/>
              <a:t>)</a:t>
            </a:r>
          </a:p>
          <a:p>
            <a:pPr lvl="1" eaLnBrk="1" hangingPunct="1"/>
            <a:r>
              <a:rPr lang="en-US" smtClean="0"/>
              <a:t>Solar radiation strikes at an oblique angle near the poles  (90 W/m</a:t>
            </a:r>
            <a:r>
              <a:rPr lang="en-US" baseline="30000" smtClean="0"/>
              <a:t>2</a:t>
            </a:r>
            <a:r>
              <a:rPr lang="en-US" smtClean="0"/>
              <a:t>)</a:t>
            </a:r>
          </a:p>
          <a:p>
            <a:pPr eaLnBrk="1" hangingPunct="1"/>
            <a:r>
              <a:rPr lang="en-US" smtClean="0"/>
              <a:t>Emitted radiation is more uniform than incoming radiation</a:t>
            </a:r>
          </a:p>
          <a:p>
            <a:pPr eaLnBrk="1" hangingPunct="1"/>
            <a:endParaRPr lang="en-US" smtClean="0"/>
          </a:p>
        </p:txBody>
      </p:sp>
      <p:pic>
        <p:nvPicPr>
          <p:cNvPr id="22532" name="Picture 4" descr="world_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5"/>
          <a:stretch>
            <a:fillRect/>
          </a:stretch>
        </p:blipFill>
        <p:spPr bwMode="auto">
          <a:xfrm>
            <a:off x="4343400" y="2019300"/>
            <a:ext cx="4648200" cy="2476500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4343400" y="4527550"/>
            <a:ext cx="4643438" cy="1187450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2"/>
                </a:solidFill>
                <a:latin typeface="Garamond" pitchFamily="18" charset="0"/>
              </a:rPr>
              <a:t>Amount of energy transferred from equator to the poles is approximately 4 x 10</a:t>
            </a:r>
            <a:r>
              <a:rPr lang="en-US" sz="2400" baseline="30000">
                <a:solidFill>
                  <a:schemeClr val="bg2"/>
                </a:solidFill>
                <a:latin typeface="Garamond" pitchFamily="18" charset="0"/>
              </a:rPr>
              <a:t>9</a:t>
            </a:r>
            <a:r>
              <a:rPr lang="en-US" sz="2400">
                <a:solidFill>
                  <a:schemeClr val="bg2"/>
                </a:solidFill>
                <a:latin typeface="Garamond" pitchFamily="18" charset="0"/>
              </a:rPr>
              <a:t> MW</a:t>
            </a:r>
          </a:p>
        </p:txBody>
      </p:sp>
    </p:spTree>
    <p:extLst>
      <p:ext uri="{BB962C8B-B14F-4D97-AF65-F5344CB8AC3E}">
        <p14:creationId xmlns:p14="http://schemas.microsoft.com/office/powerpoint/2010/main" val="99291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1824</Words>
  <Application>Microsoft Office PowerPoint</Application>
  <PresentationFormat>On-screen Show (4:3)</PresentationFormat>
  <Paragraphs>343</Paragraphs>
  <Slides>49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49</vt:i4>
      </vt:variant>
    </vt:vector>
  </HeadingPairs>
  <TitlesOfParts>
    <vt:vector size="60" baseType="lpstr">
      <vt:lpstr>Arial</vt:lpstr>
      <vt:lpstr>Wingdings</vt:lpstr>
      <vt:lpstr>Garamond</vt:lpstr>
      <vt:lpstr>Symbol</vt:lpstr>
      <vt:lpstr>Times New Roman</vt:lpstr>
      <vt:lpstr>Trebuchet MS</vt:lpstr>
      <vt:lpstr>Tahoma</vt:lpstr>
      <vt:lpstr>Default Design</vt:lpstr>
      <vt:lpstr>Microsoft Office Excel Chart</vt:lpstr>
      <vt:lpstr>Bitmap Image</vt:lpstr>
      <vt:lpstr>Microsoft Equation 3.0</vt:lpstr>
      <vt:lpstr>Atmospheric Water and Precipitation</vt:lpstr>
      <vt:lpstr>Radiation</vt:lpstr>
      <vt:lpstr>Net Radiation, Rn </vt:lpstr>
      <vt:lpstr>Net Radiation, Rn </vt:lpstr>
      <vt:lpstr>Energy Balance of Earth</vt:lpstr>
      <vt:lpstr>Energy Balance in the San Marcos Basin from the NARR (July 2003)</vt:lpstr>
      <vt:lpstr>PowerPoint Presentation</vt:lpstr>
      <vt:lpstr>Absorption of energy by CO2</vt:lpstr>
      <vt:lpstr>Heating of earth surface</vt:lpstr>
      <vt:lpstr>Hadley circulation</vt:lpstr>
      <vt:lpstr>Atmospheric circulation</vt:lpstr>
      <vt:lpstr>Shifting in Intertropical Convergence Zone (ITCZ)</vt:lpstr>
      <vt:lpstr>Structure of atmosphere</vt:lpstr>
      <vt:lpstr>Atmospheric water</vt:lpstr>
      <vt:lpstr>Water vapor</vt:lpstr>
      <vt:lpstr>Specific Humidity, qv</vt:lpstr>
      <vt:lpstr>Vapor pressure, e</vt:lpstr>
      <vt:lpstr>Saturation vapor pressure, es</vt:lpstr>
      <vt:lpstr>Relative humidity, Rh</vt:lpstr>
      <vt:lpstr>Dewpoint Temperature, Td</vt:lpstr>
      <vt:lpstr>Water vapor in an air column</vt:lpstr>
      <vt:lpstr>Precipitable Water</vt:lpstr>
      <vt:lpstr>Precipitable Water</vt:lpstr>
      <vt:lpstr>Precipitation</vt:lpstr>
      <vt:lpstr>Mechanisms for air lifting</vt:lpstr>
      <vt:lpstr>Frontal Lifting</vt:lpstr>
      <vt:lpstr>Orographic lifting</vt:lpstr>
      <vt:lpstr>Convective lifting</vt:lpstr>
      <vt:lpstr>Condensation</vt:lpstr>
      <vt:lpstr>Precipitation formation</vt:lpstr>
      <vt:lpstr>Forces acting on rain drop</vt:lpstr>
      <vt:lpstr>Terminal Velocity</vt:lpstr>
      <vt:lpstr>Rainfall patterns in the US</vt:lpstr>
      <vt:lpstr>Global precipitation pattern</vt:lpstr>
      <vt:lpstr>Spatial Representation</vt:lpstr>
      <vt:lpstr>Texas Rainfall Maps</vt:lpstr>
      <vt:lpstr>Temporal Representation</vt:lpstr>
      <vt:lpstr>Rainfall Depth and Intensity</vt:lpstr>
      <vt:lpstr>Incremental Rainfall</vt:lpstr>
      <vt:lpstr>Cumulative Rainfall</vt:lpstr>
      <vt:lpstr>Arithmetic Mean Method</vt:lpstr>
      <vt:lpstr>Thiessen polygon method</vt:lpstr>
      <vt:lpstr>Isohyetal method</vt:lpstr>
      <vt:lpstr>Inverse distance weighting</vt:lpstr>
      <vt:lpstr>Rainfall interpolation in GIS</vt:lpstr>
      <vt:lpstr>Rainfall maps in GIS</vt:lpstr>
      <vt:lpstr>NEXRAD</vt:lpstr>
      <vt:lpstr>NEXRAD WSR-88D Radars in Central Texas (Weather Surveillance Radar-1988 Doppler) scanning range = 230 km</vt:lpstr>
      <vt:lpstr>NEXRAD data</vt:lpstr>
    </vt:vector>
  </TitlesOfParts>
  <Company>University of Texas at Austin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 394K.2 Hydrology, Lecture 2</dc:title>
  <dc:creator>David Maidment</dc:creator>
  <cp:lastModifiedBy>Maidment, David R</cp:lastModifiedBy>
  <cp:revision>43</cp:revision>
  <cp:lastPrinted>2007-01-30T05:09:51Z</cp:lastPrinted>
  <dcterms:created xsi:type="dcterms:W3CDTF">2007-01-25T13:22:38Z</dcterms:created>
  <dcterms:modified xsi:type="dcterms:W3CDTF">2011-01-26T23:16:48Z</dcterms:modified>
</cp:coreProperties>
</file>