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20586-07F3-49F7-834C-964A892EB27A}" type="datetimeFigureOut">
              <a:rPr lang="en-US" smtClean="0"/>
              <a:t>4/27/2011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12AD8-9FA0-4E3D-B040-D842BA2B1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09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35F7A4-AAD9-414E-B18D-F9430E3088F2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157288-587B-470F-9F5B-6CA54BFF027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1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B9C4-1970-4D71-A2D8-EBA187A212E1}" type="datetimeFigureOut">
              <a:rPr lang="en-US" smtClean="0"/>
              <a:t>4/27/2011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C863-BFC2-4CAD-916D-5A87B742E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11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B9C4-1970-4D71-A2D8-EBA187A212E1}" type="datetimeFigureOut">
              <a:rPr lang="en-US" smtClean="0"/>
              <a:t>4/27/2011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C863-BFC2-4CAD-916D-5A87B742E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3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B9C4-1970-4D71-A2D8-EBA187A212E1}" type="datetimeFigureOut">
              <a:rPr lang="en-US" smtClean="0"/>
              <a:t>4/27/2011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C863-BFC2-4CAD-916D-5A87B742E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60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DD535D1-864D-4E84-8E88-5E333B3E21E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2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CCBB2C7-1760-475C-94EE-9C9EFD92CF3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76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780CA-FE1D-48E5-99F2-7C3CF0FD4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83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B9C4-1970-4D71-A2D8-EBA187A212E1}" type="datetimeFigureOut">
              <a:rPr lang="en-US" smtClean="0"/>
              <a:t>4/27/2011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C863-BFC2-4CAD-916D-5A87B742E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54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B9C4-1970-4D71-A2D8-EBA187A212E1}" type="datetimeFigureOut">
              <a:rPr lang="en-US" smtClean="0"/>
              <a:t>4/27/2011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C863-BFC2-4CAD-916D-5A87B742E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91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B9C4-1970-4D71-A2D8-EBA187A212E1}" type="datetimeFigureOut">
              <a:rPr lang="en-US" smtClean="0"/>
              <a:t>4/27/2011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C863-BFC2-4CAD-916D-5A87B742E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8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B9C4-1970-4D71-A2D8-EBA187A212E1}" type="datetimeFigureOut">
              <a:rPr lang="en-US" smtClean="0"/>
              <a:t>4/27/2011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C863-BFC2-4CAD-916D-5A87B742E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8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B9C4-1970-4D71-A2D8-EBA187A212E1}" type="datetimeFigureOut">
              <a:rPr lang="en-US" smtClean="0"/>
              <a:t>4/27/2011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C863-BFC2-4CAD-916D-5A87B742E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61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B9C4-1970-4D71-A2D8-EBA187A212E1}" type="datetimeFigureOut">
              <a:rPr lang="en-US" smtClean="0"/>
              <a:t>4/27/2011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C863-BFC2-4CAD-916D-5A87B742E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05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B9C4-1970-4D71-A2D8-EBA187A212E1}" type="datetimeFigureOut">
              <a:rPr lang="en-US" smtClean="0"/>
              <a:t>4/27/2011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C863-BFC2-4CAD-916D-5A87B742E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82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B9C4-1970-4D71-A2D8-EBA187A212E1}" type="datetimeFigureOut">
              <a:rPr lang="en-US" smtClean="0"/>
              <a:t>4/27/2011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5C863-BFC2-4CAD-916D-5A87B742E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16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3B9C4-1970-4D71-A2D8-EBA187A212E1}" type="datetimeFigureOut">
              <a:rPr lang="en-US" smtClean="0"/>
              <a:t>4/27/2011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5C863-BFC2-4CAD-916D-5A87B742E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60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7" Type="http://schemas.openxmlformats.org/officeDocument/2006/relationships/image" Target="../media/image20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wmf"/><Relationship Id="rId4" Type="http://schemas.openxmlformats.org/officeDocument/2006/relationships/image" Target="../media/image23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://hydromet.lcra.org/" TargetMode="External"/><Relationship Id="rId7" Type="http://schemas.openxmlformats.org/officeDocument/2006/relationships/hyperlink" Target="http://ubcwcid.org/Overview/Overview.aspx?id=1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hyperlink" Target="http://coagis1.ci.austin.tx.us/website/COAViewer_fews/viewer.htm" TargetMode="Externa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services.usgs.gov/nwis/iv?sites=08158000&amp;period=P7D&amp;parameterCd=00060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aterservices.usgs.gov/nwis/iv?sites=08158000&amp;period=P7D&amp;parameterCd=00060" TargetMode="Externa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explorer.arcgis.com/?open=ad7c4dbe299a458ca52b9caa725a2d4d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long.mpg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18" Type="http://schemas.openxmlformats.org/officeDocument/2006/relationships/image" Target="../media/image71.jpeg"/><Relationship Id="rId3" Type="http://schemas.openxmlformats.org/officeDocument/2006/relationships/image" Target="../media/image56.png"/><Relationship Id="rId21" Type="http://schemas.openxmlformats.org/officeDocument/2006/relationships/image" Target="../media/image74.jpeg"/><Relationship Id="rId7" Type="http://schemas.openxmlformats.org/officeDocument/2006/relationships/image" Target="../media/image60.png"/><Relationship Id="rId12" Type="http://schemas.openxmlformats.org/officeDocument/2006/relationships/image" Target="../media/image65.jpeg"/><Relationship Id="rId17" Type="http://schemas.openxmlformats.org/officeDocument/2006/relationships/image" Target="../media/image70.gif"/><Relationship Id="rId2" Type="http://schemas.openxmlformats.org/officeDocument/2006/relationships/image" Target="../media/image31.png"/><Relationship Id="rId16" Type="http://schemas.openxmlformats.org/officeDocument/2006/relationships/image" Target="../media/image69.jpeg"/><Relationship Id="rId20" Type="http://schemas.openxmlformats.org/officeDocument/2006/relationships/image" Target="../media/image7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5" Type="http://schemas.openxmlformats.org/officeDocument/2006/relationships/image" Target="../media/image68.jpe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gif"/><Relationship Id="rId14" Type="http://schemas.openxmlformats.org/officeDocument/2006/relationships/image" Target="../media/image67.png"/><Relationship Id="rId22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36725"/>
            <a:ext cx="7772400" cy="1298575"/>
          </a:xfrm>
        </p:spPr>
        <p:txBody>
          <a:bodyPr/>
          <a:lstStyle/>
          <a:p>
            <a:r>
              <a:rPr lang="en-US"/>
              <a:t>Design Flows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685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Reading:  Applied Hydrology, Sec 15-1 to </a:t>
            </a:r>
            <a:r>
              <a:rPr lang="en-US" dirty="0" smtClean="0">
                <a:solidFill>
                  <a:srgbClr val="FF0000"/>
                </a:solidFill>
              </a:rPr>
              <a:t>15-5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92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6D5134-F70F-4C5E-AF01-C2E5E4CC89EF}" type="slidenum">
              <a:rPr lang="en-US"/>
              <a:pPr/>
              <a:t>10</a:t>
            </a:fld>
            <a:endParaRPr lang="en-US"/>
          </a:p>
        </p:txBody>
      </p:sp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4000"/>
              <a:t>Pipe capacity for storm sewers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8229600" cy="1219200"/>
          </a:xfrm>
        </p:spPr>
        <p:txBody>
          <a:bodyPr/>
          <a:lstStyle/>
          <a:p>
            <a:r>
              <a:rPr lang="en-US" sz="2800"/>
              <a:t>Assumption: pipe is flowing full under gravity</a:t>
            </a:r>
          </a:p>
          <a:p>
            <a:r>
              <a:rPr lang="en-US" sz="2800"/>
              <a:t>Manning or Darcy-Weisbach equation is applicable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52400" y="2819400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Manning’s equation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2054225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429000"/>
            <a:ext cx="1898650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52400" y="45720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Darcy-</a:t>
            </a:r>
            <a:r>
              <a:rPr lang="en-US" sz="2400" b="1" dirty="0" err="1"/>
              <a:t>Weisbach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dirty="0"/>
              <a:t>equation</a:t>
            </a:r>
          </a:p>
        </p:txBody>
      </p:sp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00663"/>
            <a:ext cx="2033588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334000"/>
            <a:ext cx="2100263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4648200" y="3505200"/>
            <a:ext cx="3886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Valid for Q in cfs and D in feet. For SI units (Q in m</a:t>
            </a:r>
            <a:r>
              <a:rPr lang="en-US" baseline="30000"/>
              <a:t>3</a:t>
            </a:r>
            <a:r>
              <a:rPr lang="en-US"/>
              <a:t>/s and D in m), replace 2.16 with 3.21.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4876800" y="5257800"/>
            <a:ext cx="3124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Equation is valid for both SI and English system as long as the units are consistent </a:t>
            </a:r>
          </a:p>
        </p:txBody>
      </p:sp>
    </p:spTree>
    <p:extLst>
      <p:ext uri="{BB962C8B-B14F-4D97-AF65-F5344CB8AC3E}">
        <p14:creationId xmlns:p14="http://schemas.microsoft.com/office/powerpoint/2010/main" val="311049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5800E3-54CB-4B05-AD7F-F2F4718FD0E2}" type="slidenum">
              <a:rPr lang="en-US"/>
              <a:pPr/>
              <a:t>11</a:t>
            </a:fld>
            <a:endParaRPr lang="en-US"/>
          </a:p>
        </p:txBody>
      </p:sp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15.1.1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29600" cy="106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Given T</a:t>
            </a:r>
            <a:r>
              <a:rPr lang="en-US" sz="2000" baseline="-25000"/>
              <a:t>d </a:t>
            </a:r>
            <a:r>
              <a:rPr lang="en-US" sz="2000"/>
              <a:t>=10 min, C = 0.6, ground elevations at the pipe ends (498.43 and 495.55 ft), length = 450 ft, Manning n = 0.015, i=120T</a:t>
            </a:r>
            <a:r>
              <a:rPr lang="en-US" sz="2000" baseline="30000"/>
              <a:t>0.175</a:t>
            </a:r>
            <a:r>
              <a:rPr lang="en-US" sz="2000"/>
              <a:t>/(T</a:t>
            </a:r>
            <a:r>
              <a:rPr lang="en-US" sz="2000" baseline="-25000"/>
              <a:t>d</a:t>
            </a:r>
            <a:r>
              <a:rPr lang="en-US" sz="2000"/>
              <a:t> + 27), compute flow, pipe diameter and flow time in the pipe</a:t>
            </a: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60650"/>
            <a:ext cx="266700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81400"/>
            <a:ext cx="3784600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02113"/>
            <a:ext cx="5638800" cy="8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4267200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88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CF430F-3171-4CC1-9A5E-E703AE35BD53}" type="slidenum">
              <a:rPr lang="en-US"/>
              <a:pPr/>
              <a:t>12</a:t>
            </a:fld>
            <a:endParaRPr lang="en-US"/>
          </a:p>
        </p:txBody>
      </p:sp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/>
              <a:t>Example with composite C</a:t>
            </a:r>
          </a:p>
        </p:txBody>
      </p:sp>
      <p:sp>
        <p:nvSpPr>
          <p:cNvPr id="31748" name="Freeform 4"/>
          <p:cNvSpPr>
            <a:spLocks/>
          </p:cNvSpPr>
          <p:nvPr/>
        </p:nvSpPr>
        <p:spPr bwMode="auto">
          <a:xfrm>
            <a:off x="2157413" y="1376363"/>
            <a:ext cx="3621087" cy="2827337"/>
          </a:xfrm>
          <a:custGeom>
            <a:avLst/>
            <a:gdLst>
              <a:gd name="T0" fmla="*/ 2169 w 2281"/>
              <a:gd name="T1" fmla="*/ 1629 h 1781"/>
              <a:gd name="T2" fmla="*/ 1113 w 2281"/>
              <a:gd name="T3" fmla="*/ 1437 h 1781"/>
              <a:gd name="T4" fmla="*/ 158 w 2281"/>
              <a:gd name="T5" fmla="*/ 893 h 1781"/>
              <a:gd name="T6" fmla="*/ 167 w 2281"/>
              <a:gd name="T7" fmla="*/ 144 h 1781"/>
              <a:gd name="T8" fmla="*/ 686 w 2281"/>
              <a:gd name="T9" fmla="*/ 29 h 1781"/>
              <a:gd name="T10" fmla="*/ 1300 w 2281"/>
              <a:gd name="T11" fmla="*/ 115 h 1781"/>
              <a:gd name="T12" fmla="*/ 1785 w 2281"/>
              <a:gd name="T13" fmla="*/ 525 h 1781"/>
              <a:gd name="T14" fmla="*/ 2169 w 2281"/>
              <a:gd name="T15" fmla="*/ 1629 h 17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81" h="1781">
                <a:moveTo>
                  <a:pt x="2169" y="1629"/>
                </a:moveTo>
                <a:cubicBezTo>
                  <a:pt x="2057" y="1781"/>
                  <a:pt x="1448" y="1560"/>
                  <a:pt x="1113" y="1437"/>
                </a:cubicBezTo>
                <a:cubicBezTo>
                  <a:pt x="778" y="1314"/>
                  <a:pt x="316" y="1108"/>
                  <a:pt x="158" y="893"/>
                </a:cubicBezTo>
                <a:cubicBezTo>
                  <a:pt x="0" y="678"/>
                  <a:pt x="79" y="288"/>
                  <a:pt x="167" y="144"/>
                </a:cubicBezTo>
                <a:cubicBezTo>
                  <a:pt x="255" y="0"/>
                  <a:pt x="497" y="34"/>
                  <a:pt x="686" y="29"/>
                </a:cubicBezTo>
                <a:cubicBezTo>
                  <a:pt x="875" y="24"/>
                  <a:pt x="1117" y="32"/>
                  <a:pt x="1300" y="115"/>
                </a:cubicBezTo>
                <a:cubicBezTo>
                  <a:pt x="1483" y="198"/>
                  <a:pt x="1640" y="273"/>
                  <a:pt x="1785" y="525"/>
                </a:cubicBezTo>
                <a:cubicBezTo>
                  <a:pt x="1930" y="777"/>
                  <a:pt x="2281" y="1477"/>
                  <a:pt x="2169" y="1629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9" name="Freeform 5"/>
          <p:cNvSpPr>
            <a:spLocks/>
          </p:cNvSpPr>
          <p:nvPr/>
        </p:nvSpPr>
        <p:spPr bwMode="auto">
          <a:xfrm>
            <a:off x="2438400" y="1620838"/>
            <a:ext cx="3124200" cy="2316162"/>
          </a:xfrm>
          <a:custGeom>
            <a:avLst/>
            <a:gdLst>
              <a:gd name="T0" fmla="*/ 0 w 1968"/>
              <a:gd name="T1" fmla="*/ 0 h 1459"/>
              <a:gd name="T2" fmla="*/ 29 w 1968"/>
              <a:gd name="T3" fmla="*/ 134 h 1459"/>
              <a:gd name="T4" fmla="*/ 163 w 1968"/>
              <a:gd name="T5" fmla="*/ 211 h 1459"/>
              <a:gd name="T6" fmla="*/ 326 w 1968"/>
              <a:gd name="T7" fmla="*/ 249 h 1459"/>
              <a:gd name="T8" fmla="*/ 394 w 1968"/>
              <a:gd name="T9" fmla="*/ 278 h 1459"/>
              <a:gd name="T10" fmla="*/ 768 w 1968"/>
              <a:gd name="T11" fmla="*/ 355 h 1459"/>
              <a:gd name="T12" fmla="*/ 778 w 1968"/>
              <a:gd name="T13" fmla="*/ 413 h 1459"/>
              <a:gd name="T14" fmla="*/ 797 w 1968"/>
              <a:gd name="T15" fmla="*/ 489 h 1459"/>
              <a:gd name="T16" fmla="*/ 806 w 1968"/>
              <a:gd name="T17" fmla="*/ 537 h 1459"/>
              <a:gd name="T18" fmla="*/ 950 w 1968"/>
              <a:gd name="T19" fmla="*/ 672 h 1459"/>
              <a:gd name="T20" fmla="*/ 979 w 1968"/>
              <a:gd name="T21" fmla="*/ 681 h 1459"/>
              <a:gd name="T22" fmla="*/ 1008 w 1968"/>
              <a:gd name="T23" fmla="*/ 691 h 1459"/>
              <a:gd name="T24" fmla="*/ 1354 w 1968"/>
              <a:gd name="T25" fmla="*/ 825 h 1459"/>
              <a:gd name="T26" fmla="*/ 1478 w 1968"/>
              <a:gd name="T27" fmla="*/ 864 h 1459"/>
              <a:gd name="T28" fmla="*/ 1555 w 1968"/>
              <a:gd name="T29" fmla="*/ 931 h 1459"/>
              <a:gd name="T30" fmla="*/ 1603 w 1968"/>
              <a:gd name="T31" fmla="*/ 1027 h 1459"/>
              <a:gd name="T32" fmla="*/ 1661 w 1968"/>
              <a:gd name="T33" fmla="*/ 1094 h 1459"/>
              <a:gd name="T34" fmla="*/ 1680 w 1968"/>
              <a:gd name="T35" fmla="*/ 1123 h 1459"/>
              <a:gd name="T36" fmla="*/ 1690 w 1968"/>
              <a:gd name="T37" fmla="*/ 1152 h 1459"/>
              <a:gd name="T38" fmla="*/ 1766 w 1968"/>
              <a:gd name="T39" fmla="*/ 1219 h 1459"/>
              <a:gd name="T40" fmla="*/ 1968 w 1968"/>
              <a:gd name="T41" fmla="*/ 1459 h 1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68" h="1459">
                <a:moveTo>
                  <a:pt x="0" y="0"/>
                </a:moveTo>
                <a:cubicBezTo>
                  <a:pt x="13" y="97"/>
                  <a:pt x="2" y="52"/>
                  <a:pt x="29" y="134"/>
                </a:cubicBezTo>
                <a:cubicBezTo>
                  <a:pt x="51" y="199"/>
                  <a:pt x="109" y="197"/>
                  <a:pt x="163" y="211"/>
                </a:cubicBezTo>
                <a:cubicBezTo>
                  <a:pt x="219" y="225"/>
                  <a:pt x="269" y="240"/>
                  <a:pt x="326" y="249"/>
                </a:cubicBezTo>
                <a:cubicBezTo>
                  <a:pt x="349" y="257"/>
                  <a:pt x="370" y="272"/>
                  <a:pt x="394" y="278"/>
                </a:cubicBezTo>
                <a:cubicBezTo>
                  <a:pt x="517" y="311"/>
                  <a:pt x="646" y="313"/>
                  <a:pt x="768" y="355"/>
                </a:cubicBezTo>
                <a:cubicBezTo>
                  <a:pt x="771" y="374"/>
                  <a:pt x="774" y="394"/>
                  <a:pt x="778" y="413"/>
                </a:cubicBezTo>
                <a:cubicBezTo>
                  <a:pt x="784" y="439"/>
                  <a:pt x="792" y="463"/>
                  <a:pt x="797" y="489"/>
                </a:cubicBezTo>
                <a:cubicBezTo>
                  <a:pt x="800" y="505"/>
                  <a:pt x="797" y="523"/>
                  <a:pt x="806" y="537"/>
                </a:cubicBezTo>
                <a:cubicBezTo>
                  <a:pt x="823" y="563"/>
                  <a:pt x="912" y="653"/>
                  <a:pt x="950" y="672"/>
                </a:cubicBezTo>
                <a:cubicBezTo>
                  <a:pt x="959" y="676"/>
                  <a:pt x="969" y="678"/>
                  <a:pt x="979" y="681"/>
                </a:cubicBezTo>
                <a:cubicBezTo>
                  <a:pt x="989" y="684"/>
                  <a:pt x="999" y="686"/>
                  <a:pt x="1008" y="691"/>
                </a:cubicBezTo>
                <a:cubicBezTo>
                  <a:pt x="1120" y="747"/>
                  <a:pt x="1231" y="797"/>
                  <a:pt x="1354" y="825"/>
                </a:cubicBezTo>
                <a:cubicBezTo>
                  <a:pt x="1395" y="847"/>
                  <a:pt x="1435" y="849"/>
                  <a:pt x="1478" y="864"/>
                </a:cubicBezTo>
                <a:cubicBezTo>
                  <a:pt x="1534" y="920"/>
                  <a:pt x="1507" y="900"/>
                  <a:pt x="1555" y="931"/>
                </a:cubicBezTo>
                <a:cubicBezTo>
                  <a:pt x="1575" y="962"/>
                  <a:pt x="1583" y="996"/>
                  <a:pt x="1603" y="1027"/>
                </a:cubicBezTo>
                <a:cubicBezTo>
                  <a:pt x="1639" y="1084"/>
                  <a:pt x="1622" y="1046"/>
                  <a:pt x="1661" y="1094"/>
                </a:cubicBezTo>
                <a:cubicBezTo>
                  <a:pt x="1668" y="1103"/>
                  <a:pt x="1675" y="1113"/>
                  <a:pt x="1680" y="1123"/>
                </a:cubicBezTo>
                <a:cubicBezTo>
                  <a:pt x="1685" y="1132"/>
                  <a:pt x="1684" y="1144"/>
                  <a:pt x="1690" y="1152"/>
                </a:cubicBezTo>
                <a:cubicBezTo>
                  <a:pt x="1718" y="1189"/>
                  <a:pt x="1733" y="1197"/>
                  <a:pt x="1766" y="1219"/>
                </a:cubicBezTo>
                <a:cubicBezTo>
                  <a:pt x="1802" y="1324"/>
                  <a:pt x="1918" y="1364"/>
                  <a:pt x="1968" y="145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0" name="Freeform 6"/>
          <p:cNvSpPr>
            <a:spLocks/>
          </p:cNvSpPr>
          <p:nvPr/>
        </p:nvSpPr>
        <p:spPr bwMode="auto">
          <a:xfrm>
            <a:off x="2422525" y="1452563"/>
            <a:ext cx="1289050" cy="1387475"/>
          </a:xfrm>
          <a:custGeom>
            <a:avLst/>
            <a:gdLst>
              <a:gd name="T0" fmla="*/ 644 w 812"/>
              <a:gd name="T1" fmla="*/ 0 h 874"/>
              <a:gd name="T2" fmla="*/ 692 w 812"/>
              <a:gd name="T3" fmla="*/ 202 h 874"/>
              <a:gd name="T4" fmla="*/ 778 w 812"/>
              <a:gd name="T5" fmla="*/ 298 h 874"/>
              <a:gd name="T6" fmla="*/ 768 w 812"/>
              <a:gd name="T7" fmla="*/ 451 h 874"/>
              <a:gd name="T8" fmla="*/ 701 w 812"/>
              <a:gd name="T9" fmla="*/ 461 h 874"/>
              <a:gd name="T10" fmla="*/ 586 w 812"/>
              <a:gd name="T11" fmla="*/ 509 h 874"/>
              <a:gd name="T12" fmla="*/ 528 w 812"/>
              <a:gd name="T13" fmla="*/ 528 h 874"/>
              <a:gd name="T14" fmla="*/ 394 w 812"/>
              <a:gd name="T15" fmla="*/ 615 h 874"/>
              <a:gd name="T16" fmla="*/ 260 w 812"/>
              <a:gd name="T17" fmla="*/ 701 h 874"/>
              <a:gd name="T18" fmla="*/ 116 w 812"/>
              <a:gd name="T19" fmla="*/ 778 h 874"/>
              <a:gd name="T20" fmla="*/ 39 w 812"/>
              <a:gd name="T21" fmla="*/ 816 h 874"/>
              <a:gd name="T22" fmla="*/ 0 w 812"/>
              <a:gd name="T23" fmla="*/ 874 h 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12" h="874">
                <a:moveTo>
                  <a:pt x="644" y="0"/>
                </a:moveTo>
                <a:cubicBezTo>
                  <a:pt x="655" y="69"/>
                  <a:pt x="675" y="135"/>
                  <a:pt x="692" y="202"/>
                </a:cubicBezTo>
                <a:cubicBezTo>
                  <a:pt x="703" y="244"/>
                  <a:pt x="778" y="298"/>
                  <a:pt x="778" y="298"/>
                </a:cubicBezTo>
                <a:cubicBezTo>
                  <a:pt x="796" y="351"/>
                  <a:pt x="812" y="383"/>
                  <a:pt x="768" y="451"/>
                </a:cubicBezTo>
                <a:cubicBezTo>
                  <a:pt x="756" y="470"/>
                  <a:pt x="723" y="458"/>
                  <a:pt x="701" y="461"/>
                </a:cubicBezTo>
                <a:cubicBezTo>
                  <a:pt x="610" y="522"/>
                  <a:pt x="681" y="485"/>
                  <a:pt x="586" y="509"/>
                </a:cubicBezTo>
                <a:cubicBezTo>
                  <a:pt x="566" y="514"/>
                  <a:pt x="528" y="528"/>
                  <a:pt x="528" y="528"/>
                </a:cubicBezTo>
                <a:cubicBezTo>
                  <a:pt x="490" y="568"/>
                  <a:pt x="446" y="597"/>
                  <a:pt x="394" y="615"/>
                </a:cubicBezTo>
                <a:cubicBezTo>
                  <a:pt x="354" y="667"/>
                  <a:pt x="322" y="688"/>
                  <a:pt x="260" y="701"/>
                </a:cubicBezTo>
                <a:cubicBezTo>
                  <a:pt x="221" y="740"/>
                  <a:pt x="166" y="755"/>
                  <a:pt x="116" y="778"/>
                </a:cubicBezTo>
                <a:cubicBezTo>
                  <a:pt x="90" y="790"/>
                  <a:pt x="39" y="816"/>
                  <a:pt x="39" y="816"/>
                </a:cubicBezTo>
                <a:cubicBezTo>
                  <a:pt x="24" y="846"/>
                  <a:pt x="14" y="843"/>
                  <a:pt x="0" y="87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Freeform 7"/>
          <p:cNvSpPr>
            <a:spLocks/>
          </p:cNvSpPr>
          <p:nvPr/>
        </p:nvSpPr>
        <p:spPr bwMode="auto">
          <a:xfrm>
            <a:off x="3489325" y="3038475"/>
            <a:ext cx="1341438" cy="457200"/>
          </a:xfrm>
          <a:custGeom>
            <a:avLst/>
            <a:gdLst>
              <a:gd name="T0" fmla="*/ 845 w 845"/>
              <a:gd name="T1" fmla="*/ 0 h 288"/>
              <a:gd name="T2" fmla="*/ 768 w 845"/>
              <a:gd name="T3" fmla="*/ 19 h 288"/>
              <a:gd name="T4" fmla="*/ 711 w 845"/>
              <a:gd name="T5" fmla="*/ 57 h 288"/>
              <a:gd name="T6" fmla="*/ 567 w 845"/>
              <a:gd name="T7" fmla="*/ 105 h 288"/>
              <a:gd name="T8" fmla="*/ 480 w 845"/>
              <a:gd name="T9" fmla="*/ 144 h 288"/>
              <a:gd name="T10" fmla="*/ 365 w 845"/>
              <a:gd name="T11" fmla="*/ 201 h 288"/>
              <a:gd name="T12" fmla="*/ 221 w 845"/>
              <a:gd name="T13" fmla="*/ 249 h 288"/>
              <a:gd name="T14" fmla="*/ 0 w 845"/>
              <a:gd name="T1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45" h="288">
                <a:moveTo>
                  <a:pt x="845" y="0"/>
                </a:moveTo>
                <a:cubicBezTo>
                  <a:pt x="819" y="6"/>
                  <a:pt x="792" y="9"/>
                  <a:pt x="768" y="19"/>
                </a:cubicBezTo>
                <a:cubicBezTo>
                  <a:pt x="747" y="28"/>
                  <a:pt x="730" y="44"/>
                  <a:pt x="711" y="57"/>
                </a:cubicBezTo>
                <a:cubicBezTo>
                  <a:pt x="671" y="84"/>
                  <a:pt x="613" y="96"/>
                  <a:pt x="567" y="105"/>
                </a:cubicBezTo>
                <a:cubicBezTo>
                  <a:pt x="511" y="142"/>
                  <a:pt x="566" y="109"/>
                  <a:pt x="480" y="144"/>
                </a:cubicBezTo>
                <a:cubicBezTo>
                  <a:pt x="436" y="162"/>
                  <a:pt x="412" y="190"/>
                  <a:pt x="365" y="201"/>
                </a:cubicBezTo>
                <a:cubicBezTo>
                  <a:pt x="284" y="242"/>
                  <a:pt x="339" y="237"/>
                  <a:pt x="221" y="249"/>
                </a:cubicBezTo>
                <a:cubicBezTo>
                  <a:pt x="160" y="269"/>
                  <a:pt x="14" y="274"/>
                  <a:pt x="0" y="2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2" name="Freeform 8"/>
          <p:cNvSpPr>
            <a:spLocks/>
          </p:cNvSpPr>
          <p:nvPr/>
        </p:nvSpPr>
        <p:spPr bwMode="auto">
          <a:xfrm>
            <a:off x="4816475" y="1939925"/>
            <a:ext cx="9525" cy="1066800"/>
          </a:xfrm>
          <a:custGeom>
            <a:avLst/>
            <a:gdLst>
              <a:gd name="T0" fmla="*/ 0 w 6"/>
              <a:gd name="T1" fmla="*/ 672 h 672"/>
              <a:gd name="T2" fmla="*/ 0 w 6"/>
              <a:gd name="T3" fmla="*/ 0 h 6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672">
                <a:moveTo>
                  <a:pt x="0" y="672"/>
                </a:moveTo>
                <a:cubicBezTo>
                  <a:pt x="6" y="444"/>
                  <a:pt x="0" y="227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2057400" y="142240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</a:t>
            </a: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3657600" y="1970088"/>
            <a:ext cx="304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4800600" y="279400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5638800" y="3798888"/>
            <a:ext cx="304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</a:t>
            </a:r>
          </a:p>
        </p:txBody>
      </p:sp>
      <p:graphicFrame>
        <p:nvGraphicFramePr>
          <p:cNvPr id="31814" name="Group 70"/>
          <p:cNvGraphicFramePr>
            <a:graphicFrameLocks noGrp="1"/>
          </p:cNvGraphicFramePr>
          <p:nvPr>
            <p:ph idx="1"/>
          </p:nvPr>
        </p:nvGraphicFramePr>
        <p:xfrm>
          <a:off x="381000" y="4348163"/>
          <a:ext cx="7791450" cy="1976756"/>
        </p:xfrm>
        <a:graphic>
          <a:graphicData uri="http://schemas.openxmlformats.org/drawingml/2006/table">
            <a:tbl>
              <a:tblPr/>
              <a:tblGrid>
                <a:gridCol w="1646238"/>
                <a:gridCol w="2239962"/>
                <a:gridCol w="558800"/>
                <a:gridCol w="1050925"/>
                <a:gridCol w="1139825"/>
                <a:gridCol w="1155700"/>
              </a:tblGrid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Reach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Description of flow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Slope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Length (ft)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Area (acre)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A-B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Natural channel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0.41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4.5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B-C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Natural channel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0.85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540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C-D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Storm drain (n = 0.015, D = 3 ft)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0.81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1.2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801" name="Text Box 57"/>
          <p:cNvSpPr txBox="1">
            <a:spLocks noChangeArrowheads="1"/>
          </p:cNvSpPr>
          <p:nvPr/>
        </p:nvSpPr>
        <p:spPr bwMode="auto">
          <a:xfrm>
            <a:off x="5943600" y="1676400"/>
            <a:ext cx="2743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Compute t</a:t>
            </a:r>
            <a:r>
              <a:rPr lang="en-US" sz="24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and peak flow at D for </a:t>
            </a:r>
            <a:r>
              <a:rPr lang="en-US" sz="2400" i="1"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= 3.2 in/hr</a:t>
            </a:r>
          </a:p>
        </p:txBody>
      </p:sp>
    </p:spTree>
    <p:extLst>
      <p:ext uri="{BB962C8B-B14F-4D97-AF65-F5344CB8AC3E}">
        <p14:creationId xmlns:p14="http://schemas.microsoft.com/office/powerpoint/2010/main" val="195717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F229B6-975A-4A78-8A8C-52D2CEF1F1A8}" type="slidenum">
              <a:rPr lang="en-US"/>
              <a:pPr/>
              <a:t>13</a:t>
            </a:fld>
            <a:endParaRPr lang="en-US"/>
          </a:p>
        </p:txBody>
      </p:sp>
      <p:sp>
        <p:nvSpPr>
          <p:cNvPr id="337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/>
              <a:t>Solution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533400" y="1081088"/>
            <a:ext cx="815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Compute t</a:t>
            </a:r>
            <a:r>
              <a:rPr lang="en-US" b="1" baseline="-25000"/>
              <a:t>c</a:t>
            </a:r>
            <a:r>
              <a:rPr lang="en-US" b="1"/>
              <a:t> for AB and BC using Kirpich formula in the text (Table 15.1.2)</a:t>
            </a:r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2438400"/>
            <a:ext cx="7477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533400" y="3062288"/>
            <a:ext cx="815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For CD, compute velocity by Manning’s equation and t</a:t>
            </a:r>
            <a:r>
              <a:rPr lang="en-US" b="1" baseline="-25000"/>
              <a:t>c</a:t>
            </a:r>
            <a:r>
              <a:rPr lang="en-US" b="1"/>
              <a:t> = length/velocity</a:t>
            </a:r>
          </a:p>
        </p:txBody>
      </p:sp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7616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82975"/>
            <a:ext cx="61944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43413"/>
            <a:ext cx="353377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4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129213"/>
            <a:ext cx="3579813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5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5867400"/>
            <a:ext cx="6884987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08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6AE774-868D-44DA-BDE9-7962E3559C27}" type="slidenum">
              <a:rPr lang="en-US"/>
              <a:pPr/>
              <a:t>14</a:t>
            </a:fld>
            <a:endParaRPr lang="en-US"/>
          </a:p>
        </p:txBody>
      </p:sp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Modified rational method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Extension of rational method for rainfalls lasting longer than the time of concentration</a:t>
            </a:r>
          </a:p>
          <a:p>
            <a:r>
              <a:rPr lang="en-US"/>
              <a:t>Can be used to develop hydrographs for storage design, rather than just flood peaks</a:t>
            </a:r>
          </a:p>
          <a:p>
            <a:r>
              <a:rPr lang="en-US"/>
              <a:t>Can be used for the preliminary design of detention storage for watersheds up to 20 or 30 acres</a:t>
            </a:r>
          </a:p>
        </p:txBody>
      </p:sp>
    </p:spTree>
    <p:extLst>
      <p:ext uri="{BB962C8B-B14F-4D97-AF65-F5344CB8AC3E}">
        <p14:creationId xmlns:p14="http://schemas.microsoft.com/office/powerpoint/2010/main" val="321238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087182-72CF-48A0-85DE-55ED7D2CE3A9}" type="slidenum">
              <a:rPr lang="en-US"/>
              <a:pPr/>
              <a:t>15</a:t>
            </a:fld>
            <a:endParaRPr lang="en-US"/>
          </a:p>
        </p:txBody>
      </p:sp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Modified rational method equation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667000"/>
          </a:xfrm>
        </p:spPr>
        <p:txBody>
          <a:bodyPr/>
          <a:lstStyle/>
          <a:p>
            <a:r>
              <a:rPr lang="en-US" sz="2800"/>
              <a:t>The hydrograph produced by modified rational method is a trapezoid with duration of rising and falling limb equal to t</a:t>
            </a:r>
            <a:r>
              <a:rPr lang="en-US" sz="2800" baseline="-25000"/>
              <a:t>c</a:t>
            </a:r>
            <a:r>
              <a:rPr lang="en-US" sz="2800"/>
              <a:t>. </a:t>
            </a:r>
          </a:p>
          <a:p>
            <a:r>
              <a:rPr lang="en-US" sz="2800"/>
              <a:t>Hydrograph for a basin with t</a:t>
            </a:r>
            <a:r>
              <a:rPr lang="en-US" sz="2800" baseline="-25000"/>
              <a:t>c</a:t>
            </a:r>
            <a:r>
              <a:rPr lang="en-US" sz="2800"/>
              <a:t> = 10 min and rainfall duration = 30 min will look like the following:</a:t>
            </a:r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auto">
          <a:xfrm rot="10800000">
            <a:off x="3048000" y="4648200"/>
            <a:ext cx="2438400" cy="15240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 flipV="1">
            <a:off x="3048000" y="42672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3048000" y="61722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3657600" y="46482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4876800" y="46482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3048000" y="4495800"/>
            <a:ext cx="18288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352800" y="4191000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T</a:t>
            </a:r>
            <a:r>
              <a:rPr lang="en-US" sz="1400" baseline="-25000"/>
              <a:t>d</a:t>
            </a:r>
            <a:r>
              <a:rPr lang="en-US" sz="1400"/>
              <a:t> = 30 min</a:t>
            </a:r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4876800" y="6553200"/>
            <a:ext cx="6096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3048000" y="6553200"/>
            <a:ext cx="6096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4953000" y="62484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t</a:t>
            </a:r>
            <a:r>
              <a:rPr lang="en-US" sz="1400" baseline="-25000"/>
              <a:t>c</a:t>
            </a:r>
            <a:r>
              <a:rPr lang="en-US" sz="1400"/>
              <a:t> </a:t>
            </a: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3200400" y="62484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t</a:t>
            </a:r>
            <a:r>
              <a:rPr lang="en-US" sz="1400" baseline="-25000"/>
              <a:t>c</a:t>
            </a:r>
            <a:r>
              <a:rPr lang="en-US" sz="1400"/>
              <a:t> </a:t>
            </a: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2667000" y="5043488"/>
            <a:ext cx="38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Q</a:t>
            </a:r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5638800" y="6172200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13530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061EBA-534A-477B-9574-27B91DBEE628}" type="slidenum">
              <a:rPr lang="en-US"/>
              <a:pPr/>
              <a:t>16</a:t>
            </a:fld>
            <a:endParaRPr lang="en-US"/>
          </a:p>
        </p:txBody>
      </p:sp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Application of modified rational method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37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Determine the critical duration (T</a:t>
            </a:r>
            <a:r>
              <a:rPr lang="en-US" sz="2800" baseline="-25000"/>
              <a:t>d</a:t>
            </a:r>
            <a:r>
              <a:rPr lang="en-US" sz="2800"/>
              <a:t>) and volume (V</a:t>
            </a:r>
            <a:r>
              <a:rPr lang="en-US" sz="2800" baseline="-25000"/>
              <a:t>s</a:t>
            </a:r>
            <a:r>
              <a:rPr lang="en-US" sz="2800"/>
              <a:t>) for the design storm that will require maximum storage under future developed conditions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95600"/>
            <a:ext cx="2725738" cy="156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68663"/>
            <a:ext cx="12192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838200" y="4616450"/>
            <a:ext cx="7772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Q</a:t>
            </a:r>
            <a:r>
              <a:rPr lang="en-US" baseline="-25000"/>
              <a:t>A</a:t>
            </a:r>
            <a:r>
              <a:rPr lang="en-US"/>
              <a:t> (cfs) is pre-development peak discharge, A is watershed area (acres), C is runoff coefficient, T</a:t>
            </a:r>
            <a:r>
              <a:rPr lang="en-US" baseline="-25000"/>
              <a:t>p</a:t>
            </a:r>
            <a:r>
              <a:rPr lang="en-US"/>
              <a:t> =  t</a:t>
            </a:r>
            <a:r>
              <a:rPr lang="en-US" baseline="-25000"/>
              <a:t>c </a:t>
            </a:r>
            <a:r>
              <a:rPr lang="en-US"/>
              <a:t>(min), and T</a:t>
            </a:r>
            <a:r>
              <a:rPr lang="en-US" baseline="-25000"/>
              <a:t>d</a:t>
            </a:r>
            <a:r>
              <a:rPr lang="en-US"/>
              <a:t> is in min</a:t>
            </a:r>
            <a:endParaRPr lang="en-US" baseline="-25000"/>
          </a:p>
        </p:txBody>
      </p:sp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0"/>
            <a:ext cx="4848225" cy="84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838200" y="6324600"/>
            <a:ext cx="586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Q</a:t>
            </a:r>
            <a:r>
              <a:rPr lang="en-US" i="1" baseline="-25000"/>
              <a:t>p</a:t>
            </a:r>
            <a:r>
              <a:rPr lang="en-US"/>
              <a:t> is the future peak discharge associated with </a:t>
            </a:r>
            <a:r>
              <a:rPr lang="en-US" i="1"/>
              <a:t>T</a:t>
            </a:r>
            <a:r>
              <a:rPr lang="en-US" i="1" baseline="-2500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67963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0F6D98-5248-4E70-A674-91755159177E}" type="slidenum">
              <a:rPr lang="en-US"/>
              <a:pPr/>
              <a:t>17</a:t>
            </a:fld>
            <a:endParaRPr lang="en-US"/>
          </a:p>
        </p:txBody>
      </p:sp>
      <p:sp>
        <p:nvSpPr>
          <p:cNvPr id="348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Ex. 15.4.1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05800" cy="1295400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en-US" sz="2400"/>
              <a:t>Rainfall-intensity-duration equation is given as i=96.6/(T</a:t>
            </a:r>
            <a:r>
              <a:rPr lang="en-US" sz="2400" baseline="-25000"/>
              <a:t>d</a:t>
            </a:r>
            <a:r>
              <a:rPr lang="en-US" sz="2400"/>
              <a:t>+13.9), compute T</a:t>
            </a:r>
            <a:r>
              <a:rPr lang="en-US" sz="2400" baseline="-25000"/>
              <a:t>d</a:t>
            </a:r>
            <a:r>
              <a:rPr lang="en-US" sz="2400"/>
              <a:t> for a 25 acre watershed with C = 0.825. The allowable pre-development discharge is 18 cfs, and t</a:t>
            </a:r>
            <a:r>
              <a:rPr lang="en-US" sz="2400" baseline="-25000"/>
              <a:t>c</a:t>
            </a:r>
            <a:r>
              <a:rPr lang="en-US" sz="2400"/>
              <a:t> for pre- and post-development are 40 and 20 min, respectively.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08313"/>
            <a:ext cx="2725738" cy="156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3733800" y="3473450"/>
            <a:ext cx="403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 = 96.6, b = 13.9, Q</a:t>
            </a:r>
            <a:r>
              <a:rPr lang="en-US" baseline="-25000"/>
              <a:t>A</a:t>
            </a:r>
            <a:r>
              <a:rPr lang="en-US"/>
              <a:t> = 18 cfs, T</a:t>
            </a:r>
            <a:r>
              <a:rPr lang="en-US" baseline="-25000"/>
              <a:t>p</a:t>
            </a:r>
            <a:r>
              <a:rPr lang="en-US"/>
              <a:t> = 20 min, A = 25 acre, C = 0.825  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914400" y="624840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</a:t>
            </a:r>
            <a:r>
              <a:rPr lang="en-US" baseline="-25000"/>
              <a:t>d</a:t>
            </a:r>
            <a:r>
              <a:rPr lang="en-US"/>
              <a:t> = 27.23 min</a:t>
            </a:r>
          </a:p>
        </p:txBody>
      </p:sp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724400"/>
            <a:ext cx="5029200" cy="139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86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800DA0-AD28-4EAE-A06A-7686EB339A5E}" type="slidenum">
              <a:rPr lang="en-US"/>
              <a:pPr/>
              <a:t>18</a:t>
            </a:fld>
            <a:endParaRPr lang="en-US"/>
          </a:p>
        </p:txBody>
      </p:sp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4000"/>
              <a:t>Ex. 15.4.2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33400"/>
          </a:xfrm>
        </p:spPr>
        <p:txBody>
          <a:bodyPr/>
          <a:lstStyle/>
          <a:p>
            <a:r>
              <a:rPr lang="en-US" sz="2800"/>
              <a:t>Determine the maximum detention storage if </a:t>
            </a:r>
            <a:r>
              <a:rPr lang="en-US" sz="2800">
                <a:latin typeface="Symbol" pitchFamily="18" charset="2"/>
              </a:rPr>
              <a:t>g</a:t>
            </a:r>
            <a:r>
              <a:rPr lang="en-US" sz="2800"/>
              <a:t> = 2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03388"/>
            <a:ext cx="3854450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44259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505200"/>
            <a:ext cx="4848225" cy="84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457200" y="3138488"/>
            <a:ext cx="5638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Detention storage is given by,</a:t>
            </a:r>
          </a:p>
        </p:txBody>
      </p:sp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95800"/>
            <a:ext cx="7848600" cy="119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304800" y="5867400"/>
            <a:ext cx="822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The volume of runoff after development = Q</a:t>
            </a:r>
            <a:r>
              <a:rPr lang="en-US" baseline="-25000"/>
              <a:t>p</a:t>
            </a:r>
            <a:r>
              <a:rPr lang="en-US"/>
              <a:t>*T</a:t>
            </a:r>
            <a:r>
              <a:rPr lang="en-US" baseline="-25000"/>
              <a:t>d</a:t>
            </a:r>
            <a:r>
              <a:rPr lang="en-US"/>
              <a:t> = 79, 140 ft</a:t>
            </a:r>
            <a:r>
              <a:rPr lang="en-US" baseline="30000"/>
              <a:t>3</a:t>
            </a:r>
            <a:r>
              <a:rPr lang="en-US"/>
              <a:t>. Therefore, 53746/79140 = 68% of runoff will be stored in the proposed detention pond.</a:t>
            </a:r>
          </a:p>
        </p:txBody>
      </p:sp>
    </p:spTree>
    <p:extLst>
      <p:ext uri="{BB962C8B-B14F-4D97-AF65-F5344CB8AC3E}">
        <p14:creationId xmlns:p14="http://schemas.microsoft.com/office/powerpoint/2010/main" val="401070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143000"/>
            <a:ext cx="6629400" cy="495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0"/>
            <a:ext cx="8229600" cy="1470025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Situational Awareness for Flash Flooding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4916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59C2D6-159D-45D8-994A-BB1FBA0CA499}" type="slidenum">
              <a:rPr lang="en-US"/>
              <a:pPr/>
              <a:t>2</a:t>
            </a:fld>
            <a:endParaRPr lang="en-US"/>
          </a:p>
        </p:txBody>
      </p:sp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Hydrologic design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For water control</a:t>
            </a:r>
          </a:p>
          <a:p>
            <a:pPr lvl="1"/>
            <a:r>
              <a:rPr lang="en-US"/>
              <a:t>Mitigation of adverse effects of high flows or floods</a:t>
            </a:r>
          </a:p>
          <a:p>
            <a:pPr lvl="1"/>
            <a:r>
              <a:rPr lang="en-US"/>
              <a:t>Design flows for conveyance structures (storm sewers, drainage channels) and regulation structures (detention basins, reservoirs)</a:t>
            </a:r>
          </a:p>
          <a:p>
            <a:r>
              <a:rPr lang="en-US"/>
              <a:t>For water use</a:t>
            </a:r>
          </a:p>
          <a:p>
            <a:pPr lvl="1"/>
            <a:r>
              <a:rPr lang="en-US"/>
              <a:t>Management of water resources to meet human needs and conservation of natural life</a:t>
            </a:r>
          </a:p>
          <a:p>
            <a:pPr lvl="1"/>
            <a:r>
              <a:rPr lang="en-US"/>
              <a:t>Determination of storage capacity</a:t>
            </a:r>
          </a:p>
        </p:txBody>
      </p:sp>
    </p:spTree>
    <p:extLst>
      <p:ext uri="{BB962C8B-B14F-4D97-AF65-F5344CB8AC3E}">
        <p14:creationId xmlns:p14="http://schemas.microsoft.com/office/powerpoint/2010/main" val="299345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Emergency Response System (CAPCOG)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7391400" cy="514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847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ESInet</a:t>
            </a:r>
            <a:r>
              <a:rPr lang="en-US" sz="3200" dirty="0" smtClean="0"/>
              <a:t> – Emergency Services Internet Network</a:t>
            </a:r>
            <a:endParaRPr lang="en-US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95400"/>
            <a:ext cx="6600825" cy="50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43840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Slide from: John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Brosowsky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Product Development Director,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GeoComm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1752600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Next Generation 911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24000" y="3886200"/>
            <a:ext cx="12954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200" y="46482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Geographic location by coordinates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0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Water Web Services Hub for CAPCOG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33400" y="1524000"/>
            <a:ext cx="8305800" cy="5029199"/>
            <a:chOff x="2133600" y="2638262"/>
            <a:chExt cx="3937989" cy="2161474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43" t="24667" r="20476" b="9048"/>
            <a:stretch/>
          </p:blipFill>
          <p:spPr bwMode="auto">
            <a:xfrm>
              <a:off x="2947389" y="2638262"/>
              <a:ext cx="3124200" cy="216147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2133600" y="2924175"/>
              <a:ext cx="785214" cy="1622225"/>
              <a:chOff x="1768079" y="2743200"/>
              <a:chExt cx="968943" cy="200180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768079" y="2743200"/>
                <a:ext cx="937294" cy="379792"/>
                <a:chOff x="914400" y="1910834"/>
                <a:chExt cx="937294" cy="379792"/>
              </a:xfrm>
            </p:grpSpPr>
            <p:sp>
              <p:nvSpPr>
                <p:cNvPr id="20" name="Oval 19"/>
                <p:cNvSpPr/>
                <p:nvPr/>
              </p:nvSpPr>
              <p:spPr>
                <a:xfrm>
                  <a:off x="914400" y="1981200"/>
                  <a:ext cx="224788" cy="22478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1139188" y="1910834"/>
                  <a:ext cx="712506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USGS</a:t>
                  </a:r>
                  <a:endParaRPr lang="en-US" sz="1400" dirty="0"/>
                </a:p>
              </p:txBody>
            </p:sp>
          </p:grpSp>
          <p:grpSp>
            <p:nvGrpSpPr>
              <p:cNvPr id="8" name="Group 7"/>
              <p:cNvGrpSpPr/>
              <p:nvPr/>
            </p:nvGrpSpPr>
            <p:grpSpPr>
              <a:xfrm>
                <a:off x="1768079" y="3131372"/>
                <a:ext cx="911184" cy="379792"/>
                <a:chOff x="914400" y="1910834"/>
                <a:chExt cx="911184" cy="379792"/>
              </a:xfrm>
            </p:grpSpPr>
            <p:sp>
              <p:nvSpPr>
                <p:cNvPr id="18" name="Oval 17"/>
                <p:cNvSpPr/>
                <p:nvPr/>
              </p:nvSpPr>
              <p:spPr>
                <a:xfrm>
                  <a:off x="914400" y="1981200"/>
                  <a:ext cx="224788" cy="224788"/>
                </a:xfrm>
                <a:prstGeom prst="ellips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1139188" y="1910834"/>
                  <a:ext cx="686396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LCRA</a:t>
                  </a:r>
                  <a:endParaRPr lang="en-US" sz="1400" dirty="0"/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1768079" y="3952303"/>
                <a:ext cx="892668" cy="379792"/>
                <a:chOff x="914400" y="1910834"/>
                <a:chExt cx="892668" cy="379792"/>
              </a:xfrm>
            </p:grpSpPr>
            <p:sp>
              <p:nvSpPr>
                <p:cNvPr id="16" name="Oval 15"/>
                <p:cNvSpPr/>
                <p:nvPr/>
              </p:nvSpPr>
              <p:spPr>
                <a:xfrm>
                  <a:off x="914400" y="1981200"/>
                  <a:ext cx="224788" cy="224788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1139188" y="1910834"/>
                  <a:ext cx="667880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NWS</a:t>
                  </a:r>
                  <a:endParaRPr lang="en-US" sz="1400" dirty="0"/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1768079" y="3541243"/>
                <a:ext cx="841871" cy="379792"/>
                <a:chOff x="914400" y="1910834"/>
                <a:chExt cx="841871" cy="379792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914400" y="1981200"/>
                  <a:ext cx="224788" cy="224788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1139188" y="1910834"/>
                  <a:ext cx="617083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COA</a:t>
                  </a:r>
                  <a:endParaRPr lang="en-US" sz="1400" dirty="0"/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1768079" y="4365213"/>
                <a:ext cx="968943" cy="379792"/>
                <a:chOff x="914400" y="1954412"/>
                <a:chExt cx="968943" cy="379792"/>
              </a:xfrm>
            </p:grpSpPr>
            <p:sp>
              <p:nvSpPr>
                <p:cNvPr id="12" name="Oval 11"/>
                <p:cNvSpPr/>
                <p:nvPr/>
              </p:nvSpPr>
              <p:spPr>
                <a:xfrm>
                  <a:off x="914400" y="2024778"/>
                  <a:ext cx="224788" cy="22478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FF00">
                        <a:tint val="23500"/>
                        <a:satMod val="160000"/>
                      </a:srgbClr>
                    </a:gs>
                  </a:gsLst>
                  <a:lin ang="13500000" scaled="1"/>
                  <a:tileRect/>
                </a:gradFill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1139188" y="1954412"/>
                  <a:ext cx="744155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NDFD</a:t>
                  </a:r>
                  <a:endParaRPr lang="en-US" sz="14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0106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076" y="13716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7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Tropical Storm </a:t>
            </a:r>
            <a:r>
              <a:rPr lang="en-US" sz="3600" dirty="0" err="1" smtClean="0"/>
              <a:t>Hermine</a:t>
            </a:r>
            <a:r>
              <a:rPr lang="en-US" sz="3600" dirty="0" smtClean="0"/>
              <a:t>, </a:t>
            </a:r>
            <a:br>
              <a:rPr lang="en-US" sz="3600" dirty="0" smtClean="0"/>
            </a:br>
            <a:r>
              <a:rPr lang="en-US" sz="3600" dirty="0" smtClean="0"/>
              <a:t>Sept 7-8, 2010</a:t>
            </a:r>
          </a:p>
        </p:txBody>
      </p:sp>
    </p:spTree>
    <p:extLst>
      <p:ext uri="{BB962C8B-B14F-4D97-AF65-F5344CB8AC3E}">
        <p14:creationId xmlns:p14="http://schemas.microsoft.com/office/powerpoint/2010/main" val="18234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610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Local Information during Tropical Storm </a:t>
            </a:r>
            <a:r>
              <a:rPr lang="en-US" sz="3200" dirty="0" err="1" smtClean="0"/>
              <a:t>Hermine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2400" dirty="0" smtClean="0"/>
              <a:t>(7-8 Sept 2010)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47800"/>
            <a:ext cx="3524250" cy="21954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14400" y="3657600"/>
            <a:ext cx="2591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http://hydromet.lcra.org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114800"/>
            <a:ext cx="3529012" cy="22299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28600" y="6324600"/>
            <a:ext cx="5105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5"/>
              </a:rPr>
              <a:t>http://coagis1.ci.austin.tx.us/website/COAViewer_fews/viewer.htm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1447800"/>
            <a:ext cx="3124200" cy="23091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724400" y="3733800"/>
            <a:ext cx="4114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7"/>
              </a:rPr>
              <a:t>http://ubcwcid.org/Overview/Overview.aspx?id=1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4038600"/>
            <a:ext cx="3048000" cy="229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200400" y="1981200"/>
            <a:ext cx="6614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LCRA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71600" y="5867400"/>
            <a:ext cx="14340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City of Austin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29200" y="1752600"/>
            <a:ext cx="299742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Upper Brushy Creek (Round Rock)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7162800" y="4343400"/>
            <a:ext cx="4283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00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Communications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170713"/>
              </p:ext>
            </p:extLst>
          </p:nvPr>
        </p:nvGraphicFramePr>
        <p:xfrm>
          <a:off x="1371600" y="2590800"/>
          <a:ext cx="73152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/>
                <a:gridCol w="1280160"/>
                <a:gridCol w="914400"/>
                <a:gridCol w="1463040"/>
                <a:gridCol w="1463040"/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People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Media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Local Government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Federal Government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People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Media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Local Government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Federal Government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86200" y="1925216"/>
            <a:ext cx="4301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Information </a:t>
            </a:r>
            <a:r>
              <a:rPr lang="en-US" sz="3200" dirty="0" smtClean="0">
                <a:solidFill>
                  <a:srgbClr val="FF0000"/>
                </a:solidFill>
              </a:rPr>
              <a:t>Consumers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-533400" y="3048000"/>
            <a:ext cx="2667000" cy="1077218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</a:rPr>
              <a:t>Information </a:t>
            </a:r>
            <a:r>
              <a:rPr lang="en-US" sz="3200" dirty="0" smtClean="0">
                <a:solidFill>
                  <a:srgbClr val="FF0000"/>
                </a:solidFill>
              </a:rPr>
              <a:t>Producers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67638" y="1295398"/>
            <a:ext cx="2813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</a:t>
            </a:r>
            <a:r>
              <a:rPr lang="en-US" sz="2400" smtClean="0"/>
              <a:t>are all </a:t>
            </a:r>
            <a:r>
              <a:rPr lang="en-US" sz="2400" smtClean="0">
                <a:solidFill>
                  <a:srgbClr val="FF0000"/>
                </a:solidFill>
              </a:rPr>
              <a:t>connected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143000" y="5105400"/>
            <a:ext cx="6430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Web services </a:t>
            </a:r>
            <a:r>
              <a:rPr lang="en-US" sz="2400" dirty="0" smtClean="0"/>
              <a:t>can play an important role in this……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2129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5263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52400" y="5410200"/>
            <a:ext cx="86868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http://waterservices.usgs.gov/nwis/iv?sites=08158000&amp;period=P7D&amp;parameterCd=00060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984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Colorado River at Austin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15EE-1347-4E13-A70E-917AFD644764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" y="2362200"/>
            <a:ext cx="8915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2"/>
              </a:rPr>
              <a:t>http://</a:t>
            </a:r>
            <a:r>
              <a:rPr lang="en-US" sz="1600" dirty="0" smtClean="0">
                <a:hlinkClick r:id="rId2"/>
              </a:rPr>
              <a:t>waterservices.usgs.gov/nwis/iv?sites=08158000&amp;period=P7D&amp;parameterCd=00060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587715" y="1524000"/>
            <a:ext cx="4197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 accessed this </a:t>
            </a:r>
            <a:r>
              <a:rPr lang="en-US" dirty="0" err="1" smtClean="0"/>
              <a:t>WaterML</a:t>
            </a:r>
            <a:r>
              <a:rPr lang="en-US" dirty="0" smtClean="0"/>
              <a:t> service </a:t>
            </a:r>
            <a:r>
              <a:rPr lang="en-US" dirty="0" smtClean="0"/>
              <a:t>at 7:10AM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86891" y="2806417"/>
            <a:ext cx="7495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got back these flow data from USGS which are up to 6:00AM Central time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9" y="3304308"/>
            <a:ext cx="8575489" cy="282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79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76"/>
            <a:ext cx="9143999" cy="686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821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66"/>
            <a:ext cx="9137788" cy="686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14"/>
          <p:cNvGrpSpPr/>
          <p:nvPr/>
        </p:nvGrpSpPr>
        <p:grpSpPr>
          <a:xfrm>
            <a:off x="981442" y="1772530"/>
            <a:ext cx="5365264" cy="2096085"/>
            <a:chOff x="981442" y="1772530"/>
            <a:chExt cx="5365264" cy="2096085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81442" y="1785938"/>
              <a:ext cx="3748819" cy="2082677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5554630" y="1772530"/>
              <a:ext cx="79207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World</a:t>
              </a:r>
              <a:r>
                <a:rPr lang="en-US" sz="20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 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1792480" y="2222693"/>
            <a:ext cx="5826177" cy="2082020"/>
            <a:chOff x="1792480" y="2222693"/>
            <a:chExt cx="5826177" cy="208202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92480" y="2222693"/>
              <a:ext cx="3713762" cy="2082020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909856" y="2262555"/>
              <a:ext cx="170880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United States</a:t>
              </a:r>
              <a:r>
                <a:rPr lang="en-US" sz="20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 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9" name="Group 16"/>
          <p:cNvGrpSpPr/>
          <p:nvPr/>
        </p:nvGrpSpPr>
        <p:grpSpPr>
          <a:xfrm>
            <a:off x="2729133" y="2710378"/>
            <a:ext cx="4647489" cy="2338604"/>
            <a:chOff x="2729133" y="2710378"/>
            <a:chExt cx="4647489" cy="2338604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729133" y="2721800"/>
              <a:ext cx="3108960" cy="2327182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6597371" y="2710378"/>
              <a:ext cx="77925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Texas</a:t>
              </a:r>
              <a:r>
                <a:rPr lang="en-US" sz="20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 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2" name="Group 17"/>
          <p:cNvGrpSpPr/>
          <p:nvPr/>
        </p:nvGrpSpPr>
        <p:grpSpPr>
          <a:xfrm>
            <a:off x="3727938" y="3172267"/>
            <a:ext cx="4148233" cy="2365055"/>
            <a:chOff x="3727938" y="3172267"/>
            <a:chExt cx="4148233" cy="2365055"/>
          </a:xfrm>
        </p:grpSpPr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727938" y="3184401"/>
              <a:ext cx="2956853" cy="2352921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7077875" y="3172267"/>
              <a:ext cx="79829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Austin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5" name="Group 18"/>
          <p:cNvGrpSpPr/>
          <p:nvPr/>
        </p:nvGrpSpPr>
        <p:grpSpPr>
          <a:xfrm>
            <a:off x="4571999" y="3591954"/>
            <a:ext cx="3681382" cy="2611898"/>
            <a:chOff x="4571999" y="3591954"/>
            <a:chExt cx="3681382" cy="2611898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571999" y="3923816"/>
              <a:ext cx="3277551" cy="2280036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7540044" y="3591954"/>
              <a:ext cx="71333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Home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256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D15FED-FB2B-4785-84D2-8D650CFD2999}" type="slidenum">
              <a:rPr lang="en-US"/>
              <a:pPr/>
              <a:t>3</a:t>
            </a:fld>
            <a:endParaRPr lang="en-US"/>
          </a:p>
        </p:txBody>
      </p:sp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flow computations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/>
              <a:t>Methods</a:t>
            </a:r>
          </a:p>
          <a:p>
            <a:pPr marL="990600" lvl="1" indent="-533400">
              <a:buFont typeface="Wingdings" pitchFamily="2" charset="2"/>
              <a:buAutoNum type="arabicPeriod"/>
            </a:pPr>
            <a:r>
              <a:rPr lang="en-US"/>
              <a:t>Rational method</a:t>
            </a:r>
          </a:p>
          <a:p>
            <a:pPr marL="990600" lvl="1" indent="-533400">
              <a:buFont typeface="Wingdings" pitchFamily="2" charset="2"/>
              <a:buAutoNum type="arabicPeriod"/>
            </a:pPr>
            <a:r>
              <a:rPr lang="en-US"/>
              <a:t>Modified Rational Method</a:t>
            </a:r>
          </a:p>
          <a:p>
            <a:pPr marL="990600" lvl="1" indent="-533400">
              <a:buFont typeface="Wingdings" pitchFamily="2" charset="2"/>
              <a:buAutoNum type="arabicPeriod"/>
            </a:pPr>
            <a:r>
              <a:rPr lang="en-US"/>
              <a:t>SCS-TR55 Method</a:t>
            </a:r>
          </a:p>
          <a:p>
            <a:pPr marL="990600" lvl="1" indent="-533400"/>
            <a:endParaRPr lang="en-US"/>
          </a:p>
          <a:p>
            <a:pPr marL="990600" lvl="1" indent="-533400"/>
            <a:endParaRPr lang="en-US"/>
          </a:p>
          <a:p>
            <a:pPr marL="990600" lvl="1" indent="-5334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8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738"/>
            <a:ext cx="9144000" cy="689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13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 Data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Provide real-time data services</a:t>
            </a:r>
          </a:p>
          <a:p>
            <a:pPr lvl="1"/>
            <a:r>
              <a:rPr lang="en-US" dirty="0" err="1" smtClean="0"/>
              <a:t>Streamflow</a:t>
            </a:r>
            <a:r>
              <a:rPr lang="en-US" dirty="0" smtClean="0"/>
              <a:t>, stage, precipitation</a:t>
            </a:r>
          </a:p>
          <a:p>
            <a:pPr lvl="1"/>
            <a:r>
              <a:rPr lang="en-US" dirty="0" smtClean="0"/>
              <a:t>Independent of WaterML version</a:t>
            </a:r>
          </a:p>
          <a:p>
            <a:r>
              <a:rPr lang="en-US" dirty="0" smtClean="0"/>
              <a:t>Feed appropriate models with forcing data</a:t>
            </a:r>
          </a:p>
          <a:p>
            <a:pPr lvl="1"/>
            <a:r>
              <a:rPr lang="en-US" dirty="0" smtClean="0"/>
              <a:t>Land-surface models</a:t>
            </a:r>
          </a:p>
          <a:p>
            <a:pPr lvl="1"/>
            <a:r>
              <a:rPr lang="en-US" dirty="0" smtClean="0"/>
              <a:t>HMS, RAS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43600" y="1600200"/>
            <a:ext cx="2059935" cy="2869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953000" y="4731624"/>
            <a:ext cx="1638320" cy="1592976"/>
            <a:chOff x="14118110" y="19570458"/>
            <a:chExt cx="2472380" cy="2260842"/>
          </a:xfrm>
        </p:grpSpPr>
        <p:sp>
          <p:nvSpPr>
            <p:cNvPr id="13" name="Teardrop 12"/>
            <p:cNvSpPr/>
            <p:nvPr/>
          </p:nvSpPr>
          <p:spPr>
            <a:xfrm rot="4731899">
              <a:off x="13958368" y="19789282"/>
              <a:ext cx="2163110" cy="1843626"/>
            </a:xfrm>
            <a:prstGeom prst="teardrop">
              <a:avLst>
                <a:gd name="adj" fmla="val 127277"/>
              </a:avLst>
            </a:prstGeom>
            <a:ln w="1905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15290800" y="19913600"/>
              <a:ext cx="1143000" cy="1917700"/>
            </a:xfrm>
            <a:custGeom>
              <a:avLst/>
              <a:gdLst>
                <a:gd name="connsiteX0" fmla="*/ 1143000 w 1143000"/>
                <a:gd name="connsiteY0" fmla="*/ 1917700 h 1917700"/>
                <a:gd name="connsiteX1" fmla="*/ 762000 w 1143000"/>
                <a:gd name="connsiteY1" fmla="*/ 1714500 h 1917700"/>
                <a:gd name="connsiteX2" fmla="*/ 304800 w 1143000"/>
                <a:gd name="connsiteY2" fmla="*/ 1244600 h 1917700"/>
                <a:gd name="connsiteX3" fmla="*/ 165100 w 1143000"/>
                <a:gd name="connsiteY3" fmla="*/ 812800 h 1917700"/>
                <a:gd name="connsiteX4" fmla="*/ 114300 w 1143000"/>
                <a:gd name="connsiteY4" fmla="*/ 368300 h 1917700"/>
                <a:gd name="connsiteX5" fmla="*/ 0 w 1143000"/>
                <a:gd name="connsiteY5" fmla="*/ 0 h 191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000" h="1917700">
                  <a:moveTo>
                    <a:pt x="1143000" y="1917700"/>
                  </a:moveTo>
                  <a:cubicBezTo>
                    <a:pt x="1022350" y="1872191"/>
                    <a:pt x="901700" y="1826683"/>
                    <a:pt x="762000" y="1714500"/>
                  </a:cubicBezTo>
                  <a:cubicBezTo>
                    <a:pt x="622300" y="1602317"/>
                    <a:pt x="404283" y="1394883"/>
                    <a:pt x="304800" y="1244600"/>
                  </a:cubicBezTo>
                  <a:cubicBezTo>
                    <a:pt x="205317" y="1094317"/>
                    <a:pt x="196850" y="958850"/>
                    <a:pt x="165100" y="812800"/>
                  </a:cubicBezTo>
                  <a:cubicBezTo>
                    <a:pt x="133350" y="666750"/>
                    <a:pt x="141817" y="503767"/>
                    <a:pt x="114300" y="368300"/>
                  </a:cubicBezTo>
                  <a:cubicBezTo>
                    <a:pt x="86783" y="232833"/>
                    <a:pt x="8467" y="65617"/>
                    <a:pt x="0" y="0"/>
                  </a:cubicBezTo>
                </a:path>
              </a:pathLst>
            </a:cu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14478000" y="20021550"/>
              <a:ext cx="1047750" cy="1231697"/>
            </a:xfrm>
            <a:custGeom>
              <a:avLst/>
              <a:gdLst>
                <a:gd name="connsiteX0" fmla="*/ 1047750 w 1047750"/>
                <a:gd name="connsiteY0" fmla="*/ 990600 h 1231697"/>
                <a:gd name="connsiteX1" fmla="*/ 857250 w 1047750"/>
                <a:gd name="connsiteY1" fmla="*/ 1143000 h 1231697"/>
                <a:gd name="connsiteX2" fmla="*/ 552450 w 1047750"/>
                <a:gd name="connsiteY2" fmla="*/ 1228725 h 1231697"/>
                <a:gd name="connsiteX3" fmla="*/ 133350 w 1047750"/>
                <a:gd name="connsiteY3" fmla="*/ 1038225 h 1231697"/>
                <a:gd name="connsiteX4" fmla="*/ 47625 w 1047750"/>
                <a:gd name="connsiteY4" fmla="*/ 800100 h 1231697"/>
                <a:gd name="connsiteX5" fmla="*/ 104775 w 1047750"/>
                <a:gd name="connsiteY5" fmla="*/ 400050 h 1231697"/>
                <a:gd name="connsiteX6" fmla="*/ 0 w 1047750"/>
                <a:gd name="connsiteY6" fmla="*/ 0 h 123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0" h="1231697">
                  <a:moveTo>
                    <a:pt x="1047750" y="990600"/>
                  </a:moveTo>
                  <a:cubicBezTo>
                    <a:pt x="993775" y="1046956"/>
                    <a:pt x="939800" y="1103313"/>
                    <a:pt x="857250" y="1143000"/>
                  </a:cubicBezTo>
                  <a:cubicBezTo>
                    <a:pt x="774700" y="1182687"/>
                    <a:pt x="673100" y="1246188"/>
                    <a:pt x="552450" y="1228725"/>
                  </a:cubicBezTo>
                  <a:cubicBezTo>
                    <a:pt x="431800" y="1211262"/>
                    <a:pt x="217487" y="1109662"/>
                    <a:pt x="133350" y="1038225"/>
                  </a:cubicBezTo>
                  <a:cubicBezTo>
                    <a:pt x="49213" y="966788"/>
                    <a:pt x="52387" y="906462"/>
                    <a:pt x="47625" y="800100"/>
                  </a:cubicBezTo>
                  <a:cubicBezTo>
                    <a:pt x="42862" y="693737"/>
                    <a:pt x="112712" y="533400"/>
                    <a:pt x="104775" y="400050"/>
                  </a:cubicBezTo>
                  <a:cubicBezTo>
                    <a:pt x="96837" y="266700"/>
                    <a:pt x="48418" y="133350"/>
                    <a:pt x="0" y="0"/>
                  </a:cubicBezTo>
                </a:path>
              </a:pathLst>
            </a:cu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42577" y="19570458"/>
              <a:ext cx="2347913" cy="2054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7402422" y="5888478"/>
            <a:ext cx="908889" cy="740922"/>
            <a:chOff x="525273" y="206310"/>
            <a:chExt cx="295258" cy="240693"/>
          </a:xfrm>
        </p:grpSpPr>
        <p:sp>
          <p:nvSpPr>
            <p:cNvPr id="10" name="Freeform 9"/>
            <p:cNvSpPr/>
            <p:nvPr/>
          </p:nvSpPr>
          <p:spPr>
            <a:xfrm>
              <a:off x="527735" y="318112"/>
              <a:ext cx="272546" cy="58737"/>
            </a:xfrm>
            <a:custGeom>
              <a:avLst/>
              <a:gdLst>
                <a:gd name="connsiteX0" fmla="*/ 0 w 2343150"/>
                <a:gd name="connsiteY0" fmla="*/ 629463 h 877113"/>
                <a:gd name="connsiteX1" fmla="*/ 647700 w 2343150"/>
                <a:gd name="connsiteY1" fmla="*/ 229413 h 877113"/>
                <a:gd name="connsiteX2" fmla="*/ 990600 w 2343150"/>
                <a:gd name="connsiteY2" fmla="*/ 591363 h 877113"/>
                <a:gd name="connsiteX3" fmla="*/ 1295400 w 2343150"/>
                <a:gd name="connsiteY3" fmla="*/ 813 h 877113"/>
                <a:gd name="connsiteX4" fmla="*/ 1695450 w 2343150"/>
                <a:gd name="connsiteY4" fmla="*/ 743763 h 877113"/>
                <a:gd name="connsiteX5" fmla="*/ 2343150 w 2343150"/>
                <a:gd name="connsiteY5" fmla="*/ 877113 h 87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3150" h="877113">
                  <a:moveTo>
                    <a:pt x="0" y="629463"/>
                  </a:moveTo>
                  <a:cubicBezTo>
                    <a:pt x="241300" y="432613"/>
                    <a:pt x="482600" y="235763"/>
                    <a:pt x="647700" y="229413"/>
                  </a:cubicBezTo>
                  <a:cubicBezTo>
                    <a:pt x="812800" y="223063"/>
                    <a:pt x="882650" y="629463"/>
                    <a:pt x="990600" y="591363"/>
                  </a:cubicBezTo>
                  <a:cubicBezTo>
                    <a:pt x="1098550" y="553263"/>
                    <a:pt x="1177925" y="-24587"/>
                    <a:pt x="1295400" y="813"/>
                  </a:cubicBezTo>
                  <a:cubicBezTo>
                    <a:pt x="1412875" y="26213"/>
                    <a:pt x="1520825" y="597713"/>
                    <a:pt x="1695450" y="743763"/>
                  </a:cubicBezTo>
                  <a:cubicBezTo>
                    <a:pt x="1870075" y="889813"/>
                    <a:pt x="2216150" y="842188"/>
                    <a:pt x="2343150" y="877113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527735" y="206310"/>
              <a:ext cx="0" cy="2406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525273" y="445778"/>
              <a:ext cx="29525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8082711" y="5124282"/>
            <a:ext cx="908889" cy="740922"/>
            <a:chOff x="525273" y="206310"/>
            <a:chExt cx="295258" cy="240693"/>
          </a:xfrm>
        </p:grpSpPr>
        <p:sp>
          <p:nvSpPr>
            <p:cNvPr id="21" name="Freeform 20"/>
            <p:cNvSpPr/>
            <p:nvPr/>
          </p:nvSpPr>
          <p:spPr>
            <a:xfrm>
              <a:off x="527735" y="318112"/>
              <a:ext cx="272546" cy="58737"/>
            </a:xfrm>
            <a:custGeom>
              <a:avLst/>
              <a:gdLst>
                <a:gd name="connsiteX0" fmla="*/ 0 w 2343150"/>
                <a:gd name="connsiteY0" fmla="*/ 629463 h 877113"/>
                <a:gd name="connsiteX1" fmla="*/ 647700 w 2343150"/>
                <a:gd name="connsiteY1" fmla="*/ 229413 h 877113"/>
                <a:gd name="connsiteX2" fmla="*/ 990600 w 2343150"/>
                <a:gd name="connsiteY2" fmla="*/ 591363 h 877113"/>
                <a:gd name="connsiteX3" fmla="*/ 1295400 w 2343150"/>
                <a:gd name="connsiteY3" fmla="*/ 813 h 877113"/>
                <a:gd name="connsiteX4" fmla="*/ 1695450 w 2343150"/>
                <a:gd name="connsiteY4" fmla="*/ 743763 h 877113"/>
                <a:gd name="connsiteX5" fmla="*/ 2343150 w 2343150"/>
                <a:gd name="connsiteY5" fmla="*/ 877113 h 87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3150" h="877113">
                  <a:moveTo>
                    <a:pt x="0" y="629463"/>
                  </a:moveTo>
                  <a:cubicBezTo>
                    <a:pt x="241300" y="432613"/>
                    <a:pt x="482600" y="235763"/>
                    <a:pt x="647700" y="229413"/>
                  </a:cubicBezTo>
                  <a:cubicBezTo>
                    <a:pt x="812800" y="223063"/>
                    <a:pt x="882650" y="629463"/>
                    <a:pt x="990600" y="591363"/>
                  </a:cubicBezTo>
                  <a:cubicBezTo>
                    <a:pt x="1098550" y="553263"/>
                    <a:pt x="1177925" y="-24587"/>
                    <a:pt x="1295400" y="813"/>
                  </a:cubicBezTo>
                  <a:cubicBezTo>
                    <a:pt x="1412875" y="26213"/>
                    <a:pt x="1520825" y="597713"/>
                    <a:pt x="1695450" y="743763"/>
                  </a:cubicBezTo>
                  <a:cubicBezTo>
                    <a:pt x="1870075" y="889813"/>
                    <a:pt x="2216150" y="842188"/>
                    <a:pt x="2343150" y="877113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527735" y="206310"/>
              <a:ext cx="0" cy="2406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525273" y="445778"/>
              <a:ext cx="29525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/>
          <p:cNvCxnSpPr/>
          <p:nvPr/>
        </p:nvCxnSpPr>
        <p:spPr>
          <a:xfrm>
            <a:off x="7162800" y="4721174"/>
            <a:ext cx="533400" cy="91762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172200" y="4099943"/>
            <a:ext cx="1755135" cy="1672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060744" y="3137848"/>
            <a:ext cx="1178256" cy="609600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1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Channel Data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672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Convey inputs necessary for hydraulic models to run</a:t>
            </a:r>
          </a:p>
          <a:p>
            <a:pPr lvl="1"/>
            <a:r>
              <a:rPr lang="en-US" sz="2000" dirty="0" smtClean="0"/>
              <a:t>Connectivity, length, slope, N</a:t>
            </a: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9200" y="1714500"/>
            <a:ext cx="35814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3118757"/>
            <a:ext cx="4191000" cy="3053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79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Channel Data Services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758" y="1600200"/>
            <a:ext cx="4656859" cy="4494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4400" y="6322808"/>
            <a:ext cx="784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hlinkClick r:id="rId3"/>
              </a:rPr>
              <a:t>http://explorer.arcgis.com/?open=ad7c4dbe299a458ca52b9caa725a2d4d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08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28600"/>
            <a:ext cx="7467600" cy="566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95400" y="5867400"/>
            <a:ext cx="4773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IBM is collaborating with UT….</a:t>
            </a:r>
          </a:p>
          <a:p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      …. to help build a Smarter Planet</a:t>
            </a:r>
            <a:endParaRPr lang="en-US" sz="2400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6019800"/>
            <a:ext cx="1276350" cy="4938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4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038897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6019800"/>
            <a:ext cx="1276350" cy="4938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5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6019800"/>
            <a:ext cx="1276350" cy="4938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218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763686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7200" y="6019800"/>
            <a:ext cx="65339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Research Question: Can VLSI simulation models….. </a:t>
            </a:r>
          </a:p>
          <a:p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   ….. be adapted to apply to river networks?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3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Services HUB</a:t>
            </a:r>
            <a:endParaRPr lang="en-US" dirty="0"/>
          </a:p>
        </p:txBody>
      </p:sp>
      <p:grpSp>
        <p:nvGrpSpPr>
          <p:cNvPr id="1024" name="Group 1023"/>
          <p:cNvGrpSpPr/>
          <p:nvPr/>
        </p:nvGrpSpPr>
        <p:grpSpPr>
          <a:xfrm>
            <a:off x="2209800" y="1371600"/>
            <a:ext cx="4495800" cy="2927350"/>
            <a:chOff x="2133600" y="2266950"/>
            <a:chExt cx="3937989" cy="253278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43" t="24667" r="20476" b="9048"/>
            <a:stretch/>
          </p:blipFill>
          <p:spPr bwMode="auto">
            <a:xfrm>
              <a:off x="2947389" y="2638262"/>
              <a:ext cx="3124200" cy="216147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2133600" y="2924175"/>
              <a:ext cx="785214" cy="1622225"/>
              <a:chOff x="1768079" y="2743200"/>
              <a:chExt cx="968943" cy="2001805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1768079" y="2743200"/>
                <a:ext cx="937294" cy="379792"/>
                <a:chOff x="914400" y="1910834"/>
                <a:chExt cx="937294" cy="379792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914400" y="1981200"/>
                  <a:ext cx="224788" cy="22478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TextBox 4"/>
                <p:cNvSpPr txBox="1"/>
                <p:nvPr/>
              </p:nvSpPr>
              <p:spPr>
                <a:xfrm>
                  <a:off x="1139188" y="1910834"/>
                  <a:ext cx="712506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USGS</a:t>
                  </a:r>
                  <a:endParaRPr lang="en-US" sz="1400" dirty="0"/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1768079" y="3131372"/>
                <a:ext cx="911184" cy="379792"/>
                <a:chOff x="914400" y="1910834"/>
                <a:chExt cx="911184" cy="379792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914400" y="1981200"/>
                  <a:ext cx="224788" cy="224788"/>
                </a:xfrm>
                <a:prstGeom prst="ellips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1139188" y="1910834"/>
                  <a:ext cx="686396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LCRA</a:t>
                  </a:r>
                  <a:endParaRPr lang="en-US" sz="1400" dirty="0"/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1768079" y="3952303"/>
                <a:ext cx="892668" cy="379792"/>
                <a:chOff x="914400" y="1910834"/>
                <a:chExt cx="892668" cy="379792"/>
              </a:xfrm>
            </p:grpSpPr>
            <p:sp>
              <p:nvSpPr>
                <p:cNvPr id="13" name="Oval 12"/>
                <p:cNvSpPr/>
                <p:nvPr/>
              </p:nvSpPr>
              <p:spPr>
                <a:xfrm>
                  <a:off x="914400" y="1981200"/>
                  <a:ext cx="224788" cy="224788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139188" y="1910834"/>
                  <a:ext cx="667880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NWS</a:t>
                  </a:r>
                  <a:endParaRPr lang="en-US" sz="1400" dirty="0"/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1768079" y="3541243"/>
                <a:ext cx="841871" cy="379792"/>
                <a:chOff x="914400" y="1910834"/>
                <a:chExt cx="841871" cy="379792"/>
              </a:xfrm>
            </p:grpSpPr>
            <p:sp>
              <p:nvSpPr>
                <p:cNvPr id="16" name="Oval 15"/>
                <p:cNvSpPr/>
                <p:nvPr/>
              </p:nvSpPr>
              <p:spPr>
                <a:xfrm>
                  <a:off x="914400" y="1981200"/>
                  <a:ext cx="224788" cy="224788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1139188" y="1910834"/>
                  <a:ext cx="617083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COA</a:t>
                  </a:r>
                  <a:endParaRPr lang="en-US" sz="1400" dirty="0"/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1768079" y="4365213"/>
                <a:ext cx="968943" cy="379792"/>
                <a:chOff x="914400" y="1954412"/>
                <a:chExt cx="968943" cy="379792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914400" y="2024778"/>
                  <a:ext cx="224788" cy="22478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FF00">
                        <a:tint val="23500"/>
                        <a:satMod val="160000"/>
                      </a:srgbClr>
                    </a:gs>
                  </a:gsLst>
                  <a:lin ang="13500000" scaled="1"/>
                  <a:tileRect/>
                </a:gradFill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1139188" y="1954412"/>
                  <a:ext cx="744155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NDFD</a:t>
                  </a:r>
                  <a:endParaRPr lang="en-US" sz="1400" dirty="0"/>
                </a:p>
              </p:txBody>
            </p:sp>
          </p:grpSp>
        </p:grpSp>
        <p:sp>
          <p:nvSpPr>
            <p:cNvPr id="8" name="TextBox 7"/>
            <p:cNvSpPr txBox="1"/>
            <p:nvPr/>
          </p:nvSpPr>
          <p:spPr>
            <a:xfrm>
              <a:off x="3518889" y="2266950"/>
              <a:ext cx="1981200" cy="31955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Web Services HUB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pic>
        <p:nvPicPr>
          <p:cNvPr id="1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646267"/>
            <a:ext cx="740546" cy="57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8539" y="5005661"/>
            <a:ext cx="1145917" cy="63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6" name="Group 1035"/>
          <p:cNvGrpSpPr/>
          <p:nvPr/>
        </p:nvGrpSpPr>
        <p:grpSpPr>
          <a:xfrm>
            <a:off x="152400" y="1031269"/>
            <a:ext cx="1066800" cy="3810739"/>
            <a:chOff x="152400" y="1828061"/>
            <a:chExt cx="1066800" cy="381073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2392513"/>
              <a:ext cx="761999" cy="281385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5" y="2983877"/>
              <a:ext cx="762000" cy="28144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605" y="4413658"/>
              <a:ext cx="528169" cy="52816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798" y="3606921"/>
              <a:ext cx="540004" cy="540004"/>
            </a:xfrm>
            <a:prstGeom prst="rect">
              <a:avLst/>
            </a:prstGeom>
          </p:spPr>
        </p:pic>
        <p:grpSp>
          <p:nvGrpSpPr>
            <p:cNvPr id="33" name="Group 32"/>
            <p:cNvGrpSpPr/>
            <p:nvPr/>
          </p:nvGrpSpPr>
          <p:grpSpPr>
            <a:xfrm>
              <a:off x="152400" y="1828061"/>
              <a:ext cx="1066800" cy="3810739"/>
              <a:chOff x="201740" y="1685976"/>
              <a:chExt cx="1219200" cy="4469562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357844" y="1685976"/>
                <a:ext cx="885224" cy="433184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tx2"/>
                    </a:solidFill>
                  </a:rPr>
                  <a:t>Inputs</a:t>
                </a:r>
                <a:endParaRPr lang="en-US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01740" y="2152141"/>
                <a:ext cx="1219200" cy="400339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566" y="5135460"/>
              <a:ext cx="890468" cy="398474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219200" y="2133600"/>
            <a:ext cx="973151" cy="1716107"/>
            <a:chOff x="1175583" y="2778411"/>
            <a:chExt cx="973151" cy="1716107"/>
          </a:xfrm>
        </p:grpSpPr>
        <p:sp>
          <p:nvSpPr>
            <p:cNvPr id="37" name="Right Arrow 36"/>
            <p:cNvSpPr/>
            <p:nvPr/>
          </p:nvSpPr>
          <p:spPr>
            <a:xfrm>
              <a:off x="1343117" y="3514032"/>
              <a:ext cx="638083" cy="423754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27126" tIns="84752" rIns="1" bIns="84751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00" kern="120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175583" y="2778411"/>
              <a:ext cx="97315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Data 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Services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(WaterML)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245407" y="3971298"/>
              <a:ext cx="8354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Mapping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Services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524000" y="5257800"/>
            <a:ext cx="2971800" cy="1205178"/>
            <a:chOff x="2590800" y="5638800"/>
            <a:chExt cx="2971800" cy="1205178"/>
          </a:xfrm>
        </p:grpSpPr>
        <p:grpSp>
          <p:nvGrpSpPr>
            <p:cNvPr id="52" name="Group 51"/>
            <p:cNvGrpSpPr>
              <a:grpSpLocks/>
            </p:cNvGrpSpPr>
            <p:nvPr/>
          </p:nvGrpSpPr>
          <p:grpSpPr bwMode="auto">
            <a:xfrm>
              <a:off x="3752530" y="5653320"/>
              <a:ext cx="971870" cy="723730"/>
              <a:chOff x="838200" y="4648201"/>
              <a:chExt cx="2543175" cy="1840347"/>
            </a:xfrm>
          </p:grpSpPr>
          <p:grpSp>
            <p:nvGrpSpPr>
              <p:cNvPr id="53" name="Group 52"/>
              <p:cNvGrpSpPr>
                <a:grpSpLocks/>
              </p:cNvGrpSpPr>
              <p:nvPr/>
            </p:nvGrpSpPr>
            <p:grpSpPr bwMode="auto">
              <a:xfrm>
                <a:off x="838200" y="4800600"/>
                <a:ext cx="2543175" cy="1687948"/>
                <a:chOff x="838200" y="4800600"/>
                <a:chExt cx="2543175" cy="1687948"/>
              </a:xfrm>
            </p:grpSpPr>
            <p:pic>
              <p:nvPicPr>
                <p:cNvPr id="55" name="Picture 54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838200" y="4800600"/>
                  <a:ext cx="2543175" cy="16879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838200" y="6095091"/>
                  <a:ext cx="380390" cy="3823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54" name="Rectangle 53"/>
              <p:cNvSpPr/>
              <p:nvPr/>
            </p:nvSpPr>
            <p:spPr>
              <a:xfrm>
                <a:off x="1677230" y="4648201"/>
                <a:ext cx="1065090" cy="2281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2590800" y="5638800"/>
              <a:ext cx="2971800" cy="1205178"/>
              <a:chOff x="3633371" y="5550023"/>
              <a:chExt cx="2971800" cy="1205178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3633371" y="5550023"/>
                <a:ext cx="2971800" cy="796584"/>
                <a:chOff x="3563083" y="5867400"/>
                <a:chExt cx="2971800" cy="796584"/>
              </a:xfrm>
            </p:grpSpPr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21267" y="6072922"/>
                  <a:ext cx="934701" cy="446814"/>
                </a:xfrm>
                <a:prstGeom prst="rect">
                  <a:avLst/>
                </a:prstGeom>
              </p:spPr>
            </p:pic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72330" y="6052023"/>
                  <a:ext cx="610153" cy="488611"/>
                </a:xfrm>
                <a:prstGeom prst="rect">
                  <a:avLst/>
                </a:prstGeom>
              </p:spPr>
            </p:pic>
            <p:sp>
              <p:nvSpPr>
                <p:cNvPr id="51" name="Rectangle 50"/>
                <p:cNvSpPr/>
                <p:nvPr/>
              </p:nvSpPr>
              <p:spPr>
                <a:xfrm>
                  <a:off x="3563083" y="5867400"/>
                  <a:ext cx="2971800" cy="79658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>
                <a:off x="4677483" y="6385869"/>
                <a:ext cx="883575" cy="36933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2"/>
                    </a:solidFill>
                  </a:rPr>
                  <a:t>Models</a:t>
                </a:r>
                <a:endParaRPr lang="en-US" dirty="0">
                  <a:solidFill>
                    <a:schemeClr val="tx2"/>
                  </a:solidFill>
                </a:endParaRPr>
              </a:p>
            </p:txBody>
          </p:sp>
        </p:grpSp>
      </p:grpSp>
      <p:sp>
        <p:nvSpPr>
          <p:cNvPr id="90" name="Right Arrow 89"/>
          <p:cNvSpPr/>
          <p:nvPr/>
        </p:nvSpPr>
        <p:spPr>
          <a:xfrm rot="5400000">
            <a:off x="5205570" y="4574482"/>
            <a:ext cx="638083" cy="4237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127126" tIns="84752" rIns="1" bIns="8475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 kern="1200"/>
          </a:p>
        </p:txBody>
      </p:sp>
      <p:sp>
        <p:nvSpPr>
          <p:cNvPr id="91" name="Right Arrow 90"/>
          <p:cNvSpPr/>
          <p:nvPr/>
        </p:nvSpPr>
        <p:spPr>
          <a:xfrm rot="16200000">
            <a:off x="5719954" y="4574482"/>
            <a:ext cx="638083" cy="4237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127126" tIns="84752" rIns="1" bIns="8475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 kern="1200"/>
          </a:p>
        </p:txBody>
      </p:sp>
      <p:sp>
        <p:nvSpPr>
          <p:cNvPr id="92" name="TextBox 91"/>
          <p:cNvSpPr txBox="1"/>
          <p:nvPr/>
        </p:nvSpPr>
        <p:spPr>
          <a:xfrm>
            <a:off x="6261077" y="4553697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Flood Mapping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Services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953000" y="5257800"/>
            <a:ext cx="2057400" cy="1517235"/>
            <a:chOff x="5029200" y="5362031"/>
            <a:chExt cx="2057400" cy="151723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26" t="42475" r="18661" b="12607"/>
            <a:stretch/>
          </p:blipFill>
          <p:spPr bwMode="auto">
            <a:xfrm>
              <a:off x="5181600" y="5457528"/>
              <a:ext cx="1743740" cy="911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5029200" y="5362031"/>
              <a:ext cx="2057400" cy="11009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701704" y="6509934"/>
              <a:ext cx="702885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Maps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630633" y="678388"/>
            <a:ext cx="1426534" cy="4872336"/>
            <a:chOff x="7630633" y="678388"/>
            <a:chExt cx="1426534" cy="4872336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4" t="1689" b="-1"/>
            <a:stretch/>
          </p:blipFill>
          <p:spPr>
            <a:xfrm>
              <a:off x="7811574" y="1994848"/>
              <a:ext cx="1090178" cy="684831"/>
            </a:xfrm>
            <a:prstGeom prst="rect">
              <a:avLst/>
            </a:prstGeom>
          </p:spPr>
        </p:pic>
        <p:grpSp>
          <p:nvGrpSpPr>
            <p:cNvPr id="34" name="Group 33"/>
            <p:cNvGrpSpPr/>
            <p:nvPr/>
          </p:nvGrpSpPr>
          <p:grpSpPr>
            <a:xfrm>
              <a:off x="7924800" y="1260892"/>
              <a:ext cx="845377" cy="581556"/>
              <a:chOff x="4214951" y="1207055"/>
              <a:chExt cx="1285138" cy="816155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34" t="14889" r="4000" b="14742"/>
              <a:stretch/>
            </p:blipFill>
            <p:spPr>
              <a:xfrm>
                <a:off x="4961606" y="1207055"/>
                <a:ext cx="538483" cy="316945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4650" y="1650816"/>
                <a:ext cx="372394" cy="372394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4602" y="1432902"/>
                <a:ext cx="337004" cy="337004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4951" y="1419201"/>
                <a:ext cx="299719" cy="363260"/>
              </a:xfrm>
              <a:prstGeom prst="rect">
                <a:avLst/>
              </a:prstGeom>
            </p:spPr>
          </p:pic>
        </p:grpSp>
        <p:pic>
          <p:nvPicPr>
            <p:cNvPr id="99" name="Picture 2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1" t="11000" r="1983" b="5241"/>
            <a:stretch/>
          </p:blipFill>
          <p:spPr bwMode="auto">
            <a:xfrm>
              <a:off x="7825958" y="3785747"/>
              <a:ext cx="1013242" cy="5713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2886030"/>
              <a:ext cx="837930" cy="709018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888" y="4615635"/>
              <a:ext cx="585754" cy="732013"/>
            </a:xfrm>
            <a:prstGeom prst="rect">
              <a:avLst/>
            </a:prstGeom>
          </p:spPr>
        </p:pic>
        <p:sp>
          <p:nvSpPr>
            <p:cNvPr id="103" name="TextBox 102"/>
            <p:cNvSpPr txBox="1"/>
            <p:nvPr/>
          </p:nvSpPr>
          <p:spPr>
            <a:xfrm>
              <a:off x="7630633" y="678388"/>
              <a:ext cx="1426534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Outputs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7696200" y="1047720"/>
              <a:ext cx="1295400" cy="45030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ight Arrow 34"/>
          <p:cNvSpPr/>
          <p:nvPr/>
        </p:nvSpPr>
        <p:spPr>
          <a:xfrm rot="5400000">
            <a:off x="3120532" y="4574482"/>
            <a:ext cx="638083" cy="4237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127126" tIns="84752" rIns="1" bIns="8475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 kern="1200"/>
          </a:p>
        </p:txBody>
      </p:sp>
      <p:sp>
        <p:nvSpPr>
          <p:cNvPr id="83" name="Right Arrow 82"/>
          <p:cNvSpPr/>
          <p:nvPr/>
        </p:nvSpPr>
        <p:spPr>
          <a:xfrm rot="16200000">
            <a:off x="3634916" y="4574482"/>
            <a:ext cx="638083" cy="4237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127126" tIns="84752" rIns="1" bIns="8475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 kern="1200"/>
          </a:p>
        </p:txBody>
      </p:sp>
      <p:sp>
        <p:nvSpPr>
          <p:cNvPr id="80" name="TextBox 79"/>
          <p:cNvSpPr txBox="1"/>
          <p:nvPr/>
        </p:nvSpPr>
        <p:spPr>
          <a:xfrm>
            <a:off x="4176127" y="4553697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Modeling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Services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703697" y="4558352"/>
            <a:ext cx="1532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Data and Mapping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 Services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6723049" y="2133600"/>
            <a:ext cx="973151" cy="1716107"/>
            <a:chOff x="6723049" y="2133600"/>
            <a:chExt cx="973151" cy="1716107"/>
          </a:xfrm>
        </p:grpSpPr>
        <p:sp>
          <p:nvSpPr>
            <p:cNvPr id="86" name="Right Arrow 85"/>
            <p:cNvSpPr/>
            <p:nvPr/>
          </p:nvSpPr>
          <p:spPr>
            <a:xfrm>
              <a:off x="6905717" y="2864053"/>
              <a:ext cx="638083" cy="423754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27126" tIns="84752" rIns="1" bIns="84751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00" kern="120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6723049" y="2133600"/>
              <a:ext cx="97315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Data 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Services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(WaterML)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6792873" y="3326487"/>
              <a:ext cx="8354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Mapping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Services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52347" y="206310"/>
            <a:ext cx="841637" cy="784289"/>
            <a:chOff x="252347" y="206310"/>
            <a:chExt cx="841637" cy="784289"/>
          </a:xfrm>
        </p:grpSpPr>
        <p:grpSp>
          <p:nvGrpSpPr>
            <p:cNvPr id="59" name="Group 58"/>
            <p:cNvGrpSpPr/>
            <p:nvPr/>
          </p:nvGrpSpPr>
          <p:grpSpPr>
            <a:xfrm>
              <a:off x="798726" y="507994"/>
              <a:ext cx="295258" cy="240693"/>
              <a:chOff x="18311569" y="23720186"/>
              <a:chExt cx="1371599" cy="1051560"/>
            </a:xfrm>
          </p:grpSpPr>
          <p:sp>
            <p:nvSpPr>
              <p:cNvPr id="77" name="Freeform 76"/>
              <p:cNvSpPr/>
              <p:nvPr/>
            </p:nvSpPr>
            <p:spPr>
              <a:xfrm>
                <a:off x="18364200" y="24208636"/>
                <a:ext cx="1266093" cy="256615"/>
              </a:xfrm>
              <a:custGeom>
                <a:avLst/>
                <a:gdLst>
                  <a:gd name="connsiteX0" fmla="*/ 0 w 2343150"/>
                  <a:gd name="connsiteY0" fmla="*/ 629463 h 877113"/>
                  <a:gd name="connsiteX1" fmla="*/ 647700 w 2343150"/>
                  <a:gd name="connsiteY1" fmla="*/ 229413 h 877113"/>
                  <a:gd name="connsiteX2" fmla="*/ 990600 w 2343150"/>
                  <a:gd name="connsiteY2" fmla="*/ 591363 h 877113"/>
                  <a:gd name="connsiteX3" fmla="*/ 1295400 w 2343150"/>
                  <a:gd name="connsiteY3" fmla="*/ 813 h 877113"/>
                  <a:gd name="connsiteX4" fmla="*/ 1695450 w 2343150"/>
                  <a:gd name="connsiteY4" fmla="*/ 743763 h 877113"/>
                  <a:gd name="connsiteX5" fmla="*/ 2343150 w 2343150"/>
                  <a:gd name="connsiteY5" fmla="*/ 877113 h 877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3150" h="877113">
                    <a:moveTo>
                      <a:pt x="0" y="629463"/>
                    </a:moveTo>
                    <a:cubicBezTo>
                      <a:pt x="241300" y="432613"/>
                      <a:pt x="482600" y="235763"/>
                      <a:pt x="647700" y="229413"/>
                    </a:cubicBezTo>
                    <a:cubicBezTo>
                      <a:pt x="812800" y="223063"/>
                      <a:pt x="882650" y="629463"/>
                      <a:pt x="990600" y="591363"/>
                    </a:cubicBezTo>
                    <a:cubicBezTo>
                      <a:pt x="1098550" y="553263"/>
                      <a:pt x="1177925" y="-24587"/>
                      <a:pt x="1295400" y="813"/>
                    </a:cubicBezTo>
                    <a:cubicBezTo>
                      <a:pt x="1412875" y="26213"/>
                      <a:pt x="1520825" y="597713"/>
                      <a:pt x="1695450" y="743763"/>
                    </a:cubicBezTo>
                    <a:cubicBezTo>
                      <a:pt x="1870075" y="889813"/>
                      <a:pt x="2216150" y="842188"/>
                      <a:pt x="2343150" y="877113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 flipV="1">
                <a:off x="18364200" y="23720186"/>
                <a:ext cx="0" cy="105156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>
                <a:off x="18311569" y="24766394"/>
                <a:ext cx="1371599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/>
          </p:nvGrpSpPr>
          <p:grpSpPr>
            <a:xfrm>
              <a:off x="252347" y="473111"/>
              <a:ext cx="532218" cy="517488"/>
              <a:chOff x="14118110" y="19570458"/>
              <a:chExt cx="2472380" cy="2260842"/>
            </a:xfrm>
          </p:grpSpPr>
          <p:sp>
            <p:nvSpPr>
              <p:cNvPr id="64" name="Teardrop 63"/>
              <p:cNvSpPr/>
              <p:nvPr/>
            </p:nvSpPr>
            <p:spPr>
              <a:xfrm rot="4731899">
                <a:off x="13958368" y="19789282"/>
                <a:ext cx="2163110" cy="1843626"/>
              </a:xfrm>
              <a:prstGeom prst="teardrop">
                <a:avLst>
                  <a:gd name="adj" fmla="val 127277"/>
                </a:avLst>
              </a:prstGeom>
              <a:ln w="1905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15290800" y="19913600"/>
                <a:ext cx="1143000" cy="1917700"/>
              </a:xfrm>
              <a:custGeom>
                <a:avLst/>
                <a:gdLst>
                  <a:gd name="connsiteX0" fmla="*/ 1143000 w 1143000"/>
                  <a:gd name="connsiteY0" fmla="*/ 1917700 h 1917700"/>
                  <a:gd name="connsiteX1" fmla="*/ 762000 w 1143000"/>
                  <a:gd name="connsiteY1" fmla="*/ 1714500 h 1917700"/>
                  <a:gd name="connsiteX2" fmla="*/ 304800 w 1143000"/>
                  <a:gd name="connsiteY2" fmla="*/ 1244600 h 1917700"/>
                  <a:gd name="connsiteX3" fmla="*/ 165100 w 1143000"/>
                  <a:gd name="connsiteY3" fmla="*/ 812800 h 1917700"/>
                  <a:gd name="connsiteX4" fmla="*/ 114300 w 1143000"/>
                  <a:gd name="connsiteY4" fmla="*/ 368300 h 1917700"/>
                  <a:gd name="connsiteX5" fmla="*/ 0 w 1143000"/>
                  <a:gd name="connsiteY5" fmla="*/ 0 h 191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3000" h="1917700">
                    <a:moveTo>
                      <a:pt x="1143000" y="1917700"/>
                    </a:moveTo>
                    <a:cubicBezTo>
                      <a:pt x="1022350" y="1872191"/>
                      <a:pt x="901700" y="1826683"/>
                      <a:pt x="762000" y="1714500"/>
                    </a:cubicBezTo>
                    <a:cubicBezTo>
                      <a:pt x="622300" y="1602317"/>
                      <a:pt x="404283" y="1394883"/>
                      <a:pt x="304800" y="1244600"/>
                    </a:cubicBezTo>
                    <a:cubicBezTo>
                      <a:pt x="205317" y="1094317"/>
                      <a:pt x="196850" y="958850"/>
                      <a:pt x="165100" y="812800"/>
                    </a:cubicBezTo>
                    <a:cubicBezTo>
                      <a:pt x="133350" y="666750"/>
                      <a:pt x="141817" y="503767"/>
                      <a:pt x="114300" y="368300"/>
                    </a:cubicBezTo>
                    <a:cubicBezTo>
                      <a:pt x="86783" y="232833"/>
                      <a:pt x="8467" y="65617"/>
                      <a:pt x="0" y="0"/>
                    </a:cubicBezTo>
                  </a:path>
                </a:pathLst>
              </a:cu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14478000" y="20021550"/>
                <a:ext cx="1047750" cy="1231697"/>
              </a:xfrm>
              <a:custGeom>
                <a:avLst/>
                <a:gdLst>
                  <a:gd name="connsiteX0" fmla="*/ 1047750 w 1047750"/>
                  <a:gd name="connsiteY0" fmla="*/ 990600 h 1231697"/>
                  <a:gd name="connsiteX1" fmla="*/ 857250 w 1047750"/>
                  <a:gd name="connsiteY1" fmla="*/ 1143000 h 1231697"/>
                  <a:gd name="connsiteX2" fmla="*/ 552450 w 1047750"/>
                  <a:gd name="connsiteY2" fmla="*/ 1228725 h 1231697"/>
                  <a:gd name="connsiteX3" fmla="*/ 133350 w 1047750"/>
                  <a:gd name="connsiteY3" fmla="*/ 1038225 h 1231697"/>
                  <a:gd name="connsiteX4" fmla="*/ 47625 w 1047750"/>
                  <a:gd name="connsiteY4" fmla="*/ 800100 h 1231697"/>
                  <a:gd name="connsiteX5" fmla="*/ 104775 w 1047750"/>
                  <a:gd name="connsiteY5" fmla="*/ 400050 h 1231697"/>
                  <a:gd name="connsiteX6" fmla="*/ 0 w 1047750"/>
                  <a:gd name="connsiteY6" fmla="*/ 0 h 123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750" h="1231697">
                    <a:moveTo>
                      <a:pt x="1047750" y="990600"/>
                    </a:moveTo>
                    <a:cubicBezTo>
                      <a:pt x="993775" y="1046956"/>
                      <a:pt x="939800" y="1103313"/>
                      <a:pt x="857250" y="1143000"/>
                    </a:cubicBezTo>
                    <a:cubicBezTo>
                      <a:pt x="774700" y="1182687"/>
                      <a:pt x="673100" y="1246188"/>
                      <a:pt x="552450" y="1228725"/>
                    </a:cubicBezTo>
                    <a:cubicBezTo>
                      <a:pt x="431800" y="1211262"/>
                      <a:pt x="217487" y="1109662"/>
                      <a:pt x="133350" y="1038225"/>
                    </a:cubicBezTo>
                    <a:cubicBezTo>
                      <a:pt x="49213" y="966788"/>
                      <a:pt x="52387" y="906462"/>
                      <a:pt x="47625" y="800100"/>
                    </a:cubicBezTo>
                    <a:cubicBezTo>
                      <a:pt x="42862" y="693737"/>
                      <a:pt x="112712" y="533400"/>
                      <a:pt x="104775" y="400050"/>
                    </a:cubicBezTo>
                    <a:cubicBezTo>
                      <a:pt x="96837" y="266700"/>
                      <a:pt x="48418" y="133350"/>
                      <a:pt x="0" y="0"/>
                    </a:cubicBezTo>
                  </a:path>
                </a:pathLst>
              </a:cu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42577" y="19570458"/>
                <a:ext cx="2347913" cy="2054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1" name="Group 40"/>
            <p:cNvGrpSpPr/>
            <p:nvPr/>
          </p:nvGrpSpPr>
          <p:grpSpPr>
            <a:xfrm>
              <a:off x="516405" y="206310"/>
              <a:ext cx="295258" cy="240693"/>
              <a:chOff x="516405" y="206310"/>
              <a:chExt cx="295258" cy="240693"/>
            </a:xfrm>
          </p:grpSpPr>
          <p:sp>
            <p:nvSpPr>
              <p:cNvPr id="120" name="Freeform 119"/>
              <p:cNvSpPr/>
              <p:nvPr/>
            </p:nvSpPr>
            <p:spPr>
              <a:xfrm>
                <a:off x="527735" y="318112"/>
                <a:ext cx="272546" cy="58737"/>
              </a:xfrm>
              <a:custGeom>
                <a:avLst/>
                <a:gdLst>
                  <a:gd name="connsiteX0" fmla="*/ 0 w 2343150"/>
                  <a:gd name="connsiteY0" fmla="*/ 629463 h 877113"/>
                  <a:gd name="connsiteX1" fmla="*/ 647700 w 2343150"/>
                  <a:gd name="connsiteY1" fmla="*/ 229413 h 877113"/>
                  <a:gd name="connsiteX2" fmla="*/ 990600 w 2343150"/>
                  <a:gd name="connsiteY2" fmla="*/ 591363 h 877113"/>
                  <a:gd name="connsiteX3" fmla="*/ 1295400 w 2343150"/>
                  <a:gd name="connsiteY3" fmla="*/ 813 h 877113"/>
                  <a:gd name="connsiteX4" fmla="*/ 1695450 w 2343150"/>
                  <a:gd name="connsiteY4" fmla="*/ 743763 h 877113"/>
                  <a:gd name="connsiteX5" fmla="*/ 2343150 w 2343150"/>
                  <a:gd name="connsiteY5" fmla="*/ 877113 h 877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3150" h="877113">
                    <a:moveTo>
                      <a:pt x="0" y="629463"/>
                    </a:moveTo>
                    <a:cubicBezTo>
                      <a:pt x="241300" y="432613"/>
                      <a:pt x="482600" y="235763"/>
                      <a:pt x="647700" y="229413"/>
                    </a:cubicBezTo>
                    <a:cubicBezTo>
                      <a:pt x="812800" y="223063"/>
                      <a:pt x="882650" y="629463"/>
                      <a:pt x="990600" y="591363"/>
                    </a:cubicBezTo>
                    <a:cubicBezTo>
                      <a:pt x="1098550" y="553263"/>
                      <a:pt x="1177925" y="-24587"/>
                      <a:pt x="1295400" y="813"/>
                    </a:cubicBezTo>
                    <a:cubicBezTo>
                      <a:pt x="1412875" y="26213"/>
                      <a:pt x="1520825" y="597713"/>
                      <a:pt x="1695450" y="743763"/>
                    </a:cubicBezTo>
                    <a:cubicBezTo>
                      <a:pt x="1870075" y="889813"/>
                      <a:pt x="2216150" y="842188"/>
                      <a:pt x="2343150" y="877113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1" name="Straight Arrow Connector 120"/>
              <p:cNvCxnSpPr/>
              <p:nvPr/>
            </p:nvCxnSpPr>
            <p:spPr>
              <a:xfrm flipV="1">
                <a:off x="527735" y="206310"/>
                <a:ext cx="0" cy="24069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/>
              <p:cNvCxnSpPr/>
              <p:nvPr/>
            </p:nvCxnSpPr>
            <p:spPr>
              <a:xfrm>
                <a:off x="516405" y="445778"/>
                <a:ext cx="29525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26830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2" grpId="0"/>
      <p:bldP spid="35" grpId="0" animBg="1"/>
      <p:bldP spid="83" grpId="0" animBg="1"/>
      <p:bldP spid="80" grpId="0"/>
      <p:bldP spid="10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1B2C47-A391-4B3D-8159-00E07D78D08D}" type="slidenum">
              <a:rPr lang="en-US"/>
              <a:pPr/>
              <a:t>4</a:t>
            </a:fld>
            <a:endParaRPr lang="en-US"/>
          </a:p>
        </p:txBody>
      </p:sp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4000"/>
              <a:t>Rational Method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7848600" cy="48006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800"/>
              <a:t>Used to find peak flows for storm sewers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If a rainfall of </a:t>
            </a:r>
            <a:r>
              <a:rPr lang="en-US" sz="2400" i="1"/>
              <a:t>i</a:t>
            </a:r>
            <a:r>
              <a:rPr lang="en-US" sz="2400"/>
              <a:t> intensity begins instantly and continues indefinitely, the rate of runoff will increase until the time of concentration (</a:t>
            </a:r>
            <a:r>
              <a:rPr lang="en-US" sz="2400" i="1"/>
              <a:t>t</a:t>
            </a:r>
            <a:r>
              <a:rPr lang="en-US" sz="2400" i="1" baseline="-25000"/>
              <a:t>c</a:t>
            </a:r>
            <a:r>
              <a:rPr lang="en-US" sz="2400"/>
              <a:t>). </a:t>
            </a:r>
          </a:p>
          <a:p>
            <a:pPr>
              <a:lnSpc>
                <a:spcPct val="80000"/>
              </a:lnSpc>
            </a:pPr>
            <a:r>
              <a:rPr lang="en-US" sz="2800"/>
              <a:t>Assumptions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Peak runoff rate at the outlet is a function of the average rainfall rate during t</a:t>
            </a:r>
            <a:r>
              <a:rPr lang="en-US" sz="2400" baseline="-25000"/>
              <a:t>c</a:t>
            </a:r>
            <a:r>
              <a:rPr lang="en-US" sz="2400"/>
              <a:t> (peak runoff does not result from a more intense storm of shorter duration during which only a portion of the watershed is contributing to the runoff)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t</a:t>
            </a:r>
            <a:r>
              <a:rPr lang="en-US" sz="2400" baseline="-25000"/>
              <a:t>c</a:t>
            </a:r>
            <a:r>
              <a:rPr lang="en-US" sz="2400"/>
              <a:t> employed is the time for runoff to flow from the farthest point in the watershed to the inflow point of the sewer being designed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Rainfall intensity is constant throughout the storm duration</a:t>
            </a:r>
          </a:p>
        </p:txBody>
      </p:sp>
    </p:spTree>
    <p:extLst>
      <p:ext uri="{BB962C8B-B14F-4D97-AF65-F5344CB8AC3E}">
        <p14:creationId xmlns:p14="http://schemas.microsoft.com/office/powerpoint/2010/main" val="43282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F15B3C-D4D1-4AC9-A0A2-47B00BB611A9}" type="slidenum">
              <a:rPr lang="en-US"/>
              <a:pPr/>
              <a:t>5</a:t>
            </a:fld>
            <a:endParaRPr lang="en-US"/>
          </a:p>
        </p:txBody>
      </p:sp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 Formula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5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The rational formula is given by: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12950"/>
            <a:ext cx="11430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09600" y="2514600"/>
            <a:ext cx="6172200" cy="160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Q = peak discharge in cfs which occurs at t</a:t>
            </a:r>
            <a:r>
              <a:rPr lang="en-US" baseline="-25000"/>
              <a:t>c</a:t>
            </a:r>
          </a:p>
          <a:p>
            <a:pPr>
              <a:spcBef>
                <a:spcPct val="50000"/>
              </a:spcBef>
            </a:pPr>
            <a:r>
              <a:rPr lang="en-US" i="1"/>
              <a:t>i</a:t>
            </a:r>
            <a:r>
              <a:rPr lang="en-US"/>
              <a:t> = rainfall intensity in in/hr (duration used to compute </a:t>
            </a:r>
            <a:r>
              <a:rPr lang="en-US" i="1"/>
              <a:t>i</a:t>
            </a:r>
            <a:r>
              <a:rPr lang="en-US"/>
              <a:t> = t</a:t>
            </a:r>
            <a:r>
              <a:rPr lang="en-US" baseline="-25000"/>
              <a:t>c</a:t>
            </a:r>
            <a:r>
              <a:rPr lang="en-US"/>
              <a:t>)</a:t>
            </a:r>
          </a:p>
          <a:p>
            <a:pPr>
              <a:spcBef>
                <a:spcPct val="50000"/>
              </a:spcBef>
            </a:pPr>
            <a:r>
              <a:rPr lang="en-US"/>
              <a:t>A = watershed area in acres</a:t>
            </a:r>
          </a:p>
          <a:p>
            <a:pPr>
              <a:spcBef>
                <a:spcPct val="50000"/>
              </a:spcBef>
            </a:pPr>
            <a:r>
              <a:rPr lang="en-US"/>
              <a:t>C = runoff coefficient (0 ≤C ≤ 1)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81000" y="4419600"/>
            <a:ext cx="8382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An urban area consisting of sub-areas with different surface characteristics</a:t>
            </a: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5257800"/>
            <a:ext cx="149542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381000" y="6186488"/>
            <a:ext cx="5029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j</a:t>
            </a:r>
            <a:r>
              <a:rPr lang="en-US"/>
              <a:t> = number of sub-catchments drained by a sewer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2057400" y="5486400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Composite rational equation</a:t>
            </a:r>
          </a:p>
        </p:txBody>
      </p:sp>
    </p:spTree>
    <p:extLst>
      <p:ext uri="{BB962C8B-B14F-4D97-AF65-F5344CB8AC3E}">
        <p14:creationId xmlns:p14="http://schemas.microsoft.com/office/powerpoint/2010/main" val="181733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C9FA2C-24FA-4936-9B0C-006B26FF9238}" type="slidenum">
              <a:rPr lang="en-US"/>
              <a:pPr/>
              <a:t>6</a:t>
            </a:fld>
            <a:endParaRPr lang="en-US"/>
          </a:p>
        </p:txBody>
      </p:sp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Runoff Coefficient C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648200"/>
          </a:xfrm>
        </p:spPr>
        <p:txBody>
          <a:bodyPr/>
          <a:lstStyle/>
          <a:p>
            <a:r>
              <a:rPr lang="en-US" sz="2800"/>
              <a:t>C is the most difficult variable to accurately determine in the rational method</a:t>
            </a:r>
          </a:p>
          <a:p>
            <a:r>
              <a:rPr lang="en-US" sz="2800"/>
              <a:t>The fraction of rainfall that will produce peak flow depends on:</a:t>
            </a:r>
          </a:p>
          <a:p>
            <a:pPr lvl="1"/>
            <a:r>
              <a:rPr lang="en-US" sz="2400"/>
              <a:t>Impervious cover</a:t>
            </a:r>
          </a:p>
          <a:p>
            <a:pPr lvl="1"/>
            <a:r>
              <a:rPr lang="en-US" sz="2400"/>
              <a:t>Slope</a:t>
            </a:r>
          </a:p>
          <a:p>
            <a:pPr lvl="1"/>
            <a:r>
              <a:rPr lang="en-US" sz="2400"/>
              <a:t>Surface detention</a:t>
            </a:r>
          </a:p>
          <a:p>
            <a:pPr lvl="1"/>
            <a:r>
              <a:rPr lang="en-US" sz="2400"/>
              <a:t>Interception</a:t>
            </a:r>
          </a:p>
          <a:p>
            <a:pPr lvl="1"/>
            <a:r>
              <a:rPr lang="en-US" sz="2400"/>
              <a:t>Infiltration</a:t>
            </a:r>
          </a:p>
          <a:p>
            <a:pPr lvl="1"/>
            <a:r>
              <a:rPr lang="en-US" sz="2400"/>
              <a:t>Antecedent moisture conditions</a:t>
            </a:r>
          </a:p>
        </p:txBody>
      </p:sp>
    </p:spTree>
    <p:extLst>
      <p:ext uri="{BB962C8B-B14F-4D97-AF65-F5344CB8AC3E}">
        <p14:creationId xmlns:p14="http://schemas.microsoft.com/office/powerpoint/2010/main" val="17341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93624A-0A1B-4423-BA21-7CF211BEA0FA}" type="slidenum">
              <a:rPr lang="en-US"/>
              <a:pPr/>
              <a:t>7</a:t>
            </a:fld>
            <a:endParaRPr lang="en-US"/>
          </a:p>
        </p:txBody>
      </p:sp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 based on land use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5181600" cy="498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42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157935-2C44-4AA7-9320-BB8F9B9F4052}" type="slidenum">
              <a:rPr lang="en-US"/>
              <a:pPr/>
              <a:t>8</a:t>
            </a:fld>
            <a:endParaRPr lang="en-US"/>
          </a:p>
        </p:txBody>
      </p:sp>
      <p:sp>
        <p:nvSpPr>
          <p:cNvPr id="2765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/>
              <a:t>C values based on soil groups</a:t>
            </a: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76325"/>
            <a:ext cx="6553200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357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AF266D-FE35-4196-8D4E-130C14FA4915}" type="slidenum">
              <a:rPr lang="en-US"/>
              <a:pPr/>
              <a:t>9</a:t>
            </a:fld>
            <a:endParaRPr lang="en-US"/>
          </a:p>
        </p:txBody>
      </p:sp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/>
          <a:lstStyle/>
          <a:p>
            <a:r>
              <a:rPr lang="en-US"/>
              <a:t>Rainfall intensity </a:t>
            </a:r>
            <a:r>
              <a:rPr lang="en-US" i="1"/>
              <a:t>i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70038"/>
            <a:ext cx="8229600" cy="277336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i="1"/>
              <a:t>i</a:t>
            </a:r>
            <a:r>
              <a:rPr lang="en-US" sz="2800"/>
              <a:t>: rainfall rate in in/hr</a:t>
            </a:r>
          </a:p>
          <a:p>
            <a:pPr>
              <a:lnSpc>
                <a:spcPct val="90000"/>
              </a:lnSpc>
            </a:pPr>
            <a:r>
              <a:rPr lang="en-US" sz="2800" i="1"/>
              <a:t>i</a:t>
            </a:r>
            <a:r>
              <a:rPr lang="en-US" sz="2800"/>
              <a:t> is selected based on rainfall duration and return period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duration is equal to the time of concentration, t</a:t>
            </a:r>
            <a:r>
              <a:rPr lang="en-US" sz="2400" baseline="-25000"/>
              <a:t>c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return period varies depending on design standards</a:t>
            </a:r>
          </a:p>
          <a:p>
            <a:pPr>
              <a:lnSpc>
                <a:spcPct val="90000"/>
              </a:lnSpc>
            </a:pPr>
            <a:r>
              <a:rPr lang="en-US" sz="2800"/>
              <a:t>t</a:t>
            </a:r>
            <a:r>
              <a:rPr lang="en-US" sz="2800" baseline="-25000"/>
              <a:t>c</a:t>
            </a:r>
            <a:r>
              <a:rPr lang="en-US" sz="2800"/>
              <a:t> = sum of inlet time (t</a:t>
            </a:r>
            <a:r>
              <a:rPr lang="en-US" sz="2800" baseline="-25000"/>
              <a:t>o</a:t>
            </a:r>
            <a:r>
              <a:rPr lang="en-US" sz="2800"/>
              <a:t>) and flow time (t</a:t>
            </a:r>
            <a:r>
              <a:rPr lang="en-US" sz="2800" baseline="-25000"/>
              <a:t>f</a:t>
            </a:r>
            <a:r>
              <a:rPr lang="en-US" sz="2800"/>
              <a:t>) in the upstream sewers connected to the outlet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376738"/>
            <a:ext cx="1138238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162550"/>
            <a:ext cx="116046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2209800" y="5226050"/>
            <a:ext cx="609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</a:t>
            </a:r>
            <a:r>
              <a:rPr lang="en-US" baseline="-25000"/>
              <a:t>i</a:t>
            </a:r>
            <a:r>
              <a:rPr lang="en-US"/>
              <a:t> is the length of the i</a:t>
            </a:r>
            <a:r>
              <a:rPr lang="en-US" baseline="30000"/>
              <a:t>th</a:t>
            </a:r>
            <a:r>
              <a:rPr lang="en-US"/>
              <a:t> pipe along the flow path and V</a:t>
            </a:r>
            <a:r>
              <a:rPr lang="en-US" baseline="-25000"/>
              <a:t>i</a:t>
            </a:r>
            <a:r>
              <a:rPr lang="en-US"/>
              <a:t> is the flow velocity in the pipe.</a:t>
            </a:r>
          </a:p>
        </p:txBody>
      </p:sp>
    </p:spTree>
    <p:extLst>
      <p:ext uri="{BB962C8B-B14F-4D97-AF65-F5344CB8AC3E}">
        <p14:creationId xmlns:p14="http://schemas.microsoft.com/office/powerpoint/2010/main" val="11285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1195</Words>
  <Application>Microsoft Office PowerPoint</Application>
  <PresentationFormat>On-screen Show (4:3)</PresentationFormat>
  <Paragraphs>225</Paragraphs>
  <Slides>37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Design Flows</vt:lpstr>
      <vt:lpstr>Hydrologic design</vt:lpstr>
      <vt:lpstr>Design flow computations</vt:lpstr>
      <vt:lpstr>Rational Method</vt:lpstr>
      <vt:lpstr>Rational Formula</vt:lpstr>
      <vt:lpstr>Runoff Coefficient C</vt:lpstr>
      <vt:lpstr>C based on land use</vt:lpstr>
      <vt:lpstr>C values based on soil groups</vt:lpstr>
      <vt:lpstr>Rainfall intensity i</vt:lpstr>
      <vt:lpstr>Pipe capacity for storm sewers</vt:lpstr>
      <vt:lpstr>Example 15.1.1</vt:lpstr>
      <vt:lpstr>Example with composite C</vt:lpstr>
      <vt:lpstr>Solution</vt:lpstr>
      <vt:lpstr>Modified rational method</vt:lpstr>
      <vt:lpstr>Modified rational method equation</vt:lpstr>
      <vt:lpstr>Application of modified rational method</vt:lpstr>
      <vt:lpstr>Ex. 15.4.1</vt:lpstr>
      <vt:lpstr>Ex. 15.4.2</vt:lpstr>
      <vt:lpstr>Situational Awareness for Flash Flooding</vt:lpstr>
      <vt:lpstr>Emergency Response System (CAPCOG)</vt:lpstr>
      <vt:lpstr>ESInet – Emergency Services Internet Network</vt:lpstr>
      <vt:lpstr>Water Web Services Hub for CAPCOG</vt:lpstr>
      <vt:lpstr>Tropical Storm Hermine,  Sept 7-8, 2010</vt:lpstr>
      <vt:lpstr>Local Information during Tropical Storm Hermine  (7-8 Sept 2010)</vt:lpstr>
      <vt:lpstr>Internet Communications</vt:lpstr>
      <vt:lpstr>PowerPoint Presentation</vt:lpstr>
      <vt:lpstr>Colorado River at Austin</vt:lpstr>
      <vt:lpstr>PowerPoint Presentation</vt:lpstr>
      <vt:lpstr>PowerPoint Presentation</vt:lpstr>
      <vt:lpstr>PowerPoint Presentation</vt:lpstr>
      <vt:lpstr>Observation Data Services</vt:lpstr>
      <vt:lpstr>River Channel Data Services</vt:lpstr>
      <vt:lpstr>River Channel Data Services</vt:lpstr>
      <vt:lpstr>PowerPoint Presentation</vt:lpstr>
      <vt:lpstr>PowerPoint Presentation</vt:lpstr>
      <vt:lpstr>PowerPoint Presentation</vt:lpstr>
      <vt:lpstr>Web Services HUB</vt:lpstr>
    </vt:vector>
  </TitlesOfParts>
  <Company>The 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Flows</dc:title>
  <dc:creator>maidment</dc:creator>
  <cp:lastModifiedBy>David R Maidment</cp:lastModifiedBy>
  <cp:revision>5</cp:revision>
  <dcterms:created xsi:type="dcterms:W3CDTF">2011-04-26T19:20:06Z</dcterms:created>
  <dcterms:modified xsi:type="dcterms:W3CDTF">2011-04-28T01:38:49Z</dcterms:modified>
</cp:coreProperties>
</file>