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8"/>
  </p:notesMasterIdLst>
  <p:sldIdLst>
    <p:sldId id="260" r:id="rId2"/>
    <p:sldId id="289" r:id="rId3"/>
    <p:sldId id="258" r:id="rId4"/>
    <p:sldId id="291" r:id="rId5"/>
    <p:sldId id="292" r:id="rId6"/>
    <p:sldId id="293" r:id="rId7"/>
    <p:sldId id="294" r:id="rId8"/>
    <p:sldId id="267" r:id="rId9"/>
    <p:sldId id="304" r:id="rId10"/>
    <p:sldId id="305" r:id="rId11"/>
    <p:sldId id="280" r:id="rId12"/>
    <p:sldId id="303" r:id="rId13"/>
    <p:sldId id="277" r:id="rId14"/>
    <p:sldId id="271" r:id="rId15"/>
    <p:sldId id="269" r:id="rId16"/>
    <p:sldId id="270" r:id="rId17"/>
    <p:sldId id="273" r:id="rId18"/>
    <p:sldId id="300" r:id="rId19"/>
    <p:sldId id="272" r:id="rId20"/>
    <p:sldId id="302" r:id="rId21"/>
    <p:sldId id="311" r:id="rId22"/>
    <p:sldId id="312" r:id="rId23"/>
    <p:sldId id="313" r:id="rId24"/>
    <p:sldId id="314" r:id="rId25"/>
    <p:sldId id="316" r:id="rId26"/>
    <p:sldId id="315" r:id="rId27"/>
    <p:sldId id="317" r:id="rId28"/>
    <p:sldId id="318" r:id="rId29"/>
    <p:sldId id="283" r:id="rId30"/>
    <p:sldId id="307" r:id="rId31"/>
    <p:sldId id="306" r:id="rId32"/>
    <p:sldId id="309" r:id="rId33"/>
    <p:sldId id="288" r:id="rId34"/>
    <p:sldId id="310" r:id="rId35"/>
    <p:sldId id="268" r:id="rId36"/>
    <p:sldId id="308" r:id="rId37"/>
  </p:sldIdLst>
  <p:sldSz cx="9144000" cy="6858000" type="screen4x3"/>
  <p:notesSz cx="6858000" cy="9144000"/>
  <p:embeddedFontLst>
    <p:embeddedFont>
      <p:font typeface="Cambria Math" pitchFamily="18" charset="0"/>
      <p:regular r:id="rId39"/>
    </p:embeddedFont>
    <p:embeddedFont>
      <p:font typeface="Cambria" pitchFamily="18" charset="0"/>
      <p:regular r:id="rId40"/>
      <p:bold r:id="rId41"/>
      <p:italic r:id="rId42"/>
      <p:boldItalic r:id="rId43"/>
    </p:embeddedFont>
    <p:embeddedFont>
      <p:font typeface="ＭＳ Ｐゴシック" charset="-128"/>
      <p:regular r:id="rId44"/>
    </p:embeddedFont>
    <p:embeddedFont>
      <p:font typeface="Verdana" pitchFamily="34" charset="0"/>
      <p:regular r:id="rId45"/>
      <p:bold r:id="rId46"/>
      <p:italic r:id="rId47"/>
      <p:boldItalic r:id="rId48"/>
    </p:embeddedFont>
    <p:embeddedFont>
      <p:font typeface="Calibri" pitchFamily="34" charset="0"/>
      <p:regular r:id="rId49"/>
      <p:bold r:id="rId50"/>
      <p:italic r:id="rId51"/>
      <p:boldItalic r:id="rId52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7" autoAdjust="0"/>
    <p:restoredTop sz="94660"/>
  </p:normalViewPr>
  <p:slideViewPr>
    <p:cSldViewPr>
      <p:cViewPr>
        <p:scale>
          <a:sx n="75" d="100"/>
          <a:sy n="75" d="100"/>
        </p:scale>
        <p:origin x="-1014" y="-720"/>
      </p:cViewPr>
      <p:guideLst>
        <p:guide orient="horz" pos="624"/>
        <p:guide pos="508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3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3.fntdata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2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800" dirty="0"/>
              <a:t>Average Monthly Precipitation</a:t>
            </a:r>
            <a:r>
              <a:rPr lang="en-US" sz="1800" baseline="0" dirty="0"/>
              <a:t> (inches)</a:t>
            </a:r>
            <a:endParaRPr lang="en-US" sz="1800" dirty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Sieykin (Total = 119)</c:v>
          </c:tx>
          <c:spPr>
            <a:solidFill>
              <a:srgbClr val="92D050"/>
            </a:solidFill>
            <a:ln w="19050">
              <a:solidFill>
                <a:schemeClr val="tx1"/>
              </a:solidFill>
            </a:ln>
          </c:spPr>
          <c:invertIfNegative val="0"/>
          <c:dLbls>
            <c:delete val="1"/>
          </c:dLbls>
          <c:cat>
            <c:strRef>
              <c:f>GPCC_Precip!$A$2:$A$13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GPCC_Precip!$C$2:$C$13</c:f>
              <c:numCache>
                <c:formatCode>0.0</c:formatCode>
                <c:ptCount val="12"/>
                <c:pt idx="0">
                  <c:v>7.106299212598425</c:v>
                </c:pt>
                <c:pt idx="1">
                  <c:v>5.3346456692913389</c:v>
                </c:pt>
                <c:pt idx="2">
                  <c:v>5.2480314960629926</c:v>
                </c:pt>
                <c:pt idx="3">
                  <c:v>7.8740157480314963</c:v>
                </c:pt>
                <c:pt idx="4">
                  <c:v>12.165354330708661</c:v>
                </c:pt>
                <c:pt idx="5">
                  <c:v>10.913385826771654</c:v>
                </c:pt>
                <c:pt idx="6">
                  <c:v>12.303149606299213</c:v>
                </c:pt>
                <c:pt idx="7">
                  <c:v>11.224409448818898</c:v>
                </c:pt>
                <c:pt idx="8">
                  <c:v>9.8267716535433074</c:v>
                </c:pt>
                <c:pt idx="9">
                  <c:v>13.547244094488191</c:v>
                </c:pt>
                <c:pt idx="10">
                  <c:v>12.645669291338582</c:v>
                </c:pt>
                <c:pt idx="11">
                  <c:v>10.685039370078739</c:v>
                </c:pt>
              </c:numCache>
            </c:numRef>
          </c:val>
        </c:ser>
        <c:ser>
          <c:idx val="1"/>
          <c:order val="1"/>
          <c:tx>
            <c:v>Austin (Total = 32)</c:v>
          </c:tx>
          <c:spPr>
            <a:solidFill>
              <a:srgbClr val="FFC000"/>
            </a:solidFill>
            <a:ln w="19050">
              <a:solidFill>
                <a:schemeClr val="tx1"/>
              </a:solidFill>
            </a:ln>
          </c:spPr>
          <c:invertIfNegative val="0"/>
          <c:dLbls>
            <c:delete val="1"/>
          </c:dLbls>
          <c:val>
            <c:numRef>
              <c:f>GPCC_Precip!$E$2:$E$13</c:f>
              <c:numCache>
                <c:formatCode>0.0</c:formatCode>
                <c:ptCount val="12"/>
                <c:pt idx="0">
                  <c:v>1.6811023622047245</c:v>
                </c:pt>
                <c:pt idx="1">
                  <c:v>2.7440944881889764</c:v>
                </c:pt>
                <c:pt idx="2">
                  <c:v>1.5905511811023623</c:v>
                </c:pt>
                <c:pt idx="3">
                  <c:v>3.0629921259842519</c:v>
                </c:pt>
                <c:pt idx="4">
                  <c:v>3.8976377952755907</c:v>
                </c:pt>
                <c:pt idx="5">
                  <c:v>3.3070866141732282</c:v>
                </c:pt>
                <c:pt idx="6">
                  <c:v>1.4448818897637796</c:v>
                </c:pt>
                <c:pt idx="7">
                  <c:v>2.2480314960629921</c:v>
                </c:pt>
                <c:pt idx="8">
                  <c:v>4.1377952755905509</c:v>
                </c:pt>
                <c:pt idx="9">
                  <c:v>3.484251968503937</c:v>
                </c:pt>
                <c:pt idx="10">
                  <c:v>2.2677165354330708</c:v>
                </c:pt>
                <c:pt idx="11">
                  <c:v>2.2598425196850394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36261632"/>
        <c:axId val="136263168"/>
      </c:barChart>
      <c:catAx>
        <c:axId val="136261632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36263168"/>
        <c:crosses val="autoZero"/>
        <c:auto val="1"/>
        <c:lblAlgn val="ctr"/>
        <c:lblOffset val="100"/>
        <c:noMultiLvlLbl val="0"/>
      </c:catAx>
      <c:valAx>
        <c:axId val="136263168"/>
        <c:scaling>
          <c:orientation val="minMax"/>
        </c:scaling>
        <c:delete val="0"/>
        <c:axPos val="l"/>
        <c:majorGridlines/>
        <c:numFmt formatCode="0.0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36261632"/>
        <c:crosses val="autoZero"/>
        <c:crossBetween val="between"/>
      </c:valAx>
    </c:plotArea>
    <c:legend>
      <c:legendPos val="b"/>
      <c:legendEntry>
        <c:idx val="0"/>
        <c:txPr>
          <a:bodyPr/>
          <a:lstStyle/>
          <a:p>
            <a:pPr>
              <a:defRPr sz="1200"/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1200"/>
            </a:pPr>
            <a:endParaRPr lang="en-US"/>
          </a:p>
        </c:txPr>
      </c:legendEntry>
      <c:layout/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2400" dirty="0"/>
              <a:t>Storage</a:t>
            </a:r>
            <a:r>
              <a:rPr lang="en-US" sz="2400" baseline="0" dirty="0"/>
              <a:t> Tank Volume (Capacity = 528 gallons)</a:t>
            </a:r>
            <a:endParaRPr lang="en-US" sz="2400" dirty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2"/>
          <c:order val="2"/>
          <c:tx>
            <c:v>Demand (gph)</c:v>
          </c:tx>
          <c:spPr>
            <a:solidFill>
              <a:schemeClr val="bg1">
                <a:lumMod val="60000"/>
                <a:lumOff val="40000"/>
              </a:schemeClr>
            </a:solidFill>
          </c:spPr>
          <c:invertIfNegative val="0"/>
          <c:cat>
            <c:numRef>
              <c:f>'Supply (2)'!$A$6:$A$129</c:f>
              <c:numCache>
                <c:formatCode>General</c:formatCode>
                <c:ptCount val="1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</c:numCache>
            </c:numRef>
          </c:cat>
          <c:val>
            <c:numRef>
              <c:f>'Supply (2)'!$F$6:$F$129</c:f>
              <c:numCache>
                <c:formatCode>General</c:formatCode>
                <c:ptCount val="124"/>
                <c:pt idx="0">
                  <c:v>38.131869626793161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127.10623208931054</c:v>
                </c:pt>
                <c:pt idx="9">
                  <c:v>254.21246417862108</c:v>
                </c:pt>
                <c:pt idx="10">
                  <c:v>127.10623208931054</c:v>
                </c:pt>
                <c:pt idx="11">
                  <c:v>127.10623208931054</c:v>
                </c:pt>
                <c:pt idx="12">
                  <c:v>25.421246417862108</c:v>
                </c:pt>
                <c:pt idx="13">
                  <c:v>63.553116044655269</c:v>
                </c:pt>
                <c:pt idx="14">
                  <c:v>381.31869626793161</c:v>
                </c:pt>
                <c:pt idx="15">
                  <c:v>254.21246417862108</c:v>
                </c:pt>
                <c:pt idx="16">
                  <c:v>127.10623208931054</c:v>
                </c:pt>
                <c:pt idx="17">
                  <c:v>63.553116044655269</c:v>
                </c:pt>
                <c:pt idx="18">
                  <c:v>63.553116044655269</c:v>
                </c:pt>
                <c:pt idx="19">
                  <c:v>63.553116044655269</c:v>
                </c:pt>
                <c:pt idx="20">
                  <c:v>63.553116044655269</c:v>
                </c:pt>
                <c:pt idx="21">
                  <c:v>254.21246417862108</c:v>
                </c:pt>
                <c:pt idx="22">
                  <c:v>381.31869626793161</c:v>
                </c:pt>
                <c:pt idx="23">
                  <c:v>127.10623208931054</c:v>
                </c:pt>
                <c:pt idx="24">
                  <c:v>38.131869626793161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127.10623208931054</c:v>
                </c:pt>
                <c:pt idx="33">
                  <c:v>254.21246417862108</c:v>
                </c:pt>
                <c:pt idx="34">
                  <c:v>127.10623208931054</c:v>
                </c:pt>
                <c:pt idx="35">
                  <c:v>127.10623208931054</c:v>
                </c:pt>
                <c:pt idx="36">
                  <c:v>25.421246417862108</c:v>
                </c:pt>
                <c:pt idx="37">
                  <c:v>63.553116044655269</c:v>
                </c:pt>
                <c:pt idx="38">
                  <c:v>381.31869626793161</c:v>
                </c:pt>
                <c:pt idx="39">
                  <c:v>254.21246417862108</c:v>
                </c:pt>
                <c:pt idx="40">
                  <c:v>127.10623208931054</c:v>
                </c:pt>
                <c:pt idx="41">
                  <c:v>63.553116044655269</c:v>
                </c:pt>
                <c:pt idx="42">
                  <c:v>63.553116044655269</c:v>
                </c:pt>
                <c:pt idx="43">
                  <c:v>63.553116044655269</c:v>
                </c:pt>
                <c:pt idx="44">
                  <c:v>63.553116044655269</c:v>
                </c:pt>
                <c:pt idx="45">
                  <c:v>254.21246417862108</c:v>
                </c:pt>
                <c:pt idx="46">
                  <c:v>381.31869626793161</c:v>
                </c:pt>
                <c:pt idx="47">
                  <c:v>127.10623208931054</c:v>
                </c:pt>
                <c:pt idx="48">
                  <c:v>38.131869626793161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127.10623208931054</c:v>
                </c:pt>
                <c:pt idx="57">
                  <c:v>254.21246417862108</c:v>
                </c:pt>
                <c:pt idx="58">
                  <c:v>127.10623208931054</c:v>
                </c:pt>
                <c:pt idx="59">
                  <c:v>127.10623208931054</c:v>
                </c:pt>
                <c:pt idx="60">
                  <c:v>25.421246417862108</c:v>
                </c:pt>
                <c:pt idx="61">
                  <c:v>63.553116044655269</c:v>
                </c:pt>
                <c:pt idx="62">
                  <c:v>381.31869626793161</c:v>
                </c:pt>
                <c:pt idx="63">
                  <c:v>254.21246417862108</c:v>
                </c:pt>
                <c:pt idx="64">
                  <c:v>127.10623208931054</c:v>
                </c:pt>
                <c:pt idx="65">
                  <c:v>63.553116044655269</c:v>
                </c:pt>
                <c:pt idx="66">
                  <c:v>63.553116044655269</c:v>
                </c:pt>
                <c:pt idx="67">
                  <c:v>63.553116044655269</c:v>
                </c:pt>
                <c:pt idx="68">
                  <c:v>63.553116044655269</c:v>
                </c:pt>
                <c:pt idx="69">
                  <c:v>254.21246417862108</c:v>
                </c:pt>
                <c:pt idx="70">
                  <c:v>381.31869626793161</c:v>
                </c:pt>
                <c:pt idx="71">
                  <c:v>127.10623208931054</c:v>
                </c:pt>
                <c:pt idx="72">
                  <c:v>38.131869626793161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127.10623208931054</c:v>
                </c:pt>
                <c:pt idx="81">
                  <c:v>254.21246417862108</c:v>
                </c:pt>
                <c:pt idx="82">
                  <c:v>127.10623208931054</c:v>
                </c:pt>
                <c:pt idx="83">
                  <c:v>127.10623208931054</c:v>
                </c:pt>
                <c:pt idx="84">
                  <c:v>25.421246417862108</c:v>
                </c:pt>
                <c:pt idx="85">
                  <c:v>63.553116044655269</c:v>
                </c:pt>
                <c:pt idx="86">
                  <c:v>381.31869626793161</c:v>
                </c:pt>
                <c:pt idx="87">
                  <c:v>254.21246417862108</c:v>
                </c:pt>
                <c:pt idx="88">
                  <c:v>127.10623208931054</c:v>
                </c:pt>
                <c:pt idx="89">
                  <c:v>63.553116044655269</c:v>
                </c:pt>
                <c:pt idx="90">
                  <c:v>63.553116044655269</c:v>
                </c:pt>
                <c:pt idx="91">
                  <c:v>63.553116044655269</c:v>
                </c:pt>
                <c:pt idx="92">
                  <c:v>63.553116044655269</c:v>
                </c:pt>
                <c:pt idx="93">
                  <c:v>254.21246417862108</c:v>
                </c:pt>
                <c:pt idx="94">
                  <c:v>381.31869626793161</c:v>
                </c:pt>
                <c:pt idx="95">
                  <c:v>127.10623208931054</c:v>
                </c:pt>
                <c:pt idx="96">
                  <c:v>38.131869626793161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127.10623208931054</c:v>
                </c:pt>
                <c:pt idx="105">
                  <c:v>254.21246417862108</c:v>
                </c:pt>
                <c:pt idx="106">
                  <c:v>127.10623208931054</c:v>
                </c:pt>
                <c:pt idx="107">
                  <c:v>127.10623208931054</c:v>
                </c:pt>
                <c:pt idx="108">
                  <c:v>25.421246417862108</c:v>
                </c:pt>
                <c:pt idx="109">
                  <c:v>63.553116044655269</c:v>
                </c:pt>
                <c:pt idx="110">
                  <c:v>381.31869626793161</c:v>
                </c:pt>
                <c:pt idx="111">
                  <c:v>254.21246417862108</c:v>
                </c:pt>
                <c:pt idx="112">
                  <c:v>127.10623208931054</c:v>
                </c:pt>
                <c:pt idx="113">
                  <c:v>63.553116044655269</c:v>
                </c:pt>
                <c:pt idx="114">
                  <c:v>63.553116044655269</c:v>
                </c:pt>
                <c:pt idx="115">
                  <c:v>63.553116044655269</c:v>
                </c:pt>
                <c:pt idx="116">
                  <c:v>63.553116044655269</c:v>
                </c:pt>
                <c:pt idx="117">
                  <c:v>254.21246417862108</c:v>
                </c:pt>
                <c:pt idx="118">
                  <c:v>381.31869626793161</c:v>
                </c:pt>
                <c:pt idx="119">
                  <c:v>127.10623208931054</c:v>
                </c:pt>
                <c:pt idx="120">
                  <c:v>38.131869626793161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9672192"/>
        <c:axId val="139678464"/>
      </c:barChart>
      <c:scatterChart>
        <c:scatterStyle val="lineMarker"/>
        <c:varyColors val="0"/>
        <c:ser>
          <c:idx val="0"/>
          <c:order val="0"/>
          <c:tx>
            <c:v>Tank Volume (gallons)</c:v>
          </c:tx>
          <c:spPr>
            <a:ln w="38100">
              <a:solidFill>
                <a:srgbClr val="FFFF00"/>
              </a:solidFill>
            </a:ln>
          </c:spPr>
          <c:marker>
            <c:symbol val="none"/>
          </c:marker>
          <c:xVal>
            <c:numRef>
              <c:f>'Supply (2)'!$A$6:$A$129</c:f>
              <c:numCache>
                <c:formatCode>General</c:formatCode>
                <c:ptCount val="1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</c:numCache>
            </c:numRef>
          </c:xVal>
          <c:yVal>
            <c:numRef>
              <c:f>'Supply (2)'!$H$6:$H$129</c:f>
              <c:numCache>
                <c:formatCode>General</c:formatCode>
                <c:ptCount val="124"/>
                <c:pt idx="0">
                  <c:v>93.868130373206839</c:v>
                </c:pt>
                <c:pt idx="1">
                  <c:v>225.86813037320684</c:v>
                </c:pt>
                <c:pt idx="2">
                  <c:v>357.86813037320684</c:v>
                </c:pt>
                <c:pt idx="3">
                  <c:v>489.86813037320684</c:v>
                </c:pt>
                <c:pt idx="4">
                  <c:v>528.34574945844554</c:v>
                </c:pt>
                <c:pt idx="5">
                  <c:v>528.34574945844554</c:v>
                </c:pt>
                <c:pt idx="6">
                  <c:v>528.34574945844554</c:v>
                </c:pt>
                <c:pt idx="7">
                  <c:v>528.34574945844554</c:v>
                </c:pt>
                <c:pt idx="8">
                  <c:v>528.34574945844554</c:v>
                </c:pt>
                <c:pt idx="9">
                  <c:v>406.13328527982446</c:v>
                </c:pt>
                <c:pt idx="10">
                  <c:v>411.02705319051393</c:v>
                </c:pt>
                <c:pt idx="11">
                  <c:v>415.92082110120339</c:v>
                </c:pt>
                <c:pt idx="12">
                  <c:v>522.49957468334128</c:v>
                </c:pt>
                <c:pt idx="13">
                  <c:v>528.34574945844554</c:v>
                </c:pt>
                <c:pt idx="14">
                  <c:v>279.02705319051393</c:v>
                </c:pt>
                <c:pt idx="15">
                  <c:v>156.81458901189285</c:v>
                </c:pt>
                <c:pt idx="16">
                  <c:v>161.70835692258231</c:v>
                </c:pt>
                <c:pt idx="17">
                  <c:v>230.15524087792704</c:v>
                </c:pt>
                <c:pt idx="18">
                  <c:v>298.60212483327177</c:v>
                </c:pt>
                <c:pt idx="19">
                  <c:v>367.0490087886165</c:v>
                </c:pt>
                <c:pt idx="20">
                  <c:v>435.49589274396124</c:v>
                </c:pt>
                <c:pt idx="21">
                  <c:v>313.28342856534016</c:v>
                </c:pt>
                <c:pt idx="22">
                  <c:v>63.964732297408545</c:v>
                </c:pt>
                <c:pt idx="23">
                  <c:v>68.858500208098008</c:v>
                </c:pt>
                <c:pt idx="24">
                  <c:v>162.72663058130485</c:v>
                </c:pt>
                <c:pt idx="25">
                  <c:v>294.72663058130485</c:v>
                </c:pt>
                <c:pt idx="26">
                  <c:v>426.72663058130485</c:v>
                </c:pt>
                <c:pt idx="27">
                  <c:v>528.34574945844554</c:v>
                </c:pt>
                <c:pt idx="28">
                  <c:v>528.34574945844554</c:v>
                </c:pt>
                <c:pt idx="29">
                  <c:v>528.34574945844554</c:v>
                </c:pt>
                <c:pt idx="30">
                  <c:v>528.34574945844554</c:v>
                </c:pt>
                <c:pt idx="31">
                  <c:v>528.34574945844554</c:v>
                </c:pt>
                <c:pt idx="32">
                  <c:v>528.34574945844554</c:v>
                </c:pt>
                <c:pt idx="33">
                  <c:v>406.13328527982446</c:v>
                </c:pt>
                <c:pt idx="34">
                  <c:v>411.02705319051393</c:v>
                </c:pt>
                <c:pt idx="35">
                  <c:v>415.92082110120339</c:v>
                </c:pt>
                <c:pt idx="36">
                  <c:v>522.49957468334128</c:v>
                </c:pt>
                <c:pt idx="37">
                  <c:v>528.34574945844554</c:v>
                </c:pt>
                <c:pt idx="38">
                  <c:v>279.02705319051393</c:v>
                </c:pt>
                <c:pt idx="39">
                  <c:v>156.81458901189285</c:v>
                </c:pt>
                <c:pt idx="40">
                  <c:v>161.70835692258231</c:v>
                </c:pt>
                <c:pt idx="41">
                  <c:v>230.15524087792704</c:v>
                </c:pt>
                <c:pt idx="42">
                  <c:v>298.60212483327177</c:v>
                </c:pt>
                <c:pt idx="43">
                  <c:v>367.0490087886165</c:v>
                </c:pt>
                <c:pt idx="44">
                  <c:v>435.49589274396124</c:v>
                </c:pt>
                <c:pt idx="45">
                  <c:v>313.28342856534016</c:v>
                </c:pt>
                <c:pt idx="46">
                  <c:v>63.964732297408545</c:v>
                </c:pt>
                <c:pt idx="47">
                  <c:v>68.858500208098008</c:v>
                </c:pt>
                <c:pt idx="48">
                  <c:v>162.72663058130485</c:v>
                </c:pt>
                <c:pt idx="49">
                  <c:v>294.72663058130485</c:v>
                </c:pt>
                <c:pt idx="50">
                  <c:v>426.72663058130485</c:v>
                </c:pt>
                <c:pt idx="51">
                  <c:v>528.34574945844554</c:v>
                </c:pt>
                <c:pt idx="52">
                  <c:v>528.34574945844554</c:v>
                </c:pt>
                <c:pt idx="53">
                  <c:v>528.34574945844554</c:v>
                </c:pt>
                <c:pt idx="54">
                  <c:v>528.34574945844554</c:v>
                </c:pt>
                <c:pt idx="55">
                  <c:v>528.34574945844554</c:v>
                </c:pt>
                <c:pt idx="56">
                  <c:v>528.34574945844554</c:v>
                </c:pt>
                <c:pt idx="57">
                  <c:v>406.13328527982446</c:v>
                </c:pt>
                <c:pt idx="58">
                  <c:v>411.02705319051393</c:v>
                </c:pt>
                <c:pt idx="59">
                  <c:v>415.92082110120339</c:v>
                </c:pt>
                <c:pt idx="60">
                  <c:v>522.49957468334128</c:v>
                </c:pt>
                <c:pt idx="61">
                  <c:v>528.34574945844554</c:v>
                </c:pt>
                <c:pt idx="62">
                  <c:v>279.02705319051393</c:v>
                </c:pt>
                <c:pt idx="63">
                  <c:v>156.81458901189285</c:v>
                </c:pt>
                <c:pt idx="64">
                  <c:v>161.70835692258231</c:v>
                </c:pt>
                <c:pt idx="65">
                  <c:v>230.15524087792704</c:v>
                </c:pt>
                <c:pt idx="66">
                  <c:v>298.60212483327177</c:v>
                </c:pt>
                <c:pt idx="67">
                  <c:v>367.0490087886165</c:v>
                </c:pt>
                <c:pt idx="68">
                  <c:v>435.49589274396124</c:v>
                </c:pt>
                <c:pt idx="69">
                  <c:v>313.28342856534016</c:v>
                </c:pt>
                <c:pt idx="70">
                  <c:v>63.964732297408545</c:v>
                </c:pt>
                <c:pt idx="71">
                  <c:v>68.858500208098008</c:v>
                </c:pt>
                <c:pt idx="72">
                  <c:v>162.72663058130485</c:v>
                </c:pt>
                <c:pt idx="73">
                  <c:v>294.72663058130485</c:v>
                </c:pt>
                <c:pt idx="74">
                  <c:v>426.72663058130485</c:v>
                </c:pt>
                <c:pt idx="75">
                  <c:v>528.34574945844554</c:v>
                </c:pt>
                <c:pt idx="76">
                  <c:v>528.34574945844554</c:v>
                </c:pt>
                <c:pt idx="77">
                  <c:v>528.34574945844554</c:v>
                </c:pt>
                <c:pt idx="78">
                  <c:v>528.34574945844554</c:v>
                </c:pt>
                <c:pt idx="79">
                  <c:v>528.34574945844554</c:v>
                </c:pt>
                <c:pt idx="80">
                  <c:v>528.34574945844554</c:v>
                </c:pt>
                <c:pt idx="81">
                  <c:v>406.13328527982446</c:v>
                </c:pt>
                <c:pt idx="82">
                  <c:v>411.02705319051393</c:v>
                </c:pt>
                <c:pt idx="83">
                  <c:v>415.92082110120339</c:v>
                </c:pt>
                <c:pt idx="84">
                  <c:v>522.49957468334128</c:v>
                </c:pt>
                <c:pt idx="85">
                  <c:v>528.34574945844554</c:v>
                </c:pt>
                <c:pt idx="86">
                  <c:v>279.02705319051393</c:v>
                </c:pt>
                <c:pt idx="87">
                  <c:v>156.81458901189285</c:v>
                </c:pt>
                <c:pt idx="88">
                  <c:v>161.70835692258231</c:v>
                </c:pt>
                <c:pt idx="89">
                  <c:v>230.15524087792704</c:v>
                </c:pt>
                <c:pt idx="90">
                  <c:v>298.60212483327177</c:v>
                </c:pt>
                <c:pt idx="91">
                  <c:v>367.0490087886165</c:v>
                </c:pt>
                <c:pt idx="92">
                  <c:v>435.49589274396124</c:v>
                </c:pt>
                <c:pt idx="93">
                  <c:v>313.28342856534016</c:v>
                </c:pt>
                <c:pt idx="94">
                  <c:v>63.964732297408545</c:v>
                </c:pt>
                <c:pt idx="95">
                  <c:v>68.858500208098008</c:v>
                </c:pt>
                <c:pt idx="96">
                  <c:v>162.72663058130485</c:v>
                </c:pt>
                <c:pt idx="97">
                  <c:v>294.72663058130485</c:v>
                </c:pt>
                <c:pt idx="98">
                  <c:v>426.72663058130485</c:v>
                </c:pt>
                <c:pt idx="99">
                  <c:v>528.34574945844554</c:v>
                </c:pt>
                <c:pt idx="100">
                  <c:v>528.34574945844554</c:v>
                </c:pt>
                <c:pt idx="101">
                  <c:v>528.34574945844554</c:v>
                </c:pt>
                <c:pt idx="102">
                  <c:v>528.34574945844554</c:v>
                </c:pt>
                <c:pt idx="103">
                  <c:v>528.34574945844554</c:v>
                </c:pt>
                <c:pt idx="104">
                  <c:v>528.34574945844554</c:v>
                </c:pt>
                <c:pt idx="105">
                  <c:v>406.13328527982446</c:v>
                </c:pt>
                <c:pt idx="106">
                  <c:v>411.02705319051393</c:v>
                </c:pt>
                <c:pt idx="107">
                  <c:v>415.92082110120339</c:v>
                </c:pt>
                <c:pt idx="108">
                  <c:v>522.49957468334128</c:v>
                </c:pt>
                <c:pt idx="109">
                  <c:v>528.34574945844554</c:v>
                </c:pt>
                <c:pt idx="110">
                  <c:v>279.02705319051393</c:v>
                </c:pt>
                <c:pt idx="111">
                  <c:v>156.81458901189285</c:v>
                </c:pt>
                <c:pt idx="112">
                  <c:v>161.70835692258231</c:v>
                </c:pt>
                <c:pt idx="113">
                  <c:v>230.15524087792704</c:v>
                </c:pt>
                <c:pt idx="114">
                  <c:v>298.60212483327177</c:v>
                </c:pt>
                <c:pt idx="115">
                  <c:v>367.0490087886165</c:v>
                </c:pt>
                <c:pt idx="116">
                  <c:v>435.49589274396124</c:v>
                </c:pt>
                <c:pt idx="117">
                  <c:v>313.28342856534016</c:v>
                </c:pt>
                <c:pt idx="118">
                  <c:v>63.964732297408545</c:v>
                </c:pt>
                <c:pt idx="119">
                  <c:v>68.858500208098008</c:v>
                </c:pt>
                <c:pt idx="120">
                  <c:v>162.72663058130485</c:v>
                </c:pt>
                <c:pt idx="121">
                  <c:v>294.72663058130485</c:v>
                </c:pt>
                <c:pt idx="122">
                  <c:v>426.72663058130485</c:v>
                </c:pt>
                <c:pt idx="123">
                  <c:v>528.34574945844554</c:v>
                </c:pt>
              </c:numCache>
            </c:numRef>
          </c:yVal>
          <c:smooth val="0"/>
        </c:ser>
        <c:ser>
          <c:idx val="1"/>
          <c:order val="1"/>
          <c:tx>
            <c:v>Overflow (gph)</c:v>
          </c:tx>
          <c:spPr>
            <a:ln w="25400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'Supply (2)'!$A$6:$A$129</c:f>
              <c:numCache>
                <c:formatCode>General</c:formatCode>
                <c:ptCount val="1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</c:numCache>
            </c:numRef>
          </c:xVal>
          <c:yVal>
            <c:numRef>
              <c:f>'Supply (2)'!$I$6:$I$129</c:f>
              <c:numCache>
                <c:formatCode>General</c:formatCode>
                <c:ptCount val="12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93.522380914761357</c:v>
                </c:pt>
                <c:pt idx="5">
                  <c:v>132</c:v>
                </c:pt>
                <c:pt idx="6">
                  <c:v>132</c:v>
                </c:pt>
                <c:pt idx="7">
                  <c:v>132</c:v>
                </c:pt>
                <c:pt idx="8">
                  <c:v>4.893767910689462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62.600709180240415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30.38088112285925</c:v>
                </c:pt>
                <c:pt idx="28">
                  <c:v>132</c:v>
                </c:pt>
                <c:pt idx="29">
                  <c:v>132</c:v>
                </c:pt>
                <c:pt idx="30">
                  <c:v>132</c:v>
                </c:pt>
                <c:pt idx="31">
                  <c:v>132</c:v>
                </c:pt>
                <c:pt idx="32">
                  <c:v>4.893767910689462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62.600709180240415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30.38088112285925</c:v>
                </c:pt>
                <c:pt idx="52">
                  <c:v>132</c:v>
                </c:pt>
                <c:pt idx="53">
                  <c:v>132</c:v>
                </c:pt>
                <c:pt idx="54">
                  <c:v>132</c:v>
                </c:pt>
                <c:pt idx="55">
                  <c:v>132</c:v>
                </c:pt>
                <c:pt idx="56">
                  <c:v>4.893767910689462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62.600709180240415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30.38088112285925</c:v>
                </c:pt>
                <c:pt idx="76">
                  <c:v>132</c:v>
                </c:pt>
                <c:pt idx="77">
                  <c:v>132</c:v>
                </c:pt>
                <c:pt idx="78">
                  <c:v>132</c:v>
                </c:pt>
                <c:pt idx="79">
                  <c:v>132</c:v>
                </c:pt>
                <c:pt idx="80">
                  <c:v>4.893767910689462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62.600709180240415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30.38088112285925</c:v>
                </c:pt>
                <c:pt idx="100">
                  <c:v>132</c:v>
                </c:pt>
                <c:pt idx="101">
                  <c:v>132</c:v>
                </c:pt>
                <c:pt idx="102">
                  <c:v>132</c:v>
                </c:pt>
                <c:pt idx="103">
                  <c:v>132</c:v>
                </c:pt>
                <c:pt idx="104">
                  <c:v>4.893767910689462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62.600709180240415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30.38088112285925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9672192"/>
        <c:axId val="139678464"/>
      </c:scatterChart>
      <c:catAx>
        <c:axId val="1396721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800" dirty="0"/>
                  <a:t>Time (Hour)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39678464"/>
        <c:crosses val="autoZero"/>
        <c:auto val="1"/>
        <c:lblAlgn val="ctr"/>
        <c:lblOffset val="100"/>
        <c:tickLblSkip val="10"/>
        <c:noMultiLvlLbl val="0"/>
      </c:catAx>
      <c:valAx>
        <c:axId val="13967846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sz="1800" dirty="0"/>
                  <a:t>Volume (gallons)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39672192"/>
        <c:crosses val="autoZero"/>
        <c:crossBetween val="between"/>
      </c:valAx>
    </c:plotArea>
    <c:legend>
      <c:legendPos val="t"/>
      <c:layout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A67C452-B131-4DFE-A992-E1D63328A1E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5360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9pPr>
          </a:lstStyle>
          <a:p>
            <a:pPr eaLnBrk="1" hangingPunct="1"/>
            <a:fld id="{12C3EDB1-D981-4A0F-9A49-81D0F7C73832}" type="slidenum">
              <a:rPr lang="en-US" sz="1200" smtClean="0"/>
              <a:pPr eaLnBrk="1" hangingPunct="1"/>
              <a:t>4</a:t>
            </a:fld>
            <a:endParaRPr lang="en-US" sz="1200" smtClean="0"/>
          </a:p>
        </p:txBody>
      </p:sp>
      <p:sp>
        <p:nvSpPr>
          <p:cNvPr id="27651" name="Rectangle 2"/>
          <p:cNvSpPr>
            <a:spLocks noGrp="1" noRot="1" noChangeAspect="1" noTextEdit="1"/>
          </p:cNvSpPr>
          <p:nvPr>
            <p:ph type="sldImg"/>
          </p:nvPr>
        </p:nvSpPr>
        <p:spPr>
          <a:noFill/>
          <a:ln/>
        </p:spPr>
      </p:sp>
      <p:sp>
        <p:nvSpPr>
          <p:cNvPr id="27652" name="Rectangle 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9pPr>
          </a:lstStyle>
          <a:p>
            <a:pPr eaLnBrk="1" hangingPunct="1"/>
            <a:fld id="{B381C50E-5FD1-4FC5-A355-1C0AC8BAA85C}" type="slidenum">
              <a:rPr lang="en-US" sz="1200" smtClean="0"/>
              <a:pPr eaLnBrk="1" hangingPunct="1"/>
              <a:t>6</a:t>
            </a:fld>
            <a:endParaRPr lang="en-US" sz="1200" smtClean="0"/>
          </a:p>
        </p:txBody>
      </p:sp>
      <p:sp>
        <p:nvSpPr>
          <p:cNvPr id="29699" name="Rectangle 2"/>
          <p:cNvSpPr>
            <a:spLocks noGrp="1" noRot="1" noChangeAspect="1" noTextEdit="1"/>
          </p:cNvSpPr>
          <p:nvPr>
            <p:ph type="sldImg"/>
          </p:nvPr>
        </p:nvSpPr>
        <p:spPr>
          <a:noFill/>
          <a:ln/>
        </p:spPr>
      </p:sp>
      <p:sp>
        <p:nvSpPr>
          <p:cNvPr id="29700" name="Rectangle 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9pPr>
          </a:lstStyle>
          <a:p>
            <a:pPr eaLnBrk="1" hangingPunct="1"/>
            <a:fld id="{AEB591BE-1D5E-4E21-B372-BD371AA0B593}" type="slidenum">
              <a:rPr lang="en-US" sz="1200" smtClean="0"/>
              <a:pPr eaLnBrk="1" hangingPunct="1"/>
              <a:t>7</a:t>
            </a:fld>
            <a:endParaRPr lang="en-US" sz="1200" smtClean="0"/>
          </a:p>
        </p:txBody>
      </p:sp>
      <p:sp>
        <p:nvSpPr>
          <p:cNvPr id="32771" name="Rectangle 2"/>
          <p:cNvSpPr>
            <a:spLocks noGrp="1" noRot="1" noChangeAspect="1" noTextEdit="1"/>
          </p:cNvSpPr>
          <p:nvPr>
            <p:ph type="sldImg"/>
          </p:nvPr>
        </p:nvSpPr>
        <p:spPr>
          <a:noFill/>
          <a:ln/>
        </p:spPr>
      </p:sp>
      <p:sp>
        <p:nvSpPr>
          <p:cNvPr id="32772" name="Rectangle 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7C452-B131-4DFE-A992-E1D63328A1E8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8938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 we have source of this chart? I don’t know if it makes sense to have a line chart here.  Probably just a scatter plot would be better.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7C452-B131-4DFE-A992-E1D63328A1E8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480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200225D3-6FE5-493F-AA9A-B054F56D98E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9485C0-3800-46A2-85AA-A163C4A1926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0"/>
            <a:ext cx="20574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0"/>
            <a:ext cx="60198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051404-BA9D-4A37-83B6-350CADB394D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E379AF-725C-4D16-ACEE-E49EE960865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2990D5-8B1D-44FA-80B9-2C802C74912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09800"/>
            <a:ext cx="4038600" cy="3916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09800"/>
            <a:ext cx="4038600" cy="3916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646D6D-3D72-4283-8877-2C505778303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9CC951-1339-47E2-9044-D95B99D127D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CBD7D8-D35E-4472-8F39-884222D811A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4906C0-ED39-4859-8ECE-61565ED092B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430B65-2547-45F7-ABC0-93CA76B76A5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070A60-A8CF-4855-971D-EEACABF1771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microsoft.com/office/2007/relationships/hdphoto" Target="../media/hdphoto3.wdp"/><Relationship Id="rId26" Type="http://schemas.openxmlformats.org/officeDocument/2006/relationships/image" Target="../media/image10.jpe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6.jpeg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3.png"/><Relationship Id="rId25" Type="http://schemas.openxmlformats.org/officeDocument/2006/relationships/image" Target="../media/image9.emf"/><Relationship Id="rId2" Type="http://schemas.openxmlformats.org/officeDocument/2006/relationships/slideLayout" Target="../slideLayouts/slideLayout2.xml"/><Relationship Id="rId16" Type="http://schemas.microsoft.com/office/2007/relationships/hdphoto" Target="../media/hdphoto2.wdp"/><Relationship Id="rId20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8.jpe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23" Type="http://schemas.microsoft.com/office/2007/relationships/hdphoto" Target="../media/hdphoto4.wdp"/><Relationship Id="rId28" Type="http://schemas.microsoft.com/office/2007/relationships/hdphoto" Target="../media/hdphoto5.wdp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Relationship Id="rId22" Type="http://schemas.openxmlformats.org/officeDocument/2006/relationships/image" Target="../media/image7.png"/><Relationship Id="rId27" Type="http://schemas.openxmlformats.org/officeDocument/2006/relationships/image" Target="../media/image1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IMG1513.JPG"/>
          <p:cNvPicPr>
            <a:picLocks noChangeAspect="1"/>
          </p:cNvPicPr>
          <p:nvPr userDrawn="1"/>
        </p:nvPicPr>
        <p:blipFill rotWithShape="1"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0000"/>
                    </a14:imgEffect>
                    <a14:imgEffect>
                      <a14:brightnessContrast bright="3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31766" cy="914399"/>
          </a:xfrm>
          <a:prstGeom prst="rect">
            <a:avLst/>
          </a:prstGeom>
        </p:spPr>
      </p:pic>
      <p:pic>
        <p:nvPicPr>
          <p:cNvPr id="5" name="Picture 4" descr="IMG_0159.JPG"/>
          <p:cNvPicPr>
            <a:picLocks noChangeAspect="1"/>
          </p:cNvPicPr>
          <p:nvPr userDrawn="1"/>
        </p:nvPicPr>
        <p:blipFill rotWithShape="1"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3897" y="0"/>
            <a:ext cx="917303" cy="914400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914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209800"/>
            <a:ext cx="8229600" cy="391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Myriad Pro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Myriad Pro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Myriad Pro" pitchFamily="34" charset="0"/>
              </a:defRPr>
            </a:lvl1pPr>
          </a:lstStyle>
          <a:p>
            <a:fld id="{FC27FB82-96C8-40EB-B27D-D6D4CEEBF7C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37" name="Picture 13" descr="DSCN1425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0" y="0"/>
            <a:ext cx="990600" cy="914400"/>
          </a:xfrm>
          <a:prstGeom prst="rect">
            <a:avLst/>
          </a:prstGeom>
          <a:noFill/>
        </p:spPr>
      </p:pic>
      <p:pic>
        <p:nvPicPr>
          <p:cNvPr id="1039" name="Picture 15" descr="DSCN1308"/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1400" y="0"/>
            <a:ext cx="762000" cy="914400"/>
          </a:xfrm>
          <a:prstGeom prst="rect">
            <a:avLst/>
          </a:prstGeom>
          <a:noFill/>
        </p:spPr>
      </p:pic>
      <p:pic>
        <p:nvPicPr>
          <p:cNvPr id="1038" name="Picture 14" descr="DSCN1438"/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9800" y="0"/>
            <a:ext cx="685800" cy="914400"/>
          </a:xfrm>
          <a:prstGeom prst="rect">
            <a:avLst/>
          </a:prstGeom>
          <a:noFill/>
        </p:spPr>
      </p:pic>
      <p:pic>
        <p:nvPicPr>
          <p:cNvPr id="1041" name="Picture 17" descr="DSCN1556"/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5600" y="0"/>
            <a:ext cx="685800" cy="914400"/>
          </a:xfrm>
          <a:prstGeom prst="rect">
            <a:avLst/>
          </a:prstGeom>
          <a:noFill/>
        </p:spPr>
      </p:pic>
      <p:pic>
        <p:nvPicPr>
          <p:cNvPr id="1043" name="Picture 19" descr="DSCN1591_1"/>
          <p:cNvPicPr>
            <a:picLocks noChangeAspect="1" noChangeArrowheads="1"/>
          </p:cNvPicPr>
          <p:nvPr/>
        </p:nvPicPr>
        <p:blipFill>
          <a:blip r:embed="rId22" cstate="email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5688" y="0"/>
            <a:ext cx="671512" cy="914400"/>
          </a:xfrm>
          <a:prstGeom prst="rect">
            <a:avLst/>
          </a:prstGeom>
          <a:noFill/>
        </p:spPr>
      </p:pic>
      <p:pic>
        <p:nvPicPr>
          <p:cNvPr id="1047" name="Picture 23" descr=" 8-21-2006 7-11-24 PM"/>
          <p:cNvPicPr>
            <a:picLocks noChangeAspect="1" noChangeArrowheads="1"/>
          </p:cNvPicPr>
          <p:nvPr/>
        </p:nvPicPr>
        <p:blipFill rotWithShape="1"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15120" y="0"/>
            <a:ext cx="106668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 EWB Globe.eps"/>
          <p:cNvPicPr>
            <a:picLocks noChangeAspect="1"/>
          </p:cNvPicPr>
          <p:nvPr userDrawn="1"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3880" y="45720"/>
            <a:ext cx="899770" cy="822960"/>
          </a:xfrm>
          <a:prstGeom prst="rect">
            <a:avLst/>
          </a:prstGeom>
        </p:spPr>
      </p:pic>
      <p:pic>
        <p:nvPicPr>
          <p:cNvPr id="4" name="Picture 3" descr="IMG_0153.JPG"/>
          <p:cNvPicPr>
            <a:picLocks noChangeAspect="1"/>
          </p:cNvPicPr>
          <p:nvPr userDrawn="1"/>
        </p:nvPicPr>
        <p:blipFill rotWithShape="1"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00"/>
          <a:stretch/>
        </p:blipFill>
        <p:spPr>
          <a:xfrm>
            <a:off x="6635284" y="-7257"/>
            <a:ext cx="782284" cy="914400"/>
          </a:xfrm>
          <a:prstGeom prst="rect">
            <a:avLst/>
          </a:prstGeom>
        </p:spPr>
      </p:pic>
      <p:pic>
        <p:nvPicPr>
          <p:cNvPr id="7" name="Picture 6" descr="DSCN0187.JPG"/>
          <p:cNvPicPr>
            <a:picLocks noChangeAspect="1"/>
          </p:cNvPicPr>
          <p:nvPr userDrawn="1"/>
        </p:nvPicPr>
        <p:blipFill rotWithShape="1">
          <a:blip r:embed="rId27" cstate="email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harpenSoften amount="25000"/>
                    </a14:imgEffect>
                    <a14:imgEffect>
                      <a14:saturation sat="11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6736" y="-11862"/>
            <a:ext cx="666264" cy="926261"/>
          </a:xfrm>
          <a:prstGeom prst="rect">
            <a:avLst/>
          </a:prstGeom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eg"/><Relationship Id="rId9" Type="http://schemas.openxmlformats.org/officeDocument/2006/relationships/image" Target="../media/image3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37.jpe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09600" y="1295400"/>
            <a:ext cx="7772400" cy="1470025"/>
          </a:xfrm>
        </p:spPr>
        <p:txBody>
          <a:bodyPr/>
          <a:lstStyle/>
          <a:p>
            <a:r>
              <a:rPr lang="en-US" dirty="0" smtClean="0"/>
              <a:t>Engineers Without Borders</a:t>
            </a:r>
            <a:br>
              <a:rPr lang="en-US" dirty="0" smtClean="0"/>
            </a:br>
            <a:r>
              <a:rPr lang="en-US" dirty="0" smtClean="0"/>
              <a:t>Greater Austin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0" y="3505200"/>
            <a:ext cx="9144000" cy="1752600"/>
          </a:xfrm>
        </p:spPr>
        <p:txBody>
          <a:bodyPr/>
          <a:lstStyle/>
          <a:p>
            <a:r>
              <a:rPr lang="en-US" dirty="0" err="1" smtClean="0"/>
              <a:t>Sieykin</a:t>
            </a:r>
            <a:r>
              <a:rPr lang="en-US" dirty="0" smtClean="0"/>
              <a:t>, Panama </a:t>
            </a:r>
          </a:p>
          <a:p>
            <a:r>
              <a:rPr lang="en-US" dirty="0" smtClean="0"/>
              <a:t>Clean Water &amp; Health Project</a:t>
            </a:r>
          </a:p>
          <a:p>
            <a:endParaRPr lang="en-US" dirty="0"/>
          </a:p>
          <a:p>
            <a:r>
              <a:rPr lang="en-US" sz="2400" dirty="0" smtClean="0"/>
              <a:t>March 22, 2011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7154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 0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4296" y="2362200"/>
            <a:ext cx="3962400" cy="3623559"/>
          </a:xfrm>
          <a:prstGeom prst="rect">
            <a:avLst/>
          </a:prstGeom>
          <a:noFill/>
          <a:ln w="9525" cmpd="sng">
            <a:solidFill>
              <a:srgbClr val="800000"/>
            </a:solidFill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 Alternatives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Slow Sand Filter</a:t>
            </a:r>
          </a:p>
          <a:p>
            <a:r>
              <a:rPr lang="en-US" dirty="0"/>
              <a:t>Bio-Sand Filter</a:t>
            </a:r>
          </a:p>
          <a:p>
            <a:r>
              <a:rPr lang="en-US" dirty="0"/>
              <a:t>Solar Disinfection</a:t>
            </a:r>
          </a:p>
          <a:p>
            <a:r>
              <a:rPr lang="en-US" dirty="0"/>
              <a:t>Ceramic Filters</a:t>
            </a:r>
          </a:p>
          <a:p>
            <a:r>
              <a:rPr lang="en-US" dirty="0"/>
              <a:t>Chlorination</a:t>
            </a:r>
          </a:p>
          <a:p>
            <a:r>
              <a:rPr lang="en-US" dirty="0"/>
              <a:t>Rainwater </a:t>
            </a:r>
            <a:r>
              <a:rPr lang="en-US" dirty="0" smtClean="0"/>
              <a:t>Harvesting</a:t>
            </a:r>
          </a:p>
          <a:p>
            <a:r>
              <a:rPr lang="en-US" dirty="0" smtClean="0"/>
              <a:t>Hand-Dug Well</a:t>
            </a:r>
            <a:endParaRPr lang="en-US" dirty="0"/>
          </a:p>
          <a:p>
            <a:r>
              <a:rPr lang="en-US" dirty="0" smtClean="0"/>
              <a:t>Spring Box</a:t>
            </a:r>
            <a:endParaRPr lang="en-US" dirty="0" smtClean="0"/>
          </a:p>
        </p:txBody>
      </p:sp>
      <p:pic>
        <p:nvPicPr>
          <p:cNvPr id="5" name=" 0"/>
          <p:cNvPicPr>
            <a:picLocks noGrp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48200" y="3461974"/>
            <a:ext cx="4038600" cy="1412014"/>
          </a:xfrm>
          <a:prstGeom prst="rect">
            <a:avLst/>
          </a:prstGeom>
          <a:noFill/>
          <a:ln w="9525" cmpd="sng">
            <a:solidFill>
              <a:srgbClr val="800000"/>
            </a:solidFill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830" y="2590800"/>
            <a:ext cx="3886770" cy="31677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496" y="2741270"/>
            <a:ext cx="3048000" cy="29813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911" y="2157984"/>
            <a:ext cx="2658089" cy="4019550"/>
          </a:xfrm>
          <a:prstGeom prst="rect">
            <a:avLst/>
          </a:prstGeom>
        </p:spPr>
      </p:pic>
      <p:pic>
        <p:nvPicPr>
          <p:cNvPr id="12" name="Picture 11" descr="Well Cross Section.tiff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45928" y="2130552"/>
            <a:ext cx="3239135" cy="4166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spring box spring capped3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284999" y="2374392"/>
            <a:ext cx="2743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999" y="2514600"/>
            <a:ext cx="3478001" cy="334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9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Preferred Alternative: </a:t>
            </a:r>
            <a:r>
              <a:rPr lang="en-US" dirty="0" smtClean="0"/>
              <a:t>Spring Box</a:t>
            </a:r>
            <a:endParaRPr lang="en-US" dirty="0"/>
          </a:p>
        </p:txBody>
      </p:sp>
      <p:pic>
        <p:nvPicPr>
          <p:cNvPr id="6" name="Picture 2" descr="spring box spring capped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562600" y="2286000"/>
            <a:ext cx="2857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09600" y="2362200"/>
            <a:ext cx="4340889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04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Testing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0200" y="2209800"/>
            <a:ext cx="3276600" cy="3916363"/>
          </a:xfrm>
        </p:spPr>
        <p:txBody>
          <a:bodyPr/>
          <a:lstStyle/>
          <a:p>
            <a:r>
              <a:rPr lang="en-US" sz="2200" dirty="0" smtClean="0"/>
              <a:t>pH</a:t>
            </a:r>
          </a:p>
          <a:p>
            <a:r>
              <a:rPr lang="en-US" sz="2200" dirty="0" smtClean="0"/>
              <a:t>Hardness </a:t>
            </a:r>
          </a:p>
          <a:p>
            <a:r>
              <a:rPr lang="en-US" sz="2200" dirty="0" smtClean="0"/>
              <a:t>Alkalinity</a:t>
            </a:r>
          </a:p>
          <a:p>
            <a:r>
              <a:rPr lang="en-US" sz="2200" dirty="0" smtClean="0"/>
              <a:t>Nitrates/Nitrites</a:t>
            </a:r>
          </a:p>
          <a:p>
            <a:r>
              <a:rPr lang="en-US" sz="2200" dirty="0" smtClean="0"/>
              <a:t>Ammonium</a:t>
            </a:r>
          </a:p>
          <a:p>
            <a:r>
              <a:rPr lang="en-US" sz="2200" dirty="0" smtClean="0"/>
              <a:t>Phosphates</a:t>
            </a:r>
          </a:p>
          <a:p>
            <a:r>
              <a:rPr lang="en-US" sz="2200" dirty="0" smtClean="0"/>
              <a:t>Arsenic</a:t>
            </a:r>
          </a:p>
          <a:p>
            <a:r>
              <a:rPr lang="en-US" sz="2200" dirty="0" smtClean="0"/>
              <a:t>Turbidity</a:t>
            </a:r>
          </a:p>
          <a:p>
            <a:r>
              <a:rPr lang="en-US" sz="2200" dirty="0" smtClean="0"/>
              <a:t>Total coliforms</a:t>
            </a:r>
          </a:p>
          <a:p>
            <a:r>
              <a:rPr lang="en-US" sz="2200" dirty="0" smtClean="0"/>
              <a:t>E. coli</a:t>
            </a:r>
            <a:endParaRPr lang="en-US" sz="2200" dirty="0"/>
          </a:p>
        </p:txBody>
      </p:sp>
      <p:pic>
        <p:nvPicPr>
          <p:cNvPr id="11" name="Content Placeholder 10" descr="C:\Users\clt832\AppData\Local\Microsoft\Windows\Temporary Internet Files\Content.Word\IMAG0266.jpg"/>
          <p:cNvPicPr>
            <a:picLocks noGrp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329928" y="2209800"/>
            <a:ext cx="2933700" cy="391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09600" y="2438400"/>
            <a:ext cx="4410691" cy="330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3206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1394385" y="2013750"/>
            <a:ext cx="6355230" cy="453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1213969" y="1894803"/>
            <a:ext cx="6716063" cy="4810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 of Community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942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991100"/>
            <a:ext cx="2286000" cy="1714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Schematic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 bwMode="auto">
          <a:xfrm>
            <a:off x="732685" y="2286000"/>
            <a:ext cx="609600" cy="4572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1531258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Spring box</a:t>
            </a:r>
          </a:p>
          <a:p>
            <a:r>
              <a:rPr lang="en-US" dirty="0" smtClean="0"/>
              <a:t>Elev. = 1,000 ft.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86504" y="2095996"/>
            <a:ext cx="2776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Potable source line</a:t>
            </a:r>
          </a:p>
          <a:p>
            <a:r>
              <a:rPr lang="en-US" dirty="0" smtClean="0"/>
              <a:t>~</a:t>
            </a:r>
            <a:r>
              <a:rPr lang="en-US" dirty="0"/>
              <a:t> </a:t>
            </a:r>
            <a:r>
              <a:rPr lang="en-US" dirty="0" smtClean="0"/>
              <a:t>1,500 ft. PVC pipe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 bwMode="auto">
          <a:xfrm>
            <a:off x="3878943" y="3078476"/>
            <a:ext cx="845457" cy="760412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49371" y="3135516"/>
            <a:ext cx="1710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Potable tank</a:t>
            </a:r>
          </a:p>
          <a:p>
            <a:r>
              <a:rPr lang="en-US" dirty="0" smtClean="0"/>
              <a:t>Elev. = 930 ft.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893129" y="4300067"/>
            <a:ext cx="3641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Service lines</a:t>
            </a:r>
          </a:p>
          <a:p>
            <a:r>
              <a:rPr lang="en-US" dirty="0" smtClean="0"/>
              <a:t>~ 13,500  ft. each (~1” main line)</a:t>
            </a:r>
            <a:endParaRPr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4073072" y="4692495"/>
            <a:ext cx="457200" cy="323166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 bwMode="auto">
          <a:xfrm flipV="1">
            <a:off x="3200400" y="4364072"/>
            <a:ext cx="780143" cy="16158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>
            <a:off x="3201252" y="4686934"/>
            <a:ext cx="780143" cy="16158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1600200" y="4230469"/>
            <a:ext cx="1612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Bridges</a:t>
            </a:r>
          </a:p>
          <a:p>
            <a:pPr algn="r"/>
            <a:r>
              <a:rPr lang="en-US" dirty="0" smtClean="0"/>
              <a:t>~ 150 ft. span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5208575" y="5765973"/>
            <a:ext cx="2106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dirty="0"/>
              <a:t>Users</a:t>
            </a:r>
          </a:p>
          <a:p>
            <a:r>
              <a:rPr lang="en-US" dirty="0"/>
              <a:t>Elev. = </a:t>
            </a:r>
            <a:r>
              <a:rPr lang="en-US" dirty="0" smtClean="0"/>
              <a:t>600-870 ft. </a:t>
            </a:r>
            <a:endParaRPr lang="en-US" dirty="0"/>
          </a:p>
        </p:txBody>
      </p:sp>
      <p:grpSp>
        <p:nvGrpSpPr>
          <p:cNvPr id="41" name="Group 40"/>
          <p:cNvGrpSpPr/>
          <p:nvPr/>
        </p:nvGrpSpPr>
        <p:grpSpPr>
          <a:xfrm>
            <a:off x="3926092" y="5387060"/>
            <a:ext cx="910771" cy="1251136"/>
            <a:chOff x="4419600" y="5705817"/>
            <a:chExt cx="616857" cy="847383"/>
          </a:xfrm>
        </p:grpSpPr>
        <p:grpSp>
          <p:nvGrpSpPr>
            <p:cNvPr id="40" name="Group 39"/>
            <p:cNvGrpSpPr/>
            <p:nvPr/>
          </p:nvGrpSpPr>
          <p:grpSpPr>
            <a:xfrm>
              <a:off x="4800600" y="5705817"/>
              <a:ext cx="159657" cy="390183"/>
              <a:chOff x="4800600" y="5705817"/>
              <a:chExt cx="159657" cy="390183"/>
            </a:xfrm>
          </p:grpSpPr>
          <p:sp>
            <p:nvSpPr>
              <p:cNvPr id="28" name="Rectangle 27"/>
              <p:cNvSpPr/>
              <p:nvPr/>
            </p:nvSpPr>
            <p:spPr bwMode="auto">
              <a:xfrm>
                <a:off x="4800600" y="5867400"/>
                <a:ext cx="159657" cy="22860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29" name="Isosceles Triangle 28"/>
              <p:cNvSpPr/>
              <p:nvPr/>
            </p:nvSpPr>
            <p:spPr bwMode="auto">
              <a:xfrm>
                <a:off x="4800600" y="5705817"/>
                <a:ext cx="159657" cy="161583"/>
              </a:xfrm>
              <a:prstGeom prst="triangl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4419600" y="5858217"/>
              <a:ext cx="159657" cy="390183"/>
              <a:chOff x="4419600" y="5858217"/>
              <a:chExt cx="159657" cy="390183"/>
            </a:xfrm>
          </p:grpSpPr>
          <p:sp>
            <p:nvSpPr>
              <p:cNvPr id="30" name="Rectangle 29"/>
              <p:cNvSpPr/>
              <p:nvPr/>
            </p:nvSpPr>
            <p:spPr bwMode="auto">
              <a:xfrm>
                <a:off x="4419600" y="6019800"/>
                <a:ext cx="159657" cy="22860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31" name="Isosceles Triangle 30"/>
              <p:cNvSpPr/>
              <p:nvPr/>
            </p:nvSpPr>
            <p:spPr bwMode="auto">
              <a:xfrm>
                <a:off x="4419600" y="5858217"/>
                <a:ext cx="159657" cy="161583"/>
              </a:xfrm>
              <a:prstGeom prst="triangl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4572000" y="6010617"/>
              <a:ext cx="159657" cy="390183"/>
              <a:chOff x="4572000" y="6010617"/>
              <a:chExt cx="159657" cy="390183"/>
            </a:xfrm>
          </p:grpSpPr>
          <p:sp>
            <p:nvSpPr>
              <p:cNvPr id="32" name="Rectangle 31"/>
              <p:cNvSpPr/>
              <p:nvPr/>
            </p:nvSpPr>
            <p:spPr bwMode="auto">
              <a:xfrm>
                <a:off x="4572000" y="6172200"/>
                <a:ext cx="159657" cy="22860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33" name="Isosceles Triangle 32"/>
              <p:cNvSpPr/>
              <p:nvPr/>
            </p:nvSpPr>
            <p:spPr bwMode="auto">
              <a:xfrm>
                <a:off x="4572000" y="6010617"/>
                <a:ext cx="159657" cy="161583"/>
              </a:xfrm>
              <a:prstGeom prst="triangl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4876800" y="6163017"/>
              <a:ext cx="159657" cy="390183"/>
              <a:chOff x="4876800" y="6163017"/>
              <a:chExt cx="159657" cy="390183"/>
            </a:xfrm>
          </p:grpSpPr>
          <p:sp>
            <p:nvSpPr>
              <p:cNvPr id="35" name="Rectangle 34"/>
              <p:cNvSpPr/>
              <p:nvPr/>
            </p:nvSpPr>
            <p:spPr bwMode="auto">
              <a:xfrm>
                <a:off x="4876800" y="6324600"/>
                <a:ext cx="159657" cy="22860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36" name="Isosceles Triangle 35"/>
              <p:cNvSpPr/>
              <p:nvPr/>
            </p:nvSpPr>
            <p:spPr bwMode="auto">
              <a:xfrm>
                <a:off x="4876800" y="6163017"/>
                <a:ext cx="159657" cy="161583"/>
              </a:xfrm>
              <a:prstGeom prst="triangl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</p:grpSp>
      </p:grpSp>
      <p:cxnSp>
        <p:nvCxnSpPr>
          <p:cNvPr id="49" name="Elbow Connector 48"/>
          <p:cNvCxnSpPr>
            <a:stCxn id="5" idx="3"/>
            <a:endCxn id="14" idx="1"/>
          </p:cNvCxnSpPr>
          <p:nvPr/>
        </p:nvCxnSpPr>
        <p:spPr>
          <a:xfrm>
            <a:off x="1342285" y="2514600"/>
            <a:ext cx="2536658" cy="944082"/>
          </a:xfrm>
          <a:prstGeom prst="bentConnector3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14" idx="2"/>
          </p:cNvCxnSpPr>
          <p:nvPr/>
        </p:nvCxnSpPr>
        <p:spPr>
          <a:xfrm>
            <a:off x="4301672" y="3838888"/>
            <a:ext cx="0" cy="172182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 bwMode="auto">
          <a:xfrm>
            <a:off x="4077222" y="4191000"/>
            <a:ext cx="457200" cy="323166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9400" y="2628900"/>
            <a:ext cx="22860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228600" y="5588000"/>
            <a:ext cx="2133600" cy="68182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8574" y="2013614"/>
            <a:ext cx="2563826" cy="3418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2" descr="spring box spring capped3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949" b="7108"/>
          <a:stretch/>
        </p:blipFill>
        <p:spPr bwMode="auto">
          <a:xfrm>
            <a:off x="225552" y="2919984"/>
            <a:ext cx="1603248" cy="1516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5475586"/>
            <a:ext cx="1600200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454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/>
      <p:bldP spid="14" grpId="0" animBg="1"/>
      <p:bldP spid="15" grpId="0"/>
      <p:bldP spid="22" grpId="0"/>
      <p:bldP spid="24" grpId="0" animBg="1"/>
      <p:bldP spid="27" grpId="0"/>
      <p:bldP spid="34" grpId="0"/>
      <p:bldP spid="53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Demand – Water Use Assumptions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Community members are used to having access to large amounts of water</a:t>
            </a:r>
          </a:p>
          <a:p>
            <a:r>
              <a:rPr lang="en-US" dirty="0"/>
              <a:t>We wanted to avoid causing large changes in behavior</a:t>
            </a:r>
          </a:p>
          <a:p>
            <a:r>
              <a:rPr lang="en-US" dirty="0"/>
              <a:t>Two demand </a:t>
            </a:r>
            <a:r>
              <a:rPr lang="en-US" dirty="0" smtClean="0"/>
              <a:t>groups (</a:t>
            </a:r>
            <a:r>
              <a:rPr lang="en-US" dirty="0"/>
              <a:t>d</a:t>
            </a:r>
            <a:r>
              <a:rPr lang="en-US" dirty="0" smtClean="0"/>
              <a:t>aily consumption):</a:t>
            </a:r>
            <a:endParaRPr lang="en-US" dirty="0"/>
          </a:p>
          <a:p>
            <a:pPr lvl="1"/>
            <a:r>
              <a:rPr lang="en-US" dirty="0"/>
              <a:t>Potable-Only: 50 </a:t>
            </a:r>
            <a:r>
              <a:rPr lang="en-US" dirty="0" smtClean="0"/>
              <a:t>L/p </a:t>
            </a:r>
            <a:r>
              <a:rPr lang="en-US" dirty="0"/>
              <a:t>(WHO “intermediate”)</a:t>
            </a:r>
          </a:p>
          <a:p>
            <a:pPr lvl="1"/>
            <a:r>
              <a:rPr lang="en-US" dirty="0"/>
              <a:t>Full Demand: 150 </a:t>
            </a:r>
            <a:r>
              <a:rPr lang="en-US" dirty="0" smtClean="0"/>
              <a:t>L/p  </a:t>
            </a:r>
            <a:r>
              <a:rPr lang="en-US" dirty="0"/>
              <a:t>(WHO “optimal”)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12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Demand – Population Calculations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2057400"/>
                <a:ext cx="8229600" cy="4419600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US" sz="2800" b="0" i="1" smtClean="0">
                            <a:latin typeface="Cambria Math"/>
                          </a:rPr>
                          <m:t>𝑡</m:t>
                        </m:r>
                      </m:sub>
                    </m:sSub>
                    <m:r>
                      <a:rPr lang="en-US" sz="2800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28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US" sz="2800" i="1">
                            <a:latin typeface="Cambria Math"/>
                          </a:rPr>
                          <m:t>𝑖</m:t>
                        </m:r>
                      </m:sub>
                    </m:sSub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𝑟𝑡</m:t>
                        </m:r>
                      </m:sup>
                    </m:sSup>
                  </m:oMath>
                </a14:m>
                <a:r>
                  <a:rPr lang="en-US" sz="2800" dirty="0"/>
                  <a:t>, Population growth formula</a:t>
                </a:r>
              </a:p>
              <a:p>
                <a:pPr lvl="1"/>
                <a:r>
                  <a:rPr lang="en-US" sz="2400" i="1" dirty="0">
                    <a:latin typeface="Cambria" pitchFamily="18" charset="0"/>
                  </a:rPr>
                  <a:t>t</a:t>
                </a:r>
                <a:r>
                  <a:rPr lang="en-US" sz="2400" dirty="0">
                    <a:latin typeface="Cambria" pitchFamily="18" charset="0"/>
                  </a:rPr>
                  <a:t> = 15 </a:t>
                </a:r>
                <a:r>
                  <a:rPr lang="en-US" sz="2400" dirty="0" err="1">
                    <a:latin typeface="Cambria" pitchFamily="18" charset="0"/>
                  </a:rPr>
                  <a:t>yr</a:t>
                </a:r>
                <a:r>
                  <a:rPr lang="en-US" sz="2400" dirty="0"/>
                  <a:t>; EWB requires 15-year sustainability</a:t>
                </a:r>
              </a:p>
              <a:p>
                <a:pPr lvl="1"/>
                <a:r>
                  <a:rPr lang="en-US" sz="2400" i="1" dirty="0">
                    <a:latin typeface="Cambria" pitchFamily="18" charset="0"/>
                  </a:rPr>
                  <a:t>r</a:t>
                </a:r>
                <a:r>
                  <a:rPr lang="en-US" sz="2400" dirty="0">
                    <a:latin typeface="Cambria" pitchFamily="18" charset="0"/>
                  </a:rPr>
                  <a:t> = 2.0% yr</a:t>
                </a:r>
                <a:r>
                  <a:rPr lang="en-US" sz="2400" baseline="30000" dirty="0">
                    <a:latin typeface="Cambria" pitchFamily="18" charset="0"/>
                  </a:rPr>
                  <a:t>-1</a:t>
                </a:r>
                <a:r>
                  <a:rPr lang="en-US" sz="2400" dirty="0">
                    <a:latin typeface="Cambria" pitchFamily="18" charset="0"/>
                  </a:rPr>
                  <a:t> </a:t>
                </a:r>
              </a:p>
              <a:p>
                <a:pPr lvl="2"/>
                <a:r>
                  <a:rPr lang="en-US" sz="2000" dirty="0"/>
                  <a:t>CIA World Fact Book reports </a:t>
                </a:r>
                <a:r>
                  <a:rPr lang="en-US" sz="2000" dirty="0" smtClean="0">
                    <a:latin typeface="Cambria" pitchFamily="18" charset="0"/>
                  </a:rPr>
                  <a:t>1.4%</a:t>
                </a:r>
                <a:r>
                  <a:rPr lang="en-US" sz="2000" dirty="0" smtClean="0"/>
                  <a:t> </a:t>
                </a:r>
                <a:r>
                  <a:rPr lang="en-US" sz="2000" dirty="0"/>
                  <a:t>for </a:t>
                </a:r>
                <a:r>
                  <a:rPr lang="en-US" sz="2000" dirty="0" smtClean="0"/>
                  <a:t>Panama</a:t>
                </a:r>
              </a:p>
              <a:p>
                <a:pPr lvl="1"/>
                <a:r>
                  <a:rPr lang="en-US" sz="2400" i="1" dirty="0">
                    <a:latin typeface="Cambria" pitchFamily="18" charset="0"/>
                  </a:rPr>
                  <a:t>P</a:t>
                </a:r>
                <a:r>
                  <a:rPr lang="en-US" sz="2400" i="1" baseline="-25000" dirty="0">
                    <a:latin typeface="Cambria" pitchFamily="18" charset="0"/>
                  </a:rPr>
                  <a:t>i</a:t>
                </a:r>
                <a:r>
                  <a:rPr lang="en-US" sz="2400" baseline="-25000" dirty="0">
                    <a:latin typeface="Cambria" pitchFamily="18" charset="0"/>
                  </a:rPr>
                  <a:t> </a:t>
                </a:r>
                <a:r>
                  <a:rPr lang="en-US" sz="2400" dirty="0">
                    <a:latin typeface="Cambria" pitchFamily="18" charset="0"/>
                  </a:rPr>
                  <a:t>= 79 </a:t>
                </a:r>
                <a:r>
                  <a:rPr lang="en-US" sz="2400" dirty="0"/>
                  <a:t>people for Arriba sector</a:t>
                </a:r>
              </a:p>
              <a:p>
                <a:pPr lvl="2"/>
                <a:r>
                  <a:rPr lang="en-US" sz="2000" dirty="0">
                    <a:latin typeface="Cambria" pitchFamily="18" charset="0"/>
                  </a:rPr>
                  <a:t>47</a:t>
                </a:r>
                <a:r>
                  <a:rPr lang="en-US" sz="2000" dirty="0"/>
                  <a:t> in “potable-only group”</a:t>
                </a:r>
              </a:p>
              <a:p>
                <a:pPr lvl="2"/>
                <a:r>
                  <a:rPr lang="en-US" sz="2000" dirty="0">
                    <a:latin typeface="Cambria" pitchFamily="18" charset="0"/>
                  </a:rPr>
                  <a:t>32</a:t>
                </a:r>
                <a:r>
                  <a:rPr lang="en-US" sz="2000" dirty="0"/>
                  <a:t> in “full demand group”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US" sz="2800" i="1">
                            <a:latin typeface="Cambria Math"/>
                          </a:rPr>
                          <m:t>𝑡𝑜𝑡𝑎𝑙</m:t>
                        </m:r>
                      </m:sub>
                    </m:sSub>
                    <m:r>
                      <a:rPr lang="en-US" sz="2800" i="1">
                        <a:latin typeface="Cambria Math"/>
                      </a:rPr>
                      <m:t>=79</m:t>
                    </m:r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0.02(15)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=107 </m:t>
                    </m:r>
                    <m:r>
                      <a:rPr lang="en-US" sz="2800" i="1">
                        <a:latin typeface="Cambria Math"/>
                      </a:rPr>
                      <m:t>𝑝𝑒𝑜𝑝𝑙𝑒</m:t>
                    </m:r>
                  </m:oMath>
                </a14:m>
                <a:endParaRPr lang="en-US" sz="2800" dirty="0" smtClean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US" sz="2400" i="1">
                            <a:latin typeface="Cambria Math"/>
                          </a:rPr>
                          <m:t>𝑝𝑜𝑡𝑎𝑏𝑙𝑒</m:t>
                        </m:r>
                      </m:sub>
                    </m:sSub>
                    <m:r>
                      <a:rPr lang="en-US" sz="2400" i="1">
                        <a:latin typeface="Cambria Math"/>
                      </a:rPr>
                      <m:t>=47</m:t>
                    </m:r>
                    <m:sSup>
                      <m:sSupPr>
                        <m:ctrlPr>
                          <a:rPr lang="en-US" sz="24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sz="2400" i="1">
                            <a:latin typeface="Cambria Math"/>
                          </a:rPr>
                          <m:t>0.02(15)</m:t>
                        </m:r>
                      </m:sup>
                    </m:sSup>
                    <m:r>
                      <a:rPr lang="en-US" sz="2400" i="1">
                        <a:latin typeface="Cambria Math"/>
                      </a:rPr>
                      <m:t>=64 </m:t>
                    </m:r>
                    <m:r>
                      <a:rPr lang="en-US" sz="2400" i="1">
                        <a:latin typeface="Cambria Math"/>
                      </a:rPr>
                      <m:t>𝑝𝑒𝑜𝑝𝑙𝑒</m:t>
                    </m:r>
                  </m:oMath>
                </a14:m>
                <a:endParaRPr lang="en-US" sz="2400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US" sz="2400" i="1">
                            <a:latin typeface="Cambria Math"/>
                          </a:rPr>
                          <m:t>𝑓𝑢𝑙𝑙</m:t>
                        </m:r>
                      </m:sub>
                    </m:sSub>
                    <m:r>
                      <a:rPr lang="en-US" sz="2400" i="1">
                        <a:latin typeface="Cambria Math"/>
                      </a:rPr>
                      <m:t>=32</m:t>
                    </m:r>
                    <m:sSup>
                      <m:sSupPr>
                        <m:ctrlPr>
                          <a:rPr lang="en-US" sz="24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sz="2400" i="1">
                            <a:latin typeface="Cambria Math"/>
                          </a:rPr>
                          <m:t>0.02(15)</m:t>
                        </m:r>
                      </m:sup>
                    </m:sSup>
                    <m:r>
                      <a:rPr lang="en-US" sz="2400" i="1">
                        <a:latin typeface="Cambria Math"/>
                      </a:rPr>
                      <m:t>=43 </m:t>
                    </m:r>
                    <m:r>
                      <a:rPr lang="en-US" sz="2400" i="1">
                        <a:latin typeface="Cambria Math"/>
                      </a:rPr>
                      <m:t>𝑝𝑒𝑜𝑝𝑙𝑒</m:t>
                    </m:r>
                  </m:oMath>
                </a14:m>
                <a:endParaRPr lang="en-US" sz="2400" dirty="0"/>
              </a:p>
              <a:p>
                <a:endParaRPr lang="en-US" sz="2400" dirty="0"/>
              </a:p>
              <a:p>
                <a:pPr lvl="2"/>
                <a:endParaRPr lang="en-US" sz="18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2057400"/>
                <a:ext cx="8229600" cy="4419600"/>
              </a:xfrm>
              <a:blipFill rotWithShape="1">
                <a:blip r:embed="rId2"/>
                <a:stretch>
                  <a:fillRect t="-1241" b="-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78836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Demand – Daily </a:t>
            </a:r>
            <a:r>
              <a:rPr lang="en-US" sz="4000" dirty="0" smtClean="0"/>
              <a:t>Demand Calculations</a:t>
            </a:r>
            <a:endParaRPr lang="en-US" sz="4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𝑝𝑜𝑡𝑎𝑏𝑙𝑒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64 </m:t>
                        </m:r>
                        <m:r>
                          <a:rPr lang="en-US" i="1">
                            <a:latin typeface="Cambria Math"/>
                          </a:rPr>
                          <m:t>𝑝</m:t>
                        </m:r>
                      </m:e>
                    </m:d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50</m:t>
                        </m:r>
                        <m:f>
                          <m:fPr>
                            <m:ctrlPr>
                              <a:rPr lang="en-US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/>
                              </a:rPr>
                              <m:t>𝐿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/>
                              </a:rPr>
                              <m:t>𝑝𝑑</m:t>
                            </m:r>
                          </m:den>
                        </m:f>
                      </m:e>
                    </m:d>
                    <m:r>
                      <a:rPr lang="en-US" i="1">
                        <a:latin typeface="Cambria Math"/>
                      </a:rPr>
                      <m:t>=3200</m:t>
                    </m:r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𝐿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𝑑</m:t>
                        </m:r>
                      </m:den>
                    </m:f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𝑓𝑢𝑙𝑙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43 </m:t>
                        </m:r>
                        <m:r>
                          <a:rPr lang="en-US" i="1">
                            <a:latin typeface="Cambria Math"/>
                          </a:rPr>
                          <m:t>𝑝</m:t>
                        </m:r>
                      </m:e>
                    </m:d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150</m:t>
                        </m:r>
                        <m:f>
                          <m:fPr>
                            <m:ctrlPr>
                              <a:rPr lang="en-US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/>
                              </a:rPr>
                              <m:t>𝐿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/>
                              </a:rPr>
                              <m:t>𝑝𝑑</m:t>
                            </m:r>
                          </m:den>
                        </m:f>
                      </m:e>
                    </m:d>
                    <m:r>
                      <a:rPr lang="en-US" i="1">
                        <a:latin typeface="Cambria Math"/>
                      </a:rPr>
                      <m:t>=6450</m:t>
                    </m:r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𝐿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𝑑</m:t>
                        </m:r>
                      </m:den>
                    </m:f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/>
                          </a:rPr>
                          <m:t>𝑸</m:t>
                        </m:r>
                      </m:e>
                      <m:sub>
                        <m:r>
                          <a:rPr lang="en-US" b="1" i="1">
                            <a:latin typeface="Cambria Math"/>
                          </a:rPr>
                          <m:t>𝒕𝒐𝒕𝒂𝒍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=3200</m:t>
                    </m:r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𝐿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𝑑</m:t>
                        </m:r>
                      </m:den>
                    </m:f>
                    <m:r>
                      <a:rPr lang="en-US" i="1">
                        <a:latin typeface="Cambria Math"/>
                      </a:rPr>
                      <m:t>+6450</m:t>
                    </m:r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𝐿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𝑑</m:t>
                        </m:r>
                      </m:den>
                    </m:f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b="1" i="1">
                        <a:latin typeface="Cambria Math"/>
                      </a:rPr>
                      <m:t>𝟗𝟔𝟓𝟎</m:t>
                    </m:r>
                    <m:f>
                      <m:fPr>
                        <m:ctrlPr>
                          <a:rPr lang="en-US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/>
                          </a:rPr>
                          <m:t>𝑳</m:t>
                        </m:r>
                      </m:num>
                      <m:den>
                        <m:r>
                          <a:rPr lang="en-US" b="1" i="1">
                            <a:latin typeface="Cambria Math"/>
                          </a:rPr>
                          <m:t>𝒅</m:t>
                        </m:r>
                      </m:den>
                    </m:f>
                  </m:oMath>
                </a14:m>
                <a:endParaRPr lang="en-US" b="1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792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Potable Water Supply</a:t>
            </a:r>
            <a:endParaRPr lang="en-US" dirty="0"/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037012603"/>
              </p:ext>
            </p:extLst>
          </p:nvPr>
        </p:nvGraphicFramePr>
        <p:xfrm>
          <a:off x="2035302" y="2296929"/>
          <a:ext cx="5067300" cy="36784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289" y="2667000"/>
            <a:ext cx="6187327" cy="2938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57400" y="5943600"/>
            <a:ext cx="502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Source: Global Precipitation Climatology Center (GPCC)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28801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Sizing the Tank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800" dirty="0" smtClean="0"/>
                  <a:t>Sequent Peak Method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/>
                          </a:rPr>
                          <m:t>𝐾</m:t>
                        </m:r>
                      </m:e>
                      <m:sub>
                        <m:r>
                          <a:rPr lang="en-US" sz="1600" i="1">
                            <a:latin typeface="Cambria Math"/>
                          </a:rPr>
                          <m:t>𝑡</m:t>
                        </m:r>
                      </m:sub>
                    </m:sSub>
                    <m:r>
                      <a:rPr lang="en-US" sz="1600" i="1">
                        <a:latin typeface="Cambria Math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sz="1600" i="1">
                            <a:latin typeface="Cambria Math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1600" i="1">
                                <a:latin typeface="Cambria Math"/>
                              </a:rPr>
                            </m:ctrlPr>
                          </m:eqArrPr>
                          <m:e>
                            <m:sSub>
                              <m:sSubPr>
                                <m:ctrlPr>
                                  <a:rPr lang="en-US" sz="16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/>
                                  </a:rPr>
                                  <m:t>𝑑𝑒𝑚𝑎𝑛𝑑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sz="1600" i="1">
                                <a:latin typeface="Cambria Math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16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/>
                                  </a:rPr>
                                  <m:t>𝑖𝑛𝑓𝑙𝑜𝑤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sz="1600" i="1">
                                <a:latin typeface="Cambria Math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16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/>
                                  </a:rPr>
                                  <m:t>𝐾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/>
                                  </a:rPr>
                                  <m:t>𝑡</m:t>
                                </m:r>
                                <m:r>
                                  <a:rPr lang="en-US" sz="1600" i="1">
                                    <a:latin typeface="Cambria Math"/>
                                  </a:rPr>
                                  <m:t>−1</m:t>
                                </m:r>
                              </m:sub>
                            </m:sSub>
                            <m:r>
                              <a:rPr lang="en-US" sz="1600" i="1">
                                <a:latin typeface="Cambria Math"/>
                              </a:rPr>
                              <m:t> </m:t>
                            </m:r>
                            <m:r>
                              <a:rPr lang="en-US" sz="1600" i="1">
                                <a:latin typeface="Cambria Math"/>
                              </a:rPr>
                              <m:t>𝐼𝑓</m:t>
                            </m:r>
                            <m:r>
                              <a:rPr lang="en-US" sz="1600" i="1">
                                <a:latin typeface="Cambria Math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US" sz="16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/>
                                  </a:rPr>
                                  <m:t>𝑑𝑒𝑚𝑎𝑛𝑑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sz="1600" i="1">
                                <a:latin typeface="Cambria Math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16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/>
                                  </a:rPr>
                                  <m:t>𝑖𝑛𝑓𝑙𝑜𝑤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sz="1600" i="1">
                                <a:latin typeface="Cambria Math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16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/>
                                  </a:rPr>
                                  <m:t>𝐾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/>
                                  </a:rPr>
                                  <m:t>𝑡</m:t>
                                </m:r>
                                <m:r>
                                  <a:rPr lang="en-US" sz="1600" i="1">
                                    <a:latin typeface="Cambria Math"/>
                                  </a:rPr>
                                  <m:t>−1</m:t>
                                </m:r>
                              </m:sub>
                            </m:sSub>
                            <m:r>
                              <a:rPr lang="en-US" sz="1600" i="1">
                                <a:latin typeface="Cambria Math"/>
                              </a:rPr>
                              <m:t>≥0</m:t>
                            </m:r>
                          </m:e>
                          <m:e>
                            <m:r>
                              <a:rPr lang="en-US" sz="1600" i="1">
                                <a:latin typeface="Cambria Math"/>
                              </a:rPr>
                              <m:t>                        0                           </m:t>
                            </m:r>
                            <m:r>
                              <a:rPr lang="en-US" sz="1600" i="1">
                                <a:latin typeface="Cambria Math"/>
                              </a:rPr>
                              <m:t>𝐼𝑓</m:t>
                            </m:r>
                            <m:r>
                              <a:rPr lang="en-US" sz="1600" i="1">
                                <a:latin typeface="Cambria Math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US" sz="16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/>
                                  </a:rPr>
                                  <m:t>𝑑𝑒𝑚𝑎𝑛𝑑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sz="1600" i="1">
                                <a:latin typeface="Cambria Math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16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/>
                                  </a:rPr>
                                  <m:t>𝑖𝑛𝑓𝑙𝑜𝑤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sz="1600" i="1">
                                <a:latin typeface="Cambria Math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16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/>
                                  </a:rPr>
                                  <m:t>𝐾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/>
                                  </a:rPr>
                                  <m:t>𝑡</m:t>
                                </m:r>
                                <m:r>
                                  <a:rPr lang="en-US" sz="1600" i="1">
                                    <a:latin typeface="Cambria Math"/>
                                  </a:rPr>
                                  <m:t>−1</m:t>
                                </m:r>
                              </m:sub>
                            </m:sSub>
                            <m:r>
                              <a:rPr lang="en-US" sz="1600" i="1">
                                <a:latin typeface="Cambria Math"/>
                              </a:rPr>
                              <m:t>&lt;0</m:t>
                            </m:r>
                          </m:e>
                        </m:eqArr>
                      </m:e>
                    </m:d>
                  </m:oMath>
                </a14:m>
                <a:endParaRPr lang="en-US" sz="1600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 cstate="print"/>
                <a:stretch>
                  <a:fillRect l="-1481" t="-1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3" descr="seqnt_pk_metho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" r="4611" b="10869"/>
          <a:stretch>
            <a:fillRect/>
          </a:stretch>
        </p:blipFill>
        <p:spPr bwMode="auto">
          <a:xfrm>
            <a:off x="2476500" y="3538520"/>
            <a:ext cx="4191000" cy="301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88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Engineers Without Borders-USA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  <a:defRPr/>
            </a:pPr>
            <a:r>
              <a:rPr lang="en-US" dirty="0">
                <a:solidFill>
                  <a:srgbClr val="0070C0"/>
                </a:solidFill>
              </a:rPr>
              <a:t>Vision</a:t>
            </a:r>
          </a:p>
          <a:p>
            <a:pPr algn="ctr">
              <a:buNone/>
              <a:defRPr/>
            </a:pPr>
            <a:r>
              <a:rPr lang="en-US" sz="1800" dirty="0"/>
              <a:t>A world in which the communities we serve have the </a:t>
            </a:r>
            <a:r>
              <a:rPr lang="en-US" sz="1800" dirty="0" smtClean="0"/>
              <a:t>capacity to </a:t>
            </a:r>
            <a:r>
              <a:rPr lang="en-US" sz="1800" dirty="0"/>
              <a:t>sustainably meet their basic human needs, and that our members have enriched global perspectives through the innovative professional educational opportunities </a:t>
            </a:r>
            <a:r>
              <a:rPr lang="en-US" sz="1800" dirty="0" smtClean="0"/>
              <a:t>that the </a:t>
            </a:r>
            <a:r>
              <a:rPr lang="en-US" sz="1800" dirty="0"/>
              <a:t>EWB-USA program provides. </a:t>
            </a:r>
          </a:p>
          <a:p>
            <a:pPr algn="ctr">
              <a:buNone/>
              <a:defRPr/>
            </a:pPr>
            <a:endParaRPr lang="en-US" sz="1400" dirty="0" smtClean="0">
              <a:solidFill>
                <a:srgbClr val="0070C0"/>
              </a:solidFill>
            </a:endParaRPr>
          </a:p>
          <a:p>
            <a:pPr algn="ctr">
              <a:buNone/>
              <a:defRPr/>
            </a:pPr>
            <a:r>
              <a:rPr lang="en-US" dirty="0" smtClean="0">
                <a:solidFill>
                  <a:srgbClr val="0070C0"/>
                </a:solidFill>
              </a:rPr>
              <a:t>Mission</a:t>
            </a:r>
            <a:endParaRPr lang="en-US" dirty="0">
              <a:solidFill>
                <a:srgbClr val="0070C0"/>
              </a:solidFill>
            </a:endParaRPr>
          </a:p>
          <a:p>
            <a:pPr algn="ctr">
              <a:buNone/>
              <a:defRPr/>
            </a:pPr>
            <a:r>
              <a:rPr lang="en-US" sz="1800" dirty="0"/>
              <a:t>     EWB-USA supports community-driven development programs worldwide by collaborating with local partners to </a:t>
            </a:r>
            <a:r>
              <a:rPr lang="en-US" sz="1800" dirty="0" smtClean="0"/>
              <a:t>design </a:t>
            </a:r>
            <a:r>
              <a:rPr lang="en-US" sz="1800" dirty="0"/>
              <a:t>and implement sustainable engineering projects, while creating transformative experiences and responsible leaders.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44602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Sizing the Tank</a:t>
            </a:r>
            <a:endParaRPr lang="en-US" dirty="0"/>
          </a:p>
        </p:txBody>
      </p:sp>
      <p:graphicFrame>
        <p:nvGraphicFramePr>
          <p:cNvPr id="4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6055901"/>
              </p:ext>
            </p:extLst>
          </p:nvPr>
        </p:nvGraphicFramePr>
        <p:xfrm>
          <a:off x="457200" y="2209800"/>
          <a:ext cx="8229600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2292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Distribution System – Hydraulic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u="sng" dirty="0" err="1"/>
              <a:t>Pipeflow</a:t>
            </a:r>
            <a:r>
              <a:rPr lang="en-US" b="1" u="sng" dirty="0"/>
              <a:t> </a:t>
            </a:r>
            <a:r>
              <a:rPr lang="en-US" b="1" u="sng" dirty="0" smtClean="0"/>
              <a:t>Expert</a:t>
            </a:r>
          </a:p>
          <a:p>
            <a:pPr marL="0" indent="0">
              <a:buNone/>
            </a:pPr>
            <a:endParaRPr lang="en-US" sz="1400" b="1" u="sng" dirty="0" smtClean="0"/>
          </a:p>
          <a:p>
            <a:pPr marL="0" indent="0">
              <a:buNone/>
            </a:pPr>
            <a:r>
              <a:rPr lang="en-US" dirty="0" smtClean="0"/>
              <a:t>Inputs</a:t>
            </a:r>
          </a:p>
          <a:p>
            <a:r>
              <a:rPr lang="en-US" sz="2000" dirty="0"/>
              <a:t>The internal size, internal roughness and length of each pipe.</a:t>
            </a:r>
          </a:p>
          <a:p>
            <a:r>
              <a:rPr lang="en-US" sz="2000" dirty="0"/>
              <a:t>The elevation of each pipe join point (node).</a:t>
            </a:r>
          </a:p>
          <a:p>
            <a:r>
              <a:rPr lang="en-US" sz="2000" dirty="0"/>
              <a:t>The In-flow and the Out-flow at each join point (if applicable).</a:t>
            </a:r>
          </a:p>
          <a:p>
            <a:r>
              <a:rPr lang="en-US" sz="2000" dirty="0"/>
              <a:t>The elevation, liquid level and surface pressure data for each tank</a:t>
            </a:r>
            <a:r>
              <a:rPr lang="en-US" sz="2000" dirty="0" smtClean="0"/>
              <a:t>.</a:t>
            </a:r>
            <a:endParaRPr lang="en-US" sz="2000" dirty="0"/>
          </a:p>
          <a:p>
            <a:pPr marL="0" indent="0">
              <a:buNone/>
            </a:pPr>
            <a:r>
              <a:rPr lang="en-US" dirty="0" smtClean="0"/>
              <a:t>Outputs</a:t>
            </a:r>
          </a:p>
          <a:p>
            <a:pPr marL="342900" lvl="1" indent="-342900">
              <a:buFontTx/>
              <a:buChar char="•"/>
            </a:pPr>
            <a:r>
              <a:rPr lang="en-US" sz="2000" dirty="0"/>
              <a:t>Solves energy equation throughout system</a:t>
            </a:r>
          </a:p>
          <a:p>
            <a:pPr marL="342900" lvl="1" indent="-342900">
              <a:buFontTx/>
              <a:buChar char="•"/>
            </a:pPr>
            <a:r>
              <a:rPr lang="en-US" sz="2000" dirty="0"/>
              <a:t>Flow and pressure drop through system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2" descr="Pipe Pressure Drop Calculations from Pipe Flow Softwa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2333624"/>
            <a:ext cx="2190750" cy="4667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9111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Inputs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1-inch Sch. 40 PVC mainline, 0.5-inch Sch. 40 </a:t>
            </a:r>
            <a:r>
              <a:rPr lang="en-US" dirty="0" smtClean="0"/>
              <a:t>branches</a:t>
            </a:r>
          </a:p>
          <a:p>
            <a:pPr lvl="1"/>
            <a:r>
              <a:rPr lang="en-US" dirty="0" smtClean="0"/>
              <a:t>Specifics:</a:t>
            </a:r>
          </a:p>
          <a:p>
            <a:pPr lvl="2"/>
            <a:r>
              <a:rPr lang="en-US" dirty="0" smtClean="0"/>
              <a:t>Internal Roughness, Internal Diameter, Length of Pipe</a:t>
            </a:r>
          </a:p>
          <a:p>
            <a:r>
              <a:rPr lang="en-US" dirty="0" smtClean="0"/>
              <a:t>Elevation data from survey</a:t>
            </a:r>
          </a:p>
          <a:p>
            <a:r>
              <a:rPr lang="en-US" dirty="0" smtClean="0"/>
              <a:t>Average daily demand of 0.13 </a:t>
            </a:r>
            <a:r>
              <a:rPr lang="en-US" dirty="0" err="1" smtClean="0"/>
              <a:t>gpm</a:t>
            </a:r>
            <a:r>
              <a:rPr lang="en-US" dirty="0" smtClean="0"/>
              <a:t> to all users</a:t>
            </a:r>
          </a:p>
          <a:p>
            <a:r>
              <a:rPr lang="en-US" dirty="0" smtClean="0"/>
              <a:t>Minor losses where appropriate</a:t>
            </a:r>
          </a:p>
          <a:p>
            <a:pPr lvl="1"/>
            <a:r>
              <a:rPr lang="en-US" dirty="0" smtClean="0"/>
              <a:t>Safety Factor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337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600" dirty="0"/>
              <a:t>Distribution System – House </a:t>
            </a:r>
            <a:r>
              <a:rPr lang="en-US" sz="3600" dirty="0" smtClean="0"/>
              <a:t>Elevations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8812" y="1981200"/>
            <a:ext cx="7406377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8520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4000" dirty="0"/>
              <a:t>Distribution System – Hydraulic </a:t>
            </a:r>
            <a:r>
              <a:rPr lang="en-US" sz="4000" dirty="0" smtClean="0"/>
              <a:t>Model</a:t>
            </a:r>
            <a:endParaRPr lang="en-US" sz="40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4775" b="5860"/>
          <a:stretch/>
        </p:blipFill>
        <p:spPr bwMode="auto">
          <a:xfrm>
            <a:off x="1200151" y="1905000"/>
            <a:ext cx="6743699" cy="4744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6517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 Designs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4500"/>
            <a:ext cx="8229600" cy="4991100"/>
          </a:xfrm>
        </p:spPr>
        <p:txBody>
          <a:bodyPr/>
          <a:lstStyle/>
          <a:p>
            <a:pPr marL="0" indent="0">
              <a:buNone/>
            </a:pPr>
            <a:r>
              <a:rPr lang="en-US" u="sng" dirty="0" smtClean="0"/>
              <a:t>Option 1</a:t>
            </a:r>
          </a:p>
          <a:p>
            <a:r>
              <a:rPr lang="en-US" dirty="0" smtClean="0"/>
              <a:t>Tank at sufficient elevation to provide clean water for all</a:t>
            </a:r>
          </a:p>
          <a:p>
            <a:r>
              <a:rPr lang="en-US" dirty="0" smtClean="0"/>
              <a:t>Only frictional losses in the pipeline and minor losses to reduce system energy</a:t>
            </a:r>
          </a:p>
          <a:p>
            <a:pPr marL="0" indent="0">
              <a:buNone/>
            </a:pPr>
            <a:r>
              <a:rPr lang="en-US" u="sng" dirty="0" smtClean="0"/>
              <a:t>Option 2</a:t>
            </a:r>
          </a:p>
          <a:p>
            <a:r>
              <a:rPr lang="en-US" dirty="0" smtClean="0"/>
              <a:t>Same concept as option 1 – two houses at extreme elevations excluded</a:t>
            </a:r>
          </a:p>
          <a:p>
            <a:pPr lvl="1"/>
            <a:r>
              <a:rPr lang="en-US" dirty="0" smtClean="0"/>
              <a:t>Enrique, Juan y Flores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10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 Designs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381500"/>
          </a:xfrm>
        </p:spPr>
        <p:txBody>
          <a:bodyPr/>
          <a:lstStyle/>
          <a:p>
            <a:pPr marL="0" indent="0">
              <a:buNone/>
            </a:pPr>
            <a:r>
              <a:rPr lang="en-US" u="sng" dirty="0" smtClean="0"/>
              <a:t>Option 3</a:t>
            </a:r>
          </a:p>
          <a:p>
            <a:r>
              <a:rPr lang="en-US" dirty="0" smtClean="0"/>
              <a:t>Reduce pressure to lower elevation houses</a:t>
            </a:r>
          </a:p>
          <a:p>
            <a:r>
              <a:rPr lang="en-US" dirty="0" smtClean="0"/>
              <a:t>Frictional diffuser</a:t>
            </a:r>
            <a:endParaRPr lang="en-US" u="sng" dirty="0" smtClean="0"/>
          </a:p>
          <a:p>
            <a:pPr marL="0" indent="0">
              <a:buNone/>
            </a:pPr>
            <a:r>
              <a:rPr lang="en-US" u="sng" dirty="0" smtClean="0"/>
              <a:t>Option </a:t>
            </a:r>
            <a:r>
              <a:rPr lang="en-US" u="sng" dirty="0"/>
              <a:t>4</a:t>
            </a:r>
            <a:endParaRPr lang="en-US" u="sng" dirty="0" smtClean="0"/>
          </a:p>
          <a:p>
            <a:r>
              <a:rPr lang="en-US" dirty="0"/>
              <a:t>Reduce pressure to lower elevation houses</a:t>
            </a:r>
          </a:p>
          <a:p>
            <a:r>
              <a:rPr lang="en-US" dirty="0" smtClean="0"/>
              <a:t>Break pressure tank</a:t>
            </a:r>
            <a:endParaRPr lang="en-US" dirty="0"/>
          </a:p>
        </p:txBody>
      </p:sp>
      <p:pic>
        <p:nvPicPr>
          <p:cNvPr id="4" name="Picture 4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1400" y="3192079"/>
            <a:ext cx="5638800" cy="1037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300" y="4895850"/>
            <a:ext cx="241300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Output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544" y="1895511"/>
            <a:ext cx="7542912" cy="4733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5911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Preferred Option (Option 3)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410200" y="2209800"/>
            <a:ext cx="3276600" cy="3916363"/>
          </a:xfrm>
        </p:spPr>
        <p:txBody>
          <a:bodyPr/>
          <a:lstStyle/>
          <a:p>
            <a:r>
              <a:rPr lang="en-US" dirty="0" smtClean="0"/>
              <a:t>Frictional Diffuser</a:t>
            </a:r>
          </a:p>
          <a:p>
            <a:pPr lvl="1"/>
            <a:r>
              <a:rPr lang="en-US" dirty="0" smtClean="0"/>
              <a:t>High K-value fitting</a:t>
            </a:r>
          </a:p>
          <a:p>
            <a:pPr lvl="1"/>
            <a:r>
              <a:rPr lang="en-US" dirty="0" smtClean="0"/>
              <a:t>Simple to build</a:t>
            </a:r>
          </a:p>
          <a:p>
            <a:pPr lvl="1"/>
            <a:r>
              <a:rPr lang="en-US" dirty="0" smtClean="0"/>
              <a:t>Achieve reasonable pressures for all users</a:t>
            </a:r>
          </a:p>
        </p:txBody>
      </p:sp>
      <p:pic>
        <p:nvPicPr>
          <p:cNvPr id="7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" y="2286000"/>
            <a:ext cx="4991100" cy="3860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9" name="Straight Arrow Connector 8"/>
          <p:cNvCxnSpPr/>
          <p:nvPr/>
        </p:nvCxnSpPr>
        <p:spPr>
          <a:xfrm flipH="1" flipV="1">
            <a:off x="1771650" y="3505200"/>
            <a:ext cx="142875" cy="742950"/>
          </a:xfrm>
          <a:prstGeom prst="straightConnector1">
            <a:avLst/>
          </a:prstGeom>
          <a:ln w="317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371600" y="4210050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2"/>
                </a:solidFill>
                <a:latin typeface="+mn-lt"/>
              </a:rPr>
              <a:t>Storage Tank</a:t>
            </a:r>
            <a:endParaRPr lang="en-US" sz="2400" b="1" dirty="0">
              <a:solidFill>
                <a:schemeClr val="bg2"/>
              </a:solidFill>
              <a:latin typeface="+mn-lt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667000" y="3276600"/>
            <a:ext cx="604838" cy="228600"/>
          </a:xfrm>
          <a:prstGeom prst="straightConnector1">
            <a:avLst/>
          </a:prstGeom>
          <a:ln w="317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3295650" y="2935069"/>
            <a:ext cx="12875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2"/>
                </a:solidFill>
              </a:rPr>
              <a:t>Frictional </a:t>
            </a:r>
          </a:p>
          <a:p>
            <a:r>
              <a:rPr lang="en-US" b="1" dirty="0" smtClean="0">
                <a:solidFill>
                  <a:schemeClr val="bg2"/>
                </a:solidFill>
              </a:rPr>
              <a:t>Diffuser</a:t>
            </a:r>
            <a:endParaRPr lang="en-US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45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Obstacles Encountered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4191000"/>
          </a:xfrm>
        </p:spPr>
        <p:txBody>
          <a:bodyPr/>
          <a:lstStyle/>
          <a:p>
            <a:r>
              <a:rPr lang="en-US" dirty="0" smtClean="0"/>
              <a:t>Language/Cultural Differences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Not enough Spanish speakers</a:t>
            </a:r>
          </a:p>
          <a:p>
            <a:pPr lvl="1">
              <a:buFont typeface="Arial" pitchFamily="34" charset="0"/>
              <a:buChar char="•"/>
            </a:pPr>
            <a:r>
              <a:rPr lang="en-US" smtClean="0"/>
              <a:t>Indirect communication</a:t>
            </a:r>
            <a:endParaRPr lang="en-US" dirty="0" smtClean="0"/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Unaware of community politics</a:t>
            </a:r>
          </a:p>
          <a:p>
            <a:r>
              <a:rPr lang="en-US" dirty="0"/>
              <a:t>Community </a:t>
            </a:r>
            <a:r>
              <a:rPr lang="en-US" dirty="0" smtClean="0"/>
              <a:t>Organization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Loose power structure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Lack of follow through</a:t>
            </a:r>
          </a:p>
        </p:txBody>
      </p:sp>
    </p:spTree>
    <p:extLst>
      <p:ext uri="{BB962C8B-B14F-4D97-AF65-F5344CB8AC3E}">
        <p14:creationId xmlns:p14="http://schemas.microsoft.com/office/powerpoint/2010/main" val="24010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Location in Panama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94918" y="1905000"/>
            <a:ext cx="8720482" cy="45085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Straight Arrow Connector 3"/>
          <p:cNvCxnSpPr/>
          <p:nvPr/>
        </p:nvCxnSpPr>
        <p:spPr>
          <a:xfrm flipV="1">
            <a:off x="5638800" y="2436770"/>
            <a:ext cx="2438400" cy="687430"/>
          </a:xfrm>
          <a:prstGeom prst="straightConnector1">
            <a:avLst/>
          </a:prstGeom>
          <a:ln w="25400">
            <a:solidFill>
              <a:srgbClr val="C00000"/>
            </a:solidFill>
            <a:prstDash val="solid"/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5-Point Star 5"/>
          <p:cNvSpPr/>
          <p:nvPr/>
        </p:nvSpPr>
        <p:spPr>
          <a:xfrm>
            <a:off x="1143001" y="2514600"/>
            <a:ext cx="304800" cy="265885"/>
          </a:xfrm>
          <a:prstGeom prst="star5">
            <a:avLst/>
          </a:prstGeom>
          <a:solidFill>
            <a:srgbClr val="C00000"/>
          </a:solidFill>
          <a:ln w="158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1535837" y="2823099"/>
            <a:ext cx="4030462" cy="835445"/>
          </a:xfrm>
          <a:custGeom>
            <a:avLst/>
            <a:gdLst>
              <a:gd name="connsiteX0" fmla="*/ 4030462 w 4030462"/>
              <a:gd name="connsiteY0" fmla="*/ 337351 h 835445"/>
              <a:gd name="connsiteX1" fmla="*/ 3861786 w 4030462"/>
              <a:gd name="connsiteY1" fmla="*/ 346229 h 835445"/>
              <a:gd name="connsiteX2" fmla="*/ 3808520 w 4030462"/>
              <a:gd name="connsiteY2" fmla="*/ 363984 h 835445"/>
              <a:gd name="connsiteX3" fmla="*/ 3755254 w 4030462"/>
              <a:gd name="connsiteY3" fmla="*/ 381740 h 835445"/>
              <a:gd name="connsiteX4" fmla="*/ 3701988 w 4030462"/>
              <a:gd name="connsiteY4" fmla="*/ 399495 h 835445"/>
              <a:gd name="connsiteX5" fmla="*/ 3675355 w 4030462"/>
              <a:gd name="connsiteY5" fmla="*/ 408373 h 835445"/>
              <a:gd name="connsiteX6" fmla="*/ 3648722 w 4030462"/>
              <a:gd name="connsiteY6" fmla="*/ 426128 h 835445"/>
              <a:gd name="connsiteX7" fmla="*/ 3559946 w 4030462"/>
              <a:gd name="connsiteY7" fmla="*/ 452761 h 835445"/>
              <a:gd name="connsiteX8" fmla="*/ 3506680 w 4030462"/>
              <a:gd name="connsiteY8" fmla="*/ 470517 h 835445"/>
              <a:gd name="connsiteX9" fmla="*/ 3160450 w 4030462"/>
              <a:gd name="connsiteY9" fmla="*/ 488272 h 835445"/>
              <a:gd name="connsiteX10" fmla="*/ 2769833 w 4030462"/>
              <a:gd name="connsiteY10" fmla="*/ 497150 h 835445"/>
              <a:gd name="connsiteX11" fmla="*/ 2592280 w 4030462"/>
              <a:gd name="connsiteY11" fmla="*/ 506027 h 835445"/>
              <a:gd name="connsiteX12" fmla="*/ 2539013 w 4030462"/>
              <a:gd name="connsiteY12" fmla="*/ 523783 h 835445"/>
              <a:gd name="connsiteX13" fmla="*/ 2512380 w 4030462"/>
              <a:gd name="connsiteY13" fmla="*/ 532660 h 835445"/>
              <a:gd name="connsiteX14" fmla="*/ 2485747 w 4030462"/>
              <a:gd name="connsiteY14" fmla="*/ 541538 h 835445"/>
              <a:gd name="connsiteX15" fmla="*/ 2459114 w 4030462"/>
              <a:gd name="connsiteY15" fmla="*/ 559293 h 835445"/>
              <a:gd name="connsiteX16" fmla="*/ 2441359 w 4030462"/>
              <a:gd name="connsiteY16" fmla="*/ 577049 h 835445"/>
              <a:gd name="connsiteX17" fmla="*/ 2414726 w 4030462"/>
              <a:gd name="connsiteY17" fmla="*/ 585926 h 835445"/>
              <a:gd name="connsiteX18" fmla="*/ 2379215 w 4030462"/>
              <a:gd name="connsiteY18" fmla="*/ 621437 h 835445"/>
              <a:gd name="connsiteX19" fmla="*/ 2352582 w 4030462"/>
              <a:gd name="connsiteY19" fmla="*/ 630315 h 835445"/>
              <a:gd name="connsiteX20" fmla="*/ 2325949 w 4030462"/>
              <a:gd name="connsiteY20" fmla="*/ 648070 h 835445"/>
              <a:gd name="connsiteX21" fmla="*/ 2290439 w 4030462"/>
              <a:gd name="connsiteY21" fmla="*/ 656948 h 835445"/>
              <a:gd name="connsiteX22" fmla="*/ 2210540 w 4030462"/>
              <a:gd name="connsiteY22" fmla="*/ 692458 h 835445"/>
              <a:gd name="connsiteX23" fmla="*/ 2183907 w 4030462"/>
              <a:gd name="connsiteY23" fmla="*/ 701336 h 835445"/>
              <a:gd name="connsiteX24" fmla="*/ 2157274 w 4030462"/>
              <a:gd name="connsiteY24" fmla="*/ 710214 h 835445"/>
              <a:gd name="connsiteX25" fmla="*/ 2077375 w 4030462"/>
              <a:gd name="connsiteY25" fmla="*/ 719091 h 835445"/>
              <a:gd name="connsiteX26" fmla="*/ 2041864 w 4030462"/>
              <a:gd name="connsiteY26" fmla="*/ 727969 h 835445"/>
              <a:gd name="connsiteX27" fmla="*/ 1961965 w 4030462"/>
              <a:gd name="connsiteY27" fmla="*/ 772357 h 835445"/>
              <a:gd name="connsiteX28" fmla="*/ 1926454 w 4030462"/>
              <a:gd name="connsiteY28" fmla="*/ 781235 h 835445"/>
              <a:gd name="connsiteX29" fmla="*/ 1899821 w 4030462"/>
              <a:gd name="connsiteY29" fmla="*/ 790113 h 835445"/>
              <a:gd name="connsiteX30" fmla="*/ 1837678 w 4030462"/>
              <a:gd name="connsiteY30" fmla="*/ 798990 h 835445"/>
              <a:gd name="connsiteX31" fmla="*/ 1784412 w 4030462"/>
              <a:gd name="connsiteY31" fmla="*/ 807868 h 835445"/>
              <a:gd name="connsiteX32" fmla="*/ 1669002 w 4030462"/>
              <a:gd name="connsiteY32" fmla="*/ 825623 h 835445"/>
              <a:gd name="connsiteX33" fmla="*/ 1535837 w 4030462"/>
              <a:gd name="connsiteY33" fmla="*/ 825623 h 835445"/>
              <a:gd name="connsiteX34" fmla="*/ 1127464 w 4030462"/>
              <a:gd name="connsiteY34" fmla="*/ 807868 h 835445"/>
              <a:gd name="connsiteX35" fmla="*/ 1029810 w 4030462"/>
              <a:gd name="connsiteY35" fmla="*/ 781235 h 835445"/>
              <a:gd name="connsiteX36" fmla="*/ 994299 w 4030462"/>
              <a:gd name="connsiteY36" fmla="*/ 763480 h 835445"/>
              <a:gd name="connsiteX37" fmla="*/ 941033 w 4030462"/>
              <a:gd name="connsiteY37" fmla="*/ 745724 h 835445"/>
              <a:gd name="connsiteX38" fmla="*/ 887767 w 4030462"/>
              <a:gd name="connsiteY38" fmla="*/ 719091 h 835445"/>
              <a:gd name="connsiteX39" fmla="*/ 861134 w 4030462"/>
              <a:gd name="connsiteY39" fmla="*/ 701336 h 835445"/>
              <a:gd name="connsiteX40" fmla="*/ 807868 w 4030462"/>
              <a:gd name="connsiteY40" fmla="*/ 683581 h 835445"/>
              <a:gd name="connsiteX41" fmla="*/ 781235 w 4030462"/>
              <a:gd name="connsiteY41" fmla="*/ 674703 h 835445"/>
              <a:gd name="connsiteX42" fmla="*/ 683580 w 4030462"/>
              <a:gd name="connsiteY42" fmla="*/ 648070 h 835445"/>
              <a:gd name="connsiteX43" fmla="*/ 656947 w 4030462"/>
              <a:gd name="connsiteY43" fmla="*/ 639192 h 835445"/>
              <a:gd name="connsiteX44" fmla="*/ 603681 w 4030462"/>
              <a:gd name="connsiteY44" fmla="*/ 612559 h 835445"/>
              <a:gd name="connsiteX45" fmla="*/ 550415 w 4030462"/>
              <a:gd name="connsiteY45" fmla="*/ 568171 h 835445"/>
              <a:gd name="connsiteX46" fmla="*/ 523782 w 4030462"/>
              <a:gd name="connsiteY46" fmla="*/ 559293 h 835445"/>
              <a:gd name="connsiteX47" fmla="*/ 443883 w 4030462"/>
              <a:gd name="connsiteY47" fmla="*/ 514905 h 835445"/>
              <a:gd name="connsiteX48" fmla="*/ 417250 w 4030462"/>
              <a:gd name="connsiteY48" fmla="*/ 497150 h 835445"/>
              <a:gd name="connsiteX49" fmla="*/ 399495 w 4030462"/>
              <a:gd name="connsiteY49" fmla="*/ 479394 h 835445"/>
              <a:gd name="connsiteX50" fmla="*/ 372862 w 4030462"/>
              <a:gd name="connsiteY50" fmla="*/ 470517 h 835445"/>
              <a:gd name="connsiteX51" fmla="*/ 337351 w 4030462"/>
              <a:gd name="connsiteY51" fmla="*/ 426128 h 835445"/>
              <a:gd name="connsiteX52" fmla="*/ 301841 w 4030462"/>
              <a:gd name="connsiteY52" fmla="*/ 372862 h 835445"/>
              <a:gd name="connsiteX53" fmla="*/ 292963 w 4030462"/>
              <a:gd name="connsiteY53" fmla="*/ 346229 h 835445"/>
              <a:gd name="connsiteX54" fmla="*/ 266330 w 4030462"/>
              <a:gd name="connsiteY54" fmla="*/ 328474 h 835445"/>
              <a:gd name="connsiteX55" fmla="*/ 230819 w 4030462"/>
              <a:gd name="connsiteY55" fmla="*/ 292963 h 835445"/>
              <a:gd name="connsiteX56" fmla="*/ 186431 w 4030462"/>
              <a:gd name="connsiteY56" fmla="*/ 257452 h 835445"/>
              <a:gd name="connsiteX57" fmla="*/ 177553 w 4030462"/>
              <a:gd name="connsiteY57" fmla="*/ 230819 h 835445"/>
              <a:gd name="connsiteX58" fmla="*/ 124287 w 4030462"/>
              <a:gd name="connsiteY58" fmla="*/ 186431 h 835445"/>
              <a:gd name="connsiteX59" fmla="*/ 97654 w 4030462"/>
              <a:gd name="connsiteY59" fmla="*/ 142043 h 835445"/>
              <a:gd name="connsiteX60" fmla="*/ 88777 w 4030462"/>
              <a:gd name="connsiteY60" fmla="*/ 115410 h 835445"/>
              <a:gd name="connsiteX61" fmla="*/ 62144 w 4030462"/>
              <a:gd name="connsiteY61" fmla="*/ 106532 h 835445"/>
              <a:gd name="connsiteX62" fmla="*/ 35511 w 4030462"/>
              <a:gd name="connsiteY62" fmla="*/ 88777 h 835445"/>
              <a:gd name="connsiteX63" fmla="*/ 17755 w 4030462"/>
              <a:gd name="connsiteY63" fmla="*/ 17755 h 835445"/>
              <a:gd name="connsiteX64" fmla="*/ 0 w 4030462"/>
              <a:gd name="connsiteY64" fmla="*/ 0 h 835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030462" h="835445">
                <a:moveTo>
                  <a:pt x="4030462" y="337351"/>
                </a:moveTo>
                <a:cubicBezTo>
                  <a:pt x="3974237" y="340310"/>
                  <a:pt x="3917688" y="339521"/>
                  <a:pt x="3861786" y="346229"/>
                </a:cubicBezTo>
                <a:cubicBezTo>
                  <a:pt x="3843204" y="348459"/>
                  <a:pt x="3826275" y="358066"/>
                  <a:pt x="3808520" y="363984"/>
                </a:cubicBezTo>
                <a:lnTo>
                  <a:pt x="3755254" y="381740"/>
                </a:lnTo>
                <a:lnTo>
                  <a:pt x="3701988" y="399495"/>
                </a:lnTo>
                <a:cubicBezTo>
                  <a:pt x="3693110" y="402454"/>
                  <a:pt x="3683141" y="403182"/>
                  <a:pt x="3675355" y="408373"/>
                </a:cubicBezTo>
                <a:cubicBezTo>
                  <a:pt x="3666477" y="414291"/>
                  <a:pt x="3658472" y="421795"/>
                  <a:pt x="3648722" y="426128"/>
                </a:cubicBezTo>
                <a:cubicBezTo>
                  <a:pt x="3605249" y="445450"/>
                  <a:pt x="3599684" y="440840"/>
                  <a:pt x="3559946" y="452761"/>
                </a:cubicBezTo>
                <a:cubicBezTo>
                  <a:pt x="3542019" y="458139"/>
                  <a:pt x="3525354" y="469272"/>
                  <a:pt x="3506680" y="470517"/>
                </a:cubicBezTo>
                <a:cubicBezTo>
                  <a:pt x="3355614" y="480587"/>
                  <a:pt x="3333236" y="483190"/>
                  <a:pt x="3160450" y="488272"/>
                </a:cubicBezTo>
                <a:lnTo>
                  <a:pt x="2769833" y="497150"/>
                </a:lnTo>
                <a:cubicBezTo>
                  <a:pt x="2710649" y="500109"/>
                  <a:pt x="2651148" y="499235"/>
                  <a:pt x="2592280" y="506027"/>
                </a:cubicBezTo>
                <a:cubicBezTo>
                  <a:pt x="2573687" y="508172"/>
                  <a:pt x="2556769" y="517865"/>
                  <a:pt x="2539013" y="523783"/>
                </a:cubicBezTo>
                <a:lnTo>
                  <a:pt x="2512380" y="532660"/>
                </a:lnTo>
                <a:cubicBezTo>
                  <a:pt x="2503502" y="535619"/>
                  <a:pt x="2493533" y="536347"/>
                  <a:pt x="2485747" y="541538"/>
                </a:cubicBezTo>
                <a:cubicBezTo>
                  <a:pt x="2476869" y="547456"/>
                  <a:pt x="2467445" y="552628"/>
                  <a:pt x="2459114" y="559293"/>
                </a:cubicBezTo>
                <a:cubicBezTo>
                  <a:pt x="2452578" y="564522"/>
                  <a:pt x="2448536" y="572743"/>
                  <a:pt x="2441359" y="577049"/>
                </a:cubicBezTo>
                <a:cubicBezTo>
                  <a:pt x="2433335" y="581864"/>
                  <a:pt x="2423604" y="582967"/>
                  <a:pt x="2414726" y="585926"/>
                </a:cubicBezTo>
                <a:cubicBezTo>
                  <a:pt x="2402889" y="597763"/>
                  <a:pt x="2395096" y="616143"/>
                  <a:pt x="2379215" y="621437"/>
                </a:cubicBezTo>
                <a:cubicBezTo>
                  <a:pt x="2370337" y="624396"/>
                  <a:pt x="2360952" y="626130"/>
                  <a:pt x="2352582" y="630315"/>
                </a:cubicBezTo>
                <a:cubicBezTo>
                  <a:pt x="2343039" y="635087"/>
                  <a:pt x="2335756" y="643867"/>
                  <a:pt x="2325949" y="648070"/>
                </a:cubicBezTo>
                <a:cubicBezTo>
                  <a:pt x="2314735" y="652876"/>
                  <a:pt x="2302276" y="653989"/>
                  <a:pt x="2290439" y="656948"/>
                </a:cubicBezTo>
                <a:cubicBezTo>
                  <a:pt x="2248233" y="685085"/>
                  <a:pt x="2273929" y="671328"/>
                  <a:pt x="2210540" y="692458"/>
                </a:cubicBezTo>
                <a:lnTo>
                  <a:pt x="2183907" y="701336"/>
                </a:lnTo>
                <a:cubicBezTo>
                  <a:pt x="2175029" y="704295"/>
                  <a:pt x="2166575" y="709181"/>
                  <a:pt x="2157274" y="710214"/>
                </a:cubicBezTo>
                <a:lnTo>
                  <a:pt x="2077375" y="719091"/>
                </a:lnTo>
                <a:cubicBezTo>
                  <a:pt x="2065538" y="722050"/>
                  <a:pt x="2052777" y="722512"/>
                  <a:pt x="2041864" y="727969"/>
                </a:cubicBezTo>
                <a:cubicBezTo>
                  <a:pt x="1957074" y="770364"/>
                  <a:pt x="2019252" y="755990"/>
                  <a:pt x="1961965" y="772357"/>
                </a:cubicBezTo>
                <a:cubicBezTo>
                  <a:pt x="1950233" y="775709"/>
                  <a:pt x="1938186" y="777883"/>
                  <a:pt x="1926454" y="781235"/>
                </a:cubicBezTo>
                <a:cubicBezTo>
                  <a:pt x="1917456" y="783806"/>
                  <a:pt x="1908997" y="788278"/>
                  <a:pt x="1899821" y="790113"/>
                </a:cubicBezTo>
                <a:cubicBezTo>
                  <a:pt x="1879303" y="794217"/>
                  <a:pt x="1858359" y="795808"/>
                  <a:pt x="1837678" y="798990"/>
                </a:cubicBezTo>
                <a:cubicBezTo>
                  <a:pt x="1819887" y="801727"/>
                  <a:pt x="1802122" y="804648"/>
                  <a:pt x="1784412" y="807868"/>
                </a:cubicBezTo>
                <a:cubicBezTo>
                  <a:pt x="1694944" y="824135"/>
                  <a:pt x="1789280" y="810589"/>
                  <a:pt x="1669002" y="825623"/>
                </a:cubicBezTo>
                <a:cubicBezTo>
                  <a:pt x="1598054" y="843360"/>
                  <a:pt x="1655626" y="833110"/>
                  <a:pt x="1535837" y="825623"/>
                </a:cubicBezTo>
                <a:cubicBezTo>
                  <a:pt x="1447712" y="820115"/>
                  <a:pt x="1206565" y="811032"/>
                  <a:pt x="1127464" y="807868"/>
                </a:cubicBezTo>
                <a:cubicBezTo>
                  <a:pt x="1059883" y="785342"/>
                  <a:pt x="1092550" y="793784"/>
                  <a:pt x="1029810" y="781235"/>
                </a:cubicBezTo>
                <a:cubicBezTo>
                  <a:pt x="1017973" y="775317"/>
                  <a:pt x="1006587" y="768395"/>
                  <a:pt x="994299" y="763480"/>
                </a:cubicBezTo>
                <a:cubicBezTo>
                  <a:pt x="976922" y="756529"/>
                  <a:pt x="956606" y="756106"/>
                  <a:pt x="941033" y="745724"/>
                </a:cubicBezTo>
                <a:cubicBezTo>
                  <a:pt x="864707" y="694841"/>
                  <a:pt x="961277" y="755846"/>
                  <a:pt x="887767" y="719091"/>
                </a:cubicBezTo>
                <a:cubicBezTo>
                  <a:pt x="878224" y="714319"/>
                  <a:pt x="870884" y="705669"/>
                  <a:pt x="861134" y="701336"/>
                </a:cubicBezTo>
                <a:cubicBezTo>
                  <a:pt x="844031" y="693735"/>
                  <a:pt x="825623" y="689499"/>
                  <a:pt x="807868" y="683581"/>
                </a:cubicBezTo>
                <a:cubicBezTo>
                  <a:pt x="798990" y="680622"/>
                  <a:pt x="790411" y="676538"/>
                  <a:pt x="781235" y="674703"/>
                </a:cubicBezTo>
                <a:cubicBezTo>
                  <a:pt x="718496" y="662155"/>
                  <a:pt x="751158" y="670596"/>
                  <a:pt x="683580" y="648070"/>
                </a:cubicBezTo>
                <a:cubicBezTo>
                  <a:pt x="674702" y="645111"/>
                  <a:pt x="664733" y="644383"/>
                  <a:pt x="656947" y="639192"/>
                </a:cubicBezTo>
                <a:cubicBezTo>
                  <a:pt x="622528" y="616246"/>
                  <a:pt x="640436" y="624811"/>
                  <a:pt x="603681" y="612559"/>
                </a:cubicBezTo>
                <a:cubicBezTo>
                  <a:pt x="584046" y="592924"/>
                  <a:pt x="575136" y="580531"/>
                  <a:pt x="550415" y="568171"/>
                </a:cubicBezTo>
                <a:cubicBezTo>
                  <a:pt x="542045" y="563986"/>
                  <a:pt x="532660" y="562252"/>
                  <a:pt x="523782" y="559293"/>
                </a:cubicBezTo>
                <a:cubicBezTo>
                  <a:pt x="440196" y="475707"/>
                  <a:pt x="574233" y="601803"/>
                  <a:pt x="443883" y="514905"/>
                </a:cubicBezTo>
                <a:cubicBezTo>
                  <a:pt x="435005" y="508987"/>
                  <a:pt x="425581" y="503815"/>
                  <a:pt x="417250" y="497150"/>
                </a:cubicBezTo>
                <a:cubicBezTo>
                  <a:pt x="410714" y="491921"/>
                  <a:pt x="406672" y="483700"/>
                  <a:pt x="399495" y="479394"/>
                </a:cubicBezTo>
                <a:cubicBezTo>
                  <a:pt x="391471" y="474579"/>
                  <a:pt x="381740" y="473476"/>
                  <a:pt x="372862" y="470517"/>
                </a:cubicBezTo>
                <a:cubicBezTo>
                  <a:pt x="323653" y="437710"/>
                  <a:pt x="362575" y="471531"/>
                  <a:pt x="337351" y="426128"/>
                </a:cubicBezTo>
                <a:cubicBezTo>
                  <a:pt x="326988" y="407474"/>
                  <a:pt x="308589" y="393106"/>
                  <a:pt x="301841" y="372862"/>
                </a:cubicBezTo>
                <a:cubicBezTo>
                  <a:pt x="298882" y="363984"/>
                  <a:pt x="298809" y="353536"/>
                  <a:pt x="292963" y="346229"/>
                </a:cubicBezTo>
                <a:cubicBezTo>
                  <a:pt x="286298" y="337898"/>
                  <a:pt x="274431" y="335418"/>
                  <a:pt x="266330" y="328474"/>
                </a:cubicBezTo>
                <a:cubicBezTo>
                  <a:pt x="253620" y="317580"/>
                  <a:pt x="244748" y="302249"/>
                  <a:pt x="230819" y="292963"/>
                </a:cubicBezTo>
                <a:cubicBezTo>
                  <a:pt x="197222" y="270565"/>
                  <a:pt x="211730" y="282753"/>
                  <a:pt x="186431" y="257452"/>
                </a:cubicBezTo>
                <a:cubicBezTo>
                  <a:pt x="183472" y="248574"/>
                  <a:pt x="182744" y="238605"/>
                  <a:pt x="177553" y="230819"/>
                </a:cubicBezTo>
                <a:cubicBezTo>
                  <a:pt x="163881" y="210312"/>
                  <a:pt x="143940" y="199533"/>
                  <a:pt x="124287" y="186431"/>
                </a:cubicBezTo>
                <a:cubicBezTo>
                  <a:pt x="99140" y="110985"/>
                  <a:pt x="134212" y="202973"/>
                  <a:pt x="97654" y="142043"/>
                </a:cubicBezTo>
                <a:cubicBezTo>
                  <a:pt x="92839" y="134019"/>
                  <a:pt x="95394" y="122027"/>
                  <a:pt x="88777" y="115410"/>
                </a:cubicBezTo>
                <a:cubicBezTo>
                  <a:pt x="82160" y="108793"/>
                  <a:pt x="70514" y="110717"/>
                  <a:pt x="62144" y="106532"/>
                </a:cubicBezTo>
                <a:cubicBezTo>
                  <a:pt x="52601" y="101760"/>
                  <a:pt x="44389" y="94695"/>
                  <a:pt x="35511" y="88777"/>
                </a:cubicBezTo>
                <a:cubicBezTo>
                  <a:pt x="33601" y="79229"/>
                  <a:pt x="25945" y="31405"/>
                  <a:pt x="17755" y="17755"/>
                </a:cubicBezTo>
                <a:cubicBezTo>
                  <a:pt x="13449" y="10578"/>
                  <a:pt x="5918" y="5918"/>
                  <a:pt x="0" y="0"/>
                </a:cubicBezTo>
              </a:path>
            </a:pathLst>
          </a:custGeom>
          <a:ln w="25400">
            <a:solidFill>
              <a:srgbClr val="C00000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8" descr="G:\Panama Pics 2010\ORGANIZED PICS\RANDOM PANAMA\River, Boats, etc\DSCN0471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27551" y="1905000"/>
            <a:ext cx="7078249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3352800"/>
            <a:ext cx="3429000" cy="2571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447800" y="2590800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C00000"/>
                </a:solidFill>
              </a:rPr>
              <a:t>Sieykin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25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3" grpId="1" animBg="1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Obstacles Encountered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419100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dirty="0"/>
              <a:t>Difficult to convey information through village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Word of mouth is slower than Twitter</a:t>
            </a:r>
            <a:r>
              <a:rPr lang="en-US" dirty="0" smtClean="0"/>
              <a:t>!</a:t>
            </a:r>
            <a:endParaRPr lang="en-US" dirty="0"/>
          </a:p>
          <a:p>
            <a:r>
              <a:rPr lang="en-US" dirty="0" smtClean="0"/>
              <a:t>Working strategies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Did not like to split up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Focused on one task at a time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Preferred large concentrated efforts</a:t>
            </a:r>
          </a:p>
        </p:txBody>
      </p:sp>
    </p:spTree>
    <p:extLst>
      <p:ext uri="{BB962C8B-B14F-4D97-AF65-F5344CB8AC3E}">
        <p14:creationId xmlns:p14="http://schemas.microsoft.com/office/powerpoint/2010/main" val="2970979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Obstacles Encountered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267200"/>
          </a:xfrm>
        </p:spPr>
        <p:txBody>
          <a:bodyPr/>
          <a:lstStyle/>
          <a:p>
            <a:r>
              <a:rPr lang="en-US" sz="2800" dirty="0"/>
              <a:t>Transporting Materials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/>
              <a:t>No motorized transport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/>
              <a:t>Few </a:t>
            </a:r>
            <a:r>
              <a:rPr lang="en-US" sz="2400" dirty="0" smtClean="0"/>
              <a:t>animals</a:t>
            </a:r>
          </a:p>
          <a:p>
            <a:r>
              <a:rPr lang="en-US" sz="2800" dirty="0"/>
              <a:t>Trenching/Soil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/>
              <a:t>Dense, sticky clay soil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/>
              <a:t>High water table</a:t>
            </a:r>
          </a:p>
          <a:p>
            <a:r>
              <a:rPr lang="en-US" sz="2800" dirty="0" smtClean="0"/>
              <a:t>Climate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Rain, rain and more rain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Hot and humid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Everything bites!</a:t>
            </a:r>
            <a:endParaRPr lang="en-US" sz="2400" dirty="0"/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0" y="2133600"/>
            <a:ext cx="30861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7650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Highlights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4419600"/>
          </a:xfrm>
        </p:spPr>
        <p:txBody>
          <a:bodyPr/>
          <a:lstStyle/>
          <a:p>
            <a:r>
              <a:rPr lang="en-US" sz="2800" dirty="0" smtClean="0"/>
              <a:t>Central sector has reliable potable water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Cases of diarrhea, vomiting, and fever reduced from 50-60 per month to just 5!</a:t>
            </a:r>
          </a:p>
          <a:p>
            <a:r>
              <a:rPr lang="en-US" sz="2800" dirty="0" smtClean="0"/>
              <a:t>Have valuable information for future implementations</a:t>
            </a:r>
          </a:p>
          <a:p>
            <a:r>
              <a:rPr lang="en-US" sz="2800" dirty="0" smtClean="0"/>
              <a:t>EWB team made positive relationships with each other and with the community</a:t>
            </a:r>
          </a:p>
          <a:p>
            <a:r>
              <a:rPr lang="en-US" sz="2800" dirty="0" smtClean="0"/>
              <a:t>Very rewarding personal experience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77072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we’re doing now…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2800" dirty="0" smtClean="0"/>
              <a:t>Submitted our Alternatives Analysis and Preliminary (30%) Design documents last week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Submitting Final Design documents in 3 weeks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Present to Technical Advisory Committee in May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Finalize logistics through May and June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Travel for Implementation II in July 2011</a:t>
            </a:r>
          </a:p>
        </p:txBody>
      </p:sp>
    </p:spTree>
    <p:extLst>
      <p:ext uri="{BB962C8B-B14F-4D97-AF65-F5344CB8AC3E}">
        <p14:creationId xmlns:p14="http://schemas.microsoft.com/office/powerpoint/2010/main" val="2429629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we’ll be doing in the future…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Three additional sectors lack potable water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Assessment trips during winter breaks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Implement phases III, IV, and V during summers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9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Questions???</a:t>
            </a:r>
            <a:endParaRPr lang="en-US" dirty="0"/>
          </a:p>
        </p:txBody>
      </p:sp>
      <p:pic>
        <p:nvPicPr>
          <p:cNvPr id="6" name="Picture 2" descr="D:\DCIM\902___07\IMG_021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43200" y="2133600"/>
            <a:ext cx="3617695" cy="38407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106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EWB - Greater Austin </a:t>
            </a:r>
            <a:endParaRPr lang="en-US" dirty="0"/>
          </a:p>
        </p:txBody>
      </p:sp>
      <p:pic>
        <p:nvPicPr>
          <p:cNvPr id="6" name="Picture 2" descr="C:\Users\CLT832~1.AUS\AppData\Local\Temp\Greater Austin Panama Project Team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8006" y="2286000"/>
            <a:ext cx="4402788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304800" y="2133600"/>
            <a:ext cx="4191000" cy="3916363"/>
          </a:xfrm>
        </p:spPr>
        <p:txBody>
          <a:bodyPr/>
          <a:lstStyle/>
          <a:p>
            <a:r>
              <a:rPr lang="en-US" sz="2400" dirty="0" smtClean="0"/>
              <a:t>Panama Project Meetings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/>
              <a:t>Tuesdays @ 7pm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/>
              <a:t>ACES 2.402</a:t>
            </a: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Greater Austin Happy Hours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/>
              <a:t>Third Thursdays @ 6pm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err="1" smtClean="0"/>
              <a:t>Spiderhouse</a:t>
            </a:r>
            <a:r>
              <a:rPr lang="en-US" sz="2000" dirty="0" smtClean="0"/>
              <a:t> 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For more information:</a:t>
            </a:r>
          </a:p>
          <a:p>
            <a:pPr marL="0" indent="0">
              <a:buNone/>
            </a:pPr>
            <a:r>
              <a:rPr lang="en-US" sz="2000" dirty="0"/>
              <a:t> </a:t>
            </a:r>
            <a:r>
              <a:rPr lang="en-US" sz="2000" dirty="0" smtClean="0"/>
              <a:t>        www.ewbgreateraustin.org</a:t>
            </a:r>
          </a:p>
          <a:p>
            <a:pPr marL="0" indent="0">
              <a:buNone/>
            </a:pPr>
            <a:endParaRPr lang="en-US" sz="2000" dirty="0" smtClean="0"/>
          </a:p>
          <a:p>
            <a:pPr lvl="1">
              <a:buFont typeface="Arial" pitchFamily="34" charset="0"/>
              <a:buChar char="•"/>
            </a:pPr>
            <a:endParaRPr lang="en-US" sz="2000" dirty="0" smtClean="0"/>
          </a:p>
          <a:p>
            <a:pPr lvl="1">
              <a:buFont typeface="Arial" pitchFamily="34" charset="0"/>
              <a:buChar char="•"/>
            </a:pP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4424779" y="4876800"/>
            <a:ext cx="4419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dirty="0">
                <a:latin typeface="+mj-lt"/>
              </a:rPr>
              <a:t>panama@ewbgreateraustin.org</a:t>
            </a:r>
            <a:endParaRPr lang="en-US" sz="2400" dirty="0">
              <a:latin typeface="+mj-lt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93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dirty="0">
              <a:cs typeface="Arial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US" sz="2800" dirty="0">
                <a:latin typeface="Calibri" pitchFamily="34" charset="0"/>
              </a:rPr>
              <a:t>Indigenous Tribe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dirty="0" smtClean="0">
                <a:latin typeface="Calibri" pitchFamily="34" charset="0"/>
              </a:rPr>
              <a:t>3300 </a:t>
            </a:r>
            <a:r>
              <a:rPr lang="en-US" dirty="0">
                <a:latin typeface="Calibri" pitchFamily="34" charset="0"/>
              </a:rPr>
              <a:t>people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dirty="0">
                <a:latin typeface="Calibri" pitchFamily="34" charset="0"/>
              </a:rPr>
              <a:t>11 communities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sz="2800" dirty="0">
                <a:latin typeface="Calibri" pitchFamily="34" charset="0"/>
              </a:rPr>
              <a:t>Language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dirty="0" err="1">
                <a:latin typeface="Calibri" pitchFamily="34" charset="0"/>
              </a:rPr>
              <a:t>Naso</a:t>
            </a:r>
            <a:endParaRPr lang="en-US" dirty="0">
              <a:latin typeface="Calibri" pitchFamily="34" charset="0"/>
            </a:endParaRP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dirty="0">
                <a:latin typeface="Calibri" pitchFamily="34" charset="0"/>
              </a:rPr>
              <a:t>Spanish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sz="2800" dirty="0">
                <a:latin typeface="Calibri" pitchFamily="34" charset="0"/>
              </a:rPr>
              <a:t>Livelihood 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dirty="0">
                <a:latin typeface="Calibri" pitchFamily="34" charset="0"/>
              </a:rPr>
              <a:t>Subsistence Farmers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dirty="0">
                <a:latin typeface="Calibri" pitchFamily="34" charset="0"/>
              </a:rPr>
              <a:t>Artisan crafts 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914400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err="1" smtClean="0"/>
              <a:t>Naso</a:t>
            </a:r>
            <a:r>
              <a:rPr lang="en-US" dirty="0" smtClean="0"/>
              <a:t> People</a:t>
            </a:r>
            <a:endParaRPr lang="en-US" dirty="0"/>
          </a:p>
        </p:txBody>
      </p:sp>
      <p:pic>
        <p:nvPicPr>
          <p:cNvPr id="2050" name="Picture 2" descr="G:\Panama Pics 2010\ORGANIZED PICS\COMMUNITY\CIMG166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9780" y="2336800"/>
            <a:ext cx="4597529" cy="305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Panama Pics 2011\DCIM\101___01\IMG_012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3101" y="1792526"/>
            <a:ext cx="3264099" cy="4352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G:\Panama Pics 2010\ORGANIZED PICS\HEALTH EDUCATION\IMG_0283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4103504" y="2334581"/>
            <a:ext cx="4667250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925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kern="1200" dirty="0" err="1"/>
              <a:t>Sieykin</a:t>
            </a:r>
            <a:r>
              <a:rPr lang="en-US" kern="1200" dirty="0"/>
              <a:t> Need</a:t>
            </a:r>
          </a:p>
        </p:txBody>
      </p:sp>
      <p:sp>
        <p:nvSpPr>
          <p:cNvPr id="11267" name="Content Placeholder 3"/>
          <p:cNvSpPr>
            <a:spLocks noGrp="1"/>
          </p:cNvSpPr>
          <p:nvPr>
            <p:ph sz="half" idx="2"/>
          </p:nvPr>
        </p:nvSpPr>
        <p:spPr>
          <a:xfrm>
            <a:off x="5334000" y="1600200"/>
            <a:ext cx="4038600" cy="4525963"/>
          </a:xfrm>
        </p:spPr>
        <p:txBody>
          <a:bodyPr/>
          <a:lstStyle/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Lack potable water</a:t>
            </a:r>
          </a:p>
          <a:p>
            <a:r>
              <a:rPr lang="en-US" dirty="0" smtClean="0"/>
              <a:t>Poor sanitation</a:t>
            </a:r>
          </a:p>
          <a:p>
            <a:r>
              <a:rPr lang="en-US" dirty="0" smtClean="0"/>
              <a:t>No </a:t>
            </a:r>
            <a:r>
              <a:rPr lang="en-US" dirty="0" err="1" smtClean="0"/>
              <a:t>electicity</a:t>
            </a:r>
            <a:r>
              <a:rPr lang="en-US" dirty="0" smtClean="0"/>
              <a:t>, roads or infrastructure</a:t>
            </a:r>
          </a:p>
          <a:p>
            <a:r>
              <a:rPr lang="en-US" dirty="0" smtClean="0"/>
              <a:t>Health concerns</a:t>
            </a:r>
          </a:p>
          <a:p>
            <a:endParaRPr lang="en-US" dirty="0" smtClean="0"/>
          </a:p>
        </p:txBody>
      </p:sp>
      <p:sp>
        <p:nvSpPr>
          <p:cNvPr id="11268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 smtClean="0"/>
          </a:p>
        </p:txBody>
      </p:sp>
      <p:pic>
        <p:nvPicPr>
          <p:cNvPr id="11270" name="Picture 6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0850" y="2057400"/>
            <a:ext cx="4121150" cy="371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0850" y="1938337"/>
            <a:ext cx="4124901" cy="4001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28600" y="2438400"/>
            <a:ext cx="4972744" cy="2962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6" name="Picture 1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143" y="2362200"/>
            <a:ext cx="5123657" cy="3087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0149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3352800"/>
            <a:ext cx="3962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Need picture here </a:t>
            </a:r>
            <a:endParaRPr lang="en-US" sz="5400" dirty="0"/>
          </a:p>
        </p:txBody>
      </p:sp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457200" y="7620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44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Project Goal</a:t>
            </a:r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>
              <a:cs typeface="Arial" charset="0"/>
            </a:endParaRPr>
          </a:p>
        </p:txBody>
      </p:sp>
      <p:sp>
        <p:nvSpPr>
          <p:cNvPr id="4" name="Content Placeholder 3"/>
          <p:cNvSpPr txBox="1">
            <a:spLocks/>
          </p:cNvSpPr>
          <p:nvPr/>
        </p:nvSpPr>
        <p:spPr bwMode="auto">
          <a:xfrm>
            <a:off x="381000" y="1752601"/>
            <a:ext cx="8229600" cy="1142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3200" dirty="0" smtClean="0"/>
              <a:t>Improve quality of life by reducing waterborne diseases and improving hygiene.</a:t>
            </a: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4953000" y="2743200"/>
            <a:ext cx="3657600" cy="39163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endParaRPr lang="en-US" dirty="0" smtClean="0"/>
          </a:p>
          <a:p>
            <a:r>
              <a:rPr lang="en-US" sz="2400" dirty="0" smtClean="0"/>
              <a:t>Potable </a:t>
            </a:r>
            <a:r>
              <a:rPr lang="en-US" sz="2400" dirty="0"/>
              <a:t>W</a:t>
            </a:r>
            <a:r>
              <a:rPr lang="en-US" sz="2400" dirty="0" smtClean="0"/>
              <a:t>ater Storage &amp; </a:t>
            </a:r>
            <a:r>
              <a:rPr lang="en-US" sz="2400" dirty="0"/>
              <a:t>D</a:t>
            </a:r>
            <a:r>
              <a:rPr lang="en-US" sz="2400" dirty="0" smtClean="0"/>
              <a:t>istribution System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Health &amp; </a:t>
            </a:r>
            <a:r>
              <a:rPr lang="en-US" sz="2400" dirty="0"/>
              <a:t>H</a:t>
            </a:r>
            <a:r>
              <a:rPr lang="en-US" sz="2400" dirty="0" smtClean="0"/>
              <a:t>ygiene </a:t>
            </a:r>
            <a:r>
              <a:rPr lang="en-US" sz="2400" dirty="0"/>
              <a:t>E</a:t>
            </a:r>
            <a:r>
              <a:rPr lang="en-US" sz="2400" dirty="0" smtClean="0"/>
              <a:t>ducation </a:t>
            </a:r>
            <a:r>
              <a:rPr lang="en-US" sz="2400" dirty="0"/>
              <a:t>C</a:t>
            </a:r>
            <a:r>
              <a:rPr lang="en-US" sz="2400" dirty="0" smtClean="0"/>
              <a:t>ampaign</a:t>
            </a:r>
          </a:p>
          <a:p>
            <a:endParaRPr lang="en-US" dirty="0"/>
          </a:p>
        </p:txBody>
      </p:sp>
      <p:pic>
        <p:nvPicPr>
          <p:cNvPr id="13316" name="Picture 4" descr="C:\Users\clt832\AppData\Local\Temp\2.28.11_GreaterAustin_Panama_Sieykin_Clean Water and Health 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33400" y="2971799"/>
            <a:ext cx="437197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:\Panama Pics 2010\ORGANIZED PICS\TANK\tank\DSCN0445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685800" y="2840173"/>
            <a:ext cx="40386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93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457200" y="7620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44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Project Timeline</a:t>
            </a:r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>
              <a:cs typeface="Arial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55270" y="2242131"/>
            <a:ext cx="4038600" cy="893025"/>
            <a:chOff x="0" y="350263"/>
            <a:chExt cx="4038600" cy="893025"/>
          </a:xfrm>
          <a:solidFill>
            <a:schemeClr val="tx2"/>
          </a:solidFill>
        </p:grpSpPr>
        <p:sp>
          <p:nvSpPr>
            <p:cNvPr id="9" name="Rectangle 8"/>
            <p:cNvSpPr/>
            <p:nvPr/>
          </p:nvSpPr>
          <p:spPr>
            <a:xfrm>
              <a:off x="0" y="350263"/>
              <a:ext cx="4038600" cy="893025"/>
            </a:xfrm>
            <a:prstGeom prst="rect">
              <a:avLst/>
            </a:prstGeom>
            <a:grpFill/>
            <a:ln>
              <a:solidFill>
                <a:srgbClr val="0C6BAC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Rectangle 9"/>
            <p:cNvSpPr/>
            <p:nvPr/>
          </p:nvSpPr>
          <p:spPr>
            <a:xfrm>
              <a:off x="0" y="350263"/>
              <a:ext cx="4038600" cy="89302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13440" tIns="437388" rIns="313440" bIns="85344" numCol="1" spcCol="1270" anchor="t" anchorCtr="0">
              <a:noAutofit/>
            </a:bodyPr>
            <a:lstStyle/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200" kern="1200" dirty="0" smtClean="0"/>
                <a:t>Community identified</a:t>
              </a:r>
              <a:endParaRPr lang="en-US" sz="1200" kern="1200" dirty="0"/>
            </a:p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200" dirty="0" smtClean="0"/>
                <a:t>Initiat</a:t>
              </a:r>
              <a:r>
                <a:rPr lang="en-US" sz="1200" kern="1200" dirty="0" smtClean="0"/>
                <a:t>ed communication with </a:t>
              </a:r>
              <a:r>
                <a:rPr lang="en-US" sz="1200" kern="1200" dirty="0" err="1" smtClean="0"/>
                <a:t>Sieykin</a:t>
              </a:r>
              <a:endParaRPr lang="en-US" sz="1200" kern="1200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57200" y="1932171"/>
            <a:ext cx="2827020" cy="619920"/>
            <a:chOff x="201930" y="40303"/>
            <a:chExt cx="2827020" cy="619920"/>
          </a:xfrm>
        </p:grpSpPr>
        <p:sp>
          <p:nvSpPr>
            <p:cNvPr id="7" name="Rounded Rectangle 6"/>
            <p:cNvSpPr/>
            <p:nvPr/>
          </p:nvSpPr>
          <p:spPr>
            <a:xfrm>
              <a:off x="201930" y="40303"/>
              <a:ext cx="2827020" cy="619920"/>
            </a:xfrm>
            <a:prstGeom prst="roundRect">
              <a:avLst/>
            </a:prstGeom>
            <a:solidFill>
              <a:srgbClr val="0C6BA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6"/>
            <p:cNvSpPr/>
            <p:nvPr/>
          </p:nvSpPr>
          <p:spPr>
            <a:xfrm>
              <a:off x="232192" y="70565"/>
              <a:ext cx="2766496" cy="5593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855" tIns="0" rIns="106855" bIns="0" numCol="1" spcCol="1270" anchor="ctr" anchorCtr="0">
              <a:noAutofit/>
            </a:bodyPr>
            <a:lstStyle/>
            <a:p>
              <a:pPr lvl="0" algn="l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/>
                <a:t>Project Founded </a:t>
              </a:r>
            </a:p>
            <a:p>
              <a:pPr lvl="0" algn="l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00" kern="1200" dirty="0" smtClean="0"/>
                <a:t>Spring 2008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55270" y="3667141"/>
            <a:ext cx="4038600" cy="893025"/>
            <a:chOff x="0" y="1666649"/>
            <a:chExt cx="4038600" cy="893025"/>
          </a:xfrm>
          <a:solidFill>
            <a:schemeClr val="tx2"/>
          </a:solidFill>
        </p:grpSpPr>
        <p:sp>
          <p:nvSpPr>
            <p:cNvPr id="15" name="Rectangle 14"/>
            <p:cNvSpPr/>
            <p:nvPr/>
          </p:nvSpPr>
          <p:spPr>
            <a:xfrm>
              <a:off x="0" y="1666649"/>
              <a:ext cx="4038600" cy="893025"/>
            </a:xfrm>
            <a:prstGeom prst="rect">
              <a:avLst/>
            </a:prstGeom>
            <a:grpFill/>
            <a:ln>
              <a:solidFill>
                <a:srgbClr val="0C6BAC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Rectangle 15"/>
            <p:cNvSpPr/>
            <p:nvPr/>
          </p:nvSpPr>
          <p:spPr>
            <a:xfrm>
              <a:off x="0" y="1666649"/>
              <a:ext cx="4038600" cy="89302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13440" tIns="437388" rIns="313440" bIns="85344" numCol="1" spcCol="1270" anchor="t" anchorCtr="0">
              <a:noAutofit/>
            </a:bodyPr>
            <a:lstStyle/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200" kern="1200" dirty="0" smtClean="0"/>
                <a:t>Community Assessment</a:t>
              </a:r>
              <a:endParaRPr lang="en-US" sz="1200" kern="1200" dirty="0"/>
            </a:p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200" kern="1200" dirty="0" smtClean="0"/>
                <a:t>Project Feasibility</a:t>
              </a:r>
              <a:endParaRPr lang="en-US" sz="1200" kern="12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57200" y="3357180"/>
            <a:ext cx="2827020" cy="619920"/>
            <a:chOff x="201930" y="1356688"/>
            <a:chExt cx="2827020" cy="619920"/>
          </a:xfrm>
        </p:grpSpPr>
        <p:sp>
          <p:nvSpPr>
            <p:cNvPr id="13" name="Rounded Rectangle 12"/>
            <p:cNvSpPr/>
            <p:nvPr/>
          </p:nvSpPr>
          <p:spPr>
            <a:xfrm>
              <a:off x="201930" y="1356688"/>
              <a:ext cx="2827020" cy="619920"/>
            </a:xfrm>
            <a:prstGeom prst="roundRect">
              <a:avLst/>
            </a:prstGeom>
            <a:solidFill>
              <a:srgbClr val="0C6BA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80000"/>
                <a:hueOff val="0"/>
                <a:satOff val="-14010"/>
                <a:lumOff val="1587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ounded Rectangle 6"/>
            <p:cNvSpPr/>
            <p:nvPr/>
          </p:nvSpPr>
          <p:spPr>
            <a:xfrm>
              <a:off x="232192" y="1386950"/>
              <a:ext cx="2766496" cy="5593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855" tIns="0" rIns="106855" bIns="0" numCol="1" spcCol="1270" anchor="ctr" anchorCtr="0">
              <a:noAutofit/>
            </a:bodyPr>
            <a:lstStyle/>
            <a:p>
              <a:pPr lvl="0" algn="l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/>
                <a:t>Assessment I </a:t>
              </a:r>
            </a:p>
            <a:p>
              <a:pPr lvl="0" algn="l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00" kern="1200" dirty="0" smtClean="0"/>
                <a:t>January 2009</a:t>
              </a:r>
              <a:endParaRPr lang="en-US" sz="1300" kern="1200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55270" y="5126775"/>
            <a:ext cx="4038600" cy="893025"/>
            <a:chOff x="0" y="2983034"/>
            <a:chExt cx="4038600" cy="893025"/>
          </a:xfrm>
          <a:solidFill>
            <a:schemeClr val="tx2"/>
          </a:solidFill>
        </p:grpSpPr>
        <p:sp>
          <p:nvSpPr>
            <p:cNvPr id="27" name="Rectangle 26"/>
            <p:cNvSpPr/>
            <p:nvPr/>
          </p:nvSpPr>
          <p:spPr>
            <a:xfrm>
              <a:off x="0" y="2983034"/>
              <a:ext cx="4038600" cy="893025"/>
            </a:xfrm>
            <a:prstGeom prst="rect">
              <a:avLst/>
            </a:prstGeom>
            <a:grpFill/>
            <a:ln>
              <a:solidFill>
                <a:srgbClr val="0C6BAC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0" y="2983034"/>
              <a:ext cx="4038600" cy="89302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13440" tIns="437388" rIns="313440" bIns="85344" numCol="1" spcCol="1270" anchor="t" anchorCtr="0">
              <a:noAutofit/>
            </a:bodyPr>
            <a:lstStyle/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200" kern="1200" dirty="0" smtClean="0"/>
                <a:t>Water Testing &amp; Surveying of Central Sector</a:t>
              </a:r>
              <a:endParaRPr lang="en-US" sz="1200" kern="1200" dirty="0"/>
            </a:p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200" kern="1200" dirty="0" smtClean="0"/>
                <a:t>Health Education</a:t>
              </a:r>
              <a:endParaRPr lang="en-US" sz="1200" kern="1200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57200" y="4816815"/>
            <a:ext cx="2827020" cy="619920"/>
            <a:chOff x="201930" y="2673074"/>
            <a:chExt cx="2827020" cy="619920"/>
          </a:xfrm>
        </p:grpSpPr>
        <p:sp>
          <p:nvSpPr>
            <p:cNvPr id="25" name="Rounded Rectangle 24"/>
            <p:cNvSpPr/>
            <p:nvPr/>
          </p:nvSpPr>
          <p:spPr>
            <a:xfrm>
              <a:off x="201930" y="2673074"/>
              <a:ext cx="2827020" cy="619920"/>
            </a:xfrm>
            <a:prstGeom prst="roundRect">
              <a:avLst/>
            </a:prstGeom>
            <a:solidFill>
              <a:srgbClr val="0C6BA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80000"/>
                <a:hueOff val="0"/>
                <a:satOff val="-28019"/>
                <a:lumOff val="3175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Rounded Rectangle 6"/>
            <p:cNvSpPr/>
            <p:nvPr/>
          </p:nvSpPr>
          <p:spPr>
            <a:xfrm>
              <a:off x="232192" y="2703336"/>
              <a:ext cx="2766496" cy="5593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855" tIns="0" rIns="106855" bIns="0" numCol="1" spcCol="1270" anchor="ctr" anchorCtr="0">
              <a:noAutofit/>
            </a:bodyPr>
            <a:lstStyle/>
            <a:p>
              <a:pPr lvl="0" algn="l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/>
                <a:t>Assessment II </a:t>
              </a:r>
            </a:p>
            <a:p>
              <a:pPr lvl="0" algn="l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00" kern="1200" dirty="0" smtClean="0"/>
                <a:t>August 2009</a:t>
              </a:r>
              <a:endParaRPr lang="en-US" sz="1300" kern="1200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507230" y="2233253"/>
            <a:ext cx="4343400" cy="893025"/>
            <a:chOff x="0" y="350263"/>
            <a:chExt cx="4343400" cy="893025"/>
          </a:xfrm>
          <a:solidFill>
            <a:schemeClr val="tx2"/>
          </a:solidFill>
        </p:grpSpPr>
        <p:sp>
          <p:nvSpPr>
            <p:cNvPr id="36" name="Rectangle 35"/>
            <p:cNvSpPr/>
            <p:nvPr/>
          </p:nvSpPr>
          <p:spPr>
            <a:xfrm>
              <a:off x="0" y="350263"/>
              <a:ext cx="4343400" cy="893025"/>
            </a:xfrm>
            <a:prstGeom prst="rect">
              <a:avLst/>
            </a:prstGeom>
            <a:grpFill/>
            <a:ln>
              <a:solidFill>
                <a:srgbClr val="0C6BAC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0" y="350263"/>
              <a:ext cx="4343400" cy="89302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7096" tIns="437388" rIns="337096" bIns="85344" numCol="1" spcCol="1270" anchor="t" anchorCtr="0">
              <a:noAutofit/>
            </a:bodyPr>
            <a:lstStyle/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200" kern="1200" dirty="0" smtClean="0"/>
                <a:t>Implement Potable Water Storage &amp; Distribution System</a:t>
              </a:r>
              <a:endParaRPr lang="en-US" sz="1200" kern="1200" dirty="0"/>
            </a:p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200" kern="1200" dirty="0" smtClean="0"/>
                <a:t>Health Education</a:t>
              </a:r>
              <a:endParaRPr lang="en-US" sz="1200" kern="1200" dirty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724400" y="1923293"/>
            <a:ext cx="3040380" cy="619920"/>
            <a:chOff x="217170" y="40303"/>
            <a:chExt cx="3040380" cy="619920"/>
          </a:xfrm>
        </p:grpSpPr>
        <p:sp>
          <p:nvSpPr>
            <p:cNvPr id="34" name="Rounded Rectangle 33"/>
            <p:cNvSpPr/>
            <p:nvPr/>
          </p:nvSpPr>
          <p:spPr>
            <a:xfrm>
              <a:off x="217170" y="40303"/>
              <a:ext cx="3040380" cy="619920"/>
            </a:xfrm>
            <a:prstGeom prst="roundRect">
              <a:avLst/>
            </a:prstGeom>
            <a:solidFill>
              <a:srgbClr val="0C6BA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Rounded Rectangle 6"/>
            <p:cNvSpPr/>
            <p:nvPr/>
          </p:nvSpPr>
          <p:spPr>
            <a:xfrm>
              <a:off x="247432" y="70565"/>
              <a:ext cx="2979856" cy="5593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919" tIns="0" rIns="114919" bIns="0" numCol="1" spcCol="1270" anchor="ctr" anchorCtr="0">
              <a:noAutofit/>
            </a:bodyPr>
            <a:lstStyle/>
            <a:p>
              <a:pPr lvl="0" algn="l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/>
                <a:t>Implementation I </a:t>
              </a:r>
            </a:p>
            <a:p>
              <a:pPr lvl="0" algn="l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00" kern="1200" dirty="0" smtClean="0"/>
                <a:t>July/August 2010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4481337" y="5126775"/>
            <a:ext cx="4343400" cy="893025"/>
            <a:chOff x="0" y="2983034"/>
            <a:chExt cx="4343400" cy="893025"/>
          </a:xfrm>
          <a:solidFill>
            <a:schemeClr val="tx2"/>
          </a:solidFill>
        </p:grpSpPr>
        <p:sp>
          <p:nvSpPr>
            <p:cNvPr id="51" name="Rectangle 50"/>
            <p:cNvSpPr/>
            <p:nvPr/>
          </p:nvSpPr>
          <p:spPr>
            <a:xfrm>
              <a:off x="0" y="2983034"/>
              <a:ext cx="4343400" cy="893025"/>
            </a:xfrm>
            <a:prstGeom prst="rect">
              <a:avLst/>
            </a:prstGeom>
            <a:grpFill/>
            <a:ln>
              <a:solidFill>
                <a:srgbClr val="0C6BAC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2" name="Rectangle 51"/>
            <p:cNvSpPr/>
            <p:nvPr/>
          </p:nvSpPr>
          <p:spPr>
            <a:xfrm>
              <a:off x="0" y="2983034"/>
              <a:ext cx="4343400" cy="89302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7096" tIns="437388" rIns="337096" bIns="85344" numCol="1" spcCol="1270" anchor="t" anchorCtr="0">
              <a:noAutofit/>
            </a:bodyPr>
            <a:lstStyle/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200" kern="1200" dirty="0" smtClean="0"/>
                <a:t>Implement Potable Water system for </a:t>
              </a:r>
              <a:r>
                <a:rPr lang="en-US" sz="1200" kern="1200" dirty="0" err="1" smtClean="0"/>
                <a:t>Sieykin</a:t>
              </a:r>
              <a:r>
                <a:rPr lang="en-US" sz="1200" kern="1200" dirty="0" smtClean="0"/>
                <a:t> Arriba</a:t>
              </a:r>
              <a:endParaRPr lang="en-US" sz="1200" kern="1200" dirty="0"/>
            </a:p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200" kern="1200" dirty="0" smtClean="0"/>
                <a:t>Health Education</a:t>
              </a:r>
              <a:endParaRPr lang="en-US" sz="1200" kern="1200" dirty="0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4724400" y="4811655"/>
            <a:ext cx="3040380" cy="619920"/>
            <a:chOff x="217170" y="2673074"/>
            <a:chExt cx="3040380" cy="619920"/>
          </a:xfrm>
        </p:grpSpPr>
        <p:sp>
          <p:nvSpPr>
            <p:cNvPr id="49" name="Rounded Rectangle 48"/>
            <p:cNvSpPr/>
            <p:nvPr/>
          </p:nvSpPr>
          <p:spPr>
            <a:xfrm>
              <a:off x="217170" y="2673074"/>
              <a:ext cx="3040380" cy="619920"/>
            </a:xfrm>
            <a:prstGeom prst="roundRect">
              <a:avLst/>
            </a:prstGeom>
            <a:solidFill>
              <a:srgbClr val="0C6BA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80000"/>
                <a:hueOff val="0"/>
                <a:satOff val="-28019"/>
                <a:lumOff val="3175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0" name="Rounded Rectangle 6"/>
            <p:cNvSpPr/>
            <p:nvPr/>
          </p:nvSpPr>
          <p:spPr>
            <a:xfrm>
              <a:off x="247432" y="2703336"/>
              <a:ext cx="2979856" cy="5593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919" tIns="0" rIns="114919" bIns="0" numCol="1" spcCol="1270" anchor="ctr" anchorCtr="0">
              <a:noAutofit/>
            </a:bodyPr>
            <a:lstStyle/>
            <a:p>
              <a:pPr lvl="0" algn="l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/>
                <a:t>Implementation II </a:t>
              </a:r>
            </a:p>
            <a:p>
              <a:pPr lvl="0" algn="l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00" kern="1200" dirty="0" smtClean="0"/>
                <a:t>July 2011</a:t>
              </a:r>
              <a:endParaRPr lang="en-US" sz="1300" kern="1200" dirty="0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4509448" y="3660552"/>
            <a:ext cx="4341181" cy="893025"/>
            <a:chOff x="0" y="1666649"/>
            <a:chExt cx="4038600" cy="893025"/>
          </a:xfrm>
          <a:solidFill>
            <a:schemeClr val="tx2"/>
          </a:solidFill>
        </p:grpSpPr>
        <p:sp>
          <p:nvSpPr>
            <p:cNvPr id="53" name="Rectangle 52"/>
            <p:cNvSpPr/>
            <p:nvPr/>
          </p:nvSpPr>
          <p:spPr>
            <a:xfrm>
              <a:off x="0" y="1666649"/>
              <a:ext cx="4038600" cy="893025"/>
            </a:xfrm>
            <a:prstGeom prst="rect">
              <a:avLst/>
            </a:prstGeom>
            <a:grpFill/>
            <a:ln>
              <a:solidFill>
                <a:srgbClr val="0C6BAC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4" name="Rectangle 53"/>
            <p:cNvSpPr/>
            <p:nvPr/>
          </p:nvSpPr>
          <p:spPr>
            <a:xfrm>
              <a:off x="0" y="1666649"/>
              <a:ext cx="4038600" cy="89302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13440" tIns="437388" rIns="313440" bIns="85344" numCol="1" spcCol="1270" anchor="t" anchorCtr="0">
              <a:noAutofit/>
            </a:bodyPr>
            <a:lstStyle/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200" kern="1200" dirty="0" smtClean="0"/>
                <a:t>Water Testing &amp; Surveying </a:t>
              </a:r>
              <a:r>
                <a:rPr lang="en-US" sz="1200" kern="1200" dirty="0" err="1" smtClean="0"/>
                <a:t>Sieykin</a:t>
              </a:r>
              <a:r>
                <a:rPr lang="en-US" sz="1200" kern="1200" dirty="0" smtClean="0"/>
                <a:t> Arriba</a:t>
              </a:r>
              <a:endParaRPr lang="en-US" sz="1200" kern="1200" dirty="0"/>
            </a:p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200" kern="1200" dirty="0" smtClean="0"/>
                <a:t>Health Education</a:t>
              </a:r>
              <a:endParaRPr lang="en-US" sz="1200" kern="1200" dirty="0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4748883" y="3326918"/>
            <a:ext cx="3040380" cy="619920"/>
            <a:chOff x="217170" y="1356688"/>
            <a:chExt cx="3040380" cy="619920"/>
          </a:xfrm>
        </p:grpSpPr>
        <p:sp>
          <p:nvSpPr>
            <p:cNvPr id="45" name="Rounded Rectangle 44"/>
            <p:cNvSpPr/>
            <p:nvPr/>
          </p:nvSpPr>
          <p:spPr>
            <a:xfrm>
              <a:off x="217170" y="1356688"/>
              <a:ext cx="3040380" cy="619920"/>
            </a:xfrm>
            <a:prstGeom prst="roundRect">
              <a:avLst/>
            </a:prstGeom>
            <a:solidFill>
              <a:srgbClr val="0C6BA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80000"/>
                <a:hueOff val="0"/>
                <a:satOff val="-14010"/>
                <a:lumOff val="1587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6" name="Rounded Rectangle 4"/>
            <p:cNvSpPr/>
            <p:nvPr/>
          </p:nvSpPr>
          <p:spPr>
            <a:xfrm>
              <a:off x="247432" y="1386950"/>
              <a:ext cx="2979856" cy="5593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919" tIns="0" rIns="114919" bIns="0" numCol="1" spcCol="1270" anchor="ctr" anchorCtr="0">
              <a:noAutofit/>
            </a:bodyPr>
            <a:lstStyle/>
            <a:p>
              <a:pPr lvl="0" algn="l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/>
                <a:t>Assessment III </a:t>
              </a:r>
            </a:p>
            <a:p>
              <a:pPr lvl="0" algn="l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00" kern="1200" dirty="0" smtClean="0"/>
                <a:t>January 2011</a:t>
              </a:r>
              <a:endParaRPr lang="en-US" sz="13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59357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semester…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3916363"/>
          </a:xfrm>
        </p:spPr>
        <p:txBody>
          <a:bodyPr/>
          <a:lstStyle/>
          <a:p>
            <a:r>
              <a:rPr lang="en-US" sz="3000" dirty="0" smtClean="0"/>
              <a:t>Design a potable water system for </a:t>
            </a:r>
            <a:r>
              <a:rPr lang="en-US" sz="3000" dirty="0" err="1" smtClean="0"/>
              <a:t>Sieykin</a:t>
            </a:r>
            <a:r>
              <a:rPr lang="en-US" sz="3000" dirty="0" smtClean="0"/>
              <a:t> Arriba</a:t>
            </a:r>
          </a:p>
          <a:p>
            <a:pPr lvl="1"/>
            <a:r>
              <a:rPr lang="en-US" sz="2600" dirty="0" smtClean="0"/>
              <a:t>Design spring box</a:t>
            </a:r>
          </a:p>
          <a:p>
            <a:pPr lvl="1"/>
            <a:r>
              <a:rPr lang="en-US" sz="2600" dirty="0" smtClean="0"/>
              <a:t>Hydraulic modeling</a:t>
            </a:r>
          </a:p>
          <a:p>
            <a:pPr lvl="1"/>
            <a:r>
              <a:rPr lang="en-US" sz="2600" dirty="0" smtClean="0"/>
              <a:t>Storage </a:t>
            </a:r>
          </a:p>
          <a:p>
            <a:pPr lvl="1"/>
            <a:r>
              <a:rPr lang="en-US" sz="2600" dirty="0" smtClean="0"/>
              <a:t>Bridging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923"/>
          <a:stretch/>
        </p:blipFill>
        <p:spPr bwMode="auto">
          <a:xfrm>
            <a:off x="4495800" y="2819400"/>
            <a:ext cx="3960234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5020806" y="2140515"/>
            <a:ext cx="2873206" cy="4228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3581400"/>
            <a:ext cx="5918200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8017" y="2818660"/>
            <a:ext cx="4495800" cy="2527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9720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semester…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09800"/>
            <a:ext cx="3962400" cy="3916363"/>
          </a:xfrm>
        </p:spPr>
        <p:txBody>
          <a:bodyPr/>
          <a:lstStyle/>
          <a:p>
            <a:r>
              <a:rPr lang="en-US" sz="3000" dirty="0" smtClean="0"/>
              <a:t>Education Campaign</a:t>
            </a:r>
          </a:p>
          <a:p>
            <a:pPr lvl="1">
              <a:buFont typeface="Arial" pitchFamily="34" charset="0"/>
              <a:buChar char="•"/>
            </a:pPr>
            <a:r>
              <a:rPr lang="en-US" sz="2600" dirty="0" smtClean="0"/>
              <a:t>New health education activities for kids</a:t>
            </a:r>
          </a:p>
          <a:p>
            <a:pPr lvl="1">
              <a:buFont typeface="Arial" pitchFamily="34" charset="0"/>
              <a:buChar char="•"/>
            </a:pPr>
            <a:r>
              <a:rPr lang="en-US" sz="2600" dirty="0" smtClean="0"/>
              <a:t>Capacity building activities for adults</a:t>
            </a:r>
          </a:p>
          <a:p>
            <a:pPr lvl="1">
              <a:buFont typeface="Arial" pitchFamily="34" charset="0"/>
              <a:buChar char="•"/>
            </a:pPr>
            <a:r>
              <a:rPr lang="en-US" sz="2600" dirty="0" smtClean="0"/>
              <a:t>Develop </a:t>
            </a:r>
            <a:r>
              <a:rPr lang="en-US" sz="2600" dirty="0"/>
              <a:t>w</a:t>
            </a:r>
            <a:r>
              <a:rPr lang="en-US" sz="2600" dirty="0" smtClean="0"/>
              <a:t>ater committee and  improve community organization 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7389" y="2743200"/>
            <a:ext cx="4075611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EWB-GA, Panama, Teaching water testing, Rahul Mitra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3069" y="2419350"/>
            <a:ext cx="3524250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9600" y="2590800"/>
            <a:ext cx="446722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4038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WB Template 2008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WB Templete 2007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WB Templete 2007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WB Templete 2007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WB Templete 2007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WB Templete 2007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WB Templete 2007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WB Templete 2007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WB Templete 2007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WB Templete 2007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WB Templete 2007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WB Templete 2007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WB Templete 2007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1106</TotalTime>
  <Words>1178</Words>
  <Application>Microsoft Office PowerPoint</Application>
  <PresentationFormat>On-screen Show (4:3)</PresentationFormat>
  <Paragraphs>243</Paragraphs>
  <Slides>36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Arial</vt:lpstr>
      <vt:lpstr>Cambria Math</vt:lpstr>
      <vt:lpstr>Cambria</vt:lpstr>
      <vt:lpstr>ＭＳ Ｐゴシック</vt:lpstr>
      <vt:lpstr>Verdana</vt:lpstr>
      <vt:lpstr>Calibri</vt:lpstr>
      <vt:lpstr>Myriad Pro</vt:lpstr>
      <vt:lpstr>EWB Template 2008</vt:lpstr>
      <vt:lpstr>Engineers Without Borders Greater Austin</vt:lpstr>
      <vt:lpstr>Engineers Without Borders-USA</vt:lpstr>
      <vt:lpstr>Location in Panama</vt:lpstr>
      <vt:lpstr>PowerPoint Presentation</vt:lpstr>
      <vt:lpstr>Sieykin Need</vt:lpstr>
      <vt:lpstr>PowerPoint Presentation</vt:lpstr>
      <vt:lpstr>PowerPoint Presentation</vt:lpstr>
      <vt:lpstr>This semester…</vt:lpstr>
      <vt:lpstr>This semester…</vt:lpstr>
      <vt:lpstr>Source Alternatives</vt:lpstr>
      <vt:lpstr>Preferred Alternative: Spring Box</vt:lpstr>
      <vt:lpstr>Water Testing</vt:lpstr>
      <vt:lpstr>Map of Community</vt:lpstr>
      <vt:lpstr>System Schematic</vt:lpstr>
      <vt:lpstr>Demand – Water Use Assumptions</vt:lpstr>
      <vt:lpstr>Demand – Population Calculations</vt:lpstr>
      <vt:lpstr>Demand – Daily Demand Calculations</vt:lpstr>
      <vt:lpstr>Potable Water Supply</vt:lpstr>
      <vt:lpstr>Sizing the Tank</vt:lpstr>
      <vt:lpstr>Sizing the Tank</vt:lpstr>
      <vt:lpstr>Distribution System – Hydraulic Model</vt:lpstr>
      <vt:lpstr>Model Inputs</vt:lpstr>
      <vt:lpstr>Distribution System – House Elevations</vt:lpstr>
      <vt:lpstr>Distribution System – Hydraulic Model</vt:lpstr>
      <vt:lpstr>Alternative Designs</vt:lpstr>
      <vt:lpstr>Alternative Designs</vt:lpstr>
      <vt:lpstr>Model Output</vt:lpstr>
      <vt:lpstr>Preferred Option (Option 3)</vt:lpstr>
      <vt:lpstr>Obstacles Encountered</vt:lpstr>
      <vt:lpstr>Obstacles Encountered</vt:lpstr>
      <vt:lpstr>Obstacles Encountered</vt:lpstr>
      <vt:lpstr>Project Highlights</vt:lpstr>
      <vt:lpstr>What we’re doing now…</vt:lpstr>
      <vt:lpstr>What we’ll be doing in the future…</vt:lpstr>
      <vt:lpstr>Questions???</vt:lpstr>
      <vt:lpstr>EWB - Greater Austin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Christopher Lombardo</dc:creator>
  <cp:lastModifiedBy>Salas, Fernando</cp:lastModifiedBy>
  <cp:revision>97</cp:revision>
  <dcterms:created xsi:type="dcterms:W3CDTF">2009-03-31T03:54:51Z</dcterms:created>
  <dcterms:modified xsi:type="dcterms:W3CDTF">2011-03-22T15:31:07Z</dcterms:modified>
</cp:coreProperties>
</file>