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B703-8958-4368-A9F5-D2A8CB67D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68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AAEE-C0D7-48DA-9287-F8B72CF10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9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F2CF-2A8D-4137-A334-6F231F46D0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1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DDE69-E0B3-46AA-AAF8-4CEEBEAD5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586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17215-793A-4F71-8B72-A5E295C3E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0889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24B04-A3A3-431F-889F-7C1C901CF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09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6F77A-EE0B-48BC-89E6-5270783F4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88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35EF6-E993-4EAE-9764-37717ED25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084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2B1C8-3550-478A-A8DD-17E3AEB64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0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92F9B-6F3C-48A4-94B7-1B79400E8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5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532D6-C53C-4350-B6FA-F696BCD6F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6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29C16-7049-4F3E-97EF-F2EAB6FB0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CE025-F82B-4008-B3DF-1F34974FB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8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F0E6F-82F6-401B-AE57-68D1CBF6E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3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9E86F7B-1848-4FE2-B59D-84B7BABE91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21" Type="http://schemas.openxmlformats.org/officeDocument/2006/relationships/oleObject" Target="../embeddings/oleObject28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24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10" Type="http://schemas.openxmlformats.org/officeDocument/2006/relationships/image" Target="../media/image17.wmf"/><Relationship Id="rId19" Type="http://schemas.openxmlformats.org/officeDocument/2006/relationships/oleObject" Target="../embeddings/oleObject27.bin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19.wmf"/><Relationship Id="rId22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0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3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7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6.bin"/><Relationship Id="rId10" Type="http://schemas.openxmlformats.org/officeDocument/2006/relationships/image" Target="../media/image18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8.bin"/><Relationship Id="rId14" Type="http://schemas.openxmlformats.org/officeDocument/2006/relationships/image" Target="../media/image4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4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7.e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smtClean="0"/>
              <a:t>Excess Rainfall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5240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Reading for today’s material: Sections 5.3-5.8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1447800" y="3048000"/>
            <a:ext cx="6858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grpSp>
        <p:nvGrpSpPr>
          <p:cNvPr id="6150" name="Group 3"/>
          <p:cNvGrpSpPr>
            <a:grpSpLocks/>
          </p:cNvGrpSpPr>
          <p:nvPr/>
        </p:nvGrpSpPr>
        <p:grpSpPr bwMode="auto">
          <a:xfrm>
            <a:off x="4033838" y="2287588"/>
            <a:ext cx="4675187" cy="3976687"/>
            <a:chOff x="1896" y="636"/>
            <a:chExt cx="3864" cy="2640"/>
          </a:xfrm>
        </p:grpSpPr>
        <p:graphicFrame>
          <p:nvGraphicFramePr>
            <p:cNvPr id="6147" name="Object 4"/>
            <p:cNvGraphicFramePr>
              <a:graphicFrameLocks noChangeAspect="1"/>
            </p:cNvGraphicFramePr>
            <p:nvPr/>
          </p:nvGraphicFramePr>
          <p:xfrm>
            <a:off x="1896" y="636"/>
            <a:ext cx="3864" cy="2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6" name="Chart" r:id="rId3" imgW="7096049" imgH="4848149" progId="Excel.Chart.8">
                    <p:embed/>
                  </p:oleObj>
                </mc:Choice>
                <mc:Fallback>
                  <p:oleObj name="Chart" r:id="rId3" imgW="7096049" imgH="4848149" progId="Excel.Chart.8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" y="636"/>
                          <a:ext cx="3864" cy="26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48" name="Object 5"/>
            <p:cNvGraphicFramePr>
              <a:graphicFrameLocks noChangeAspect="1"/>
            </p:cNvGraphicFramePr>
            <p:nvPr/>
          </p:nvGraphicFramePr>
          <p:xfrm>
            <a:off x="2496" y="660"/>
            <a:ext cx="2544" cy="1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7" name="Chart" r:id="rId5" imgW="7096049" imgH="4848149" progId="Excel.Chart.8">
                    <p:embed/>
                  </p:oleObj>
                </mc:Choice>
                <mc:Fallback>
                  <p:oleObj name="Chart" r:id="rId5" imgW="7096049" imgH="4848149" progId="Excel.Chart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660"/>
                          <a:ext cx="2544" cy="1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4968875" y="2603500"/>
            <a:ext cx="1651000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6629400" y="2438400"/>
            <a:ext cx="121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b="1" i="1">
                <a:solidFill>
                  <a:srgbClr val="FF0000"/>
                </a:solidFill>
                <a:latin typeface="Symbol" pitchFamily="18" charset="2"/>
              </a:rPr>
              <a:t>fD</a:t>
            </a:r>
            <a:r>
              <a:rPr lang="en-US" sz="2000" b="1" i="1">
                <a:solidFill>
                  <a:srgbClr val="FF0000"/>
                </a:solidFill>
                <a:latin typeface="Garamond" pitchFamily="18" charset="0"/>
              </a:rPr>
              <a:t>t</a:t>
            </a:r>
            <a:r>
              <a:rPr lang="en-US" sz="2000" b="1">
                <a:solidFill>
                  <a:srgbClr val="FF0000"/>
                </a:solidFill>
                <a:latin typeface="Garamond" pitchFamily="18" charset="0"/>
              </a:rPr>
              <a:t>=0.27</a:t>
            </a:r>
          </a:p>
        </p:txBody>
      </p:sp>
      <p:graphicFrame>
        <p:nvGraphicFramePr>
          <p:cNvPr id="6146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38125" y="1765300"/>
          <a:ext cx="3641725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Document" r:id="rId7" imgW="5638887" imgH="3542608" progId="Word.Document.8">
                  <p:embed/>
                </p:oleObj>
              </mc:Choice>
              <mc:Fallback>
                <p:oleObj name="Document" r:id="rId7" imgW="5638887" imgH="3542608" progId="Word.Documen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1026"/>
                      <a:stretch>
                        <a:fillRect/>
                      </a:stretch>
                    </p:blipFill>
                    <p:spPr bwMode="auto">
                      <a:xfrm>
                        <a:off x="238125" y="1765300"/>
                        <a:ext cx="3641725" cy="389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305800" cy="609600"/>
          </a:xfrm>
        </p:spPr>
        <p:txBody>
          <a:bodyPr/>
          <a:lstStyle/>
          <a:p>
            <a:pPr eaLnBrk="1" hangingPunct="1"/>
            <a:r>
              <a:rPr lang="en-US" sz="4000" smtClean="0"/>
              <a:t>SCS method</a:t>
            </a:r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305800" cy="3200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Soil conservation service (SCS) method is an experimentally derived method to determine rainfall excess using information about soils, vegetative cover, hydrologic condition and antecedent moisture conditions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The method is based on the simple relationship that P</a:t>
            </a:r>
            <a:r>
              <a:rPr lang="en-US" sz="2800" baseline="-25000" smtClean="0"/>
              <a:t>e</a:t>
            </a:r>
            <a:r>
              <a:rPr lang="en-US" sz="2800" smtClean="0"/>
              <a:t> = P - F</a:t>
            </a:r>
            <a:r>
              <a:rPr lang="en-US" sz="2800" baseline="-25000" smtClean="0"/>
              <a:t>a</a:t>
            </a:r>
            <a:r>
              <a:rPr lang="en-US" sz="2800" smtClean="0"/>
              <a:t> – I</a:t>
            </a:r>
            <a:r>
              <a:rPr lang="en-US" sz="2800" baseline="-25000" smtClean="0"/>
              <a:t>a</a:t>
            </a:r>
            <a:r>
              <a:rPr lang="en-US" sz="2800" smtClean="0"/>
              <a:t/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685800" y="4175125"/>
            <a:ext cx="3352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</a:t>
            </a:r>
            <a:r>
              <a:rPr lang="en-US" sz="2000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e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is runoff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depth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, 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 is precipitation </a:t>
            </a: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depth, 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F</a:t>
            </a:r>
            <a:r>
              <a:rPr lang="en-US" sz="2000" i="1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is continuing abstraction, and </a:t>
            </a:r>
            <a:r>
              <a:rPr lang="en-US" sz="2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I</a:t>
            </a:r>
            <a:r>
              <a:rPr lang="en-US" sz="2000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a</a:t>
            </a: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is the sum of initial losses (depression storage, interception, ET)</a:t>
            </a:r>
            <a:r>
              <a:rPr lang="en-US" sz="2000" dirty="0">
                <a:latin typeface="Garamond" pitchFamily="18" charset="0"/>
              </a:rPr>
              <a:t> </a:t>
            </a:r>
          </a:p>
        </p:txBody>
      </p:sp>
      <p:grpSp>
        <p:nvGrpSpPr>
          <p:cNvPr id="7178" name="Group 5"/>
          <p:cNvGrpSpPr>
            <a:grpSpLocks/>
          </p:cNvGrpSpPr>
          <p:nvPr/>
        </p:nvGrpSpPr>
        <p:grpSpPr bwMode="auto">
          <a:xfrm>
            <a:off x="4572000" y="3429000"/>
            <a:ext cx="3657600" cy="3136900"/>
            <a:chOff x="3112" y="1136"/>
            <a:chExt cx="2304" cy="1976"/>
          </a:xfrm>
        </p:grpSpPr>
        <p:sp>
          <p:nvSpPr>
            <p:cNvPr id="7179" name="Rectangle 6"/>
            <p:cNvSpPr>
              <a:spLocks noChangeArrowheads="1"/>
            </p:cNvSpPr>
            <p:nvPr/>
          </p:nvSpPr>
          <p:spPr bwMode="auto">
            <a:xfrm>
              <a:off x="3112" y="1136"/>
              <a:ext cx="2304" cy="19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Rectangle 7"/>
            <p:cNvSpPr>
              <a:spLocks noChangeArrowheads="1"/>
            </p:cNvSpPr>
            <p:nvPr/>
          </p:nvSpPr>
          <p:spPr bwMode="auto">
            <a:xfrm>
              <a:off x="3383" y="2350"/>
              <a:ext cx="384" cy="4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Freeform 8"/>
            <p:cNvSpPr>
              <a:spLocks/>
            </p:cNvSpPr>
            <p:nvPr/>
          </p:nvSpPr>
          <p:spPr bwMode="auto">
            <a:xfrm>
              <a:off x="3764" y="1765"/>
              <a:ext cx="1113" cy="621"/>
            </a:xfrm>
            <a:custGeom>
              <a:avLst/>
              <a:gdLst>
                <a:gd name="T0" fmla="*/ 3 w 1113"/>
                <a:gd name="T1" fmla="*/ 243 h 621"/>
                <a:gd name="T2" fmla="*/ 0 w 1113"/>
                <a:gd name="T3" fmla="*/ 402 h 621"/>
                <a:gd name="T4" fmla="*/ 69 w 1113"/>
                <a:gd name="T5" fmla="*/ 447 h 621"/>
                <a:gd name="T6" fmla="*/ 135 w 1113"/>
                <a:gd name="T7" fmla="*/ 492 h 621"/>
                <a:gd name="T8" fmla="*/ 216 w 1113"/>
                <a:gd name="T9" fmla="*/ 519 h 621"/>
                <a:gd name="T10" fmla="*/ 309 w 1113"/>
                <a:gd name="T11" fmla="*/ 540 h 621"/>
                <a:gd name="T12" fmla="*/ 369 w 1113"/>
                <a:gd name="T13" fmla="*/ 546 h 621"/>
                <a:gd name="T14" fmla="*/ 555 w 1113"/>
                <a:gd name="T15" fmla="*/ 579 h 621"/>
                <a:gd name="T16" fmla="*/ 738 w 1113"/>
                <a:gd name="T17" fmla="*/ 597 h 621"/>
                <a:gd name="T18" fmla="*/ 987 w 1113"/>
                <a:gd name="T19" fmla="*/ 615 h 621"/>
                <a:gd name="T20" fmla="*/ 1113 w 1113"/>
                <a:gd name="T21" fmla="*/ 621 h 621"/>
                <a:gd name="T22" fmla="*/ 1113 w 1113"/>
                <a:gd name="T23" fmla="*/ 417 h 621"/>
                <a:gd name="T24" fmla="*/ 741 w 1113"/>
                <a:gd name="T25" fmla="*/ 411 h 621"/>
                <a:gd name="T26" fmla="*/ 741 w 1113"/>
                <a:gd name="T27" fmla="*/ 3 h 621"/>
                <a:gd name="T28" fmla="*/ 369 w 1113"/>
                <a:gd name="T29" fmla="*/ 0 h 621"/>
                <a:gd name="T30" fmla="*/ 369 w 1113"/>
                <a:gd name="T31" fmla="*/ 243 h 621"/>
                <a:gd name="T32" fmla="*/ 3 w 1113"/>
                <a:gd name="T33" fmla="*/ 243 h 6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13"/>
                <a:gd name="T52" fmla="*/ 0 h 621"/>
                <a:gd name="T53" fmla="*/ 1113 w 1113"/>
                <a:gd name="T54" fmla="*/ 621 h 6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13" h="621">
                  <a:moveTo>
                    <a:pt x="3" y="243"/>
                  </a:moveTo>
                  <a:lnTo>
                    <a:pt x="0" y="402"/>
                  </a:lnTo>
                  <a:lnTo>
                    <a:pt x="69" y="447"/>
                  </a:lnTo>
                  <a:lnTo>
                    <a:pt x="135" y="492"/>
                  </a:lnTo>
                  <a:lnTo>
                    <a:pt x="216" y="519"/>
                  </a:lnTo>
                  <a:lnTo>
                    <a:pt x="309" y="540"/>
                  </a:lnTo>
                  <a:lnTo>
                    <a:pt x="369" y="546"/>
                  </a:lnTo>
                  <a:lnTo>
                    <a:pt x="555" y="579"/>
                  </a:lnTo>
                  <a:lnTo>
                    <a:pt x="738" y="597"/>
                  </a:lnTo>
                  <a:lnTo>
                    <a:pt x="987" y="615"/>
                  </a:lnTo>
                  <a:lnTo>
                    <a:pt x="1113" y="621"/>
                  </a:lnTo>
                  <a:lnTo>
                    <a:pt x="1113" y="417"/>
                  </a:lnTo>
                  <a:lnTo>
                    <a:pt x="741" y="411"/>
                  </a:lnTo>
                  <a:lnTo>
                    <a:pt x="741" y="3"/>
                  </a:lnTo>
                  <a:lnTo>
                    <a:pt x="369" y="0"/>
                  </a:lnTo>
                  <a:lnTo>
                    <a:pt x="369" y="243"/>
                  </a:lnTo>
                  <a:lnTo>
                    <a:pt x="3" y="243"/>
                  </a:lnTo>
                  <a:close/>
                </a:path>
              </a:pathLst>
            </a:cu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Freeform 9"/>
            <p:cNvSpPr>
              <a:spLocks/>
            </p:cNvSpPr>
            <p:nvPr/>
          </p:nvSpPr>
          <p:spPr bwMode="auto">
            <a:xfrm>
              <a:off x="3764" y="2164"/>
              <a:ext cx="1122" cy="612"/>
            </a:xfrm>
            <a:custGeom>
              <a:avLst/>
              <a:gdLst>
                <a:gd name="T0" fmla="*/ 0 w 1122"/>
                <a:gd name="T1" fmla="*/ 0 h 612"/>
                <a:gd name="T2" fmla="*/ 3 w 1122"/>
                <a:gd name="T3" fmla="*/ 612 h 612"/>
                <a:gd name="T4" fmla="*/ 1113 w 1122"/>
                <a:gd name="T5" fmla="*/ 609 h 612"/>
                <a:gd name="T6" fmla="*/ 1122 w 1122"/>
                <a:gd name="T7" fmla="*/ 228 h 612"/>
                <a:gd name="T8" fmla="*/ 756 w 1122"/>
                <a:gd name="T9" fmla="*/ 201 h 612"/>
                <a:gd name="T10" fmla="*/ 513 w 1122"/>
                <a:gd name="T11" fmla="*/ 177 h 612"/>
                <a:gd name="T12" fmla="*/ 303 w 1122"/>
                <a:gd name="T13" fmla="*/ 144 h 612"/>
                <a:gd name="T14" fmla="*/ 123 w 1122"/>
                <a:gd name="T15" fmla="*/ 93 h 612"/>
                <a:gd name="T16" fmla="*/ 0 w 1122"/>
                <a:gd name="T17" fmla="*/ 0 h 6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22"/>
                <a:gd name="T28" fmla="*/ 0 h 612"/>
                <a:gd name="T29" fmla="*/ 1122 w 1122"/>
                <a:gd name="T30" fmla="*/ 612 h 6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22" h="612">
                  <a:moveTo>
                    <a:pt x="0" y="0"/>
                  </a:moveTo>
                  <a:lnTo>
                    <a:pt x="3" y="612"/>
                  </a:lnTo>
                  <a:lnTo>
                    <a:pt x="1113" y="609"/>
                  </a:lnTo>
                  <a:lnTo>
                    <a:pt x="1122" y="228"/>
                  </a:lnTo>
                  <a:lnTo>
                    <a:pt x="756" y="201"/>
                  </a:lnTo>
                  <a:lnTo>
                    <a:pt x="513" y="177"/>
                  </a:lnTo>
                  <a:lnTo>
                    <a:pt x="303" y="144"/>
                  </a:lnTo>
                  <a:lnTo>
                    <a:pt x="123" y="9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0"/>
            <p:cNvSpPr>
              <a:spLocks noChangeShapeType="1"/>
            </p:cNvSpPr>
            <p:nvPr/>
          </p:nvSpPr>
          <p:spPr bwMode="auto">
            <a:xfrm flipV="1">
              <a:off x="3384" y="1408"/>
              <a:ext cx="0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1"/>
            <p:cNvSpPr>
              <a:spLocks noChangeShapeType="1"/>
            </p:cNvSpPr>
            <p:nvPr/>
          </p:nvSpPr>
          <p:spPr bwMode="auto">
            <a:xfrm>
              <a:off x="3384" y="2776"/>
              <a:ext cx="1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Freeform 12"/>
            <p:cNvSpPr>
              <a:spLocks/>
            </p:cNvSpPr>
            <p:nvPr/>
          </p:nvSpPr>
          <p:spPr bwMode="auto">
            <a:xfrm>
              <a:off x="3755" y="2160"/>
              <a:ext cx="1119" cy="232"/>
            </a:xfrm>
            <a:custGeom>
              <a:avLst/>
              <a:gdLst>
                <a:gd name="T0" fmla="*/ 0 w 1119"/>
                <a:gd name="T1" fmla="*/ 0 h 232"/>
                <a:gd name="T2" fmla="*/ 153 w 1119"/>
                <a:gd name="T3" fmla="*/ 101 h 232"/>
                <a:gd name="T4" fmla="*/ 292 w 1119"/>
                <a:gd name="T5" fmla="*/ 142 h 232"/>
                <a:gd name="T6" fmla="*/ 557 w 1119"/>
                <a:gd name="T7" fmla="*/ 184 h 232"/>
                <a:gd name="T8" fmla="*/ 776 w 1119"/>
                <a:gd name="T9" fmla="*/ 207 h 232"/>
                <a:gd name="T10" fmla="*/ 1119 w 1119"/>
                <a:gd name="T11" fmla="*/ 232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19"/>
                <a:gd name="T19" fmla="*/ 0 h 232"/>
                <a:gd name="T20" fmla="*/ 1119 w 1119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19" h="232">
                  <a:moveTo>
                    <a:pt x="0" y="0"/>
                  </a:moveTo>
                  <a:cubicBezTo>
                    <a:pt x="25" y="17"/>
                    <a:pt x="104" y="77"/>
                    <a:pt x="153" y="101"/>
                  </a:cubicBezTo>
                  <a:cubicBezTo>
                    <a:pt x="202" y="124"/>
                    <a:pt x="225" y="128"/>
                    <a:pt x="292" y="142"/>
                  </a:cubicBezTo>
                  <a:cubicBezTo>
                    <a:pt x="359" y="156"/>
                    <a:pt x="477" y="173"/>
                    <a:pt x="557" y="184"/>
                  </a:cubicBezTo>
                  <a:cubicBezTo>
                    <a:pt x="637" y="195"/>
                    <a:pt x="682" y="199"/>
                    <a:pt x="776" y="207"/>
                  </a:cubicBezTo>
                  <a:cubicBezTo>
                    <a:pt x="870" y="215"/>
                    <a:pt x="1048" y="227"/>
                    <a:pt x="1119" y="232"/>
                  </a:cubicBezTo>
                </a:path>
              </a:pathLst>
            </a:custGeom>
            <a:noFill/>
            <a:ln w="254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Line 13"/>
            <p:cNvSpPr>
              <a:spLocks noChangeShapeType="1"/>
            </p:cNvSpPr>
            <p:nvPr/>
          </p:nvSpPr>
          <p:spPr bwMode="auto">
            <a:xfrm>
              <a:off x="3768" y="2010"/>
              <a:ext cx="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Line 14"/>
            <p:cNvSpPr>
              <a:spLocks noChangeShapeType="1"/>
            </p:cNvSpPr>
            <p:nvPr/>
          </p:nvSpPr>
          <p:spPr bwMode="auto">
            <a:xfrm flipH="1">
              <a:off x="3384" y="2346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Freeform 15"/>
            <p:cNvSpPr>
              <a:spLocks/>
            </p:cNvSpPr>
            <p:nvPr/>
          </p:nvSpPr>
          <p:spPr bwMode="auto">
            <a:xfrm>
              <a:off x="3570" y="1414"/>
              <a:ext cx="185" cy="746"/>
            </a:xfrm>
            <a:custGeom>
              <a:avLst/>
              <a:gdLst>
                <a:gd name="T0" fmla="*/ 0 w 185"/>
                <a:gd name="T1" fmla="*/ 0 h 746"/>
                <a:gd name="T2" fmla="*/ 13 w 185"/>
                <a:gd name="T3" fmla="*/ 231 h 746"/>
                <a:gd name="T4" fmla="*/ 40 w 185"/>
                <a:gd name="T5" fmla="*/ 462 h 746"/>
                <a:gd name="T6" fmla="*/ 86 w 185"/>
                <a:gd name="T7" fmla="*/ 610 h 746"/>
                <a:gd name="T8" fmla="*/ 185 w 185"/>
                <a:gd name="T9" fmla="*/ 746 h 7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"/>
                <a:gd name="T16" fmla="*/ 0 h 746"/>
                <a:gd name="T17" fmla="*/ 185 w 185"/>
                <a:gd name="T18" fmla="*/ 746 h 7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" h="746">
                  <a:moveTo>
                    <a:pt x="0" y="0"/>
                  </a:moveTo>
                  <a:cubicBezTo>
                    <a:pt x="3" y="77"/>
                    <a:pt x="7" y="154"/>
                    <a:pt x="13" y="231"/>
                  </a:cubicBezTo>
                  <a:cubicBezTo>
                    <a:pt x="20" y="308"/>
                    <a:pt x="27" y="399"/>
                    <a:pt x="40" y="462"/>
                  </a:cubicBezTo>
                  <a:cubicBezTo>
                    <a:pt x="52" y="525"/>
                    <a:pt x="62" y="563"/>
                    <a:pt x="86" y="610"/>
                  </a:cubicBezTo>
                  <a:cubicBezTo>
                    <a:pt x="110" y="657"/>
                    <a:pt x="168" y="723"/>
                    <a:pt x="185" y="746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Text Box 16"/>
            <p:cNvSpPr txBox="1">
              <a:spLocks noChangeArrowheads="1"/>
            </p:cNvSpPr>
            <p:nvPr/>
          </p:nvSpPr>
          <p:spPr bwMode="auto">
            <a:xfrm>
              <a:off x="4914" y="2797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7190" name="Text Box 17"/>
            <p:cNvSpPr txBox="1">
              <a:spLocks noChangeArrowheads="1"/>
            </p:cNvSpPr>
            <p:nvPr/>
          </p:nvSpPr>
          <p:spPr bwMode="auto">
            <a:xfrm rot="-5400000">
              <a:off x="2999" y="1741"/>
              <a:ext cx="5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Precipitation</a:t>
              </a:r>
              <a:endParaRPr lang="en-US" sz="1000" b="1" i="1">
                <a:latin typeface="Garamond" pitchFamily="18" charset="0"/>
              </a:endParaRPr>
            </a:p>
          </p:txBody>
        </p:sp>
        <p:graphicFrame>
          <p:nvGraphicFramePr>
            <p:cNvPr id="7170" name="Object 18"/>
            <p:cNvGraphicFramePr>
              <a:graphicFrameLocks noChangeAspect="1"/>
            </p:cNvGraphicFramePr>
            <p:nvPr/>
          </p:nvGraphicFramePr>
          <p:xfrm>
            <a:off x="3708" y="2840"/>
            <a:ext cx="119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3" name="Equation" r:id="rId3" imgW="253800" imgH="368280" progId="Equation.3">
                    <p:embed/>
                  </p:oleObj>
                </mc:Choice>
                <mc:Fallback>
                  <p:oleObj name="Equation" r:id="rId3" imgW="253800" imgH="36828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8" y="2840"/>
                          <a:ext cx="119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91" name="Line 19"/>
            <p:cNvSpPr>
              <a:spLocks noChangeShapeType="1"/>
            </p:cNvSpPr>
            <p:nvPr/>
          </p:nvSpPr>
          <p:spPr bwMode="auto">
            <a:xfrm flipH="1">
              <a:off x="3762" y="2010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Line 20"/>
            <p:cNvSpPr>
              <a:spLocks noChangeShapeType="1"/>
            </p:cNvSpPr>
            <p:nvPr/>
          </p:nvSpPr>
          <p:spPr bwMode="auto">
            <a:xfrm>
              <a:off x="4134" y="1770"/>
              <a:ext cx="0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3" name="Line 21"/>
            <p:cNvSpPr>
              <a:spLocks noChangeShapeType="1"/>
            </p:cNvSpPr>
            <p:nvPr/>
          </p:nvSpPr>
          <p:spPr bwMode="auto">
            <a:xfrm flipH="1">
              <a:off x="4506" y="2178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4" name="Line 22"/>
            <p:cNvSpPr>
              <a:spLocks noChangeShapeType="1"/>
            </p:cNvSpPr>
            <p:nvPr/>
          </p:nvSpPr>
          <p:spPr bwMode="auto">
            <a:xfrm>
              <a:off x="4506" y="1758"/>
              <a:ext cx="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5" name="Line 23"/>
            <p:cNvSpPr>
              <a:spLocks noChangeShapeType="1"/>
            </p:cNvSpPr>
            <p:nvPr/>
          </p:nvSpPr>
          <p:spPr bwMode="auto">
            <a:xfrm flipH="1">
              <a:off x="4134" y="1764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6" name="Line 24"/>
            <p:cNvSpPr>
              <a:spLocks noChangeShapeType="1"/>
            </p:cNvSpPr>
            <p:nvPr/>
          </p:nvSpPr>
          <p:spPr bwMode="auto">
            <a:xfrm>
              <a:off x="4878" y="2178"/>
              <a:ext cx="0" cy="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Freeform 25"/>
            <p:cNvSpPr>
              <a:spLocks/>
            </p:cNvSpPr>
            <p:nvPr/>
          </p:nvSpPr>
          <p:spPr bwMode="auto">
            <a:xfrm>
              <a:off x="4874" y="2392"/>
              <a:ext cx="325" cy="11"/>
            </a:xfrm>
            <a:custGeom>
              <a:avLst/>
              <a:gdLst>
                <a:gd name="T0" fmla="*/ 0 w 325"/>
                <a:gd name="T1" fmla="*/ 0 h 11"/>
                <a:gd name="T2" fmla="*/ 325 w 325"/>
                <a:gd name="T3" fmla="*/ 11 h 11"/>
                <a:gd name="T4" fmla="*/ 0 60000 65536"/>
                <a:gd name="T5" fmla="*/ 0 60000 65536"/>
                <a:gd name="T6" fmla="*/ 0 w 325"/>
                <a:gd name="T7" fmla="*/ 0 h 11"/>
                <a:gd name="T8" fmla="*/ 325 w 325"/>
                <a:gd name="T9" fmla="*/ 11 h 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5" h="11">
                  <a:moveTo>
                    <a:pt x="0" y="0"/>
                  </a:moveTo>
                  <a:cubicBezTo>
                    <a:pt x="54" y="3"/>
                    <a:pt x="257" y="9"/>
                    <a:pt x="325" y="11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7171" name="Object 26"/>
            <p:cNvGraphicFramePr>
              <a:graphicFrameLocks noChangeAspect="1"/>
            </p:cNvGraphicFramePr>
            <p:nvPr/>
          </p:nvGraphicFramePr>
          <p:xfrm>
            <a:off x="3525" y="2453"/>
            <a:ext cx="12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4" name="Equation" r:id="rId5" imgW="266400" imgH="330120" progId="Equation.3">
                    <p:embed/>
                  </p:oleObj>
                </mc:Choice>
                <mc:Fallback>
                  <p:oleObj name="Equation" r:id="rId5" imgW="266400" imgH="33012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5" y="2453"/>
                          <a:ext cx="12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2" name="Object 27"/>
            <p:cNvGraphicFramePr>
              <a:graphicFrameLocks noChangeAspect="1"/>
            </p:cNvGraphicFramePr>
            <p:nvPr/>
          </p:nvGraphicFramePr>
          <p:xfrm>
            <a:off x="4215" y="2456"/>
            <a:ext cx="143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5" name="Equation" r:id="rId7" imgW="304560" imgH="330120" progId="Equation.3">
                    <p:embed/>
                  </p:oleObj>
                </mc:Choice>
                <mc:Fallback>
                  <p:oleObj name="Equation" r:id="rId7" imgW="304560" imgH="33012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5" y="2456"/>
                          <a:ext cx="143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3" name="Object 28"/>
            <p:cNvGraphicFramePr>
              <a:graphicFrameLocks noChangeAspect="1"/>
            </p:cNvGraphicFramePr>
            <p:nvPr/>
          </p:nvGraphicFramePr>
          <p:xfrm>
            <a:off x="4284" y="1931"/>
            <a:ext cx="12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6" name="Equation" r:id="rId9" imgW="266400" imgH="330120" progId="Equation.3">
                    <p:embed/>
                  </p:oleObj>
                </mc:Choice>
                <mc:Fallback>
                  <p:oleObj name="Equation" r:id="rId9" imgW="266400" imgH="33012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4" y="1931"/>
                          <a:ext cx="12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74" name="Object 29"/>
            <p:cNvGraphicFramePr>
              <a:graphicFrameLocks noChangeAspect="1"/>
            </p:cNvGraphicFramePr>
            <p:nvPr/>
          </p:nvGraphicFramePr>
          <p:xfrm>
            <a:off x="4025" y="1516"/>
            <a:ext cx="797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7" name="Equation" r:id="rId11" imgW="1701720" imgH="330120" progId="Equation.3">
                    <p:embed/>
                  </p:oleObj>
                </mc:Choice>
                <mc:Fallback>
                  <p:oleObj name="Equation" r:id="rId11" imgW="1701720" imgH="330120" progId="Equation.3">
                    <p:embed/>
                    <p:pic>
                      <p:nvPicPr>
                        <p:cNvPr id="0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5" y="1516"/>
                          <a:ext cx="797" cy="1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Abstractions – SCS Method</a:t>
            </a:r>
          </a:p>
        </p:txBody>
      </p:sp>
      <p:sp>
        <p:nvSpPr>
          <p:cNvPr id="82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69950" y="1295400"/>
            <a:ext cx="4038600" cy="4665663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In general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After runoff begins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Potential runoff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SCS Assumption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Combining SCS assumption with P=P</a:t>
            </a:r>
            <a:r>
              <a:rPr lang="en-US" sz="2400" baseline="-25000" smtClean="0"/>
              <a:t>e</a:t>
            </a:r>
            <a:r>
              <a:rPr lang="en-US" sz="2400" smtClean="0"/>
              <a:t>+I</a:t>
            </a:r>
            <a:r>
              <a:rPr lang="en-US" sz="2400" baseline="-25000" smtClean="0"/>
              <a:t>a</a:t>
            </a:r>
            <a:r>
              <a:rPr lang="en-US" sz="2400" smtClean="0"/>
              <a:t>+F</a:t>
            </a:r>
            <a:r>
              <a:rPr lang="en-US" sz="2400" baseline="-25000" smtClean="0"/>
              <a:t>a</a:t>
            </a:r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</a:pPr>
            <a:endParaRPr lang="en-US" sz="2400" smtClean="0"/>
          </a:p>
        </p:txBody>
      </p:sp>
      <p:grpSp>
        <p:nvGrpSpPr>
          <p:cNvPr id="8207" name="Group 4"/>
          <p:cNvGrpSpPr>
            <a:grpSpLocks/>
          </p:cNvGrpSpPr>
          <p:nvPr/>
        </p:nvGrpSpPr>
        <p:grpSpPr bwMode="auto">
          <a:xfrm>
            <a:off x="4940300" y="1803400"/>
            <a:ext cx="3657600" cy="3136900"/>
            <a:chOff x="3112" y="1136"/>
            <a:chExt cx="2304" cy="1976"/>
          </a:xfrm>
        </p:grpSpPr>
        <p:sp>
          <p:nvSpPr>
            <p:cNvPr id="8208" name="Rectangle 5"/>
            <p:cNvSpPr>
              <a:spLocks noChangeArrowheads="1"/>
            </p:cNvSpPr>
            <p:nvPr/>
          </p:nvSpPr>
          <p:spPr bwMode="auto">
            <a:xfrm>
              <a:off x="3112" y="1136"/>
              <a:ext cx="2304" cy="19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Rectangle 6"/>
            <p:cNvSpPr>
              <a:spLocks noChangeArrowheads="1"/>
            </p:cNvSpPr>
            <p:nvPr/>
          </p:nvSpPr>
          <p:spPr bwMode="auto">
            <a:xfrm>
              <a:off x="3383" y="2350"/>
              <a:ext cx="384" cy="423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Freeform 7"/>
            <p:cNvSpPr>
              <a:spLocks/>
            </p:cNvSpPr>
            <p:nvPr/>
          </p:nvSpPr>
          <p:spPr bwMode="auto">
            <a:xfrm>
              <a:off x="3764" y="1765"/>
              <a:ext cx="1113" cy="621"/>
            </a:xfrm>
            <a:custGeom>
              <a:avLst/>
              <a:gdLst>
                <a:gd name="T0" fmla="*/ 3 w 1113"/>
                <a:gd name="T1" fmla="*/ 243 h 621"/>
                <a:gd name="T2" fmla="*/ 0 w 1113"/>
                <a:gd name="T3" fmla="*/ 402 h 621"/>
                <a:gd name="T4" fmla="*/ 69 w 1113"/>
                <a:gd name="T5" fmla="*/ 447 h 621"/>
                <a:gd name="T6" fmla="*/ 135 w 1113"/>
                <a:gd name="T7" fmla="*/ 492 h 621"/>
                <a:gd name="T8" fmla="*/ 216 w 1113"/>
                <a:gd name="T9" fmla="*/ 519 h 621"/>
                <a:gd name="T10" fmla="*/ 309 w 1113"/>
                <a:gd name="T11" fmla="*/ 540 h 621"/>
                <a:gd name="T12" fmla="*/ 369 w 1113"/>
                <a:gd name="T13" fmla="*/ 546 h 621"/>
                <a:gd name="T14" fmla="*/ 555 w 1113"/>
                <a:gd name="T15" fmla="*/ 579 h 621"/>
                <a:gd name="T16" fmla="*/ 738 w 1113"/>
                <a:gd name="T17" fmla="*/ 597 h 621"/>
                <a:gd name="T18" fmla="*/ 987 w 1113"/>
                <a:gd name="T19" fmla="*/ 615 h 621"/>
                <a:gd name="T20" fmla="*/ 1113 w 1113"/>
                <a:gd name="T21" fmla="*/ 621 h 621"/>
                <a:gd name="T22" fmla="*/ 1113 w 1113"/>
                <a:gd name="T23" fmla="*/ 417 h 621"/>
                <a:gd name="T24" fmla="*/ 741 w 1113"/>
                <a:gd name="T25" fmla="*/ 411 h 621"/>
                <a:gd name="T26" fmla="*/ 741 w 1113"/>
                <a:gd name="T27" fmla="*/ 3 h 621"/>
                <a:gd name="T28" fmla="*/ 369 w 1113"/>
                <a:gd name="T29" fmla="*/ 0 h 621"/>
                <a:gd name="T30" fmla="*/ 369 w 1113"/>
                <a:gd name="T31" fmla="*/ 243 h 621"/>
                <a:gd name="T32" fmla="*/ 3 w 1113"/>
                <a:gd name="T33" fmla="*/ 243 h 62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13"/>
                <a:gd name="T52" fmla="*/ 0 h 621"/>
                <a:gd name="T53" fmla="*/ 1113 w 1113"/>
                <a:gd name="T54" fmla="*/ 621 h 62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13" h="621">
                  <a:moveTo>
                    <a:pt x="3" y="243"/>
                  </a:moveTo>
                  <a:lnTo>
                    <a:pt x="0" y="402"/>
                  </a:lnTo>
                  <a:lnTo>
                    <a:pt x="69" y="447"/>
                  </a:lnTo>
                  <a:lnTo>
                    <a:pt x="135" y="492"/>
                  </a:lnTo>
                  <a:lnTo>
                    <a:pt x="216" y="519"/>
                  </a:lnTo>
                  <a:lnTo>
                    <a:pt x="309" y="540"/>
                  </a:lnTo>
                  <a:lnTo>
                    <a:pt x="369" y="546"/>
                  </a:lnTo>
                  <a:lnTo>
                    <a:pt x="555" y="579"/>
                  </a:lnTo>
                  <a:lnTo>
                    <a:pt x="738" y="597"/>
                  </a:lnTo>
                  <a:lnTo>
                    <a:pt x="987" y="615"/>
                  </a:lnTo>
                  <a:lnTo>
                    <a:pt x="1113" y="621"/>
                  </a:lnTo>
                  <a:lnTo>
                    <a:pt x="1113" y="417"/>
                  </a:lnTo>
                  <a:lnTo>
                    <a:pt x="741" y="411"/>
                  </a:lnTo>
                  <a:lnTo>
                    <a:pt x="741" y="3"/>
                  </a:lnTo>
                  <a:lnTo>
                    <a:pt x="369" y="0"/>
                  </a:lnTo>
                  <a:lnTo>
                    <a:pt x="369" y="243"/>
                  </a:lnTo>
                  <a:lnTo>
                    <a:pt x="3" y="243"/>
                  </a:lnTo>
                  <a:close/>
                </a:path>
              </a:pathLst>
            </a:cu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8"/>
            <p:cNvSpPr>
              <a:spLocks/>
            </p:cNvSpPr>
            <p:nvPr/>
          </p:nvSpPr>
          <p:spPr bwMode="auto">
            <a:xfrm>
              <a:off x="3764" y="2164"/>
              <a:ext cx="1122" cy="612"/>
            </a:xfrm>
            <a:custGeom>
              <a:avLst/>
              <a:gdLst>
                <a:gd name="T0" fmla="*/ 0 w 1122"/>
                <a:gd name="T1" fmla="*/ 0 h 612"/>
                <a:gd name="T2" fmla="*/ 3 w 1122"/>
                <a:gd name="T3" fmla="*/ 612 h 612"/>
                <a:gd name="T4" fmla="*/ 1113 w 1122"/>
                <a:gd name="T5" fmla="*/ 609 h 612"/>
                <a:gd name="T6" fmla="*/ 1122 w 1122"/>
                <a:gd name="T7" fmla="*/ 228 h 612"/>
                <a:gd name="T8" fmla="*/ 756 w 1122"/>
                <a:gd name="T9" fmla="*/ 201 h 612"/>
                <a:gd name="T10" fmla="*/ 513 w 1122"/>
                <a:gd name="T11" fmla="*/ 177 h 612"/>
                <a:gd name="T12" fmla="*/ 303 w 1122"/>
                <a:gd name="T13" fmla="*/ 144 h 612"/>
                <a:gd name="T14" fmla="*/ 123 w 1122"/>
                <a:gd name="T15" fmla="*/ 93 h 612"/>
                <a:gd name="T16" fmla="*/ 0 w 1122"/>
                <a:gd name="T17" fmla="*/ 0 h 6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22"/>
                <a:gd name="T28" fmla="*/ 0 h 612"/>
                <a:gd name="T29" fmla="*/ 1122 w 1122"/>
                <a:gd name="T30" fmla="*/ 612 h 61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22" h="612">
                  <a:moveTo>
                    <a:pt x="0" y="0"/>
                  </a:moveTo>
                  <a:lnTo>
                    <a:pt x="3" y="612"/>
                  </a:lnTo>
                  <a:lnTo>
                    <a:pt x="1113" y="609"/>
                  </a:lnTo>
                  <a:lnTo>
                    <a:pt x="1122" y="228"/>
                  </a:lnTo>
                  <a:lnTo>
                    <a:pt x="756" y="201"/>
                  </a:lnTo>
                  <a:lnTo>
                    <a:pt x="513" y="177"/>
                  </a:lnTo>
                  <a:lnTo>
                    <a:pt x="303" y="144"/>
                  </a:lnTo>
                  <a:lnTo>
                    <a:pt x="123" y="93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Line 9"/>
            <p:cNvSpPr>
              <a:spLocks noChangeShapeType="1"/>
            </p:cNvSpPr>
            <p:nvPr/>
          </p:nvSpPr>
          <p:spPr bwMode="auto">
            <a:xfrm flipV="1">
              <a:off x="3384" y="1408"/>
              <a:ext cx="0" cy="1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10"/>
            <p:cNvSpPr>
              <a:spLocks noChangeShapeType="1"/>
            </p:cNvSpPr>
            <p:nvPr/>
          </p:nvSpPr>
          <p:spPr bwMode="auto">
            <a:xfrm>
              <a:off x="3384" y="2776"/>
              <a:ext cx="1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11"/>
            <p:cNvSpPr>
              <a:spLocks/>
            </p:cNvSpPr>
            <p:nvPr/>
          </p:nvSpPr>
          <p:spPr bwMode="auto">
            <a:xfrm>
              <a:off x="3755" y="2160"/>
              <a:ext cx="1119" cy="232"/>
            </a:xfrm>
            <a:custGeom>
              <a:avLst/>
              <a:gdLst>
                <a:gd name="T0" fmla="*/ 0 w 1119"/>
                <a:gd name="T1" fmla="*/ 0 h 232"/>
                <a:gd name="T2" fmla="*/ 153 w 1119"/>
                <a:gd name="T3" fmla="*/ 101 h 232"/>
                <a:gd name="T4" fmla="*/ 292 w 1119"/>
                <a:gd name="T5" fmla="*/ 142 h 232"/>
                <a:gd name="T6" fmla="*/ 557 w 1119"/>
                <a:gd name="T7" fmla="*/ 184 h 232"/>
                <a:gd name="T8" fmla="*/ 776 w 1119"/>
                <a:gd name="T9" fmla="*/ 207 h 232"/>
                <a:gd name="T10" fmla="*/ 1119 w 1119"/>
                <a:gd name="T11" fmla="*/ 232 h 2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19"/>
                <a:gd name="T19" fmla="*/ 0 h 232"/>
                <a:gd name="T20" fmla="*/ 1119 w 1119"/>
                <a:gd name="T21" fmla="*/ 232 h 2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19" h="232">
                  <a:moveTo>
                    <a:pt x="0" y="0"/>
                  </a:moveTo>
                  <a:cubicBezTo>
                    <a:pt x="25" y="17"/>
                    <a:pt x="104" y="77"/>
                    <a:pt x="153" y="101"/>
                  </a:cubicBezTo>
                  <a:cubicBezTo>
                    <a:pt x="202" y="124"/>
                    <a:pt x="225" y="128"/>
                    <a:pt x="292" y="142"/>
                  </a:cubicBezTo>
                  <a:cubicBezTo>
                    <a:pt x="359" y="156"/>
                    <a:pt x="477" y="173"/>
                    <a:pt x="557" y="184"/>
                  </a:cubicBezTo>
                  <a:cubicBezTo>
                    <a:pt x="637" y="195"/>
                    <a:pt x="682" y="199"/>
                    <a:pt x="776" y="207"/>
                  </a:cubicBezTo>
                  <a:cubicBezTo>
                    <a:pt x="870" y="215"/>
                    <a:pt x="1048" y="227"/>
                    <a:pt x="1119" y="232"/>
                  </a:cubicBezTo>
                </a:path>
              </a:pathLst>
            </a:custGeom>
            <a:noFill/>
            <a:ln w="25400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12"/>
            <p:cNvSpPr>
              <a:spLocks noChangeShapeType="1"/>
            </p:cNvSpPr>
            <p:nvPr/>
          </p:nvSpPr>
          <p:spPr bwMode="auto">
            <a:xfrm>
              <a:off x="3768" y="2010"/>
              <a:ext cx="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3"/>
            <p:cNvSpPr>
              <a:spLocks noChangeShapeType="1"/>
            </p:cNvSpPr>
            <p:nvPr/>
          </p:nvSpPr>
          <p:spPr bwMode="auto">
            <a:xfrm flipH="1">
              <a:off x="3384" y="2346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14"/>
            <p:cNvSpPr>
              <a:spLocks/>
            </p:cNvSpPr>
            <p:nvPr/>
          </p:nvSpPr>
          <p:spPr bwMode="auto">
            <a:xfrm>
              <a:off x="3570" y="1414"/>
              <a:ext cx="185" cy="746"/>
            </a:xfrm>
            <a:custGeom>
              <a:avLst/>
              <a:gdLst>
                <a:gd name="T0" fmla="*/ 0 w 185"/>
                <a:gd name="T1" fmla="*/ 0 h 746"/>
                <a:gd name="T2" fmla="*/ 13 w 185"/>
                <a:gd name="T3" fmla="*/ 231 h 746"/>
                <a:gd name="T4" fmla="*/ 40 w 185"/>
                <a:gd name="T5" fmla="*/ 462 h 746"/>
                <a:gd name="T6" fmla="*/ 86 w 185"/>
                <a:gd name="T7" fmla="*/ 610 h 746"/>
                <a:gd name="T8" fmla="*/ 185 w 185"/>
                <a:gd name="T9" fmla="*/ 746 h 74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5"/>
                <a:gd name="T16" fmla="*/ 0 h 746"/>
                <a:gd name="T17" fmla="*/ 185 w 185"/>
                <a:gd name="T18" fmla="*/ 746 h 74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5" h="746">
                  <a:moveTo>
                    <a:pt x="0" y="0"/>
                  </a:moveTo>
                  <a:cubicBezTo>
                    <a:pt x="3" y="77"/>
                    <a:pt x="7" y="154"/>
                    <a:pt x="13" y="231"/>
                  </a:cubicBezTo>
                  <a:cubicBezTo>
                    <a:pt x="20" y="308"/>
                    <a:pt x="27" y="399"/>
                    <a:pt x="40" y="462"/>
                  </a:cubicBezTo>
                  <a:cubicBezTo>
                    <a:pt x="52" y="525"/>
                    <a:pt x="62" y="563"/>
                    <a:pt x="86" y="610"/>
                  </a:cubicBezTo>
                  <a:cubicBezTo>
                    <a:pt x="110" y="657"/>
                    <a:pt x="168" y="723"/>
                    <a:pt x="185" y="746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Text Box 15"/>
            <p:cNvSpPr txBox="1">
              <a:spLocks noChangeArrowheads="1"/>
            </p:cNvSpPr>
            <p:nvPr/>
          </p:nvSpPr>
          <p:spPr bwMode="auto">
            <a:xfrm>
              <a:off x="4914" y="2797"/>
              <a:ext cx="3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Time</a:t>
              </a:r>
            </a:p>
          </p:txBody>
        </p:sp>
        <p:sp>
          <p:nvSpPr>
            <p:cNvPr id="8219" name="Text Box 16"/>
            <p:cNvSpPr txBox="1">
              <a:spLocks noChangeArrowheads="1"/>
            </p:cNvSpPr>
            <p:nvPr/>
          </p:nvSpPr>
          <p:spPr bwMode="auto">
            <a:xfrm rot="-5400000">
              <a:off x="2999" y="1741"/>
              <a:ext cx="55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1000" b="1">
                  <a:latin typeface="Garamond" pitchFamily="18" charset="0"/>
                </a:rPr>
                <a:t>Precipitation</a:t>
              </a:r>
              <a:endParaRPr lang="en-US" sz="1000" b="1" i="1">
                <a:latin typeface="Garamond" pitchFamily="18" charset="0"/>
              </a:endParaRPr>
            </a:p>
          </p:txBody>
        </p:sp>
        <p:graphicFrame>
          <p:nvGraphicFramePr>
            <p:cNvPr id="8200" name="Object 17"/>
            <p:cNvGraphicFramePr>
              <a:graphicFrameLocks noChangeAspect="1"/>
            </p:cNvGraphicFramePr>
            <p:nvPr/>
          </p:nvGraphicFramePr>
          <p:xfrm>
            <a:off x="3708" y="2840"/>
            <a:ext cx="119" cy="1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8" name="Equation" r:id="rId3" imgW="253800" imgH="368280" progId="Equation.3">
                    <p:embed/>
                  </p:oleObj>
                </mc:Choice>
                <mc:Fallback>
                  <p:oleObj name="Equation" r:id="rId3" imgW="253800" imgH="368280" progId="Equation.3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8" y="2840"/>
                          <a:ext cx="119" cy="1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20" name="Line 18"/>
            <p:cNvSpPr>
              <a:spLocks noChangeShapeType="1"/>
            </p:cNvSpPr>
            <p:nvPr/>
          </p:nvSpPr>
          <p:spPr bwMode="auto">
            <a:xfrm flipH="1">
              <a:off x="3762" y="2010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19"/>
            <p:cNvSpPr>
              <a:spLocks noChangeShapeType="1"/>
            </p:cNvSpPr>
            <p:nvPr/>
          </p:nvSpPr>
          <p:spPr bwMode="auto">
            <a:xfrm>
              <a:off x="4134" y="1770"/>
              <a:ext cx="0" cy="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Line 20"/>
            <p:cNvSpPr>
              <a:spLocks noChangeShapeType="1"/>
            </p:cNvSpPr>
            <p:nvPr/>
          </p:nvSpPr>
          <p:spPr bwMode="auto">
            <a:xfrm flipH="1">
              <a:off x="4506" y="2178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Line 21"/>
            <p:cNvSpPr>
              <a:spLocks noChangeShapeType="1"/>
            </p:cNvSpPr>
            <p:nvPr/>
          </p:nvSpPr>
          <p:spPr bwMode="auto">
            <a:xfrm>
              <a:off x="4506" y="1758"/>
              <a:ext cx="0" cy="4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Line 22"/>
            <p:cNvSpPr>
              <a:spLocks noChangeShapeType="1"/>
            </p:cNvSpPr>
            <p:nvPr/>
          </p:nvSpPr>
          <p:spPr bwMode="auto">
            <a:xfrm flipH="1">
              <a:off x="4134" y="1764"/>
              <a:ext cx="3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Line 23"/>
            <p:cNvSpPr>
              <a:spLocks noChangeShapeType="1"/>
            </p:cNvSpPr>
            <p:nvPr/>
          </p:nvSpPr>
          <p:spPr bwMode="auto">
            <a:xfrm>
              <a:off x="4878" y="2178"/>
              <a:ext cx="0" cy="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24"/>
            <p:cNvSpPr>
              <a:spLocks/>
            </p:cNvSpPr>
            <p:nvPr/>
          </p:nvSpPr>
          <p:spPr bwMode="auto">
            <a:xfrm>
              <a:off x="4874" y="2392"/>
              <a:ext cx="325" cy="11"/>
            </a:xfrm>
            <a:custGeom>
              <a:avLst/>
              <a:gdLst>
                <a:gd name="T0" fmla="*/ 0 w 325"/>
                <a:gd name="T1" fmla="*/ 0 h 11"/>
                <a:gd name="T2" fmla="*/ 325 w 325"/>
                <a:gd name="T3" fmla="*/ 11 h 11"/>
                <a:gd name="T4" fmla="*/ 0 60000 65536"/>
                <a:gd name="T5" fmla="*/ 0 60000 65536"/>
                <a:gd name="T6" fmla="*/ 0 w 325"/>
                <a:gd name="T7" fmla="*/ 0 h 11"/>
                <a:gd name="T8" fmla="*/ 325 w 325"/>
                <a:gd name="T9" fmla="*/ 11 h 1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5" h="11">
                  <a:moveTo>
                    <a:pt x="0" y="0"/>
                  </a:moveTo>
                  <a:cubicBezTo>
                    <a:pt x="54" y="3"/>
                    <a:pt x="257" y="9"/>
                    <a:pt x="325" y="11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201" name="Object 25"/>
            <p:cNvGraphicFramePr>
              <a:graphicFrameLocks noChangeAspect="1"/>
            </p:cNvGraphicFramePr>
            <p:nvPr/>
          </p:nvGraphicFramePr>
          <p:xfrm>
            <a:off x="3525" y="2453"/>
            <a:ext cx="12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39" name="Equation" r:id="rId5" imgW="266400" imgH="330120" progId="Equation.3">
                    <p:embed/>
                  </p:oleObj>
                </mc:Choice>
                <mc:Fallback>
                  <p:oleObj name="Equation" r:id="rId5" imgW="266400" imgH="330120" progId="Equation.3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25" y="2453"/>
                          <a:ext cx="12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2" name="Object 26"/>
            <p:cNvGraphicFramePr>
              <a:graphicFrameLocks noChangeAspect="1"/>
            </p:cNvGraphicFramePr>
            <p:nvPr/>
          </p:nvGraphicFramePr>
          <p:xfrm>
            <a:off x="4215" y="2456"/>
            <a:ext cx="143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0" name="Equation" r:id="rId7" imgW="304560" imgH="330120" progId="Equation.3">
                    <p:embed/>
                  </p:oleObj>
                </mc:Choice>
                <mc:Fallback>
                  <p:oleObj name="Equation" r:id="rId7" imgW="304560" imgH="330120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15" y="2456"/>
                          <a:ext cx="143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3" name="Object 27"/>
            <p:cNvGraphicFramePr>
              <a:graphicFrameLocks noChangeAspect="1"/>
            </p:cNvGraphicFramePr>
            <p:nvPr/>
          </p:nvGraphicFramePr>
          <p:xfrm>
            <a:off x="4284" y="1931"/>
            <a:ext cx="125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1" name="Equation" r:id="rId9" imgW="266400" imgH="330120" progId="Equation.3">
                    <p:embed/>
                  </p:oleObj>
                </mc:Choice>
                <mc:Fallback>
                  <p:oleObj name="Equation" r:id="rId9" imgW="266400" imgH="33012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4" y="1931"/>
                          <a:ext cx="125" cy="1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4" name="Object 28"/>
            <p:cNvGraphicFramePr>
              <a:graphicFrameLocks noChangeAspect="1"/>
            </p:cNvGraphicFramePr>
            <p:nvPr/>
          </p:nvGraphicFramePr>
          <p:xfrm>
            <a:off x="4025" y="1516"/>
            <a:ext cx="797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42" name="Equation" r:id="rId11" imgW="1701720" imgH="330120" progId="Equation.3">
                    <p:embed/>
                  </p:oleObj>
                </mc:Choice>
                <mc:Fallback>
                  <p:oleObj name="Equation" r:id="rId11" imgW="1701720" imgH="330120" progId="Equation.3">
                    <p:embed/>
                    <p:pic>
                      <p:nvPicPr>
                        <p:cNvPr id="0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5" y="1516"/>
                          <a:ext cx="797" cy="15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194" name="Object 29"/>
          <p:cNvGraphicFramePr>
            <a:graphicFrameLocks noGrp="1" noChangeAspect="1"/>
          </p:cNvGraphicFramePr>
          <p:nvPr>
            <p:ph sz="half" idx="2"/>
          </p:nvPr>
        </p:nvGraphicFramePr>
        <p:xfrm>
          <a:off x="5541963" y="5094288"/>
          <a:ext cx="258127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13" imgW="3225600" imgH="1841400" progId="Equation.3">
                  <p:embed/>
                </p:oleObj>
              </mc:Choice>
              <mc:Fallback>
                <p:oleObj name="Equation" r:id="rId13" imgW="3225600" imgH="18414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1963" y="5094288"/>
                        <a:ext cx="258127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0"/>
          <p:cNvGraphicFramePr>
            <a:graphicFrameLocks noChangeAspect="1"/>
          </p:cNvGraphicFramePr>
          <p:nvPr/>
        </p:nvGraphicFramePr>
        <p:xfrm>
          <a:off x="1371600" y="1754188"/>
          <a:ext cx="723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15" imgW="723600" imgH="330120" progId="Equation.3">
                  <p:embed/>
                </p:oleObj>
              </mc:Choice>
              <mc:Fallback>
                <p:oleObj name="Equation" r:id="rId15" imgW="723600" imgH="33012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4188"/>
                        <a:ext cx="7239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31"/>
          <p:cNvGraphicFramePr>
            <a:graphicFrameLocks noChangeAspect="1"/>
          </p:cNvGraphicFramePr>
          <p:nvPr/>
        </p:nvGraphicFramePr>
        <p:xfrm>
          <a:off x="1371600" y="2536825"/>
          <a:ext cx="749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17" imgW="749160" imgH="330120" progId="Equation.3">
                  <p:embed/>
                </p:oleObj>
              </mc:Choice>
              <mc:Fallback>
                <p:oleObj name="Equation" r:id="rId17" imgW="749160" imgH="3301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536825"/>
                        <a:ext cx="749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2"/>
          <p:cNvGraphicFramePr>
            <a:graphicFrameLocks noChangeAspect="1"/>
          </p:cNvGraphicFramePr>
          <p:nvPr/>
        </p:nvGraphicFramePr>
        <p:xfrm>
          <a:off x="1371600" y="3328988"/>
          <a:ext cx="660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19" imgW="660240" imgH="330120" progId="Equation.3">
                  <p:embed/>
                </p:oleObj>
              </mc:Choice>
              <mc:Fallback>
                <p:oleObj name="Equation" r:id="rId19" imgW="660240" imgH="33012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328988"/>
                        <a:ext cx="6604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33"/>
          <p:cNvGraphicFramePr>
            <a:graphicFrameLocks noChangeAspect="1"/>
          </p:cNvGraphicFramePr>
          <p:nvPr/>
        </p:nvGraphicFramePr>
        <p:xfrm>
          <a:off x="1341438" y="4149725"/>
          <a:ext cx="1295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7" name="Equation" r:id="rId21" imgW="1295280" imgH="685800" progId="Equation.3">
                  <p:embed/>
                </p:oleObj>
              </mc:Choice>
              <mc:Fallback>
                <p:oleObj name="Equation" r:id="rId21" imgW="1295280" imgH="68580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149725"/>
                        <a:ext cx="12954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4"/>
          <p:cNvGraphicFramePr>
            <a:graphicFrameLocks noChangeAspect="1"/>
          </p:cNvGraphicFramePr>
          <p:nvPr/>
        </p:nvGraphicFramePr>
        <p:xfrm>
          <a:off x="1295400" y="5867400"/>
          <a:ext cx="1612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8" name="Equation" r:id="rId23" imgW="1612800" imgH="761760" progId="Equation.3">
                  <p:embed/>
                </p:oleObj>
              </mc:Choice>
              <mc:Fallback>
                <p:oleObj name="Equation" r:id="rId23" imgW="1612800" imgH="76176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867400"/>
                        <a:ext cx="1612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SCS Method (Cont.)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Experiments showed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So</a:t>
            </a:r>
          </a:p>
        </p:txBody>
      </p:sp>
      <p:graphicFrame>
        <p:nvGraphicFramePr>
          <p:cNvPr id="921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20750" y="2197100"/>
          <a:ext cx="1028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3" imgW="1028520" imgH="330120" progId="Equation.3">
                  <p:embed/>
                </p:oleObj>
              </mc:Choice>
              <mc:Fallback>
                <p:oleObj name="Equation" r:id="rId3" imgW="1028520" imgH="330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0" y="2197100"/>
                        <a:ext cx="1028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895350" y="3141663"/>
          <a:ext cx="161290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2" name="Equation" r:id="rId5" imgW="1752480" imgH="685800" progId="Equation.3">
                  <p:embed/>
                </p:oleObj>
              </mc:Choice>
              <mc:Fallback>
                <p:oleObj name="Equation" r:id="rId5" imgW="17524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3141663"/>
                        <a:ext cx="161290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3643313" y="2773363"/>
          <a:ext cx="5253037" cy="358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Chart" r:id="rId7" imgW="7096049" imgH="4848149" progId="Excel.Chart.8">
                  <p:embed/>
                </p:oleObj>
              </mc:Choice>
              <mc:Fallback>
                <p:oleObj name="Chart" r:id="rId7" imgW="7096049" imgH="4848149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3313" y="2773363"/>
                        <a:ext cx="5253037" cy="358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Rectangle 7"/>
          <p:cNvSpPr>
            <a:spLocks noChangeArrowheads="1"/>
          </p:cNvSpPr>
          <p:nvPr/>
        </p:nvSpPr>
        <p:spPr bwMode="auto">
          <a:xfrm>
            <a:off x="4991100" y="1587500"/>
            <a:ext cx="2908300" cy="105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/>
              <a:t>Surface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/>
              <a:t>Impervious:  CN = 100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600"/>
              <a:t>Natural:  CN &lt; 100</a:t>
            </a:r>
          </a:p>
        </p:txBody>
      </p:sp>
      <p:graphicFrame>
        <p:nvGraphicFramePr>
          <p:cNvPr id="9221" name="Object 8"/>
          <p:cNvGraphicFramePr>
            <a:graphicFrameLocks noChangeAspect="1"/>
          </p:cNvGraphicFramePr>
          <p:nvPr/>
        </p:nvGraphicFramePr>
        <p:xfrm>
          <a:off x="460375" y="4106863"/>
          <a:ext cx="2992438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9" imgW="3251160" imgH="990360" progId="Equation.3">
                  <p:embed/>
                </p:oleObj>
              </mc:Choice>
              <mc:Fallback>
                <p:oleObj name="Equation" r:id="rId9" imgW="3251160" imgH="9903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375" y="4106863"/>
                        <a:ext cx="2992438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484188" y="5199063"/>
          <a:ext cx="2384425" cy="91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11" imgW="2590560" imgH="990360" progId="Equation.3">
                  <p:embed/>
                </p:oleObj>
              </mc:Choice>
              <mc:Fallback>
                <p:oleObj name="Equation" r:id="rId11" imgW="2590560" imgH="9903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188" y="5199063"/>
                        <a:ext cx="2384425" cy="912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SCS Method (Cont.)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7772400" cy="3048000"/>
          </a:xfrm>
        </p:spPr>
        <p:txBody>
          <a:bodyPr/>
          <a:lstStyle/>
          <a:p>
            <a:pPr eaLnBrk="1" hangingPunct="1"/>
            <a:r>
              <a:rPr lang="en-US" sz="2800" smtClean="0"/>
              <a:t>S and CN depend on antecedent rainfall conditions</a:t>
            </a:r>
          </a:p>
          <a:p>
            <a:pPr eaLnBrk="1" hangingPunct="1"/>
            <a:r>
              <a:rPr lang="en-US" sz="2800" smtClean="0"/>
              <a:t>Normal conditions, AMC(II)</a:t>
            </a:r>
          </a:p>
          <a:p>
            <a:pPr eaLnBrk="1" hangingPunct="1"/>
            <a:r>
              <a:rPr lang="en-US" sz="2800" smtClean="0"/>
              <a:t>Dry conditions, AMC(I)</a:t>
            </a:r>
          </a:p>
          <a:p>
            <a:pPr lvl="1" eaLnBrk="1" hangingPunct="1"/>
            <a:endParaRPr lang="en-US" sz="2400" smtClean="0"/>
          </a:p>
          <a:p>
            <a:pPr eaLnBrk="1" hangingPunct="1"/>
            <a:r>
              <a:rPr lang="en-US" sz="2800" smtClean="0"/>
              <a:t>Wet conditions, AMC(III)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5156200" y="3009900"/>
          <a:ext cx="27559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2755800" imgH="660240" progId="Equation.3">
                  <p:embed/>
                </p:oleObj>
              </mc:Choice>
              <mc:Fallback>
                <p:oleObj name="Equation" r:id="rId3" imgW="275580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200" y="3009900"/>
                        <a:ext cx="27559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/>
        </p:nvGraphicFramePr>
        <p:xfrm>
          <a:off x="5194300" y="3987800"/>
          <a:ext cx="2806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5" imgW="2806560" imgH="660240" progId="Equation.3">
                  <p:embed/>
                </p:oleObj>
              </mc:Choice>
              <mc:Fallback>
                <p:oleObj name="Equation" r:id="rId5" imgW="2806560" imgH="660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4300" y="3987800"/>
                        <a:ext cx="28067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SCS Method (Cont.)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69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SCS Curve Numbers depend on soil conditions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 sz="half" idx="2"/>
          </p:nvPr>
        </p:nvGraphicFramePr>
        <p:xfrm>
          <a:off x="381000" y="2301875"/>
          <a:ext cx="8305800" cy="4297650"/>
        </p:xfrm>
        <a:graphic>
          <a:graphicData uri="http://schemas.openxmlformats.org/drawingml/2006/table">
            <a:tbl>
              <a:tblPr/>
              <a:tblGrid>
                <a:gridCol w="1425575"/>
                <a:gridCol w="2754313"/>
                <a:gridCol w="4125912"/>
              </a:tblGrid>
              <a:tr h="640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Minimum Infiltration Rate (in/hr)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Soil type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 – 0.45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 infiltration rates. Deep, well drained sands and gravels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86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0.15 – 0.30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Moderate infiltration rates. Moderately deep, moderately well drained soils with moderately coarse textures (silt, silt loam)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0.05 – 0.15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Slow infiltration rates. Soils with layers, or soils with moderately fine textures (clay loams)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0.00 – 0.05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Very slow infiltration rates. Clayey soils, high water table, or shallow impervious layer </a:t>
                      </a: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- SCS Method - 1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553200" cy="47926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Rainfall: 5 in.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Area: 1000-ac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Soils: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Class B: 50%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Class C: 50%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Antecedent moisture: AMC(II)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Land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Residential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40% with 30% impervious cover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12% with 65% impervious cover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Paved roads: 18% with curbs and storm sewers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Open land: 16%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50% fair grass cover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smtClean="0"/>
              <a:t>50% good grass cover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Parking lots, etc.: 14%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1, Cont.)</a:t>
            </a:r>
          </a:p>
        </p:txBody>
      </p:sp>
      <p:graphicFrame>
        <p:nvGraphicFramePr>
          <p:cNvPr id="18435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255000" cy="4432302"/>
        </p:xfrm>
        <a:graphic>
          <a:graphicData uri="http://schemas.openxmlformats.org/drawingml/2006/table">
            <a:tbl>
              <a:tblPr/>
              <a:tblGrid>
                <a:gridCol w="2560638"/>
                <a:gridCol w="752475"/>
                <a:gridCol w="892175"/>
                <a:gridCol w="1233487"/>
                <a:gridCol w="817563"/>
                <a:gridCol w="817562"/>
                <a:gridCol w="1181100"/>
              </a:tblGrid>
              <a:tr h="409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Hydrologic Soil Group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9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Land use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Residential (30% imp cover)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14.40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16.20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2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Residential (65% imp cover)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Roads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8.82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land: good cover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2.96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0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 land: Fair cover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Parking lots, etc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6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40.38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43.40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6" name="Object 84"/>
          <p:cNvGraphicFramePr>
            <a:graphicFrameLocks noGrp="1" noChangeAspect="1"/>
          </p:cNvGraphicFramePr>
          <p:nvPr>
            <p:ph sz="half" idx="2"/>
          </p:nvPr>
        </p:nvGraphicFramePr>
        <p:xfrm>
          <a:off x="4800600" y="6096000"/>
          <a:ext cx="2628900" cy="23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3" imgW="2730240" imgH="241200" progId="Equation.3">
                  <p:embed/>
                </p:oleObj>
              </mc:Choice>
              <mc:Fallback>
                <p:oleObj name="Equation" r:id="rId3" imgW="2730240" imgH="241200" progId="Equation.3">
                  <p:embed/>
                  <p:pic>
                    <p:nvPicPr>
                      <p:cNvPr id="0" name="Objec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6096000"/>
                        <a:ext cx="2628900" cy="23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9" name="Text Box 85"/>
          <p:cNvSpPr txBox="1">
            <a:spLocks noChangeArrowheads="1"/>
          </p:cNvSpPr>
          <p:nvPr/>
        </p:nvSpPr>
        <p:spPr bwMode="auto">
          <a:xfrm>
            <a:off x="152400" y="6172200"/>
            <a:ext cx="358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Garamond" pitchFamily="18" charset="0"/>
              </a:rPr>
              <a:t>CN values come from Table 5.5.2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1 Cont.)</a:t>
            </a:r>
          </a:p>
        </p:txBody>
      </p:sp>
      <p:sp>
        <p:nvSpPr>
          <p:cNvPr id="1229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Average AMC</a:t>
            </a:r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Wet AMC</a:t>
            </a:r>
          </a:p>
        </p:txBody>
      </p:sp>
      <p:graphicFrame>
        <p:nvGraphicFramePr>
          <p:cNvPr id="1229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76600" y="4267200"/>
          <a:ext cx="40386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5283000" imgH="660240" progId="Equation.3">
                  <p:embed/>
                </p:oleObj>
              </mc:Choice>
              <mc:Fallback>
                <p:oleObj name="Equation" r:id="rId3" imgW="5283000" imgH="660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267200"/>
                        <a:ext cx="4038600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3254375" y="2874963"/>
          <a:ext cx="45164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5" imgW="4520880" imgH="685800" progId="Equation.3">
                  <p:embed/>
                </p:oleObj>
              </mc:Choice>
              <mc:Fallback>
                <p:oleObj name="Equation" r:id="rId5" imgW="45208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4375" y="2874963"/>
                        <a:ext cx="45164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3262313" y="2135188"/>
          <a:ext cx="23225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2323800" imgH="609480" progId="Equation.3">
                  <p:embed/>
                </p:oleObj>
              </mc:Choice>
              <mc:Fallback>
                <p:oleObj name="Equation" r:id="rId7" imgW="2323800" imgH="609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2313" y="2135188"/>
                        <a:ext cx="23225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7"/>
          <p:cNvGraphicFramePr>
            <a:graphicFrameLocks noChangeAspect="1"/>
          </p:cNvGraphicFramePr>
          <p:nvPr/>
        </p:nvGraphicFramePr>
        <p:xfrm>
          <a:off x="3281363" y="1733550"/>
          <a:ext cx="1087437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1091880" imgH="241200" progId="Equation.3">
                  <p:embed/>
                </p:oleObj>
              </mc:Choice>
              <mc:Fallback>
                <p:oleObj name="Equation" r:id="rId9" imgW="109188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1363" y="1733550"/>
                        <a:ext cx="1087437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8"/>
          <p:cNvGraphicFramePr>
            <a:graphicFrameLocks noChangeAspect="1"/>
          </p:cNvGraphicFramePr>
          <p:nvPr/>
        </p:nvGraphicFramePr>
        <p:xfrm>
          <a:off x="3305175" y="5692775"/>
          <a:ext cx="45418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11" imgW="4546440" imgH="685800" progId="Equation.3">
                  <p:embed/>
                </p:oleObj>
              </mc:Choice>
              <mc:Fallback>
                <p:oleObj name="Equation" r:id="rId11" imgW="454644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5175" y="5692775"/>
                        <a:ext cx="45418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9"/>
          <p:cNvGraphicFramePr>
            <a:graphicFrameLocks noChangeAspect="1"/>
          </p:cNvGraphicFramePr>
          <p:nvPr/>
        </p:nvGraphicFramePr>
        <p:xfrm>
          <a:off x="3300413" y="4914900"/>
          <a:ext cx="23479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3" imgW="2349360" imgH="609480" progId="Equation.3">
                  <p:embed/>
                </p:oleObj>
              </mc:Choice>
              <mc:Fallback>
                <p:oleObj name="Equation" r:id="rId13" imgW="2349360" imgH="609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4914900"/>
                        <a:ext cx="234791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6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676900" y="1514475"/>
          <a:ext cx="142557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5" imgW="1422360" imgH="609480" progId="Equation.3">
                  <p:embed/>
                </p:oleObj>
              </mc:Choice>
              <mc:Fallback>
                <p:oleObj name="Equation" r:id="rId15" imgW="1422360" imgH="609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1514475"/>
                        <a:ext cx="142557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1320800"/>
            <a:ext cx="80645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Given P, CN = 80, AMC(II)</a:t>
            </a:r>
          </a:p>
          <a:p>
            <a:pPr eaLnBrk="1" hangingPunct="1"/>
            <a:r>
              <a:rPr lang="en-US" sz="2000" smtClean="0"/>
              <a:t>Find: Cumulative abstractions and excess rainfall hyetograph</a:t>
            </a: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>
            <p:ph sz="half" idx="2"/>
          </p:nvPr>
        </p:nvGraphicFramePr>
        <p:xfrm>
          <a:off x="342900" y="2271713"/>
          <a:ext cx="8280400" cy="4535486"/>
        </p:xfrm>
        <a:graphic>
          <a:graphicData uri="http://schemas.openxmlformats.org/drawingml/2006/table">
            <a:tbl>
              <a:tblPr/>
              <a:tblGrid>
                <a:gridCol w="806450"/>
                <a:gridCol w="1225550"/>
                <a:gridCol w="876300"/>
                <a:gridCol w="1054100"/>
                <a:gridCol w="2095500"/>
                <a:gridCol w="2222500"/>
              </a:tblGrid>
              <a:tr h="12436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(hr)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Abstractions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Hyetograph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Excess rainfall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Rainfall that is neither retained on the land surface nor infiltrated into the soil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Graph of excess rainfall versus time is called excess rainfall hyetograph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Direct runoff = observed streamflow - baseflow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Excess rainfall = observed rainfall - abstractions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Abstractions/losses – difference between total rainfall hyetograph and excess rainfall hyetograph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4000" smtClean="0"/>
              <a:t>Example (SCS Method – 2)</a:t>
            </a:r>
          </a:p>
        </p:txBody>
      </p:sp>
      <p:sp>
        <p:nvSpPr>
          <p:cNvPr id="133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32300" cy="4525963"/>
          </a:xfrm>
          <a:noFill/>
        </p:spPr>
        <p:txBody>
          <a:bodyPr/>
          <a:lstStyle/>
          <a:p>
            <a:pPr eaLnBrk="1" hangingPunct="1"/>
            <a:r>
              <a:rPr lang="en-US" sz="2000" smtClean="0"/>
              <a:t>Calculate storage</a:t>
            </a:r>
          </a:p>
          <a:p>
            <a:pPr eaLnBrk="1" hangingPunct="1"/>
            <a:r>
              <a:rPr lang="en-US" sz="2000" smtClean="0"/>
              <a:t>Calculate initial abstraction</a:t>
            </a:r>
          </a:p>
          <a:p>
            <a:pPr eaLnBrk="1" hangingPunct="1"/>
            <a:r>
              <a:rPr lang="en-US" sz="2000" smtClean="0"/>
              <a:t>Initial abstraction removes </a:t>
            </a:r>
          </a:p>
          <a:p>
            <a:pPr lvl="1" eaLnBrk="1" hangingPunct="1"/>
            <a:r>
              <a:rPr lang="en-US" sz="1800" smtClean="0"/>
              <a:t>0.2 in. in 1</a:t>
            </a:r>
            <a:r>
              <a:rPr lang="en-US" sz="1800" baseline="30000" smtClean="0"/>
              <a:t>st</a:t>
            </a:r>
            <a:r>
              <a:rPr lang="en-US" sz="1800" smtClean="0"/>
              <a:t> period (all the precip)</a:t>
            </a:r>
          </a:p>
          <a:p>
            <a:pPr lvl="1" eaLnBrk="1" hangingPunct="1"/>
            <a:r>
              <a:rPr lang="en-US" sz="1800" smtClean="0"/>
              <a:t>0.3 in. in the 2</a:t>
            </a:r>
            <a:r>
              <a:rPr lang="en-US" sz="1800" baseline="30000" smtClean="0"/>
              <a:t>nd</a:t>
            </a:r>
            <a:r>
              <a:rPr lang="en-US" sz="1800" smtClean="0"/>
              <a:t> period (only part of the precip)</a:t>
            </a:r>
          </a:p>
          <a:p>
            <a:pPr eaLnBrk="1" hangingPunct="1"/>
            <a:r>
              <a:rPr lang="en-US" sz="2000" smtClean="0"/>
              <a:t>Calculate continuing abstraction</a:t>
            </a: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95825" y="1609725"/>
          <a:ext cx="358298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3" imgW="3581280" imgH="609480" progId="Equation.3">
                  <p:embed/>
                </p:oleObj>
              </mc:Choice>
              <mc:Fallback>
                <p:oleObj name="Equation" r:id="rId3" imgW="3581280" imgH="609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5825" y="1609725"/>
                        <a:ext cx="358298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614363" y="4383088"/>
          <a:ext cx="1460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5" imgW="1460160" imgH="685800" progId="Equation.3">
                  <p:embed/>
                </p:oleObj>
              </mc:Choice>
              <mc:Fallback>
                <p:oleObj name="Equation" r:id="rId5" imgW="146016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363" y="4383088"/>
                        <a:ext cx="14605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4692650" y="2286000"/>
          <a:ext cx="2908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7" imgW="2908080" imgH="330120" progId="Equation.3">
                  <p:embed/>
                </p:oleObj>
              </mc:Choice>
              <mc:Fallback>
                <p:oleObj name="Equation" r:id="rId7" imgW="2908080" imgH="3301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650" y="2286000"/>
                        <a:ext cx="29083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7"/>
          <p:cNvGraphicFramePr>
            <a:graphicFrameLocks noChangeAspect="1"/>
          </p:cNvGraphicFramePr>
          <p:nvPr/>
        </p:nvGraphicFramePr>
        <p:xfrm>
          <a:off x="609600" y="5251450"/>
          <a:ext cx="1700213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8" name="Equation" r:id="rId9" imgW="1701720" imgH="330120" progId="Equation.3">
                  <p:embed/>
                </p:oleObj>
              </mc:Choice>
              <mc:Fallback>
                <p:oleObj name="Equation" r:id="rId9" imgW="1701720" imgH="3301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251450"/>
                        <a:ext cx="1700213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8"/>
          <p:cNvGraphicFramePr>
            <a:graphicFrameLocks noChangeAspect="1"/>
          </p:cNvGraphicFramePr>
          <p:nvPr/>
        </p:nvGraphicFramePr>
        <p:xfrm>
          <a:off x="3375025" y="4605338"/>
          <a:ext cx="3314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9" name="Equation" r:id="rId11" imgW="3314520" imgH="685800" progId="Equation.3">
                  <p:embed/>
                </p:oleObj>
              </mc:Choice>
              <mc:Fallback>
                <p:oleObj name="Equation" r:id="rId11" imgW="3314520" imgH="6858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4605338"/>
                        <a:ext cx="3314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2182813" y="4660900"/>
            <a:ext cx="1181100" cy="317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 flipV="1">
            <a:off x="2373313" y="5168900"/>
            <a:ext cx="952500" cy="279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3319" name="Object 11"/>
          <p:cNvGraphicFramePr>
            <a:graphicFrameLocks noChangeAspect="1"/>
          </p:cNvGraphicFramePr>
          <p:nvPr/>
        </p:nvGraphicFramePr>
        <p:xfrm>
          <a:off x="3362325" y="5405438"/>
          <a:ext cx="34417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0" name="Equation" r:id="rId13" imgW="3441600" imgH="660240" progId="Equation.3">
                  <p:embed/>
                </p:oleObj>
              </mc:Choice>
              <mc:Fallback>
                <p:oleObj name="Equation" r:id="rId13" imgW="3441600" imgH="660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5405438"/>
                        <a:ext cx="3441700" cy="66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6" name="Group 12"/>
          <p:cNvGraphicFramePr>
            <a:graphicFrameLocks noGrp="1"/>
          </p:cNvGraphicFramePr>
          <p:nvPr>
            <p:ph sz="quarter" idx="2"/>
          </p:nvPr>
        </p:nvGraphicFramePr>
        <p:xfrm>
          <a:off x="7213600" y="2917825"/>
          <a:ext cx="1778000" cy="2962536"/>
        </p:xfrm>
        <a:graphic>
          <a:graphicData uri="http://schemas.openxmlformats.org/drawingml/2006/table">
            <a:tbl>
              <a:tblPr/>
              <a:tblGrid>
                <a:gridCol w="706438"/>
                <a:gridCol w="1071562"/>
              </a:tblGrid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(hr)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Rainfall (in)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2.31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4.65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2)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Cumulative abstractions can now be calculated</a:t>
            </a:r>
          </a:p>
        </p:txBody>
      </p:sp>
      <p:graphicFrame>
        <p:nvGraphicFramePr>
          <p:cNvPr id="22532" name="Group 4"/>
          <p:cNvGraphicFramePr>
            <a:graphicFrameLocks noGrp="1"/>
          </p:cNvGraphicFramePr>
          <p:nvPr>
            <p:ph sz="quarter" idx="2"/>
          </p:nvPr>
        </p:nvGraphicFramePr>
        <p:xfrm>
          <a:off x="1282700" y="2111375"/>
          <a:ext cx="3863975" cy="4535487"/>
        </p:xfrm>
        <a:graphic>
          <a:graphicData uri="http://schemas.openxmlformats.org/drawingml/2006/table">
            <a:tbl>
              <a:tblPr/>
              <a:tblGrid>
                <a:gridCol w="787400"/>
                <a:gridCol w="1193800"/>
                <a:gridCol w="857250"/>
                <a:gridCol w="1025525"/>
              </a:tblGrid>
              <a:tr h="12436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(hr)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Abstractions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38" name="Object 6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359525" y="2352675"/>
          <a:ext cx="18859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9" name="Equation" r:id="rId3" imgW="1815840" imgH="660240" progId="Equation.3">
                  <p:embed/>
                </p:oleObj>
              </mc:Choice>
              <mc:Fallback>
                <p:oleObj name="Equation" r:id="rId3" imgW="1815840" imgH="66024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9525" y="2352675"/>
                        <a:ext cx="18859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97" name="Line 61"/>
          <p:cNvSpPr>
            <a:spLocks noChangeShapeType="1"/>
          </p:cNvSpPr>
          <p:nvPr/>
        </p:nvSpPr>
        <p:spPr bwMode="auto">
          <a:xfrm flipH="1">
            <a:off x="4876800" y="2768600"/>
            <a:ext cx="1473200" cy="1828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2)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Cumulative excess rainfall can now be calculated</a:t>
            </a:r>
          </a:p>
          <a:p>
            <a:pPr eaLnBrk="1" hangingPunct="1"/>
            <a:r>
              <a:rPr lang="en-US" sz="2000" smtClean="0"/>
              <a:t>Excess Rainfall Hyetograph can be calculated</a:t>
            </a:r>
          </a:p>
        </p:txBody>
      </p:sp>
      <p:graphicFrame>
        <p:nvGraphicFramePr>
          <p:cNvPr id="23556" name="Group 4"/>
          <p:cNvGraphicFramePr>
            <a:graphicFrameLocks noGrp="1"/>
          </p:cNvGraphicFramePr>
          <p:nvPr>
            <p:ph sz="quarter" idx="2"/>
          </p:nvPr>
        </p:nvGraphicFramePr>
        <p:xfrm>
          <a:off x="381000" y="2667000"/>
          <a:ext cx="8140700" cy="3889375"/>
        </p:xfrm>
        <a:graphic>
          <a:graphicData uri="http://schemas.openxmlformats.org/drawingml/2006/table">
            <a:tbl>
              <a:tblPr/>
              <a:tblGrid>
                <a:gridCol w="793750"/>
                <a:gridCol w="1203325"/>
                <a:gridCol w="862013"/>
                <a:gridCol w="1035050"/>
                <a:gridCol w="2062162"/>
                <a:gridCol w="2184400"/>
              </a:tblGrid>
              <a:tr h="871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(hr)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Abstractions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Hyetograph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2" name="Object 8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53200" y="1600200"/>
          <a:ext cx="168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6" name="Equation" r:id="rId3" imgW="1688760" imgH="330120" progId="Equation.3">
                  <p:embed/>
                </p:oleObj>
              </mc:Choice>
              <mc:Fallback>
                <p:oleObj name="Equation" r:id="rId3" imgW="1688760" imgH="33012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00200"/>
                        <a:ext cx="1689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43" name="Line 84"/>
          <p:cNvSpPr>
            <a:spLocks noChangeShapeType="1"/>
          </p:cNvSpPr>
          <p:nvPr/>
        </p:nvSpPr>
        <p:spPr bwMode="auto">
          <a:xfrm flipH="1">
            <a:off x="5448300" y="1905000"/>
            <a:ext cx="1485900" cy="187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44" name="Line 85"/>
          <p:cNvSpPr>
            <a:spLocks noChangeShapeType="1"/>
          </p:cNvSpPr>
          <p:nvPr/>
        </p:nvSpPr>
        <p:spPr bwMode="auto">
          <a:xfrm>
            <a:off x="3670300" y="2286000"/>
            <a:ext cx="3022600" cy="1511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(SCS method – 2)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00" cy="4525963"/>
          </a:xfrm>
        </p:spPr>
        <p:txBody>
          <a:bodyPr/>
          <a:lstStyle/>
          <a:p>
            <a:pPr eaLnBrk="1" hangingPunct="1"/>
            <a:r>
              <a:rPr lang="en-US" sz="2000" smtClean="0"/>
              <a:t>Cumulative excess rainfall can now be calculated</a:t>
            </a:r>
          </a:p>
          <a:p>
            <a:pPr eaLnBrk="1" hangingPunct="1"/>
            <a:r>
              <a:rPr lang="en-US" sz="2000" smtClean="0"/>
              <a:t>Excess Rainfall Hyetograph can be calculated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>
            <p:ph sz="quarter" idx="2"/>
          </p:nvPr>
        </p:nvGraphicFramePr>
        <p:xfrm>
          <a:off x="381000" y="2667000"/>
          <a:ext cx="8140700" cy="3889375"/>
        </p:xfrm>
        <a:graphic>
          <a:graphicData uri="http://schemas.openxmlformats.org/drawingml/2006/table">
            <a:tbl>
              <a:tblPr/>
              <a:tblGrid>
                <a:gridCol w="793750"/>
                <a:gridCol w="1203325"/>
                <a:gridCol w="862013"/>
                <a:gridCol w="1035050"/>
                <a:gridCol w="2062162"/>
                <a:gridCol w="2184400"/>
              </a:tblGrid>
              <a:tr h="8717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(hr)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Abstractions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Cumulative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Excess Rainfall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Hyetograph (in)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0.34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1.27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0.12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0.76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0.58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1.83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5.29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5.36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1.65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0.06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6" name="Object 8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53200" y="1600200"/>
          <a:ext cx="1689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2" name="Equation" r:id="rId3" imgW="1688760" imgH="330120" progId="Equation.3">
                  <p:embed/>
                </p:oleObj>
              </mc:Choice>
              <mc:Fallback>
                <p:oleObj name="Equation" r:id="rId3" imgW="1688760" imgH="330120" progId="Equation.3">
                  <p:embed/>
                  <p:pic>
                    <p:nvPicPr>
                      <p:cNvPr id="0" name="Objec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600200"/>
                        <a:ext cx="16891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07" name="Object 83"/>
          <p:cNvGraphicFramePr>
            <a:graphicFrameLocks noChangeAspect="1"/>
          </p:cNvGraphicFramePr>
          <p:nvPr/>
        </p:nvGraphicFramePr>
        <p:xfrm>
          <a:off x="2201863" y="2427288"/>
          <a:ext cx="6459537" cy="424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Chart" r:id="rId5" imgW="3686251" imgH="2400300" progId="Excel.Chart.8">
                  <p:embed/>
                </p:oleObj>
              </mc:Choice>
              <mc:Fallback>
                <p:oleObj name="Chart" r:id="rId5" imgW="3686251" imgH="2400300" progId="Excel.Chart.8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6879" r="14470" b="6879"/>
                      <a:stretch>
                        <a:fillRect/>
                      </a:stretch>
                    </p:blipFill>
                    <p:spPr bwMode="auto">
                      <a:xfrm>
                        <a:off x="2201863" y="2427288"/>
                        <a:ext cx="6459537" cy="424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68" name="Line 84"/>
          <p:cNvSpPr>
            <a:spLocks noChangeShapeType="1"/>
          </p:cNvSpPr>
          <p:nvPr/>
        </p:nvSpPr>
        <p:spPr bwMode="auto">
          <a:xfrm flipH="1">
            <a:off x="5448300" y="1905000"/>
            <a:ext cx="1485900" cy="187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Line 85"/>
          <p:cNvSpPr>
            <a:spLocks noChangeShapeType="1"/>
          </p:cNvSpPr>
          <p:nvPr/>
        </p:nvSpPr>
        <p:spPr bwMode="auto">
          <a:xfrm>
            <a:off x="3670300" y="2286000"/>
            <a:ext cx="3022600" cy="15113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2670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3"/>
          </a:xfrm>
        </p:spPr>
        <p:txBody>
          <a:bodyPr/>
          <a:lstStyle/>
          <a:p>
            <a:pPr eaLnBrk="1" hangingPunct="1"/>
            <a:r>
              <a:rPr lang="en-US" smtClean="0"/>
              <a:t>Time of Concentration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675" y="1036638"/>
            <a:ext cx="4454525" cy="5516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Different areas of a watershed contribute to runoff at different times after precipitation begins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Time of concentration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Time at which all parts of the watershed begin contributing to the runoff from the basin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Time of flow from the farthest point in the watershed</a:t>
            </a: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905000"/>
            <a:ext cx="4191000" cy="208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5791200" y="3733800"/>
            <a:ext cx="76200" cy="9144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Freeform 6"/>
          <p:cNvSpPr>
            <a:spLocks/>
          </p:cNvSpPr>
          <p:nvPr/>
        </p:nvSpPr>
        <p:spPr bwMode="auto">
          <a:xfrm>
            <a:off x="5786438" y="2971800"/>
            <a:ext cx="1300162" cy="1652588"/>
          </a:xfrm>
          <a:custGeom>
            <a:avLst/>
            <a:gdLst>
              <a:gd name="T0" fmla="*/ 0 w 819"/>
              <a:gd name="T1" fmla="*/ 1041 h 1041"/>
              <a:gd name="T2" fmla="*/ 819 w 819"/>
              <a:gd name="T3" fmla="*/ 0 h 1041"/>
              <a:gd name="T4" fmla="*/ 0 60000 65536"/>
              <a:gd name="T5" fmla="*/ 0 60000 65536"/>
              <a:gd name="T6" fmla="*/ 0 w 819"/>
              <a:gd name="T7" fmla="*/ 0 h 1041"/>
              <a:gd name="T8" fmla="*/ 819 w 819"/>
              <a:gd name="T9" fmla="*/ 1041 h 10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19" h="1041">
                <a:moveTo>
                  <a:pt x="0" y="1041"/>
                </a:moveTo>
                <a:lnTo>
                  <a:pt x="819" y="0"/>
                </a:lnTo>
              </a:path>
            </a:pathLst>
          </a:custGeom>
          <a:noFill/>
          <a:ln w="9525">
            <a:solidFill>
              <a:schemeClr val="bg2"/>
            </a:solidFill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953000" y="4572000"/>
            <a:ext cx="3581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>
                <a:latin typeface="Garamond" pitchFamily="18" charset="0"/>
              </a:rPr>
              <a:t>Isochrones</a:t>
            </a:r>
            <a:r>
              <a:rPr lang="en-US">
                <a:latin typeface="Garamond" pitchFamily="18" charset="0"/>
              </a:rPr>
              <a:t>: boundaries of contributing areas with equal time of flow to the watershed outlet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4000" smtClean="0"/>
              <a:t>Stream ordering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066800"/>
            <a:ext cx="4191000" cy="5562600"/>
          </a:xfrm>
        </p:spPr>
        <p:txBody>
          <a:bodyPr/>
          <a:lstStyle/>
          <a:p>
            <a:pPr eaLnBrk="1" hangingPunct="1"/>
            <a:r>
              <a:rPr lang="en-US" sz="2000" smtClean="0"/>
              <a:t>Quantitative way of studying streams. Developed by Horton and then modified by Strahler.</a:t>
            </a:r>
          </a:p>
          <a:p>
            <a:pPr eaLnBrk="1" hangingPunct="1"/>
            <a:r>
              <a:rPr lang="en-US" sz="2000" smtClean="0"/>
              <a:t>Each headwater stream is designated as first order stream</a:t>
            </a:r>
          </a:p>
          <a:p>
            <a:pPr eaLnBrk="1" hangingPunct="1"/>
            <a:r>
              <a:rPr lang="en-US" sz="2000" smtClean="0"/>
              <a:t>When two first order stream combine, they produce second order stream</a:t>
            </a:r>
          </a:p>
          <a:p>
            <a:pPr eaLnBrk="1" hangingPunct="1"/>
            <a:r>
              <a:rPr lang="en-US" sz="2000" smtClean="0"/>
              <a:t>Only when two streams of the same order combine, the stream order increases by one</a:t>
            </a:r>
          </a:p>
          <a:p>
            <a:pPr eaLnBrk="1" hangingPunct="1"/>
            <a:r>
              <a:rPr lang="en-US" sz="2000" smtClean="0"/>
              <a:t>When a lower order stream combines with a higher order stream, the higher order is retained in the combined stream</a:t>
            </a:r>
          </a:p>
        </p:txBody>
      </p:sp>
      <p:pic>
        <p:nvPicPr>
          <p:cNvPr id="26628" name="Picture 4" descr="StreamCorrid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752600"/>
            <a:ext cx="47244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Symbol" pitchFamily="18" charset="2"/>
              </a:rPr>
              <a:t>f</a:t>
            </a:r>
            <a:r>
              <a:rPr lang="en-US" smtClean="0"/>
              <a:t>-index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Symbol" pitchFamily="18" charset="2"/>
              </a:rPr>
              <a:t>f</a:t>
            </a:r>
            <a:r>
              <a:rPr lang="en-US" smtClean="0"/>
              <a:t>-index: Constant rate of abstraction yielding excess rainfall hyetograph with depth equal to depth of direct runoff</a:t>
            </a:r>
          </a:p>
          <a:p>
            <a:pPr eaLnBrk="1" hangingPunct="1"/>
            <a:r>
              <a:rPr lang="en-US" smtClean="0"/>
              <a:t>Used to compute excess rainfall hyetograph when observed rainfall and streamflow data are available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Symbol" pitchFamily="18" charset="2"/>
              </a:rPr>
              <a:t>f</a:t>
            </a:r>
            <a:r>
              <a:rPr lang="en-US" smtClean="0"/>
              <a:t>-index method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081213"/>
            <a:ext cx="1905000" cy="7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4343400" cy="4602163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</a:pPr>
            <a:r>
              <a:rPr lang="en-US" sz="2800" smtClean="0"/>
              <a:t>Goal: pick </a:t>
            </a:r>
            <a:r>
              <a:rPr lang="en-US" sz="2800" smtClean="0">
                <a:latin typeface="Symbol" pitchFamily="18" charset="2"/>
              </a:rPr>
              <a:t>D</a:t>
            </a:r>
            <a:r>
              <a:rPr lang="en-US" sz="2800" smtClean="0"/>
              <a:t>t, and adjust value of M to satisfy the equation </a:t>
            </a:r>
          </a:p>
          <a:p>
            <a:pPr marL="533400" indent="-533400" eaLnBrk="1" hangingPunct="1">
              <a:lnSpc>
                <a:spcPct val="80000"/>
              </a:lnSpc>
            </a:pPr>
            <a:r>
              <a:rPr lang="en-US" sz="2800" smtClean="0"/>
              <a:t>Steps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smtClean="0"/>
              <a:t>Estimate baseflow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smtClean="0"/>
              <a:t>DRH = streamflow hydrograph – baseflow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smtClean="0"/>
              <a:t>Compute r</a:t>
            </a:r>
            <a:r>
              <a:rPr lang="en-US" sz="2400" baseline="-25000" smtClean="0"/>
              <a:t>d</a:t>
            </a:r>
            <a:r>
              <a:rPr lang="en-US" sz="2400" smtClean="0"/>
              <a:t>, r</a:t>
            </a:r>
            <a:r>
              <a:rPr lang="en-US" sz="2400" baseline="-25000" smtClean="0"/>
              <a:t>d</a:t>
            </a:r>
            <a:r>
              <a:rPr lang="en-US" sz="2400" smtClean="0"/>
              <a:t> = V</a:t>
            </a:r>
            <a:r>
              <a:rPr lang="en-US" sz="2400" baseline="-25000" smtClean="0"/>
              <a:t>d</a:t>
            </a:r>
            <a:r>
              <a:rPr lang="en-US" sz="2400" smtClean="0"/>
              <a:t>/watershed area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smtClean="0"/>
              <a:t>Adjust M until you get a satisfactory value of </a:t>
            </a:r>
            <a:r>
              <a:rPr lang="en-US" sz="2400" smtClean="0">
                <a:latin typeface="Symbol" pitchFamily="18" charset="2"/>
              </a:rPr>
              <a:t>f</a:t>
            </a:r>
          </a:p>
          <a:p>
            <a:pPr marL="914400" lvl="1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en-US" sz="2400" smtClean="0"/>
              <a:t>ERH = R</a:t>
            </a:r>
            <a:r>
              <a:rPr lang="en-US" sz="2400" baseline="-25000" smtClean="0"/>
              <a:t>m</a:t>
            </a:r>
            <a:r>
              <a:rPr lang="en-US" sz="2400" smtClean="0"/>
              <a:t> - </a:t>
            </a:r>
            <a:r>
              <a:rPr lang="en-US" sz="2400" smtClean="0">
                <a:latin typeface="Symbol" pitchFamily="18" charset="2"/>
              </a:rPr>
              <a:t>fD</a:t>
            </a:r>
            <a:r>
              <a:rPr lang="en-US" sz="2400" smtClean="0"/>
              <a:t>t</a:t>
            </a:r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95613"/>
            <a:ext cx="330835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42900" y="971550"/>
            <a:ext cx="2997200" cy="549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/>
              <a:t>Time	Observed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/>
              <a:t>	Rain	Flow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	in	cfs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8:30 		203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9:00 	0.15	246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9:30 	0.26	283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10:00 	1.33	828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10:30 	2.2	2323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11:00 	0.2	5697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11:30 	0.09	9531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12:00 		11025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12:30 		8234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1:00 		4321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1:30 		2246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2:00 		1802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2:30 		1230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3:00 		713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3:30 		394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4:00 		354	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/>
              <a:t>4:30 		303	</a:t>
            </a:r>
          </a:p>
        </p:txBody>
      </p:sp>
      <p:grpSp>
        <p:nvGrpSpPr>
          <p:cNvPr id="1030" name="Group 4"/>
          <p:cNvGrpSpPr>
            <a:grpSpLocks/>
          </p:cNvGrpSpPr>
          <p:nvPr/>
        </p:nvGrpSpPr>
        <p:grpSpPr bwMode="auto">
          <a:xfrm>
            <a:off x="3009900" y="1530350"/>
            <a:ext cx="6134100" cy="4191000"/>
            <a:chOff x="1896" y="636"/>
            <a:chExt cx="3864" cy="2640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896" y="636"/>
            <a:ext cx="3864" cy="26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7" name="Chart" r:id="rId3" imgW="7096049" imgH="4848149" progId="Excel.Chart.8">
                    <p:embed/>
                  </p:oleObj>
                </mc:Choice>
                <mc:Fallback>
                  <p:oleObj name="Chart" r:id="rId3" imgW="7096049" imgH="4848149" progId="Excel.Chart.8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6" y="636"/>
                          <a:ext cx="3864" cy="26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tx1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" name="Object 6"/>
            <p:cNvGraphicFramePr>
              <a:graphicFrameLocks noChangeAspect="1"/>
            </p:cNvGraphicFramePr>
            <p:nvPr/>
          </p:nvGraphicFramePr>
          <p:xfrm>
            <a:off x="2496" y="660"/>
            <a:ext cx="2544" cy="17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Chart" r:id="rId5" imgW="7096049" imgH="4848149" progId="Excel.Chart.8">
                    <p:embed/>
                  </p:oleObj>
                </mc:Choice>
                <mc:Fallback>
                  <p:oleObj name="Chart" r:id="rId5" imgW="7096049" imgH="4848149" progId="Excel.Chart.8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660"/>
                          <a:ext cx="2544" cy="1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4741863" y="5872163"/>
            <a:ext cx="25320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No direct runoff until after 9:30</a:t>
            </a:r>
          </a:p>
          <a:p>
            <a:r>
              <a:rPr lang="en-US" sz="1400" b="1">
                <a:latin typeface="Garamond" pitchFamily="18" charset="0"/>
              </a:rPr>
              <a:t>And little precip after 11:00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 flipV="1">
            <a:off x="4732338" y="5065713"/>
            <a:ext cx="144462" cy="8413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3014663" y="955675"/>
            <a:ext cx="56626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600" b="1">
                <a:latin typeface="Garamond" pitchFamily="18" charset="0"/>
              </a:rPr>
              <a:t>Have precipitation and streamflow data, need to estimate losses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2986088" y="6307138"/>
            <a:ext cx="19748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Basin area A = 7.03 mi2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9300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Estimate baseflow (straight line method)</a:t>
            </a:r>
          </a:p>
          <a:p>
            <a:pPr lvl="1" eaLnBrk="1" hangingPunct="1"/>
            <a:r>
              <a:rPr lang="en-US" sz="2400" smtClean="0"/>
              <a:t>Constant = 400 cfs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58963" y="2665413"/>
          <a:ext cx="5543550" cy="378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3" imgW="7096049" imgH="4848149" progId="Excel.Chart.8">
                  <p:embed/>
                </p:oleObj>
              </mc:Choice>
              <mc:Fallback>
                <p:oleObj name="Chart" r:id="rId3" imgW="7096049" imgH="4848149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8963" y="2665413"/>
                        <a:ext cx="5543550" cy="3787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522913" y="6061075"/>
            <a:ext cx="844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solidFill>
                  <a:schemeClr val="bg2"/>
                </a:solidFill>
                <a:latin typeface="Garamond" pitchFamily="18" charset="0"/>
              </a:rPr>
              <a:t>baseflow</a:t>
            </a: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 flipH="1" flipV="1">
            <a:off x="4732338" y="5805488"/>
            <a:ext cx="827087" cy="36353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981575" y="1458913"/>
          <a:ext cx="3475038" cy="473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5638887" imgH="3542608" progId="Word.Document.8">
                  <p:embed/>
                </p:oleObj>
              </mc:Choice>
              <mc:Fallback>
                <p:oleObj name="Document" r:id="rId3" imgW="5638887" imgH="354260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53838"/>
                      <a:stretch>
                        <a:fillRect/>
                      </a:stretch>
                    </p:blipFill>
                    <p:spPr bwMode="auto">
                      <a:xfrm>
                        <a:off x="4981575" y="1458913"/>
                        <a:ext cx="3475038" cy="4732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Calculate Direct Runoff Hydrograph</a:t>
            </a:r>
          </a:p>
          <a:p>
            <a:pPr lvl="1" eaLnBrk="1" hangingPunct="1"/>
            <a:r>
              <a:rPr lang="en-US" sz="2400" smtClean="0"/>
              <a:t>Subtract 400 cfs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883400" y="6234113"/>
            <a:ext cx="15176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Garamond" pitchFamily="18" charset="0"/>
              </a:rPr>
              <a:t>Total = 43,550 cfs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26400" cy="665163"/>
          </a:xfrm>
        </p:spPr>
        <p:txBody>
          <a:bodyPr/>
          <a:lstStyle/>
          <a:p>
            <a:pPr eaLnBrk="1" hangingPunct="1"/>
            <a:r>
              <a:rPr lang="en-US" sz="2800" smtClean="0"/>
              <a:t>Compute volume of direct runoff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181100" y="2190750"/>
          <a:ext cx="361156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3619440" imgH="1600200" progId="Equation.3">
                  <p:embed/>
                </p:oleObj>
              </mc:Choice>
              <mc:Fallback>
                <p:oleObj name="Equation" r:id="rId3" imgW="3619440" imgH="1600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2190750"/>
                        <a:ext cx="3611563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457200" y="3835400"/>
            <a:ext cx="80264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/>
              <a:t>Compute depth of direct runoff</a:t>
            </a: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111250" y="4325938"/>
          <a:ext cx="2459038" cy="222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2463480" imgH="2234880" progId="Equation.3">
                  <p:embed/>
                </p:oleObj>
              </mc:Choice>
              <mc:Fallback>
                <p:oleObj name="Equation" r:id="rId5" imgW="2463480" imgH="22348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0" y="4325938"/>
                        <a:ext cx="2459038" cy="222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(Cont.)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4950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Neglect all precipitation intervals that occur before the onset of direct runoff (before 9:30)</a:t>
            </a:r>
          </a:p>
          <a:p>
            <a:pPr eaLnBrk="1" hangingPunct="1"/>
            <a:r>
              <a:rPr lang="en-US" sz="2800" smtClean="0"/>
              <a:t>Select </a:t>
            </a:r>
            <a:r>
              <a:rPr lang="en-US" sz="2800" i="1" smtClean="0"/>
              <a:t>R</a:t>
            </a:r>
            <a:r>
              <a:rPr lang="en-US" sz="2800" i="1" baseline="-25000" smtClean="0"/>
              <a:t>m</a:t>
            </a:r>
            <a:r>
              <a:rPr lang="en-US" sz="2800" smtClean="0"/>
              <a:t> as the precipitation values in the 1.5 hour period from 10:00 – 11:30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069975" y="3624263"/>
          <a:ext cx="38227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3822480" imgH="1066680" progId="Equation.3">
                  <p:embed/>
                </p:oleObj>
              </mc:Choice>
              <mc:Fallback>
                <p:oleObj name="Equation" r:id="rId3" imgW="3822480" imgH="1066680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624263"/>
                        <a:ext cx="38227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5"/>
          <p:cNvGraphicFramePr>
            <a:graphicFrameLocks noChangeAspect="1"/>
          </p:cNvGraphicFramePr>
          <p:nvPr/>
        </p:nvGraphicFramePr>
        <p:xfrm>
          <a:off x="1136650" y="5691188"/>
          <a:ext cx="1331913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333440" imgH="304560" progId="Equation.3">
                  <p:embed/>
                </p:oleObj>
              </mc:Choice>
              <mc:Fallback>
                <p:oleObj name="Equation" r:id="rId5" imgW="1333440" imgH="304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6650" y="5691188"/>
                        <a:ext cx="1331913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1154113" y="5035550"/>
          <a:ext cx="1117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7" imgW="1117440" imgH="304560" progId="Equation.3">
                  <p:embed/>
                </p:oleObj>
              </mc:Choice>
              <mc:Fallback>
                <p:oleObj name="Equation" r:id="rId7" imgW="1117440" imgH="3045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5035550"/>
                        <a:ext cx="11176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61000" y="3746500"/>
          <a:ext cx="1216025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9" imgW="1218960" imgH="330120" progId="Equation.3">
                  <p:embed/>
                </p:oleObj>
              </mc:Choice>
              <mc:Fallback>
                <p:oleObj name="Equation" r:id="rId9" imgW="1218960" imgH="3301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3746500"/>
                        <a:ext cx="1216025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tx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1229</Words>
  <Application>Microsoft Office PowerPoint</Application>
  <PresentationFormat>On-screen Show (4:3)</PresentationFormat>
  <Paragraphs>431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Default Design</vt:lpstr>
      <vt:lpstr>Chart</vt:lpstr>
      <vt:lpstr>Document</vt:lpstr>
      <vt:lpstr>Equation</vt:lpstr>
      <vt:lpstr>Excess Rainfall </vt:lpstr>
      <vt:lpstr>Excess rainfall </vt:lpstr>
      <vt:lpstr>f-index </vt:lpstr>
      <vt:lpstr>f-index method</vt:lpstr>
      <vt:lpstr>Example</vt:lpstr>
      <vt:lpstr>Example (Cont.)</vt:lpstr>
      <vt:lpstr>Example (Cont.)</vt:lpstr>
      <vt:lpstr>Example (Cont.)</vt:lpstr>
      <vt:lpstr>Example (Cont.)</vt:lpstr>
      <vt:lpstr>Example (Cont.)</vt:lpstr>
      <vt:lpstr>SCS method</vt:lpstr>
      <vt:lpstr>Abstractions – SCS Method</vt:lpstr>
      <vt:lpstr>SCS Method (Cont.)</vt:lpstr>
      <vt:lpstr>SCS Method (Cont.)</vt:lpstr>
      <vt:lpstr>SCS Method (Cont.)</vt:lpstr>
      <vt:lpstr>Example - SCS Method - 1</vt:lpstr>
      <vt:lpstr>Example (SCS Method – 1, Cont.)</vt:lpstr>
      <vt:lpstr>Example (SCS Method – 1 Cont.)</vt:lpstr>
      <vt:lpstr>Example (SCS Method – 2)</vt:lpstr>
      <vt:lpstr>Example (SCS Method – 2)</vt:lpstr>
      <vt:lpstr>Example (SCS method – 2)</vt:lpstr>
      <vt:lpstr>Example (SCS method – 2)</vt:lpstr>
      <vt:lpstr>Example (SCS method – 2)</vt:lpstr>
      <vt:lpstr>Time of Concentration</vt:lpstr>
      <vt:lpstr>Stream ordering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Maidment</dc:creator>
  <cp:lastModifiedBy>maidment</cp:lastModifiedBy>
  <cp:revision>5</cp:revision>
  <dcterms:created xsi:type="dcterms:W3CDTF">2007-04-03T13:59:52Z</dcterms:created>
  <dcterms:modified xsi:type="dcterms:W3CDTF">2011-04-26T19:02:35Z</dcterms:modified>
</cp:coreProperties>
</file>