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66" r:id="rId3"/>
    <p:sldId id="267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0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A82B3-99F2-4EB4-A630-B698090E717D}" type="datetimeFigureOut">
              <a:rPr lang="en-US" smtClean="0"/>
              <a:t>4/11/2011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430EC-D715-4F1C-B043-4360D1EC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493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A82B3-99F2-4EB4-A630-B698090E717D}" type="datetimeFigureOut">
              <a:rPr lang="en-US" smtClean="0"/>
              <a:t>4/11/2011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430EC-D715-4F1C-B043-4360D1EC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792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A82B3-99F2-4EB4-A630-B698090E717D}" type="datetimeFigureOut">
              <a:rPr lang="en-US" smtClean="0"/>
              <a:t>4/11/2011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430EC-D715-4F1C-B043-4360D1EC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296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754FDD-D5DF-4CDA-890C-D856EA6AE9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95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A82B3-99F2-4EB4-A630-B698090E717D}" type="datetimeFigureOut">
              <a:rPr lang="en-US" smtClean="0"/>
              <a:t>4/11/2011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430EC-D715-4F1C-B043-4360D1EC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078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A82B3-99F2-4EB4-A630-B698090E717D}" type="datetimeFigureOut">
              <a:rPr lang="en-US" smtClean="0"/>
              <a:t>4/11/2011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430EC-D715-4F1C-B043-4360D1EC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45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A82B3-99F2-4EB4-A630-B698090E717D}" type="datetimeFigureOut">
              <a:rPr lang="en-US" smtClean="0"/>
              <a:t>4/11/2011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430EC-D715-4F1C-B043-4360D1EC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79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A82B3-99F2-4EB4-A630-B698090E717D}" type="datetimeFigureOut">
              <a:rPr lang="en-US" smtClean="0"/>
              <a:t>4/11/2011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430EC-D715-4F1C-B043-4360D1EC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374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A82B3-99F2-4EB4-A630-B698090E717D}" type="datetimeFigureOut">
              <a:rPr lang="en-US" smtClean="0"/>
              <a:t>4/11/2011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430EC-D715-4F1C-B043-4360D1EC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085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A82B3-99F2-4EB4-A630-B698090E717D}" type="datetimeFigureOut">
              <a:rPr lang="en-US" smtClean="0"/>
              <a:t>4/11/2011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430EC-D715-4F1C-B043-4360D1EC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56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A82B3-99F2-4EB4-A630-B698090E717D}" type="datetimeFigureOut">
              <a:rPr lang="en-US" smtClean="0"/>
              <a:t>4/11/2011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430EC-D715-4F1C-B043-4360D1EC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07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A82B3-99F2-4EB4-A630-B698090E717D}" type="datetimeFigureOut">
              <a:rPr lang="en-US" smtClean="0"/>
              <a:t>4/11/2011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430EC-D715-4F1C-B043-4360D1EC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081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A82B3-99F2-4EB4-A630-B698090E717D}" type="datetimeFigureOut">
              <a:rPr lang="en-US" smtClean="0"/>
              <a:t>4/11/2011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430EC-D715-4F1C-B043-4360D1EC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02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1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6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7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oleObject" Target="../embeddings/oleObject22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8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5" Type="http://schemas.openxmlformats.org/officeDocument/2006/relationships/oleObject" Target="../embeddings/oleObject23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2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Frequency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Reading: Applied Hydrology Sections 12-2 to 12-6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1793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0C3C3-37D5-4C14-ADF1-C0968FB94367}" type="slidenum">
              <a:rPr lang="en-US"/>
              <a:pPr/>
              <a:t>10</a:t>
            </a:fld>
            <a:endParaRPr lang="en-US"/>
          </a:p>
        </p:txBody>
      </p:sp>
      <p:sp>
        <p:nvSpPr>
          <p:cNvPr id="348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52400"/>
            <a:ext cx="8229600" cy="792163"/>
          </a:xfrm>
        </p:spPr>
        <p:txBody>
          <a:bodyPr/>
          <a:lstStyle/>
          <a:p>
            <a:r>
              <a:rPr lang="en-US"/>
              <a:t>Normal Probability Plot </a:t>
            </a: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838200" y="5181600"/>
            <a:ext cx="769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Annual maximum flows for Colorado River near Austin, TX</a:t>
            </a:r>
          </a:p>
        </p:txBody>
      </p:sp>
      <p:pic>
        <p:nvPicPr>
          <p:cNvPr id="3482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990600"/>
            <a:ext cx="7010400" cy="4125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685800" y="5791200"/>
            <a:ext cx="7772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The pink line you see on the plot is </a:t>
            </a:r>
            <a:r>
              <a:rPr lang="en-US" dirty="0" err="1">
                <a:solidFill>
                  <a:srgbClr val="FF0000"/>
                </a:solidFill>
              </a:rPr>
              <a:t>x</a:t>
            </a:r>
            <a:r>
              <a:rPr lang="en-US" baseline="-25000" dirty="0" err="1">
                <a:solidFill>
                  <a:srgbClr val="FF0000"/>
                </a:solidFill>
              </a:rPr>
              <a:t>T</a:t>
            </a:r>
            <a:r>
              <a:rPr lang="en-US" dirty="0">
                <a:solidFill>
                  <a:srgbClr val="FF0000"/>
                </a:solidFill>
              </a:rPr>
              <a:t> for T = 2, 5, 10, 25, 50, 100, 500 derived using the frequency factor technique for normal distribution</a:t>
            </a:r>
            <a:r>
              <a:rPr lang="en-US" dirty="0">
                <a:solidFill>
                  <a:srgbClr val="FFFF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4453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BCA2B62-E9B1-4818-9B44-FD7EFAD363ED}" type="slidenum">
              <a:rPr lang="en-US"/>
              <a:pPr/>
              <a:t>2</a:t>
            </a:fld>
            <a:endParaRPr lang="en-US"/>
          </a:p>
        </p:txBody>
      </p:sp>
      <p:sp>
        <p:nvSpPr>
          <p:cNvPr id="389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8600" y="198438"/>
            <a:ext cx="8686800" cy="563562"/>
          </a:xfrm>
        </p:spPr>
        <p:txBody>
          <a:bodyPr>
            <a:normAutofit fontScale="90000"/>
          </a:bodyPr>
          <a:lstStyle/>
          <a:p>
            <a:r>
              <a:rPr lang="en-US" sz="4000"/>
              <a:t>Frequency analysis for extreme events </a:t>
            </a:r>
          </a:p>
        </p:txBody>
      </p:sp>
      <p:pic>
        <p:nvPicPr>
          <p:cNvPr id="3891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7800"/>
            <a:ext cx="289560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917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450975"/>
            <a:ext cx="3200400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918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743200"/>
            <a:ext cx="1219200" cy="78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919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10000"/>
            <a:ext cx="7086600" cy="182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304800" y="5775325"/>
            <a:ext cx="7848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If you know T, you can find y</a:t>
            </a:r>
            <a:r>
              <a:rPr lang="en-US" sz="20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T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, and once y</a:t>
            </a:r>
            <a:r>
              <a:rPr lang="en-US" sz="20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T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is know, x</a:t>
            </a:r>
            <a:r>
              <a:rPr lang="en-US" sz="20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T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can be computed by </a:t>
            </a:r>
          </a:p>
        </p:txBody>
      </p:sp>
      <p:pic>
        <p:nvPicPr>
          <p:cNvPr id="38923" name="Picture 1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248400"/>
            <a:ext cx="1828800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924" name="Text Box 12"/>
          <p:cNvSpPr txBox="1">
            <a:spLocks noChangeArrowheads="1"/>
          </p:cNvSpPr>
          <p:nvPr/>
        </p:nvSpPr>
        <p:spPr bwMode="auto">
          <a:xfrm>
            <a:off x="381000" y="914400"/>
            <a:ext cx="7848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</a:rPr>
              <a:t>Q. Find a flow (or any other event)  that has a return period of T years</a:t>
            </a:r>
          </a:p>
        </p:txBody>
      </p:sp>
      <p:sp>
        <p:nvSpPr>
          <p:cNvPr id="38925" name="Text Box 13"/>
          <p:cNvSpPr txBox="1">
            <a:spLocks noChangeArrowheads="1"/>
          </p:cNvSpPr>
          <p:nvPr/>
        </p:nvSpPr>
        <p:spPr bwMode="auto">
          <a:xfrm>
            <a:off x="7010400" y="1524000"/>
            <a:ext cx="182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EV1 pdf and cdf</a:t>
            </a:r>
          </a:p>
        </p:txBody>
      </p:sp>
      <p:sp>
        <p:nvSpPr>
          <p:cNvPr id="38926" name="Text Box 14"/>
          <p:cNvSpPr txBox="1">
            <a:spLocks noChangeArrowheads="1"/>
          </p:cNvSpPr>
          <p:nvPr/>
        </p:nvSpPr>
        <p:spPr bwMode="auto">
          <a:xfrm>
            <a:off x="457200" y="2986088"/>
            <a:ext cx="2743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Define a reduced variable y</a:t>
            </a:r>
          </a:p>
        </p:txBody>
      </p:sp>
    </p:spTree>
    <p:extLst>
      <p:ext uri="{BB962C8B-B14F-4D97-AF65-F5344CB8AC3E}">
        <p14:creationId xmlns:p14="http://schemas.microsoft.com/office/powerpoint/2010/main" val="419035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9B34E8-7099-490C-8733-0574CC48101D}" type="slidenum">
              <a:rPr lang="en-US"/>
              <a:pPr/>
              <a:t>3</a:t>
            </a:fld>
            <a:endParaRPr lang="en-US"/>
          </a:p>
        </p:txBody>
      </p:sp>
      <p:sp>
        <p:nvSpPr>
          <p:cNvPr id="409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12.2.1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Given annual maxima for 10-minute storms</a:t>
            </a:r>
          </a:p>
          <a:p>
            <a:r>
              <a:rPr lang="en-US"/>
              <a:t>Find 5- &amp; 50-year return period 10-minute storms</a:t>
            </a:r>
          </a:p>
          <a:p>
            <a:endParaRPr lang="en-US"/>
          </a:p>
        </p:txBody>
      </p:sp>
      <p:graphicFrame>
        <p:nvGraphicFramePr>
          <p:cNvPr id="4096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7930150"/>
              </p:ext>
            </p:extLst>
          </p:nvPr>
        </p:nvGraphicFramePr>
        <p:xfrm>
          <a:off x="947738" y="3973513"/>
          <a:ext cx="23114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Equation" r:id="rId3" imgW="2311200" imgH="507960" progId="Equation.3">
                  <p:embed/>
                </p:oleObj>
              </mc:Choice>
              <mc:Fallback>
                <p:oleObj name="Equation" r:id="rId3" imgW="231120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7738" y="3973513"/>
                        <a:ext cx="2311400" cy="508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4669901"/>
              </p:ext>
            </p:extLst>
          </p:nvPr>
        </p:nvGraphicFramePr>
        <p:xfrm>
          <a:off x="3544888" y="4108450"/>
          <a:ext cx="3748087" cy="204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Equation" r:id="rId5" imgW="3733560" imgH="203040" progId="Equation.3">
                  <p:embed/>
                </p:oleObj>
              </mc:Choice>
              <mc:Fallback>
                <p:oleObj name="Equation" r:id="rId5" imgW="37335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4888" y="4108450"/>
                        <a:ext cx="3748087" cy="2047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8021924"/>
              </p:ext>
            </p:extLst>
          </p:nvPr>
        </p:nvGraphicFramePr>
        <p:xfrm>
          <a:off x="914400" y="3368675"/>
          <a:ext cx="930275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Equation" r:id="rId7" imgW="927000" imgH="520560" progId="Equation.3">
                  <p:embed/>
                </p:oleObj>
              </mc:Choice>
              <mc:Fallback>
                <p:oleObj name="Equation" r:id="rId7" imgW="927000" imgH="520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368675"/>
                        <a:ext cx="930275" cy="5238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2825218"/>
              </p:ext>
            </p:extLst>
          </p:nvPr>
        </p:nvGraphicFramePr>
        <p:xfrm>
          <a:off x="957263" y="4619625"/>
          <a:ext cx="329565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Equation" r:id="rId9" imgW="3288960" imgH="545760" progId="Equation.3">
                  <p:embed/>
                </p:oleObj>
              </mc:Choice>
              <mc:Fallback>
                <p:oleObj name="Equation" r:id="rId9" imgW="3288960" imgH="545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7263" y="4619625"/>
                        <a:ext cx="3295650" cy="5461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5422893"/>
              </p:ext>
            </p:extLst>
          </p:nvPr>
        </p:nvGraphicFramePr>
        <p:xfrm>
          <a:off x="992188" y="5289550"/>
          <a:ext cx="320675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Equation" r:id="rId11" imgW="3200400" imgH="253800" progId="Equation.3">
                  <p:embed/>
                </p:oleObj>
              </mc:Choice>
              <mc:Fallback>
                <p:oleObj name="Equation" r:id="rId11" imgW="32004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5289550"/>
                        <a:ext cx="3206750" cy="254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171506"/>
              </p:ext>
            </p:extLst>
          </p:nvPr>
        </p:nvGraphicFramePr>
        <p:xfrm>
          <a:off x="981075" y="5689600"/>
          <a:ext cx="942975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Equation" r:id="rId13" imgW="939600" imgH="253800" progId="Equation.3">
                  <p:embed/>
                </p:oleObj>
              </mc:Choice>
              <mc:Fallback>
                <p:oleObj name="Equation" r:id="rId13" imgW="9396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5689600"/>
                        <a:ext cx="942975" cy="254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483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37B02A-DFC9-4F73-BA52-D5C9BBA52D63}" type="slidenum">
              <a:rPr lang="en-US"/>
              <a:pPr/>
              <a:t>4</a:t>
            </a:fld>
            <a:endParaRPr lang="en-US"/>
          </a:p>
        </p:txBody>
      </p:sp>
      <p:sp>
        <p:nvSpPr>
          <p:cNvPr id="430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Frequency Factors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972425" cy="4525963"/>
          </a:xfrm>
        </p:spPr>
        <p:txBody>
          <a:bodyPr/>
          <a:lstStyle/>
          <a:p>
            <a:r>
              <a:rPr lang="en-US" sz="2800" dirty="0" smtClean="0"/>
              <a:t>Once </a:t>
            </a:r>
            <a:r>
              <a:rPr lang="en-US" sz="2800" dirty="0"/>
              <a:t>a distribution has been selected and its parameters estimated, then how do we use it?</a:t>
            </a:r>
          </a:p>
          <a:p>
            <a:r>
              <a:rPr lang="en-US" sz="2800" dirty="0"/>
              <a:t>Chow proposed using:</a:t>
            </a:r>
          </a:p>
          <a:p>
            <a:endParaRPr lang="en-US" sz="2800" dirty="0"/>
          </a:p>
          <a:p>
            <a:r>
              <a:rPr lang="en-US" sz="2800" dirty="0"/>
              <a:t>where</a:t>
            </a:r>
          </a:p>
          <a:p>
            <a:endParaRPr lang="en-US" sz="2800" dirty="0"/>
          </a:p>
        </p:txBody>
      </p:sp>
      <p:graphicFrame>
        <p:nvGraphicFramePr>
          <p:cNvPr id="43012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8224823"/>
              </p:ext>
            </p:extLst>
          </p:nvPr>
        </p:nvGraphicFramePr>
        <p:xfrm>
          <a:off x="4495800" y="3535363"/>
          <a:ext cx="1687513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3" imgW="1028520" imgH="253800" progId="Equation.3">
                  <p:embed/>
                </p:oleObj>
              </mc:Choice>
              <mc:Fallback>
                <p:oleObj name="Equation" r:id="rId3" imgW="102852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3535363"/>
                        <a:ext cx="1687513" cy="4175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3786585"/>
              </p:ext>
            </p:extLst>
          </p:nvPr>
        </p:nvGraphicFramePr>
        <p:xfrm>
          <a:off x="1849438" y="4267200"/>
          <a:ext cx="3722687" cy="208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5" imgW="2501640" imgH="1396800" progId="Equation.3">
                  <p:embed/>
                </p:oleObj>
              </mc:Choice>
              <mc:Fallback>
                <p:oleObj name="Equation" r:id="rId5" imgW="2501640" imgH="1396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9438" y="4267200"/>
                        <a:ext cx="3722687" cy="20828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3014" name="Group 6"/>
          <p:cNvGrpSpPr>
            <a:grpSpLocks/>
          </p:cNvGrpSpPr>
          <p:nvPr/>
        </p:nvGrpSpPr>
        <p:grpSpPr bwMode="auto">
          <a:xfrm>
            <a:off x="5676900" y="4260850"/>
            <a:ext cx="3267075" cy="2132013"/>
            <a:chOff x="3558" y="2600"/>
            <a:chExt cx="2058" cy="1343"/>
          </a:xfrm>
        </p:grpSpPr>
        <p:sp>
          <p:nvSpPr>
            <p:cNvPr id="43015" name="Rectangle 7"/>
            <p:cNvSpPr>
              <a:spLocks noChangeArrowheads="1"/>
            </p:cNvSpPr>
            <p:nvPr/>
          </p:nvSpPr>
          <p:spPr bwMode="auto">
            <a:xfrm>
              <a:off x="3558" y="2610"/>
              <a:ext cx="1946" cy="133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sz="1200" b="1">
                <a:latin typeface="Times New Roman" pitchFamily="18" charset="0"/>
              </a:endParaRPr>
            </a:p>
          </p:txBody>
        </p:sp>
        <p:sp>
          <p:nvSpPr>
            <p:cNvPr id="43016" name="Freeform 8"/>
            <p:cNvSpPr>
              <a:spLocks/>
            </p:cNvSpPr>
            <p:nvPr/>
          </p:nvSpPr>
          <p:spPr bwMode="auto">
            <a:xfrm>
              <a:off x="4863" y="3498"/>
              <a:ext cx="318" cy="252"/>
            </a:xfrm>
            <a:custGeom>
              <a:avLst/>
              <a:gdLst>
                <a:gd name="T0" fmla="*/ 6 w 318"/>
                <a:gd name="T1" fmla="*/ 0 h 252"/>
                <a:gd name="T2" fmla="*/ 0 w 318"/>
                <a:gd name="T3" fmla="*/ 249 h 252"/>
                <a:gd name="T4" fmla="*/ 318 w 318"/>
                <a:gd name="T5" fmla="*/ 252 h 252"/>
                <a:gd name="T6" fmla="*/ 306 w 318"/>
                <a:gd name="T7" fmla="*/ 213 h 252"/>
                <a:gd name="T8" fmla="*/ 168 w 318"/>
                <a:gd name="T9" fmla="*/ 165 h 252"/>
                <a:gd name="T10" fmla="*/ 66 w 318"/>
                <a:gd name="T11" fmla="*/ 90 h 252"/>
                <a:gd name="T12" fmla="*/ 6 w 318"/>
                <a:gd name="T13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8" h="252">
                  <a:moveTo>
                    <a:pt x="6" y="0"/>
                  </a:moveTo>
                  <a:lnTo>
                    <a:pt x="0" y="249"/>
                  </a:lnTo>
                  <a:lnTo>
                    <a:pt x="318" y="252"/>
                  </a:lnTo>
                  <a:lnTo>
                    <a:pt x="306" y="213"/>
                  </a:lnTo>
                  <a:lnTo>
                    <a:pt x="168" y="165"/>
                  </a:lnTo>
                  <a:lnTo>
                    <a:pt x="66" y="9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chemeClr val="accent1"/>
            </a:solidFill>
            <a:ln w="9525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17" name="Line 9"/>
            <p:cNvSpPr>
              <a:spLocks noChangeShapeType="1"/>
            </p:cNvSpPr>
            <p:nvPr/>
          </p:nvSpPr>
          <p:spPr bwMode="auto">
            <a:xfrm flipV="1">
              <a:off x="3798" y="2782"/>
              <a:ext cx="0" cy="9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18" name="Line 10"/>
            <p:cNvSpPr>
              <a:spLocks noChangeShapeType="1"/>
            </p:cNvSpPr>
            <p:nvPr/>
          </p:nvSpPr>
          <p:spPr bwMode="auto">
            <a:xfrm>
              <a:off x="3798" y="3751"/>
              <a:ext cx="14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19" name="Text Box 11"/>
            <p:cNvSpPr txBox="1">
              <a:spLocks noChangeArrowheads="1"/>
            </p:cNvSpPr>
            <p:nvPr/>
          </p:nvSpPr>
          <p:spPr bwMode="auto">
            <a:xfrm>
              <a:off x="5034" y="3751"/>
              <a:ext cx="40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1" lang="en-US" sz="1200" b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43020" name="Text Box 12"/>
            <p:cNvSpPr txBox="1">
              <a:spLocks noChangeArrowheads="1"/>
            </p:cNvSpPr>
            <p:nvPr/>
          </p:nvSpPr>
          <p:spPr bwMode="auto">
            <a:xfrm>
              <a:off x="3577" y="2600"/>
              <a:ext cx="40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1" lang="en-US" sz="1200" b="1" i="1">
                  <a:latin typeface="Times New Roman" pitchFamily="18" charset="0"/>
                </a:rPr>
                <a:t>f</a:t>
              </a:r>
              <a:r>
                <a:rPr kumimoji="1" lang="en-US" sz="1200" b="1" i="1" baseline="-25000">
                  <a:latin typeface="Times New Roman" pitchFamily="18" charset="0"/>
                </a:rPr>
                <a:t>X</a:t>
              </a:r>
              <a:r>
                <a:rPr kumimoji="1" lang="en-US" sz="1200" b="1">
                  <a:latin typeface="Times New Roman" pitchFamily="18" charset="0"/>
                </a:rPr>
                <a:t>(</a:t>
              </a:r>
              <a:r>
                <a:rPr kumimoji="1" lang="en-US" sz="1200" b="1" i="1">
                  <a:latin typeface="Times New Roman" pitchFamily="18" charset="0"/>
                </a:rPr>
                <a:t>x</a:t>
              </a:r>
              <a:r>
                <a:rPr kumimoji="1" lang="en-US" sz="1200" b="1">
                  <a:latin typeface="Times New Roman" pitchFamily="18" charset="0"/>
                </a:rPr>
                <a:t>)</a:t>
              </a:r>
            </a:p>
          </p:txBody>
        </p:sp>
        <p:sp>
          <p:nvSpPr>
            <p:cNvPr id="43021" name="Freeform 13"/>
            <p:cNvSpPr>
              <a:spLocks/>
            </p:cNvSpPr>
            <p:nvPr/>
          </p:nvSpPr>
          <p:spPr bwMode="auto">
            <a:xfrm>
              <a:off x="3826" y="2999"/>
              <a:ext cx="1342" cy="743"/>
            </a:xfrm>
            <a:custGeom>
              <a:avLst/>
              <a:gdLst>
                <a:gd name="T0" fmla="*/ 0 w 1120"/>
                <a:gd name="T1" fmla="*/ 619 h 619"/>
                <a:gd name="T2" fmla="*/ 224 w 1120"/>
                <a:gd name="T3" fmla="*/ 571 h 619"/>
                <a:gd name="T4" fmla="*/ 392 w 1120"/>
                <a:gd name="T5" fmla="*/ 403 h 619"/>
                <a:gd name="T6" fmla="*/ 560 w 1120"/>
                <a:gd name="T7" fmla="*/ 67 h 619"/>
                <a:gd name="T8" fmla="*/ 696 w 1120"/>
                <a:gd name="T9" fmla="*/ 3 h 619"/>
                <a:gd name="T10" fmla="*/ 760 w 1120"/>
                <a:gd name="T11" fmla="*/ 83 h 619"/>
                <a:gd name="T12" fmla="*/ 864 w 1120"/>
                <a:gd name="T13" fmla="*/ 403 h 619"/>
                <a:gd name="T14" fmla="*/ 976 w 1120"/>
                <a:gd name="T15" fmla="*/ 531 h 619"/>
                <a:gd name="T16" fmla="*/ 1120 w 1120"/>
                <a:gd name="T17" fmla="*/ 595 h 6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20" h="619">
                  <a:moveTo>
                    <a:pt x="0" y="619"/>
                  </a:moveTo>
                  <a:cubicBezTo>
                    <a:pt x="79" y="613"/>
                    <a:pt x="159" y="607"/>
                    <a:pt x="224" y="571"/>
                  </a:cubicBezTo>
                  <a:cubicBezTo>
                    <a:pt x="289" y="535"/>
                    <a:pt x="336" y="487"/>
                    <a:pt x="392" y="403"/>
                  </a:cubicBezTo>
                  <a:cubicBezTo>
                    <a:pt x="448" y="319"/>
                    <a:pt x="509" y="134"/>
                    <a:pt x="560" y="67"/>
                  </a:cubicBezTo>
                  <a:cubicBezTo>
                    <a:pt x="611" y="0"/>
                    <a:pt x="663" y="0"/>
                    <a:pt x="696" y="3"/>
                  </a:cubicBezTo>
                  <a:cubicBezTo>
                    <a:pt x="729" y="6"/>
                    <a:pt x="732" y="16"/>
                    <a:pt x="760" y="83"/>
                  </a:cubicBezTo>
                  <a:cubicBezTo>
                    <a:pt x="788" y="150"/>
                    <a:pt x="828" y="328"/>
                    <a:pt x="864" y="403"/>
                  </a:cubicBezTo>
                  <a:cubicBezTo>
                    <a:pt x="900" y="478"/>
                    <a:pt x="933" y="499"/>
                    <a:pt x="976" y="531"/>
                  </a:cubicBezTo>
                  <a:cubicBezTo>
                    <a:pt x="1019" y="563"/>
                    <a:pt x="1090" y="582"/>
                    <a:pt x="1120" y="595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22" name="Line 14"/>
            <p:cNvSpPr>
              <a:spLocks noChangeShapeType="1"/>
            </p:cNvSpPr>
            <p:nvPr/>
          </p:nvSpPr>
          <p:spPr bwMode="auto">
            <a:xfrm>
              <a:off x="4612" y="3005"/>
              <a:ext cx="0" cy="7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23" name="Line 15"/>
            <p:cNvSpPr>
              <a:spLocks noChangeShapeType="1"/>
            </p:cNvSpPr>
            <p:nvPr/>
          </p:nvSpPr>
          <p:spPr bwMode="auto">
            <a:xfrm>
              <a:off x="4302" y="3176"/>
              <a:ext cx="30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24" name="Line 16"/>
            <p:cNvSpPr>
              <a:spLocks noChangeShapeType="1"/>
            </p:cNvSpPr>
            <p:nvPr/>
          </p:nvSpPr>
          <p:spPr bwMode="auto">
            <a:xfrm>
              <a:off x="4865" y="3166"/>
              <a:ext cx="30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43025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78753262"/>
                </p:ext>
              </p:extLst>
            </p:nvPr>
          </p:nvGraphicFramePr>
          <p:xfrm>
            <a:off x="4940" y="3025"/>
            <a:ext cx="184" cy="1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6" name="Equation" r:id="rId7" imgW="368280" imgH="253800" progId="Equation.3">
                    <p:embed/>
                  </p:oleObj>
                </mc:Choice>
                <mc:Fallback>
                  <p:oleObj name="Equation" r:id="rId7" imgW="368280" imgH="253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40" y="3025"/>
                          <a:ext cx="184" cy="127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3026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14622406"/>
                </p:ext>
              </p:extLst>
            </p:nvPr>
          </p:nvGraphicFramePr>
          <p:xfrm>
            <a:off x="4556" y="2863"/>
            <a:ext cx="81" cy="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7" name="Equation" r:id="rId9" imgW="152280" imgH="190440" progId="Equation.3">
                    <p:embed/>
                  </p:oleObj>
                </mc:Choice>
                <mc:Fallback>
                  <p:oleObj name="Equation" r:id="rId9" imgW="152280" imgH="1904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56" y="2863"/>
                          <a:ext cx="81" cy="100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3027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13598591"/>
                </p:ext>
              </p:extLst>
            </p:nvPr>
          </p:nvGraphicFramePr>
          <p:xfrm>
            <a:off x="4808" y="3783"/>
            <a:ext cx="115" cy="1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8" name="Equation" r:id="rId11" imgW="228600" imgH="253800" progId="Equation.3">
                    <p:embed/>
                  </p:oleObj>
                </mc:Choice>
                <mc:Fallback>
                  <p:oleObj name="Equation" r:id="rId11" imgW="228600" imgH="253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t="18015" r="3999"/>
                        <a:stretch>
                          <a:fillRect/>
                        </a:stretch>
                      </p:blipFill>
                      <p:spPr bwMode="auto">
                        <a:xfrm>
                          <a:off x="4808" y="3783"/>
                          <a:ext cx="115" cy="110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3028" name="Line 20"/>
            <p:cNvSpPr>
              <a:spLocks noChangeShapeType="1"/>
            </p:cNvSpPr>
            <p:nvPr/>
          </p:nvSpPr>
          <p:spPr bwMode="auto">
            <a:xfrm>
              <a:off x="4867" y="3101"/>
              <a:ext cx="0" cy="6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43029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95400709"/>
                </p:ext>
              </p:extLst>
            </p:nvPr>
          </p:nvGraphicFramePr>
          <p:xfrm>
            <a:off x="5069" y="3230"/>
            <a:ext cx="547" cy="2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9" name="Equation" r:id="rId13" imgW="1180800" imgH="469800" progId="Equation.3">
                    <p:embed/>
                  </p:oleObj>
                </mc:Choice>
                <mc:Fallback>
                  <p:oleObj name="Equation" r:id="rId13" imgW="1180800" imgH="469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t="3893" r="1549"/>
                        <a:stretch>
                          <a:fillRect/>
                        </a:stretch>
                      </p:blipFill>
                      <p:spPr bwMode="auto">
                        <a:xfrm>
                          <a:off x="5069" y="3230"/>
                          <a:ext cx="547" cy="21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3030" name="Line 22"/>
            <p:cNvSpPr>
              <a:spLocks noChangeShapeType="1"/>
            </p:cNvSpPr>
            <p:nvPr/>
          </p:nvSpPr>
          <p:spPr bwMode="auto">
            <a:xfrm flipH="1">
              <a:off x="4932" y="3384"/>
              <a:ext cx="180" cy="3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2882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45195-7ACB-49B8-8D6A-E65056687861}" type="slidenum">
              <a:rPr lang="en-US"/>
              <a:pPr/>
              <a:t>5</a:t>
            </a:fld>
            <a:endParaRPr lang="en-US"/>
          </a:p>
        </p:txBody>
      </p:sp>
      <p:sp>
        <p:nvSpPr>
          <p:cNvPr id="440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/>
              <a:t>Normal Distribution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620000" cy="4525963"/>
          </a:xfrm>
        </p:spPr>
        <p:txBody>
          <a:bodyPr/>
          <a:lstStyle/>
          <a:p>
            <a:pPr>
              <a:lnSpc>
                <a:spcPct val="90000"/>
              </a:lnSpc>
              <a:buClrTx/>
            </a:pPr>
            <a:r>
              <a:rPr lang="en-US" sz="2800"/>
              <a:t>Normal distribution</a:t>
            </a:r>
          </a:p>
          <a:p>
            <a:pPr>
              <a:lnSpc>
                <a:spcPct val="90000"/>
              </a:lnSpc>
              <a:buClrTx/>
            </a:pPr>
            <a:endParaRPr lang="en-US" sz="2800"/>
          </a:p>
          <a:p>
            <a:pPr>
              <a:lnSpc>
                <a:spcPct val="90000"/>
              </a:lnSpc>
              <a:buClrTx/>
            </a:pPr>
            <a:endParaRPr lang="en-US" sz="2800"/>
          </a:p>
          <a:p>
            <a:pPr>
              <a:lnSpc>
                <a:spcPct val="90000"/>
              </a:lnSpc>
              <a:buClrTx/>
            </a:pPr>
            <a:endParaRPr lang="en-US" sz="2800"/>
          </a:p>
          <a:p>
            <a:pPr>
              <a:lnSpc>
                <a:spcPct val="90000"/>
              </a:lnSpc>
              <a:buClrTx/>
            </a:pPr>
            <a:r>
              <a:rPr lang="en-US" sz="2800"/>
              <a:t>So the frequency factor for the Normal Distribution is the standard normal variate</a:t>
            </a:r>
          </a:p>
          <a:p>
            <a:pPr>
              <a:lnSpc>
                <a:spcPct val="90000"/>
              </a:lnSpc>
              <a:buClrTx/>
            </a:pPr>
            <a:endParaRPr lang="en-US" sz="2800"/>
          </a:p>
          <a:p>
            <a:pPr>
              <a:lnSpc>
                <a:spcPct val="90000"/>
              </a:lnSpc>
              <a:buClrTx/>
            </a:pPr>
            <a:endParaRPr lang="en-US" sz="2800"/>
          </a:p>
          <a:p>
            <a:pPr>
              <a:lnSpc>
                <a:spcPct val="90000"/>
              </a:lnSpc>
              <a:buClrTx/>
            </a:pPr>
            <a:r>
              <a:rPr lang="en-US" sz="2800"/>
              <a:t>Example:  50 year return period</a:t>
            </a:r>
          </a:p>
          <a:p>
            <a:pPr>
              <a:lnSpc>
                <a:spcPct val="90000"/>
              </a:lnSpc>
              <a:buClrTx/>
              <a:buFont typeface="Wingdings" pitchFamily="2" charset="2"/>
              <a:buNone/>
            </a:pPr>
            <a:r>
              <a:rPr lang="en-US" sz="1800"/>
              <a:t>		</a:t>
            </a:r>
          </a:p>
        </p:txBody>
      </p:sp>
      <p:graphicFrame>
        <p:nvGraphicFramePr>
          <p:cNvPr id="44036" name="Object 4"/>
          <p:cNvGraphicFramePr>
            <a:graphicFrameLocks noChangeAspect="1"/>
          </p:cNvGraphicFramePr>
          <p:nvPr/>
        </p:nvGraphicFramePr>
        <p:xfrm>
          <a:off x="3965575" y="1489075"/>
          <a:ext cx="3544888" cy="115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3" imgW="1955520" imgH="634680" progId="Equation.3">
                  <p:embed/>
                </p:oleObj>
              </mc:Choice>
              <mc:Fallback>
                <p:oleObj name="Equation" r:id="rId3" imgW="195552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5575" y="1489075"/>
                        <a:ext cx="3544888" cy="1150938"/>
                      </a:xfrm>
                      <a:prstGeom prst="rect">
                        <a:avLst/>
                      </a:prstGeom>
                      <a:solidFill>
                        <a:srgbClr val="F8F8F8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7" name="Object 5"/>
          <p:cNvGraphicFramePr>
            <a:graphicFrameLocks noChangeAspect="1"/>
          </p:cNvGraphicFramePr>
          <p:nvPr/>
        </p:nvGraphicFramePr>
        <p:xfrm>
          <a:off x="3932238" y="2801938"/>
          <a:ext cx="1841500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5" imgW="1015920" imgH="342720" progId="Equation.3">
                  <p:embed/>
                </p:oleObj>
              </mc:Choice>
              <mc:Fallback>
                <p:oleObj name="Equation" r:id="rId5" imgW="101592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2238" y="2801938"/>
                        <a:ext cx="1841500" cy="620712"/>
                      </a:xfrm>
                      <a:prstGeom prst="rect">
                        <a:avLst/>
                      </a:prstGeom>
                      <a:solidFill>
                        <a:srgbClr val="F8F8F8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8" name="Object 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10696740"/>
              </p:ext>
            </p:extLst>
          </p:nvPr>
        </p:nvGraphicFramePr>
        <p:xfrm>
          <a:off x="4086225" y="4692650"/>
          <a:ext cx="2479675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7" imgW="1752480" imgH="253800" progId="Equation.3">
                  <p:embed/>
                </p:oleObj>
              </mc:Choice>
              <mc:Fallback>
                <p:oleObj name="Equation" r:id="rId7" imgW="17524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6225" y="4692650"/>
                        <a:ext cx="2479675" cy="3587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5036574"/>
              </p:ext>
            </p:extLst>
          </p:nvPr>
        </p:nvGraphicFramePr>
        <p:xfrm>
          <a:off x="838200" y="5778500"/>
          <a:ext cx="4402138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9" imgW="3111480" imgH="469800" progId="Equation.3">
                  <p:embed/>
                </p:oleObj>
              </mc:Choice>
              <mc:Fallback>
                <p:oleObj name="Equation" r:id="rId9" imgW="311148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778500"/>
                        <a:ext cx="4402138" cy="6635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5410200" y="5883275"/>
            <a:ext cx="3581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b="1"/>
              <a:t>Look in Table 11.2.1 or use –NORMSINV (.) in EXCEL or see page 390 in the text book</a:t>
            </a:r>
          </a:p>
        </p:txBody>
      </p:sp>
    </p:spTree>
    <p:extLst>
      <p:ext uri="{BB962C8B-B14F-4D97-AF65-F5344CB8AC3E}">
        <p14:creationId xmlns:p14="http://schemas.microsoft.com/office/powerpoint/2010/main" val="68836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C27C23-127D-4D07-B5B9-DC72AE6CA994}" type="slidenum">
              <a:rPr lang="en-US"/>
              <a:pPr/>
              <a:t>6</a:t>
            </a:fld>
            <a:endParaRPr lang="en-US"/>
          </a:p>
        </p:txBody>
      </p:sp>
      <p:sp>
        <p:nvSpPr>
          <p:cNvPr id="450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EV-I (Gumbel) Distribution</a:t>
            </a:r>
          </a:p>
        </p:txBody>
      </p:sp>
      <p:graphicFrame>
        <p:nvGraphicFramePr>
          <p:cNvPr id="4505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0869520"/>
              </p:ext>
            </p:extLst>
          </p:nvPr>
        </p:nvGraphicFramePr>
        <p:xfrm>
          <a:off x="1847850" y="1552575"/>
          <a:ext cx="21717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Equation" r:id="rId3" imgW="2171520" imgH="545760" progId="Equation.3">
                  <p:embed/>
                </p:oleObj>
              </mc:Choice>
              <mc:Fallback>
                <p:oleObj name="Equation" r:id="rId3" imgW="2171520" imgH="545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50" y="1552575"/>
                        <a:ext cx="2171700" cy="5461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3159859"/>
              </p:ext>
            </p:extLst>
          </p:nvPr>
        </p:nvGraphicFramePr>
        <p:xfrm>
          <a:off x="4310063" y="1543050"/>
          <a:ext cx="685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Equation" r:id="rId5" imgW="685800" imgH="507960" progId="Equation.3">
                  <p:embed/>
                </p:oleObj>
              </mc:Choice>
              <mc:Fallback>
                <p:oleObj name="Equation" r:id="rId5" imgW="68580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0063" y="1543050"/>
                        <a:ext cx="685800" cy="508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8801647"/>
              </p:ext>
            </p:extLst>
          </p:nvPr>
        </p:nvGraphicFramePr>
        <p:xfrm>
          <a:off x="5289550" y="1716088"/>
          <a:ext cx="1262063" cy="204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Equation" r:id="rId7" imgW="1257120" imgH="203040" progId="Equation.3">
                  <p:embed/>
                </p:oleObj>
              </mc:Choice>
              <mc:Fallback>
                <p:oleObj name="Equation" r:id="rId7" imgW="12571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9550" y="1716088"/>
                        <a:ext cx="1262063" cy="2047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1954046"/>
              </p:ext>
            </p:extLst>
          </p:nvPr>
        </p:nvGraphicFramePr>
        <p:xfrm>
          <a:off x="6696075" y="1493838"/>
          <a:ext cx="1603375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Equation" r:id="rId9" imgW="1600200" imgH="545760" progId="Equation.3">
                  <p:embed/>
                </p:oleObj>
              </mc:Choice>
              <mc:Fallback>
                <p:oleObj name="Equation" r:id="rId9" imgW="1600200" imgH="545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075" y="1493838"/>
                        <a:ext cx="1603375" cy="5461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810030"/>
              </p:ext>
            </p:extLst>
          </p:nvPr>
        </p:nvGraphicFramePr>
        <p:xfrm>
          <a:off x="1905000" y="2590800"/>
          <a:ext cx="3581400" cy="153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Equation" r:id="rId11" imgW="2831760" imgH="1218960" progId="Equation.3">
                  <p:embed/>
                </p:oleObj>
              </mc:Choice>
              <mc:Fallback>
                <p:oleObj name="Equation" r:id="rId11" imgW="2831760" imgH="1218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590800"/>
                        <a:ext cx="3581400" cy="15398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962983"/>
              </p:ext>
            </p:extLst>
          </p:nvPr>
        </p:nvGraphicFramePr>
        <p:xfrm>
          <a:off x="1995488" y="5291138"/>
          <a:ext cx="2811462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Equation" r:id="rId13" imgW="2806560" imgH="571320" progId="Equation.3">
                  <p:embed/>
                </p:oleObj>
              </mc:Choice>
              <mc:Fallback>
                <p:oleObj name="Equation" r:id="rId13" imgW="2806560" imgH="571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5488" y="5291138"/>
                        <a:ext cx="2811462" cy="5715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5" name="Object 9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9537539"/>
              </p:ext>
            </p:extLst>
          </p:nvPr>
        </p:nvGraphicFramePr>
        <p:xfrm>
          <a:off x="1914525" y="4468813"/>
          <a:ext cx="149225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Equation" r:id="rId15" imgW="1028520" imgH="253800" progId="Equation.3">
                  <p:embed/>
                </p:oleObj>
              </mc:Choice>
              <mc:Fallback>
                <p:oleObj name="Equation" r:id="rId15" imgW="102852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4525" y="4468813"/>
                        <a:ext cx="1492250" cy="3683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9874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061E41-481B-4DA5-81A3-0BE43BD30972}" type="slidenum">
              <a:rPr lang="en-US"/>
              <a:pPr/>
              <a:t>7</a:t>
            </a:fld>
            <a:endParaRPr lang="en-US"/>
          </a:p>
        </p:txBody>
      </p:sp>
      <p:sp>
        <p:nvSpPr>
          <p:cNvPr id="419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4000"/>
              <a:t>Example 12.3.2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93838"/>
            <a:ext cx="8229600" cy="4525962"/>
          </a:xfrm>
        </p:spPr>
        <p:txBody>
          <a:bodyPr/>
          <a:lstStyle/>
          <a:p>
            <a:r>
              <a:rPr lang="en-US"/>
              <a:t>Given annual maximum rainfall, calculate 5-yr storm using frequency factor</a:t>
            </a:r>
          </a:p>
        </p:txBody>
      </p:sp>
      <p:pic>
        <p:nvPicPr>
          <p:cNvPr id="41990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667000"/>
            <a:ext cx="4267200" cy="86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991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733800"/>
            <a:ext cx="4648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992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800600"/>
            <a:ext cx="2590800" cy="101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768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D2392A-7088-4B79-8294-6C23B42B0955}" type="slidenum">
              <a:rPr lang="en-US"/>
              <a:pPr/>
              <a:t>8</a:t>
            </a:fld>
            <a:endParaRPr lang="en-US"/>
          </a:p>
        </p:txBody>
      </p:sp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Probability plots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 lnSpcReduction="10000"/>
          </a:bodyPr>
          <a:lstStyle/>
          <a:p>
            <a:r>
              <a:rPr lang="en-US"/>
              <a:t>Probability plot is a graphical tool to assess whether or not the data fits a particular distribution. </a:t>
            </a:r>
          </a:p>
          <a:p>
            <a:r>
              <a:rPr lang="en-US"/>
              <a:t>The data are fitted against a theoretical distribution in such as way that the points should form approximately a straight line (distribution function is linearized)</a:t>
            </a:r>
          </a:p>
          <a:p>
            <a:r>
              <a:rPr lang="en-US"/>
              <a:t>Departures from a straight line indicate departure from the theoretical distribution </a:t>
            </a:r>
          </a:p>
        </p:txBody>
      </p:sp>
    </p:spTree>
    <p:extLst>
      <p:ext uri="{BB962C8B-B14F-4D97-AF65-F5344CB8AC3E}">
        <p14:creationId xmlns:p14="http://schemas.microsoft.com/office/powerpoint/2010/main" val="51422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B2ED51-23DB-4DCA-822F-7777953CD50C}" type="slidenum">
              <a:rPr lang="en-US"/>
              <a:pPr/>
              <a:t>9</a:t>
            </a:fld>
            <a:endParaRPr lang="en-US"/>
          </a:p>
        </p:txBody>
      </p:sp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4000"/>
              <a:t>Normal probability plot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686800" cy="4953000"/>
          </a:xfrm>
        </p:spPr>
        <p:txBody>
          <a:bodyPr/>
          <a:lstStyle/>
          <a:p>
            <a:pPr marL="609600" indent="-609600"/>
            <a:r>
              <a:rPr lang="en-US" sz="2800"/>
              <a:t>Steps</a:t>
            </a:r>
          </a:p>
          <a:p>
            <a:pPr marL="990600" lvl="1" indent="-533400">
              <a:buFont typeface="Wingdings" pitchFamily="2" charset="2"/>
              <a:buAutoNum type="arabicPeriod"/>
            </a:pPr>
            <a:r>
              <a:rPr lang="en-US" sz="2400"/>
              <a:t>Rank the data from largest (m = 1) to smallest (m = n)</a:t>
            </a:r>
          </a:p>
          <a:p>
            <a:pPr marL="990600" lvl="1" indent="-533400">
              <a:buFont typeface="Wingdings" pitchFamily="2" charset="2"/>
              <a:buAutoNum type="arabicPeriod"/>
            </a:pPr>
            <a:r>
              <a:rPr lang="en-US" sz="2400"/>
              <a:t>Assign plotting position to the data</a:t>
            </a:r>
          </a:p>
          <a:p>
            <a:pPr marL="1371600" lvl="2" indent="-457200">
              <a:buFont typeface="Wingdings" pitchFamily="2" charset="2"/>
              <a:buAutoNum type="arabicPeriod"/>
            </a:pPr>
            <a:r>
              <a:rPr lang="en-US" sz="2000"/>
              <a:t>Plotting position – an estimate of exccedance probability</a:t>
            </a:r>
          </a:p>
          <a:p>
            <a:pPr marL="1371600" lvl="2" indent="-457200">
              <a:buFont typeface="Wingdings" pitchFamily="2" charset="2"/>
              <a:buAutoNum type="arabicPeriod"/>
            </a:pPr>
            <a:r>
              <a:rPr lang="en-US" sz="2000"/>
              <a:t>Use p = (m-3/8)/(n + 0.15)</a:t>
            </a:r>
          </a:p>
          <a:p>
            <a:pPr marL="990600" lvl="1" indent="-533400">
              <a:buFont typeface="Wingdings" pitchFamily="2" charset="2"/>
              <a:buAutoNum type="arabicPeriod"/>
            </a:pPr>
            <a:r>
              <a:rPr lang="en-US" sz="2400"/>
              <a:t>Find the standard normal variable z corresponding to the plotting position (use -NORMSINV (.) in Excel)</a:t>
            </a:r>
          </a:p>
          <a:p>
            <a:pPr marL="990600" lvl="1" indent="-533400">
              <a:buFont typeface="Wingdings" pitchFamily="2" charset="2"/>
              <a:buAutoNum type="arabicPeriod"/>
            </a:pPr>
            <a:r>
              <a:rPr lang="en-US" sz="2400"/>
              <a:t>Plot the data against z</a:t>
            </a:r>
          </a:p>
          <a:p>
            <a:pPr marL="609600" indent="-609600"/>
            <a:r>
              <a:rPr lang="en-US" sz="2800"/>
              <a:t>If the data falls on a straight line, the data comes from a normal distributionI </a:t>
            </a:r>
          </a:p>
        </p:txBody>
      </p:sp>
    </p:spTree>
    <p:extLst>
      <p:ext uri="{BB962C8B-B14F-4D97-AF65-F5344CB8AC3E}">
        <p14:creationId xmlns:p14="http://schemas.microsoft.com/office/powerpoint/2010/main" val="417316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369</Words>
  <Application>Microsoft Office PowerPoint</Application>
  <PresentationFormat>On-screen Show (4:3)</PresentationFormat>
  <Paragraphs>56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Equation</vt:lpstr>
      <vt:lpstr>Frequency Analysis</vt:lpstr>
      <vt:lpstr>Frequency analysis for extreme events </vt:lpstr>
      <vt:lpstr>Example 12.2.1</vt:lpstr>
      <vt:lpstr>Frequency Factors</vt:lpstr>
      <vt:lpstr>Normal Distribution</vt:lpstr>
      <vt:lpstr>EV-I (Gumbel) Distribution</vt:lpstr>
      <vt:lpstr>Example 12.3.2</vt:lpstr>
      <vt:lpstr>Probability plots </vt:lpstr>
      <vt:lpstr>Normal probability plot</vt:lpstr>
      <vt:lpstr>Normal Probability Plot </vt:lpstr>
    </vt:vector>
  </TitlesOfParts>
  <Company>The University of Texas at Austin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Frequency Factors</dc:title>
  <dc:creator>Maidment, David R</dc:creator>
  <cp:lastModifiedBy>maidment</cp:lastModifiedBy>
  <cp:revision>4</cp:revision>
  <dcterms:created xsi:type="dcterms:W3CDTF">2011-04-06T23:59:38Z</dcterms:created>
  <dcterms:modified xsi:type="dcterms:W3CDTF">2011-04-11T23:21:24Z</dcterms:modified>
</cp:coreProperties>
</file>