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356" r:id="rId2"/>
    <p:sldId id="357" r:id="rId3"/>
    <p:sldId id="358" r:id="rId4"/>
    <p:sldId id="359" r:id="rId5"/>
    <p:sldId id="362" r:id="rId6"/>
    <p:sldId id="363" r:id="rId7"/>
    <p:sldId id="364" r:id="rId8"/>
    <p:sldId id="439" r:id="rId9"/>
    <p:sldId id="366" r:id="rId10"/>
    <p:sldId id="444" r:id="rId11"/>
    <p:sldId id="445" r:id="rId12"/>
    <p:sldId id="368" r:id="rId13"/>
    <p:sldId id="453" r:id="rId14"/>
    <p:sldId id="387" r:id="rId15"/>
    <p:sldId id="371" r:id="rId16"/>
    <p:sldId id="540" r:id="rId17"/>
    <p:sldId id="541" r:id="rId18"/>
    <p:sldId id="543" r:id="rId19"/>
    <p:sldId id="544" r:id="rId20"/>
    <p:sldId id="545" r:id="rId21"/>
    <p:sldId id="546" r:id="rId22"/>
    <p:sldId id="547" r:id="rId23"/>
    <p:sldId id="548" r:id="rId24"/>
    <p:sldId id="550" r:id="rId25"/>
    <p:sldId id="552" r:id="rId26"/>
    <p:sldId id="553" r:id="rId27"/>
    <p:sldId id="556" r:id="rId28"/>
    <p:sldId id="558" r:id="rId29"/>
    <p:sldId id="559" r:id="rId30"/>
    <p:sldId id="560" r:id="rId31"/>
    <p:sldId id="561" r:id="rId32"/>
    <p:sldId id="562" r:id="rId33"/>
    <p:sldId id="563" r:id="rId34"/>
    <p:sldId id="565" r:id="rId35"/>
    <p:sldId id="373" r:id="rId36"/>
    <p:sldId id="374" r:id="rId37"/>
    <p:sldId id="375" r:id="rId38"/>
    <p:sldId id="376" r:id="rId39"/>
    <p:sldId id="377" r:id="rId40"/>
    <p:sldId id="457" r:id="rId41"/>
    <p:sldId id="468" r:id="rId42"/>
    <p:sldId id="459" r:id="rId43"/>
    <p:sldId id="463" r:id="rId44"/>
    <p:sldId id="464" r:id="rId45"/>
    <p:sldId id="466" r:id="rId46"/>
    <p:sldId id="458" r:id="rId47"/>
    <p:sldId id="492" r:id="rId48"/>
    <p:sldId id="566" r:id="rId49"/>
    <p:sldId id="567" r:id="rId50"/>
    <p:sldId id="568" r:id="rId51"/>
    <p:sldId id="569" r:id="rId52"/>
    <p:sldId id="570" r:id="rId53"/>
    <p:sldId id="571" r:id="rId54"/>
    <p:sldId id="573" r:id="rId55"/>
    <p:sldId id="574" r:id="rId56"/>
    <p:sldId id="379" r:id="rId57"/>
    <p:sldId id="480" r:id="rId58"/>
    <p:sldId id="482" r:id="rId59"/>
    <p:sldId id="483" r:id="rId60"/>
    <p:sldId id="491" r:id="rId61"/>
    <p:sldId id="493" r:id="rId62"/>
    <p:sldId id="494" r:id="rId63"/>
    <p:sldId id="495" r:id="rId64"/>
    <p:sldId id="498" r:id="rId65"/>
    <p:sldId id="499" r:id="rId66"/>
    <p:sldId id="500" r:id="rId67"/>
    <p:sldId id="501" r:id="rId68"/>
    <p:sldId id="502" r:id="rId69"/>
    <p:sldId id="505" r:id="rId70"/>
    <p:sldId id="506" r:id="rId71"/>
    <p:sldId id="507" r:id="rId72"/>
    <p:sldId id="508" r:id="rId73"/>
    <p:sldId id="575" r:id="rId74"/>
    <p:sldId id="577" r:id="rId75"/>
    <p:sldId id="512" r:id="rId76"/>
    <p:sldId id="514" r:id="rId77"/>
    <p:sldId id="518" r:id="rId78"/>
    <p:sldId id="521" r:id="rId79"/>
    <p:sldId id="522" r:id="rId80"/>
    <p:sldId id="532" r:id="rId81"/>
    <p:sldId id="533" r:id="rId82"/>
    <p:sldId id="524" r:id="rId83"/>
    <p:sldId id="525" r:id="rId84"/>
    <p:sldId id="526" r:id="rId85"/>
    <p:sldId id="527" r:id="rId86"/>
    <p:sldId id="529" r:id="rId87"/>
    <p:sldId id="530" r:id="rId88"/>
    <p:sldId id="578" r:id="rId89"/>
    <p:sldId id="576" r:id="rId90"/>
    <p:sldId id="579" r:id="rId91"/>
    <p:sldId id="431" r:id="rId92"/>
    <p:sldId id="432" r:id="rId93"/>
    <p:sldId id="433" r:id="rId94"/>
    <p:sldId id="434" r:id="rId95"/>
    <p:sldId id="435" r:id="rId96"/>
    <p:sldId id="436" r:id="rId97"/>
    <p:sldId id="536" r:id="rId98"/>
    <p:sldId id="437" r:id="rId99"/>
    <p:sldId id="537" r:id="rId100"/>
    <p:sldId id="538" r:id="rId101"/>
    <p:sldId id="581" r:id="rId102"/>
    <p:sldId id="361" r:id="rId103"/>
    <p:sldId id="583" r:id="rId104"/>
    <p:sldId id="582"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66FF"/>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9" autoAdjust="0"/>
    <p:restoredTop sz="86734" autoAdjust="0"/>
  </p:normalViewPr>
  <p:slideViewPr>
    <p:cSldViewPr>
      <p:cViewPr>
        <p:scale>
          <a:sx n="100" d="100"/>
          <a:sy n="100" d="100"/>
        </p:scale>
        <p:origin x="-270" y="-7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1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5" Type="http://schemas.openxmlformats.org/officeDocument/2006/relationships/image" Target="../media/image43.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EE09B-9491-46F6-90AC-EAFB4B5E851A}" type="datetimeFigureOut">
              <a:rPr lang="en-US" smtClean="0"/>
              <a:pPr/>
              <a:t>5/3/2011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08714-0123-4697-BB9E-E797D37FF921}" type="slidenum">
              <a:rPr lang="en-US" smtClean="0"/>
              <a:pPr/>
              <a:t>‹#›</a:t>
            </a:fld>
            <a:endParaRPr lang="en-US"/>
          </a:p>
        </p:txBody>
      </p:sp>
    </p:spTree>
    <p:extLst>
      <p:ext uri="{BB962C8B-B14F-4D97-AF65-F5344CB8AC3E}">
        <p14:creationId xmlns:p14="http://schemas.microsoft.com/office/powerpoint/2010/main" val="1019557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BBA31E0A-A9E5-45DD-8A1B-BFC802A491F6}" type="slidenum">
              <a:rPr lang="en-US" sz="1200" smtClean="0"/>
              <a:pPr/>
              <a:t>21</a:t>
            </a:fld>
            <a:endParaRPr lang="en-US" sz="1200" smtClean="0"/>
          </a:p>
        </p:txBody>
      </p:sp>
      <p:sp>
        <p:nvSpPr>
          <p:cNvPr id="113667" name="Rectangle 2"/>
          <p:cNvSpPr>
            <a:spLocks noGrp="1" noRot="1" noChangeAspect="1" noChangeArrowheads="1" noTextEdit="1"/>
          </p:cNvSpPr>
          <p:nvPr>
            <p:ph type="sldImg"/>
          </p:nvPr>
        </p:nvSpPr>
        <p:spPr>
          <a:xfrm>
            <a:off x="1117600" y="679450"/>
            <a:ext cx="4625975" cy="3468688"/>
          </a:xfrm>
          <a:ln/>
        </p:spPr>
      </p:sp>
      <p:sp>
        <p:nvSpPr>
          <p:cNvPr id="113668" name="Rectangle 3"/>
          <p:cNvSpPr>
            <a:spLocks noGrp="1" noChangeArrowheads="1"/>
          </p:cNvSpPr>
          <p:nvPr>
            <p:ph type="body" idx="1"/>
          </p:nvPr>
        </p:nvSpPr>
        <p:spPr>
          <a:xfrm>
            <a:off x="914400" y="4375254"/>
            <a:ext cx="5029200" cy="407389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0E32AF35-68A6-4226-9197-D9C7829267D7}" type="slidenum">
              <a:rPr lang="en-US" sz="1200" smtClean="0"/>
              <a:pPr/>
              <a:t>27</a:t>
            </a:fld>
            <a:endParaRPr lang="en-US" sz="1200" smtClean="0"/>
          </a:p>
        </p:txBody>
      </p:sp>
      <p:sp>
        <p:nvSpPr>
          <p:cNvPr id="118787" name="Rectangle 2"/>
          <p:cNvSpPr>
            <a:spLocks noGrp="1" noRot="1" noChangeAspect="1" noChangeArrowheads="1" noTextEdit="1"/>
          </p:cNvSpPr>
          <p:nvPr>
            <p:ph type="sldImg"/>
          </p:nvPr>
        </p:nvSpPr>
        <p:spPr>
          <a:xfrm>
            <a:off x="1108075" y="683926"/>
            <a:ext cx="4648200" cy="3429000"/>
          </a:xfrm>
          <a:ln/>
        </p:spPr>
      </p:sp>
      <p:sp>
        <p:nvSpPr>
          <p:cNvPr id="118788" name="Rectangle 3"/>
          <p:cNvSpPr>
            <a:spLocks noGrp="1" noChangeArrowheads="1"/>
          </p:cNvSpPr>
          <p:nvPr>
            <p:ph type="body" idx="1"/>
          </p:nvPr>
        </p:nvSpPr>
        <p:spPr>
          <a:xfrm>
            <a:off x="915989" y="4345587"/>
            <a:ext cx="5026025" cy="4114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17" tIns="45159" rIns="90317" bIns="45159"/>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
        <p:nvSpPr>
          <p:cNvPr id="75780" name="Slide Number Placeholder 3"/>
          <p:cNvSpPr>
            <a:spLocks noGrp="1"/>
          </p:cNvSpPr>
          <p:nvPr>
            <p:ph type="sldNum" sz="quarter" idx="5"/>
          </p:nvPr>
        </p:nvSpPr>
        <p:spPr>
          <a:noFill/>
        </p:spPr>
        <p:txBody>
          <a:bodyPr/>
          <a:lstStyle/>
          <a:p>
            <a:fld id="{DF2E17B0-A78A-4809-BF6C-686F72B86046}" type="slidenum">
              <a:rPr lang="en-US" smtClean="0">
                <a:ea typeface="ＭＳ Ｐゴシック" pitchFamily="1" charset="-128"/>
              </a:rPr>
              <a:pPr/>
              <a:t>36</a:t>
            </a:fld>
            <a:endParaRPr lang="en-US" smtClean="0">
              <a:ea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
        <p:nvSpPr>
          <p:cNvPr id="76804" name="Slide Number Placeholder 3"/>
          <p:cNvSpPr>
            <a:spLocks noGrp="1"/>
          </p:cNvSpPr>
          <p:nvPr>
            <p:ph type="sldNum" sz="quarter" idx="5"/>
          </p:nvPr>
        </p:nvSpPr>
        <p:spPr>
          <a:noFill/>
        </p:spPr>
        <p:txBody>
          <a:bodyPr/>
          <a:lstStyle/>
          <a:p>
            <a:fld id="{336360EC-130F-48CC-8851-D49F45ACAB3F}" type="slidenum">
              <a:rPr lang="en-US" smtClean="0">
                <a:ea typeface="ＭＳ Ｐゴシック" pitchFamily="1" charset="-128"/>
              </a:rPr>
              <a:pPr/>
              <a:t>37</a:t>
            </a:fld>
            <a:endParaRPr lang="en-US" smtClean="0">
              <a:ea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30B76CD-F963-4CB7-9F07-1F3624FC77A0}" type="slidenum">
              <a:rPr lang="en-US" smtClean="0"/>
              <a:pPr/>
              <a:t>38</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0607AF8-49C7-417A-BC44-9AE4E7C5D8EC}" type="slidenum">
              <a:rPr lang="en-US" smtClean="0"/>
              <a:pPr/>
              <a:t>39</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1494DB5-0495-4CDB-A9EA-C4250F1B0738}" type="slidenum">
              <a:rPr lang="en-US" smtClean="0"/>
              <a:pPr/>
              <a:t>40</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xfrm>
            <a:off x="914400" y="4343400"/>
            <a:ext cx="5029200" cy="4114800"/>
          </a:xfrm>
          <a:noFill/>
          <a:ln/>
        </p:spPr>
        <p:txBody>
          <a:bodyPr/>
          <a:lstStyle/>
          <a:p>
            <a:pPr eaLnBrk="1" hangingPunct="1"/>
            <a:r>
              <a:rPr lang="en-US" smtClean="0"/>
              <a:t>The Arc Hydro Framework is a simplified version of the full Arc Hydro data model designed for an entry level user who just wants to put together a basic data set for streams, watersheds, waterbodies and hydro points like stream gages and water quality monitoring points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Maps is an example of a GIS.  The map gives you a pretty picture, but the</a:t>
            </a:r>
            <a:r>
              <a:rPr lang="en-US" baseline="0" dirty="0" smtClean="0"/>
              <a:t> features in the map are smart.  The roads know how long it takes to travel along them and which other roads they are connected to, allowing the software to compute directions and travel times.  The map consists of different layers, and I can swap out the background map for satellite imagery while still keeping the roads and street names visible.</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3</a:t>
            </a:fld>
            <a:endParaRPr lang="en-US"/>
          </a:p>
        </p:txBody>
      </p:sp>
    </p:spTree>
    <p:extLst>
      <p:ext uri="{BB962C8B-B14F-4D97-AF65-F5344CB8AC3E}">
        <p14:creationId xmlns:p14="http://schemas.microsoft.com/office/powerpoint/2010/main" val="2527838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When</a:t>
            </a:r>
            <a:r>
              <a:rPr lang="en-US" baseline="0" dirty="0" smtClean="0"/>
              <a:t> we released the first draft of AHGW for review, we got back comments that asked for tighter integration of the surface water data model and the groundwater data model.</a:t>
            </a:r>
          </a:p>
          <a:p>
            <a:pPr>
              <a:buFont typeface="Arial" pitchFamily="34" charset="0"/>
              <a:buChar char="•"/>
            </a:pPr>
            <a:r>
              <a:rPr lang="en-US" baseline="0" dirty="0" smtClean="0"/>
              <a:t>We redesigned both data models to be structured around an Arc Hydro Framework (in green in the center).</a:t>
            </a:r>
          </a:p>
          <a:p>
            <a:pPr>
              <a:buFont typeface="Arial" pitchFamily="34" charset="0"/>
              <a:buChar char="•"/>
            </a:pPr>
            <a:r>
              <a:rPr lang="en-US" baseline="0" dirty="0" smtClean="0"/>
              <a:t>Then the data models were broken into components that represent a specific aspect or type of datasets.</a:t>
            </a:r>
          </a:p>
          <a:p>
            <a:pPr>
              <a:buFont typeface="Arial" pitchFamily="34" charset="0"/>
              <a:buChar char="•"/>
            </a:pPr>
            <a:r>
              <a:rPr lang="en-US" baseline="0" dirty="0" smtClean="0"/>
              <a:t>The temporal component deals with managing temporal data, and is shared by both data models. E.g., you can store surface water and groundwater time series in the same tables, and apply the same tools to map data.</a:t>
            </a:r>
          </a:p>
          <a:p>
            <a:pPr>
              <a:buFont typeface="Arial" pitchFamily="34" charset="0"/>
              <a:buChar char="•"/>
            </a:pPr>
            <a:r>
              <a:rPr lang="en-US" baseline="0" dirty="0" smtClean="0"/>
              <a:t>You don’t have to implement all components, if you are dealing only with simulation model you just implement the simulation component. </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57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58</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B46E3D9-4E30-4B44-9725-4A494229A266}" type="slidenum">
              <a:rPr lang="en-US" smtClean="0"/>
              <a:pPr/>
              <a:t>59</a:t>
            </a:fld>
            <a:endParaRPr lang="en-US" dirty="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On the left feature classes from the surface water data model – hydrography (points, lines, polygons) – the “Blue</a:t>
            </a:r>
            <a:r>
              <a:rPr lang="en-US" baseline="0" dirty="0" smtClean="0"/>
              <a:t> Lines” on maps.</a:t>
            </a:r>
          </a:p>
          <a:p>
            <a:pPr eaLnBrk="1" hangingPunct="1">
              <a:buFont typeface="Arial" pitchFamily="34" charset="0"/>
              <a:buChar char="•"/>
            </a:pPr>
            <a:r>
              <a:rPr lang="en-US" baseline="0" dirty="0" smtClean="0"/>
              <a:t> Aquifer and Well features</a:t>
            </a:r>
          </a:p>
          <a:p>
            <a:pPr eaLnBrk="1" hangingPunct="1">
              <a:buFont typeface="Arial" pitchFamily="34" charset="0"/>
              <a:buChar char="•"/>
            </a:pPr>
            <a:r>
              <a:rPr lang="en-US" baseline="0" dirty="0" smtClean="0"/>
              <a:t>Time Series – tabular structure for managing time series related with spatial features.</a:t>
            </a:r>
          </a:p>
          <a:p>
            <a:pPr eaLnBrk="1" hangingPunct="1">
              <a:buFont typeface="Arial" pitchFamily="34" charset="0"/>
              <a:buChar char="•"/>
            </a:pPr>
            <a:r>
              <a:rPr lang="en-US" baseline="0" dirty="0" smtClean="0"/>
              <a:t>Time series are related to monitoring points and to wells.</a:t>
            </a:r>
          </a:p>
          <a:p>
            <a:pPr eaLnBrk="1" hangingPunct="1">
              <a:buFont typeface="Arial" pitchFamily="34" charset="0"/>
              <a:buChar char="•"/>
            </a:pPr>
            <a:r>
              <a:rPr lang="en-US" baseline="0" dirty="0" smtClean="0"/>
              <a:t>The graph shows the change in water levels and streamflow.</a:t>
            </a: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60</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61</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62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StreamStats</a:t>
            </a:r>
            <a:r>
              <a:rPr lang="en-US" dirty="0" smtClean="0"/>
              <a:t> is a GIS application for hydrology</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4</a:t>
            </a:fld>
            <a:endParaRPr lang="en-US"/>
          </a:p>
        </p:txBody>
      </p:sp>
    </p:spTree>
    <p:extLst>
      <p:ext uri="{BB962C8B-B14F-4D97-AF65-F5344CB8AC3E}">
        <p14:creationId xmlns:p14="http://schemas.microsoft.com/office/powerpoint/2010/main" val="1544163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63</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EA79BC5-A7E7-4430-BCB8-F97A935F2DAA}" type="slidenum">
              <a:rPr lang="en-US" smtClean="0"/>
              <a:pPr/>
              <a:t>64</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The</a:t>
            </a:r>
            <a:r>
              <a:rPr lang="en-US" baseline="0" dirty="0" smtClean="0"/>
              <a:t> Well feature gives the 2D location (X, Y coordinates).</a:t>
            </a:r>
          </a:p>
          <a:p>
            <a:pPr eaLnBrk="1" hangingPunct="1">
              <a:buFont typeface="Arial" pitchFamily="34" charset="0"/>
              <a:buChar char="•"/>
            </a:pPr>
            <a:r>
              <a:rPr lang="en-US" baseline="0" dirty="0" smtClean="0"/>
              <a:t> Vertical borehole data are related to the well via the HydroID – WellID relationship. </a:t>
            </a:r>
          </a:p>
          <a:p>
            <a:pPr eaLnBrk="1" hangingPunct="1">
              <a:buFont typeface="Arial" pitchFamily="34" charset="0"/>
              <a:buChar char="•"/>
            </a:pPr>
            <a:r>
              <a:rPr lang="en-US" baseline="0" dirty="0" smtClean="0"/>
              <a:t> The example shows data stored in the BoreholeLog table representing hydrostratigraphy. </a:t>
            </a:r>
          </a:p>
          <a:p>
            <a:pPr eaLnBrk="1" hangingPunct="1">
              <a:buFont typeface="Arial" pitchFamily="34" charset="0"/>
              <a:buChar char="•"/>
            </a:pPr>
            <a:r>
              <a:rPr lang="en-US" baseline="0" dirty="0" smtClean="0"/>
              <a:t> You can see that a set of hydrogeologic picks (elevation is given by TopElev) have the same WellID – pointing to well 3266.</a:t>
            </a:r>
          </a:p>
          <a:p>
            <a:pPr eaLnBrk="1" hangingPunct="1">
              <a:buFont typeface="Arial" pitchFamily="34" charset="0"/>
              <a:buChar char="•"/>
            </a:pPr>
            <a:r>
              <a:rPr lang="en-US" baseline="0" dirty="0" smtClean="0"/>
              <a:t> The top left figure shows the stratigraphy in a conceptual diagram. </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61A9319-9779-48C7-87C1-93D05A0630BE}" type="slidenum">
              <a:rPr lang="en-US" smtClean="0"/>
              <a:pPr/>
              <a:t>65</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w="9525"/>
        </p:spPr>
        <p:txBody>
          <a:bodyPr/>
          <a:lstStyle/>
          <a:p>
            <a:pPr eaLnBrk="1" hangingPunct="1">
              <a:buFont typeface="Arial" pitchFamily="34" charset="0"/>
              <a:buChar char="•"/>
            </a:pPr>
            <a:r>
              <a:rPr lang="en-US" dirty="0" smtClean="0"/>
              <a:t> From the tabular data we can create 3D features that can be visualized</a:t>
            </a:r>
            <a:r>
              <a:rPr lang="en-US" baseline="0" dirty="0" smtClean="0"/>
              <a:t> in ArcScene.</a:t>
            </a:r>
          </a:p>
          <a:p>
            <a:pPr eaLnBrk="1" hangingPunct="1">
              <a:buFont typeface="Arial" pitchFamily="34" charset="0"/>
              <a:buChar char="•"/>
            </a:pPr>
            <a:r>
              <a:rPr lang="en-US" baseline="0" dirty="0" smtClean="0"/>
              <a:t> On the left – BorePoints (3D points) representing hydrogeologic picks (top of a formation)</a:t>
            </a:r>
          </a:p>
          <a:p>
            <a:pPr eaLnBrk="1" hangingPunct="1">
              <a:buFont typeface="Arial" pitchFamily="34" charset="0"/>
              <a:buChar char="•"/>
            </a:pPr>
            <a:r>
              <a:rPr lang="en-US" baseline="0" dirty="0" smtClean="0"/>
              <a:t> On the right – BoreLine features representing hydrostratigraphy as 3D intervals (3D line features).</a:t>
            </a:r>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66</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GeoSections</a:t>
            </a:r>
            <a:r>
              <a:rPr lang="en-US" baseline="0" dirty="0" smtClean="0"/>
              <a:t> represent 3D panels (“slices”) of the subsurface.</a:t>
            </a:r>
          </a:p>
          <a:p>
            <a:pPr>
              <a:buFont typeface="Arial" pitchFamily="34" charset="0"/>
              <a:buChar char="•"/>
            </a:pPr>
            <a:r>
              <a:rPr lang="en-US" baseline="0" dirty="0" smtClean="0"/>
              <a:t> GeoSections are represented as multipatch features (3D features) that can be rendered in ArcScene.</a:t>
            </a:r>
          </a:p>
          <a:p>
            <a:pPr>
              <a:buFont typeface="Arial" pitchFamily="34" charset="0"/>
              <a:buChar char="•"/>
            </a:pPr>
            <a:r>
              <a:rPr lang="en-US" baseline="0" dirty="0" smtClean="0"/>
              <a:t> The GeoSection features shown here are from a subsurface model near Roseville California.</a:t>
            </a:r>
          </a:p>
          <a:p>
            <a:pPr>
              <a:buFont typeface="Arial" pitchFamily="34" charset="0"/>
              <a:buChar char="•"/>
            </a:pPr>
            <a:r>
              <a:rPr lang="en-US" dirty="0" smtClean="0"/>
              <a:t> The sections were created by “slicing” a</a:t>
            </a:r>
            <a:r>
              <a:rPr lang="en-US" baseline="0" dirty="0" smtClean="0"/>
              <a:t> set of “stacked” rasters. Each raster represents the top of a hydrogeologic unit.</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67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The XS2D component is used to create 2D cross sections in ArcMap.</a:t>
            </a:r>
          </a:p>
          <a:p>
            <a:pPr>
              <a:buFont typeface="Arial" pitchFamily="34" charset="0"/>
              <a:buChar char="•"/>
            </a:pPr>
            <a:r>
              <a:rPr lang="en-US" dirty="0" smtClean="0"/>
              <a:t> The cross sections are displayed in “special” data frames.</a:t>
            </a:r>
          </a:p>
          <a:p>
            <a:pPr>
              <a:buFont typeface="Arial" pitchFamily="34" charset="0"/>
              <a:buChar char="•"/>
            </a:pPr>
            <a:r>
              <a:rPr lang="en-US" baseline="0" dirty="0" smtClean="0"/>
              <a:t> To create a 2D cross section in ArcMap – we transform the Y coordinate to a Z coordinate.</a:t>
            </a:r>
          </a:p>
          <a:p>
            <a:pPr>
              <a:buFont typeface="Arial" pitchFamily="34" charset="0"/>
              <a:buChar char="•"/>
            </a:pPr>
            <a:r>
              <a:rPr lang="en-US" baseline="0" dirty="0" smtClean="0"/>
              <a:t> Also, in many cases we apply an exaggeration factor to better visualize the data.</a:t>
            </a:r>
            <a:endParaRPr lang="en-US" dirty="0" smtClean="0"/>
          </a:p>
        </p:txBody>
      </p:sp>
      <p:sp>
        <p:nvSpPr>
          <p:cNvPr id="4" name="Slide Number Placeholder 3"/>
          <p:cNvSpPr>
            <a:spLocks noGrp="1"/>
          </p:cNvSpPr>
          <p:nvPr>
            <p:ph type="sldNum" sz="quarter" idx="10"/>
          </p:nvPr>
        </p:nvSpPr>
        <p:spPr/>
        <p:txBody>
          <a:bodyPr/>
          <a:lstStyle/>
          <a:p>
            <a:fld id="{864F7D68-B0C2-446F-A587-042A40EDCB9E}" type="slidenum">
              <a:rPr lang="en-US" smtClean="0"/>
              <a:pPr/>
              <a:t>68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GeoRasters – store rasters in a raster catalog</a:t>
            </a:r>
          </a:p>
          <a:p>
            <a:pPr>
              <a:buFont typeface="Arial" pitchFamily="34" charset="0"/>
              <a:buChar char="•"/>
            </a:pPr>
            <a:r>
              <a:rPr lang="en-US" dirty="0" smtClean="0"/>
              <a:t> Rasters can be indexed with a HGUID ( hydrogeologic unit identifier).</a:t>
            </a:r>
          </a:p>
          <a:p>
            <a:pPr>
              <a:buFont typeface="Arial" pitchFamily="34" charset="0"/>
              <a:buChar char="•"/>
            </a:pPr>
            <a:r>
              <a:rPr lang="en-US" dirty="0" smtClean="0"/>
              <a:t> We also index with a HorizonID – gives the sequence of deposition</a:t>
            </a:r>
            <a:r>
              <a:rPr lang="en-US" baseline="0" dirty="0" smtClean="0"/>
              <a:t> from bottom to top.</a:t>
            </a:r>
          </a:p>
          <a:p>
            <a:pPr>
              <a:buFont typeface="Arial" pitchFamily="34" charset="0"/>
              <a:buChar char="•"/>
            </a:pPr>
            <a:r>
              <a:rPr lang="en-US" baseline="0" dirty="0" smtClean="0"/>
              <a:t> Cataloging the rasters enables us to use tools to create 3D features  - cross sections, volumes.</a:t>
            </a: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69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GeoVolume  - represents hydrogeologic units as 3D elements.</a:t>
            </a:r>
          </a:p>
          <a:p>
            <a:pPr>
              <a:buFont typeface="Arial" pitchFamily="34" charset="0"/>
              <a:buChar char="•"/>
            </a:pPr>
            <a:r>
              <a:rPr lang="en-US" dirty="0" smtClean="0"/>
              <a:t> GeoVolumes are 3D multipatches.</a:t>
            </a:r>
          </a:p>
          <a:p>
            <a:pPr>
              <a:buFont typeface="Arial" pitchFamily="34" charset="0"/>
              <a:buChar char="•"/>
            </a:pPr>
            <a:r>
              <a:rPr lang="en-US" dirty="0" smtClean="0"/>
              <a:t> Can be built</a:t>
            </a:r>
            <a:r>
              <a:rPr lang="en-US" baseline="0" dirty="0" smtClean="0"/>
              <a:t> with SA tools  by filling between rasters in a GeoRaster catalog.</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64F7D68-B0C2-446F-A587-042A40EDCB9E}" type="slidenum">
              <a:rPr lang="en-US" smtClean="0"/>
              <a:pPr/>
              <a:t>70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5D63CE3C-2A3A-4936-91BA-2B9EC66629C3}" type="slidenum">
              <a:rPr lang="en-US" smtClean="0"/>
              <a:pPr/>
              <a:t>71</a:t>
            </a:fld>
            <a:endParaRPr lang="en-US" dirty="0"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w="9525"/>
        </p:spPr>
        <p:txBody>
          <a:bodyPr/>
          <a:lstStyle/>
          <a:p>
            <a:pPr eaLnBrk="1" hangingPunct="1"/>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w="9525"/>
        </p:spPr>
        <p:txBody>
          <a:bodyPr/>
          <a:lstStyle/>
          <a:p>
            <a:pPr>
              <a:buFont typeface="Arial" pitchFamily="34" charset="0"/>
              <a:buChar char="•"/>
            </a:pPr>
            <a:r>
              <a:rPr lang="en-US" dirty="0" smtClean="0">
                <a:ea typeface="ＭＳ Ｐゴシック" pitchFamily="1" charset="-128"/>
              </a:rPr>
              <a:t> On top of the simulation component  a custom data model for representing MODFLOW</a:t>
            </a:r>
            <a:r>
              <a:rPr lang="en-US" baseline="0" dirty="0" smtClean="0">
                <a:ea typeface="ＭＳ Ｐゴシック" pitchFamily="1" charset="-128"/>
              </a:rPr>
              <a:t> models have been developed.</a:t>
            </a:r>
          </a:p>
          <a:p>
            <a:pPr>
              <a:buFont typeface="Arial" pitchFamily="34" charset="0"/>
              <a:buChar char="•"/>
            </a:pPr>
            <a:r>
              <a:rPr lang="en-US" baseline="0" dirty="0" smtClean="0">
                <a:ea typeface="ＭＳ Ｐゴシック" pitchFamily="1" charset="-128"/>
              </a:rPr>
              <a:t> We call this the MODFLOW Data Model – will expand at the later parts of the course.</a:t>
            </a:r>
          </a:p>
          <a:p>
            <a:pPr>
              <a:buFont typeface="Arial" pitchFamily="34" charset="0"/>
              <a:buChar char="•"/>
            </a:pPr>
            <a:r>
              <a:rPr lang="en-US" baseline="0" dirty="0" smtClean="0">
                <a:ea typeface="ＭＳ Ｐゴシック" pitchFamily="1" charset="-128"/>
              </a:rPr>
              <a:t> The simulation component includes 5 feature classes:</a:t>
            </a:r>
          </a:p>
          <a:p>
            <a:pPr lvl="1">
              <a:buFont typeface="Arial" pitchFamily="34" charset="0"/>
              <a:buChar char="•"/>
            </a:pPr>
            <a:r>
              <a:rPr lang="en-US" baseline="0" dirty="0" smtClean="0">
                <a:ea typeface="ＭＳ Ｐゴシック" pitchFamily="1" charset="-128"/>
              </a:rPr>
              <a:t> Boundary for giving the spatial location and orientation of the model</a:t>
            </a:r>
          </a:p>
          <a:p>
            <a:pPr lvl="1">
              <a:buFont typeface="Arial" pitchFamily="34" charset="0"/>
              <a:buChar char="•"/>
            </a:pPr>
            <a:r>
              <a:rPr lang="en-US" baseline="0" dirty="0" smtClean="0">
                <a:ea typeface="ＭＳ Ｐゴシック" pitchFamily="1" charset="-128"/>
              </a:rPr>
              <a:t> Cell2D and Node2D represent a 2D model mesh/grid, or one layer in a 3D model.</a:t>
            </a:r>
          </a:p>
          <a:p>
            <a:pPr lvl="1">
              <a:buFont typeface="Arial" pitchFamily="34" charset="0"/>
              <a:buChar char="•"/>
            </a:pPr>
            <a:r>
              <a:rPr lang="en-US" baseline="0" dirty="0" smtClean="0">
                <a:ea typeface="ＭＳ Ｐゴシック" pitchFamily="1" charset="-128"/>
              </a:rPr>
              <a:t> Cell3D and Node3D represent 3D models meshes/grids.</a:t>
            </a:r>
          </a:p>
          <a:p>
            <a:pPr>
              <a:buFont typeface="Arial" pitchFamily="34" charset="0"/>
              <a:buChar char="•"/>
            </a:pPr>
            <a:r>
              <a:rPr lang="en-US" baseline="0" dirty="0" smtClean="0">
                <a:ea typeface="ＭＳ Ｐゴシック" pitchFamily="1" charset="-128"/>
              </a:rPr>
              <a:t>The CellIndex table is used to associate cells and nodes of the model based on the I, J, and K indices. It is part of the MODFLOW Data Model.</a:t>
            </a:r>
            <a:endParaRPr lang="en-US" dirty="0" smtClean="0">
              <a:ea typeface="ＭＳ Ｐゴシック" pitchFamily="1" charset="-128"/>
            </a:endParaRPr>
          </a:p>
        </p:txBody>
      </p:sp>
      <p:sp>
        <p:nvSpPr>
          <p:cNvPr id="35844" name="Slide Number Placeholder 3"/>
          <p:cNvSpPr>
            <a:spLocks noGrp="1"/>
          </p:cNvSpPr>
          <p:nvPr>
            <p:ph type="sldNum" sz="quarter" idx="5"/>
          </p:nvPr>
        </p:nvSpPr>
        <p:spPr/>
        <p:txBody>
          <a:bodyPr/>
          <a:lstStyle/>
          <a:p>
            <a:pPr>
              <a:defRPr/>
            </a:pPr>
            <a:fld id="{26130E0B-7F22-4971-B85A-964FD8011FA9}" type="slidenum">
              <a:rPr lang="en-US" smtClean="0">
                <a:latin typeface="Times New Roman" pitchFamily="18" charset="0"/>
                <a:ea typeface="ＭＳ Ｐゴシック" pitchFamily="1" charset="-128"/>
              </a:rPr>
              <a:pPr>
                <a:defRPr/>
              </a:pPr>
              <a:t>72</a:t>
            </a:fld>
            <a:endParaRPr lang="en-US" smtClean="0">
              <a:latin typeface="Times New Roman" pitchFamily="18" charset="0"/>
              <a:ea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5</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5AD0A05-B255-4B3F-A808-2B1533ECD247}" type="slidenum">
              <a:rPr lang="en-US" smtClean="0"/>
              <a:pPr/>
              <a:t>78</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BAAE2E6-46A3-4215-9196-392702D919D8}" type="slidenum">
              <a:rPr lang="en-US" smtClean="0"/>
              <a:pPr/>
              <a:t>79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Soil Geographic</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82</a:t>
            </a:fld>
            <a:endParaRPr lang="en-US"/>
          </a:p>
        </p:txBody>
      </p:sp>
    </p:spTree>
    <p:extLst>
      <p:ext uri="{BB962C8B-B14F-4D97-AF65-F5344CB8AC3E}">
        <p14:creationId xmlns:p14="http://schemas.microsoft.com/office/powerpoint/2010/main" val="2670705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 Soil Geographic</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83</a:t>
            </a:fld>
            <a:endParaRPr lang="en-US"/>
          </a:p>
        </p:txBody>
      </p:sp>
    </p:spTree>
    <p:extLst>
      <p:ext uri="{BB962C8B-B14F-4D97-AF65-F5344CB8AC3E}">
        <p14:creationId xmlns:p14="http://schemas.microsoft.com/office/powerpoint/2010/main" val="2933799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Parameter-elevation Regressions on Independent Slopes Model.  Monthly,</a:t>
            </a:r>
            <a:r>
              <a:rPr lang="en-US" baseline="0" dirty="0" smtClean="0"/>
              <a:t> too.</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86</a:t>
            </a:fld>
            <a:endParaRPr lang="en-US"/>
          </a:p>
        </p:txBody>
      </p:sp>
    </p:spTree>
    <p:extLst>
      <p:ext uri="{BB962C8B-B14F-4D97-AF65-F5344CB8AC3E}">
        <p14:creationId xmlns:p14="http://schemas.microsoft.com/office/powerpoint/2010/main" val="1700393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daily surfaces of temperature, precipitation, humidity, and radiation </a:t>
            </a:r>
            <a:endParaRPr lang="en-US" dirty="0"/>
          </a:p>
        </p:txBody>
      </p:sp>
      <p:sp>
        <p:nvSpPr>
          <p:cNvPr id="4" name="Slide Number Placeholder 3"/>
          <p:cNvSpPr>
            <a:spLocks noGrp="1"/>
          </p:cNvSpPr>
          <p:nvPr>
            <p:ph type="sldNum" sz="quarter" idx="10"/>
          </p:nvPr>
        </p:nvSpPr>
        <p:spPr/>
        <p:txBody>
          <a:bodyPr/>
          <a:lstStyle/>
          <a:p>
            <a:fld id="{75A08714-0123-4697-BB9E-E797D37FF921}" type="slidenum">
              <a:rPr lang="en-US" smtClean="0"/>
              <a:pPr/>
              <a:t>87</a:t>
            </a:fld>
            <a:endParaRPr lang="en-US"/>
          </a:p>
        </p:txBody>
      </p:sp>
    </p:spTree>
    <p:extLst>
      <p:ext uri="{BB962C8B-B14F-4D97-AF65-F5344CB8AC3E}">
        <p14:creationId xmlns:p14="http://schemas.microsoft.com/office/powerpoint/2010/main" val="4032252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132523D-F4A0-4E0F-A3E3-038CCBF540EE}" type="slidenum">
              <a:rPr lang="en-US" smtClean="0"/>
              <a:pPr/>
              <a:t>91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E612562-4EDD-4995-A6AF-E8F9330ADECD}" type="slidenum">
              <a:rPr lang="en-US" smtClean="0"/>
              <a:pPr/>
              <a:t>92</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0EF38A73-9030-45DC-97DF-BC41CCF4DB57}" type="slidenum">
              <a:rPr lang="en-US" smtClean="0"/>
              <a:pPr/>
              <a:t>93</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B97557D5-5566-4744-A831-6AADA9348A04}" type="slidenum">
              <a:rPr lang="en-US" smtClean="0"/>
              <a:pPr/>
              <a:t>94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F8B58E1-48CC-495B-AC77-4E55EE4C209A}" type="slidenum">
              <a:rPr lang="en-US" smtClean="0"/>
              <a:pPr/>
              <a:t>6</a:t>
            </a:fld>
            <a:endParaRPr lang="en-US" smtClean="0"/>
          </a:p>
        </p:txBody>
      </p:sp>
      <p:sp>
        <p:nvSpPr>
          <p:cNvPr id="58371" name="Rectangle 2"/>
          <p:cNvSpPr>
            <a:spLocks noGrp="1" noRot="1" noChangeAspect="1" noChangeArrowheads="1" noTextEdit="1"/>
          </p:cNvSpPr>
          <p:nvPr>
            <p:ph type="sldImg"/>
          </p:nvPr>
        </p:nvSpPr>
        <p:spPr>
          <a:ln w="12700" cap="flat"/>
        </p:spPr>
      </p:sp>
      <p:sp>
        <p:nvSpPr>
          <p:cNvPr id="58372" name="Rectangle 3"/>
          <p:cNvSpPr>
            <a:spLocks noGrp="1" noChangeArrowheads="1"/>
          </p:cNvSpPr>
          <p:nvPr>
            <p:ph type="body" idx="1"/>
          </p:nvPr>
        </p:nvSpPr>
        <p:spPr>
          <a:noFill/>
          <a:ln/>
        </p:spPr>
        <p:txBody>
          <a:bodyPr lIns="91852" tIns="45926" rIns="91852" bIns="45926"/>
          <a:lstStyle/>
          <a:p>
            <a:r>
              <a:rPr lang="en-US" smtClean="0"/>
              <a:t>DRM</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AFAC2AF-8B6C-40AD-A084-12A111B0B0DF}" type="slidenum">
              <a:rPr lang="en-US" smtClean="0"/>
              <a:pPr/>
              <a:t>98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79C1419A-E5D1-4FBB-B93E-ED14351C7B26}" type="slidenum">
              <a:rPr lang="en-US" smtClean="0"/>
              <a:pPr/>
              <a:t>7</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97F074C-2A22-401A-B972-BC393D81A11B}" type="slidenum">
              <a:rPr lang="en-US" smtClean="0"/>
              <a:pPr/>
              <a:t>9</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5D70069-8288-44D1-A28D-BDCD0D675545}" type="slidenum">
              <a:rPr lang="en-US" smtClean="0">
                <a:ea typeface="ＭＳ Ｐゴシック" pitchFamily="1" charset="-128"/>
              </a:rPr>
              <a:pPr/>
              <a:t>15</a:t>
            </a:fld>
            <a:endParaRPr lang="en-US" smtClean="0">
              <a:ea typeface="ＭＳ Ｐゴシック" pitchFamily="1" charset="-128"/>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sz="2400">
                <a:solidFill>
                  <a:schemeClr val="tx1"/>
                </a:solidFill>
                <a:latin typeface="Times New Roman" pitchFamily="18" charset="0"/>
              </a:defRPr>
            </a:lvl1pPr>
            <a:lvl2pPr marL="742950" indent="-285750" defTabSz="901700">
              <a:defRPr sz="2400">
                <a:solidFill>
                  <a:schemeClr val="tx1"/>
                </a:solidFill>
                <a:latin typeface="Times New Roman" pitchFamily="18" charset="0"/>
              </a:defRPr>
            </a:lvl2pPr>
            <a:lvl3pPr marL="1143000" indent="-228600" defTabSz="901700">
              <a:defRPr sz="2400">
                <a:solidFill>
                  <a:schemeClr val="tx1"/>
                </a:solidFill>
                <a:latin typeface="Times New Roman" pitchFamily="18" charset="0"/>
              </a:defRPr>
            </a:lvl3pPr>
            <a:lvl4pPr marL="1600200" indent="-228600" defTabSz="901700">
              <a:defRPr sz="2400">
                <a:solidFill>
                  <a:schemeClr val="tx1"/>
                </a:solidFill>
                <a:latin typeface="Times New Roman" pitchFamily="18" charset="0"/>
              </a:defRPr>
            </a:lvl4pPr>
            <a:lvl5pPr marL="2057400" indent="-228600" defTabSz="901700">
              <a:defRPr sz="2400">
                <a:solidFill>
                  <a:schemeClr val="tx1"/>
                </a:solidFill>
                <a:latin typeface="Times New Roman" pitchFamily="18" charset="0"/>
              </a:defRPr>
            </a:lvl5pPr>
            <a:lvl6pPr marL="2514600" indent="-228600" defTabSz="901700" eaLnBrk="0" fontAlgn="base" hangingPunct="0">
              <a:spcBef>
                <a:spcPct val="0"/>
              </a:spcBef>
              <a:spcAft>
                <a:spcPct val="0"/>
              </a:spcAft>
              <a:defRPr sz="2400">
                <a:solidFill>
                  <a:schemeClr val="tx1"/>
                </a:solidFill>
                <a:latin typeface="Times New Roman" pitchFamily="18" charset="0"/>
              </a:defRPr>
            </a:lvl6pPr>
            <a:lvl7pPr marL="2971800" indent="-228600" defTabSz="901700" eaLnBrk="0" fontAlgn="base" hangingPunct="0">
              <a:spcBef>
                <a:spcPct val="0"/>
              </a:spcBef>
              <a:spcAft>
                <a:spcPct val="0"/>
              </a:spcAft>
              <a:defRPr sz="2400">
                <a:solidFill>
                  <a:schemeClr val="tx1"/>
                </a:solidFill>
                <a:latin typeface="Times New Roman" pitchFamily="18" charset="0"/>
              </a:defRPr>
            </a:lvl7pPr>
            <a:lvl8pPr marL="3429000" indent="-228600" defTabSz="901700" eaLnBrk="0" fontAlgn="base" hangingPunct="0">
              <a:spcBef>
                <a:spcPct val="0"/>
              </a:spcBef>
              <a:spcAft>
                <a:spcPct val="0"/>
              </a:spcAft>
              <a:defRPr sz="2400">
                <a:solidFill>
                  <a:schemeClr val="tx1"/>
                </a:solidFill>
                <a:latin typeface="Times New Roman" pitchFamily="18" charset="0"/>
              </a:defRPr>
            </a:lvl8pPr>
            <a:lvl9pPr marL="3886200" indent="-228600" defTabSz="901700" eaLnBrk="0" fontAlgn="base" hangingPunct="0">
              <a:spcBef>
                <a:spcPct val="0"/>
              </a:spcBef>
              <a:spcAft>
                <a:spcPct val="0"/>
              </a:spcAft>
              <a:defRPr sz="2400">
                <a:solidFill>
                  <a:schemeClr val="tx1"/>
                </a:solidFill>
                <a:latin typeface="Times New Roman" pitchFamily="18" charset="0"/>
              </a:defRPr>
            </a:lvl9pPr>
          </a:lstStyle>
          <a:p>
            <a:fld id="{E64F4E7E-B3CD-4A1C-8C4F-09F213672D46}" type="slidenum">
              <a:rPr lang="en-US" sz="1200" smtClean="0">
                <a:solidFill>
                  <a:srgbClr val="000000"/>
                </a:solidFill>
              </a:rPr>
              <a:pPr/>
              <a:t>16</a:t>
            </a:fld>
            <a:endParaRPr 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Tree>
    <p:extLst>
      <p:ext uri="{BB962C8B-B14F-4D97-AF65-F5344CB8AC3E}">
        <p14:creationId xmlns:p14="http://schemas.microsoft.com/office/powerpoint/2010/main" val="2744830914"/>
      </p:ext>
    </p:extLst>
  </p:cSld>
  <p:clrMapOvr>
    <a:masterClrMapping/>
  </p:clrMapOvr>
  <p:transition spd="med">
    <p:fade/>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723900"/>
            <a:ext cx="7315200" cy="482600"/>
          </a:xfrm>
        </p:spPr>
        <p:txBody>
          <a:bodyPr/>
          <a:lstStyle/>
          <a:p>
            <a:r>
              <a:rPr lang="en-US" smtClean="0"/>
              <a:t>Click to Edit Title</a:t>
            </a:r>
            <a:endParaRPr lang="en-US"/>
          </a:p>
        </p:txBody>
      </p:sp>
      <p:sp>
        <p:nvSpPr>
          <p:cNvPr id="8" name="Text Placeholder 7"/>
          <p:cNvSpPr>
            <a:spLocks noGrp="1"/>
          </p:cNvSpPr>
          <p:nvPr>
            <p:ph type="body" sz="quarter" idx="14" hasCustomPrompt="1"/>
          </p:nvPr>
        </p:nvSpPr>
        <p:spPr>
          <a:xfrm>
            <a:off x="1270000" y="1947672"/>
            <a:ext cx="4572000" cy="3200400"/>
          </a:xfrm>
        </p:spPr>
        <p:txBody>
          <a:bodyPr lIns="0" tIns="0" rIns="0" bIns="0"/>
          <a:lstStyle>
            <a:lvl1pPr>
              <a:buClr>
                <a:schemeClr val="accent3"/>
              </a:buClr>
              <a:buSzPct val="80000"/>
              <a:defRPr/>
            </a:lvl1pPr>
            <a:lvl2pPr>
              <a:buClr>
                <a:schemeClr val="accent3"/>
              </a:buClr>
              <a:buSzPct val="80000"/>
              <a:defRPr/>
            </a:lvl2pPr>
            <a:lvl3pPr>
              <a:buClr>
                <a:schemeClr val="accent3"/>
              </a:buClr>
              <a:buSzPct val="80000"/>
              <a:defRPr baseline="0"/>
            </a:lvl3pPr>
          </a:lstStyle>
          <a:p>
            <a:pPr lvl="0"/>
            <a:r>
              <a:rPr lang="en-US" smtClean="0"/>
              <a:t>Click to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68582044"/>
      </p:ext>
    </p:extLst>
  </p:cSld>
  <p:clrMapOvr>
    <a:masterClrMapping/>
  </p:clrMapOvr>
  <p:transition spd="med">
    <p:fade/>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pPr>
                <a:defRPr/>
              </a:pPr>
              <a:t>‹#›</a:t>
            </a:fld>
            <a:endParaRPr lang="en-US"/>
          </a:p>
        </p:txBody>
      </p:sp>
    </p:spTree>
    <p:extLst>
      <p:ext uri="{BB962C8B-B14F-4D97-AF65-F5344CB8AC3E}">
        <p14:creationId xmlns:p14="http://schemas.microsoft.com/office/powerpoint/2010/main" val="2491010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D86F51-6CA1-4466-94C0-A827DF5AB264}" type="slidenum">
              <a:rPr lang="en-US"/>
              <a:pPr>
                <a:defRPr/>
              </a:pPr>
              <a:t>‹#›</a:t>
            </a:fld>
            <a:endParaRPr lang="en-US"/>
          </a:p>
        </p:txBody>
      </p:sp>
    </p:spTree>
    <p:extLst>
      <p:ext uri="{BB962C8B-B14F-4D97-AF65-F5344CB8AC3E}">
        <p14:creationId xmlns:p14="http://schemas.microsoft.com/office/powerpoint/2010/main" val="2374709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5/3/2011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png"/><Relationship Id="rId18" Type="http://schemas.openxmlformats.org/officeDocument/2006/relationships/image" Target="../media/image142.jpeg"/><Relationship Id="rId3" Type="http://schemas.openxmlformats.org/officeDocument/2006/relationships/image" Target="../media/image127.png"/><Relationship Id="rId21" Type="http://schemas.openxmlformats.org/officeDocument/2006/relationships/image" Target="../media/image145.jpeg"/><Relationship Id="rId7" Type="http://schemas.openxmlformats.org/officeDocument/2006/relationships/image" Target="../media/image131.png"/><Relationship Id="rId12" Type="http://schemas.openxmlformats.org/officeDocument/2006/relationships/image" Target="../media/image136.jpeg"/><Relationship Id="rId17" Type="http://schemas.openxmlformats.org/officeDocument/2006/relationships/image" Target="../media/image141.gif"/><Relationship Id="rId2" Type="http://schemas.openxmlformats.org/officeDocument/2006/relationships/image" Target="../media/image126.png"/><Relationship Id="rId16" Type="http://schemas.openxmlformats.org/officeDocument/2006/relationships/image" Target="../media/image140.jpeg"/><Relationship Id="rId20" Type="http://schemas.openxmlformats.org/officeDocument/2006/relationships/image" Target="../media/image144.gif"/><Relationship Id="rId1" Type="http://schemas.openxmlformats.org/officeDocument/2006/relationships/slideLayout" Target="../slideLayouts/slideLayout2.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5" Type="http://schemas.openxmlformats.org/officeDocument/2006/relationships/image" Target="../media/image139.jpe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gif"/><Relationship Id="rId14" Type="http://schemas.openxmlformats.org/officeDocument/2006/relationships/image" Target="../media/image138.png"/><Relationship Id="rId22" Type="http://schemas.openxmlformats.org/officeDocument/2006/relationships/image" Target="../media/image146.png"/></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resources.arcgis.com/" TargetMode="External"/><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resources.arcgis.com/content/hydro/" TargetMode="Externa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data.crwr.utexas.edu/blog/"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3.wmf"/><Relationship Id="rId3" Type="http://schemas.openxmlformats.org/officeDocument/2006/relationships/notesSlide" Target="../notesSlides/notesSlide15.xml"/><Relationship Id="rId7" Type="http://schemas.openxmlformats.org/officeDocument/2006/relationships/image" Target="../media/image40.wmf"/><Relationship Id="rId12"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42.wmf"/><Relationship Id="rId5" Type="http://schemas.openxmlformats.org/officeDocument/2006/relationships/image" Target="../media/image39.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41.wmf"/></Relationships>
</file>

<file path=ppt/slides/_rels/slide4.xml.rels><?xml version="1.0" encoding="UTF-8" standalone="yes"?>
<Relationships xmlns="http://schemas.openxmlformats.org/package/2006/relationships"><Relationship Id="rId3" Type="http://schemas.openxmlformats.org/officeDocument/2006/relationships/hyperlink" Target="http://water.usgs.gov/osw/streamstat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9.emf"/></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02.pn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19.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arcgis.com/"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Geographic Information Systems in Hydrology</a:t>
            </a:r>
            <a:endParaRPr lang="en-US" dirty="0"/>
          </a:p>
        </p:txBody>
      </p:sp>
      <p:sp>
        <p:nvSpPr>
          <p:cNvPr id="4" name="Subtitle 3"/>
          <p:cNvSpPr>
            <a:spLocks noGrp="1"/>
          </p:cNvSpPr>
          <p:nvPr>
            <p:ph type="subTitle" idx="1"/>
          </p:nvPr>
        </p:nvSpPr>
        <p:spPr/>
        <p:txBody>
          <a:bodyPr/>
          <a:lstStyle/>
          <a:p>
            <a:r>
              <a:rPr lang="en-US" dirty="0" smtClean="0"/>
              <a:t>Presented by Dr. Tim Whiteaker</a:t>
            </a:r>
          </a:p>
          <a:p>
            <a:r>
              <a:rPr lang="en-US" dirty="0" smtClean="0"/>
              <a:t>The University of Texas at Austin</a:t>
            </a:r>
          </a:p>
          <a:p>
            <a:r>
              <a:rPr lang="en-US" dirty="0" smtClean="0"/>
              <a:t>3 May, 2011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grid0x"/>
          <p:cNvPicPr>
            <a:picLocks noChangeAspect="1" noChangeArrowheads="1"/>
          </p:cNvPicPr>
          <p:nvPr/>
        </p:nvPicPr>
        <p:blipFill>
          <a:blip r:embed="rId2" cstate="print"/>
          <a:srcRect/>
          <a:stretch>
            <a:fillRect/>
          </a:stretch>
        </p:blipFill>
        <p:spPr bwMode="auto">
          <a:xfrm>
            <a:off x="3810000" y="1676400"/>
            <a:ext cx="5146675" cy="4575175"/>
          </a:xfrm>
          <a:prstGeom prst="rect">
            <a:avLst/>
          </a:prstGeom>
          <a:noFill/>
          <a:ln w="9525">
            <a:noFill/>
            <a:miter lim="800000"/>
            <a:headEnd/>
            <a:tailEnd/>
          </a:ln>
        </p:spPr>
      </p:pic>
      <p:sp>
        <p:nvSpPr>
          <p:cNvPr id="48130" name="Rectangle 2"/>
          <p:cNvSpPr>
            <a:spLocks noGrp="1" noChangeArrowheads="1"/>
          </p:cNvSpPr>
          <p:nvPr>
            <p:ph type="title"/>
          </p:nvPr>
        </p:nvSpPr>
        <p:spPr>
          <a:xfrm>
            <a:off x="495300" y="1752600"/>
            <a:ext cx="3124200" cy="3124200"/>
          </a:xfrm>
          <a:solidFill>
            <a:schemeClr val="bg1"/>
          </a:solidFill>
          <a:ln w="3175">
            <a:solidFill>
              <a:schemeClr val="tx1"/>
            </a:solidFill>
          </a:ln>
        </p:spPr>
        <p:txBody>
          <a:bodyPr>
            <a:normAutofit/>
          </a:bodyPr>
          <a:lstStyle/>
          <a:p>
            <a:pPr eaLnBrk="1" hangingPunct="1"/>
            <a:r>
              <a:rPr lang="en-US" sz="2400" dirty="0" smtClean="0"/>
              <a:t>A </a:t>
            </a:r>
            <a:r>
              <a:rPr lang="en-US" sz="2400" b="1" dirty="0" smtClean="0"/>
              <a:t>raster </a:t>
            </a:r>
            <a:r>
              <a:rPr lang="en-US" sz="2400" dirty="0" smtClean="0"/>
              <a:t>is a matrix of identically-sized square cells. Each cell holds a numeric value that measures an attribute (like elevation) for that unit of space.</a:t>
            </a:r>
          </a:p>
        </p:txBody>
      </p:sp>
      <p:sp>
        <p:nvSpPr>
          <p:cNvPr id="4" name="Rectangle 5"/>
          <p:cNvSpPr txBox="1">
            <a:spLocks noChangeArrowheads="1"/>
          </p:cNvSpPr>
          <p:nvPr/>
        </p:nvSpPr>
        <p:spPr>
          <a:xfrm>
            <a:off x="457200" y="274638"/>
            <a:ext cx="8229600" cy="1143000"/>
          </a:xfrm>
          <a:prstGeom prst="rect">
            <a:avLst/>
          </a:prstGeom>
          <a:noFill/>
        </p:spPr>
        <p:txBody>
          <a:bodyPr vert="horz" lIns="92075" tIns="46038" rIns="92075" bIns="46038"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Raster format</a:t>
            </a:r>
          </a:p>
        </p:txBody>
      </p:sp>
    </p:spTree>
    <p:extLst>
      <p:ext uri="{BB962C8B-B14F-4D97-AF65-F5344CB8AC3E}">
        <p14:creationId xmlns:p14="http://schemas.microsoft.com/office/powerpoint/2010/main" val="109172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GIS Going?</a:t>
            </a:r>
            <a:endParaRPr lang="en-US" dirty="0"/>
          </a:p>
        </p:txBody>
      </p:sp>
      <p:sp>
        <p:nvSpPr>
          <p:cNvPr id="3" name="Content Placeholder 2"/>
          <p:cNvSpPr>
            <a:spLocks noGrp="1"/>
          </p:cNvSpPr>
          <p:nvPr>
            <p:ph idx="1"/>
          </p:nvPr>
        </p:nvSpPr>
        <p:spPr/>
        <p:txBody>
          <a:bodyPr/>
          <a:lstStyle/>
          <a:p>
            <a:r>
              <a:rPr lang="en-US" dirty="0" smtClean="0"/>
              <a:t>Cloud</a:t>
            </a:r>
          </a:p>
          <a:p>
            <a:pPr lvl="1"/>
            <a:r>
              <a:rPr lang="en-US" dirty="0"/>
              <a:t>Basemaps</a:t>
            </a:r>
          </a:p>
          <a:p>
            <a:pPr lvl="1"/>
            <a:r>
              <a:rPr lang="en-US" dirty="0" smtClean="0"/>
              <a:t>Online operational layers</a:t>
            </a:r>
          </a:p>
          <a:p>
            <a:pPr lvl="1"/>
            <a:r>
              <a:rPr lang="en-US" dirty="0" smtClean="0"/>
              <a:t>Processing </a:t>
            </a:r>
            <a:r>
              <a:rPr lang="en-US" dirty="0"/>
              <a:t>services (watershed delineation)</a:t>
            </a:r>
          </a:p>
          <a:p>
            <a:r>
              <a:rPr lang="en-US" dirty="0" smtClean="0"/>
              <a:t>Mobile</a:t>
            </a:r>
          </a:p>
          <a:p>
            <a:r>
              <a:rPr lang="en-US" dirty="0" smtClean="0"/>
              <a:t>Volunteered geographic information</a:t>
            </a:r>
          </a:p>
          <a:p>
            <a:r>
              <a:rPr lang="en-US" dirty="0" smtClean="0"/>
              <a:t>Sharing</a:t>
            </a:r>
          </a:p>
          <a:p>
            <a:r>
              <a:rPr lang="en-US" dirty="0" err="1" smtClean="0"/>
              <a:t>Mashups</a:t>
            </a:r>
            <a:endParaRPr lang="en-US" dirty="0" smtClean="0"/>
          </a:p>
        </p:txBody>
      </p:sp>
    </p:spTree>
    <p:extLst>
      <p:ext uri="{BB962C8B-B14F-4D97-AF65-F5344CB8AC3E}">
        <p14:creationId xmlns:p14="http://schemas.microsoft.com/office/powerpoint/2010/main" val="236483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 HUB</a:t>
            </a:r>
            <a:endParaRPr lang="en-US" dirty="0"/>
          </a:p>
        </p:txBody>
      </p:sp>
      <p:grpSp>
        <p:nvGrpSpPr>
          <p:cNvPr id="1024" name="Group 1023"/>
          <p:cNvGrpSpPr/>
          <p:nvPr/>
        </p:nvGrpSpPr>
        <p:grpSpPr>
          <a:xfrm>
            <a:off x="2209800" y="1371600"/>
            <a:ext cx="4495800" cy="2927350"/>
            <a:chOff x="2133600" y="2266950"/>
            <a:chExt cx="3937989" cy="2532786"/>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643" t="24667" r="20476" b="9048"/>
            <a:stretch/>
          </p:blipFill>
          <p:spPr bwMode="auto">
            <a:xfrm>
              <a:off x="2947389" y="2638262"/>
              <a:ext cx="3124200" cy="21614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133600" y="2924175"/>
              <a:ext cx="785214" cy="1622225"/>
              <a:chOff x="1768079" y="2743200"/>
              <a:chExt cx="968943" cy="2001805"/>
            </a:xfrm>
          </p:grpSpPr>
          <p:grpSp>
            <p:nvGrpSpPr>
              <p:cNvPr id="6" name="Group 5"/>
              <p:cNvGrpSpPr/>
              <p:nvPr/>
            </p:nvGrpSpPr>
            <p:grpSpPr>
              <a:xfrm>
                <a:off x="1768079" y="2743200"/>
                <a:ext cx="937294" cy="379792"/>
                <a:chOff x="914400" y="1910834"/>
                <a:chExt cx="937294" cy="379792"/>
              </a:xfrm>
            </p:grpSpPr>
            <p:sp>
              <p:nvSpPr>
                <p:cNvPr id="4" name="Oval 3"/>
                <p:cNvSpPr/>
                <p:nvPr/>
              </p:nvSpPr>
              <p:spPr>
                <a:xfrm>
                  <a:off x="914400" y="1981200"/>
                  <a:ext cx="224788" cy="22478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1139188" y="1910834"/>
                  <a:ext cx="712506" cy="379792"/>
                </a:xfrm>
                <a:prstGeom prst="rect">
                  <a:avLst/>
                </a:prstGeom>
                <a:noFill/>
              </p:spPr>
              <p:txBody>
                <a:bodyPr wrap="none" rtlCol="0">
                  <a:spAutoFit/>
                </a:bodyPr>
                <a:lstStyle/>
                <a:p>
                  <a:r>
                    <a:rPr lang="en-US" sz="1400" dirty="0" smtClean="0"/>
                    <a:t>USGS</a:t>
                  </a:r>
                  <a:endParaRPr lang="en-US" sz="1400" dirty="0"/>
                </a:p>
              </p:txBody>
            </p:sp>
          </p:grpSp>
          <p:grpSp>
            <p:nvGrpSpPr>
              <p:cNvPr id="9" name="Group 8"/>
              <p:cNvGrpSpPr/>
              <p:nvPr/>
            </p:nvGrpSpPr>
            <p:grpSpPr>
              <a:xfrm>
                <a:off x="1768079" y="3131372"/>
                <a:ext cx="911184" cy="379792"/>
                <a:chOff x="914400" y="1910834"/>
                <a:chExt cx="911184" cy="379792"/>
              </a:xfrm>
            </p:grpSpPr>
            <p:sp>
              <p:nvSpPr>
                <p:cNvPr id="10" name="Oval 9"/>
                <p:cNvSpPr/>
                <p:nvPr/>
              </p:nvSpPr>
              <p:spPr>
                <a:xfrm>
                  <a:off x="914400" y="1981200"/>
                  <a:ext cx="224788" cy="22478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TextBox 10"/>
                <p:cNvSpPr txBox="1"/>
                <p:nvPr/>
              </p:nvSpPr>
              <p:spPr>
                <a:xfrm>
                  <a:off x="1139188" y="1910834"/>
                  <a:ext cx="686396" cy="379792"/>
                </a:xfrm>
                <a:prstGeom prst="rect">
                  <a:avLst/>
                </a:prstGeom>
                <a:noFill/>
              </p:spPr>
              <p:txBody>
                <a:bodyPr wrap="none" rtlCol="0">
                  <a:spAutoFit/>
                </a:bodyPr>
                <a:lstStyle/>
                <a:p>
                  <a:r>
                    <a:rPr lang="en-US" sz="1400" dirty="0" smtClean="0"/>
                    <a:t>LCRA</a:t>
                  </a:r>
                  <a:endParaRPr lang="en-US" sz="1400" dirty="0"/>
                </a:p>
              </p:txBody>
            </p:sp>
          </p:grpSp>
          <p:grpSp>
            <p:nvGrpSpPr>
              <p:cNvPr id="12" name="Group 11"/>
              <p:cNvGrpSpPr/>
              <p:nvPr/>
            </p:nvGrpSpPr>
            <p:grpSpPr>
              <a:xfrm>
                <a:off x="1768079" y="3952303"/>
                <a:ext cx="892668" cy="379792"/>
                <a:chOff x="914400" y="1910834"/>
                <a:chExt cx="892668" cy="379792"/>
              </a:xfrm>
            </p:grpSpPr>
            <p:sp>
              <p:nvSpPr>
                <p:cNvPr id="13" name="Oval 12"/>
                <p:cNvSpPr/>
                <p:nvPr/>
              </p:nvSpPr>
              <p:spPr>
                <a:xfrm>
                  <a:off x="914400" y="1981200"/>
                  <a:ext cx="224788" cy="2247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 name="TextBox 13"/>
                <p:cNvSpPr txBox="1"/>
                <p:nvPr/>
              </p:nvSpPr>
              <p:spPr>
                <a:xfrm>
                  <a:off x="1139188" y="1910834"/>
                  <a:ext cx="667880" cy="379792"/>
                </a:xfrm>
                <a:prstGeom prst="rect">
                  <a:avLst/>
                </a:prstGeom>
                <a:noFill/>
              </p:spPr>
              <p:txBody>
                <a:bodyPr wrap="none" rtlCol="0">
                  <a:spAutoFit/>
                </a:bodyPr>
                <a:lstStyle/>
                <a:p>
                  <a:r>
                    <a:rPr lang="en-US" sz="1400" dirty="0" smtClean="0"/>
                    <a:t>NWS</a:t>
                  </a:r>
                  <a:endParaRPr lang="en-US" sz="1400" dirty="0"/>
                </a:p>
              </p:txBody>
            </p:sp>
          </p:grpSp>
          <p:grpSp>
            <p:nvGrpSpPr>
              <p:cNvPr id="15" name="Group 14"/>
              <p:cNvGrpSpPr/>
              <p:nvPr/>
            </p:nvGrpSpPr>
            <p:grpSpPr>
              <a:xfrm>
                <a:off x="1768079" y="3541243"/>
                <a:ext cx="841871" cy="379792"/>
                <a:chOff x="914400" y="1910834"/>
                <a:chExt cx="841871" cy="379792"/>
              </a:xfrm>
            </p:grpSpPr>
            <p:sp>
              <p:nvSpPr>
                <p:cNvPr id="16" name="Oval 15"/>
                <p:cNvSpPr/>
                <p:nvPr/>
              </p:nvSpPr>
              <p:spPr>
                <a:xfrm>
                  <a:off x="914400" y="1981200"/>
                  <a:ext cx="224788" cy="2247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TextBox 16"/>
                <p:cNvSpPr txBox="1"/>
                <p:nvPr/>
              </p:nvSpPr>
              <p:spPr>
                <a:xfrm>
                  <a:off x="1139188" y="1910834"/>
                  <a:ext cx="617083" cy="379792"/>
                </a:xfrm>
                <a:prstGeom prst="rect">
                  <a:avLst/>
                </a:prstGeom>
                <a:noFill/>
              </p:spPr>
              <p:txBody>
                <a:bodyPr wrap="none" rtlCol="0">
                  <a:spAutoFit/>
                </a:bodyPr>
                <a:lstStyle/>
                <a:p>
                  <a:r>
                    <a:rPr lang="en-US" sz="1400" dirty="0" smtClean="0"/>
                    <a:t>COA</a:t>
                  </a:r>
                  <a:endParaRPr lang="en-US" sz="1400" dirty="0"/>
                </a:p>
              </p:txBody>
            </p:sp>
          </p:grpSp>
          <p:grpSp>
            <p:nvGrpSpPr>
              <p:cNvPr id="18" name="Group 17"/>
              <p:cNvGrpSpPr/>
              <p:nvPr/>
            </p:nvGrpSpPr>
            <p:grpSpPr>
              <a:xfrm>
                <a:off x="1768079" y="4365213"/>
                <a:ext cx="968943" cy="379792"/>
                <a:chOff x="914400" y="1954412"/>
                <a:chExt cx="968943" cy="379792"/>
              </a:xfrm>
            </p:grpSpPr>
            <p:sp>
              <p:nvSpPr>
                <p:cNvPr id="19" name="Oval 18"/>
                <p:cNvSpPr/>
                <p:nvPr/>
              </p:nvSpPr>
              <p:spPr>
                <a:xfrm>
                  <a:off x="914400" y="2024778"/>
                  <a:ext cx="224788" cy="224786"/>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TextBox 19"/>
                <p:cNvSpPr txBox="1"/>
                <p:nvPr/>
              </p:nvSpPr>
              <p:spPr>
                <a:xfrm>
                  <a:off x="1139188" y="1954412"/>
                  <a:ext cx="744155" cy="379792"/>
                </a:xfrm>
                <a:prstGeom prst="rect">
                  <a:avLst/>
                </a:prstGeom>
                <a:noFill/>
              </p:spPr>
              <p:txBody>
                <a:bodyPr wrap="none" rtlCol="0">
                  <a:spAutoFit/>
                </a:bodyPr>
                <a:lstStyle/>
                <a:p>
                  <a:r>
                    <a:rPr lang="en-US" sz="1400" dirty="0" smtClean="0"/>
                    <a:t>NDFD</a:t>
                  </a:r>
                  <a:endParaRPr lang="en-US" sz="1400" dirty="0"/>
                </a:p>
              </p:txBody>
            </p:sp>
          </p:grpSp>
        </p:grpSp>
        <p:sp>
          <p:nvSpPr>
            <p:cNvPr id="8" name="TextBox 7"/>
            <p:cNvSpPr txBox="1"/>
            <p:nvPr/>
          </p:nvSpPr>
          <p:spPr>
            <a:xfrm>
              <a:off x="3518889" y="2266950"/>
              <a:ext cx="1981200" cy="319551"/>
            </a:xfrm>
            <a:prstGeom prst="rect">
              <a:avLst/>
            </a:prstGeom>
            <a:noFill/>
            <a:ln>
              <a:solidFill>
                <a:schemeClr val="accent1"/>
              </a:solidFill>
            </a:ln>
          </p:spPr>
          <p:txBody>
            <a:bodyPr wrap="square" rtlCol="0">
              <a:spAutoFit/>
            </a:bodyPr>
            <a:lstStyle/>
            <a:p>
              <a:pPr algn="ctr"/>
              <a:r>
                <a:rPr lang="en-US" dirty="0" smtClean="0">
                  <a:solidFill>
                    <a:schemeClr val="tx2"/>
                  </a:solidFill>
                </a:rPr>
                <a:t>Web Services HUB</a:t>
              </a:r>
              <a:endParaRPr lang="en-US" dirty="0">
                <a:solidFill>
                  <a:schemeClr val="tx2"/>
                </a:solidFill>
              </a:endParaRPr>
            </a:p>
          </p:txBody>
        </p:sp>
      </p:grpSp>
      <p:pic>
        <p:nvPicPr>
          <p:cNvPr id="112" name="Picture 2"/>
          <p:cNvPicPr>
            <a:picLocks noChangeAspect="1" noChangeArrowheads="1"/>
          </p:cNvPicPr>
          <p:nvPr/>
        </p:nvPicPr>
        <p:blipFill>
          <a:blip r:embed="rId3" cstate="print"/>
          <a:srcRect/>
          <a:stretch>
            <a:fillRect/>
          </a:stretch>
        </p:blipFill>
        <p:spPr bwMode="auto">
          <a:xfrm>
            <a:off x="1295400" y="646267"/>
            <a:ext cx="740546" cy="572933"/>
          </a:xfrm>
          <a:prstGeom prst="rect">
            <a:avLst/>
          </a:prstGeom>
          <a:noFill/>
          <a:ln w="9525">
            <a:noFill/>
            <a:miter lim="800000"/>
            <a:headEnd/>
            <a:tailEnd/>
          </a:ln>
        </p:spPr>
      </p:pic>
      <p:pic>
        <p:nvPicPr>
          <p:cNvPr id="113" name="Picture 9"/>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8539" y="5005661"/>
            <a:ext cx="1145917" cy="633139"/>
          </a:xfrm>
          <a:prstGeom prst="rect">
            <a:avLst/>
          </a:prstGeom>
          <a:noFill/>
          <a:ln w="9525">
            <a:noFill/>
            <a:miter lim="800000"/>
            <a:headEnd/>
            <a:tailEnd/>
          </a:ln>
        </p:spPr>
      </p:pic>
      <p:grpSp>
        <p:nvGrpSpPr>
          <p:cNvPr id="1036" name="Group 1035"/>
          <p:cNvGrpSpPr/>
          <p:nvPr/>
        </p:nvGrpSpPr>
        <p:grpSpPr>
          <a:xfrm>
            <a:off x="152400" y="1031269"/>
            <a:ext cx="1066800" cy="3810739"/>
            <a:chOff x="152400" y="1828061"/>
            <a:chExt cx="1066800" cy="3810739"/>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276" y="2392513"/>
              <a:ext cx="761999" cy="281385"/>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275" y="2983877"/>
              <a:ext cx="762000" cy="2814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605" y="4413658"/>
              <a:ext cx="528169" cy="528169"/>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798" y="3606921"/>
              <a:ext cx="540004" cy="540004"/>
            </a:xfrm>
            <a:prstGeom prst="rect">
              <a:avLst/>
            </a:prstGeom>
          </p:spPr>
        </p:pic>
        <p:grpSp>
          <p:nvGrpSpPr>
            <p:cNvPr id="33" name="Group 32"/>
            <p:cNvGrpSpPr/>
            <p:nvPr/>
          </p:nvGrpSpPr>
          <p:grpSpPr>
            <a:xfrm>
              <a:off x="152400" y="1828061"/>
              <a:ext cx="1066800" cy="3810739"/>
              <a:chOff x="201740" y="1685976"/>
              <a:chExt cx="1219200" cy="4469562"/>
            </a:xfrm>
          </p:grpSpPr>
          <p:sp>
            <p:nvSpPr>
              <p:cNvPr id="23" name="TextBox 22"/>
              <p:cNvSpPr txBox="1"/>
              <p:nvPr/>
            </p:nvSpPr>
            <p:spPr>
              <a:xfrm>
                <a:off x="357844" y="1685976"/>
                <a:ext cx="885224" cy="433184"/>
              </a:xfrm>
              <a:prstGeom prst="rect">
                <a:avLst/>
              </a:prstGeom>
              <a:noFill/>
              <a:ln>
                <a:solidFill>
                  <a:schemeClr val="accent1"/>
                </a:solidFill>
              </a:ln>
            </p:spPr>
            <p:txBody>
              <a:bodyPr wrap="none" rtlCol="0">
                <a:spAutoFit/>
              </a:bodyPr>
              <a:lstStyle/>
              <a:p>
                <a:pPr algn="ctr"/>
                <a:r>
                  <a:rPr lang="en-US" dirty="0" smtClean="0">
                    <a:solidFill>
                      <a:schemeClr val="tx2"/>
                    </a:solidFill>
                  </a:rPr>
                  <a:t>Inputs</a:t>
                </a:r>
                <a:endParaRPr lang="en-US" dirty="0">
                  <a:solidFill>
                    <a:schemeClr val="tx2"/>
                  </a:solidFill>
                </a:endParaRPr>
              </a:p>
            </p:txBody>
          </p:sp>
          <p:sp>
            <p:nvSpPr>
              <p:cNvPr id="27" name="Rectangle 26"/>
              <p:cNvSpPr/>
              <p:nvPr/>
            </p:nvSpPr>
            <p:spPr>
              <a:xfrm>
                <a:off x="201740" y="2152141"/>
                <a:ext cx="1219200" cy="40033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4" name="Picture 1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566" y="5135460"/>
              <a:ext cx="890468" cy="398474"/>
            </a:xfrm>
            <a:prstGeom prst="rect">
              <a:avLst/>
            </a:prstGeom>
          </p:spPr>
        </p:pic>
      </p:grpSp>
      <p:grpSp>
        <p:nvGrpSpPr>
          <p:cNvPr id="3" name="Group 2"/>
          <p:cNvGrpSpPr/>
          <p:nvPr/>
        </p:nvGrpSpPr>
        <p:grpSpPr>
          <a:xfrm>
            <a:off x="1219200" y="2133600"/>
            <a:ext cx="973151" cy="1716107"/>
            <a:chOff x="1175583" y="2778411"/>
            <a:chExt cx="973151" cy="1716107"/>
          </a:xfrm>
        </p:grpSpPr>
        <p:sp>
          <p:nvSpPr>
            <p:cNvPr id="37" name="Right Arrow 36"/>
            <p:cNvSpPr/>
            <p:nvPr/>
          </p:nvSpPr>
          <p:spPr>
            <a:xfrm>
              <a:off x="1343117" y="351403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4" name="TextBox 83"/>
            <p:cNvSpPr txBox="1"/>
            <p:nvPr/>
          </p:nvSpPr>
          <p:spPr>
            <a:xfrm>
              <a:off x="1175583" y="2778411"/>
              <a:ext cx="973151" cy="738664"/>
            </a:xfrm>
            <a:prstGeom prst="rect">
              <a:avLst/>
            </a:prstGeom>
            <a:noFill/>
          </p:spPr>
          <p:txBody>
            <a:bodyPr wrap="none" rtlCol="0">
              <a:spAutoFit/>
            </a:bodyPr>
            <a:lstStyle/>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(WaterML)</a:t>
              </a:r>
              <a:endParaRPr lang="en-US" sz="1400" dirty="0">
                <a:solidFill>
                  <a:srgbClr val="FF0000"/>
                </a:solidFill>
              </a:endParaRPr>
            </a:p>
          </p:txBody>
        </p:sp>
        <p:sp>
          <p:nvSpPr>
            <p:cNvPr id="85" name="TextBox 84"/>
            <p:cNvSpPr txBox="1"/>
            <p:nvPr/>
          </p:nvSpPr>
          <p:spPr>
            <a:xfrm>
              <a:off x="1245407" y="3971298"/>
              <a:ext cx="835485" cy="523220"/>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endParaRPr lang="en-US" sz="1400" dirty="0">
                <a:solidFill>
                  <a:srgbClr val="FF0000"/>
                </a:solidFill>
              </a:endParaRPr>
            </a:p>
          </p:txBody>
        </p:sp>
      </p:grpSp>
      <p:grpSp>
        <p:nvGrpSpPr>
          <p:cNvPr id="21" name="Group 20"/>
          <p:cNvGrpSpPr/>
          <p:nvPr/>
        </p:nvGrpSpPr>
        <p:grpSpPr>
          <a:xfrm>
            <a:off x="1524000" y="5257800"/>
            <a:ext cx="2971800" cy="1205178"/>
            <a:chOff x="2590800" y="5638800"/>
            <a:chExt cx="2971800" cy="1205178"/>
          </a:xfrm>
        </p:grpSpPr>
        <p:grpSp>
          <p:nvGrpSpPr>
            <p:cNvPr id="52" name="Group 51"/>
            <p:cNvGrpSpPr>
              <a:grpSpLocks/>
            </p:cNvGrpSpPr>
            <p:nvPr/>
          </p:nvGrpSpPr>
          <p:grpSpPr bwMode="auto">
            <a:xfrm>
              <a:off x="3752530" y="5653320"/>
              <a:ext cx="971870" cy="723730"/>
              <a:chOff x="838200" y="4648201"/>
              <a:chExt cx="2543175" cy="1840347"/>
            </a:xfrm>
          </p:grpSpPr>
          <p:grpSp>
            <p:nvGrpSpPr>
              <p:cNvPr id="53" name="Group 52"/>
              <p:cNvGrpSpPr>
                <a:grpSpLocks/>
              </p:cNvGrpSpPr>
              <p:nvPr/>
            </p:nvGrpSpPr>
            <p:grpSpPr bwMode="auto">
              <a:xfrm>
                <a:off x="838200" y="4800600"/>
                <a:ext cx="2543175" cy="1687948"/>
                <a:chOff x="838200" y="4800600"/>
                <a:chExt cx="2543175" cy="1687948"/>
              </a:xfrm>
            </p:grpSpPr>
            <p:pic>
              <p:nvPicPr>
                <p:cNvPr id="55" name="Picture 54"/>
                <p:cNvPicPr>
                  <a:picLocks noChangeAspect="1" noChangeArrowheads="1"/>
                </p:cNvPicPr>
                <p:nvPr/>
              </p:nvPicPr>
              <p:blipFill>
                <a:blip r:embed="rId10" cstate="print"/>
                <a:srcRect/>
                <a:stretch>
                  <a:fillRect/>
                </a:stretch>
              </p:blipFill>
              <p:spPr bwMode="auto">
                <a:xfrm>
                  <a:off x="838200" y="4800600"/>
                  <a:ext cx="2543175" cy="1687948"/>
                </a:xfrm>
                <a:prstGeom prst="rect">
                  <a:avLst/>
                </a:prstGeom>
                <a:noFill/>
                <a:ln w="9525">
                  <a:noFill/>
                  <a:miter lim="800000"/>
                  <a:headEnd/>
                  <a:tailEnd/>
                </a:ln>
              </p:spPr>
            </p:pic>
            <p:sp>
              <p:nvSpPr>
                <p:cNvPr id="56" name="Rectangle 55"/>
                <p:cNvSpPr/>
                <p:nvPr/>
              </p:nvSpPr>
              <p:spPr>
                <a:xfrm>
                  <a:off x="838200" y="6095091"/>
                  <a:ext cx="380390" cy="382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a:p>
              </p:txBody>
            </p:sp>
          </p:grpSp>
          <p:sp>
            <p:nvSpPr>
              <p:cNvPr id="54" name="Rectangle 53"/>
              <p:cNvSpPr/>
              <p:nvPr/>
            </p:nvSpPr>
            <p:spPr>
              <a:xfrm>
                <a:off x="1677230" y="4648201"/>
                <a:ext cx="1065090" cy="228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dirty="0"/>
              </a:p>
            </p:txBody>
          </p:sp>
        </p:grpSp>
        <p:grpSp>
          <p:nvGrpSpPr>
            <p:cNvPr id="46" name="Group 45"/>
            <p:cNvGrpSpPr/>
            <p:nvPr/>
          </p:nvGrpSpPr>
          <p:grpSpPr>
            <a:xfrm>
              <a:off x="2590800" y="5638800"/>
              <a:ext cx="2971800" cy="1205178"/>
              <a:chOff x="3633371" y="5550023"/>
              <a:chExt cx="2971800" cy="1205178"/>
            </a:xfrm>
          </p:grpSpPr>
          <p:grpSp>
            <p:nvGrpSpPr>
              <p:cNvPr id="47" name="Group 46"/>
              <p:cNvGrpSpPr/>
              <p:nvPr/>
            </p:nvGrpSpPr>
            <p:grpSpPr>
              <a:xfrm>
                <a:off x="3633371" y="5550023"/>
                <a:ext cx="2971800" cy="796584"/>
                <a:chOff x="3563083" y="5867400"/>
                <a:chExt cx="2971800" cy="796584"/>
              </a:xfrm>
            </p:grpSpPr>
            <p:pic>
              <p:nvPicPr>
                <p:cNvPr id="49" name="Picture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1267" y="6072922"/>
                  <a:ext cx="934701" cy="446814"/>
                </a:xfrm>
                <a:prstGeom prst="rect">
                  <a:avLst/>
                </a:prstGeom>
              </p:spPr>
            </p:pic>
            <p:pic>
              <p:nvPicPr>
                <p:cNvPr id="50" name="Picture 4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72330" y="6052023"/>
                  <a:ext cx="610153" cy="488611"/>
                </a:xfrm>
                <a:prstGeom prst="rect">
                  <a:avLst/>
                </a:prstGeom>
              </p:spPr>
            </p:pic>
            <p:sp>
              <p:nvSpPr>
                <p:cNvPr id="51" name="Rectangle 50"/>
                <p:cNvSpPr/>
                <p:nvPr/>
              </p:nvSpPr>
              <p:spPr>
                <a:xfrm>
                  <a:off x="3563083" y="5867400"/>
                  <a:ext cx="2971800" cy="796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4677483" y="6385869"/>
                <a:ext cx="883575" cy="369332"/>
              </a:xfrm>
              <a:prstGeom prst="rect">
                <a:avLst/>
              </a:prstGeom>
              <a:noFill/>
              <a:ln>
                <a:solidFill>
                  <a:schemeClr val="accent1"/>
                </a:solidFill>
              </a:ln>
            </p:spPr>
            <p:txBody>
              <a:bodyPr wrap="none" rtlCol="0">
                <a:spAutoFit/>
              </a:bodyPr>
              <a:lstStyle/>
              <a:p>
                <a:r>
                  <a:rPr lang="en-US" dirty="0" smtClean="0">
                    <a:solidFill>
                      <a:schemeClr val="tx2"/>
                    </a:solidFill>
                  </a:rPr>
                  <a:t>Models</a:t>
                </a:r>
                <a:endParaRPr lang="en-US" dirty="0">
                  <a:solidFill>
                    <a:schemeClr val="tx2"/>
                  </a:solidFill>
                </a:endParaRPr>
              </a:p>
            </p:txBody>
          </p:sp>
        </p:grpSp>
      </p:grpSp>
      <p:sp>
        <p:nvSpPr>
          <p:cNvPr id="90" name="Right Arrow 89"/>
          <p:cNvSpPr/>
          <p:nvPr/>
        </p:nvSpPr>
        <p:spPr>
          <a:xfrm rot="5400000">
            <a:off x="5205570"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91" name="Right Arrow 90"/>
          <p:cNvSpPr/>
          <p:nvPr/>
        </p:nvSpPr>
        <p:spPr>
          <a:xfrm rot="16200000">
            <a:off x="5719954"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92" name="TextBox 91"/>
          <p:cNvSpPr txBox="1"/>
          <p:nvPr/>
        </p:nvSpPr>
        <p:spPr>
          <a:xfrm>
            <a:off x="6261077" y="4553697"/>
            <a:ext cx="1282723" cy="523220"/>
          </a:xfrm>
          <a:prstGeom prst="rect">
            <a:avLst/>
          </a:prstGeom>
          <a:noFill/>
        </p:spPr>
        <p:txBody>
          <a:bodyPr wrap="none" rtlCol="0">
            <a:spAutoFit/>
          </a:bodyPr>
          <a:lstStyle/>
          <a:p>
            <a:pPr algn="ctr"/>
            <a:r>
              <a:rPr lang="en-US" sz="1400" dirty="0" smtClean="0">
                <a:solidFill>
                  <a:srgbClr val="FF0000"/>
                </a:solidFill>
              </a:rPr>
              <a:t>Flood Mapping</a:t>
            </a:r>
          </a:p>
          <a:p>
            <a:pPr algn="ctr"/>
            <a:r>
              <a:rPr lang="en-US" sz="1400" dirty="0" smtClean="0">
                <a:solidFill>
                  <a:srgbClr val="FF0000"/>
                </a:solidFill>
              </a:rPr>
              <a:t>Services</a:t>
            </a:r>
            <a:endParaRPr lang="en-US" sz="1400" dirty="0">
              <a:solidFill>
                <a:srgbClr val="FF0000"/>
              </a:solidFill>
            </a:endParaRPr>
          </a:p>
        </p:txBody>
      </p:sp>
      <p:grpSp>
        <p:nvGrpSpPr>
          <p:cNvPr id="32" name="Group 31"/>
          <p:cNvGrpSpPr/>
          <p:nvPr/>
        </p:nvGrpSpPr>
        <p:grpSpPr>
          <a:xfrm>
            <a:off x="4953000" y="5257800"/>
            <a:ext cx="2057400" cy="1517235"/>
            <a:chOff x="5029200" y="5362031"/>
            <a:chExt cx="2057400" cy="1517235"/>
          </a:xfrm>
        </p:grpSpPr>
        <p:pic>
          <p:nvPicPr>
            <p:cNvPr id="10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626" t="42475" r="18661" b="12607"/>
            <a:stretch/>
          </p:blipFill>
          <p:spPr bwMode="auto">
            <a:xfrm>
              <a:off x="5181600" y="5457528"/>
              <a:ext cx="1743740" cy="91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5029200" y="5362031"/>
              <a:ext cx="2057400" cy="11009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5701704" y="6509934"/>
              <a:ext cx="702885" cy="369332"/>
            </a:xfrm>
            <a:prstGeom prst="rect">
              <a:avLst/>
            </a:prstGeom>
            <a:noFill/>
            <a:ln>
              <a:solidFill>
                <a:schemeClr val="accent1"/>
              </a:solidFill>
            </a:ln>
          </p:spPr>
          <p:txBody>
            <a:bodyPr wrap="none" rtlCol="0">
              <a:spAutoFit/>
            </a:bodyPr>
            <a:lstStyle/>
            <a:p>
              <a:r>
                <a:rPr lang="en-US" dirty="0" smtClean="0">
                  <a:solidFill>
                    <a:schemeClr val="tx2"/>
                  </a:solidFill>
                </a:rPr>
                <a:t>Maps</a:t>
              </a:r>
              <a:endParaRPr lang="en-US" dirty="0">
                <a:solidFill>
                  <a:schemeClr val="tx2"/>
                </a:solidFill>
              </a:endParaRPr>
            </a:p>
          </p:txBody>
        </p:sp>
      </p:grpSp>
      <p:grpSp>
        <p:nvGrpSpPr>
          <p:cNvPr id="38" name="Group 37"/>
          <p:cNvGrpSpPr/>
          <p:nvPr/>
        </p:nvGrpSpPr>
        <p:grpSpPr>
          <a:xfrm>
            <a:off x="7630633" y="678388"/>
            <a:ext cx="1426534" cy="4872336"/>
            <a:chOff x="7630633" y="678388"/>
            <a:chExt cx="1426534" cy="4872336"/>
          </a:xfrm>
        </p:grpSpPr>
        <p:pic>
          <p:nvPicPr>
            <p:cNvPr id="94" name="Picture 93"/>
            <p:cNvPicPr>
              <a:picLocks noChangeAspect="1"/>
            </p:cNvPicPr>
            <p:nvPr/>
          </p:nvPicPr>
          <p:blipFill rotWithShape="1">
            <a:blip r:embed="rId14" cstate="print">
              <a:extLst>
                <a:ext uri="{28A0092B-C50C-407E-A947-70E740481C1C}">
                  <a14:useLocalDpi xmlns:a14="http://schemas.microsoft.com/office/drawing/2010/main" val="0"/>
                </a:ext>
              </a:extLst>
            </a:blip>
            <a:srcRect l="3384" t="1689" b="-1"/>
            <a:stretch/>
          </p:blipFill>
          <p:spPr>
            <a:xfrm>
              <a:off x="7811574" y="1994848"/>
              <a:ext cx="1090178" cy="684831"/>
            </a:xfrm>
            <a:prstGeom prst="rect">
              <a:avLst/>
            </a:prstGeom>
          </p:spPr>
        </p:pic>
        <p:grpSp>
          <p:nvGrpSpPr>
            <p:cNvPr id="34" name="Group 33"/>
            <p:cNvGrpSpPr/>
            <p:nvPr/>
          </p:nvGrpSpPr>
          <p:grpSpPr>
            <a:xfrm>
              <a:off x="7924800" y="1260892"/>
              <a:ext cx="845377" cy="581556"/>
              <a:chOff x="4214951" y="1207055"/>
              <a:chExt cx="1285138" cy="816155"/>
            </a:xfrm>
          </p:grpSpPr>
          <p:pic>
            <p:nvPicPr>
              <p:cNvPr id="95" name="Picture 94"/>
              <p:cNvPicPr>
                <a:picLocks noChangeAspect="1"/>
              </p:cNvPicPr>
              <p:nvPr/>
            </p:nvPicPr>
            <p:blipFill rotWithShape="1">
              <a:blip r:embed="rId15" cstate="print">
                <a:extLst>
                  <a:ext uri="{28A0092B-C50C-407E-A947-70E740481C1C}">
                    <a14:useLocalDpi xmlns:a14="http://schemas.microsoft.com/office/drawing/2010/main" val="0"/>
                  </a:ext>
                </a:extLst>
              </a:blip>
              <a:srcRect l="6334" t="14889" r="4000" b="14742"/>
              <a:stretch/>
            </p:blipFill>
            <p:spPr>
              <a:xfrm>
                <a:off x="4961606" y="1207055"/>
                <a:ext cx="538483" cy="316945"/>
              </a:xfrm>
              <a:prstGeom prst="rect">
                <a:avLst/>
              </a:prstGeom>
            </p:spPr>
          </p:pic>
          <p:pic>
            <p:nvPicPr>
              <p:cNvPr id="96" name="Picture 9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44650" y="1650816"/>
                <a:ext cx="372394" cy="372394"/>
              </a:xfrm>
              <a:prstGeom prst="rect">
                <a:avLst/>
              </a:prstGeom>
            </p:spPr>
          </p:pic>
          <p:pic>
            <p:nvPicPr>
              <p:cNvPr id="97" name="Picture 9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24602" y="1432902"/>
                <a:ext cx="337004" cy="337004"/>
              </a:xfrm>
              <a:prstGeom prst="rect">
                <a:avLst/>
              </a:prstGeom>
            </p:spPr>
          </p:pic>
          <p:pic>
            <p:nvPicPr>
              <p:cNvPr id="98" name="Picture 9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14951" y="1419201"/>
                <a:ext cx="299719" cy="363260"/>
              </a:xfrm>
              <a:prstGeom prst="rect">
                <a:avLst/>
              </a:prstGeom>
            </p:spPr>
          </p:pic>
        </p:grpSp>
        <p:pic>
          <p:nvPicPr>
            <p:cNvPr id="99" name="Picture 2"/>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171" t="11000" r="1983" b="5241"/>
            <a:stretch/>
          </p:blipFill>
          <p:spPr bwMode="auto">
            <a:xfrm>
              <a:off x="7825958" y="3785747"/>
              <a:ext cx="1013242" cy="571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9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24800" y="2886030"/>
              <a:ext cx="837930" cy="709018"/>
            </a:xfrm>
            <a:prstGeom prst="rect">
              <a:avLst/>
            </a:prstGeom>
          </p:spPr>
        </p:pic>
        <p:pic>
          <p:nvPicPr>
            <p:cNvPr id="102" name="Picture 10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50888" y="4615635"/>
              <a:ext cx="585754" cy="732013"/>
            </a:xfrm>
            <a:prstGeom prst="rect">
              <a:avLst/>
            </a:prstGeom>
          </p:spPr>
        </p:pic>
        <p:sp>
          <p:nvSpPr>
            <p:cNvPr id="103" name="TextBox 102"/>
            <p:cNvSpPr txBox="1"/>
            <p:nvPr/>
          </p:nvSpPr>
          <p:spPr>
            <a:xfrm>
              <a:off x="7630633" y="678388"/>
              <a:ext cx="1426534" cy="369332"/>
            </a:xfrm>
            <a:prstGeom prst="rect">
              <a:avLst/>
            </a:prstGeom>
            <a:noFill/>
            <a:ln>
              <a:solidFill>
                <a:schemeClr val="accent1"/>
              </a:solidFill>
            </a:ln>
          </p:spPr>
          <p:txBody>
            <a:bodyPr wrap="square" rtlCol="0">
              <a:spAutoFit/>
            </a:bodyPr>
            <a:lstStyle/>
            <a:p>
              <a:pPr algn="ctr"/>
              <a:r>
                <a:rPr lang="en-US" dirty="0" smtClean="0">
                  <a:solidFill>
                    <a:schemeClr val="tx2"/>
                  </a:solidFill>
                </a:rPr>
                <a:t>Outputs</a:t>
              </a:r>
              <a:endParaRPr lang="en-US" dirty="0">
                <a:solidFill>
                  <a:schemeClr val="tx2"/>
                </a:solidFill>
              </a:endParaRPr>
            </a:p>
          </p:txBody>
        </p:sp>
        <p:sp>
          <p:nvSpPr>
            <p:cNvPr id="104" name="Rectangle 103"/>
            <p:cNvSpPr/>
            <p:nvPr/>
          </p:nvSpPr>
          <p:spPr>
            <a:xfrm>
              <a:off x="7696200" y="1047720"/>
              <a:ext cx="1295400" cy="45030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ight Arrow 34"/>
          <p:cNvSpPr/>
          <p:nvPr/>
        </p:nvSpPr>
        <p:spPr>
          <a:xfrm rot="5400000">
            <a:off x="3120532"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3" name="Right Arrow 82"/>
          <p:cNvSpPr/>
          <p:nvPr/>
        </p:nvSpPr>
        <p:spPr>
          <a:xfrm rot="16200000">
            <a:off x="3634916" y="4574482"/>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80" name="TextBox 79"/>
          <p:cNvSpPr txBox="1"/>
          <p:nvPr/>
        </p:nvSpPr>
        <p:spPr>
          <a:xfrm>
            <a:off x="4176127" y="4553697"/>
            <a:ext cx="880369" cy="523220"/>
          </a:xfrm>
          <a:prstGeom prst="rect">
            <a:avLst/>
          </a:prstGeom>
          <a:noFill/>
        </p:spPr>
        <p:txBody>
          <a:bodyPr wrap="none" rtlCol="0">
            <a:spAutoFit/>
          </a:bodyPr>
          <a:lstStyle/>
          <a:p>
            <a:pPr algn="ctr"/>
            <a:r>
              <a:rPr lang="en-US" sz="1400" dirty="0" smtClean="0">
                <a:solidFill>
                  <a:srgbClr val="FF0000"/>
                </a:solidFill>
              </a:rPr>
              <a:t>Modeling</a:t>
            </a:r>
          </a:p>
          <a:p>
            <a:pPr algn="ctr"/>
            <a:r>
              <a:rPr lang="en-US" sz="1400" dirty="0" smtClean="0">
                <a:solidFill>
                  <a:srgbClr val="FF0000"/>
                </a:solidFill>
              </a:rPr>
              <a:t>Services</a:t>
            </a:r>
            <a:endParaRPr lang="en-US" sz="1400" dirty="0">
              <a:solidFill>
                <a:srgbClr val="FF0000"/>
              </a:solidFill>
            </a:endParaRPr>
          </a:p>
        </p:txBody>
      </p:sp>
      <p:sp>
        <p:nvSpPr>
          <p:cNvPr id="106" name="TextBox 105"/>
          <p:cNvSpPr txBox="1"/>
          <p:nvPr/>
        </p:nvSpPr>
        <p:spPr>
          <a:xfrm>
            <a:off x="1703697" y="4558352"/>
            <a:ext cx="1532150" cy="523220"/>
          </a:xfrm>
          <a:prstGeom prst="rect">
            <a:avLst/>
          </a:prstGeom>
          <a:noFill/>
        </p:spPr>
        <p:txBody>
          <a:bodyPr wrap="none" rtlCol="0">
            <a:spAutoFit/>
          </a:bodyPr>
          <a:lstStyle/>
          <a:p>
            <a:pPr algn="ctr"/>
            <a:r>
              <a:rPr lang="en-US" sz="1400" dirty="0" smtClean="0">
                <a:solidFill>
                  <a:srgbClr val="FF0000"/>
                </a:solidFill>
              </a:rPr>
              <a:t>Data and Mapping</a:t>
            </a:r>
          </a:p>
          <a:p>
            <a:pPr algn="ctr"/>
            <a:r>
              <a:rPr lang="en-US" sz="1400" dirty="0" smtClean="0">
                <a:solidFill>
                  <a:srgbClr val="FF0000"/>
                </a:solidFill>
              </a:rPr>
              <a:t> Services</a:t>
            </a:r>
            <a:endParaRPr lang="en-US" sz="1400" dirty="0">
              <a:solidFill>
                <a:srgbClr val="FF0000"/>
              </a:solidFill>
            </a:endParaRPr>
          </a:p>
        </p:txBody>
      </p:sp>
      <p:grpSp>
        <p:nvGrpSpPr>
          <p:cNvPr id="43" name="Group 42"/>
          <p:cNvGrpSpPr/>
          <p:nvPr/>
        </p:nvGrpSpPr>
        <p:grpSpPr>
          <a:xfrm>
            <a:off x="6723049" y="2133600"/>
            <a:ext cx="973151" cy="1716107"/>
            <a:chOff x="6723049" y="2133600"/>
            <a:chExt cx="973151" cy="1716107"/>
          </a:xfrm>
        </p:grpSpPr>
        <p:sp>
          <p:nvSpPr>
            <p:cNvPr id="86" name="Right Arrow 85"/>
            <p:cNvSpPr/>
            <p:nvPr/>
          </p:nvSpPr>
          <p:spPr>
            <a:xfrm>
              <a:off x="6905717" y="2864053"/>
              <a:ext cx="638083" cy="423754"/>
            </a:xfrm>
            <a:prstGeom prst="rightArrow">
              <a:avLst/>
            </a:prstGeom>
          </p:spPr>
          <p:style>
            <a:lnRef idx="1">
              <a:schemeClr val="dk1"/>
            </a:lnRef>
            <a:fillRef idx="2">
              <a:schemeClr val="dk1"/>
            </a:fillRef>
            <a:effectRef idx="1">
              <a:schemeClr val="dk1"/>
            </a:effectRef>
            <a:fontRef idx="minor">
              <a:schemeClr val="dk1"/>
            </a:fontRef>
          </p:style>
          <p:txBody>
            <a:bodyPr spcFirstLastPara="0" vert="horz" wrap="square" lIns="127126" tIns="84752" rIns="1" bIns="84751" numCol="1" spcCol="1270" anchor="ctr" anchorCtr="0">
              <a:noAutofit/>
            </a:bodyPr>
            <a:lstStyle/>
            <a:p>
              <a:pPr lvl="0" algn="ctr" defTabSz="577850">
                <a:lnSpc>
                  <a:spcPct val="90000"/>
                </a:lnSpc>
                <a:spcBef>
                  <a:spcPct val="0"/>
                </a:spcBef>
                <a:spcAft>
                  <a:spcPct val="35000"/>
                </a:spcAft>
              </a:pPr>
              <a:endParaRPr lang="en-US" sz="1300" kern="1200"/>
            </a:p>
          </p:txBody>
        </p:sp>
        <p:sp>
          <p:nvSpPr>
            <p:cNvPr id="107" name="TextBox 106"/>
            <p:cNvSpPr txBox="1"/>
            <p:nvPr/>
          </p:nvSpPr>
          <p:spPr>
            <a:xfrm>
              <a:off x="6723049" y="2133600"/>
              <a:ext cx="973151" cy="738664"/>
            </a:xfrm>
            <a:prstGeom prst="rect">
              <a:avLst/>
            </a:prstGeom>
            <a:noFill/>
          </p:spPr>
          <p:txBody>
            <a:bodyPr wrap="none" rtlCol="0">
              <a:spAutoFit/>
            </a:bodyPr>
            <a:lstStyle/>
            <a:p>
              <a:pPr algn="ctr"/>
              <a:r>
                <a:rPr lang="en-US" sz="1400" dirty="0" smtClean="0">
                  <a:solidFill>
                    <a:srgbClr val="FF0000"/>
                  </a:solidFill>
                </a:rPr>
                <a:t>Data </a:t>
              </a:r>
            </a:p>
            <a:p>
              <a:pPr algn="ctr"/>
              <a:r>
                <a:rPr lang="en-US" sz="1400" dirty="0" smtClean="0">
                  <a:solidFill>
                    <a:srgbClr val="FF0000"/>
                  </a:solidFill>
                </a:rPr>
                <a:t>Services</a:t>
              </a:r>
            </a:p>
            <a:p>
              <a:pPr algn="ctr"/>
              <a:r>
                <a:rPr lang="en-US" sz="1400" dirty="0" smtClean="0">
                  <a:solidFill>
                    <a:srgbClr val="FF0000"/>
                  </a:solidFill>
                </a:rPr>
                <a:t>(WaterML)</a:t>
              </a:r>
              <a:endParaRPr lang="en-US" sz="1400" dirty="0">
                <a:solidFill>
                  <a:srgbClr val="FF0000"/>
                </a:solidFill>
              </a:endParaRPr>
            </a:p>
          </p:txBody>
        </p:sp>
        <p:sp>
          <p:nvSpPr>
            <p:cNvPr id="115" name="TextBox 114"/>
            <p:cNvSpPr txBox="1"/>
            <p:nvPr/>
          </p:nvSpPr>
          <p:spPr>
            <a:xfrm>
              <a:off x="6792873" y="3326487"/>
              <a:ext cx="835485" cy="523220"/>
            </a:xfrm>
            <a:prstGeom prst="rect">
              <a:avLst/>
            </a:prstGeom>
            <a:noFill/>
          </p:spPr>
          <p:txBody>
            <a:bodyPr wrap="none" rtlCol="0">
              <a:spAutoFit/>
            </a:bodyPr>
            <a:lstStyle/>
            <a:p>
              <a:pPr algn="ctr"/>
              <a:r>
                <a:rPr lang="en-US" sz="1400" dirty="0" smtClean="0">
                  <a:solidFill>
                    <a:srgbClr val="FF0000"/>
                  </a:solidFill>
                </a:rPr>
                <a:t>Mapping</a:t>
              </a:r>
            </a:p>
            <a:p>
              <a:pPr algn="ctr"/>
              <a:r>
                <a:rPr lang="en-US" sz="1400" dirty="0" smtClean="0">
                  <a:solidFill>
                    <a:srgbClr val="FF0000"/>
                  </a:solidFill>
                </a:rPr>
                <a:t>Services</a:t>
              </a:r>
              <a:endParaRPr lang="en-US" sz="1400" dirty="0">
                <a:solidFill>
                  <a:srgbClr val="FF0000"/>
                </a:solidFill>
              </a:endParaRPr>
            </a:p>
          </p:txBody>
        </p:sp>
      </p:grpSp>
      <p:grpSp>
        <p:nvGrpSpPr>
          <p:cNvPr id="42" name="Group 41"/>
          <p:cNvGrpSpPr/>
          <p:nvPr/>
        </p:nvGrpSpPr>
        <p:grpSpPr>
          <a:xfrm>
            <a:off x="252347" y="206310"/>
            <a:ext cx="841637" cy="784289"/>
            <a:chOff x="252347" y="206310"/>
            <a:chExt cx="841637" cy="784289"/>
          </a:xfrm>
        </p:grpSpPr>
        <p:grpSp>
          <p:nvGrpSpPr>
            <p:cNvPr id="59" name="Group 58"/>
            <p:cNvGrpSpPr/>
            <p:nvPr/>
          </p:nvGrpSpPr>
          <p:grpSpPr>
            <a:xfrm>
              <a:off x="798726" y="507994"/>
              <a:ext cx="295258" cy="240693"/>
              <a:chOff x="18311569" y="23720186"/>
              <a:chExt cx="1371599" cy="1051560"/>
            </a:xfrm>
          </p:grpSpPr>
          <p:sp>
            <p:nvSpPr>
              <p:cNvPr id="77" name="Freeform 76"/>
              <p:cNvSpPr/>
              <p:nvPr/>
            </p:nvSpPr>
            <p:spPr>
              <a:xfrm>
                <a:off x="18364200" y="24208636"/>
                <a:ext cx="1266093" cy="256615"/>
              </a:xfrm>
              <a:custGeom>
                <a:avLst/>
                <a:gdLst>
                  <a:gd name="connsiteX0" fmla="*/ 0 w 2343150"/>
                  <a:gd name="connsiteY0" fmla="*/ 629463 h 877113"/>
                  <a:gd name="connsiteX1" fmla="*/ 647700 w 2343150"/>
                  <a:gd name="connsiteY1" fmla="*/ 229413 h 877113"/>
                  <a:gd name="connsiteX2" fmla="*/ 990600 w 2343150"/>
                  <a:gd name="connsiteY2" fmla="*/ 591363 h 877113"/>
                  <a:gd name="connsiteX3" fmla="*/ 1295400 w 2343150"/>
                  <a:gd name="connsiteY3" fmla="*/ 813 h 877113"/>
                  <a:gd name="connsiteX4" fmla="*/ 1695450 w 2343150"/>
                  <a:gd name="connsiteY4" fmla="*/ 743763 h 877113"/>
                  <a:gd name="connsiteX5" fmla="*/ 2343150 w 2343150"/>
                  <a:gd name="connsiteY5" fmla="*/ 877113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3150" h="877113">
                    <a:moveTo>
                      <a:pt x="0" y="629463"/>
                    </a:moveTo>
                    <a:cubicBezTo>
                      <a:pt x="241300" y="432613"/>
                      <a:pt x="482600" y="235763"/>
                      <a:pt x="647700" y="229413"/>
                    </a:cubicBezTo>
                    <a:cubicBezTo>
                      <a:pt x="812800" y="223063"/>
                      <a:pt x="882650" y="629463"/>
                      <a:pt x="990600" y="591363"/>
                    </a:cubicBezTo>
                    <a:cubicBezTo>
                      <a:pt x="1098550" y="553263"/>
                      <a:pt x="1177925" y="-24587"/>
                      <a:pt x="1295400" y="813"/>
                    </a:cubicBezTo>
                    <a:cubicBezTo>
                      <a:pt x="1412875" y="26213"/>
                      <a:pt x="1520825" y="597713"/>
                      <a:pt x="1695450" y="743763"/>
                    </a:cubicBezTo>
                    <a:cubicBezTo>
                      <a:pt x="1870075" y="889813"/>
                      <a:pt x="2216150" y="842188"/>
                      <a:pt x="2343150" y="877113"/>
                    </a:cubicBezTo>
                  </a:path>
                </a:pathLst>
              </a:custGeom>
              <a:no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flipV="1">
                <a:off x="18364200" y="23720186"/>
                <a:ext cx="0" cy="105156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18311569" y="24766394"/>
                <a:ext cx="1371599"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52347" y="473111"/>
              <a:ext cx="532218" cy="517488"/>
              <a:chOff x="14118110" y="19570458"/>
              <a:chExt cx="2472380" cy="2260842"/>
            </a:xfrm>
          </p:grpSpPr>
          <p:sp>
            <p:nvSpPr>
              <p:cNvPr id="64" name="Teardrop 63"/>
              <p:cNvSpPr/>
              <p:nvPr/>
            </p:nvSpPr>
            <p:spPr>
              <a:xfrm rot="4731899">
                <a:off x="13958368" y="19789282"/>
                <a:ext cx="2163110" cy="1843626"/>
              </a:xfrm>
              <a:prstGeom prst="teardrop">
                <a:avLst>
                  <a:gd name="adj" fmla="val 127277"/>
                </a:avLst>
              </a:prstGeom>
              <a:ln w="19050"/>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5" name="Freeform 64"/>
              <p:cNvSpPr/>
              <p:nvPr/>
            </p:nvSpPr>
            <p:spPr>
              <a:xfrm>
                <a:off x="15290800" y="19913600"/>
                <a:ext cx="1143000" cy="1917700"/>
              </a:xfrm>
              <a:custGeom>
                <a:avLst/>
                <a:gdLst>
                  <a:gd name="connsiteX0" fmla="*/ 1143000 w 1143000"/>
                  <a:gd name="connsiteY0" fmla="*/ 1917700 h 1917700"/>
                  <a:gd name="connsiteX1" fmla="*/ 762000 w 1143000"/>
                  <a:gd name="connsiteY1" fmla="*/ 1714500 h 1917700"/>
                  <a:gd name="connsiteX2" fmla="*/ 304800 w 1143000"/>
                  <a:gd name="connsiteY2" fmla="*/ 1244600 h 1917700"/>
                  <a:gd name="connsiteX3" fmla="*/ 165100 w 1143000"/>
                  <a:gd name="connsiteY3" fmla="*/ 812800 h 1917700"/>
                  <a:gd name="connsiteX4" fmla="*/ 114300 w 1143000"/>
                  <a:gd name="connsiteY4" fmla="*/ 368300 h 1917700"/>
                  <a:gd name="connsiteX5" fmla="*/ 0 w 1143000"/>
                  <a:gd name="connsiteY5" fmla="*/ 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1917700">
                    <a:moveTo>
                      <a:pt x="1143000" y="1917700"/>
                    </a:moveTo>
                    <a:cubicBezTo>
                      <a:pt x="1022350" y="1872191"/>
                      <a:pt x="901700" y="1826683"/>
                      <a:pt x="762000" y="1714500"/>
                    </a:cubicBezTo>
                    <a:cubicBezTo>
                      <a:pt x="622300" y="1602317"/>
                      <a:pt x="404283" y="1394883"/>
                      <a:pt x="304800" y="1244600"/>
                    </a:cubicBezTo>
                    <a:cubicBezTo>
                      <a:pt x="205317" y="1094317"/>
                      <a:pt x="196850" y="958850"/>
                      <a:pt x="165100" y="812800"/>
                    </a:cubicBezTo>
                    <a:cubicBezTo>
                      <a:pt x="133350" y="666750"/>
                      <a:pt x="141817" y="503767"/>
                      <a:pt x="114300" y="368300"/>
                    </a:cubicBezTo>
                    <a:cubicBezTo>
                      <a:pt x="86783" y="232833"/>
                      <a:pt x="8467" y="65617"/>
                      <a:pt x="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14478000" y="20021550"/>
                <a:ext cx="1047750" cy="1231697"/>
              </a:xfrm>
              <a:custGeom>
                <a:avLst/>
                <a:gdLst>
                  <a:gd name="connsiteX0" fmla="*/ 1047750 w 1047750"/>
                  <a:gd name="connsiteY0" fmla="*/ 990600 h 1231697"/>
                  <a:gd name="connsiteX1" fmla="*/ 857250 w 1047750"/>
                  <a:gd name="connsiteY1" fmla="*/ 1143000 h 1231697"/>
                  <a:gd name="connsiteX2" fmla="*/ 552450 w 1047750"/>
                  <a:gd name="connsiteY2" fmla="*/ 1228725 h 1231697"/>
                  <a:gd name="connsiteX3" fmla="*/ 133350 w 1047750"/>
                  <a:gd name="connsiteY3" fmla="*/ 1038225 h 1231697"/>
                  <a:gd name="connsiteX4" fmla="*/ 47625 w 1047750"/>
                  <a:gd name="connsiteY4" fmla="*/ 800100 h 1231697"/>
                  <a:gd name="connsiteX5" fmla="*/ 104775 w 1047750"/>
                  <a:gd name="connsiteY5" fmla="*/ 400050 h 1231697"/>
                  <a:gd name="connsiteX6" fmla="*/ 0 w 1047750"/>
                  <a:gd name="connsiteY6" fmla="*/ 0 h 123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231697">
                    <a:moveTo>
                      <a:pt x="1047750" y="990600"/>
                    </a:moveTo>
                    <a:cubicBezTo>
                      <a:pt x="993775" y="1046956"/>
                      <a:pt x="939800" y="1103313"/>
                      <a:pt x="857250" y="1143000"/>
                    </a:cubicBezTo>
                    <a:cubicBezTo>
                      <a:pt x="774700" y="1182687"/>
                      <a:pt x="673100" y="1246188"/>
                      <a:pt x="552450" y="1228725"/>
                    </a:cubicBezTo>
                    <a:cubicBezTo>
                      <a:pt x="431800" y="1211262"/>
                      <a:pt x="217487" y="1109662"/>
                      <a:pt x="133350" y="1038225"/>
                    </a:cubicBezTo>
                    <a:cubicBezTo>
                      <a:pt x="49213" y="966788"/>
                      <a:pt x="52387" y="906462"/>
                      <a:pt x="47625" y="800100"/>
                    </a:cubicBezTo>
                    <a:cubicBezTo>
                      <a:pt x="42862" y="693737"/>
                      <a:pt x="112712" y="533400"/>
                      <a:pt x="104775" y="400050"/>
                    </a:cubicBezTo>
                    <a:cubicBezTo>
                      <a:pt x="96837" y="266700"/>
                      <a:pt x="48418" y="133350"/>
                      <a:pt x="0" y="0"/>
                    </a:cubicBezTo>
                  </a:path>
                </a:pathLst>
              </a:cu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242577" y="19570458"/>
                <a:ext cx="2347913"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1" name="Group 40"/>
            <p:cNvGrpSpPr/>
            <p:nvPr/>
          </p:nvGrpSpPr>
          <p:grpSpPr>
            <a:xfrm>
              <a:off x="516405" y="206310"/>
              <a:ext cx="295258" cy="240693"/>
              <a:chOff x="516405" y="206310"/>
              <a:chExt cx="295258" cy="240693"/>
            </a:xfrm>
          </p:grpSpPr>
          <p:sp>
            <p:nvSpPr>
              <p:cNvPr id="120" name="Freeform 119"/>
              <p:cNvSpPr/>
              <p:nvPr/>
            </p:nvSpPr>
            <p:spPr>
              <a:xfrm>
                <a:off x="527735" y="318112"/>
                <a:ext cx="272546" cy="58737"/>
              </a:xfrm>
              <a:custGeom>
                <a:avLst/>
                <a:gdLst>
                  <a:gd name="connsiteX0" fmla="*/ 0 w 2343150"/>
                  <a:gd name="connsiteY0" fmla="*/ 629463 h 877113"/>
                  <a:gd name="connsiteX1" fmla="*/ 647700 w 2343150"/>
                  <a:gd name="connsiteY1" fmla="*/ 229413 h 877113"/>
                  <a:gd name="connsiteX2" fmla="*/ 990600 w 2343150"/>
                  <a:gd name="connsiteY2" fmla="*/ 591363 h 877113"/>
                  <a:gd name="connsiteX3" fmla="*/ 1295400 w 2343150"/>
                  <a:gd name="connsiteY3" fmla="*/ 813 h 877113"/>
                  <a:gd name="connsiteX4" fmla="*/ 1695450 w 2343150"/>
                  <a:gd name="connsiteY4" fmla="*/ 743763 h 877113"/>
                  <a:gd name="connsiteX5" fmla="*/ 2343150 w 2343150"/>
                  <a:gd name="connsiteY5" fmla="*/ 877113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3150" h="877113">
                    <a:moveTo>
                      <a:pt x="0" y="629463"/>
                    </a:moveTo>
                    <a:cubicBezTo>
                      <a:pt x="241300" y="432613"/>
                      <a:pt x="482600" y="235763"/>
                      <a:pt x="647700" y="229413"/>
                    </a:cubicBezTo>
                    <a:cubicBezTo>
                      <a:pt x="812800" y="223063"/>
                      <a:pt x="882650" y="629463"/>
                      <a:pt x="990600" y="591363"/>
                    </a:cubicBezTo>
                    <a:cubicBezTo>
                      <a:pt x="1098550" y="553263"/>
                      <a:pt x="1177925" y="-24587"/>
                      <a:pt x="1295400" y="813"/>
                    </a:cubicBezTo>
                    <a:cubicBezTo>
                      <a:pt x="1412875" y="26213"/>
                      <a:pt x="1520825" y="597713"/>
                      <a:pt x="1695450" y="743763"/>
                    </a:cubicBezTo>
                    <a:cubicBezTo>
                      <a:pt x="1870075" y="889813"/>
                      <a:pt x="2216150" y="842188"/>
                      <a:pt x="2343150" y="877113"/>
                    </a:cubicBezTo>
                  </a:path>
                </a:pathLst>
              </a:custGeom>
              <a:noFill/>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Arrow Connector 120"/>
              <p:cNvCxnSpPr/>
              <p:nvPr/>
            </p:nvCxnSpPr>
            <p:spPr>
              <a:xfrm flipV="1">
                <a:off x="527735" y="206310"/>
                <a:ext cx="0" cy="24069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516405" y="445778"/>
                <a:ext cx="29525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312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animEffect transition="in" filter="fade">
                                      <p:cBhvr>
                                        <p:cTn id="7" dur="500"/>
                                        <p:tgtEl>
                                          <p:spTgt spid="10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6"/>
                                        </p:tgtEl>
                                        <p:attrNameLst>
                                          <p:attrName>style.visibility</p:attrName>
                                        </p:attrNameLst>
                                      </p:cBhvr>
                                      <p:to>
                                        <p:strVal val="visible"/>
                                      </p:to>
                                    </p:set>
                                    <p:animEffect transition="in" filter="fade">
                                      <p:cBhvr>
                                        <p:cTn id="12" dur="500"/>
                                        <p:tgtEl>
                                          <p:spTgt spid="1036"/>
                                        </p:tgtEl>
                                      </p:cBhvr>
                                    </p:animEffect>
                                  </p:childTnLst>
                                </p:cTn>
                              </p:par>
                              <p:par>
                                <p:cTn id="13" presetID="10" presetClass="entr" presetSubtype="0"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par>
                                <p:cTn id="16" presetID="10" presetClass="entr" presetSubtype="0" fill="hold"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fade">
                                      <p:cBhvr>
                                        <p:cTn id="18" dur="500"/>
                                        <p:tgtEl>
                                          <p:spTgt spid="112"/>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83"/>
                                        </p:tgtEl>
                                        <p:attrNameLst>
                                          <p:attrName>style.visibility</p:attrName>
                                        </p:attrNameLst>
                                      </p:cBhvr>
                                      <p:to>
                                        <p:strVal val="visible"/>
                                      </p:to>
                                    </p:set>
                                    <p:animEffect transition="in" filter="fade">
                                      <p:cBhvr>
                                        <p:cTn id="41" dur="500"/>
                                        <p:tgtEl>
                                          <p:spTgt spid="8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0"/>
                                        </p:tgtEl>
                                        <p:attrNameLst>
                                          <p:attrName>style.visibility</p:attrName>
                                        </p:attrNameLst>
                                      </p:cBhvr>
                                      <p:to>
                                        <p:strVal val="visible"/>
                                      </p:to>
                                    </p:set>
                                    <p:animEffect transition="in" filter="fade">
                                      <p:cBhvr>
                                        <p:cTn id="44" dur="500"/>
                                        <p:tgtEl>
                                          <p:spTgt spid="8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animEffect transition="in" filter="fade">
                                      <p:cBhvr>
                                        <p:cTn id="49" dur="500"/>
                                        <p:tgtEl>
                                          <p:spTgt spid="90"/>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91"/>
                                        </p:tgtEl>
                                        <p:attrNameLst>
                                          <p:attrName>style.visibility</p:attrName>
                                        </p:attrNameLst>
                                      </p:cBhvr>
                                      <p:to>
                                        <p:strVal val="visible"/>
                                      </p:to>
                                    </p:set>
                                    <p:animEffect transition="in" filter="fade">
                                      <p:cBhvr>
                                        <p:cTn id="57" dur="500"/>
                                        <p:tgtEl>
                                          <p:spTgt spid="9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2"/>
                                        </p:tgtEl>
                                        <p:attrNameLst>
                                          <p:attrName>style.visibility</p:attrName>
                                        </p:attrNameLst>
                                      </p:cBhvr>
                                      <p:to>
                                        <p:strVal val="visible"/>
                                      </p:to>
                                    </p:set>
                                    <p:animEffect transition="in" filter="fade">
                                      <p:cBhvr>
                                        <p:cTn id="60" dur="500"/>
                                        <p:tgtEl>
                                          <p:spTgt spid="9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p:bldP spid="35" grpId="0" animBg="1"/>
      <p:bldP spid="83" grpId="0" animBg="1"/>
      <p:bldP spid="80" grpId="0"/>
      <p:bldP spid="10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772400" cy="1143000"/>
          </a:xfrm>
        </p:spPr>
        <p:txBody>
          <a:bodyPr>
            <a:normAutofit fontScale="90000"/>
          </a:bodyPr>
          <a:lstStyle/>
          <a:p>
            <a:r>
              <a:rPr lang="en-US" dirty="0" smtClean="0"/>
              <a:t>ArcGIS Resource Centers</a:t>
            </a:r>
            <a:br>
              <a:rPr lang="en-US" dirty="0" smtClean="0"/>
            </a:br>
            <a:r>
              <a:rPr lang="en-US" sz="3200" dirty="0" smtClean="0">
                <a:hlinkClick r:id="rId2"/>
              </a:rPr>
              <a:t>http</a:t>
            </a:r>
            <a:r>
              <a:rPr lang="en-US" sz="3200" dirty="0">
                <a:hlinkClick r:id="rId2"/>
              </a:rPr>
              <a:t>://</a:t>
            </a:r>
            <a:r>
              <a:rPr lang="en-US" sz="3200" dirty="0" smtClean="0">
                <a:hlinkClick r:id="rId2"/>
              </a:rPr>
              <a:t>resources.arcgis.com</a:t>
            </a:r>
            <a:r>
              <a:rPr lang="en-US" sz="3200" dirty="0" smtClean="0"/>
              <a:t> </a:t>
            </a:r>
            <a:endParaRPr lang="en-US" sz="32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972" y="1524000"/>
            <a:ext cx="4533900" cy="29567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82485" y="3679371"/>
            <a:ext cx="3810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9363" y="3481195"/>
            <a:ext cx="1210588" cy="461665"/>
          </a:xfrm>
          <a:prstGeom prst="rect">
            <a:avLst/>
          </a:prstGeom>
          <a:noFill/>
        </p:spPr>
        <p:txBody>
          <a:bodyPr wrap="none" rtlCol="0">
            <a:spAutoFit/>
          </a:bodyPr>
          <a:lstStyle/>
          <a:p>
            <a:r>
              <a:rPr lang="en-US" dirty="0" smtClean="0"/>
              <a:t>Desktop</a:t>
            </a:r>
            <a:endParaRPr lang="en-US" dirty="0"/>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581400"/>
            <a:ext cx="3766458" cy="28050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394857" y="5867400"/>
            <a:ext cx="3810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73036" y="5710534"/>
            <a:ext cx="782587" cy="461665"/>
          </a:xfrm>
          <a:prstGeom prst="rect">
            <a:avLst/>
          </a:prstGeom>
          <a:noFill/>
        </p:spPr>
        <p:txBody>
          <a:bodyPr wrap="none" rtlCol="0">
            <a:spAutoFit/>
          </a:bodyPr>
          <a:lstStyle/>
          <a:p>
            <a:r>
              <a:rPr lang="en-US" dirty="0" smtClean="0"/>
              <a:t>Help</a:t>
            </a:r>
            <a:endParaRPr lang="en-US" dirty="0"/>
          </a:p>
        </p:txBody>
      </p:sp>
      <p:sp>
        <p:nvSpPr>
          <p:cNvPr id="5" name="Curved Right Arrow 4"/>
          <p:cNvSpPr/>
          <p:nvPr/>
        </p:nvSpPr>
        <p:spPr>
          <a:xfrm>
            <a:off x="533991" y="4095260"/>
            <a:ext cx="521329" cy="192454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2971800" y="5788965"/>
            <a:ext cx="922564" cy="3047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975" y="5057530"/>
            <a:ext cx="5113942" cy="15267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05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 Resource Center</a:t>
            </a:r>
            <a:endParaRPr lang="en-US" dirty="0"/>
          </a:p>
        </p:txBody>
      </p:sp>
      <p:sp>
        <p:nvSpPr>
          <p:cNvPr id="3" name="Rectangle 2"/>
          <p:cNvSpPr/>
          <p:nvPr/>
        </p:nvSpPr>
        <p:spPr>
          <a:xfrm>
            <a:off x="1447800" y="1219200"/>
            <a:ext cx="6858000" cy="523220"/>
          </a:xfrm>
          <a:prstGeom prst="rect">
            <a:avLst/>
          </a:prstGeom>
        </p:spPr>
        <p:txBody>
          <a:bodyPr wrap="square">
            <a:spAutoFit/>
          </a:bodyPr>
          <a:lstStyle/>
          <a:p>
            <a:r>
              <a:rPr lang="en-US" sz="2800" dirty="0">
                <a:hlinkClick r:id="rId2"/>
              </a:rPr>
              <a:t>http://</a:t>
            </a:r>
            <a:r>
              <a:rPr lang="en-US" sz="2800" dirty="0" smtClean="0">
                <a:hlinkClick r:id="rId2"/>
              </a:rPr>
              <a:t>resources.arcgis.com/content/hydro/</a:t>
            </a:r>
            <a:r>
              <a:rPr lang="en-US" sz="2800" dirty="0" smtClean="0"/>
              <a:t> </a:t>
            </a:r>
            <a:endParaRPr lang="en-US" sz="28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109787"/>
            <a:ext cx="8244183" cy="41386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82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Data.CRWR</a:t>
            </a:r>
            <a:r>
              <a:rPr lang="en-US" dirty="0" smtClean="0"/>
              <a:t> Blog</a:t>
            </a:r>
            <a:endParaRPr lang="en-US" dirty="0"/>
          </a:p>
        </p:txBody>
      </p:sp>
      <p:sp>
        <p:nvSpPr>
          <p:cNvPr id="3" name="Rectangle 2"/>
          <p:cNvSpPr/>
          <p:nvPr/>
        </p:nvSpPr>
        <p:spPr>
          <a:xfrm>
            <a:off x="2133600" y="1143000"/>
            <a:ext cx="5211363" cy="523220"/>
          </a:xfrm>
          <a:prstGeom prst="rect">
            <a:avLst/>
          </a:prstGeom>
        </p:spPr>
        <p:txBody>
          <a:bodyPr wrap="none">
            <a:spAutoFit/>
          </a:bodyPr>
          <a:lstStyle/>
          <a:p>
            <a:r>
              <a:rPr lang="en-US" sz="2800" dirty="0">
                <a:hlinkClick r:id="rId2"/>
              </a:rPr>
              <a:t>http://data.crwr.utexas.edu/blog</a:t>
            </a:r>
            <a:r>
              <a:rPr lang="en-US" sz="2800" dirty="0" smtClean="0">
                <a:hlinkClick r:id="rId2"/>
              </a:rPr>
              <a:t>/</a:t>
            </a:r>
            <a:r>
              <a:rPr lang="en-US" sz="2800" dirty="0" smtClean="0"/>
              <a:t> </a:t>
            </a:r>
            <a:endParaRPr lang="en-US" sz="2800"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05410"/>
            <a:ext cx="6664415" cy="480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006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mtClean="0">
                <a:solidFill>
                  <a:srgbClr val="33CC33"/>
                </a:solidFill>
              </a:rPr>
              <a:t>Raster Properties</a:t>
            </a:r>
            <a:endParaRPr lang="en-US" dirty="0" smtClean="0"/>
          </a:p>
        </p:txBody>
      </p:sp>
      <p:grpSp>
        <p:nvGrpSpPr>
          <p:cNvPr id="50179" name="Group 3"/>
          <p:cNvGrpSpPr>
            <a:grpSpLocks/>
          </p:cNvGrpSpPr>
          <p:nvPr/>
        </p:nvGrpSpPr>
        <p:grpSpPr bwMode="auto">
          <a:xfrm>
            <a:off x="3187700" y="2128838"/>
            <a:ext cx="2757488" cy="2614612"/>
            <a:chOff x="2008" y="1341"/>
            <a:chExt cx="1737" cy="1647"/>
          </a:xfrm>
        </p:grpSpPr>
        <p:sp>
          <p:nvSpPr>
            <p:cNvPr id="50196" name="Line 4"/>
            <p:cNvSpPr>
              <a:spLocks noChangeShapeType="1"/>
            </p:cNvSpPr>
            <p:nvPr/>
          </p:nvSpPr>
          <p:spPr bwMode="auto">
            <a:xfrm>
              <a:off x="2016" y="1344"/>
              <a:ext cx="1728" cy="0"/>
            </a:xfrm>
            <a:prstGeom prst="line">
              <a:avLst/>
            </a:prstGeom>
            <a:noFill/>
            <a:ln w="28575">
              <a:solidFill>
                <a:srgbClr val="33CC33"/>
              </a:solidFill>
              <a:round/>
              <a:headEnd/>
              <a:tailEnd/>
            </a:ln>
          </p:spPr>
          <p:txBody>
            <a:bodyPr wrap="none" anchor="ctr"/>
            <a:lstStyle/>
            <a:p>
              <a:endParaRPr lang="en-US"/>
            </a:p>
          </p:txBody>
        </p:sp>
        <p:sp>
          <p:nvSpPr>
            <p:cNvPr id="50197" name="Line 5"/>
            <p:cNvSpPr>
              <a:spLocks noChangeShapeType="1"/>
            </p:cNvSpPr>
            <p:nvPr/>
          </p:nvSpPr>
          <p:spPr bwMode="auto">
            <a:xfrm>
              <a:off x="2015" y="1510"/>
              <a:ext cx="1728" cy="0"/>
            </a:xfrm>
            <a:prstGeom prst="line">
              <a:avLst/>
            </a:prstGeom>
            <a:noFill/>
            <a:ln w="28575">
              <a:solidFill>
                <a:srgbClr val="33CC33"/>
              </a:solidFill>
              <a:round/>
              <a:headEnd/>
              <a:tailEnd/>
            </a:ln>
          </p:spPr>
          <p:txBody>
            <a:bodyPr wrap="none" anchor="ctr"/>
            <a:lstStyle/>
            <a:p>
              <a:endParaRPr lang="en-US"/>
            </a:p>
          </p:txBody>
        </p:sp>
        <p:sp>
          <p:nvSpPr>
            <p:cNvPr id="50198" name="Line 6"/>
            <p:cNvSpPr>
              <a:spLocks noChangeShapeType="1"/>
            </p:cNvSpPr>
            <p:nvPr/>
          </p:nvSpPr>
          <p:spPr bwMode="auto">
            <a:xfrm>
              <a:off x="2014" y="1668"/>
              <a:ext cx="1728" cy="0"/>
            </a:xfrm>
            <a:prstGeom prst="line">
              <a:avLst/>
            </a:prstGeom>
            <a:noFill/>
            <a:ln w="28575">
              <a:solidFill>
                <a:srgbClr val="33CC33"/>
              </a:solidFill>
              <a:round/>
              <a:headEnd/>
              <a:tailEnd/>
            </a:ln>
          </p:spPr>
          <p:txBody>
            <a:bodyPr wrap="none" anchor="ctr"/>
            <a:lstStyle/>
            <a:p>
              <a:endParaRPr lang="en-US"/>
            </a:p>
          </p:txBody>
        </p:sp>
        <p:sp>
          <p:nvSpPr>
            <p:cNvPr id="50199" name="Line 7"/>
            <p:cNvSpPr>
              <a:spLocks noChangeShapeType="1"/>
            </p:cNvSpPr>
            <p:nvPr/>
          </p:nvSpPr>
          <p:spPr bwMode="auto">
            <a:xfrm>
              <a:off x="2009" y="1835"/>
              <a:ext cx="1728" cy="0"/>
            </a:xfrm>
            <a:prstGeom prst="line">
              <a:avLst/>
            </a:prstGeom>
            <a:noFill/>
            <a:ln w="28575">
              <a:solidFill>
                <a:srgbClr val="33CC33"/>
              </a:solidFill>
              <a:round/>
              <a:headEnd/>
              <a:tailEnd/>
            </a:ln>
          </p:spPr>
          <p:txBody>
            <a:bodyPr wrap="none" anchor="ctr"/>
            <a:lstStyle/>
            <a:p>
              <a:endParaRPr lang="en-US"/>
            </a:p>
          </p:txBody>
        </p:sp>
        <p:sp>
          <p:nvSpPr>
            <p:cNvPr id="50200" name="Line 8"/>
            <p:cNvSpPr>
              <a:spLocks noChangeShapeType="1"/>
            </p:cNvSpPr>
            <p:nvPr/>
          </p:nvSpPr>
          <p:spPr bwMode="auto">
            <a:xfrm>
              <a:off x="2008" y="2001"/>
              <a:ext cx="1728" cy="0"/>
            </a:xfrm>
            <a:prstGeom prst="line">
              <a:avLst/>
            </a:prstGeom>
            <a:noFill/>
            <a:ln w="28575">
              <a:solidFill>
                <a:srgbClr val="33CC33"/>
              </a:solidFill>
              <a:round/>
              <a:headEnd/>
              <a:tailEnd/>
            </a:ln>
          </p:spPr>
          <p:txBody>
            <a:bodyPr wrap="none" anchor="ctr"/>
            <a:lstStyle/>
            <a:p>
              <a:endParaRPr lang="en-US"/>
            </a:p>
          </p:txBody>
        </p:sp>
        <p:sp>
          <p:nvSpPr>
            <p:cNvPr id="50201" name="Line 9"/>
            <p:cNvSpPr>
              <a:spLocks noChangeShapeType="1"/>
            </p:cNvSpPr>
            <p:nvPr/>
          </p:nvSpPr>
          <p:spPr bwMode="auto">
            <a:xfrm>
              <a:off x="2012" y="2154"/>
              <a:ext cx="1728" cy="0"/>
            </a:xfrm>
            <a:prstGeom prst="line">
              <a:avLst/>
            </a:prstGeom>
            <a:noFill/>
            <a:ln w="28575">
              <a:solidFill>
                <a:srgbClr val="33CC33"/>
              </a:solidFill>
              <a:round/>
              <a:headEnd/>
              <a:tailEnd/>
            </a:ln>
          </p:spPr>
          <p:txBody>
            <a:bodyPr wrap="none" anchor="ctr"/>
            <a:lstStyle/>
            <a:p>
              <a:endParaRPr lang="en-US"/>
            </a:p>
          </p:txBody>
        </p:sp>
        <p:sp>
          <p:nvSpPr>
            <p:cNvPr id="50202" name="Line 10"/>
            <p:cNvSpPr>
              <a:spLocks noChangeShapeType="1"/>
            </p:cNvSpPr>
            <p:nvPr/>
          </p:nvSpPr>
          <p:spPr bwMode="auto">
            <a:xfrm>
              <a:off x="2015" y="2321"/>
              <a:ext cx="1728" cy="0"/>
            </a:xfrm>
            <a:prstGeom prst="line">
              <a:avLst/>
            </a:prstGeom>
            <a:noFill/>
            <a:ln w="28575">
              <a:solidFill>
                <a:srgbClr val="33CC33"/>
              </a:solidFill>
              <a:round/>
              <a:headEnd/>
              <a:tailEnd/>
            </a:ln>
          </p:spPr>
          <p:txBody>
            <a:bodyPr wrap="none" anchor="ctr"/>
            <a:lstStyle/>
            <a:p>
              <a:endParaRPr lang="en-US"/>
            </a:p>
          </p:txBody>
        </p:sp>
        <p:sp>
          <p:nvSpPr>
            <p:cNvPr id="50203" name="Line 11"/>
            <p:cNvSpPr>
              <a:spLocks noChangeShapeType="1"/>
            </p:cNvSpPr>
            <p:nvPr/>
          </p:nvSpPr>
          <p:spPr bwMode="auto">
            <a:xfrm>
              <a:off x="2014" y="2487"/>
              <a:ext cx="1728" cy="0"/>
            </a:xfrm>
            <a:prstGeom prst="line">
              <a:avLst/>
            </a:prstGeom>
            <a:noFill/>
            <a:ln w="28575">
              <a:solidFill>
                <a:srgbClr val="33CC33"/>
              </a:solidFill>
              <a:round/>
              <a:headEnd/>
              <a:tailEnd/>
            </a:ln>
          </p:spPr>
          <p:txBody>
            <a:bodyPr wrap="none" anchor="ctr"/>
            <a:lstStyle/>
            <a:p>
              <a:endParaRPr lang="en-US"/>
            </a:p>
          </p:txBody>
        </p:sp>
        <p:sp>
          <p:nvSpPr>
            <p:cNvPr id="50204" name="Line 12"/>
            <p:cNvSpPr>
              <a:spLocks noChangeShapeType="1"/>
            </p:cNvSpPr>
            <p:nvPr/>
          </p:nvSpPr>
          <p:spPr bwMode="auto">
            <a:xfrm>
              <a:off x="2013" y="2653"/>
              <a:ext cx="1728" cy="0"/>
            </a:xfrm>
            <a:prstGeom prst="line">
              <a:avLst/>
            </a:prstGeom>
            <a:noFill/>
            <a:ln w="28575">
              <a:solidFill>
                <a:srgbClr val="33CC33"/>
              </a:solidFill>
              <a:round/>
              <a:headEnd/>
              <a:tailEnd/>
            </a:ln>
          </p:spPr>
          <p:txBody>
            <a:bodyPr wrap="none" anchor="ctr"/>
            <a:lstStyle/>
            <a:p>
              <a:endParaRPr lang="en-US"/>
            </a:p>
          </p:txBody>
        </p:sp>
        <p:sp>
          <p:nvSpPr>
            <p:cNvPr id="50205" name="Line 13"/>
            <p:cNvSpPr>
              <a:spLocks noChangeShapeType="1"/>
            </p:cNvSpPr>
            <p:nvPr/>
          </p:nvSpPr>
          <p:spPr bwMode="auto">
            <a:xfrm>
              <a:off x="2017" y="2802"/>
              <a:ext cx="1728" cy="0"/>
            </a:xfrm>
            <a:prstGeom prst="line">
              <a:avLst/>
            </a:prstGeom>
            <a:noFill/>
            <a:ln w="28575">
              <a:solidFill>
                <a:srgbClr val="33CC33"/>
              </a:solidFill>
              <a:round/>
              <a:headEnd/>
              <a:tailEnd/>
            </a:ln>
          </p:spPr>
          <p:txBody>
            <a:bodyPr wrap="none" anchor="ctr"/>
            <a:lstStyle/>
            <a:p>
              <a:endParaRPr lang="en-US"/>
            </a:p>
          </p:txBody>
        </p:sp>
        <p:sp>
          <p:nvSpPr>
            <p:cNvPr id="50206" name="Line 14"/>
            <p:cNvSpPr>
              <a:spLocks noChangeShapeType="1"/>
            </p:cNvSpPr>
            <p:nvPr/>
          </p:nvSpPr>
          <p:spPr bwMode="auto">
            <a:xfrm>
              <a:off x="2016" y="2976"/>
              <a:ext cx="1728" cy="0"/>
            </a:xfrm>
            <a:prstGeom prst="line">
              <a:avLst/>
            </a:prstGeom>
            <a:noFill/>
            <a:ln w="28575">
              <a:solidFill>
                <a:srgbClr val="33CC33"/>
              </a:solidFill>
              <a:round/>
              <a:headEnd/>
              <a:tailEnd/>
            </a:ln>
          </p:spPr>
          <p:txBody>
            <a:bodyPr wrap="none" anchor="ctr"/>
            <a:lstStyle/>
            <a:p>
              <a:endParaRPr lang="en-US"/>
            </a:p>
          </p:txBody>
        </p:sp>
        <p:sp>
          <p:nvSpPr>
            <p:cNvPr id="50207" name="Line 15"/>
            <p:cNvSpPr>
              <a:spLocks noChangeShapeType="1"/>
            </p:cNvSpPr>
            <p:nvPr/>
          </p:nvSpPr>
          <p:spPr bwMode="auto">
            <a:xfrm>
              <a:off x="2021" y="1344"/>
              <a:ext cx="0" cy="1632"/>
            </a:xfrm>
            <a:prstGeom prst="line">
              <a:avLst/>
            </a:prstGeom>
            <a:noFill/>
            <a:ln w="28575">
              <a:solidFill>
                <a:srgbClr val="33CC33"/>
              </a:solidFill>
              <a:round/>
              <a:headEnd/>
              <a:tailEnd/>
            </a:ln>
          </p:spPr>
          <p:txBody>
            <a:bodyPr wrap="none" anchor="ctr"/>
            <a:lstStyle/>
            <a:p>
              <a:endParaRPr lang="en-US"/>
            </a:p>
          </p:txBody>
        </p:sp>
        <p:sp>
          <p:nvSpPr>
            <p:cNvPr id="50208" name="Line 16"/>
            <p:cNvSpPr>
              <a:spLocks noChangeShapeType="1"/>
            </p:cNvSpPr>
            <p:nvPr/>
          </p:nvSpPr>
          <p:spPr bwMode="auto">
            <a:xfrm>
              <a:off x="2187" y="1347"/>
              <a:ext cx="0" cy="1632"/>
            </a:xfrm>
            <a:prstGeom prst="line">
              <a:avLst/>
            </a:prstGeom>
            <a:noFill/>
            <a:ln w="28575">
              <a:solidFill>
                <a:srgbClr val="33CC33"/>
              </a:solidFill>
              <a:round/>
              <a:headEnd/>
              <a:tailEnd/>
            </a:ln>
          </p:spPr>
          <p:txBody>
            <a:bodyPr wrap="none" anchor="ctr"/>
            <a:lstStyle/>
            <a:p>
              <a:endParaRPr lang="en-US"/>
            </a:p>
          </p:txBody>
        </p:sp>
        <p:sp>
          <p:nvSpPr>
            <p:cNvPr id="50209" name="Line 17"/>
            <p:cNvSpPr>
              <a:spLocks noChangeShapeType="1"/>
            </p:cNvSpPr>
            <p:nvPr/>
          </p:nvSpPr>
          <p:spPr bwMode="auto">
            <a:xfrm>
              <a:off x="2349" y="1351"/>
              <a:ext cx="0" cy="1632"/>
            </a:xfrm>
            <a:prstGeom prst="line">
              <a:avLst/>
            </a:prstGeom>
            <a:noFill/>
            <a:ln w="28575">
              <a:solidFill>
                <a:srgbClr val="33CC33"/>
              </a:solidFill>
              <a:round/>
              <a:headEnd/>
              <a:tailEnd/>
            </a:ln>
          </p:spPr>
          <p:txBody>
            <a:bodyPr wrap="none" anchor="ctr"/>
            <a:lstStyle/>
            <a:p>
              <a:endParaRPr lang="en-US"/>
            </a:p>
          </p:txBody>
        </p:sp>
        <p:sp>
          <p:nvSpPr>
            <p:cNvPr id="50210" name="Line 18"/>
            <p:cNvSpPr>
              <a:spLocks noChangeShapeType="1"/>
            </p:cNvSpPr>
            <p:nvPr/>
          </p:nvSpPr>
          <p:spPr bwMode="auto">
            <a:xfrm>
              <a:off x="2529" y="1341"/>
              <a:ext cx="0" cy="1632"/>
            </a:xfrm>
            <a:prstGeom prst="line">
              <a:avLst/>
            </a:prstGeom>
            <a:noFill/>
            <a:ln w="28575">
              <a:solidFill>
                <a:srgbClr val="33CC33"/>
              </a:solidFill>
              <a:round/>
              <a:headEnd/>
              <a:tailEnd/>
            </a:ln>
          </p:spPr>
          <p:txBody>
            <a:bodyPr wrap="none" anchor="ctr"/>
            <a:lstStyle/>
            <a:p>
              <a:endParaRPr lang="en-US"/>
            </a:p>
          </p:txBody>
        </p:sp>
        <p:sp>
          <p:nvSpPr>
            <p:cNvPr id="50211" name="Line 19"/>
            <p:cNvSpPr>
              <a:spLocks noChangeShapeType="1"/>
            </p:cNvSpPr>
            <p:nvPr/>
          </p:nvSpPr>
          <p:spPr bwMode="auto">
            <a:xfrm>
              <a:off x="2695" y="1345"/>
              <a:ext cx="0" cy="1632"/>
            </a:xfrm>
            <a:prstGeom prst="line">
              <a:avLst/>
            </a:prstGeom>
            <a:noFill/>
            <a:ln w="28575">
              <a:solidFill>
                <a:srgbClr val="33CC33"/>
              </a:solidFill>
              <a:round/>
              <a:headEnd/>
              <a:tailEnd/>
            </a:ln>
          </p:spPr>
          <p:txBody>
            <a:bodyPr wrap="none" anchor="ctr"/>
            <a:lstStyle/>
            <a:p>
              <a:endParaRPr lang="en-US"/>
            </a:p>
          </p:txBody>
        </p:sp>
        <p:sp>
          <p:nvSpPr>
            <p:cNvPr id="50212" name="Line 20"/>
            <p:cNvSpPr>
              <a:spLocks noChangeShapeType="1"/>
            </p:cNvSpPr>
            <p:nvPr/>
          </p:nvSpPr>
          <p:spPr bwMode="auto">
            <a:xfrm>
              <a:off x="2862" y="1344"/>
              <a:ext cx="0" cy="1632"/>
            </a:xfrm>
            <a:prstGeom prst="line">
              <a:avLst/>
            </a:prstGeom>
            <a:noFill/>
            <a:ln w="28575">
              <a:solidFill>
                <a:srgbClr val="33CC33"/>
              </a:solidFill>
              <a:round/>
              <a:headEnd/>
              <a:tailEnd/>
            </a:ln>
          </p:spPr>
          <p:txBody>
            <a:bodyPr wrap="none" anchor="ctr"/>
            <a:lstStyle/>
            <a:p>
              <a:endParaRPr lang="en-US"/>
            </a:p>
          </p:txBody>
        </p:sp>
        <p:sp>
          <p:nvSpPr>
            <p:cNvPr id="50213" name="Line 21"/>
            <p:cNvSpPr>
              <a:spLocks noChangeShapeType="1"/>
            </p:cNvSpPr>
            <p:nvPr/>
          </p:nvSpPr>
          <p:spPr bwMode="auto">
            <a:xfrm>
              <a:off x="3041" y="1356"/>
              <a:ext cx="0" cy="1632"/>
            </a:xfrm>
            <a:prstGeom prst="line">
              <a:avLst/>
            </a:prstGeom>
            <a:noFill/>
            <a:ln w="28575">
              <a:solidFill>
                <a:srgbClr val="33CC33"/>
              </a:solidFill>
              <a:round/>
              <a:headEnd/>
              <a:tailEnd/>
            </a:ln>
          </p:spPr>
          <p:txBody>
            <a:bodyPr wrap="none" anchor="ctr"/>
            <a:lstStyle/>
            <a:p>
              <a:endParaRPr lang="en-US"/>
            </a:p>
          </p:txBody>
        </p:sp>
        <p:sp>
          <p:nvSpPr>
            <p:cNvPr id="50214" name="Line 22"/>
            <p:cNvSpPr>
              <a:spLocks noChangeShapeType="1"/>
            </p:cNvSpPr>
            <p:nvPr/>
          </p:nvSpPr>
          <p:spPr bwMode="auto">
            <a:xfrm>
              <a:off x="3207" y="1346"/>
              <a:ext cx="0" cy="1632"/>
            </a:xfrm>
            <a:prstGeom prst="line">
              <a:avLst/>
            </a:prstGeom>
            <a:noFill/>
            <a:ln w="28575">
              <a:solidFill>
                <a:srgbClr val="33CC33"/>
              </a:solidFill>
              <a:round/>
              <a:headEnd/>
              <a:tailEnd/>
            </a:ln>
          </p:spPr>
          <p:txBody>
            <a:bodyPr wrap="none" anchor="ctr"/>
            <a:lstStyle/>
            <a:p>
              <a:endParaRPr lang="en-US"/>
            </a:p>
          </p:txBody>
        </p:sp>
        <p:sp>
          <p:nvSpPr>
            <p:cNvPr id="50215" name="Line 23"/>
            <p:cNvSpPr>
              <a:spLocks noChangeShapeType="1"/>
            </p:cNvSpPr>
            <p:nvPr/>
          </p:nvSpPr>
          <p:spPr bwMode="auto">
            <a:xfrm>
              <a:off x="3374" y="1350"/>
              <a:ext cx="0" cy="1632"/>
            </a:xfrm>
            <a:prstGeom prst="line">
              <a:avLst/>
            </a:prstGeom>
            <a:noFill/>
            <a:ln w="28575">
              <a:solidFill>
                <a:srgbClr val="33CC33"/>
              </a:solidFill>
              <a:round/>
              <a:headEnd/>
              <a:tailEnd/>
            </a:ln>
          </p:spPr>
          <p:txBody>
            <a:bodyPr wrap="none" anchor="ctr"/>
            <a:lstStyle/>
            <a:p>
              <a:endParaRPr lang="en-US"/>
            </a:p>
          </p:txBody>
        </p:sp>
        <p:sp>
          <p:nvSpPr>
            <p:cNvPr id="50216" name="Line 24"/>
            <p:cNvSpPr>
              <a:spLocks noChangeShapeType="1"/>
            </p:cNvSpPr>
            <p:nvPr/>
          </p:nvSpPr>
          <p:spPr bwMode="auto">
            <a:xfrm>
              <a:off x="3554" y="1341"/>
              <a:ext cx="0" cy="1632"/>
            </a:xfrm>
            <a:prstGeom prst="line">
              <a:avLst/>
            </a:prstGeom>
            <a:noFill/>
            <a:ln w="28575">
              <a:solidFill>
                <a:srgbClr val="33CC33"/>
              </a:solidFill>
              <a:round/>
              <a:headEnd/>
              <a:tailEnd/>
            </a:ln>
          </p:spPr>
          <p:txBody>
            <a:bodyPr wrap="none" anchor="ctr"/>
            <a:lstStyle/>
            <a:p>
              <a:endParaRPr lang="en-US"/>
            </a:p>
          </p:txBody>
        </p:sp>
        <p:sp>
          <p:nvSpPr>
            <p:cNvPr id="50217" name="Line 25"/>
            <p:cNvSpPr>
              <a:spLocks noChangeShapeType="1"/>
            </p:cNvSpPr>
            <p:nvPr/>
          </p:nvSpPr>
          <p:spPr bwMode="auto">
            <a:xfrm>
              <a:off x="3734" y="1348"/>
              <a:ext cx="0" cy="1632"/>
            </a:xfrm>
            <a:prstGeom prst="line">
              <a:avLst/>
            </a:prstGeom>
            <a:noFill/>
            <a:ln w="28575">
              <a:solidFill>
                <a:srgbClr val="33CC33"/>
              </a:solidFill>
              <a:round/>
              <a:headEnd/>
              <a:tailEnd/>
            </a:ln>
          </p:spPr>
          <p:txBody>
            <a:bodyPr wrap="none" anchor="ctr"/>
            <a:lstStyle/>
            <a:p>
              <a:endParaRPr lang="en-US"/>
            </a:p>
          </p:txBody>
        </p:sp>
      </p:grpSp>
      <p:sp>
        <p:nvSpPr>
          <p:cNvPr id="50180" name="Line 26"/>
          <p:cNvSpPr>
            <a:spLocks noChangeShapeType="1"/>
          </p:cNvSpPr>
          <p:nvPr/>
        </p:nvSpPr>
        <p:spPr bwMode="auto">
          <a:xfrm>
            <a:off x="2971800" y="2438400"/>
            <a:ext cx="0" cy="2057400"/>
          </a:xfrm>
          <a:prstGeom prst="line">
            <a:avLst/>
          </a:prstGeom>
          <a:noFill/>
          <a:ln w="9525">
            <a:solidFill>
              <a:schemeClr val="tx1"/>
            </a:solidFill>
            <a:round/>
            <a:headEnd type="triangle" w="med" len="med"/>
            <a:tailEnd/>
          </a:ln>
        </p:spPr>
        <p:txBody>
          <a:bodyPr wrap="none" anchor="ctr"/>
          <a:lstStyle/>
          <a:p>
            <a:endParaRPr lang="en-US"/>
          </a:p>
        </p:txBody>
      </p:sp>
      <p:sp>
        <p:nvSpPr>
          <p:cNvPr id="50181" name="Text Box 27"/>
          <p:cNvSpPr txBox="1">
            <a:spLocks noChangeArrowheads="1"/>
          </p:cNvSpPr>
          <p:nvPr/>
        </p:nvSpPr>
        <p:spPr bwMode="auto">
          <a:xfrm>
            <a:off x="1584325" y="2784475"/>
            <a:ext cx="1182688" cy="1187450"/>
          </a:xfrm>
          <a:prstGeom prst="rect">
            <a:avLst/>
          </a:prstGeom>
          <a:noFill/>
          <a:ln w="9525">
            <a:noFill/>
            <a:miter lim="800000"/>
            <a:headEnd/>
            <a:tailEnd/>
          </a:ln>
        </p:spPr>
        <p:txBody>
          <a:bodyPr wrap="none">
            <a:spAutoFit/>
          </a:bodyPr>
          <a:lstStyle/>
          <a:p>
            <a:pPr algn="ctr" eaLnBrk="0" hangingPunct="0"/>
            <a:r>
              <a:rPr lang="en-US"/>
              <a:t>Number</a:t>
            </a:r>
          </a:p>
          <a:p>
            <a:pPr algn="ctr" eaLnBrk="0" hangingPunct="0"/>
            <a:r>
              <a:rPr lang="en-US"/>
              <a:t>of </a:t>
            </a:r>
          </a:p>
          <a:p>
            <a:pPr algn="ctr" eaLnBrk="0" hangingPunct="0"/>
            <a:r>
              <a:rPr lang="en-US"/>
              <a:t>rows</a:t>
            </a:r>
          </a:p>
        </p:txBody>
      </p:sp>
      <p:sp>
        <p:nvSpPr>
          <p:cNvPr id="50182" name="Line 28"/>
          <p:cNvSpPr>
            <a:spLocks noChangeShapeType="1"/>
          </p:cNvSpPr>
          <p:nvPr/>
        </p:nvSpPr>
        <p:spPr bwMode="auto">
          <a:xfrm>
            <a:off x="3276600" y="5029200"/>
            <a:ext cx="2514600" cy="0"/>
          </a:xfrm>
          <a:prstGeom prst="line">
            <a:avLst/>
          </a:prstGeom>
          <a:noFill/>
          <a:ln w="9525">
            <a:solidFill>
              <a:schemeClr val="tx1"/>
            </a:solidFill>
            <a:round/>
            <a:headEnd/>
            <a:tailEnd type="triangle" w="med" len="med"/>
          </a:ln>
        </p:spPr>
        <p:txBody>
          <a:bodyPr wrap="none" anchor="ctr"/>
          <a:lstStyle/>
          <a:p>
            <a:endParaRPr lang="en-US"/>
          </a:p>
        </p:txBody>
      </p:sp>
      <p:sp>
        <p:nvSpPr>
          <p:cNvPr id="50183" name="Text Box 29"/>
          <p:cNvSpPr txBox="1">
            <a:spLocks noChangeArrowheads="1"/>
          </p:cNvSpPr>
          <p:nvPr/>
        </p:nvSpPr>
        <p:spPr bwMode="auto">
          <a:xfrm>
            <a:off x="3276600" y="5029200"/>
            <a:ext cx="2689225" cy="457200"/>
          </a:xfrm>
          <a:prstGeom prst="rect">
            <a:avLst/>
          </a:prstGeom>
          <a:noFill/>
          <a:ln w="9525">
            <a:noFill/>
            <a:miter lim="800000"/>
            <a:headEnd/>
            <a:tailEnd/>
          </a:ln>
        </p:spPr>
        <p:txBody>
          <a:bodyPr wrap="none">
            <a:spAutoFit/>
          </a:bodyPr>
          <a:lstStyle/>
          <a:p>
            <a:pPr eaLnBrk="0" hangingPunct="0"/>
            <a:r>
              <a:rPr lang="en-US"/>
              <a:t>Number of Columns</a:t>
            </a:r>
          </a:p>
        </p:txBody>
      </p:sp>
      <p:sp>
        <p:nvSpPr>
          <p:cNvPr id="50184" name="Line 30"/>
          <p:cNvSpPr>
            <a:spLocks noChangeShapeType="1"/>
          </p:cNvSpPr>
          <p:nvPr/>
        </p:nvSpPr>
        <p:spPr bwMode="auto">
          <a:xfrm>
            <a:off x="3200400" y="4648200"/>
            <a:ext cx="0" cy="152400"/>
          </a:xfrm>
          <a:prstGeom prst="line">
            <a:avLst/>
          </a:prstGeom>
          <a:noFill/>
          <a:ln w="28575">
            <a:solidFill>
              <a:srgbClr val="FF0000"/>
            </a:solidFill>
            <a:round/>
            <a:headEnd/>
            <a:tailEnd/>
          </a:ln>
        </p:spPr>
        <p:txBody>
          <a:bodyPr wrap="none" anchor="ctr"/>
          <a:lstStyle/>
          <a:p>
            <a:endParaRPr lang="en-US"/>
          </a:p>
        </p:txBody>
      </p:sp>
      <p:sp>
        <p:nvSpPr>
          <p:cNvPr id="50185" name="Line 31"/>
          <p:cNvSpPr>
            <a:spLocks noChangeShapeType="1"/>
          </p:cNvSpPr>
          <p:nvPr/>
        </p:nvSpPr>
        <p:spPr bwMode="auto">
          <a:xfrm>
            <a:off x="3124200" y="4724400"/>
            <a:ext cx="152400" cy="0"/>
          </a:xfrm>
          <a:prstGeom prst="line">
            <a:avLst/>
          </a:prstGeom>
          <a:noFill/>
          <a:ln w="28575">
            <a:solidFill>
              <a:srgbClr val="FF0000"/>
            </a:solidFill>
            <a:round/>
            <a:headEnd/>
            <a:tailEnd/>
          </a:ln>
        </p:spPr>
        <p:txBody>
          <a:bodyPr wrap="none" anchor="ctr"/>
          <a:lstStyle/>
          <a:p>
            <a:endParaRPr lang="en-US"/>
          </a:p>
        </p:txBody>
      </p:sp>
      <p:sp>
        <p:nvSpPr>
          <p:cNvPr id="50186" name="Text Box 32"/>
          <p:cNvSpPr txBox="1">
            <a:spLocks noChangeArrowheads="1"/>
          </p:cNvSpPr>
          <p:nvPr/>
        </p:nvSpPr>
        <p:spPr bwMode="auto">
          <a:xfrm>
            <a:off x="2362200" y="4648200"/>
            <a:ext cx="904875" cy="457200"/>
          </a:xfrm>
          <a:prstGeom prst="rect">
            <a:avLst/>
          </a:prstGeom>
          <a:noFill/>
          <a:ln w="9525">
            <a:noFill/>
            <a:miter lim="800000"/>
            <a:headEnd/>
            <a:tailEnd/>
          </a:ln>
        </p:spPr>
        <p:txBody>
          <a:bodyPr wrap="none">
            <a:spAutoFit/>
          </a:bodyPr>
          <a:lstStyle/>
          <a:p>
            <a:pPr eaLnBrk="0" hangingPunct="0"/>
            <a:r>
              <a:rPr lang="en-US">
                <a:solidFill>
                  <a:srgbClr val="FF0000"/>
                </a:solidFill>
              </a:rPr>
              <a:t>(X,Y)</a:t>
            </a:r>
            <a:endParaRPr lang="en-US"/>
          </a:p>
        </p:txBody>
      </p:sp>
      <p:sp>
        <p:nvSpPr>
          <p:cNvPr id="50187" name="Line 33"/>
          <p:cNvSpPr>
            <a:spLocks noChangeShapeType="1"/>
          </p:cNvSpPr>
          <p:nvPr/>
        </p:nvSpPr>
        <p:spPr bwMode="auto">
          <a:xfrm>
            <a:off x="5957888" y="2392363"/>
            <a:ext cx="228600" cy="0"/>
          </a:xfrm>
          <a:prstGeom prst="line">
            <a:avLst/>
          </a:prstGeom>
          <a:noFill/>
          <a:ln w="28575">
            <a:solidFill>
              <a:schemeClr val="accent2"/>
            </a:solidFill>
            <a:round/>
            <a:headEnd/>
            <a:tailEnd/>
          </a:ln>
        </p:spPr>
        <p:txBody>
          <a:bodyPr wrap="none" anchor="ctr"/>
          <a:lstStyle/>
          <a:p>
            <a:endParaRPr lang="en-US"/>
          </a:p>
        </p:txBody>
      </p:sp>
      <p:sp>
        <p:nvSpPr>
          <p:cNvPr id="50188" name="Line 34"/>
          <p:cNvSpPr>
            <a:spLocks noChangeShapeType="1"/>
          </p:cNvSpPr>
          <p:nvPr/>
        </p:nvSpPr>
        <p:spPr bwMode="auto">
          <a:xfrm>
            <a:off x="5967413" y="2128838"/>
            <a:ext cx="228600" cy="0"/>
          </a:xfrm>
          <a:prstGeom prst="line">
            <a:avLst/>
          </a:prstGeom>
          <a:noFill/>
          <a:ln w="28575">
            <a:solidFill>
              <a:schemeClr val="accent2"/>
            </a:solidFill>
            <a:round/>
            <a:headEnd/>
            <a:tailEnd/>
          </a:ln>
        </p:spPr>
        <p:txBody>
          <a:bodyPr wrap="none" anchor="ctr"/>
          <a:lstStyle/>
          <a:p>
            <a:endParaRPr lang="en-US"/>
          </a:p>
        </p:txBody>
      </p:sp>
      <p:sp>
        <p:nvSpPr>
          <p:cNvPr id="50189" name="Line 35"/>
          <p:cNvSpPr>
            <a:spLocks noChangeShapeType="1"/>
          </p:cNvSpPr>
          <p:nvPr/>
        </p:nvSpPr>
        <p:spPr bwMode="auto">
          <a:xfrm rot="-5400000">
            <a:off x="5530850" y="1993900"/>
            <a:ext cx="228600" cy="0"/>
          </a:xfrm>
          <a:prstGeom prst="line">
            <a:avLst/>
          </a:prstGeom>
          <a:noFill/>
          <a:ln w="28575">
            <a:solidFill>
              <a:schemeClr val="accent2"/>
            </a:solidFill>
            <a:round/>
            <a:headEnd/>
            <a:tailEnd/>
          </a:ln>
        </p:spPr>
        <p:txBody>
          <a:bodyPr wrap="none" anchor="ctr"/>
          <a:lstStyle/>
          <a:p>
            <a:endParaRPr lang="en-US"/>
          </a:p>
        </p:txBody>
      </p:sp>
      <p:sp>
        <p:nvSpPr>
          <p:cNvPr id="50190" name="Line 36"/>
          <p:cNvSpPr>
            <a:spLocks noChangeShapeType="1"/>
          </p:cNvSpPr>
          <p:nvPr/>
        </p:nvSpPr>
        <p:spPr bwMode="auto">
          <a:xfrm rot="-5400000">
            <a:off x="5813425" y="1997075"/>
            <a:ext cx="228600" cy="0"/>
          </a:xfrm>
          <a:prstGeom prst="line">
            <a:avLst/>
          </a:prstGeom>
          <a:noFill/>
          <a:ln w="28575">
            <a:solidFill>
              <a:schemeClr val="accent2"/>
            </a:solidFill>
            <a:round/>
            <a:headEnd/>
            <a:tailEnd/>
          </a:ln>
        </p:spPr>
        <p:txBody>
          <a:bodyPr wrap="none" anchor="ctr"/>
          <a:lstStyle/>
          <a:p>
            <a:endParaRPr lang="en-US"/>
          </a:p>
        </p:txBody>
      </p:sp>
      <p:sp>
        <p:nvSpPr>
          <p:cNvPr id="50191" name="Line 37"/>
          <p:cNvSpPr>
            <a:spLocks noChangeShapeType="1"/>
          </p:cNvSpPr>
          <p:nvPr/>
        </p:nvSpPr>
        <p:spPr bwMode="auto">
          <a:xfrm>
            <a:off x="5648325" y="1985963"/>
            <a:ext cx="274638" cy="3175"/>
          </a:xfrm>
          <a:prstGeom prst="line">
            <a:avLst/>
          </a:prstGeom>
          <a:noFill/>
          <a:ln w="9525">
            <a:solidFill>
              <a:schemeClr val="accent2"/>
            </a:solidFill>
            <a:round/>
            <a:headEnd type="triangle" w="med" len="med"/>
            <a:tailEnd type="triangle" w="med" len="med"/>
          </a:ln>
        </p:spPr>
        <p:txBody>
          <a:bodyPr wrap="none" anchor="ctr"/>
          <a:lstStyle/>
          <a:p>
            <a:endParaRPr lang="en-US"/>
          </a:p>
        </p:txBody>
      </p:sp>
      <p:sp>
        <p:nvSpPr>
          <p:cNvPr id="50192" name="Line 38"/>
          <p:cNvSpPr>
            <a:spLocks noChangeShapeType="1"/>
          </p:cNvSpPr>
          <p:nvPr/>
        </p:nvSpPr>
        <p:spPr bwMode="auto">
          <a:xfrm rot="-5400000">
            <a:off x="5943600" y="2259013"/>
            <a:ext cx="250825" cy="0"/>
          </a:xfrm>
          <a:prstGeom prst="line">
            <a:avLst/>
          </a:prstGeom>
          <a:noFill/>
          <a:ln w="9525">
            <a:solidFill>
              <a:schemeClr val="accent2"/>
            </a:solidFill>
            <a:round/>
            <a:headEnd type="triangle" w="med" len="med"/>
            <a:tailEnd type="triangle" w="med" len="med"/>
          </a:ln>
        </p:spPr>
        <p:txBody>
          <a:bodyPr wrap="none" anchor="ctr"/>
          <a:lstStyle/>
          <a:p>
            <a:endParaRPr lang="en-US"/>
          </a:p>
        </p:txBody>
      </p:sp>
      <p:sp>
        <p:nvSpPr>
          <p:cNvPr id="50193" name="Text Box 39"/>
          <p:cNvSpPr txBox="1">
            <a:spLocks noChangeArrowheads="1"/>
          </p:cNvSpPr>
          <p:nvPr/>
        </p:nvSpPr>
        <p:spPr bwMode="auto">
          <a:xfrm>
            <a:off x="6248400" y="1981200"/>
            <a:ext cx="1239838" cy="457200"/>
          </a:xfrm>
          <a:prstGeom prst="rect">
            <a:avLst/>
          </a:prstGeom>
          <a:noFill/>
          <a:ln w="9525">
            <a:noFill/>
            <a:miter lim="800000"/>
            <a:headEnd/>
            <a:tailEnd/>
          </a:ln>
        </p:spPr>
        <p:txBody>
          <a:bodyPr wrap="none">
            <a:spAutoFit/>
          </a:bodyPr>
          <a:lstStyle/>
          <a:p>
            <a:pPr eaLnBrk="0" hangingPunct="0"/>
            <a:r>
              <a:rPr lang="en-US">
                <a:solidFill>
                  <a:schemeClr val="accent2"/>
                </a:solidFill>
              </a:rPr>
              <a:t>Cell size</a:t>
            </a:r>
          </a:p>
        </p:txBody>
      </p:sp>
      <p:sp>
        <p:nvSpPr>
          <p:cNvPr id="50194" name="Rectangle 40" descr="Wide downward diagonal"/>
          <p:cNvSpPr>
            <a:spLocks noChangeArrowheads="1"/>
          </p:cNvSpPr>
          <p:nvPr/>
        </p:nvSpPr>
        <p:spPr bwMode="auto">
          <a:xfrm>
            <a:off x="5662613" y="4224338"/>
            <a:ext cx="247650" cy="214312"/>
          </a:xfrm>
          <a:prstGeom prst="rect">
            <a:avLst/>
          </a:prstGeom>
          <a:pattFill prst="wdDnDiag">
            <a:fgClr>
              <a:srgbClr val="FF6600"/>
            </a:fgClr>
            <a:bgClr>
              <a:srgbClr val="FFFFFF"/>
            </a:bgClr>
          </a:pattFill>
          <a:ln w="9525">
            <a:noFill/>
            <a:miter lim="800000"/>
            <a:headEnd/>
            <a:tailEnd/>
          </a:ln>
        </p:spPr>
        <p:txBody>
          <a:bodyPr wrap="none" anchor="ctr"/>
          <a:lstStyle/>
          <a:p>
            <a:endParaRPr lang="en-US"/>
          </a:p>
        </p:txBody>
      </p:sp>
      <p:sp>
        <p:nvSpPr>
          <p:cNvPr id="50195" name="Text Box 41"/>
          <p:cNvSpPr txBox="1">
            <a:spLocks noChangeArrowheads="1"/>
          </p:cNvSpPr>
          <p:nvPr/>
        </p:nvSpPr>
        <p:spPr bwMode="auto">
          <a:xfrm>
            <a:off x="5867400" y="4114800"/>
            <a:ext cx="1987550" cy="457200"/>
          </a:xfrm>
          <a:prstGeom prst="rect">
            <a:avLst/>
          </a:prstGeom>
          <a:noFill/>
          <a:ln w="9525">
            <a:noFill/>
            <a:miter lim="800000"/>
            <a:headEnd/>
            <a:tailEnd/>
          </a:ln>
        </p:spPr>
        <p:txBody>
          <a:bodyPr wrap="none">
            <a:spAutoFit/>
          </a:bodyPr>
          <a:lstStyle/>
          <a:p>
            <a:pPr eaLnBrk="0" hangingPunct="0"/>
            <a:r>
              <a:rPr lang="en-US">
                <a:solidFill>
                  <a:srgbClr val="FF6600"/>
                </a:solidFill>
              </a:rPr>
              <a:t>NODATA cell</a:t>
            </a:r>
            <a:endParaRPr lang="en-US"/>
          </a:p>
        </p:txBody>
      </p:sp>
    </p:spTree>
    <p:extLst>
      <p:ext uri="{BB962C8B-B14F-4D97-AF65-F5344CB8AC3E}">
        <p14:creationId xmlns:p14="http://schemas.microsoft.com/office/powerpoint/2010/main" val="119865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Raster Layers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447800"/>
            <a:ext cx="4086225"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islavista"/>
          <p:cNvPicPr>
            <a:picLocks noChangeAspect="1" noChangeArrowheads="1"/>
          </p:cNvPicPr>
          <p:nvPr/>
        </p:nvPicPr>
        <p:blipFill>
          <a:blip r:embed="rId3" cstate="print"/>
          <a:srcRect/>
          <a:stretch>
            <a:fillRect/>
          </a:stretch>
        </p:blipFill>
        <p:spPr bwMode="auto">
          <a:xfrm>
            <a:off x="4581525" y="1752600"/>
            <a:ext cx="4138475" cy="3124200"/>
          </a:xfrm>
          <a:prstGeom prst="rect">
            <a:avLst/>
          </a:prstGeom>
          <a:noFill/>
          <a:ln w="9525">
            <a:noFill/>
            <a:miter lim="800000"/>
            <a:headEnd/>
            <a:tailEnd/>
          </a:ln>
        </p:spPr>
      </p:pic>
      <p:pic>
        <p:nvPicPr>
          <p:cNvPr id="5" name="Picture 3" descr="srtm"/>
          <p:cNvPicPr>
            <a:picLocks noChangeAspect="1" noChangeArrowheads="1"/>
          </p:cNvPicPr>
          <p:nvPr/>
        </p:nvPicPr>
        <p:blipFill>
          <a:blip r:embed="rId4" cstate="print"/>
          <a:srcRect/>
          <a:stretch>
            <a:fillRect/>
          </a:stretch>
        </p:blipFill>
        <p:spPr bwMode="auto">
          <a:xfrm>
            <a:off x="4343400" y="1447800"/>
            <a:ext cx="4562475" cy="1105833"/>
          </a:xfrm>
          <a:prstGeom prst="rect">
            <a:avLst/>
          </a:prstGeom>
          <a:noFill/>
          <a:ln w="9525">
            <a:noFill/>
            <a:miter lim="800000"/>
            <a:headEnd/>
            <a:tailEnd/>
          </a:ln>
        </p:spPr>
      </p:pic>
      <p:sp>
        <p:nvSpPr>
          <p:cNvPr id="6" name="Text Box 5"/>
          <p:cNvSpPr txBox="1">
            <a:spLocks noChangeArrowheads="1"/>
          </p:cNvSpPr>
          <p:nvPr/>
        </p:nvSpPr>
        <p:spPr bwMode="auto">
          <a:xfrm>
            <a:off x="4638675" y="2514600"/>
            <a:ext cx="3352521" cy="461665"/>
          </a:xfrm>
          <a:prstGeom prst="rect">
            <a:avLst/>
          </a:prstGeom>
          <a:noFill/>
          <a:ln w="9525">
            <a:noFill/>
            <a:miter lim="800000"/>
            <a:headEnd/>
            <a:tailEnd/>
          </a:ln>
        </p:spPr>
        <p:txBody>
          <a:bodyPr wrap="none">
            <a:spAutoFit/>
          </a:bodyPr>
          <a:lstStyle/>
          <a:p>
            <a:pPr eaLnBrk="1" hangingPunct="1"/>
            <a:r>
              <a:rPr lang="en-US" sz="2400" b="1" dirty="0">
                <a:solidFill>
                  <a:schemeClr val="bg1"/>
                </a:solidFill>
              </a:rPr>
              <a:t>Santa Barbara, California</a:t>
            </a:r>
          </a:p>
        </p:txBody>
      </p:sp>
    </p:spTree>
    <p:extLst>
      <p:ext uri="{BB962C8B-B14F-4D97-AF65-F5344CB8AC3E}">
        <p14:creationId xmlns:p14="http://schemas.microsoft.com/office/powerpoint/2010/main" val="125819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371725" y="220663"/>
            <a:ext cx="4400550" cy="844550"/>
          </a:xfrm>
        </p:spPr>
        <p:txBody>
          <a:bodyPr/>
          <a:lstStyle/>
          <a:p>
            <a:pPr eaLnBrk="1" hangingPunct="1"/>
            <a:r>
              <a:rPr lang="en-US" smtClean="0"/>
              <a:t>Raster Calculator</a:t>
            </a:r>
          </a:p>
        </p:txBody>
      </p:sp>
      <p:sp>
        <p:nvSpPr>
          <p:cNvPr id="53251" name="Text Box 3"/>
          <p:cNvSpPr txBox="1">
            <a:spLocks noChangeArrowheads="1"/>
          </p:cNvSpPr>
          <p:nvPr/>
        </p:nvSpPr>
        <p:spPr bwMode="auto">
          <a:xfrm>
            <a:off x="5956300" y="1939925"/>
            <a:ext cx="2911475" cy="3937000"/>
          </a:xfrm>
          <a:prstGeom prst="rect">
            <a:avLst/>
          </a:prstGeom>
          <a:noFill/>
          <a:ln w="9525">
            <a:noFill/>
            <a:miter lim="800000"/>
            <a:headEnd/>
            <a:tailEnd/>
          </a:ln>
        </p:spPr>
        <p:txBody>
          <a:bodyPr>
            <a:spAutoFit/>
          </a:bodyPr>
          <a:lstStyle/>
          <a:p>
            <a:pPr algn="ctr" eaLnBrk="0" hangingPunct="0"/>
            <a:r>
              <a:rPr lang="en-US" sz="3600">
                <a:latin typeface="Arial" pitchFamily="34" charset="0"/>
              </a:rPr>
              <a:t>Precipitation</a:t>
            </a:r>
          </a:p>
          <a:p>
            <a:pPr algn="ctr" eaLnBrk="0" hangingPunct="0"/>
            <a:r>
              <a:rPr lang="en-US" sz="3600">
                <a:latin typeface="Arial" pitchFamily="34" charset="0"/>
              </a:rPr>
              <a:t>-</a:t>
            </a:r>
          </a:p>
          <a:p>
            <a:pPr algn="ctr" eaLnBrk="0" hangingPunct="0"/>
            <a:r>
              <a:rPr lang="en-US" sz="3600">
                <a:latin typeface="Arial" pitchFamily="34" charset="0"/>
              </a:rPr>
              <a:t>Losses (Evaporation, Infiltration)</a:t>
            </a:r>
          </a:p>
          <a:p>
            <a:pPr algn="ctr" eaLnBrk="0" hangingPunct="0"/>
            <a:r>
              <a:rPr lang="en-US" sz="3600">
                <a:latin typeface="Arial" pitchFamily="34" charset="0"/>
              </a:rPr>
              <a:t>=</a:t>
            </a:r>
          </a:p>
          <a:p>
            <a:pPr algn="ctr" eaLnBrk="0" hangingPunct="0"/>
            <a:r>
              <a:rPr lang="en-US" sz="3600">
                <a:latin typeface="Arial" pitchFamily="34" charset="0"/>
              </a:rPr>
              <a:t>Runoff</a:t>
            </a:r>
          </a:p>
        </p:txBody>
      </p:sp>
      <p:grpSp>
        <p:nvGrpSpPr>
          <p:cNvPr id="53252" name="Group 17"/>
          <p:cNvGrpSpPr>
            <a:grpSpLocks/>
          </p:cNvGrpSpPr>
          <p:nvPr/>
        </p:nvGrpSpPr>
        <p:grpSpPr bwMode="auto">
          <a:xfrm>
            <a:off x="3068638" y="2038350"/>
            <a:ext cx="2592387" cy="3738563"/>
            <a:chOff x="760413" y="1789113"/>
            <a:chExt cx="2592387" cy="3738562"/>
          </a:xfrm>
        </p:grpSpPr>
        <p:sp>
          <p:nvSpPr>
            <p:cNvPr id="53255" name="AutoShape 4"/>
            <p:cNvSpPr>
              <a:spLocks noChangeArrowheads="1"/>
            </p:cNvSpPr>
            <p:nvPr/>
          </p:nvSpPr>
          <p:spPr bwMode="auto">
            <a:xfrm>
              <a:off x="822325" y="5187950"/>
              <a:ext cx="1273175" cy="339725"/>
            </a:xfrm>
            <a:prstGeom prst="parallelogram">
              <a:avLst>
                <a:gd name="adj" fmla="val 93692"/>
              </a:avLst>
            </a:prstGeom>
            <a:solidFill>
              <a:srgbClr val="FF9900"/>
            </a:solidFill>
            <a:ln w="19050">
              <a:solidFill>
                <a:schemeClr val="tx1"/>
              </a:solidFill>
              <a:miter lim="800000"/>
              <a:headEnd/>
              <a:tailEnd/>
            </a:ln>
          </p:spPr>
          <p:txBody>
            <a:bodyPr wrap="none" anchor="ctr"/>
            <a:lstStyle/>
            <a:p>
              <a:pPr algn="ctr"/>
              <a:r>
                <a:rPr lang="en-US">
                  <a:solidFill>
                    <a:schemeClr val="bg1"/>
                  </a:solidFill>
                </a:rPr>
                <a:t>5</a:t>
              </a:r>
            </a:p>
          </p:txBody>
        </p:sp>
        <p:sp>
          <p:nvSpPr>
            <p:cNvPr id="53256" name="AutoShape 5"/>
            <p:cNvSpPr>
              <a:spLocks noChangeArrowheads="1"/>
            </p:cNvSpPr>
            <p:nvPr/>
          </p:nvSpPr>
          <p:spPr bwMode="auto">
            <a:xfrm>
              <a:off x="1774825" y="5187950"/>
              <a:ext cx="1273175" cy="339725"/>
            </a:xfrm>
            <a:prstGeom prst="parallelogram">
              <a:avLst>
                <a:gd name="adj" fmla="val 93692"/>
              </a:avLst>
            </a:prstGeom>
            <a:solidFill>
              <a:srgbClr val="996633"/>
            </a:solidFill>
            <a:ln w="19050">
              <a:solidFill>
                <a:schemeClr val="tx1"/>
              </a:solidFill>
              <a:miter lim="800000"/>
              <a:headEnd/>
              <a:tailEnd/>
            </a:ln>
          </p:spPr>
          <p:txBody>
            <a:bodyPr wrap="none" anchor="ctr"/>
            <a:lstStyle/>
            <a:p>
              <a:pPr algn="ctr"/>
              <a:r>
                <a:rPr lang="en-US">
                  <a:solidFill>
                    <a:schemeClr val="bg1"/>
                  </a:solidFill>
                </a:rPr>
                <a:t>2</a:t>
              </a:r>
            </a:p>
          </p:txBody>
        </p:sp>
        <p:sp>
          <p:nvSpPr>
            <p:cNvPr id="53257" name="AutoShape 6"/>
            <p:cNvSpPr>
              <a:spLocks noChangeArrowheads="1"/>
            </p:cNvSpPr>
            <p:nvPr/>
          </p:nvSpPr>
          <p:spPr bwMode="auto">
            <a:xfrm>
              <a:off x="1127125" y="4854575"/>
              <a:ext cx="1273175" cy="339725"/>
            </a:xfrm>
            <a:prstGeom prst="parallelogram">
              <a:avLst>
                <a:gd name="adj" fmla="val 93692"/>
              </a:avLst>
            </a:prstGeom>
            <a:solidFill>
              <a:srgbClr val="996633"/>
            </a:solidFill>
            <a:ln w="19050">
              <a:solidFill>
                <a:schemeClr val="tx1"/>
              </a:solidFill>
              <a:miter lim="800000"/>
              <a:headEnd/>
              <a:tailEnd/>
            </a:ln>
          </p:spPr>
          <p:txBody>
            <a:bodyPr wrap="none" anchor="ctr"/>
            <a:lstStyle/>
            <a:p>
              <a:pPr algn="ctr"/>
              <a:r>
                <a:rPr lang="en-US">
                  <a:solidFill>
                    <a:schemeClr val="bg1"/>
                  </a:solidFill>
                </a:rPr>
                <a:t>2</a:t>
              </a:r>
            </a:p>
          </p:txBody>
        </p:sp>
        <p:sp>
          <p:nvSpPr>
            <p:cNvPr id="53258" name="AutoShape 7"/>
            <p:cNvSpPr>
              <a:spLocks noChangeArrowheads="1"/>
            </p:cNvSpPr>
            <p:nvPr/>
          </p:nvSpPr>
          <p:spPr bwMode="auto">
            <a:xfrm>
              <a:off x="2079625" y="4854575"/>
              <a:ext cx="1273175" cy="339725"/>
            </a:xfrm>
            <a:prstGeom prst="parallelogram">
              <a:avLst>
                <a:gd name="adj" fmla="val 93692"/>
              </a:avLst>
            </a:prstGeom>
            <a:solidFill>
              <a:schemeClr val="accent1"/>
            </a:solidFill>
            <a:ln w="19050">
              <a:solidFill>
                <a:schemeClr val="tx1"/>
              </a:solidFill>
              <a:miter lim="800000"/>
              <a:headEnd/>
              <a:tailEnd/>
            </a:ln>
          </p:spPr>
          <p:txBody>
            <a:bodyPr wrap="none" anchor="ctr"/>
            <a:lstStyle/>
            <a:p>
              <a:pPr algn="ctr"/>
              <a:r>
                <a:rPr lang="en-US">
                  <a:solidFill>
                    <a:schemeClr val="bg1"/>
                  </a:solidFill>
                </a:rPr>
                <a:t>3</a:t>
              </a:r>
            </a:p>
          </p:txBody>
        </p:sp>
        <p:sp>
          <p:nvSpPr>
            <p:cNvPr id="53259" name="AutoShape 8"/>
            <p:cNvSpPr>
              <a:spLocks noChangeArrowheads="1"/>
            </p:cNvSpPr>
            <p:nvPr/>
          </p:nvSpPr>
          <p:spPr bwMode="auto">
            <a:xfrm>
              <a:off x="760413" y="3656013"/>
              <a:ext cx="1273175" cy="339725"/>
            </a:xfrm>
            <a:prstGeom prst="parallelogram">
              <a:avLst>
                <a:gd name="adj" fmla="val 93692"/>
              </a:avLst>
            </a:prstGeom>
            <a:solidFill>
              <a:srgbClr val="996633"/>
            </a:solidFill>
            <a:ln w="19050">
              <a:solidFill>
                <a:schemeClr val="tx1"/>
              </a:solidFill>
              <a:miter lim="800000"/>
              <a:headEnd/>
              <a:tailEnd/>
            </a:ln>
          </p:spPr>
          <p:txBody>
            <a:bodyPr wrap="none" anchor="ctr"/>
            <a:lstStyle/>
            <a:p>
              <a:pPr algn="ctr"/>
              <a:r>
                <a:rPr lang="en-US">
                  <a:solidFill>
                    <a:schemeClr val="bg1"/>
                  </a:solidFill>
                </a:rPr>
                <a:t>2</a:t>
              </a:r>
            </a:p>
          </p:txBody>
        </p:sp>
        <p:sp>
          <p:nvSpPr>
            <p:cNvPr id="53260" name="AutoShape 9"/>
            <p:cNvSpPr>
              <a:spLocks noChangeArrowheads="1"/>
            </p:cNvSpPr>
            <p:nvPr/>
          </p:nvSpPr>
          <p:spPr bwMode="auto">
            <a:xfrm>
              <a:off x="1712913" y="3656013"/>
              <a:ext cx="1273175" cy="339725"/>
            </a:xfrm>
            <a:prstGeom prst="parallelogram">
              <a:avLst>
                <a:gd name="adj" fmla="val 93692"/>
              </a:avLst>
            </a:prstGeom>
            <a:solidFill>
              <a:schemeClr val="folHlink"/>
            </a:solidFill>
            <a:ln w="19050">
              <a:solidFill>
                <a:schemeClr val="tx1"/>
              </a:solidFill>
              <a:miter lim="800000"/>
              <a:headEnd/>
              <a:tailEnd/>
            </a:ln>
          </p:spPr>
          <p:txBody>
            <a:bodyPr wrap="none" anchor="ctr"/>
            <a:lstStyle/>
            <a:p>
              <a:pPr algn="ctr"/>
              <a:r>
                <a:rPr lang="en-US">
                  <a:solidFill>
                    <a:schemeClr val="bg1"/>
                  </a:solidFill>
                </a:rPr>
                <a:t>4</a:t>
              </a:r>
            </a:p>
          </p:txBody>
        </p:sp>
        <p:sp>
          <p:nvSpPr>
            <p:cNvPr id="53261" name="AutoShape 10"/>
            <p:cNvSpPr>
              <a:spLocks noChangeArrowheads="1"/>
            </p:cNvSpPr>
            <p:nvPr/>
          </p:nvSpPr>
          <p:spPr bwMode="auto">
            <a:xfrm>
              <a:off x="1065213" y="3322638"/>
              <a:ext cx="1273175" cy="339725"/>
            </a:xfrm>
            <a:prstGeom prst="parallelogram">
              <a:avLst>
                <a:gd name="adj" fmla="val 93692"/>
              </a:avLst>
            </a:prstGeom>
            <a:solidFill>
              <a:schemeClr val="accent1"/>
            </a:solidFill>
            <a:ln w="19050">
              <a:solidFill>
                <a:schemeClr val="tx1"/>
              </a:solidFill>
              <a:miter lim="800000"/>
              <a:headEnd/>
              <a:tailEnd/>
            </a:ln>
          </p:spPr>
          <p:txBody>
            <a:bodyPr wrap="none" anchor="ctr"/>
            <a:lstStyle/>
            <a:p>
              <a:pPr algn="ctr"/>
              <a:r>
                <a:rPr lang="en-US">
                  <a:solidFill>
                    <a:schemeClr val="bg1"/>
                  </a:solidFill>
                </a:rPr>
                <a:t>3</a:t>
              </a:r>
            </a:p>
          </p:txBody>
        </p:sp>
        <p:sp>
          <p:nvSpPr>
            <p:cNvPr id="53262" name="AutoShape 11"/>
            <p:cNvSpPr>
              <a:spLocks noChangeArrowheads="1"/>
            </p:cNvSpPr>
            <p:nvPr/>
          </p:nvSpPr>
          <p:spPr bwMode="auto">
            <a:xfrm>
              <a:off x="2017713" y="3322638"/>
              <a:ext cx="1273175" cy="339725"/>
            </a:xfrm>
            <a:prstGeom prst="parallelogram">
              <a:avLst>
                <a:gd name="adj" fmla="val 93692"/>
              </a:avLst>
            </a:prstGeom>
            <a:solidFill>
              <a:schemeClr val="accent1"/>
            </a:solidFill>
            <a:ln w="19050">
              <a:solidFill>
                <a:schemeClr val="tx1"/>
              </a:solidFill>
              <a:miter lim="800000"/>
              <a:headEnd/>
              <a:tailEnd/>
            </a:ln>
          </p:spPr>
          <p:txBody>
            <a:bodyPr wrap="none" anchor="ctr"/>
            <a:lstStyle/>
            <a:p>
              <a:pPr algn="ctr"/>
              <a:r>
                <a:rPr lang="en-US">
                  <a:solidFill>
                    <a:schemeClr val="bg1"/>
                  </a:solidFill>
                </a:rPr>
                <a:t>3</a:t>
              </a:r>
            </a:p>
          </p:txBody>
        </p:sp>
        <p:sp>
          <p:nvSpPr>
            <p:cNvPr id="53263" name="AutoShape 12"/>
            <p:cNvSpPr>
              <a:spLocks noChangeArrowheads="1"/>
            </p:cNvSpPr>
            <p:nvPr/>
          </p:nvSpPr>
          <p:spPr bwMode="auto">
            <a:xfrm>
              <a:off x="790575" y="2122488"/>
              <a:ext cx="1273175" cy="339725"/>
            </a:xfrm>
            <a:prstGeom prst="parallelogram">
              <a:avLst>
                <a:gd name="adj" fmla="val 93692"/>
              </a:avLst>
            </a:prstGeom>
            <a:solidFill>
              <a:schemeClr val="accent2"/>
            </a:solidFill>
            <a:ln w="19050">
              <a:solidFill>
                <a:schemeClr val="tx1"/>
              </a:solidFill>
              <a:miter lim="800000"/>
              <a:headEnd/>
              <a:tailEnd/>
            </a:ln>
          </p:spPr>
          <p:txBody>
            <a:bodyPr wrap="none" anchor="ctr"/>
            <a:lstStyle/>
            <a:p>
              <a:pPr algn="ctr"/>
              <a:r>
                <a:rPr lang="en-US">
                  <a:solidFill>
                    <a:schemeClr val="bg1"/>
                  </a:solidFill>
                </a:rPr>
                <a:t>7</a:t>
              </a:r>
            </a:p>
          </p:txBody>
        </p:sp>
        <p:sp>
          <p:nvSpPr>
            <p:cNvPr id="53264" name="AutoShape 13"/>
            <p:cNvSpPr>
              <a:spLocks noChangeArrowheads="1"/>
            </p:cNvSpPr>
            <p:nvPr/>
          </p:nvSpPr>
          <p:spPr bwMode="auto">
            <a:xfrm>
              <a:off x="1743075" y="2122488"/>
              <a:ext cx="1273175" cy="339725"/>
            </a:xfrm>
            <a:prstGeom prst="parallelogram">
              <a:avLst>
                <a:gd name="adj" fmla="val 93692"/>
              </a:avLst>
            </a:prstGeom>
            <a:solidFill>
              <a:srgbClr val="00FF00"/>
            </a:solidFill>
            <a:ln w="19050">
              <a:solidFill>
                <a:schemeClr val="tx1"/>
              </a:solidFill>
              <a:miter lim="800000"/>
              <a:headEnd/>
              <a:tailEnd/>
            </a:ln>
          </p:spPr>
          <p:txBody>
            <a:bodyPr wrap="none" anchor="ctr"/>
            <a:lstStyle/>
            <a:p>
              <a:pPr algn="ctr"/>
              <a:r>
                <a:rPr lang="en-US">
                  <a:solidFill>
                    <a:schemeClr val="bg1"/>
                  </a:solidFill>
                </a:rPr>
                <a:t>6</a:t>
              </a:r>
            </a:p>
          </p:txBody>
        </p:sp>
        <p:sp>
          <p:nvSpPr>
            <p:cNvPr id="53265" name="AutoShape 14"/>
            <p:cNvSpPr>
              <a:spLocks noChangeArrowheads="1"/>
            </p:cNvSpPr>
            <p:nvPr/>
          </p:nvSpPr>
          <p:spPr bwMode="auto">
            <a:xfrm>
              <a:off x="1095375" y="1789113"/>
              <a:ext cx="1273175" cy="339725"/>
            </a:xfrm>
            <a:prstGeom prst="parallelogram">
              <a:avLst>
                <a:gd name="adj" fmla="val 93692"/>
              </a:avLst>
            </a:prstGeom>
            <a:solidFill>
              <a:srgbClr val="FF9900"/>
            </a:solidFill>
            <a:ln w="19050">
              <a:solidFill>
                <a:schemeClr val="tx1"/>
              </a:solidFill>
              <a:miter lim="800000"/>
              <a:headEnd/>
              <a:tailEnd/>
            </a:ln>
          </p:spPr>
          <p:txBody>
            <a:bodyPr wrap="none" anchor="ctr"/>
            <a:lstStyle/>
            <a:p>
              <a:pPr algn="ctr"/>
              <a:r>
                <a:rPr lang="en-US">
                  <a:solidFill>
                    <a:schemeClr val="bg1"/>
                  </a:solidFill>
                </a:rPr>
                <a:t>5</a:t>
              </a:r>
            </a:p>
          </p:txBody>
        </p:sp>
        <p:sp>
          <p:nvSpPr>
            <p:cNvPr id="53266" name="AutoShape 15"/>
            <p:cNvSpPr>
              <a:spLocks noChangeArrowheads="1"/>
            </p:cNvSpPr>
            <p:nvPr/>
          </p:nvSpPr>
          <p:spPr bwMode="auto">
            <a:xfrm>
              <a:off x="2047875" y="1789113"/>
              <a:ext cx="1273175" cy="339725"/>
            </a:xfrm>
            <a:prstGeom prst="parallelogram">
              <a:avLst>
                <a:gd name="adj" fmla="val 93692"/>
              </a:avLst>
            </a:prstGeom>
            <a:solidFill>
              <a:srgbClr val="00FF00"/>
            </a:solidFill>
            <a:ln w="19050">
              <a:solidFill>
                <a:schemeClr val="tx1"/>
              </a:solidFill>
              <a:miter lim="800000"/>
              <a:headEnd/>
              <a:tailEnd/>
            </a:ln>
          </p:spPr>
          <p:txBody>
            <a:bodyPr wrap="none" anchor="ctr"/>
            <a:lstStyle/>
            <a:p>
              <a:pPr algn="ctr"/>
              <a:r>
                <a:rPr lang="en-US">
                  <a:solidFill>
                    <a:schemeClr val="bg1"/>
                  </a:solidFill>
                </a:rPr>
                <a:t>6</a:t>
              </a:r>
            </a:p>
          </p:txBody>
        </p:sp>
        <p:sp>
          <p:nvSpPr>
            <p:cNvPr id="53267" name="Text Box 16"/>
            <p:cNvSpPr txBox="1">
              <a:spLocks noChangeArrowheads="1"/>
            </p:cNvSpPr>
            <p:nvPr/>
          </p:nvSpPr>
          <p:spPr bwMode="auto">
            <a:xfrm>
              <a:off x="1787525" y="2489200"/>
              <a:ext cx="336550" cy="641350"/>
            </a:xfrm>
            <a:prstGeom prst="rect">
              <a:avLst/>
            </a:prstGeom>
            <a:noFill/>
            <a:ln w="19050">
              <a:noFill/>
              <a:miter lim="800000"/>
              <a:headEnd/>
              <a:tailEnd/>
            </a:ln>
          </p:spPr>
          <p:txBody>
            <a:bodyPr wrap="none">
              <a:spAutoFit/>
            </a:bodyPr>
            <a:lstStyle/>
            <a:p>
              <a:r>
                <a:rPr lang="en-US" sz="3600">
                  <a:latin typeface="Arial" pitchFamily="34" charset="0"/>
                </a:rPr>
                <a:t>-</a:t>
              </a:r>
            </a:p>
          </p:txBody>
        </p:sp>
        <p:sp>
          <p:nvSpPr>
            <p:cNvPr id="53268" name="Text Box 17"/>
            <p:cNvSpPr txBox="1">
              <a:spLocks noChangeArrowheads="1"/>
            </p:cNvSpPr>
            <p:nvPr/>
          </p:nvSpPr>
          <p:spPr bwMode="auto">
            <a:xfrm>
              <a:off x="1949450" y="4173538"/>
              <a:ext cx="450850" cy="641350"/>
            </a:xfrm>
            <a:prstGeom prst="rect">
              <a:avLst/>
            </a:prstGeom>
            <a:noFill/>
            <a:ln w="19050">
              <a:noFill/>
              <a:miter lim="800000"/>
              <a:headEnd/>
              <a:tailEnd/>
            </a:ln>
          </p:spPr>
          <p:txBody>
            <a:bodyPr wrap="none">
              <a:spAutoFit/>
            </a:bodyPr>
            <a:lstStyle/>
            <a:p>
              <a:r>
                <a:rPr lang="en-US" sz="3600">
                  <a:latin typeface="Arial" pitchFamily="34" charset="0"/>
                </a:rPr>
                <a:t>=</a:t>
              </a:r>
            </a:p>
          </p:txBody>
        </p:sp>
      </p:grpSp>
      <p:sp>
        <p:nvSpPr>
          <p:cNvPr id="53253" name="Text Box 4"/>
          <p:cNvSpPr txBox="1">
            <a:spLocks noChangeArrowheads="1"/>
          </p:cNvSpPr>
          <p:nvPr/>
        </p:nvSpPr>
        <p:spPr bwMode="auto">
          <a:xfrm>
            <a:off x="306388" y="2181225"/>
            <a:ext cx="2911475" cy="2041525"/>
          </a:xfrm>
          <a:prstGeom prst="rect">
            <a:avLst/>
          </a:prstGeom>
          <a:noFill/>
          <a:ln w="9525">
            <a:noFill/>
            <a:miter lim="800000"/>
            <a:headEnd/>
            <a:tailEnd/>
          </a:ln>
        </p:spPr>
        <p:txBody>
          <a:bodyPr>
            <a:spAutoFit/>
          </a:bodyPr>
          <a:lstStyle/>
          <a:p>
            <a:pPr eaLnBrk="0" hangingPunct="0"/>
            <a:r>
              <a:rPr lang="en-US" sz="3200"/>
              <a:t>Cell by cell evaluation of mathematical functions</a:t>
            </a:r>
          </a:p>
        </p:txBody>
      </p:sp>
      <p:sp>
        <p:nvSpPr>
          <p:cNvPr id="20" name="Rectangle 2"/>
          <p:cNvSpPr txBox="1">
            <a:spLocks noChangeArrowheads="1"/>
          </p:cNvSpPr>
          <p:nvPr/>
        </p:nvSpPr>
        <p:spPr bwMode="auto">
          <a:xfrm>
            <a:off x="6302375" y="1111250"/>
            <a:ext cx="2070100" cy="844550"/>
          </a:xfrm>
          <a:prstGeom prst="rect">
            <a:avLst/>
          </a:prstGeom>
          <a:noFill/>
          <a:ln w="9525">
            <a:noFill/>
            <a:miter lim="800000"/>
            <a:headEnd/>
            <a:tailEnd/>
          </a:ln>
        </p:spPr>
        <p:txBody>
          <a:bodyPr anchor="ctr"/>
          <a:lstStyle/>
          <a:p>
            <a:pPr algn="ctr">
              <a:defRPr/>
            </a:pPr>
            <a:r>
              <a:rPr lang="en-US" sz="4000" u="sng" kern="0" dirty="0">
                <a:solidFill>
                  <a:schemeClr val="tx2"/>
                </a:solidFill>
                <a:latin typeface="+mj-lt"/>
                <a:ea typeface="+mj-ea"/>
                <a:cs typeface="+mj-cs"/>
              </a:rPr>
              <a:t>Example</a:t>
            </a:r>
          </a:p>
        </p:txBody>
      </p:sp>
    </p:spTree>
    <p:extLst>
      <p:ext uri="{BB962C8B-B14F-4D97-AF65-F5344CB8AC3E}">
        <p14:creationId xmlns:p14="http://schemas.microsoft.com/office/powerpoint/2010/main" val="111162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Data Types</a:t>
            </a:r>
            <a:endParaRPr lang="en-US" dirty="0"/>
          </a:p>
        </p:txBody>
      </p:sp>
      <p:pic>
        <p:nvPicPr>
          <p:cNvPr id="4" name="Picture 3" descr="Waller Ck TIN"/>
          <p:cNvPicPr>
            <a:picLocks noChangeAspect="1" noChangeArrowheads="1"/>
          </p:cNvPicPr>
          <p:nvPr/>
        </p:nvPicPr>
        <p:blipFill>
          <a:blip r:embed="rId3" cstate="print"/>
          <a:srcRect/>
          <a:stretch>
            <a:fillRect/>
          </a:stretch>
        </p:blipFill>
        <p:spPr bwMode="auto">
          <a:xfrm>
            <a:off x="228600" y="1552575"/>
            <a:ext cx="3284109" cy="2816100"/>
          </a:xfrm>
          <a:prstGeom prst="rect">
            <a:avLst/>
          </a:prstGeom>
          <a:noFill/>
          <a:ln w="9525">
            <a:noFill/>
            <a:miter lim="800000"/>
            <a:headEnd/>
            <a:tailEnd/>
          </a:ln>
        </p:spPr>
      </p:pic>
      <p:graphicFrame>
        <p:nvGraphicFramePr>
          <p:cNvPr id="6" name="Object 5"/>
          <p:cNvGraphicFramePr>
            <a:graphicFrameLocks noChangeAspect="1"/>
          </p:cNvGraphicFramePr>
          <p:nvPr>
            <p:extLst>
              <p:ext uri="{D42A27DB-BD31-4B8C-83A1-F6EECF244321}">
                <p14:modId xmlns:p14="http://schemas.microsoft.com/office/powerpoint/2010/main" val="2374393688"/>
              </p:ext>
            </p:extLst>
          </p:nvPr>
        </p:nvGraphicFramePr>
        <p:xfrm>
          <a:off x="762000" y="3127281"/>
          <a:ext cx="3600431" cy="2482788"/>
        </p:xfrm>
        <a:graphic>
          <a:graphicData uri="http://schemas.openxmlformats.org/presentationml/2006/ole">
            <mc:AlternateContent xmlns:mc="http://schemas.openxmlformats.org/markup-compatibility/2006">
              <mc:Choice xmlns:v="urn:schemas-microsoft-com:vml" Requires="v">
                <p:oleObj spid="_x0000_s7192" name="Bitmap Image" r:id="rId4" imgW="4296375" imgH="2962689" progId="PBrush">
                  <p:embed/>
                </p:oleObj>
              </mc:Choice>
              <mc:Fallback>
                <p:oleObj name="Bitmap Image" r:id="rId4" imgW="4296375" imgH="2962689" progId="PBrus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127281"/>
                        <a:ext cx="3600431" cy="2482788"/>
                      </a:xfrm>
                      <a:prstGeom prst="rect">
                        <a:avLst/>
                      </a:prstGeom>
                      <a:noFill/>
                      <a:ln w="9525">
                        <a:solidFill>
                          <a:schemeClr val="accent2"/>
                        </a:solidFill>
                        <a:miter lim="800000"/>
                        <a:headEnd/>
                        <a:tailEnd/>
                      </a:ln>
                      <a:effectLst/>
                    </p:spPr>
                  </p:pic>
                </p:oleObj>
              </mc:Fallback>
            </mc:AlternateContent>
          </a:graphicData>
        </a:graphic>
      </p:graphicFrame>
      <p:pic>
        <p:nvPicPr>
          <p:cNvPr id="7" name="Picture 2"/>
          <p:cNvPicPr>
            <a:picLocks noChangeAspect="1" noChangeArrowheads="1"/>
          </p:cNvPicPr>
          <p:nvPr/>
        </p:nvPicPr>
        <p:blipFill>
          <a:blip r:embed="rId6" cstate="print"/>
          <a:srcRect/>
          <a:stretch>
            <a:fillRect/>
          </a:stretch>
        </p:blipFill>
        <p:spPr bwMode="auto">
          <a:xfrm>
            <a:off x="4800600" y="1828800"/>
            <a:ext cx="4023008" cy="2895600"/>
          </a:xfrm>
          <a:prstGeom prst="rect">
            <a:avLst/>
          </a:prstGeom>
          <a:noFill/>
          <a:ln w="3175">
            <a:solidFill>
              <a:schemeClr val="tx1"/>
            </a:solidFill>
            <a:miter lim="800000"/>
            <a:headEnd/>
            <a:tailEnd/>
          </a:ln>
        </p:spPr>
      </p:pic>
      <p:sp>
        <p:nvSpPr>
          <p:cNvPr id="8" name="TextBox 7"/>
          <p:cNvSpPr txBox="1"/>
          <p:nvPr/>
        </p:nvSpPr>
        <p:spPr>
          <a:xfrm>
            <a:off x="304800" y="5638800"/>
            <a:ext cx="4711290" cy="461665"/>
          </a:xfrm>
          <a:prstGeom prst="rect">
            <a:avLst/>
          </a:prstGeom>
          <a:noFill/>
        </p:spPr>
        <p:txBody>
          <a:bodyPr wrap="none" rtlCol="0">
            <a:spAutoFit/>
          </a:bodyPr>
          <a:lstStyle/>
          <a:p>
            <a:r>
              <a:rPr lang="en-US" sz="2400" dirty="0" smtClean="0"/>
              <a:t>Triangulated Irregular Network (TIN)</a:t>
            </a:r>
            <a:endParaRPr lang="en-US" sz="2400" dirty="0"/>
          </a:p>
        </p:txBody>
      </p:sp>
      <p:sp>
        <p:nvSpPr>
          <p:cNvPr id="9" name="TextBox 8"/>
          <p:cNvSpPr txBox="1"/>
          <p:nvPr/>
        </p:nvSpPr>
        <p:spPr>
          <a:xfrm>
            <a:off x="5867400" y="4724400"/>
            <a:ext cx="1550168" cy="461665"/>
          </a:xfrm>
          <a:prstGeom prst="rect">
            <a:avLst/>
          </a:prstGeom>
          <a:noFill/>
        </p:spPr>
        <p:txBody>
          <a:bodyPr wrap="none" rtlCol="0">
            <a:spAutoFit/>
          </a:bodyPr>
          <a:lstStyle/>
          <a:p>
            <a:r>
              <a:rPr lang="en-US" sz="2400" dirty="0" err="1" smtClean="0"/>
              <a:t>Multipatch</a:t>
            </a:r>
            <a:endParaRPr lang="en-US" sz="2400" dirty="0" smtClean="0"/>
          </a:p>
        </p:txBody>
      </p:sp>
    </p:spTree>
    <p:extLst>
      <p:ext uri="{BB962C8B-B14F-4D97-AF65-F5344CB8AC3E}">
        <p14:creationId xmlns:p14="http://schemas.microsoft.com/office/powerpoint/2010/main" val="356593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200" smtClean="0"/>
              <a:t>Linking Geographic Information Systems and Water Resources</a:t>
            </a:r>
          </a:p>
        </p:txBody>
      </p:sp>
      <p:sp>
        <p:nvSpPr>
          <p:cNvPr id="21507" name="Oval 3"/>
          <p:cNvSpPr>
            <a:spLocks noChangeArrowheads="1"/>
          </p:cNvSpPr>
          <p:nvPr/>
        </p:nvSpPr>
        <p:spPr bwMode="auto">
          <a:xfrm>
            <a:off x="609600" y="2133600"/>
            <a:ext cx="4800600" cy="3276600"/>
          </a:xfrm>
          <a:prstGeom prst="ellipse">
            <a:avLst/>
          </a:prstGeom>
          <a:noFill/>
          <a:ln w="38100" algn="ctr">
            <a:solidFill>
              <a:srgbClr val="33CC33"/>
            </a:solidFill>
            <a:round/>
            <a:headEnd/>
            <a:tailEnd/>
          </a:ln>
        </p:spPr>
        <p:txBody>
          <a:bodyPr wrap="none" anchor="ctr"/>
          <a:lstStyle/>
          <a:p>
            <a:endParaRPr lang="en-US">
              <a:latin typeface="Calibri" pitchFamily="34" charset="0"/>
            </a:endParaRPr>
          </a:p>
        </p:txBody>
      </p:sp>
      <p:sp>
        <p:nvSpPr>
          <p:cNvPr id="502788" name="Oval 4"/>
          <p:cNvSpPr>
            <a:spLocks noChangeArrowheads="1"/>
          </p:cNvSpPr>
          <p:nvPr/>
        </p:nvSpPr>
        <p:spPr bwMode="auto">
          <a:xfrm>
            <a:off x="3505200" y="2133600"/>
            <a:ext cx="4800600" cy="3276600"/>
          </a:xfrm>
          <a:prstGeom prst="ellipse">
            <a:avLst/>
          </a:prstGeom>
          <a:noFill/>
          <a:ln w="38100" algn="ctr">
            <a:solidFill>
              <a:srgbClr val="66CCFF"/>
            </a:solidFill>
            <a:round/>
            <a:headEnd/>
            <a:tailEnd/>
          </a:ln>
          <a:effectLst/>
        </p:spPr>
        <p:txBody>
          <a:bodyPr wrap="none" anchor="ctr"/>
          <a:lstStyle/>
          <a:p>
            <a:pPr fontAlgn="auto">
              <a:spcBef>
                <a:spcPts val="0"/>
              </a:spcBef>
              <a:spcAft>
                <a:spcPts val="0"/>
              </a:spcAft>
              <a:defRPr/>
            </a:pPr>
            <a:endParaRPr lang="en-US">
              <a:solidFill>
                <a:srgbClr val="66CCFF"/>
              </a:solidFill>
              <a:effectLst>
                <a:outerShdw blurRad="38100" dist="38100" dir="2700000" algn="tl">
                  <a:srgbClr val="000000"/>
                </a:outerShdw>
              </a:effectLst>
              <a:latin typeface="+mn-lt"/>
            </a:endParaRPr>
          </a:p>
        </p:txBody>
      </p:sp>
      <p:sp>
        <p:nvSpPr>
          <p:cNvPr id="21509" name="Text Box 5"/>
          <p:cNvSpPr txBox="1">
            <a:spLocks noChangeArrowheads="1"/>
          </p:cNvSpPr>
          <p:nvPr/>
        </p:nvSpPr>
        <p:spPr bwMode="auto">
          <a:xfrm>
            <a:off x="2133600" y="3352800"/>
            <a:ext cx="1058863" cy="708025"/>
          </a:xfrm>
          <a:prstGeom prst="rect">
            <a:avLst/>
          </a:prstGeom>
          <a:noFill/>
          <a:ln w="9525" algn="ctr">
            <a:noFill/>
            <a:miter lim="800000"/>
            <a:headEnd/>
            <a:tailEnd/>
          </a:ln>
        </p:spPr>
        <p:txBody>
          <a:bodyPr>
            <a:spAutoFit/>
          </a:bodyPr>
          <a:lstStyle/>
          <a:p>
            <a:r>
              <a:rPr lang="en-US" sz="4000">
                <a:solidFill>
                  <a:srgbClr val="33CC33"/>
                </a:solidFill>
                <a:latin typeface="Calibri" pitchFamily="34" charset="0"/>
              </a:rPr>
              <a:t>GIS</a:t>
            </a:r>
          </a:p>
        </p:txBody>
      </p:sp>
      <p:sp>
        <p:nvSpPr>
          <p:cNvPr id="21510" name="Text Box 6"/>
          <p:cNvSpPr txBox="1">
            <a:spLocks noChangeArrowheads="1"/>
          </p:cNvSpPr>
          <p:nvPr/>
        </p:nvSpPr>
        <p:spPr bwMode="auto">
          <a:xfrm>
            <a:off x="5562600" y="3048000"/>
            <a:ext cx="2613025" cy="1920875"/>
          </a:xfrm>
          <a:prstGeom prst="rect">
            <a:avLst/>
          </a:prstGeom>
          <a:noFill/>
          <a:ln w="9525" algn="ctr">
            <a:noFill/>
            <a:miter lim="800000"/>
            <a:headEnd/>
            <a:tailEnd/>
          </a:ln>
        </p:spPr>
        <p:txBody>
          <a:bodyPr wrap="none">
            <a:spAutoFit/>
          </a:bodyPr>
          <a:lstStyle/>
          <a:p>
            <a:r>
              <a:rPr lang="en-US" sz="4000">
                <a:solidFill>
                  <a:srgbClr val="66CCFF"/>
                </a:solidFill>
                <a:latin typeface="Calibri" pitchFamily="34" charset="0"/>
              </a:rPr>
              <a:t>Water</a:t>
            </a:r>
          </a:p>
          <a:p>
            <a:r>
              <a:rPr lang="en-US" sz="4000">
                <a:solidFill>
                  <a:srgbClr val="66CCFF"/>
                </a:solidFill>
                <a:latin typeface="Calibri" pitchFamily="34" charset="0"/>
              </a:rPr>
              <a:t>Resources</a:t>
            </a:r>
          </a:p>
          <a:p>
            <a:endParaRPr lang="en-US" sz="4000">
              <a:solidFill>
                <a:srgbClr val="0066FF"/>
              </a:solidFill>
              <a:latin typeface="Calibri" pitchFamily="34" charset="0"/>
            </a:endParaRPr>
          </a:p>
        </p:txBody>
      </p:sp>
    </p:spTree>
    <p:extLst>
      <p:ext uri="{BB962C8B-B14F-4D97-AF65-F5344CB8AC3E}">
        <p14:creationId xmlns:p14="http://schemas.microsoft.com/office/powerpoint/2010/main" val="375833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normAutofit/>
          </a:bodyPr>
          <a:lstStyle/>
          <a:p>
            <a:r>
              <a:rPr lang="en-US" sz="3200" dirty="0" smtClean="0"/>
              <a:t>Terrain Processing: Computing Watersheds from Elevation Data</a:t>
            </a:r>
          </a:p>
        </p:txBody>
      </p:sp>
      <p:pic>
        <p:nvPicPr>
          <p:cNvPr id="62467" name="Picture 5"/>
          <p:cNvPicPr>
            <a:picLocks noChangeAspect="1" noChangeArrowheads="1"/>
          </p:cNvPicPr>
          <p:nvPr/>
        </p:nvPicPr>
        <p:blipFill>
          <a:blip r:embed="rId3">
            <a:extLst>
              <a:ext uri="{28A0092B-C50C-407E-A947-70E740481C1C}">
                <a14:useLocalDpi xmlns:a14="http://schemas.microsoft.com/office/drawing/2010/main" val="0"/>
              </a:ext>
            </a:extLst>
          </a:blip>
          <a:srcRect l="20833" t="14352" r="3870" b="10199"/>
          <a:stretch>
            <a:fillRect/>
          </a:stretch>
        </p:blipFill>
        <p:spPr bwMode="auto">
          <a:xfrm>
            <a:off x="509588" y="2682875"/>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508500"/>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2232025"/>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2220913"/>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4092575"/>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810000"/>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3025775"/>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951288"/>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956175"/>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717800"/>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5">
            <a:extLst>
              <a:ext uri="{28A0092B-C50C-407E-A947-70E740481C1C}">
                <a14:useLocalDpi xmlns:a14="http://schemas.microsoft.com/office/drawing/2010/main" val="0"/>
              </a:ext>
            </a:extLst>
          </a:blip>
          <a:srcRect l="29329" t="44711" r="2107"/>
          <a:stretch>
            <a:fillRect/>
          </a:stretch>
        </p:blipFill>
        <p:spPr bwMode="auto">
          <a:xfrm>
            <a:off x="4826000" y="4478338"/>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6">
            <a:extLst>
              <a:ext uri="{28A0092B-C50C-407E-A947-70E740481C1C}">
                <a14:useLocalDpi xmlns:a14="http://schemas.microsoft.com/office/drawing/2010/main" val="0"/>
              </a:ext>
            </a:extLst>
          </a:blip>
          <a:srcRect l="53413" t="3049" r="9546" b="59863"/>
          <a:stretch>
            <a:fillRect/>
          </a:stretch>
        </p:blipFill>
        <p:spPr bwMode="auto">
          <a:xfrm>
            <a:off x="6940550" y="4476750"/>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2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p:txBody>
          <a:bodyPr/>
          <a:lstStyle/>
          <a:p>
            <a:pPr eaLnBrk="1" hangingPunct="1"/>
            <a:endParaRPr lang="en-US" smtClean="0"/>
          </a:p>
        </p:txBody>
      </p:sp>
      <p:sp>
        <p:nvSpPr>
          <p:cNvPr id="66563" name="Rectangle 3"/>
          <p:cNvSpPr>
            <a:spLocks noGrp="1" noChangeArrowheads="1"/>
          </p:cNvSpPr>
          <p:nvPr>
            <p:ph type="subTitle" idx="1"/>
          </p:nvPr>
        </p:nvSpPr>
        <p:spPr/>
        <p:txBody>
          <a:bodyPr/>
          <a:lstStyle/>
          <a:p>
            <a:pPr eaLnBrk="1" hangingPunct="1"/>
            <a:endParaRPr lang="en-US" smtClean="0"/>
          </a:p>
        </p:txBody>
      </p:sp>
      <p:pic>
        <p:nvPicPr>
          <p:cNvPr id="66564" name="Picture 4" descr="wy_detail_25%"/>
          <p:cNvPicPr>
            <a:picLocks noChangeAspect="1" noChangeArrowheads="1"/>
          </p:cNvPicPr>
          <p:nvPr/>
        </p:nvPicPr>
        <p:blipFill>
          <a:blip r:embed="rId2" cstate="print"/>
          <a:srcRect l="1666" t="2486"/>
          <a:stretch>
            <a:fillRect/>
          </a:stretch>
        </p:blipFill>
        <p:spPr bwMode="auto">
          <a:xfrm>
            <a:off x="0" y="0"/>
            <a:ext cx="9144000" cy="5978525"/>
          </a:xfrm>
          <a:prstGeom prst="rect">
            <a:avLst/>
          </a:prstGeom>
          <a:noFill/>
          <a:ln w="9525">
            <a:noFill/>
            <a:miter lim="800000"/>
            <a:headEnd/>
            <a:tailEnd/>
          </a:ln>
        </p:spPr>
      </p:pic>
      <p:sp>
        <p:nvSpPr>
          <p:cNvPr id="66565" name="Text Box 5"/>
          <p:cNvSpPr txBox="1">
            <a:spLocks noChangeArrowheads="1"/>
          </p:cNvSpPr>
          <p:nvPr/>
        </p:nvSpPr>
        <p:spPr bwMode="auto">
          <a:xfrm>
            <a:off x="838200" y="5715000"/>
            <a:ext cx="7624763" cy="396875"/>
          </a:xfrm>
          <a:prstGeom prst="rect">
            <a:avLst/>
          </a:prstGeom>
          <a:noFill/>
          <a:ln w="9525">
            <a:noFill/>
            <a:miter lim="800000"/>
            <a:headEnd/>
            <a:tailEnd/>
          </a:ln>
        </p:spPr>
        <p:txBody>
          <a:bodyPr wrap="none">
            <a:spAutoFit/>
          </a:bodyPr>
          <a:lstStyle/>
          <a:p>
            <a:r>
              <a:rPr lang="en-US" sz="2000">
                <a:latin typeface="Arial" pitchFamily="34" charset="0"/>
              </a:rPr>
              <a:t>3-D detail of the Tongue river at the WY/Mont border from LIDAR. </a:t>
            </a:r>
          </a:p>
        </p:txBody>
      </p:sp>
      <p:sp>
        <p:nvSpPr>
          <p:cNvPr id="66566" name="Rectangle 6"/>
          <p:cNvSpPr>
            <a:spLocks noChangeArrowheads="1"/>
          </p:cNvSpPr>
          <p:nvPr/>
        </p:nvSpPr>
        <p:spPr bwMode="auto">
          <a:xfrm>
            <a:off x="6384925" y="6240463"/>
            <a:ext cx="2759075" cy="581025"/>
          </a:xfrm>
          <a:prstGeom prst="rect">
            <a:avLst/>
          </a:prstGeom>
          <a:noFill/>
          <a:ln w="9525">
            <a:noFill/>
            <a:miter lim="800000"/>
            <a:headEnd/>
            <a:tailEnd/>
          </a:ln>
        </p:spPr>
        <p:txBody>
          <a:bodyPr wrap="none">
            <a:spAutoFit/>
          </a:bodyPr>
          <a:lstStyle/>
          <a:p>
            <a:pPr algn="r"/>
            <a:r>
              <a:rPr lang="en-US" sz="1600">
                <a:latin typeface="Arial" pitchFamily="34" charset="0"/>
              </a:rPr>
              <a:t>Roberto Gutierrez</a:t>
            </a:r>
          </a:p>
          <a:p>
            <a:pPr algn="r"/>
            <a:r>
              <a:rPr lang="en-US" sz="1600">
                <a:latin typeface="Arial" pitchFamily="34" charset="0"/>
              </a:rPr>
              <a:t>University of Texas at Austin</a:t>
            </a:r>
          </a:p>
        </p:txBody>
      </p:sp>
    </p:spTree>
    <p:extLst>
      <p:ext uri="{BB962C8B-B14F-4D97-AF65-F5344CB8AC3E}">
        <p14:creationId xmlns:p14="http://schemas.microsoft.com/office/powerpoint/2010/main" val="37600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0" name="Group 2"/>
          <p:cNvGrpSpPr>
            <a:grpSpLocks/>
          </p:cNvGrpSpPr>
          <p:nvPr/>
        </p:nvGrpSpPr>
        <p:grpSpPr bwMode="auto">
          <a:xfrm>
            <a:off x="5243513" y="2147888"/>
            <a:ext cx="2589212" cy="2827337"/>
            <a:chOff x="1877" y="1152"/>
            <a:chExt cx="775" cy="749"/>
          </a:xfrm>
        </p:grpSpPr>
        <p:sp>
          <p:nvSpPr>
            <p:cNvPr id="4128" name="Rectangle 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9" name="Rectangle 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30" name="Rectangle 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31" name="Rectangle 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32" name="Rectangle 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33" name="Rectangle 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34" name="Rectangle 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35" name="Rectangle 1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36" name="Rectangle 1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grpSp>
        <p:nvGrpSpPr>
          <p:cNvPr id="4101" name="Group 12"/>
          <p:cNvGrpSpPr>
            <a:grpSpLocks/>
          </p:cNvGrpSpPr>
          <p:nvPr/>
        </p:nvGrpSpPr>
        <p:grpSpPr bwMode="auto">
          <a:xfrm>
            <a:off x="2286000" y="2139950"/>
            <a:ext cx="2589213" cy="2827338"/>
            <a:chOff x="1877" y="1152"/>
            <a:chExt cx="775" cy="749"/>
          </a:xfrm>
        </p:grpSpPr>
        <p:sp>
          <p:nvSpPr>
            <p:cNvPr id="4119"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80</a:t>
              </a:r>
            </a:p>
          </p:txBody>
        </p:sp>
        <p:sp>
          <p:nvSpPr>
            <p:cNvPr id="4120"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74</a:t>
              </a:r>
            </a:p>
          </p:txBody>
        </p:sp>
        <p:sp>
          <p:nvSpPr>
            <p:cNvPr id="4121"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63</a:t>
              </a:r>
            </a:p>
          </p:txBody>
        </p:sp>
        <p:sp>
          <p:nvSpPr>
            <p:cNvPr id="4122"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69</a:t>
              </a:r>
            </a:p>
          </p:txBody>
        </p:sp>
        <p:sp>
          <p:nvSpPr>
            <p:cNvPr id="4123"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67</a:t>
              </a:r>
            </a:p>
          </p:txBody>
        </p:sp>
        <p:sp>
          <p:nvSpPr>
            <p:cNvPr id="4124"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56</a:t>
              </a:r>
            </a:p>
          </p:txBody>
        </p:sp>
        <p:sp>
          <p:nvSpPr>
            <p:cNvPr id="4125"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60</a:t>
              </a:r>
            </a:p>
          </p:txBody>
        </p:sp>
        <p:sp>
          <p:nvSpPr>
            <p:cNvPr id="4126"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52</a:t>
              </a:r>
            </a:p>
          </p:txBody>
        </p:sp>
        <p:sp>
          <p:nvSpPr>
            <p:cNvPr id="4127"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48</a:t>
              </a:r>
            </a:p>
          </p:txBody>
        </p:sp>
      </p:grpSp>
      <p:sp>
        <p:nvSpPr>
          <p:cNvPr id="4102"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4"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5" name="Text Box 25"/>
          <p:cNvSpPr txBox="1">
            <a:spLocks noChangeArrowheads="1"/>
          </p:cNvSpPr>
          <p:nvPr/>
        </p:nvSpPr>
        <p:spPr bwMode="auto">
          <a:xfrm>
            <a:off x="2438400" y="168275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dirty="0"/>
              <a:t>30</a:t>
            </a:r>
          </a:p>
        </p:txBody>
      </p:sp>
      <p:sp>
        <p:nvSpPr>
          <p:cNvPr id="4106"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07" name="Line 27"/>
          <p:cNvSpPr>
            <a:spLocks noChangeShapeType="1"/>
          </p:cNvSpPr>
          <p:nvPr/>
        </p:nvSpPr>
        <p:spPr bwMode="auto">
          <a:xfrm>
            <a:off x="3792538" y="3744913"/>
            <a:ext cx="446087" cy="541337"/>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8" name="Line 28"/>
          <p:cNvSpPr>
            <a:spLocks noChangeShapeType="1"/>
          </p:cNvSpPr>
          <p:nvPr/>
        </p:nvSpPr>
        <p:spPr bwMode="auto">
          <a:xfrm>
            <a:off x="6529388" y="3760788"/>
            <a:ext cx="0" cy="606425"/>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endParaRPr lang="en-US"/>
          </a:p>
        </p:txBody>
      </p:sp>
      <p:sp>
        <p:nvSpPr>
          <p:cNvPr id="4109" name="Text Box 29"/>
          <p:cNvSpPr txBox="1">
            <a:spLocks noChangeArrowheads="1"/>
          </p:cNvSpPr>
          <p:nvPr/>
        </p:nvSpPr>
        <p:spPr bwMode="auto">
          <a:xfrm>
            <a:off x="1203325" y="5019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sp>
        <p:nvSpPr>
          <p:cNvPr id="4110" name="Text Box 32"/>
          <p:cNvSpPr txBox="1">
            <a:spLocks noChangeArrowheads="1"/>
          </p:cNvSpPr>
          <p:nvPr/>
        </p:nvSpPr>
        <p:spPr bwMode="auto">
          <a:xfrm>
            <a:off x="838200" y="5362575"/>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Slope:</a:t>
            </a:r>
            <a:endParaRPr lang="en-US"/>
          </a:p>
        </p:txBody>
      </p:sp>
      <p:sp>
        <p:nvSpPr>
          <p:cNvPr id="4111" name="Text Box 33"/>
          <p:cNvSpPr txBox="1">
            <a:spLocks noChangeArrowheads="1"/>
          </p:cNvSpPr>
          <p:nvPr/>
        </p:nvSpPr>
        <p:spPr bwMode="auto">
          <a:xfrm>
            <a:off x="304800" y="76200"/>
            <a:ext cx="7450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Hydrologic Slope </a:t>
            </a:r>
          </a:p>
          <a:p>
            <a:r>
              <a:rPr lang="en-US" sz="4000"/>
              <a:t>	- Direction of Steepest Descent</a:t>
            </a:r>
            <a:endParaRPr lang="en-US"/>
          </a:p>
        </p:txBody>
      </p:sp>
      <p:sp>
        <p:nvSpPr>
          <p:cNvPr id="4112" name="Rectangle 34"/>
          <p:cNvSpPr>
            <a:spLocks noChangeArrowheads="1"/>
          </p:cNvSpPr>
          <p:nvPr/>
        </p:nvSpPr>
        <p:spPr bwMode="auto">
          <a:xfrm>
            <a:off x="5499100" y="5476874"/>
            <a:ext cx="1968500" cy="527051"/>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13" name="Line 35"/>
          <p:cNvSpPr>
            <a:spLocks noChangeShapeType="1"/>
          </p:cNvSpPr>
          <p:nvPr/>
        </p:nvSpPr>
        <p:spPr bwMode="auto">
          <a:xfrm>
            <a:off x="5243513" y="1874838"/>
            <a:ext cx="0" cy="188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4" name="Line 36"/>
          <p:cNvSpPr>
            <a:spLocks noChangeShapeType="1"/>
          </p:cNvSpPr>
          <p:nvPr/>
        </p:nvSpPr>
        <p:spPr bwMode="auto">
          <a:xfrm>
            <a:off x="6091238" y="1871663"/>
            <a:ext cx="4762" cy="195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15" name="Line 37"/>
          <p:cNvSpPr>
            <a:spLocks noChangeShapeType="1"/>
          </p:cNvSpPr>
          <p:nvPr/>
        </p:nvSpPr>
        <p:spPr bwMode="auto">
          <a:xfrm>
            <a:off x="5905500" y="1965325"/>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16" name="Text Box 38"/>
          <p:cNvSpPr txBox="1">
            <a:spLocks noChangeArrowheads="1"/>
          </p:cNvSpPr>
          <p:nvPr/>
        </p:nvSpPr>
        <p:spPr bwMode="auto">
          <a:xfrm>
            <a:off x="5394325" y="169068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a:t>30</a:t>
            </a:r>
          </a:p>
        </p:txBody>
      </p:sp>
      <p:sp>
        <p:nvSpPr>
          <p:cNvPr id="4117" name="Line 39"/>
          <p:cNvSpPr>
            <a:spLocks noChangeShapeType="1"/>
          </p:cNvSpPr>
          <p:nvPr/>
        </p:nvSpPr>
        <p:spPr bwMode="auto">
          <a:xfrm flipH="1">
            <a:off x="5241925" y="1965325"/>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 name="TextBox 2"/>
          <p:cNvSpPr txBox="1"/>
          <p:nvPr/>
        </p:nvSpPr>
        <p:spPr>
          <a:xfrm>
            <a:off x="2289347" y="5574268"/>
            <a:ext cx="2739853" cy="369332"/>
          </a:xfrm>
          <a:prstGeom prst="rect">
            <a:avLst/>
          </a:prstGeom>
          <a:noFill/>
        </p:spPr>
        <p:txBody>
          <a:bodyPr wrap="none" rtlCol="0">
            <a:spAutoFit/>
          </a:bodyPr>
          <a:lstStyle/>
          <a:p>
            <a:r>
              <a:rPr lang="en-US" dirty="0" smtClean="0"/>
              <a:t>(67-48)/(30*(2^0.5)) = 0.45</a:t>
            </a:r>
            <a:endParaRPr lang="en-US" dirty="0"/>
          </a:p>
        </p:txBody>
      </p:sp>
      <p:sp>
        <p:nvSpPr>
          <p:cNvPr id="43" name="TextBox 42"/>
          <p:cNvSpPr txBox="1"/>
          <p:nvPr/>
        </p:nvSpPr>
        <p:spPr>
          <a:xfrm>
            <a:off x="5562600" y="5574268"/>
            <a:ext cx="1818126" cy="369332"/>
          </a:xfrm>
          <a:prstGeom prst="rect">
            <a:avLst/>
          </a:prstGeom>
          <a:noFill/>
        </p:spPr>
        <p:txBody>
          <a:bodyPr wrap="none" rtlCol="0">
            <a:spAutoFit/>
          </a:bodyPr>
          <a:lstStyle/>
          <a:p>
            <a:r>
              <a:rPr lang="en-US" dirty="0" smtClean="0"/>
              <a:t>(67-52)/30 = 0.50</a:t>
            </a:r>
            <a:endParaRPr lang="en-US" dirty="0"/>
          </a:p>
        </p:txBody>
      </p:sp>
    </p:spTree>
    <p:extLst>
      <p:ext uri="{BB962C8B-B14F-4D97-AF65-F5344CB8AC3E}">
        <p14:creationId xmlns:p14="http://schemas.microsoft.com/office/powerpoint/2010/main" val="139964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2743200" y="1646238"/>
            <a:ext cx="3497263" cy="3382962"/>
            <a:chOff x="2261" y="1517"/>
            <a:chExt cx="1149" cy="1094"/>
          </a:xfrm>
        </p:grpSpPr>
        <p:sp>
          <p:nvSpPr>
            <p:cNvPr id="64518" name="Rectangle 3"/>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32</a:t>
              </a:r>
            </a:p>
          </p:txBody>
        </p:sp>
        <p:sp>
          <p:nvSpPr>
            <p:cNvPr id="64519" name="Rectangle 4"/>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4520" name="Rectangle 5"/>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4521" name="Rectangle 6"/>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64</a:t>
              </a:r>
            </a:p>
          </p:txBody>
        </p:sp>
        <p:sp>
          <p:nvSpPr>
            <p:cNvPr id="64522" name="Rectangle 7"/>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4523" name="Rectangle 8"/>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grpSp>
          <p:nvGrpSpPr>
            <p:cNvPr id="64524" name="Group 9"/>
            <p:cNvGrpSpPr>
              <a:grpSpLocks/>
            </p:cNvGrpSpPr>
            <p:nvPr/>
          </p:nvGrpSpPr>
          <p:grpSpPr bwMode="auto">
            <a:xfrm>
              <a:off x="3027" y="1517"/>
              <a:ext cx="383" cy="1094"/>
              <a:chOff x="3027" y="1517"/>
              <a:chExt cx="383" cy="1094"/>
            </a:xfrm>
          </p:grpSpPr>
          <p:sp>
            <p:nvSpPr>
              <p:cNvPr id="64533" name="Rectangle 10"/>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128</a:t>
                </a:r>
              </a:p>
            </p:txBody>
          </p:sp>
          <p:sp>
            <p:nvSpPr>
              <p:cNvPr id="64534" name="Rectangle 11"/>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4535" name="Rectangle 12"/>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grpSp>
        <p:sp>
          <p:nvSpPr>
            <p:cNvPr id="64525" name="Line 13"/>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14"/>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7" name="Line 15"/>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8" name="Line 16"/>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29" name="Line 17"/>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0" name="Line 18"/>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1" name="Line 19"/>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532" name="Line 20"/>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4515" name="Text Box 21"/>
          <p:cNvSpPr txBox="1">
            <a:spLocks noChangeArrowheads="1"/>
          </p:cNvSpPr>
          <p:nvPr/>
        </p:nvSpPr>
        <p:spPr bwMode="auto">
          <a:xfrm>
            <a:off x="990600" y="669925"/>
            <a:ext cx="70723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dirty="0"/>
              <a:t>Eight Direction Pour Point Model</a:t>
            </a:r>
            <a:endParaRPr lang="en-US" dirty="0"/>
          </a:p>
        </p:txBody>
      </p:sp>
      <p:sp>
        <p:nvSpPr>
          <p:cNvPr id="64516" name="Text Box 22"/>
          <p:cNvSpPr txBox="1">
            <a:spLocks noChangeArrowheads="1"/>
          </p:cNvSpPr>
          <p:nvPr/>
        </p:nvSpPr>
        <p:spPr bwMode="auto">
          <a:xfrm>
            <a:off x="1905000" y="5410200"/>
            <a:ext cx="5092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b="1" dirty="0" smtClean="0"/>
              <a:t>Value indicates direction of flow</a:t>
            </a:r>
            <a:endParaRPr lang="en-US" sz="2800" b="1" dirty="0"/>
          </a:p>
        </p:txBody>
      </p:sp>
    </p:spTree>
    <p:extLst>
      <p:ext uri="{BB962C8B-B14F-4D97-AF65-F5344CB8AC3E}">
        <p14:creationId xmlns:p14="http://schemas.microsoft.com/office/powerpoint/2010/main" val="49510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What is GIS</a:t>
            </a:r>
          </a:p>
          <a:p>
            <a:r>
              <a:rPr lang="en-US" dirty="0" smtClean="0"/>
              <a:t>Data Types</a:t>
            </a:r>
          </a:p>
          <a:p>
            <a:r>
              <a:rPr lang="en-US" dirty="0" smtClean="0"/>
              <a:t>Data Models</a:t>
            </a:r>
          </a:p>
          <a:p>
            <a:r>
              <a:rPr lang="en-US" dirty="0" smtClean="0"/>
              <a:t>Data Sources</a:t>
            </a:r>
          </a:p>
          <a:p>
            <a:r>
              <a:rPr lang="en-US" dirty="0" smtClean="0"/>
              <a:t>Software</a:t>
            </a:r>
          </a:p>
          <a:p>
            <a:endParaRPr lang="en-US" dirty="0"/>
          </a:p>
        </p:txBody>
      </p:sp>
    </p:spTree>
    <p:extLst>
      <p:ext uri="{BB962C8B-B14F-4D97-AF65-F5344CB8AC3E}">
        <p14:creationId xmlns:p14="http://schemas.microsoft.com/office/powerpoint/2010/main" val="17571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54"/>
          <p:cNvGrpSpPr>
            <a:grpSpLocks/>
          </p:cNvGrpSpPr>
          <p:nvPr/>
        </p:nvGrpSpPr>
        <p:grpSpPr bwMode="auto">
          <a:xfrm>
            <a:off x="4967288" y="2762250"/>
            <a:ext cx="3490912" cy="3429000"/>
            <a:chOff x="1877" y="1152"/>
            <a:chExt cx="1971" cy="1776"/>
          </a:xfrm>
        </p:grpSpPr>
        <p:sp>
          <p:nvSpPr>
            <p:cNvPr id="65612"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3"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14"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5"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6"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17"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18"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19"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16</a:t>
              </a:r>
            </a:p>
          </p:txBody>
        </p:sp>
        <p:sp>
          <p:nvSpPr>
            <p:cNvPr id="65620"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1"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2"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3"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24"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5"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6"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sp>
          <p:nvSpPr>
            <p:cNvPr id="65627"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28"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29"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8</a:t>
              </a:r>
            </a:p>
          </p:txBody>
        </p:sp>
        <p:sp>
          <p:nvSpPr>
            <p:cNvPr id="65630"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1"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2"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3"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4"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4</a:t>
              </a:r>
            </a:p>
          </p:txBody>
        </p:sp>
        <p:sp>
          <p:nvSpPr>
            <p:cNvPr id="65635"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2</a:t>
              </a:r>
            </a:p>
          </p:txBody>
        </p:sp>
        <p:sp>
          <p:nvSpPr>
            <p:cNvPr id="65636"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800" b="1"/>
                <a:t>1</a:t>
              </a:r>
            </a:p>
          </p:txBody>
        </p:sp>
      </p:grpSp>
      <p:sp>
        <p:nvSpPr>
          <p:cNvPr id="65539" name="Text Box 80"/>
          <p:cNvSpPr txBox="1">
            <a:spLocks noChangeArrowheads="1"/>
          </p:cNvSpPr>
          <p:nvPr/>
        </p:nvSpPr>
        <p:spPr bwMode="auto">
          <a:xfrm>
            <a:off x="1284288" y="892175"/>
            <a:ext cx="4333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Flow Direction Grid</a:t>
            </a:r>
            <a:endParaRPr lang="en-US"/>
          </a:p>
        </p:txBody>
      </p:sp>
      <p:grpSp>
        <p:nvGrpSpPr>
          <p:cNvPr id="65540" name="Group 81"/>
          <p:cNvGrpSpPr>
            <a:grpSpLocks/>
          </p:cNvGrpSpPr>
          <p:nvPr/>
        </p:nvGrpSpPr>
        <p:grpSpPr bwMode="auto">
          <a:xfrm>
            <a:off x="6388100" y="569913"/>
            <a:ext cx="1524000" cy="1600200"/>
            <a:chOff x="2261" y="1517"/>
            <a:chExt cx="1149" cy="1094"/>
          </a:xfrm>
        </p:grpSpPr>
        <p:sp>
          <p:nvSpPr>
            <p:cNvPr id="65594" name="Rectangle 82"/>
            <p:cNvSpPr>
              <a:spLocks noChangeArrowheads="1"/>
            </p:cNvSpPr>
            <p:nvPr/>
          </p:nvSpPr>
          <p:spPr bwMode="auto">
            <a:xfrm>
              <a:off x="2261"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32</a:t>
              </a:r>
            </a:p>
          </p:txBody>
        </p:sp>
        <p:sp>
          <p:nvSpPr>
            <p:cNvPr id="65595" name="Rectangle 83"/>
            <p:cNvSpPr>
              <a:spLocks noChangeArrowheads="1"/>
            </p:cNvSpPr>
            <p:nvPr/>
          </p:nvSpPr>
          <p:spPr bwMode="auto">
            <a:xfrm>
              <a:off x="2261"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16</a:t>
              </a:r>
            </a:p>
          </p:txBody>
        </p:sp>
        <p:sp>
          <p:nvSpPr>
            <p:cNvPr id="65596" name="Rectangle 84"/>
            <p:cNvSpPr>
              <a:spLocks noChangeArrowheads="1"/>
            </p:cNvSpPr>
            <p:nvPr/>
          </p:nvSpPr>
          <p:spPr bwMode="auto">
            <a:xfrm>
              <a:off x="2261"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8</a:t>
              </a:r>
            </a:p>
          </p:txBody>
        </p:sp>
        <p:sp>
          <p:nvSpPr>
            <p:cNvPr id="65597" name="Rectangle 85"/>
            <p:cNvSpPr>
              <a:spLocks noChangeArrowheads="1"/>
            </p:cNvSpPr>
            <p:nvPr/>
          </p:nvSpPr>
          <p:spPr bwMode="auto">
            <a:xfrm>
              <a:off x="2644"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64</a:t>
              </a:r>
            </a:p>
          </p:txBody>
        </p:sp>
        <p:sp>
          <p:nvSpPr>
            <p:cNvPr id="65598" name="Rectangle 86"/>
            <p:cNvSpPr>
              <a:spLocks noChangeArrowheads="1"/>
            </p:cNvSpPr>
            <p:nvPr/>
          </p:nvSpPr>
          <p:spPr bwMode="auto">
            <a:xfrm>
              <a:off x="2644"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000" b="1"/>
            </a:p>
          </p:txBody>
        </p:sp>
        <p:sp>
          <p:nvSpPr>
            <p:cNvPr id="65599" name="Rectangle 87"/>
            <p:cNvSpPr>
              <a:spLocks noChangeArrowheads="1"/>
            </p:cNvSpPr>
            <p:nvPr/>
          </p:nvSpPr>
          <p:spPr bwMode="auto">
            <a:xfrm>
              <a:off x="2644"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4</a:t>
              </a:r>
            </a:p>
          </p:txBody>
        </p:sp>
        <p:grpSp>
          <p:nvGrpSpPr>
            <p:cNvPr id="65600" name="Group 88"/>
            <p:cNvGrpSpPr>
              <a:grpSpLocks/>
            </p:cNvGrpSpPr>
            <p:nvPr/>
          </p:nvGrpSpPr>
          <p:grpSpPr bwMode="auto">
            <a:xfrm>
              <a:off x="3027" y="1517"/>
              <a:ext cx="383" cy="1094"/>
              <a:chOff x="3027" y="1517"/>
              <a:chExt cx="383" cy="1094"/>
            </a:xfrm>
          </p:grpSpPr>
          <p:sp>
            <p:nvSpPr>
              <p:cNvPr id="65609" name="Rectangle 89"/>
              <p:cNvSpPr>
                <a:spLocks noChangeArrowheads="1"/>
              </p:cNvSpPr>
              <p:nvPr/>
            </p:nvSpPr>
            <p:spPr bwMode="auto">
              <a:xfrm>
                <a:off x="3027" y="151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128</a:t>
                </a:r>
              </a:p>
            </p:txBody>
          </p:sp>
          <p:sp>
            <p:nvSpPr>
              <p:cNvPr id="65610" name="Rectangle 90"/>
              <p:cNvSpPr>
                <a:spLocks noChangeArrowheads="1"/>
              </p:cNvSpPr>
              <p:nvPr/>
            </p:nvSpPr>
            <p:spPr bwMode="auto">
              <a:xfrm>
                <a:off x="3027" y="1881"/>
                <a:ext cx="383" cy="36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1</a:t>
                </a:r>
              </a:p>
            </p:txBody>
          </p:sp>
          <p:sp>
            <p:nvSpPr>
              <p:cNvPr id="65611" name="Rectangle 91"/>
              <p:cNvSpPr>
                <a:spLocks noChangeArrowheads="1"/>
              </p:cNvSpPr>
              <p:nvPr/>
            </p:nvSpPr>
            <p:spPr bwMode="auto">
              <a:xfrm>
                <a:off x="3027" y="2247"/>
                <a:ext cx="383" cy="364"/>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000" b="1"/>
                  <a:t>2</a:t>
                </a:r>
              </a:p>
            </p:txBody>
          </p:sp>
        </p:grpSp>
        <p:sp>
          <p:nvSpPr>
            <p:cNvPr id="65601" name="Line 92"/>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2" name="Line 93"/>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3" name="Line 94"/>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4" name="Line 95"/>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5" name="Line 96"/>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6" name="Line 97"/>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7" name="Line 98"/>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608" name="Line 99"/>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5542" name="Group 153"/>
          <p:cNvGrpSpPr>
            <a:grpSpLocks/>
          </p:cNvGrpSpPr>
          <p:nvPr/>
        </p:nvGrpSpPr>
        <p:grpSpPr bwMode="auto">
          <a:xfrm>
            <a:off x="800100" y="2755900"/>
            <a:ext cx="3571875" cy="3425825"/>
            <a:chOff x="800102" y="2755900"/>
            <a:chExt cx="3571362" cy="3426088"/>
          </a:xfrm>
        </p:grpSpPr>
        <p:grpSp>
          <p:nvGrpSpPr>
            <p:cNvPr id="65543" name="Group 54"/>
            <p:cNvGrpSpPr>
              <a:grpSpLocks/>
            </p:cNvGrpSpPr>
            <p:nvPr/>
          </p:nvGrpSpPr>
          <p:grpSpPr bwMode="auto">
            <a:xfrm>
              <a:off x="800102" y="2755900"/>
              <a:ext cx="3571362" cy="3426088"/>
              <a:chOff x="1877" y="1152"/>
              <a:chExt cx="1971" cy="1776"/>
            </a:xfrm>
          </p:grpSpPr>
          <p:sp>
            <p:nvSpPr>
              <p:cNvPr id="65569"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0"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1"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2"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3"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4"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5"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6"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7"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8"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79"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0"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1"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2"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3"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4"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5"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6"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7"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8"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89"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0"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1"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2"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5593"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5544" name="Line 80"/>
            <p:cNvSpPr>
              <a:spLocks noChangeShapeType="1"/>
            </p:cNvSpPr>
            <p:nvPr/>
          </p:nvSpPr>
          <p:spPr bwMode="auto">
            <a:xfrm>
              <a:off x="985447" y="290963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81"/>
            <p:cNvSpPr>
              <a:spLocks noChangeShapeType="1"/>
            </p:cNvSpPr>
            <p:nvPr/>
          </p:nvSpPr>
          <p:spPr bwMode="auto">
            <a:xfrm>
              <a:off x="1693633" y="2887671"/>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84"/>
            <p:cNvSpPr>
              <a:spLocks noChangeShapeType="1"/>
            </p:cNvSpPr>
            <p:nvPr/>
          </p:nvSpPr>
          <p:spPr bwMode="auto">
            <a:xfrm>
              <a:off x="2401819"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Line 85"/>
            <p:cNvSpPr>
              <a:spLocks noChangeShapeType="1"/>
            </p:cNvSpPr>
            <p:nvPr/>
          </p:nvSpPr>
          <p:spPr bwMode="auto">
            <a:xfrm>
              <a:off x="963315" y="4974070"/>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8" name="Line 86"/>
            <p:cNvSpPr>
              <a:spLocks noChangeShapeType="1"/>
            </p:cNvSpPr>
            <p:nvPr/>
          </p:nvSpPr>
          <p:spPr bwMode="auto">
            <a:xfrm>
              <a:off x="1715764"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87"/>
            <p:cNvSpPr>
              <a:spLocks noChangeShapeType="1"/>
            </p:cNvSpPr>
            <p:nvPr/>
          </p:nvSpPr>
          <p:spPr bwMode="auto">
            <a:xfrm rot="2592605" flipV="1">
              <a:off x="996512" y="5668621"/>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88"/>
            <p:cNvSpPr>
              <a:spLocks noChangeShapeType="1"/>
            </p:cNvSpPr>
            <p:nvPr/>
          </p:nvSpPr>
          <p:spPr bwMode="auto">
            <a:xfrm rot="2592605" flipV="1">
              <a:off x="2435015" y="5646660"/>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91"/>
            <p:cNvSpPr>
              <a:spLocks noChangeShapeType="1"/>
            </p:cNvSpPr>
            <p:nvPr/>
          </p:nvSpPr>
          <p:spPr bwMode="auto">
            <a:xfrm rot="2592605" flipV="1">
              <a:off x="1726829" y="4306972"/>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92"/>
            <p:cNvSpPr>
              <a:spLocks noChangeShapeType="1"/>
            </p:cNvSpPr>
            <p:nvPr/>
          </p:nvSpPr>
          <p:spPr bwMode="auto">
            <a:xfrm rot="2592605" flipV="1">
              <a:off x="996512" y="3604185"/>
              <a:ext cx="345794" cy="343158"/>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3" name="Line 93"/>
            <p:cNvSpPr>
              <a:spLocks noChangeShapeType="1"/>
            </p:cNvSpPr>
            <p:nvPr/>
          </p:nvSpPr>
          <p:spPr bwMode="auto">
            <a:xfrm rot="2807395">
              <a:off x="2427918" y="2957846"/>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4" name="Line 94"/>
            <p:cNvSpPr>
              <a:spLocks noChangeShapeType="1"/>
            </p:cNvSpPr>
            <p:nvPr/>
          </p:nvSpPr>
          <p:spPr bwMode="auto">
            <a:xfrm rot="2807395">
              <a:off x="2427918" y="36606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5" name="Line 95"/>
            <p:cNvSpPr>
              <a:spLocks noChangeShapeType="1"/>
            </p:cNvSpPr>
            <p:nvPr/>
          </p:nvSpPr>
          <p:spPr bwMode="auto">
            <a:xfrm rot="2807395">
              <a:off x="3844291" y="500032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6" name="Line 96"/>
            <p:cNvSpPr>
              <a:spLocks noChangeShapeType="1"/>
            </p:cNvSpPr>
            <p:nvPr/>
          </p:nvSpPr>
          <p:spPr bwMode="auto">
            <a:xfrm rot="2807395">
              <a:off x="3180367"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7" name="Line 97"/>
            <p:cNvSpPr>
              <a:spLocks noChangeShapeType="1"/>
            </p:cNvSpPr>
            <p:nvPr/>
          </p:nvSpPr>
          <p:spPr bwMode="auto">
            <a:xfrm rot="2807395">
              <a:off x="2405788" y="49783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8" name="Line 98"/>
            <p:cNvSpPr>
              <a:spLocks noChangeShapeType="1"/>
            </p:cNvSpPr>
            <p:nvPr/>
          </p:nvSpPr>
          <p:spPr bwMode="auto">
            <a:xfrm rot="2807395">
              <a:off x="3158235" y="293588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9" name="Line 99"/>
            <p:cNvSpPr>
              <a:spLocks noChangeShapeType="1"/>
            </p:cNvSpPr>
            <p:nvPr/>
          </p:nvSpPr>
          <p:spPr bwMode="auto">
            <a:xfrm rot="2807395">
              <a:off x="3158235" y="4297534"/>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0" name="Line 100"/>
            <p:cNvSpPr>
              <a:spLocks noChangeShapeType="1"/>
            </p:cNvSpPr>
            <p:nvPr/>
          </p:nvSpPr>
          <p:spPr bwMode="auto">
            <a:xfrm rot="8207395">
              <a:off x="3865220" y="5704309"/>
              <a:ext cx="315364" cy="312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01"/>
            <p:cNvSpPr>
              <a:spLocks noChangeShapeType="1"/>
            </p:cNvSpPr>
            <p:nvPr/>
          </p:nvSpPr>
          <p:spPr bwMode="auto">
            <a:xfrm rot="2807395">
              <a:off x="3866422" y="3638671"/>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02"/>
            <p:cNvSpPr>
              <a:spLocks noChangeShapeType="1"/>
            </p:cNvSpPr>
            <p:nvPr/>
          </p:nvSpPr>
          <p:spPr bwMode="auto">
            <a:xfrm flipH="1">
              <a:off x="3132136" y="3590459"/>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03"/>
            <p:cNvSpPr>
              <a:spLocks noChangeShapeType="1"/>
            </p:cNvSpPr>
            <p:nvPr/>
          </p:nvSpPr>
          <p:spPr bwMode="auto">
            <a:xfrm flipH="1">
              <a:off x="3818192" y="2931596"/>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04"/>
            <p:cNvSpPr>
              <a:spLocks noChangeShapeType="1"/>
            </p:cNvSpPr>
            <p:nvPr/>
          </p:nvSpPr>
          <p:spPr bwMode="auto">
            <a:xfrm flipH="1">
              <a:off x="3862454" y="4271284"/>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85"/>
            <p:cNvSpPr>
              <a:spLocks noChangeShapeType="1"/>
            </p:cNvSpPr>
            <p:nvPr/>
          </p:nvSpPr>
          <p:spPr bwMode="auto">
            <a:xfrm>
              <a:off x="1693821" y="5667445"/>
              <a:ext cx="376224" cy="373356"/>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99"/>
            <p:cNvSpPr>
              <a:spLocks noChangeShapeType="1"/>
            </p:cNvSpPr>
            <p:nvPr/>
          </p:nvSpPr>
          <p:spPr bwMode="auto">
            <a:xfrm rot="2807395">
              <a:off x="985680" y="4359673"/>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99"/>
            <p:cNvSpPr>
              <a:spLocks noChangeShapeType="1"/>
            </p:cNvSpPr>
            <p:nvPr/>
          </p:nvSpPr>
          <p:spPr bwMode="auto">
            <a:xfrm rot="2807395">
              <a:off x="1729715" y="4998665"/>
              <a:ext cx="325511" cy="294960"/>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96"/>
            <p:cNvSpPr>
              <a:spLocks noChangeShapeType="1"/>
            </p:cNvSpPr>
            <p:nvPr/>
          </p:nvSpPr>
          <p:spPr bwMode="auto">
            <a:xfrm rot="2807395">
              <a:off x="3167667" y="5689559"/>
              <a:ext cx="312960" cy="3153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49470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112"/>
          <p:cNvGrpSpPr>
            <a:grpSpLocks/>
          </p:cNvGrpSpPr>
          <p:nvPr/>
        </p:nvGrpSpPr>
        <p:grpSpPr bwMode="auto">
          <a:xfrm>
            <a:off x="4800600" y="2133600"/>
            <a:ext cx="3429000" cy="3505200"/>
            <a:chOff x="4800604" y="2133601"/>
            <a:chExt cx="3429002" cy="3505199"/>
          </a:xfrm>
        </p:grpSpPr>
        <p:grpSp>
          <p:nvGrpSpPr>
            <p:cNvPr id="67641" name="Group 3"/>
            <p:cNvGrpSpPr>
              <a:grpSpLocks/>
            </p:cNvGrpSpPr>
            <p:nvPr/>
          </p:nvGrpSpPr>
          <p:grpSpPr bwMode="auto">
            <a:xfrm>
              <a:off x="4800604" y="2133601"/>
              <a:ext cx="3429002" cy="3185086"/>
              <a:chOff x="1877" y="1152"/>
              <a:chExt cx="1971" cy="1776"/>
            </a:xfrm>
          </p:grpSpPr>
          <p:sp>
            <p:nvSpPr>
              <p:cNvPr id="6766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6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7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6768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67642"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3"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4"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5"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6"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7"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8"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49"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0"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1"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2"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3"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4"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5"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6"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7"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8"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59"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0"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1"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2"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3"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7664"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67587"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Grid Network</a:t>
            </a:r>
            <a:endParaRPr lang="en-US"/>
          </a:p>
        </p:txBody>
      </p:sp>
      <p:grpSp>
        <p:nvGrpSpPr>
          <p:cNvPr id="67589" name="Group 111"/>
          <p:cNvGrpSpPr>
            <a:grpSpLocks/>
          </p:cNvGrpSpPr>
          <p:nvPr/>
        </p:nvGrpSpPr>
        <p:grpSpPr bwMode="auto">
          <a:xfrm>
            <a:off x="838200" y="2133600"/>
            <a:ext cx="3352800" cy="3200400"/>
            <a:chOff x="838200" y="2133600"/>
            <a:chExt cx="3352800" cy="3200400"/>
          </a:xfrm>
        </p:grpSpPr>
        <p:grpSp>
          <p:nvGrpSpPr>
            <p:cNvPr id="67590" name="Group 54"/>
            <p:cNvGrpSpPr>
              <a:grpSpLocks/>
            </p:cNvGrpSpPr>
            <p:nvPr/>
          </p:nvGrpSpPr>
          <p:grpSpPr bwMode="auto">
            <a:xfrm>
              <a:off x="838200" y="2133600"/>
              <a:ext cx="3352800" cy="3200400"/>
              <a:chOff x="1877" y="1152"/>
              <a:chExt cx="1971" cy="1776"/>
            </a:xfrm>
          </p:grpSpPr>
          <p:sp>
            <p:nvSpPr>
              <p:cNvPr id="67616"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7"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8"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19"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0"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1"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2"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3"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4"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5"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6"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7"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8"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29"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0"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1"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2"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3"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4"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5"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6"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7"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8"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39"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67640"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67591"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2"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3"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4"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5"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6"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7"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8"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0"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1"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2"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3"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4"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5"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6"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7"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8"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09"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0"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1"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2"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3"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4"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615"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218310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31"/>
          <p:cNvGrpSpPr>
            <a:grpSpLocks/>
          </p:cNvGrpSpPr>
          <p:nvPr/>
        </p:nvGrpSpPr>
        <p:grpSpPr bwMode="auto">
          <a:xfrm>
            <a:off x="5219700" y="2235200"/>
            <a:ext cx="3119438" cy="3276600"/>
            <a:chOff x="914400" y="2489200"/>
            <a:chExt cx="3119438" cy="3276600"/>
          </a:xfrm>
        </p:grpSpPr>
        <p:grpSp>
          <p:nvGrpSpPr>
            <p:cNvPr id="68666" name="Group 3"/>
            <p:cNvGrpSpPr>
              <a:grpSpLocks/>
            </p:cNvGrpSpPr>
            <p:nvPr/>
          </p:nvGrpSpPr>
          <p:grpSpPr bwMode="auto">
            <a:xfrm>
              <a:off x="919163" y="2489200"/>
              <a:ext cx="3114675" cy="3057115"/>
              <a:chOff x="1877" y="1152"/>
              <a:chExt cx="1971" cy="1776"/>
            </a:xfrm>
          </p:grpSpPr>
          <p:sp>
            <p:nvSpPr>
              <p:cNvPr id="68715"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6"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7"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8"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19"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0"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1"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2"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3"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4"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5"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6"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7"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8"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29"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0"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1"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2"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3"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4"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5"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6"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7"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8"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739"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67" name="Line 29"/>
            <p:cNvSpPr>
              <a:spLocks noChangeShapeType="1"/>
            </p:cNvSpPr>
            <p:nvPr/>
          </p:nvSpPr>
          <p:spPr bwMode="auto">
            <a:xfrm rot="-177988">
              <a:off x="1310005" y="2707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8" name="Line 30"/>
            <p:cNvSpPr>
              <a:spLocks noChangeShapeType="1"/>
            </p:cNvSpPr>
            <p:nvPr/>
          </p:nvSpPr>
          <p:spPr bwMode="auto">
            <a:xfrm>
              <a:off x="1872143" y="2805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69" name="Line 31"/>
            <p:cNvSpPr>
              <a:spLocks noChangeShapeType="1"/>
            </p:cNvSpPr>
            <p:nvPr/>
          </p:nvSpPr>
          <p:spPr bwMode="auto">
            <a:xfrm flipH="1">
              <a:off x="1231901" y="4022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0" name="Line 32"/>
            <p:cNvSpPr>
              <a:spLocks noChangeShapeType="1"/>
            </p:cNvSpPr>
            <p:nvPr/>
          </p:nvSpPr>
          <p:spPr bwMode="auto">
            <a:xfrm>
              <a:off x="3071208" y="5227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1" name="Line 33"/>
            <p:cNvSpPr>
              <a:spLocks noChangeShapeType="1"/>
            </p:cNvSpPr>
            <p:nvPr/>
          </p:nvSpPr>
          <p:spPr bwMode="auto">
            <a:xfrm>
              <a:off x="1227977" y="4615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2" name="Line 34"/>
            <p:cNvSpPr>
              <a:spLocks noChangeShapeType="1"/>
            </p:cNvSpPr>
            <p:nvPr/>
          </p:nvSpPr>
          <p:spPr bwMode="auto">
            <a:xfrm rot="2592605" flipV="1">
              <a:off x="1319656" y="5024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3" name="Line 35"/>
            <p:cNvSpPr>
              <a:spLocks noChangeShapeType="1"/>
            </p:cNvSpPr>
            <p:nvPr/>
          </p:nvSpPr>
          <p:spPr bwMode="auto">
            <a:xfrm rot="2592605" flipV="1">
              <a:off x="2552498" y="5014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4" name="Line 36"/>
            <p:cNvSpPr>
              <a:spLocks noChangeShapeType="1"/>
            </p:cNvSpPr>
            <p:nvPr/>
          </p:nvSpPr>
          <p:spPr bwMode="auto">
            <a:xfrm rot="2592605">
              <a:off x="1734448" y="5505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5" name="Line 37"/>
            <p:cNvSpPr>
              <a:spLocks noChangeShapeType="1"/>
            </p:cNvSpPr>
            <p:nvPr/>
          </p:nvSpPr>
          <p:spPr bwMode="auto">
            <a:xfrm rot="2592605">
              <a:off x="1637282" y="4716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6" name="Line 38"/>
            <p:cNvSpPr>
              <a:spLocks noChangeShapeType="1"/>
            </p:cNvSpPr>
            <p:nvPr/>
          </p:nvSpPr>
          <p:spPr bwMode="auto">
            <a:xfrm rot="2592605" flipV="1">
              <a:off x="1917982" y="3782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7" name="Line 39"/>
            <p:cNvSpPr>
              <a:spLocks noChangeShapeType="1"/>
            </p:cNvSpPr>
            <p:nvPr/>
          </p:nvSpPr>
          <p:spPr bwMode="auto">
            <a:xfrm rot="2592605" flipV="1">
              <a:off x="1334131" y="3194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8" name="Line 40"/>
            <p:cNvSpPr>
              <a:spLocks noChangeShapeType="1"/>
            </p:cNvSpPr>
            <p:nvPr/>
          </p:nvSpPr>
          <p:spPr bwMode="auto">
            <a:xfrm rot="2807395">
              <a:off x="2247499" y="2916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79" name="Line 41"/>
            <p:cNvSpPr>
              <a:spLocks noChangeShapeType="1"/>
            </p:cNvSpPr>
            <p:nvPr/>
          </p:nvSpPr>
          <p:spPr bwMode="auto">
            <a:xfrm rot="2807395">
              <a:off x="2264591" y="3516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0" name="Line 42"/>
            <p:cNvSpPr>
              <a:spLocks noChangeShapeType="1"/>
            </p:cNvSpPr>
            <p:nvPr/>
          </p:nvSpPr>
          <p:spPr bwMode="auto">
            <a:xfrm rot="2807395">
              <a:off x="3478002" y="4704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1" name="Line 43"/>
            <p:cNvSpPr>
              <a:spLocks noChangeShapeType="1"/>
            </p:cNvSpPr>
            <p:nvPr/>
          </p:nvSpPr>
          <p:spPr bwMode="auto">
            <a:xfrm rot="2807395">
              <a:off x="2245086" y="4723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2" name="Line 44"/>
            <p:cNvSpPr>
              <a:spLocks noChangeShapeType="1"/>
            </p:cNvSpPr>
            <p:nvPr/>
          </p:nvSpPr>
          <p:spPr bwMode="auto">
            <a:xfrm rot="2807395">
              <a:off x="2887173" y="2910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3" name="Line 45"/>
            <p:cNvSpPr>
              <a:spLocks noChangeShapeType="1"/>
            </p:cNvSpPr>
            <p:nvPr/>
          </p:nvSpPr>
          <p:spPr bwMode="auto">
            <a:xfrm rot="2807395">
              <a:off x="2874906" y="4111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4" name="Line 46"/>
            <p:cNvSpPr>
              <a:spLocks noChangeShapeType="1"/>
            </p:cNvSpPr>
            <p:nvPr/>
          </p:nvSpPr>
          <p:spPr bwMode="auto">
            <a:xfrm rot="8207395">
              <a:off x="3172537" y="5017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5" name="Line 47"/>
            <p:cNvSpPr>
              <a:spLocks noChangeShapeType="1"/>
            </p:cNvSpPr>
            <p:nvPr/>
          </p:nvSpPr>
          <p:spPr bwMode="auto">
            <a:xfrm rot="2807395">
              <a:off x="3502036" y="3499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6" name="Line 48"/>
            <p:cNvSpPr>
              <a:spLocks noChangeShapeType="1"/>
            </p:cNvSpPr>
            <p:nvPr/>
          </p:nvSpPr>
          <p:spPr bwMode="auto">
            <a:xfrm flipH="1">
              <a:off x="2468056" y="3366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7" name="Line 49"/>
            <p:cNvSpPr>
              <a:spLocks noChangeShapeType="1"/>
            </p:cNvSpPr>
            <p:nvPr/>
          </p:nvSpPr>
          <p:spPr bwMode="auto">
            <a:xfrm flipH="1">
              <a:off x="3095334" y="2770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8" name="Line 50"/>
            <p:cNvSpPr>
              <a:spLocks noChangeShapeType="1"/>
            </p:cNvSpPr>
            <p:nvPr/>
          </p:nvSpPr>
          <p:spPr bwMode="auto">
            <a:xfrm flipH="1">
              <a:off x="3112222" y="4003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89" name="Line 51"/>
            <p:cNvSpPr>
              <a:spLocks noChangeShapeType="1"/>
            </p:cNvSpPr>
            <p:nvPr/>
          </p:nvSpPr>
          <p:spPr bwMode="auto">
            <a:xfrm rot="2807395">
              <a:off x="2874906" y="4714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8690" name="Text Box 52"/>
            <p:cNvSpPr txBox="1">
              <a:spLocks noChangeArrowheads="1"/>
            </p:cNvSpPr>
            <p:nvPr/>
          </p:nvSpPr>
          <p:spPr bwMode="auto">
            <a:xfrm>
              <a:off x="1519238"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1" name="Text Box 53"/>
            <p:cNvSpPr txBox="1">
              <a:spLocks noChangeArrowheads="1"/>
            </p:cNvSpPr>
            <p:nvPr/>
          </p:nvSpPr>
          <p:spPr bwMode="auto">
            <a:xfrm>
              <a:off x="30480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2" name="Text Box 54"/>
            <p:cNvSpPr txBox="1">
              <a:spLocks noChangeArrowheads="1"/>
            </p:cNvSpPr>
            <p:nvPr/>
          </p:nvSpPr>
          <p:spPr bwMode="auto">
            <a:xfrm>
              <a:off x="3657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3" name="Text Box 55"/>
            <p:cNvSpPr txBox="1">
              <a:spLocks noChangeArrowheads="1"/>
            </p:cNvSpPr>
            <p:nvPr/>
          </p:nvSpPr>
          <p:spPr bwMode="auto">
            <a:xfrm>
              <a:off x="21336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4" name="Text Box 56"/>
            <p:cNvSpPr txBox="1">
              <a:spLocks noChangeArrowheads="1"/>
            </p:cNvSpPr>
            <p:nvPr/>
          </p:nvSpPr>
          <p:spPr bwMode="auto">
            <a:xfrm>
              <a:off x="914400" y="2514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5" name="Text Box 57"/>
            <p:cNvSpPr txBox="1">
              <a:spLocks noChangeArrowheads="1"/>
            </p:cNvSpPr>
            <p:nvPr/>
          </p:nvSpPr>
          <p:spPr bwMode="auto">
            <a:xfrm>
              <a:off x="3657600" y="4267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6" name="Text Box 58"/>
            <p:cNvSpPr txBox="1">
              <a:spLocks noChangeArrowheads="1"/>
            </p:cNvSpPr>
            <p:nvPr/>
          </p:nvSpPr>
          <p:spPr bwMode="auto">
            <a:xfrm>
              <a:off x="914400" y="4953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7" name="Text Box 59"/>
            <p:cNvSpPr txBox="1">
              <a:spLocks noChangeArrowheads="1"/>
            </p:cNvSpPr>
            <p:nvPr/>
          </p:nvSpPr>
          <p:spPr bwMode="auto">
            <a:xfrm>
              <a:off x="914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698" name="Text Box 60"/>
            <p:cNvSpPr txBox="1">
              <a:spLocks noChangeArrowheads="1"/>
            </p:cNvSpPr>
            <p:nvPr/>
          </p:nvSpPr>
          <p:spPr bwMode="auto">
            <a:xfrm>
              <a:off x="914400" y="3810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699" name="Text Box 61"/>
            <p:cNvSpPr txBox="1">
              <a:spLocks noChangeArrowheads="1"/>
            </p:cNvSpPr>
            <p:nvPr/>
          </p:nvSpPr>
          <p:spPr bwMode="auto">
            <a:xfrm>
              <a:off x="914400" y="3124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0" name="Text Box 62"/>
            <p:cNvSpPr txBox="1">
              <a:spLocks noChangeArrowheads="1"/>
            </p:cNvSpPr>
            <p:nvPr/>
          </p:nvSpPr>
          <p:spPr bwMode="auto">
            <a:xfrm>
              <a:off x="1524000" y="3733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1" name="Text Box 63"/>
            <p:cNvSpPr txBox="1">
              <a:spLocks noChangeArrowheads="1"/>
            </p:cNvSpPr>
            <p:nvPr/>
          </p:nvSpPr>
          <p:spPr bwMode="auto">
            <a:xfrm>
              <a:off x="1524000" y="4419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2" name="Text Box 64"/>
            <p:cNvSpPr txBox="1">
              <a:spLocks noChangeArrowheads="1"/>
            </p:cNvSpPr>
            <p:nvPr/>
          </p:nvSpPr>
          <p:spPr bwMode="auto">
            <a:xfrm>
              <a:off x="3013075" y="3676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3" name="Text Box 65"/>
            <p:cNvSpPr txBox="1">
              <a:spLocks noChangeArrowheads="1"/>
            </p:cNvSpPr>
            <p:nvPr/>
          </p:nvSpPr>
          <p:spPr bwMode="auto">
            <a:xfrm>
              <a:off x="3657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04" name="Text Box 66"/>
            <p:cNvSpPr txBox="1">
              <a:spLocks noChangeArrowheads="1"/>
            </p:cNvSpPr>
            <p:nvPr/>
          </p:nvSpPr>
          <p:spPr bwMode="auto">
            <a:xfrm>
              <a:off x="17526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5" name="Text Box 67"/>
            <p:cNvSpPr txBox="1">
              <a:spLocks noChangeArrowheads="1"/>
            </p:cNvSpPr>
            <p:nvPr/>
          </p:nvSpPr>
          <p:spPr bwMode="auto">
            <a:xfrm>
              <a:off x="2438400" y="3048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6" name="Text Box 68"/>
            <p:cNvSpPr txBox="1">
              <a:spLocks noChangeArrowheads="1"/>
            </p:cNvSpPr>
            <p:nvPr/>
          </p:nvSpPr>
          <p:spPr bwMode="auto">
            <a:xfrm>
              <a:off x="3044825" y="3141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8707" name="Text Box 69"/>
            <p:cNvSpPr txBox="1">
              <a:spLocks noChangeArrowheads="1"/>
            </p:cNvSpPr>
            <p:nvPr/>
          </p:nvSpPr>
          <p:spPr bwMode="auto">
            <a:xfrm>
              <a:off x="2133600" y="3886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8708" name="Text Box 70"/>
            <p:cNvSpPr txBox="1">
              <a:spLocks noChangeArrowheads="1"/>
            </p:cNvSpPr>
            <p:nvPr/>
          </p:nvSpPr>
          <p:spPr bwMode="auto">
            <a:xfrm>
              <a:off x="3681413" y="3770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09" name="Text Box 71"/>
            <p:cNvSpPr txBox="1">
              <a:spLocks noChangeArrowheads="1"/>
            </p:cNvSpPr>
            <p:nvPr/>
          </p:nvSpPr>
          <p:spPr bwMode="auto">
            <a:xfrm>
              <a:off x="2438400" y="4343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8710" name="Text Box 72"/>
            <p:cNvSpPr txBox="1">
              <a:spLocks noChangeArrowheads="1"/>
            </p:cNvSpPr>
            <p:nvPr/>
          </p:nvSpPr>
          <p:spPr bwMode="auto">
            <a:xfrm>
              <a:off x="2997200" y="4508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8711" name="Text Box 73"/>
            <p:cNvSpPr txBox="1">
              <a:spLocks noChangeArrowheads="1"/>
            </p:cNvSpPr>
            <p:nvPr/>
          </p:nvSpPr>
          <p:spPr bwMode="auto">
            <a:xfrm>
              <a:off x="18288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8712" name="Text Box 74"/>
            <p:cNvSpPr txBox="1">
              <a:spLocks noChangeArrowheads="1"/>
            </p:cNvSpPr>
            <p:nvPr/>
          </p:nvSpPr>
          <p:spPr bwMode="auto">
            <a:xfrm>
              <a:off x="2514600" y="4876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8713" name="Text Box 75"/>
            <p:cNvSpPr txBox="1">
              <a:spLocks noChangeArrowheads="1"/>
            </p:cNvSpPr>
            <p:nvPr/>
          </p:nvSpPr>
          <p:spPr bwMode="auto">
            <a:xfrm>
              <a:off x="2684463" y="5172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sp>
          <p:nvSpPr>
            <p:cNvPr id="68714" name="Text Box 76"/>
            <p:cNvSpPr txBox="1">
              <a:spLocks noChangeArrowheads="1"/>
            </p:cNvSpPr>
            <p:nvPr/>
          </p:nvSpPr>
          <p:spPr bwMode="auto">
            <a:xfrm>
              <a:off x="3662363" y="5005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grpSp>
      <p:grpSp>
        <p:nvGrpSpPr>
          <p:cNvPr id="68611" name="Group 130"/>
          <p:cNvGrpSpPr>
            <a:grpSpLocks/>
          </p:cNvGrpSpPr>
          <p:nvPr/>
        </p:nvGrpSpPr>
        <p:grpSpPr bwMode="auto">
          <a:xfrm>
            <a:off x="787400" y="2235200"/>
            <a:ext cx="3116263" cy="3057525"/>
            <a:chOff x="5486400" y="2438400"/>
            <a:chExt cx="3116263" cy="3057525"/>
          </a:xfrm>
        </p:grpSpPr>
        <p:grpSp>
          <p:nvGrpSpPr>
            <p:cNvPr id="68615" name="Group 77"/>
            <p:cNvGrpSpPr>
              <a:grpSpLocks/>
            </p:cNvGrpSpPr>
            <p:nvPr/>
          </p:nvGrpSpPr>
          <p:grpSpPr bwMode="auto">
            <a:xfrm>
              <a:off x="5486400" y="2438400"/>
              <a:ext cx="3116263" cy="3057525"/>
              <a:chOff x="1877" y="1152"/>
              <a:chExt cx="1971" cy="1776"/>
            </a:xfrm>
          </p:grpSpPr>
          <p:sp>
            <p:nvSpPr>
              <p:cNvPr id="68641"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2"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3"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4"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5"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6"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7"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8"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49"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0"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1"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2"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3"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4"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5"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6"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7"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8"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59"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0"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1"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2"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3"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4"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8665"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8616"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7"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8"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19"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0"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1"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2"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3"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24"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5"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6"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7"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8"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29"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0"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1"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2"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8633"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8634"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5"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8636"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8637"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8638"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8639"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8640"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8612" name="Text Box 128"/>
          <p:cNvSpPr txBox="1">
            <a:spLocks noChangeArrowheads="1"/>
          </p:cNvSpPr>
          <p:nvPr/>
        </p:nvSpPr>
        <p:spPr bwMode="auto">
          <a:xfrm>
            <a:off x="0" y="220663"/>
            <a:ext cx="89471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4000"/>
              <a:t>Flow Accumulation Grid. </a:t>
            </a:r>
          </a:p>
          <a:p>
            <a:pPr algn="ctr"/>
            <a:r>
              <a:rPr lang="en-US" sz="4000"/>
              <a:t>Area draining </a:t>
            </a:r>
            <a:r>
              <a:rPr lang="en-US" sz="4000" b="1">
                <a:solidFill>
                  <a:srgbClr val="FF0000"/>
                </a:solidFill>
              </a:rPr>
              <a:t>in</a:t>
            </a:r>
            <a:r>
              <a:rPr lang="en-US" sz="4000"/>
              <a:t> to a grid cell </a:t>
            </a:r>
            <a:endParaRPr lang="en-US"/>
          </a:p>
        </p:txBody>
      </p:sp>
    </p:spTree>
    <p:extLst>
      <p:ext uri="{BB962C8B-B14F-4D97-AF65-F5344CB8AC3E}">
        <p14:creationId xmlns:p14="http://schemas.microsoft.com/office/powerpoint/2010/main" val="23572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23520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720" name="Text Box 103"/>
            <p:cNvSpPr txBox="1">
              <a:spLocks noChangeArrowheads="1"/>
            </p:cNvSpPr>
            <p:nvPr/>
          </p:nvSpPr>
          <p:spPr bwMode="auto">
            <a:xfrm>
              <a:off x="56515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1" name="Text Box 104"/>
            <p:cNvSpPr txBox="1">
              <a:spLocks noChangeArrowheads="1"/>
            </p:cNvSpPr>
            <p:nvPr/>
          </p:nvSpPr>
          <p:spPr bwMode="auto">
            <a:xfrm>
              <a:off x="630872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2" name="Text Box 105"/>
            <p:cNvSpPr txBox="1">
              <a:spLocks noChangeArrowheads="1"/>
            </p:cNvSpPr>
            <p:nvPr/>
          </p:nvSpPr>
          <p:spPr bwMode="auto">
            <a:xfrm>
              <a:off x="8123238" y="24590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3" name="Text Box 106"/>
            <p:cNvSpPr txBox="1">
              <a:spLocks noChangeArrowheads="1"/>
            </p:cNvSpPr>
            <p:nvPr/>
          </p:nvSpPr>
          <p:spPr bwMode="auto">
            <a:xfrm>
              <a:off x="6886575"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4" name="Text Box 107"/>
            <p:cNvSpPr txBox="1">
              <a:spLocks noChangeArrowheads="1"/>
            </p:cNvSpPr>
            <p:nvPr/>
          </p:nvSpPr>
          <p:spPr bwMode="auto">
            <a:xfrm>
              <a:off x="7505700" y="2438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5" name="Text Box 108"/>
            <p:cNvSpPr txBox="1">
              <a:spLocks noChangeArrowheads="1"/>
            </p:cNvSpPr>
            <p:nvPr/>
          </p:nvSpPr>
          <p:spPr bwMode="auto">
            <a:xfrm>
              <a:off x="56515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6" name="Text Box 109"/>
            <p:cNvSpPr txBox="1">
              <a:spLocks noChangeArrowheads="1"/>
            </p:cNvSpPr>
            <p:nvPr/>
          </p:nvSpPr>
          <p:spPr bwMode="auto">
            <a:xfrm>
              <a:off x="5632450"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7" name="Text Box 110"/>
            <p:cNvSpPr txBox="1">
              <a:spLocks noChangeArrowheads="1"/>
            </p:cNvSpPr>
            <p:nvPr/>
          </p:nvSpPr>
          <p:spPr bwMode="auto">
            <a:xfrm>
              <a:off x="5632450"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28" name="Text Box 111"/>
            <p:cNvSpPr txBox="1">
              <a:spLocks noChangeArrowheads="1"/>
            </p:cNvSpPr>
            <p:nvPr/>
          </p:nvSpPr>
          <p:spPr bwMode="auto">
            <a:xfrm>
              <a:off x="5613400"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29" name="Text Box 112"/>
            <p:cNvSpPr txBox="1">
              <a:spLocks noChangeArrowheads="1"/>
            </p:cNvSpPr>
            <p:nvPr/>
          </p:nvSpPr>
          <p:spPr bwMode="auto">
            <a:xfrm>
              <a:off x="6269038" y="363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0" name="Text Box 113"/>
            <p:cNvSpPr txBox="1">
              <a:spLocks noChangeArrowheads="1"/>
            </p:cNvSpPr>
            <p:nvPr/>
          </p:nvSpPr>
          <p:spPr bwMode="auto">
            <a:xfrm>
              <a:off x="624998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1" name="Text Box 114"/>
            <p:cNvSpPr txBox="1">
              <a:spLocks noChangeArrowheads="1"/>
            </p:cNvSpPr>
            <p:nvPr/>
          </p:nvSpPr>
          <p:spPr bwMode="auto">
            <a:xfrm>
              <a:off x="8123238" y="30464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2" name="Text Box 115"/>
            <p:cNvSpPr txBox="1">
              <a:spLocks noChangeArrowheads="1"/>
            </p:cNvSpPr>
            <p:nvPr/>
          </p:nvSpPr>
          <p:spPr bwMode="auto">
            <a:xfrm>
              <a:off x="8123238" y="4241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3" name="Text Box 116"/>
            <p:cNvSpPr txBox="1">
              <a:spLocks noChangeArrowheads="1"/>
            </p:cNvSpPr>
            <p:nvPr/>
          </p:nvSpPr>
          <p:spPr bwMode="auto">
            <a:xfrm>
              <a:off x="7505700"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34" name="Text Box 117"/>
            <p:cNvSpPr txBox="1">
              <a:spLocks noChangeArrowheads="1"/>
            </p:cNvSpPr>
            <p:nvPr/>
          </p:nvSpPr>
          <p:spPr bwMode="auto">
            <a:xfrm>
              <a:off x="6249988"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5" name="Text Box 118"/>
            <p:cNvSpPr txBox="1">
              <a:spLocks noChangeArrowheads="1"/>
            </p:cNvSpPr>
            <p:nvPr/>
          </p:nvSpPr>
          <p:spPr bwMode="auto">
            <a:xfrm>
              <a:off x="6886575"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6" name="Text Box 119"/>
            <p:cNvSpPr txBox="1">
              <a:spLocks noChangeArrowheads="1"/>
            </p:cNvSpPr>
            <p:nvPr/>
          </p:nvSpPr>
          <p:spPr bwMode="auto">
            <a:xfrm>
              <a:off x="7505700" y="30273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2</a:t>
              </a:r>
              <a:endParaRPr lang="en-US" b="1"/>
            </a:p>
          </p:txBody>
        </p:sp>
        <p:sp>
          <p:nvSpPr>
            <p:cNvPr id="69737" name="Text Box 120"/>
            <p:cNvSpPr txBox="1">
              <a:spLocks noChangeArrowheads="1"/>
            </p:cNvSpPr>
            <p:nvPr/>
          </p:nvSpPr>
          <p:spPr bwMode="auto">
            <a:xfrm>
              <a:off x="6867525" y="3633788"/>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10</a:t>
              </a:r>
              <a:endParaRPr lang="en-US" b="1"/>
            </a:p>
          </p:txBody>
        </p:sp>
        <p:sp>
          <p:nvSpPr>
            <p:cNvPr id="69738" name="Text Box 121"/>
            <p:cNvSpPr txBox="1">
              <a:spLocks noChangeArrowheads="1"/>
            </p:cNvSpPr>
            <p:nvPr/>
          </p:nvSpPr>
          <p:spPr bwMode="auto">
            <a:xfrm>
              <a:off x="8123238" y="36147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39" name="Text Box 122"/>
            <p:cNvSpPr txBox="1">
              <a:spLocks noChangeArrowheads="1"/>
            </p:cNvSpPr>
            <p:nvPr/>
          </p:nvSpPr>
          <p:spPr bwMode="auto">
            <a:xfrm>
              <a:off x="6886575" y="42608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0</a:t>
              </a:r>
              <a:endParaRPr lang="en-US" b="1"/>
            </a:p>
          </p:txBody>
        </p:sp>
        <p:sp>
          <p:nvSpPr>
            <p:cNvPr id="69740" name="Text Box 123"/>
            <p:cNvSpPr txBox="1">
              <a:spLocks noChangeArrowheads="1"/>
            </p:cNvSpPr>
            <p:nvPr/>
          </p:nvSpPr>
          <p:spPr bwMode="auto">
            <a:xfrm>
              <a:off x="8142288" y="48291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sp>
          <p:nvSpPr>
            <p:cNvPr id="69741" name="Text Box 124"/>
            <p:cNvSpPr txBox="1">
              <a:spLocks noChangeArrowheads="1"/>
            </p:cNvSpPr>
            <p:nvPr/>
          </p:nvSpPr>
          <p:spPr bwMode="auto">
            <a:xfrm>
              <a:off x="6230938"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4</a:t>
              </a:r>
              <a:endParaRPr lang="en-US" b="1"/>
            </a:p>
          </p:txBody>
        </p:sp>
        <p:sp>
          <p:nvSpPr>
            <p:cNvPr id="69742" name="Text Box 125"/>
            <p:cNvSpPr txBox="1">
              <a:spLocks noChangeArrowheads="1"/>
            </p:cNvSpPr>
            <p:nvPr/>
          </p:nvSpPr>
          <p:spPr bwMode="auto">
            <a:xfrm>
              <a:off x="7446963" y="426085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14</a:t>
              </a:r>
              <a:endParaRPr lang="en-US" b="1"/>
            </a:p>
          </p:txBody>
        </p:sp>
        <p:sp>
          <p:nvSpPr>
            <p:cNvPr id="69743" name="Text Box 126"/>
            <p:cNvSpPr txBox="1">
              <a:spLocks noChangeArrowheads="1"/>
            </p:cNvSpPr>
            <p:nvPr/>
          </p:nvSpPr>
          <p:spPr bwMode="auto">
            <a:xfrm>
              <a:off x="7446963" y="484981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19</a:t>
              </a:r>
              <a:endParaRPr lang="en-US" b="1"/>
            </a:p>
          </p:txBody>
        </p:sp>
        <p:sp>
          <p:nvSpPr>
            <p:cNvPr id="69744" name="Text Box 127"/>
            <p:cNvSpPr txBox="1">
              <a:spLocks noChangeArrowheads="1"/>
            </p:cNvSpPr>
            <p:nvPr/>
          </p:nvSpPr>
          <p:spPr bwMode="auto">
            <a:xfrm>
              <a:off x="6886575" y="48498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a:solidFill>
                    <a:schemeClr val="accent2"/>
                  </a:solidFill>
                </a:rPr>
                <a:t>1</a:t>
              </a:r>
              <a:endParaRPr lang="en-US" b="1"/>
            </a:p>
          </p:txBody>
        </p:sp>
      </p:grpSp>
      <p:sp>
        <p:nvSpPr>
          <p:cNvPr id="69635" name="Text Box 128"/>
          <p:cNvSpPr txBox="1">
            <a:spLocks noChangeArrowheads="1"/>
          </p:cNvSpPr>
          <p:nvPr/>
        </p:nvSpPr>
        <p:spPr bwMode="auto">
          <a:xfrm>
            <a:off x="406400" y="665163"/>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3200" dirty="0">
                <a:solidFill>
                  <a:srgbClr val="FF3300"/>
                </a:solidFill>
              </a:rPr>
              <a:t>Flow Accumulation </a:t>
            </a:r>
            <a:br>
              <a:rPr lang="en-US" sz="3200" dirty="0">
                <a:solidFill>
                  <a:srgbClr val="FF3300"/>
                </a:solidFill>
              </a:rPr>
            </a:br>
            <a:r>
              <a:rPr lang="en-US" sz="3200" dirty="0" smtClean="0">
                <a:solidFill>
                  <a:srgbClr val="FF3300"/>
                </a:solidFill>
              </a:rPr>
              <a:t>&gt;= </a:t>
            </a:r>
            <a:r>
              <a:rPr lang="en-US" sz="3200" dirty="0">
                <a:solidFill>
                  <a:srgbClr val="FF3300"/>
                </a:solidFill>
              </a:rPr>
              <a:t>10 Cell Threshold</a:t>
            </a:r>
          </a:p>
        </p:txBody>
      </p:sp>
      <p:grpSp>
        <p:nvGrpSpPr>
          <p:cNvPr id="69636" name="Group 134"/>
          <p:cNvGrpSpPr>
            <a:grpSpLocks/>
          </p:cNvGrpSpPr>
          <p:nvPr/>
        </p:nvGrpSpPr>
        <p:grpSpPr bwMode="auto">
          <a:xfrm>
            <a:off x="2016125" y="3454400"/>
            <a:ext cx="1273175" cy="1843088"/>
            <a:chOff x="4137025" y="3492500"/>
            <a:chExt cx="1538288" cy="2227263"/>
          </a:xfrm>
        </p:grpSpPr>
        <p:sp>
          <p:nvSpPr>
            <p:cNvPr id="69716"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7"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718"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69637" name="Group 139"/>
          <p:cNvGrpSpPr>
            <a:grpSpLocks/>
          </p:cNvGrpSpPr>
          <p:nvPr/>
        </p:nvGrpSpPr>
        <p:grpSpPr bwMode="auto">
          <a:xfrm>
            <a:off x="5219700" y="223520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4" name="Text Box 53"/>
            <p:cNvSpPr txBox="1">
              <a:spLocks noChangeArrowheads="1"/>
            </p:cNvSpPr>
            <p:nvPr/>
          </p:nvSpPr>
          <p:spPr bwMode="auto">
            <a:xfrm>
              <a:off x="73533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5" name="Text Box 54"/>
            <p:cNvSpPr txBox="1">
              <a:spLocks noChangeArrowheads="1"/>
            </p:cNvSpPr>
            <p:nvPr/>
          </p:nvSpPr>
          <p:spPr bwMode="auto">
            <a:xfrm>
              <a:off x="7962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6" name="Text Box 55"/>
            <p:cNvSpPr txBox="1">
              <a:spLocks noChangeArrowheads="1"/>
            </p:cNvSpPr>
            <p:nvPr/>
          </p:nvSpPr>
          <p:spPr bwMode="auto">
            <a:xfrm>
              <a:off x="64389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7" name="Text Box 56"/>
            <p:cNvSpPr txBox="1">
              <a:spLocks noChangeArrowheads="1"/>
            </p:cNvSpPr>
            <p:nvPr/>
          </p:nvSpPr>
          <p:spPr bwMode="auto">
            <a:xfrm>
              <a:off x="5219700"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8" name="Text Box 57"/>
            <p:cNvSpPr txBox="1">
              <a:spLocks noChangeArrowheads="1"/>
            </p:cNvSpPr>
            <p:nvPr/>
          </p:nvSpPr>
          <p:spPr bwMode="auto">
            <a:xfrm>
              <a:off x="7962900" y="4013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69" name="Text Box 58"/>
            <p:cNvSpPr txBox="1">
              <a:spLocks noChangeArrowheads="1"/>
            </p:cNvSpPr>
            <p:nvPr/>
          </p:nvSpPr>
          <p:spPr bwMode="auto">
            <a:xfrm>
              <a:off x="5219700" y="4699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0" name="Text Box 59"/>
            <p:cNvSpPr txBox="1">
              <a:spLocks noChangeArrowheads="1"/>
            </p:cNvSpPr>
            <p:nvPr/>
          </p:nvSpPr>
          <p:spPr bwMode="auto">
            <a:xfrm>
              <a:off x="5219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71" name="Text Box 60"/>
            <p:cNvSpPr txBox="1">
              <a:spLocks noChangeArrowheads="1"/>
            </p:cNvSpPr>
            <p:nvPr/>
          </p:nvSpPr>
          <p:spPr bwMode="auto">
            <a:xfrm>
              <a:off x="5219700" y="3556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2" name="Text Box 61"/>
            <p:cNvSpPr txBox="1">
              <a:spLocks noChangeArrowheads="1"/>
            </p:cNvSpPr>
            <p:nvPr/>
          </p:nvSpPr>
          <p:spPr bwMode="auto">
            <a:xfrm>
              <a:off x="5219700" y="2870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3" name="Text Box 62"/>
            <p:cNvSpPr txBox="1">
              <a:spLocks noChangeArrowheads="1"/>
            </p:cNvSpPr>
            <p:nvPr/>
          </p:nvSpPr>
          <p:spPr bwMode="auto">
            <a:xfrm>
              <a:off x="5829300" y="347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4" name="Text Box 63"/>
            <p:cNvSpPr txBox="1">
              <a:spLocks noChangeArrowheads="1"/>
            </p:cNvSpPr>
            <p:nvPr/>
          </p:nvSpPr>
          <p:spPr bwMode="auto">
            <a:xfrm>
              <a:off x="5829300" y="4165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5" name="Text Box 64"/>
            <p:cNvSpPr txBox="1">
              <a:spLocks noChangeArrowheads="1"/>
            </p:cNvSpPr>
            <p:nvPr/>
          </p:nvSpPr>
          <p:spPr bwMode="auto">
            <a:xfrm>
              <a:off x="7318375" y="34226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6" name="Text Box 65"/>
            <p:cNvSpPr txBox="1">
              <a:spLocks noChangeArrowheads="1"/>
            </p:cNvSpPr>
            <p:nvPr/>
          </p:nvSpPr>
          <p:spPr bwMode="auto">
            <a:xfrm>
              <a:off x="7962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77" name="Text Box 66"/>
            <p:cNvSpPr txBox="1">
              <a:spLocks noChangeArrowheads="1"/>
            </p:cNvSpPr>
            <p:nvPr/>
          </p:nvSpPr>
          <p:spPr bwMode="auto">
            <a:xfrm>
              <a:off x="60579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8" name="Text Box 67"/>
            <p:cNvSpPr txBox="1">
              <a:spLocks noChangeArrowheads="1"/>
            </p:cNvSpPr>
            <p:nvPr/>
          </p:nvSpPr>
          <p:spPr bwMode="auto">
            <a:xfrm>
              <a:off x="6743700" y="27940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79" name="Text Box 68"/>
            <p:cNvSpPr txBox="1">
              <a:spLocks noChangeArrowheads="1"/>
            </p:cNvSpPr>
            <p:nvPr/>
          </p:nvSpPr>
          <p:spPr bwMode="auto">
            <a:xfrm>
              <a:off x="7350125" y="28876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2</a:t>
              </a:r>
            </a:p>
          </p:txBody>
        </p:sp>
        <p:sp>
          <p:nvSpPr>
            <p:cNvPr id="69680" name="Text Box 70"/>
            <p:cNvSpPr txBox="1">
              <a:spLocks noChangeArrowheads="1"/>
            </p:cNvSpPr>
            <p:nvPr/>
          </p:nvSpPr>
          <p:spPr bwMode="auto">
            <a:xfrm>
              <a:off x="7986713" y="35163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1" name="Text Box 71"/>
            <p:cNvSpPr txBox="1">
              <a:spLocks noChangeArrowheads="1"/>
            </p:cNvSpPr>
            <p:nvPr/>
          </p:nvSpPr>
          <p:spPr bwMode="auto">
            <a:xfrm>
              <a:off x="6743700" y="4089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0</a:t>
              </a: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4</a:t>
              </a:r>
            </a:p>
          </p:txBody>
        </p:sp>
        <p:sp>
          <p:nvSpPr>
            <p:cNvPr id="69683" name="Text Box 74"/>
            <p:cNvSpPr txBox="1">
              <a:spLocks noChangeArrowheads="1"/>
            </p:cNvSpPr>
            <p:nvPr/>
          </p:nvSpPr>
          <p:spPr bwMode="auto">
            <a:xfrm>
              <a:off x="68199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4" name="Text Box 76"/>
            <p:cNvSpPr txBox="1">
              <a:spLocks noChangeArrowheads="1"/>
            </p:cNvSpPr>
            <p:nvPr/>
          </p:nvSpPr>
          <p:spPr bwMode="auto">
            <a:xfrm>
              <a:off x="7967663" y="47513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a:t>
              </a: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9688" name="Text Box 69"/>
            <p:cNvSpPr txBox="1">
              <a:spLocks noChangeArrowheads="1"/>
            </p:cNvSpPr>
            <p:nvPr/>
          </p:nvSpPr>
          <p:spPr bwMode="auto">
            <a:xfrm>
              <a:off x="6438900" y="3632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10</a:t>
              </a:r>
            </a:p>
          </p:txBody>
        </p:sp>
        <p:sp>
          <p:nvSpPr>
            <p:cNvPr id="69689" name="Text Box 72"/>
            <p:cNvSpPr txBox="1">
              <a:spLocks noChangeArrowheads="1"/>
            </p:cNvSpPr>
            <p:nvPr/>
          </p:nvSpPr>
          <p:spPr bwMode="auto">
            <a:xfrm>
              <a:off x="7302500" y="42545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14</a:t>
              </a: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19</a:t>
              </a:r>
            </a:p>
          </p:txBody>
        </p:sp>
      </p:grpSp>
      <p:sp>
        <p:nvSpPr>
          <p:cNvPr id="69638" name="Rectangle 140"/>
          <p:cNvSpPr>
            <a:spLocks noChangeArrowheads="1"/>
          </p:cNvSpPr>
          <p:nvPr/>
        </p:nvSpPr>
        <p:spPr bwMode="auto">
          <a:xfrm>
            <a:off x="5067300" y="511175"/>
            <a:ext cx="3556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a:solidFill>
                  <a:srgbClr val="FF3300"/>
                </a:solidFill>
              </a:rPr>
              <a:t>Stream Network for 10 cell Threshold Drainage Area</a:t>
            </a:r>
            <a:endParaRPr lang="en-US" sz="3200"/>
          </a:p>
        </p:txBody>
      </p:sp>
    </p:spTree>
    <p:extLst>
      <p:ext uri="{BB962C8B-B14F-4D97-AF65-F5344CB8AC3E}">
        <p14:creationId xmlns:p14="http://schemas.microsoft.com/office/powerpoint/2010/main" val="46685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a:t>Watershed Draining to Outlet</a:t>
            </a:r>
            <a:endParaRPr lang="en-US"/>
          </a:p>
        </p:txBody>
      </p:sp>
      <p:sp>
        <p:nvSpPr>
          <p:cNvPr id="72707"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8"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09"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0"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1"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2"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3"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a:p>
        </p:txBody>
      </p:sp>
      <p:sp>
        <p:nvSpPr>
          <p:cNvPr id="72714"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5"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6"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7"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8"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19"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0"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1"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2"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3"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4"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5"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6"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27"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8"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29"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a:p>
        </p:txBody>
      </p:sp>
      <p:sp>
        <p:nvSpPr>
          <p:cNvPr id="72730"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1"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a:p>
        </p:txBody>
      </p:sp>
      <p:sp>
        <p:nvSpPr>
          <p:cNvPr id="72732"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3"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4"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5"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6"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9"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0"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1"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2"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3"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4"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5"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6"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7"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8"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49"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0"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1"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4"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5"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6"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7"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58"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1294437557 w 10000"/>
              <a:gd name="T15" fmla="*/ 2147483647 h 10000"/>
              <a:gd name="T16" fmla="*/ 2147483647 w 10000"/>
              <a:gd name="T17" fmla="*/ 1866438038 h 10000"/>
              <a:gd name="T18" fmla="*/ 2147483647 w 10000"/>
              <a:gd name="T19" fmla="*/ 0 h 10000"/>
              <a:gd name="T20" fmla="*/ 2147483647 w 10000"/>
              <a:gd name="T21" fmla="*/ 113162346 h 10000"/>
              <a:gd name="T22" fmla="*/ 2147483647 w 10000"/>
              <a:gd name="T23" fmla="*/ 19230201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49797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54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26639" name="Bitmap Image" r:id="rId3" imgW="5311600" imgH="3741744" progId="Paint.Picture">
                  <p:embed/>
                </p:oleObj>
              </mc:Choice>
              <mc:Fallback>
                <p:oleObj name="Bitmap Image" r:id="rId3" imgW="5311600" imgH="3741744" progId="Paint.Picture">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dirty="0" smtClean="0">
                <a:cs typeface="Times New Roman" pitchFamily="18" charset="0"/>
              </a:rPr>
              <a:t>	Increase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smtClean="0">
                <a:solidFill>
                  <a:srgbClr val="0000FF"/>
                </a:solidFill>
                <a:cs typeface="Times New Roman" pitchFamily="18" charset="0"/>
              </a:rPr>
              <a:t>Pit Filling</a:t>
            </a:r>
          </a:p>
        </p:txBody>
      </p:sp>
    </p:spTree>
    <p:extLst>
      <p:ext uri="{BB962C8B-B14F-4D97-AF65-F5344CB8AC3E}">
        <p14:creationId xmlns:p14="http://schemas.microsoft.com/office/powerpoint/2010/main" val="142115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351338"/>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470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337050"/>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672013"/>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648200"/>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111375"/>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343400"/>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1828800"/>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800" y="830263"/>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a:solidFill>
                  <a:schemeClr val="tx2"/>
                </a:solidFill>
              </a:rPr>
              <a:t>“Burning In” the Streams </a:t>
            </a:r>
          </a:p>
        </p:txBody>
      </p:sp>
    </p:spTree>
    <p:extLst>
      <p:ext uri="{BB962C8B-B14F-4D97-AF65-F5344CB8AC3E}">
        <p14:creationId xmlns:p14="http://schemas.microsoft.com/office/powerpoint/2010/main" val="418417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extLst>
      <p:ext uri="{BB962C8B-B14F-4D97-AF65-F5344CB8AC3E}">
        <p14:creationId xmlns:p14="http://schemas.microsoft.com/office/powerpoint/2010/main" val="33794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Tree>
    <p:extLst>
      <p:ext uri="{BB962C8B-B14F-4D97-AF65-F5344CB8AC3E}">
        <p14:creationId xmlns:p14="http://schemas.microsoft.com/office/powerpoint/2010/main" val="141868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Geographic Information Systems (GIS)</a:t>
            </a:r>
            <a:endParaRPr lang="en-US" dirty="0"/>
          </a:p>
        </p:txBody>
      </p:sp>
      <p:sp>
        <p:nvSpPr>
          <p:cNvPr id="3" name="Content Placeholder 2"/>
          <p:cNvSpPr>
            <a:spLocks noGrp="1"/>
          </p:cNvSpPr>
          <p:nvPr>
            <p:ph idx="1"/>
          </p:nvPr>
        </p:nvSpPr>
        <p:spPr/>
        <p:txBody>
          <a:bodyPr/>
          <a:lstStyle/>
          <a:p>
            <a:r>
              <a:rPr lang="en-US" dirty="0" smtClean="0"/>
              <a:t>A GIS consists of software, data, and services for visualizing and analyzing spatially referenced information.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200400"/>
            <a:ext cx="4152900" cy="3152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200399"/>
            <a:ext cx="4162425" cy="3152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190874"/>
            <a:ext cx="4171950" cy="3162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4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Tree>
    <p:extLst>
      <p:ext uri="{BB962C8B-B14F-4D97-AF65-F5344CB8AC3E}">
        <p14:creationId xmlns:p14="http://schemas.microsoft.com/office/powerpoint/2010/main" val="338090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Catchments</a:t>
            </a:r>
          </a:p>
        </p:txBody>
      </p:sp>
      <p:sp>
        <p:nvSpPr>
          <p:cNvPr id="88067" name="Rectangle 3"/>
          <p:cNvSpPr>
            <a:spLocks noGrp="1" noChangeArrowheads="1"/>
          </p:cNvSpPr>
          <p:nvPr>
            <p:ph type="body" sz="half" idx="1"/>
          </p:nvPr>
        </p:nvSpPr>
        <p:spPr/>
        <p:txBody>
          <a:bodyPr/>
          <a:lstStyle/>
          <a:p>
            <a:pPr eaLnBrk="1" hangingPunct="1"/>
            <a:r>
              <a:rPr lang="en-US" sz="2800" smtClean="0"/>
              <a:t>For every stream segment, there is a corresponding </a:t>
            </a:r>
            <a:r>
              <a:rPr lang="en-US" sz="2800" smtClean="0">
                <a:solidFill>
                  <a:srgbClr val="FF3300"/>
                </a:solidFill>
              </a:rPr>
              <a:t>catchment</a:t>
            </a:r>
          </a:p>
          <a:p>
            <a:pPr eaLnBrk="1" hangingPunct="1"/>
            <a:r>
              <a:rPr lang="en-US" sz="2800" smtClean="0"/>
              <a:t>Catchments are a </a:t>
            </a:r>
            <a:r>
              <a:rPr lang="en-US" sz="2800" smtClean="0">
                <a:solidFill>
                  <a:srgbClr val="FF3300"/>
                </a:solidFill>
              </a:rPr>
              <a:t>tessellation</a:t>
            </a:r>
            <a:r>
              <a:rPr lang="en-US" sz="2800" smtClean="0"/>
              <a:t> of the landscape through a set of </a:t>
            </a:r>
            <a:r>
              <a:rPr lang="en-US" sz="2800" smtClean="0">
                <a:solidFill>
                  <a:srgbClr val="FF3300"/>
                </a:solidFill>
              </a:rPr>
              <a:t>physical rules</a:t>
            </a:r>
          </a:p>
          <a:p>
            <a:pPr eaLnBrk="1" hangingPunct="1"/>
            <a:endParaRPr lang="en-US" sz="2800" smtClean="0"/>
          </a:p>
        </p:txBody>
      </p:sp>
      <p:pic>
        <p:nvPicPr>
          <p:cNvPr id="88068" name="Picture 4" descr="ex4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334000" y="1676400"/>
            <a:ext cx="2701925" cy="4800600"/>
          </a:xfrm>
          <a:noFill/>
        </p:spPr>
      </p:pic>
    </p:spTree>
    <p:extLst>
      <p:ext uri="{BB962C8B-B14F-4D97-AF65-F5344CB8AC3E}">
        <p14:creationId xmlns:p14="http://schemas.microsoft.com/office/powerpoint/2010/main" val="138944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extLst>
      <p:ext uri="{BB962C8B-B14F-4D97-AF65-F5344CB8AC3E}">
        <p14:creationId xmlns:p14="http://schemas.microsoft.com/office/powerpoint/2010/main" val="21393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Tree>
    <p:extLst>
      <p:ext uri="{BB962C8B-B14F-4D97-AF65-F5344CB8AC3E}">
        <p14:creationId xmlns:p14="http://schemas.microsoft.com/office/powerpoint/2010/main" val="347323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extLst>
      <p:ext uri="{BB962C8B-B14F-4D97-AF65-F5344CB8AC3E}">
        <p14:creationId xmlns:p14="http://schemas.microsoft.com/office/powerpoint/2010/main" val="11014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Hydro: GIS for Water Resources</a:t>
            </a:r>
            <a:endParaRPr lang="en-US" dirty="0"/>
          </a:p>
        </p:txBody>
      </p:sp>
      <p:sp>
        <p:nvSpPr>
          <p:cNvPr id="3" name="Rectangle 3"/>
          <p:cNvSpPr txBox="1">
            <a:spLocks noChangeArrowheads="1"/>
          </p:cNvSpPr>
          <p:nvPr/>
        </p:nvSpPr>
        <p:spPr>
          <a:xfrm>
            <a:off x="799111" y="2151921"/>
            <a:ext cx="4833916" cy="3111217"/>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chemeClr val="accent4"/>
                </a:solidFill>
                <a:effectLst/>
                <a:uLnTx/>
                <a:uFillTx/>
                <a:latin typeface="+mn-lt"/>
                <a:ea typeface="+mn-ea"/>
                <a:cs typeface="+mn-cs"/>
              </a:rPr>
              <a:t>Arc</a:t>
            </a:r>
            <a:r>
              <a:rPr kumimoji="0" lang="en-US" sz="2000" b="0" i="0" u="none" strike="noStrike" kern="0" cap="none" spc="0" normalizeH="0" baseline="0" noProof="0" smtClean="0">
                <a:ln>
                  <a:noFill/>
                </a:ln>
                <a:solidFill>
                  <a:schemeClr val="accent2"/>
                </a:solidFill>
                <a:effectLst/>
                <a:uLnTx/>
                <a:uFillTx/>
                <a:latin typeface="+mn-lt"/>
                <a:ea typeface="+mn-ea"/>
                <a:cs typeface="+mn-cs"/>
              </a:rPr>
              <a:t> </a:t>
            </a:r>
            <a:r>
              <a:rPr kumimoji="0" lang="en-US" sz="2000" b="0" i="0" u="none" strike="noStrike" kern="0" cap="none" spc="0" normalizeH="0" baseline="0" noProof="0" smtClean="0">
                <a:ln>
                  <a:noFill/>
                </a:ln>
                <a:solidFill>
                  <a:schemeClr val="accent4"/>
                </a:solidFill>
                <a:effectLst/>
                <a:uLnTx/>
                <a:uFillTx/>
                <a:latin typeface="+mn-lt"/>
                <a:ea typeface="+mn-ea"/>
                <a:cs typeface="+mn-cs"/>
              </a:rPr>
              <a:t>Hydro</a:t>
            </a:r>
          </a:p>
          <a:p>
            <a:pPr marL="742950" marR="0" lvl="1" indent="-285750" algn="l" defTabSz="914400" rtl="0" eaLnBrk="0" fontAlgn="base" latinLnBrk="0" hangingPunct="0">
              <a:lnSpc>
                <a:spcPct val="100000"/>
              </a:lnSpc>
              <a:spcBef>
                <a:spcPts val="600"/>
              </a:spcBef>
              <a:spcAft>
                <a:spcPct val="0"/>
              </a:spcAft>
              <a:buClrTx/>
              <a:buSzTx/>
              <a:buFontTx/>
              <a:buChar char="–"/>
              <a:tabLst/>
              <a:defRPr/>
            </a:pPr>
            <a:r>
              <a:rPr kumimoji="0" lang="en-US" sz="2000" b="0" i="0" u="none" strike="noStrike" kern="0" cap="none" spc="0" normalizeH="0" baseline="0" noProof="0" smtClean="0">
                <a:ln>
                  <a:noFill/>
                </a:ln>
                <a:solidFill>
                  <a:schemeClr val="tx1"/>
                </a:solidFill>
                <a:effectLst/>
                <a:uLnTx/>
                <a:uFillTx/>
                <a:latin typeface="+mn-lt"/>
              </a:rPr>
              <a:t>An ArcGIS </a:t>
            </a:r>
            <a:r>
              <a:rPr kumimoji="0" lang="en-US" sz="2000" b="0" i="0" u="none" strike="noStrike" kern="0" cap="none" spc="0" normalizeH="0" baseline="0" noProof="0" smtClean="0">
                <a:ln>
                  <a:noFill/>
                </a:ln>
                <a:solidFill>
                  <a:schemeClr val="accent4"/>
                </a:solidFill>
                <a:effectLst/>
                <a:uLnTx/>
                <a:uFillTx/>
                <a:latin typeface="+mn-lt"/>
                <a:cs typeface="+mn-cs"/>
              </a:rPr>
              <a:t>data</a:t>
            </a:r>
            <a:r>
              <a:rPr kumimoji="0" lang="en-US" sz="2000" b="0" i="0" u="none" strike="noStrike" kern="0" cap="none" spc="0" normalizeH="0" baseline="0" noProof="0" smtClean="0">
                <a:ln>
                  <a:noFill/>
                </a:ln>
                <a:solidFill>
                  <a:schemeClr val="accent2"/>
                </a:solidFill>
                <a:effectLst/>
                <a:uLnTx/>
                <a:uFillTx/>
                <a:latin typeface="+mn-lt"/>
              </a:rPr>
              <a:t> </a:t>
            </a:r>
            <a:r>
              <a:rPr kumimoji="0" lang="en-US" sz="2000" b="0" i="0" u="none" strike="noStrike" kern="0" cap="none" spc="0" normalizeH="0" baseline="0" noProof="0" smtClean="0">
                <a:ln>
                  <a:noFill/>
                </a:ln>
                <a:solidFill>
                  <a:schemeClr val="accent4"/>
                </a:solidFill>
                <a:effectLst/>
                <a:uLnTx/>
                <a:uFillTx/>
                <a:latin typeface="+mn-lt"/>
                <a:cs typeface="+mn-cs"/>
              </a:rPr>
              <a:t>model</a:t>
            </a:r>
            <a:r>
              <a:rPr kumimoji="0" lang="en-US" sz="2000" b="0" i="0" u="none" strike="noStrike" kern="0" cap="none" spc="0" normalizeH="0" baseline="0" noProof="0" smtClean="0">
                <a:ln>
                  <a:noFill/>
                </a:ln>
                <a:solidFill>
                  <a:schemeClr val="accent2"/>
                </a:solidFill>
                <a:effectLst/>
                <a:uLnTx/>
                <a:uFillTx/>
                <a:latin typeface="+mn-lt"/>
              </a:rPr>
              <a:t> </a:t>
            </a:r>
            <a:r>
              <a:rPr kumimoji="0" lang="en-US" sz="2000" b="0" i="0" u="none" strike="noStrike" kern="0" cap="none" spc="0" normalizeH="0" baseline="0" noProof="0" smtClean="0">
                <a:ln>
                  <a:noFill/>
                </a:ln>
                <a:solidFill>
                  <a:schemeClr val="tx1"/>
                </a:solidFill>
                <a:effectLst/>
                <a:uLnTx/>
                <a:uFillTx/>
                <a:latin typeface="+mn-lt"/>
              </a:rPr>
              <a:t>for water resources</a:t>
            </a:r>
          </a:p>
          <a:p>
            <a:pPr marL="742950" marR="0" lvl="1" indent="-285750" algn="l" defTabSz="914400" rtl="0" eaLnBrk="0" fontAlgn="base" latinLnBrk="0" hangingPunct="0">
              <a:lnSpc>
                <a:spcPct val="100000"/>
              </a:lnSpc>
              <a:spcBef>
                <a:spcPts val="600"/>
              </a:spcBef>
              <a:spcAft>
                <a:spcPct val="0"/>
              </a:spcAft>
              <a:buClrTx/>
              <a:buSzTx/>
              <a:buFontTx/>
              <a:buChar char="–"/>
              <a:tabLst/>
              <a:defRPr/>
            </a:pPr>
            <a:r>
              <a:rPr kumimoji="0" lang="en-US" sz="2000" b="0" i="0" u="none" strike="noStrike" kern="0" cap="none" spc="0" normalizeH="0" baseline="0" noProof="0" smtClean="0">
                <a:ln>
                  <a:noFill/>
                </a:ln>
                <a:solidFill>
                  <a:schemeClr val="tx1"/>
                </a:solidFill>
                <a:effectLst/>
                <a:uLnTx/>
                <a:uFillTx/>
                <a:latin typeface="+mn-lt"/>
              </a:rPr>
              <a:t>Arc Hydro </a:t>
            </a:r>
            <a:r>
              <a:rPr kumimoji="0" lang="en-US" sz="2000" b="0" i="0" u="none" strike="noStrike" kern="0" cap="none" spc="0" normalizeH="0" baseline="0" noProof="0" smtClean="0">
                <a:ln>
                  <a:noFill/>
                </a:ln>
                <a:solidFill>
                  <a:schemeClr val="accent4"/>
                </a:solidFill>
                <a:effectLst/>
                <a:uLnTx/>
                <a:uFillTx/>
                <a:latin typeface="+mn-lt"/>
                <a:cs typeface="+mn-cs"/>
              </a:rPr>
              <a:t>toolset</a:t>
            </a:r>
            <a:r>
              <a:rPr kumimoji="0" lang="en-US" sz="2000" b="0" i="0" u="none" strike="noStrike" kern="0" cap="none" spc="0" normalizeH="0" baseline="0" noProof="0" smtClean="0">
                <a:ln>
                  <a:noFill/>
                </a:ln>
                <a:solidFill>
                  <a:schemeClr val="tx1"/>
                </a:solidFill>
                <a:effectLst/>
                <a:uLnTx/>
                <a:uFillTx/>
                <a:latin typeface="+mn-lt"/>
              </a:rPr>
              <a:t> for implementation</a:t>
            </a:r>
          </a:p>
          <a:p>
            <a:pPr marL="742950" marR="0" lvl="1" indent="-285750" algn="l" defTabSz="914400" rtl="0" eaLnBrk="0" fontAlgn="base" latinLnBrk="0" hangingPunct="0">
              <a:lnSpc>
                <a:spcPct val="100000"/>
              </a:lnSpc>
              <a:spcBef>
                <a:spcPts val="600"/>
              </a:spcBef>
              <a:spcAft>
                <a:spcPct val="0"/>
              </a:spcAft>
              <a:buClrTx/>
              <a:buSzTx/>
              <a:buFontTx/>
              <a:buChar char="–"/>
              <a:tabLst/>
              <a:defRPr/>
            </a:pPr>
            <a:r>
              <a:rPr kumimoji="0" lang="en-US" sz="2000" b="0" i="0" u="none" strike="noStrike" kern="0" cap="none" spc="0" normalizeH="0" baseline="0" noProof="0" smtClean="0">
                <a:ln>
                  <a:noFill/>
                </a:ln>
                <a:solidFill>
                  <a:schemeClr val="tx1"/>
                </a:solidFill>
                <a:effectLst/>
                <a:uLnTx/>
                <a:uFillTx/>
                <a:latin typeface="+mn-lt"/>
              </a:rPr>
              <a:t>Framework for linking </a:t>
            </a:r>
            <a:r>
              <a:rPr kumimoji="0" lang="en-US" sz="2000" b="0" i="0" u="none" strike="noStrike" kern="0" cap="none" spc="0" normalizeH="0" baseline="0" noProof="0" smtClean="0">
                <a:ln>
                  <a:noFill/>
                </a:ln>
                <a:solidFill>
                  <a:schemeClr val="accent4"/>
                </a:solidFill>
                <a:effectLst/>
                <a:uLnTx/>
                <a:uFillTx/>
                <a:latin typeface="+mn-lt"/>
                <a:cs typeface="+mn-cs"/>
              </a:rPr>
              <a:t>hydrologic</a:t>
            </a:r>
            <a:r>
              <a:rPr kumimoji="0" lang="en-US" sz="2000" b="0" i="0" u="none" strike="noStrike" kern="0" cap="none" spc="0" normalizeH="0" baseline="0" noProof="0" smtClean="0">
                <a:ln>
                  <a:noFill/>
                </a:ln>
                <a:solidFill>
                  <a:schemeClr val="accent2"/>
                </a:solidFill>
                <a:effectLst/>
                <a:uLnTx/>
                <a:uFillTx/>
                <a:latin typeface="+mn-lt"/>
              </a:rPr>
              <a:t> </a:t>
            </a:r>
            <a:r>
              <a:rPr kumimoji="0" lang="en-US" sz="2000" b="0" i="0" u="none" strike="noStrike" kern="0" cap="none" spc="0" normalizeH="0" baseline="0" noProof="0" smtClean="0">
                <a:ln>
                  <a:noFill/>
                </a:ln>
                <a:solidFill>
                  <a:schemeClr val="accent4"/>
                </a:solidFill>
                <a:effectLst/>
                <a:uLnTx/>
                <a:uFillTx/>
                <a:latin typeface="+mn-lt"/>
                <a:cs typeface="+mn-cs"/>
              </a:rPr>
              <a:t>simulation</a:t>
            </a:r>
            <a:r>
              <a:rPr kumimoji="0" lang="en-US" sz="2000" b="0" i="0" u="none" strike="noStrike" kern="0" cap="none" spc="0" normalizeH="0" baseline="0" noProof="0" smtClean="0">
                <a:ln>
                  <a:noFill/>
                </a:ln>
                <a:solidFill>
                  <a:schemeClr val="accent2"/>
                </a:solidFill>
                <a:effectLst/>
                <a:uLnTx/>
                <a:uFillTx/>
                <a:latin typeface="+mn-lt"/>
              </a:rPr>
              <a:t> </a:t>
            </a:r>
            <a:r>
              <a:rPr kumimoji="0" lang="en-US" sz="2000" b="0" i="0" u="none" strike="noStrike" kern="0" cap="none" spc="0" normalizeH="0" baseline="0" noProof="0" smtClean="0">
                <a:ln>
                  <a:noFill/>
                </a:ln>
                <a:solidFill>
                  <a:schemeClr val="tx1"/>
                </a:solidFill>
                <a:effectLst/>
                <a:uLnTx/>
                <a:uFillTx/>
                <a:latin typeface="+mn-lt"/>
              </a:rPr>
              <a:t>models</a:t>
            </a:r>
            <a:endParaRPr kumimoji="0" lang="en-US" sz="2000" b="0" i="0" u="none" strike="noStrike" kern="0" cap="none" spc="0" normalizeH="0" baseline="0" noProof="0" dirty="0">
              <a:ln>
                <a:noFill/>
              </a:ln>
              <a:solidFill>
                <a:schemeClr val="tx1"/>
              </a:solidFill>
              <a:effectLst/>
              <a:uLnTx/>
              <a:uFillTx/>
              <a:latin typeface="+mn-lt"/>
            </a:endParaRPr>
          </a:p>
        </p:txBody>
      </p:sp>
      <p:pic>
        <p:nvPicPr>
          <p:cNvPr id="4" name="Picture 4" descr="ArcHydro_frnt"/>
          <p:cNvPicPr>
            <a:picLocks noChangeAspect="1" noChangeArrowheads="1"/>
          </p:cNvPicPr>
          <p:nvPr/>
        </p:nvPicPr>
        <p:blipFill>
          <a:blip r:embed="rId2" cstate="print"/>
          <a:srcRect/>
          <a:stretch>
            <a:fillRect/>
          </a:stretch>
        </p:blipFill>
        <p:spPr bwMode="auto">
          <a:xfrm>
            <a:off x="5729037" y="2234924"/>
            <a:ext cx="2876471" cy="3431968"/>
          </a:xfrm>
          <a:prstGeom prst="rect">
            <a:avLst/>
          </a:prstGeom>
          <a:ln>
            <a:noFill/>
          </a:ln>
          <a:effectLst>
            <a:reflection blurRad="6350" stA="50000" endA="275" endPos="40000" dist="1016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 Box 5"/>
          <p:cNvSpPr txBox="1">
            <a:spLocks noChangeArrowheads="1"/>
          </p:cNvSpPr>
          <p:nvPr/>
        </p:nvSpPr>
        <p:spPr bwMode="auto">
          <a:xfrm>
            <a:off x="1347025" y="4953391"/>
            <a:ext cx="4254691" cy="1015663"/>
          </a:xfrm>
          <a:prstGeom prst="rect">
            <a:avLst/>
          </a:prstGeom>
          <a:noFill/>
          <a:ln w="9525">
            <a:noFill/>
            <a:miter lim="800000"/>
            <a:headEnd/>
            <a:tailEnd/>
          </a:ln>
        </p:spPr>
        <p:txBody>
          <a:bodyPr wrap="none">
            <a:spAutoFit/>
          </a:bodyPr>
          <a:lstStyle/>
          <a:p>
            <a:pPr>
              <a:defRPr/>
            </a:pPr>
            <a:r>
              <a:rPr lang="en-US" sz="2000" dirty="0">
                <a:cs typeface="+mn-cs"/>
              </a:rPr>
              <a:t>The Arc Hydro data model and</a:t>
            </a:r>
          </a:p>
          <a:p>
            <a:pPr>
              <a:defRPr/>
            </a:pPr>
            <a:r>
              <a:rPr lang="en-US" sz="2000" dirty="0">
                <a:cs typeface="+mn-cs"/>
              </a:rPr>
              <a:t>application tools are in the public</a:t>
            </a:r>
          </a:p>
          <a:p>
            <a:pPr>
              <a:defRPr/>
            </a:pPr>
            <a:r>
              <a:rPr lang="en-US" sz="2000" smtClean="0">
                <a:cs typeface="+mn-cs"/>
              </a:rPr>
              <a:t>Domain.</a:t>
            </a:r>
            <a:endParaRPr lang="en-US" sz="2000" dirty="0">
              <a:cs typeface="+mn-cs"/>
            </a:endParaRPr>
          </a:p>
        </p:txBody>
      </p:sp>
      <p:sp>
        <p:nvSpPr>
          <p:cNvPr id="6" name="Text Box 6"/>
          <p:cNvSpPr txBox="1">
            <a:spLocks noChangeArrowheads="1"/>
          </p:cNvSpPr>
          <p:nvPr/>
        </p:nvSpPr>
        <p:spPr bwMode="auto">
          <a:xfrm>
            <a:off x="825273" y="1600200"/>
            <a:ext cx="6281737" cy="400050"/>
          </a:xfrm>
          <a:prstGeom prst="rect">
            <a:avLst/>
          </a:prstGeom>
          <a:noFill/>
          <a:ln w="3175">
            <a:noFill/>
            <a:miter lim="800000"/>
            <a:headEnd/>
            <a:tailEnd/>
          </a:ln>
          <a:effectLst/>
        </p:spPr>
        <p:txBody>
          <a:bodyPr wrap="none">
            <a:spAutoFit/>
          </a:bodyPr>
          <a:lstStyle/>
          <a:p>
            <a:pPr>
              <a:defRPr/>
            </a:pPr>
            <a:r>
              <a:rPr lang="en-US" sz="2000" dirty="0">
                <a:cs typeface="+mn-cs"/>
              </a:rPr>
              <a:t>Published in 2002, now in revision for Arc Hydro II</a:t>
            </a:r>
          </a:p>
        </p:txBody>
      </p:sp>
    </p:spTree>
    <p:extLst>
      <p:ext uri="{BB962C8B-B14F-4D97-AF65-F5344CB8AC3E}">
        <p14:creationId xmlns:p14="http://schemas.microsoft.com/office/powerpoint/2010/main" val="90089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71500" y="241300"/>
            <a:ext cx="7772400" cy="1143000"/>
          </a:xfrm>
        </p:spPr>
        <p:txBody>
          <a:bodyPr/>
          <a:lstStyle/>
          <a:p>
            <a:pPr eaLnBrk="1" hangingPunct="1"/>
            <a:r>
              <a:rPr lang="en-US" sz="3600" smtClean="0"/>
              <a:t>Arc </a:t>
            </a:r>
            <a:r>
              <a:rPr lang="en-US" sz="3600" smtClean="0">
                <a:solidFill>
                  <a:schemeClr val="accent1"/>
                </a:solidFill>
              </a:rPr>
              <a:t>Hydro</a:t>
            </a:r>
            <a:r>
              <a:rPr lang="en-US" sz="3600" smtClean="0">
                <a:solidFill>
                  <a:schemeClr val="accent2"/>
                </a:solidFill>
              </a:rPr>
              <a:t> </a:t>
            </a:r>
            <a:r>
              <a:rPr lang="en-US" sz="3600" smtClean="0">
                <a:cs typeface="Times New Roman" pitchFamily="18" charset="0"/>
              </a:rPr>
              <a:t>—</a:t>
            </a:r>
            <a:r>
              <a:rPr lang="en-US" sz="3600" smtClean="0"/>
              <a:t> </a:t>
            </a:r>
            <a:r>
              <a:rPr lang="en-US" sz="3600" smtClean="0">
                <a:solidFill>
                  <a:schemeClr val="accent1"/>
                </a:solidFill>
              </a:rPr>
              <a:t>Hydro</a:t>
            </a:r>
            <a:r>
              <a:rPr lang="en-US" sz="3600" smtClean="0"/>
              <a:t>graphy</a:t>
            </a:r>
          </a:p>
        </p:txBody>
      </p:sp>
      <p:pic>
        <p:nvPicPr>
          <p:cNvPr id="36867" name="Picture 3" descr="drg"/>
          <p:cNvPicPr>
            <a:picLocks noChangeAspect="1" noChangeArrowheads="1"/>
          </p:cNvPicPr>
          <p:nvPr/>
        </p:nvPicPr>
        <p:blipFill>
          <a:blip r:embed="rId3" cstate="print"/>
          <a:srcRect/>
          <a:stretch>
            <a:fillRect/>
          </a:stretch>
        </p:blipFill>
        <p:spPr bwMode="auto">
          <a:xfrm>
            <a:off x="2286000" y="1752600"/>
            <a:ext cx="4498975" cy="4549775"/>
          </a:xfrm>
          <a:prstGeom prst="rect">
            <a:avLst/>
          </a:prstGeom>
          <a:noFill/>
          <a:ln w="9525">
            <a:noFill/>
            <a:miter lim="800000"/>
            <a:headEnd/>
            <a:tailEnd/>
          </a:ln>
        </p:spPr>
      </p:pic>
      <p:sp>
        <p:nvSpPr>
          <p:cNvPr id="496644" name="Text Box 4"/>
          <p:cNvSpPr txBox="1">
            <a:spLocks noChangeArrowheads="1"/>
          </p:cNvSpPr>
          <p:nvPr/>
        </p:nvSpPr>
        <p:spPr bwMode="auto">
          <a:xfrm>
            <a:off x="2805113" y="1204913"/>
            <a:ext cx="3036887" cy="461962"/>
          </a:xfrm>
          <a:prstGeom prst="rect">
            <a:avLst/>
          </a:prstGeom>
          <a:noFill/>
          <a:ln w="3175">
            <a:noFill/>
            <a:miter lim="800000"/>
            <a:headEnd/>
            <a:tailEnd/>
          </a:ln>
          <a:effectLst/>
        </p:spPr>
        <p:txBody>
          <a:bodyPr wrap="none">
            <a:spAutoFit/>
          </a:bodyPr>
          <a:lstStyle/>
          <a:p>
            <a:pPr algn="ctr" fontAlgn="auto">
              <a:spcBef>
                <a:spcPts val="0"/>
              </a:spcBef>
              <a:spcAft>
                <a:spcPts val="0"/>
              </a:spcAft>
              <a:defRPr/>
            </a:pPr>
            <a:r>
              <a:rPr lang="en-US" dirty="0">
                <a:effectLst>
                  <a:outerShdw blurRad="38100" dist="38100" dir="2700000" algn="tl">
                    <a:srgbClr val="000000"/>
                  </a:outerShdw>
                </a:effectLst>
                <a:latin typeface="+mn-lt"/>
              </a:rPr>
              <a:t>The blue lines on maps</a:t>
            </a:r>
          </a:p>
        </p:txBody>
      </p:sp>
    </p:spTree>
    <p:extLst>
      <p:ext uri="{BB962C8B-B14F-4D97-AF65-F5344CB8AC3E}">
        <p14:creationId xmlns:p14="http://schemas.microsoft.com/office/powerpoint/2010/main" val="203772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ydrocycle"/>
          <p:cNvPicPr>
            <a:picLocks noChangeAspect="1" noChangeArrowheads="1"/>
          </p:cNvPicPr>
          <p:nvPr/>
        </p:nvPicPr>
        <p:blipFill>
          <a:blip r:embed="rId3" cstate="print"/>
          <a:srcRect/>
          <a:stretch>
            <a:fillRect/>
          </a:stretch>
        </p:blipFill>
        <p:spPr bwMode="auto">
          <a:xfrm>
            <a:off x="762000" y="1447800"/>
            <a:ext cx="7734300" cy="5038725"/>
          </a:xfrm>
          <a:prstGeom prst="rect">
            <a:avLst/>
          </a:prstGeom>
          <a:noFill/>
          <a:ln w="9525">
            <a:noFill/>
            <a:miter lim="800000"/>
            <a:headEnd/>
            <a:tailEnd/>
          </a:ln>
        </p:spPr>
      </p:pic>
      <p:sp>
        <p:nvSpPr>
          <p:cNvPr id="37891" name="Rectangle 3"/>
          <p:cNvSpPr>
            <a:spLocks noGrp="1" noChangeArrowheads="1"/>
          </p:cNvSpPr>
          <p:nvPr>
            <p:ph type="title"/>
          </p:nvPr>
        </p:nvSpPr>
        <p:spPr>
          <a:xfrm>
            <a:off x="384175" y="231775"/>
            <a:ext cx="7772400" cy="1143000"/>
          </a:xfrm>
        </p:spPr>
        <p:txBody>
          <a:bodyPr/>
          <a:lstStyle/>
          <a:p>
            <a:pPr eaLnBrk="1" hangingPunct="1"/>
            <a:r>
              <a:rPr lang="en-US" sz="3200" smtClean="0"/>
              <a:t>Arc </a:t>
            </a:r>
            <a:r>
              <a:rPr lang="en-US" sz="3200" smtClean="0">
                <a:solidFill>
                  <a:schemeClr val="accent1"/>
                </a:solidFill>
              </a:rPr>
              <a:t>Hydro</a:t>
            </a:r>
            <a:r>
              <a:rPr lang="en-US" sz="3200" smtClean="0">
                <a:solidFill>
                  <a:schemeClr val="accent2"/>
                </a:solidFill>
              </a:rPr>
              <a:t> </a:t>
            </a:r>
            <a:r>
              <a:rPr lang="en-US" sz="3200" smtClean="0">
                <a:cs typeface="Times New Roman" pitchFamily="18" charset="0"/>
              </a:rPr>
              <a:t>—</a:t>
            </a:r>
            <a:r>
              <a:rPr lang="en-US" sz="3200" smtClean="0"/>
              <a:t> </a:t>
            </a:r>
            <a:r>
              <a:rPr lang="en-US" sz="3200" smtClean="0">
                <a:solidFill>
                  <a:schemeClr val="accent1"/>
                </a:solidFill>
              </a:rPr>
              <a:t>Hydro</a:t>
            </a:r>
            <a:r>
              <a:rPr lang="en-US" sz="3200" smtClean="0"/>
              <a:t>logy</a:t>
            </a:r>
          </a:p>
        </p:txBody>
      </p:sp>
      <p:sp>
        <p:nvSpPr>
          <p:cNvPr id="497668" name="Text Box 4"/>
          <p:cNvSpPr txBox="1">
            <a:spLocks noChangeArrowheads="1"/>
          </p:cNvSpPr>
          <p:nvPr/>
        </p:nvSpPr>
        <p:spPr bwMode="auto">
          <a:xfrm>
            <a:off x="852488" y="1019175"/>
            <a:ext cx="7567612" cy="430213"/>
          </a:xfrm>
          <a:prstGeom prst="rect">
            <a:avLst/>
          </a:prstGeom>
          <a:noFill/>
          <a:ln w="3175">
            <a:noFill/>
            <a:miter lim="800000"/>
            <a:headEnd/>
            <a:tailEnd/>
          </a:ln>
          <a:effectLst/>
        </p:spPr>
        <p:txBody>
          <a:bodyPr wrap="none">
            <a:spAutoFit/>
          </a:bodyPr>
          <a:lstStyle/>
          <a:p>
            <a:pPr fontAlgn="auto">
              <a:spcBef>
                <a:spcPts val="0"/>
              </a:spcBef>
              <a:spcAft>
                <a:spcPts val="0"/>
              </a:spcAft>
              <a:defRPr/>
            </a:pPr>
            <a:r>
              <a:rPr lang="en-US" sz="2200" dirty="0">
                <a:effectLst>
                  <a:outerShdw blurRad="38100" dist="38100" dir="2700000" algn="tl">
                    <a:srgbClr val="000000"/>
                  </a:outerShdw>
                </a:effectLst>
                <a:latin typeface="+mn-lt"/>
              </a:rPr>
              <a:t>The movement of water through the hydrologic system</a:t>
            </a:r>
          </a:p>
        </p:txBody>
      </p:sp>
    </p:spTree>
    <p:extLst>
      <p:ext uri="{BB962C8B-B14F-4D97-AF65-F5344CB8AC3E}">
        <p14:creationId xmlns:p14="http://schemas.microsoft.com/office/powerpoint/2010/main" val="72743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r>
              <a:rPr lang="en-US" dirty="0" smtClean="0"/>
              <a:t>Tracing Path of Water Movement</a:t>
            </a:r>
          </a:p>
        </p:txBody>
      </p:sp>
      <p:pic>
        <p:nvPicPr>
          <p:cNvPr id="38915" name="Picture 3" descr="redrop"/>
          <p:cNvPicPr>
            <a:picLocks noChangeAspect="1" noChangeArrowheads="1"/>
          </p:cNvPicPr>
          <p:nvPr/>
        </p:nvPicPr>
        <p:blipFill>
          <a:blip r:embed="rId3" cstate="print"/>
          <a:srcRect/>
          <a:stretch>
            <a:fillRect/>
          </a:stretch>
        </p:blipFill>
        <p:spPr bwMode="auto">
          <a:xfrm>
            <a:off x="4648200" y="3581400"/>
            <a:ext cx="3886200" cy="2790825"/>
          </a:xfrm>
          <a:prstGeom prst="rect">
            <a:avLst/>
          </a:prstGeom>
          <a:noFill/>
          <a:ln w="9525">
            <a:noFill/>
            <a:miter lim="800000"/>
            <a:headEnd/>
            <a:tailEnd/>
          </a:ln>
        </p:spPr>
      </p:pic>
      <p:grpSp>
        <p:nvGrpSpPr>
          <p:cNvPr id="2" name="Group 4"/>
          <p:cNvGrpSpPr>
            <a:grpSpLocks/>
          </p:cNvGrpSpPr>
          <p:nvPr/>
        </p:nvGrpSpPr>
        <p:grpSpPr bwMode="auto">
          <a:xfrm>
            <a:off x="914400" y="2438400"/>
            <a:ext cx="2590800" cy="381000"/>
            <a:chOff x="576" y="1392"/>
            <a:chExt cx="1632" cy="240"/>
          </a:xfrm>
        </p:grpSpPr>
        <p:sp>
          <p:nvSpPr>
            <p:cNvPr id="38959" name="Line 5"/>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38960" name="Line 6"/>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3" name="Group 7"/>
            <p:cNvGrpSpPr>
              <a:grpSpLocks/>
            </p:cNvGrpSpPr>
            <p:nvPr/>
          </p:nvGrpSpPr>
          <p:grpSpPr bwMode="auto">
            <a:xfrm flipH="1" flipV="1">
              <a:off x="576" y="1392"/>
              <a:ext cx="1152" cy="240"/>
              <a:chOff x="1152" y="1488"/>
              <a:chExt cx="1152" cy="240"/>
            </a:xfrm>
          </p:grpSpPr>
          <p:sp>
            <p:nvSpPr>
              <p:cNvPr id="38962" name="Line 8"/>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38963" name="Line 9"/>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4" name="Group 10"/>
          <p:cNvGrpSpPr>
            <a:grpSpLocks/>
          </p:cNvGrpSpPr>
          <p:nvPr/>
        </p:nvGrpSpPr>
        <p:grpSpPr bwMode="auto">
          <a:xfrm>
            <a:off x="914400" y="3124200"/>
            <a:ext cx="2590800" cy="381000"/>
            <a:chOff x="576" y="1392"/>
            <a:chExt cx="1632" cy="240"/>
          </a:xfrm>
        </p:grpSpPr>
        <p:sp>
          <p:nvSpPr>
            <p:cNvPr id="38954" name="Line 11"/>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38955" name="Line 12"/>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5" name="Group 13"/>
            <p:cNvGrpSpPr>
              <a:grpSpLocks/>
            </p:cNvGrpSpPr>
            <p:nvPr/>
          </p:nvGrpSpPr>
          <p:grpSpPr bwMode="auto">
            <a:xfrm flipH="1" flipV="1">
              <a:off x="576" y="1392"/>
              <a:ext cx="1152" cy="240"/>
              <a:chOff x="1152" y="1488"/>
              <a:chExt cx="1152" cy="240"/>
            </a:xfrm>
          </p:grpSpPr>
          <p:sp>
            <p:nvSpPr>
              <p:cNvPr id="38957" name="Line 14"/>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38958" name="Line 15"/>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6" name="Group 16"/>
          <p:cNvGrpSpPr>
            <a:grpSpLocks/>
          </p:cNvGrpSpPr>
          <p:nvPr/>
        </p:nvGrpSpPr>
        <p:grpSpPr bwMode="auto">
          <a:xfrm>
            <a:off x="914400" y="3657600"/>
            <a:ext cx="2590800" cy="381000"/>
            <a:chOff x="576" y="1392"/>
            <a:chExt cx="1632" cy="240"/>
          </a:xfrm>
        </p:grpSpPr>
        <p:sp>
          <p:nvSpPr>
            <p:cNvPr id="38949" name="Line 17"/>
            <p:cNvSpPr>
              <a:spLocks noChangeShapeType="1"/>
            </p:cNvSpPr>
            <p:nvPr/>
          </p:nvSpPr>
          <p:spPr bwMode="auto">
            <a:xfrm flipH="1">
              <a:off x="1056" y="1392"/>
              <a:ext cx="1152" cy="0"/>
            </a:xfrm>
            <a:prstGeom prst="line">
              <a:avLst/>
            </a:prstGeom>
            <a:noFill/>
            <a:ln w="28575">
              <a:solidFill>
                <a:schemeClr val="accent2"/>
              </a:solidFill>
              <a:round/>
              <a:headEnd/>
              <a:tailEnd/>
            </a:ln>
          </p:spPr>
          <p:txBody>
            <a:bodyPr/>
            <a:lstStyle/>
            <a:p>
              <a:endParaRPr lang="en-US"/>
            </a:p>
          </p:txBody>
        </p:sp>
        <p:sp>
          <p:nvSpPr>
            <p:cNvPr id="38950" name="Line 18"/>
            <p:cNvSpPr>
              <a:spLocks noChangeShapeType="1"/>
            </p:cNvSpPr>
            <p:nvPr/>
          </p:nvSpPr>
          <p:spPr bwMode="auto">
            <a:xfrm flipH="1">
              <a:off x="1728" y="1392"/>
              <a:ext cx="480" cy="240"/>
            </a:xfrm>
            <a:prstGeom prst="line">
              <a:avLst/>
            </a:prstGeom>
            <a:noFill/>
            <a:ln w="28575">
              <a:solidFill>
                <a:schemeClr val="accent2"/>
              </a:solidFill>
              <a:round/>
              <a:headEnd/>
              <a:tailEnd/>
            </a:ln>
          </p:spPr>
          <p:txBody>
            <a:bodyPr/>
            <a:lstStyle/>
            <a:p>
              <a:endParaRPr lang="en-US"/>
            </a:p>
          </p:txBody>
        </p:sp>
        <p:grpSp>
          <p:nvGrpSpPr>
            <p:cNvPr id="7" name="Group 19"/>
            <p:cNvGrpSpPr>
              <a:grpSpLocks/>
            </p:cNvGrpSpPr>
            <p:nvPr/>
          </p:nvGrpSpPr>
          <p:grpSpPr bwMode="auto">
            <a:xfrm flipH="1" flipV="1">
              <a:off x="576" y="1392"/>
              <a:ext cx="1152" cy="240"/>
              <a:chOff x="1152" y="1488"/>
              <a:chExt cx="1152" cy="240"/>
            </a:xfrm>
          </p:grpSpPr>
          <p:sp>
            <p:nvSpPr>
              <p:cNvPr id="38952" name="Line 20"/>
              <p:cNvSpPr>
                <a:spLocks noChangeShapeType="1"/>
              </p:cNvSpPr>
              <p:nvPr/>
            </p:nvSpPr>
            <p:spPr bwMode="auto">
              <a:xfrm flipH="1">
                <a:off x="1152" y="1488"/>
                <a:ext cx="1152" cy="0"/>
              </a:xfrm>
              <a:prstGeom prst="line">
                <a:avLst/>
              </a:prstGeom>
              <a:noFill/>
              <a:ln w="28575">
                <a:solidFill>
                  <a:schemeClr val="accent2"/>
                </a:solidFill>
                <a:round/>
                <a:headEnd/>
                <a:tailEnd/>
              </a:ln>
            </p:spPr>
            <p:txBody>
              <a:bodyPr/>
              <a:lstStyle/>
              <a:p>
                <a:endParaRPr lang="en-US"/>
              </a:p>
            </p:txBody>
          </p:sp>
          <p:sp>
            <p:nvSpPr>
              <p:cNvPr id="38953" name="Line 21"/>
              <p:cNvSpPr>
                <a:spLocks noChangeShapeType="1"/>
              </p:cNvSpPr>
              <p:nvPr/>
            </p:nvSpPr>
            <p:spPr bwMode="auto">
              <a:xfrm flipH="1">
                <a:off x="1824" y="1488"/>
                <a:ext cx="480" cy="240"/>
              </a:xfrm>
              <a:prstGeom prst="line">
                <a:avLst/>
              </a:prstGeom>
              <a:noFill/>
              <a:ln w="28575">
                <a:solidFill>
                  <a:schemeClr val="accent2"/>
                </a:solidFill>
                <a:round/>
                <a:headEnd/>
                <a:tailEnd/>
              </a:ln>
            </p:spPr>
            <p:txBody>
              <a:bodyPr/>
              <a:lstStyle/>
              <a:p>
                <a:endParaRPr lang="en-US"/>
              </a:p>
            </p:txBody>
          </p:sp>
        </p:grpSp>
      </p:grpSp>
      <p:grpSp>
        <p:nvGrpSpPr>
          <p:cNvPr id="8" name="Group 22"/>
          <p:cNvGrpSpPr>
            <a:grpSpLocks/>
          </p:cNvGrpSpPr>
          <p:nvPr/>
        </p:nvGrpSpPr>
        <p:grpSpPr bwMode="auto">
          <a:xfrm>
            <a:off x="914400" y="4267200"/>
            <a:ext cx="2590800" cy="381000"/>
            <a:chOff x="576" y="1392"/>
            <a:chExt cx="1632" cy="240"/>
          </a:xfrm>
        </p:grpSpPr>
        <p:sp>
          <p:nvSpPr>
            <p:cNvPr id="38944" name="Line 23"/>
            <p:cNvSpPr>
              <a:spLocks noChangeShapeType="1"/>
            </p:cNvSpPr>
            <p:nvPr/>
          </p:nvSpPr>
          <p:spPr bwMode="auto">
            <a:xfrm flipH="1">
              <a:off x="1056" y="1392"/>
              <a:ext cx="1152" cy="0"/>
            </a:xfrm>
            <a:prstGeom prst="line">
              <a:avLst/>
            </a:prstGeom>
            <a:noFill/>
            <a:ln w="28575">
              <a:solidFill>
                <a:srgbClr val="009900"/>
              </a:solidFill>
              <a:round/>
              <a:headEnd/>
              <a:tailEnd/>
            </a:ln>
          </p:spPr>
          <p:txBody>
            <a:bodyPr/>
            <a:lstStyle/>
            <a:p>
              <a:endParaRPr lang="en-US"/>
            </a:p>
          </p:txBody>
        </p:sp>
        <p:sp>
          <p:nvSpPr>
            <p:cNvPr id="38945" name="Line 24"/>
            <p:cNvSpPr>
              <a:spLocks noChangeShapeType="1"/>
            </p:cNvSpPr>
            <p:nvPr/>
          </p:nvSpPr>
          <p:spPr bwMode="auto">
            <a:xfrm flipH="1">
              <a:off x="1728" y="1392"/>
              <a:ext cx="480" cy="240"/>
            </a:xfrm>
            <a:prstGeom prst="line">
              <a:avLst/>
            </a:prstGeom>
            <a:noFill/>
            <a:ln w="28575">
              <a:solidFill>
                <a:srgbClr val="009900"/>
              </a:solidFill>
              <a:round/>
              <a:headEnd/>
              <a:tailEnd/>
            </a:ln>
          </p:spPr>
          <p:txBody>
            <a:bodyPr/>
            <a:lstStyle/>
            <a:p>
              <a:endParaRPr lang="en-US"/>
            </a:p>
          </p:txBody>
        </p:sp>
        <p:grpSp>
          <p:nvGrpSpPr>
            <p:cNvPr id="9" name="Group 25"/>
            <p:cNvGrpSpPr>
              <a:grpSpLocks/>
            </p:cNvGrpSpPr>
            <p:nvPr/>
          </p:nvGrpSpPr>
          <p:grpSpPr bwMode="auto">
            <a:xfrm flipH="1" flipV="1">
              <a:off x="576" y="1392"/>
              <a:ext cx="1152" cy="240"/>
              <a:chOff x="1152" y="1488"/>
              <a:chExt cx="1152" cy="240"/>
            </a:xfrm>
          </p:grpSpPr>
          <p:sp>
            <p:nvSpPr>
              <p:cNvPr id="38947" name="Line 26"/>
              <p:cNvSpPr>
                <a:spLocks noChangeShapeType="1"/>
              </p:cNvSpPr>
              <p:nvPr/>
            </p:nvSpPr>
            <p:spPr bwMode="auto">
              <a:xfrm flipH="1">
                <a:off x="1152" y="1488"/>
                <a:ext cx="1152" cy="0"/>
              </a:xfrm>
              <a:prstGeom prst="line">
                <a:avLst/>
              </a:prstGeom>
              <a:noFill/>
              <a:ln w="28575">
                <a:solidFill>
                  <a:srgbClr val="009900"/>
                </a:solidFill>
                <a:round/>
                <a:headEnd/>
                <a:tailEnd/>
              </a:ln>
            </p:spPr>
            <p:txBody>
              <a:bodyPr/>
              <a:lstStyle/>
              <a:p>
                <a:endParaRPr lang="en-US"/>
              </a:p>
            </p:txBody>
          </p:sp>
          <p:sp>
            <p:nvSpPr>
              <p:cNvPr id="38948" name="Line 27"/>
              <p:cNvSpPr>
                <a:spLocks noChangeShapeType="1"/>
              </p:cNvSpPr>
              <p:nvPr/>
            </p:nvSpPr>
            <p:spPr bwMode="auto">
              <a:xfrm flipH="1">
                <a:off x="1824" y="1488"/>
                <a:ext cx="480" cy="240"/>
              </a:xfrm>
              <a:prstGeom prst="line">
                <a:avLst/>
              </a:prstGeom>
              <a:noFill/>
              <a:ln w="28575">
                <a:solidFill>
                  <a:srgbClr val="009900"/>
                </a:solidFill>
                <a:round/>
                <a:headEnd/>
                <a:tailEnd/>
              </a:ln>
            </p:spPr>
            <p:txBody>
              <a:bodyPr/>
              <a:lstStyle/>
              <a:p>
                <a:endParaRPr lang="en-US"/>
              </a:p>
            </p:txBody>
          </p:sp>
        </p:grpSp>
      </p:grpSp>
      <p:grpSp>
        <p:nvGrpSpPr>
          <p:cNvPr id="10" name="Group 28"/>
          <p:cNvGrpSpPr>
            <a:grpSpLocks/>
          </p:cNvGrpSpPr>
          <p:nvPr/>
        </p:nvGrpSpPr>
        <p:grpSpPr bwMode="auto">
          <a:xfrm>
            <a:off x="914400" y="4876800"/>
            <a:ext cx="2590800" cy="381000"/>
            <a:chOff x="576" y="1392"/>
            <a:chExt cx="1632" cy="240"/>
          </a:xfrm>
        </p:grpSpPr>
        <p:sp>
          <p:nvSpPr>
            <p:cNvPr id="38939" name="Line 29"/>
            <p:cNvSpPr>
              <a:spLocks noChangeShapeType="1"/>
            </p:cNvSpPr>
            <p:nvPr/>
          </p:nvSpPr>
          <p:spPr bwMode="auto">
            <a:xfrm flipH="1">
              <a:off x="1056" y="1392"/>
              <a:ext cx="1152" cy="0"/>
            </a:xfrm>
            <a:prstGeom prst="line">
              <a:avLst/>
            </a:prstGeom>
            <a:noFill/>
            <a:ln w="28575">
              <a:solidFill>
                <a:srgbClr val="996633"/>
              </a:solidFill>
              <a:round/>
              <a:headEnd/>
              <a:tailEnd/>
            </a:ln>
          </p:spPr>
          <p:txBody>
            <a:bodyPr/>
            <a:lstStyle/>
            <a:p>
              <a:endParaRPr lang="en-US"/>
            </a:p>
          </p:txBody>
        </p:sp>
        <p:sp>
          <p:nvSpPr>
            <p:cNvPr id="38940" name="Line 30"/>
            <p:cNvSpPr>
              <a:spLocks noChangeShapeType="1"/>
            </p:cNvSpPr>
            <p:nvPr/>
          </p:nvSpPr>
          <p:spPr bwMode="auto">
            <a:xfrm flipH="1">
              <a:off x="1728" y="1392"/>
              <a:ext cx="480" cy="240"/>
            </a:xfrm>
            <a:prstGeom prst="line">
              <a:avLst/>
            </a:prstGeom>
            <a:noFill/>
            <a:ln w="28575">
              <a:solidFill>
                <a:srgbClr val="996633"/>
              </a:solidFill>
              <a:round/>
              <a:headEnd/>
              <a:tailEnd/>
            </a:ln>
          </p:spPr>
          <p:txBody>
            <a:bodyPr/>
            <a:lstStyle/>
            <a:p>
              <a:endParaRPr lang="en-US"/>
            </a:p>
          </p:txBody>
        </p:sp>
        <p:grpSp>
          <p:nvGrpSpPr>
            <p:cNvPr id="11" name="Group 31"/>
            <p:cNvGrpSpPr>
              <a:grpSpLocks/>
            </p:cNvGrpSpPr>
            <p:nvPr/>
          </p:nvGrpSpPr>
          <p:grpSpPr bwMode="auto">
            <a:xfrm flipH="1" flipV="1">
              <a:off x="576" y="1392"/>
              <a:ext cx="1152" cy="240"/>
              <a:chOff x="1152" y="1488"/>
              <a:chExt cx="1152" cy="240"/>
            </a:xfrm>
          </p:grpSpPr>
          <p:sp>
            <p:nvSpPr>
              <p:cNvPr id="38942" name="Line 32"/>
              <p:cNvSpPr>
                <a:spLocks noChangeShapeType="1"/>
              </p:cNvSpPr>
              <p:nvPr/>
            </p:nvSpPr>
            <p:spPr bwMode="auto">
              <a:xfrm flipH="1">
                <a:off x="1152" y="1488"/>
                <a:ext cx="1152" cy="0"/>
              </a:xfrm>
              <a:prstGeom prst="line">
                <a:avLst/>
              </a:prstGeom>
              <a:noFill/>
              <a:ln w="28575">
                <a:solidFill>
                  <a:srgbClr val="996633"/>
                </a:solidFill>
                <a:round/>
                <a:headEnd/>
                <a:tailEnd/>
              </a:ln>
            </p:spPr>
            <p:txBody>
              <a:bodyPr/>
              <a:lstStyle/>
              <a:p>
                <a:endParaRPr lang="en-US"/>
              </a:p>
            </p:txBody>
          </p:sp>
          <p:sp>
            <p:nvSpPr>
              <p:cNvPr id="38943" name="Line 33"/>
              <p:cNvSpPr>
                <a:spLocks noChangeShapeType="1"/>
              </p:cNvSpPr>
              <p:nvPr/>
            </p:nvSpPr>
            <p:spPr bwMode="auto">
              <a:xfrm flipH="1">
                <a:off x="1824" y="1488"/>
                <a:ext cx="480" cy="240"/>
              </a:xfrm>
              <a:prstGeom prst="line">
                <a:avLst/>
              </a:prstGeom>
              <a:noFill/>
              <a:ln w="28575">
                <a:solidFill>
                  <a:srgbClr val="996633"/>
                </a:solidFill>
                <a:round/>
                <a:headEnd/>
                <a:tailEnd/>
              </a:ln>
            </p:spPr>
            <p:txBody>
              <a:bodyPr/>
              <a:lstStyle/>
              <a:p>
                <a:endParaRPr lang="en-US"/>
              </a:p>
            </p:txBody>
          </p:sp>
        </p:grpSp>
      </p:grpSp>
      <p:grpSp>
        <p:nvGrpSpPr>
          <p:cNvPr id="12" name="Group 34"/>
          <p:cNvGrpSpPr>
            <a:grpSpLocks/>
          </p:cNvGrpSpPr>
          <p:nvPr/>
        </p:nvGrpSpPr>
        <p:grpSpPr bwMode="auto">
          <a:xfrm>
            <a:off x="914400" y="5486400"/>
            <a:ext cx="2590800" cy="381000"/>
            <a:chOff x="576" y="1392"/>
            <a:chExt cx="1632" cy="240"/>
          </a:xfrm>
        </p:grpSpPr>
        <p:sp>
          <p:nvSpPr>
            <p:cNvPr id="38934" name="Line 35"/>
            <p:cNvSpPr>
              <a:spLocks noChangeShapeType="1"/>
            </p:cNvSpPr>
            <p:nvPr/>
          </p:nvSpPr>
          <p:spPr bwMode="auto">
            <a:xfrm flipH="1">
              <a:off x="1056" y="1392"/>
              <a:ext cx="1152" cy="0"/>
            </a:xfrm>
            <a:prstGeom prst="line">
              <a:avLst/>
            </a:prstGeom>
            <a:noFill/>
            <a:ln w="28575">
              <a:solidFill>
                <a:schemeClr val="tx2"/>
              </a:solidFill>
              <a:round/>
              <a:headEnd/>
              <a:tailEnd/>
            </a:ln>
          </p:spPr>
          <p:txBody>
            <a:bodyPr/>
            <a:lstStyle/>
            <a:p>
              <a:endParaRPr lang="en-US"/>
            </a:p>
          </p:txBody>
        </p:sp>
        <p:sp>
          <p:nvSpPr>
            <p:cNvPr id="38935" name="Line 36"/>
            <p:cNvSpPr>
              <a:spLocks noChangeShapeType="1"/>
            </p:cNvSpPr>
            <p:nvPr/>
          </p:nvSpPr>
          <p:spPr bwMode="auto">
            <a:xfrm flipH="1">
              <a:off x="1728" y="1392"/>
              <a:ext cx="480" cy="240"/>
            </a:xfrm>
            <a:prstGeom prst="line">
              <a:avLst/>
            </a:prstGeom>
            <a:noFill/>
            <a:ln w="28575">
              <a:solidFill>
                <a:schemeClr val="tx2"/>
              </a:solidFill>
              <a:round/>
              <a:headEnd/>
              <a:tailEnd/>
            </a:ln>
          </p:spPr>
          <p:txBody>
            <a:bodyPr/>
            <a:lstStyle/>
            <a:p>
              <a:endParaRPr lang="en-US"/>
            </a:p>
          </p:txBody>
        </p:sp>
        <p:grpSp>
          <p:nvGrpSpPr>
            <p:cNvPr id="13" name="Group 37"/>
            <p:cNvGrpSpPr>
              <a:grpSpLocks/>
            </p:cNvGrpSpPr>
            <p:nvPr/>
          </p:nvGrpSpPr>
          <p:grpSpPr bwMode="auto">
            <a:xfrm flipH="1" flipV="1">
              <a:off x="576" y="1392"/>
              <a:ext cx="1152" cy="240"/>
              <a:chOff x="1152" y="1488"/>
              <a:chExt cx="1152" cy="240"/>
            </a:xfrm>
          </p:grpSpPr>
          <p:sp>
            <p:nvSpPr>
              <p:cNvPr id="38937" name="Line 38"/>
              <p:cNvSpPr>
                <a:spLocks noChangeShapeType="1"/>
              </p:cNvSpPr>
              <p:nvPr/>
            </p:nvSpPr>
            <p:spPr bwMode="auto">
              <a:xfrm flipH="1">
                <a:off x="1152" y="1488"/>
                <a:ext cx="1152" cy="0"/>
              </a:xfrm>
              <a:prstGeom prst="line">
                <a:avLst/>
              </a:prstGeom>
              <a:noFill/>
              <a:ln w="28575">
                <a:solidFill>
                  <a:schemeClr val="tx2"/>
                </a:solidFill>
                <a:round/>
                <a:headEnd/>
                <a:tailEnd/>
              </a:ln>
            </p:spPr>
            <p:txBody>
              <a:bodyPr/>
              <a:lstStyle/>
              <a:p>
                <a:endParaRPr lang="en-US"/>
              </a:p>
            </p:txBody>
          </p:sp>
          <p:sp>
            <p:nvSpPr>
              <p:cNvPr id="38938" name="Line 39"/>
              <p:cNvSpPr>
                <a:spLocks noChangeShapeType="1"/>
              </p:cNvSpPr>
              <p:nvPr/>
            </p:nvSpPr>
            <p:spPr bwMode="auto">
              <a:xfrm flipH="1">
                <a:off x="1824" y="1488"/>
                <a:ext cx="480" cy="240"/>
              </a:xfrm>
              <a:prstGeom prst="line">
                <a:avLst/>
              </a:prstGeom>
              <a:noFill/>
              <a:ln w="28575">
                <a:solidFill>
                  <a:schemeClr val="tx2"/>
                </a:solidFill>
                <a:round/>
                <a:headEnd/>
                <a:tailEnd/>
              </a:ln>
            </p:spPr>
            <p:txBody>
              <a:bodyPr/>
              <a:lstStyle/>
              <a:p>
                <a:endParaRPr lang="en-US"/>
              </a:p>
            </p:txBody>
          </p:sp>
        </p:grpSp>
      </p:grpSp>
      <p:grpSp>
        <p:nvGrpSpPr>
          <p:cNvPr id="14" name="Group 40"/>
          <p:cNvGrpSpPr>
            <a:grpSpLocks/>
          </p:cNvGrpSpPr>
          <p:nvPr/>
        </p:nvGrpSpPr>
        <p:grpSpPr bwMode="auto">
          <a:xfrm>
            <a:off x="1676400" y="2590800"/>
            <a:ext cx="1143000" cy="3200400"/>
            <a:chOff x="1056" y="1632"/>
            <a:chExt cx="720" cy="2016"/>
          </a:xfrm>
        </p:grpSpPr>
        <p:sp>
          <p:nvSpPr>
            <p:cNvPr id="38927" name="Line 41"/>
            <p:cNvSpPr>
              <a:spLocks noChangeShapeType="1"/>
            </p:cNvSpPr>
            <p:nvPr/>
          </p:nvSpPr>
          <p:spPr bwMode="auto">
            <a:xfrm>
              <a:off x="1056" y="1632"/>
              <a:ext cx="0" cy="480"/>
            </a:xfrm>
            <a:prstGeom prst="line">
              <a:avLst/>
            </a:prstGeom>
            <a:noFill/>
            <a:ln w="28575">
              <a:solidFill>
                <a:srgbClr val="FF3300"/>
              </a:solidFill>
              <a:round/>
              <a:headEnd/>
              <a:tailEnd/>
            </a:ln>
          </p:spPr>
          <p:txBody>
            <a:bodyPr/>
            <a:lstStyle/>
            <a:p>
              <a:endParaRPr lang="en-US"/>
            </a:p>
          </p:txBody>
        </p:sp>
        <p:sp>
          <p:nvSpPr>
            <p:cNvPr id="38928" name="Line 42"/>
            <p:cNvSpPr>
              <a:spLocks noChangeShapeType="1"/>
            </p:cNvSpPr>
            <p:nvPr/>
          </p:nvSpPr>
          <p:spPr bwMode="auto">
            <a:xfrm>
              <a:off x="1440" y="1632"/>
              <a:ext cx="0" cy="816"/>
            </a:xfrm>
            <a:prstGeom prst="line">
              <a:avLst/>
            </a:prstGeom>
            <a:noFill/>
            <a:ln w="28575">
              <a:solidFill>
                <a:srgbClr val="FF3300"/>
              </a:solidFill>
              <a:round/>
              <a:headEnd/>
              <a:tailEnd/>
            </a:ln>
          </p:spPr>
          <p:txBody>
            <a:bodyPr/>
            <a:lstStyle/>
            <a:p>
              <a:endParaRPr lang="en-US"/>
            </a:p>
          </p:txBody>
        </p:sp>
        <p:sp>
          <p:nvSpPr>
            <p:cNvPr id="38929" name="Line 43"/>
            <p:cNvSpPr>
              <a:spLocks noChangeShapeType="1"/>
            </p:cNvSpPr>
            <p:nvPr/>
          </p:nvSpPr>
          <p:spPr bwMode="auto">
            <a:xfrm flipV="1">
              <a:off x="1104" y="2160"/>
              <a:ext cx="0" cy="1056"/>
            </a:xfrm>
            <a:prstGeom prst="line">
              <a:avLst/>
            </a:prstGeom>
            <a:noFill/>
            <a:ln w="28575">
              <a:solidFill>
                <a:srgbClr val="FF3300"/>
              </a:solidFill>
              <a:round/>
              <a:headEnd/>
              <a:tailEnd/>
            </a:ln>
          </p:spPr>
          <p:txBody>
            <a:bodyPr/>
            <a:lstStyle/>
            <a:p>
              <a:endParaRPr lang="en-US"/>
            </a:p>
          </p:txBody>
        </p:sp>
        <p:sp>
          <p:nvSpPr>
            <p:cNvPr id="38930" name="Line 44"/>
            <p:cNvSpPr>
              <a:spLocks noChangeShapeType="1"/>
            </p:cNvSpPr>
            <p:nvPr/>
          </p:nvSpPr>
          <p:spPr bwMode="auto">
            <a:xfrm>
              <a:off x="1296" y="2448"/>
              <a:ext cx="0" cy="384"/>
            </a:xfrm>
            <a:prstGeom prst="line">
              <a:avLst/>
            </a:prstGeom>
            <a:noFill/>
            <a:ln w="28575">
              <a:solidFill>
                <a:srgbClr val="FF3300"/>
              </a:solidFill>
              <a:round/>
              <a:headEnd/>
              <a:tailEnd/>
            </a:ln>
          </p:spPr>
          <p:txBody>
            <a:bodyPr/>
            <a:lstStyle/>
            <a:p>
              <a:endParaRPr lang="en-US"/>
            </a:p>
          </p:txBody>
        </p:sp>
        <p:sp>
          <p:nvSpPr>
            <p:cNvPr id="38931" name="Line 45"/>
            <p:cNvSpPr>
              <a:spLocks noChangeShapeType="1"/>
            </p:cNvSpPr>
            <p:nvPr/>
          </p:nvSpPr>
          <p:spPr bwMode="auto">
            <a:xfrm flipV="1">
              <a:off x="1392" y="2736"/>
              <a:ext cx="0" cy="912"/>
            </a:xfrm>
            <a:prstGeom prst="line">
              <a:avLst/>
            </a:prstGeom>
            <a:noFill/>
            <a:ln w="28575">
              <a:solidFill>
                <a:srgbClr val="FF3300"/>
              </a:solidFill>
              <a:round/>
              <a:headEnd/>
              <a:tailEnd/>
            </a:ln>
          </p:spPr>
          <p:txBody>
            <a:bodyPr/>
            <a:lstStyle/>
            <a:p>
              <a:endParaRPr lang="en-US"/>
            </a:p>
          </p:txBody>
        </p:sp>
        <p:sp>
          <p:nvSpPr>
            <p:cNvPr id="38932" name="Line 46"/>
            <p:cNvSpPr>
              <a:spLocks noChangeShapeType="1"/>
            </p:cNvSpPr>
            <p:nvPr/>
          </p:nvSpPr>
          <p:spPr bwMode="auto">
            <a:xfrm flipV="1">
              <a:off x="1680" y="2400"/>
              <a:ext cx="0" cy="1200"/>
            </a:xfrm>
            <a:prstGeom prst="line">
              <a:avLst/>
            </a:prstGeom>
            <a:noFill/>
            <a:ln w="28575">
              <a:solidFill>
                <a:srgbClr val="FF3300"/>
              </a:solidFill>
              <a:round/>
              <a:headEnd/>
              <a:tailEnd/>
            </a:ln>
          </p:spPr>
          <p:txBody>
            <a:bodyPr/>
            <a:lstStyle/>
            <a:p>
              <a:endParaRPr lang="en-US"/>
            </a:p>
          </p:txBody>
        </p:sp>
        <p:sp>
          <p:nvSpPr>
            <p:cNvPr id="38933" name="Line 47"/>
            <p:cNvSpPr>
              <a:spLocks noChangeShapeType="1"/>
            </p:cNvSpPr>
            <p:nvPr/>
          </p:nvSpPr>
          <p:spPr bwMode="auto">
            <a:xfrm>
              <a:off x="1776" y="1632"/>
              <a:ext cx="0" cy="480"/>
            </a:xfrm>
            <a:prstGeom prst="line">
              <a:avLst/>
            </a:prstGeom>
            <a:noFill/>
            <a:ln w="28575">
              <a:solidFill>
                <a:srgbClr val="FF3300"/>
              </a:solidFill>
              <a:round/>
              <a:headEnd/>
              <a:tailEnd/>
            </a:ln>
          </p:spPr>
          <p:txBody>
            <a:bodyPr/>
            <a:lstStyle/>
            <a:p>
              <a:endParaRPr lang="en-US"/>
            </a:p>
          </p:txBody>
        </p:sp>
      </p:grpSp>
      <p:sp>
        <p:nvSpPr>
          <p:cNvPr id="38923" name="Text Box 48"/>
          <p:cNvSpPr txBox="1">
            <a:spLocks noChangeArrowheads="1"/>
          </p:cNvSpPr>
          <p:nvPr/>
        </p:nvSpPr>
        <p:spPr bwMode="auto">
          <a:xfrm>
            <a:off x="4724400" y="2133600"/>
            <a:ext cx="2665858" cy="646331"/>
          </a:xfrm>
          <a:prstGeom prst="rect">
            <a:avLst/>
          </a:prstGeom>
          <a:noFill/>
          <a:ln w="9525">
            <a:noFill/>
            <a:miter lim="800000"/>
            <a:headEnd/>
            <a:tailEnd/>
          </a:ln>
        </p:spPr>
        <p:txBody>
          <a:bodyPr wrap="none">
            <a:spAutoFit/>
          </a:bodyPr>
          <a:lstStyle/>
          <a:p>
            <a:pPr eaLnBrk="1" hangingPunct="1"/>
            <a:r>
              <a:rPr lang="en-US" dirty="0">
                <a:solidFill>
                  <a:srgbClr val="FF3300"/>
                </a:solidFill>
              </a:rPr>
              <a:t>Relationships between</a:t>
            </a:r>
          </a:p>
          <a:p>
            <a:pPr eaLnBrk="1" hangingPunct="1"/>
            <a:r>
              <a:rPr lang="en-US" dirty="0" smtClean="0">
                <a:solidFill>
                  <a:srgbClr val="FF3300"/>
                </a:solidFill>
              </a:rPr>
              <a:t>features </a:t>
            </a:r>
            <a:r>
              <a:rPr lang="en-US" dirty="0">
                <a:solidFill>
                  <a:srgbClr val="FF3300"/>
                </a:solidFill>
              </a:rPr>
              <a:t>linked by </a:t>
            </a:r>
            <a:r>
              <a:rPr lang="en-US" dirty="0" smtClean="0">
                <a:solidFill>
                  <a:srgbClr val="FF3300"/>
                </a:solidFill>
              </a:rPr>
              <a:t>HydroID</a:t>
            </a:r>
            <a:endParaRPr lang="en-US" dirty="0">
              <a:solidFill>
                <a:srgbClr val="FF3300"/>
              </a:solidFill>
            </a:endParaRPr>
          </a:p>
        </p:txBody>
      </p:sp>
      <p:sp>
        <p:nvSpPr>
          <p:cNvPr id="38924" name="Line 49"/>
          <p:cNvSpPr>
            <a:spLocks noChangeShapeType="1"/>
          </p:cNvSpPr>
          <p:nvPr/>
        </p:nvSpPr>
        <p:spPr bwMode="auto">
          <a:xfrm flipH="1">
            <a:off x="2819400" y="2362200"/>
            <a:ext cx="1905000" cy="533400"/>
          </a:xfrm>
          <a:prstGeom prst="line">
            <a:avLst/>
          </a:prstGeom>
          <a:noFill/>
          <a:ln w="9525">
            <a:solidFill>
              <a:srgbClr val="FF3300"/>
            </a:solidFill>
            <a:round/>
            <a:headEnd/>
            <a:tailEnd type="triangle" w="med" len="med"/>
          </a:ln>
        </p:spPr>
        <p:txBody>
          <a:bodyPr/>
          <a:lstStyle/>
          <a:p>
            <a:endParaRPr lang="en-US"/>
          </a:p>
        </p:txBody>
      </p:sp>
      <p:sp>
        <p:nvSpPr>
          <p:cNvPr id="38925" name="Line 50"/>
          <p:cNvSpPr>
            <a:spLocks noChangeShapeType="1"/>
          </p:cNvSpPr>
          <p:nvPr/>
        </p:nvSpPr>
        <p:spPr bwMode="auto">
          <a:xfrm flipH="1">
            <a:off x="2286000" y="2362200"/>
            <a:ext cx="2438400" cy="1066800"/>
          </a:xfrm>
          <a:prstGeom prst="line">
            <a:avLst/>
          </a:prstGeom>
          <a:noFill/>
          <a:ln w="9525">
            <a:solidFill>
              <a:srgbClr val="FF3300"/>
            </a:solidFill>
            <a:round/>
            <a:headEnd/>
            <a:tailEnd type="triangle" w="med" len="med"/>
          </a:ln>
        </p:spPr>
        <p:txBody>
          <a:bodyPr/>
          <a:lstStyle/>
          <a:p>
            <a:endParaRPr lang="en-US"/>
          </a:p>
        </p:txBody>
      </p:sp>
      <p:sp>
        <p:nvSpPr>
          <p:cNvPr id="38926" name="Line 51"/>
          <p:cNvSpPr>
            <a:spLocks noChangeShapeType="1"/>
          </p:cNvSpPr>
          <p:nvPr/>
        </p:nvSpPr>
        <p:spPr bwMode="auto">
          <a:xfrm>
            <a:off x="6248400" y="3276600"/>
            <a:ext cx="381000" cy="533400"/>
          </a:xfrm>
          <a:prstGeom prst="line">
            <a:avLst/>
          </a:prstGeom>
          <a:noFill/>
          <a:ln w="9525">
            <a:solidFill>
              <a:srgbClr val="FF3300"/>
            </a:solidFill>
            <a:round/>
            <a:headEnd/>
            <a:tailEnd type="triangle" w="med" len="med"/>
          </a:ln>
        </p:spPr>
        <p:txBody>
          <a:bodyPr/>
          <a:lstStyle/>
          <a:p>
            <a:endParaRPr lang="en-US"/>
          </a:p>
        </p:txBody>
      </p:sp>
    </p:spTree>
    <p:extLst>
      <p:ext uri="{BB962C8B-B14F-4D97-AF65-F5344CB8AC3E}">
        <p14:creationId xmlns:p14="http://schemas.microsoft.com/office/powerpoint/2010/main" val="415087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934200" y="3048000"/>
            <a:ext cx="2006600" cy="1984375"/>
            <a:chOff x="4368" y="1728"/>
            <a:chExt cx="1264" cy="1250"/>
          </a:xfrm>
        </p:grpSpPr>
        <p:graphicFrame>
          <p:nvGraphicFramePr>
            <p:cNvPr id="2054" name="Object 3"/>
            <p:cNvGraphicFramePr>
              <a:graphicFrameLocks noChangeAspect="1"/>
            </p:cNvGraphicFramePr>
            <p:nvPr/>
          </p:nvGraphicFramePr>
          <p:xfrm>
            <a:off x="4378" y="1872"/>
            <a:ext cx="1180" cy="808"/>
          </p:xfrm>
          <a:graphic>
            <a:graphicData uri="http://schemas.openxmlformats.org/presentationml/2006/ole">
              <mc:AlternateContent xmlns:mc="http://schemas.openxmlformats.org/markup-compatibility/2006">
                <mc:Choice xmlns:v="urn:schemas-microsoft-com:vml" Requires="v">
                  <p:oleObj spid="_x0000_s5227" name="VISIO" r:id="rId4" imgW="1873800" imgH="1282680" progId="Visio.Drawing.11">
                    <p:embed/>
                  </p:oleObj>
                </mc:Choice>
                <mc:Fallback>
                  <p:oleObj name="VISIO" r:id="rId4" imgW="1873800" imgH="128268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 y="1872"/>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2" name="Line 4"/>
            <p:cNvSpPr>
              <a:spLocks noChangeShapeType="1"/>
            </p:cNvSpPr>
            <p:nvPr/>
          </p:nvSpPr>
          <p:spPr bwMode="auto">
            <a:xfrm>
              <a:off x="4378" y="2688"/>
              <a:ext cx="1248" cy="0"/>
            </a:xfrm>
            <a:prstGeom prst="line">
              <a:avLst/>
            </a:prstGeom>
            <a:noFill/>
            <a:ln w="19050">
              <a:solidFill>
                <a:srgbClr val="FF3300"/>
              </a:solidFill>
              <a:round/>
              <a:headEnd/>
              <a:tailEnd type="triangle" w="med" len="med"/>
            </a:ln>
          </p:spPr>
          <p:txBody>
            <a:bodyPr/>
            <a:lstStyle/>
            <a:p>
              <a:endParaRPr lang="en-US"/>
            </a:p>
          </p:txBody>
        </p:sp>
        <p:sp>
          <p:nvSpPr>
            <p:cNvPr id="2073" name="Line 5"/>
            <p:cNvSpPr>
              <a:spLocks noChangeShapeType="1"/>
            </p:cNvSpPr>
            <p:nvPr/>
          </p:nvSpPr>
          <p:spPr bwMode="auto">
            <a:xfrm flipV="1">
              <a:off x="4378" y="1776"/>
              <a:ext cx="0" cy="912"/>
            </a:xfrm>
            <a:prstGeom prst="line">
              <a:avLst/>
            </a:prstGeom>
            <a:noFill/>
            <a:ln w="19050">
              <a:solidFill>
                <a:srgbClr val="FF3300"/>
              </a:solidFill>
              <a:round/>
              <a:headEnd/>
              <a:tailEnd type="triangle" w="med" len="med"/>
            </a:ln>
          </p:spPr>
          <p:txBody>
            <a:bodyPr/>
            <a:lstStyle/>
            <a:p>
              <a:endParaRPr lang="en-US"/>
            </a:p>
          </p:txBody>
        </p:sp>
        <p:sp>
          <p:nvSpPr>
            <p:cNvPr id="2074" name="Text Box 6"/>
            <p:cNvSpPr txBox="1">
              <a:spLocks noChangeArrowheads="1"/>
            </p:cNvSpPr>
            <p:nvPr/>
          </p:nvSpPr>
          <p:spPr bwMode="auto">
            <a:xfrm>
              <a:off x="4368" y="1728"/>
              <a:ext cx="346" cy="192"/>
            </a:xfrm>
            <a:prstGeom prst="rect">
              <a:avLst/>
            </a:prstGeom>
            <a:noFill/>
            <a:ln w="9525">
              <a:noFill/>
              <a:miter lim="800000"/>
              <a:headEnd/>
              <a:tailEnd/>
            </a:ln>
          </p:spPr>
          <p:txBody>
            <a:bodyPr wrap="none">
              <a:spAutoFit/>
            </a:bodyPr>
            <a:lstStyle/>
            <a:p>
              <a:pPr eaLnBrk="1" hangingPunct="1"/>
              <a:r>
                <a:rPr lang="en-US" sz="1400"/>
                <a:t>Flow</a:t>
              </a:r>
            </a:p>
          </p:txBody>
        </p:sp>
        <p:sp>
          <p:nvSpPr>
            <p:cNvPr id="2075" name="Text Box 7"/>
            <p:cNvSpPr txBox="1">
              <a:spLocks noChangeArrowheads="1"/>
            </p:cNvSpPr>
            <p:nvPr/>
          </p:nvSpPr>
          <p:spPr bwMode="auto">
            <a:xfrm>
              <a:off x="5280" y="2448"/>
              <a:ext cx="352" cy="192"/>
            </a:xfrm>
            <a:prstGeom prst="rect">
              <a:avLst/>
            </a:prstGeom>
            <a:noFill/>
            <a:ln w="9525">
              <a:noFill/>
              <a:miter lim="800000"/>
              <a:headEnd/>
              <a:tailEnd/>
            </a:ln>
          </p:spPr>
          <p:txBody>
            <a:bodyPr wrap="none">
              <a:spAutoFit/>
            </a:bodyPr>
            <a:lstStyle/>
            <a:p>
              <a:pPr eaLnBrk="1" hangingPunct="1"/>
              <a:r>
                <a:rPr lang="en-US" sz="1400"/>
                <a:t>Time</a:t>
              </a:r>
            </a:p>
          </p:txBody>
        </p:sp>
        <p:sp>
          <p:nvSpPr>
            <p:cNvPr id="2076" name="Text Box 8"/>
            <p:cNvSpPr txBox="1">
              <a:spLocks noChangeArrowheads="1"/>
            </p:cNvSpPr>
            <p:nvPr/>
          </p:nvSpPr>
          <p:spPr bwMode="auto">
            <a:xfrm>
              <a:off x="4512" y="2690"/>
              <a:ext cx="1037" cy="288"/>
            </a:xfrm>
            <a:prstGeom prst="rect">
              <a:avLst/>
            </a:prstGeom>
            <a:noFill/>
            <a:ln w="9525">
              <a:noFill/>
              <a:miter lim="800000"/>
              <a:headEnd/>
              <a:tailEnd/>
            </a:ln>
          </p:spPr>
          <p:txBody>
            <a:bodyPr wrap="none">
              <a:spAutoFit/>
            </a:bodyPr>
            <a:lstStyle/>
            <a:p>
              <a:pPr eaLnBrk="1" hangingPunct="1"/>
              <a:r>
                <a:rPr lang="en-US">
                  <a:solidFill>
                    <a:schemeClr val="accent2"/>
                  </a:solidFill>
                </a:rPr>
                <a:t>Time Series</a:t>
              </a:r>
            </a:p>
          </p:txBody>
        </p:sp>
      </p:grpSp>
      <p:grpSp>
        <p:nvGrpSpPr>
          <p:cNvPr id="3" name="Group 9"/>
          <p:cNvGrpSpPr>
            <a:grpSpLocks/>
          </p:cNvGrpSpPr>
          <p:nvPr/>
        </p:nvGrpSpPr>
        <p:grpSpPr bwMode="auto">
          <a:xfrm>
            <a:off x="373063" y="4343400"/>
            <a:ext cx="2320925" cy="2027238"/>
            <a:chOff x="528" y="2448"/>
            <a:chExt cx="1558" cy="1421"/>
          </a:xfrm>
        </p:grpSpPr>
        <p:graphicFrame>
          <p:nvGraphicFramePr>
            <p:cNvPr id="2053" name="Object 10"/>
            <p:cNvGraphicFramePr>
              <a:graphicFrameLocks noChangeAspect="1"/>
            </p:cNvGraphicFramePr>
            <p:nvPr/>
          </p:nvGraphicFramePr>
          <p:xfrm>
            <a:off x="528" y="2448"/>
            <a:ext cx="1558" cy="1369"/>
          </p:xfrm>
          <a:graphic>
            <a:graphicData uri="http://schemas.openxmlformats.org/presentationml/2006/ole">
              <mc:AlternateContent xmlns:mc="http://schemas.openxmlformats.org/markup-compatibility/2006">
                <mc:Choice xmlns:v="urn:schemas-microsoft-com:vml" Requires="v">
                  <p:oleObj spid="_x0000_s5228" name="VISIO" r:id="rId6" imgW="3235320" imgH="2844000" progId="Visio.Drawing.11">
                    <p:embed/>
                  </p:oleObj>
                </mc:Choice>
                <mc:Fallback>
                  <p:oleObj name="VISIO" r:id="rId6" imgW="3235320" imgH="284400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2448"/>
                          <a:ext cx="1558" cy="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1" name="Text Box 11"/>
            <p:cNvSpPr txBox="1">
              <a:spLocks noChangeArrowheads="1"/>
            </p:cNvSpPr>
            <p:nvPr/>
          </p:nvSpPr>
          <p:spPr bwMode="auto">
            <a:xfrm>
              <a:off x="720" y="3549"/>
              <a:ext cx="1215" cy="320"/>
            </a:xfrm>
            <a:prstGeom prst="rect">
              <a:avLst/>
            </a:prstGeom>
            <a:noFill/>
            <a:ln w="9525">
              <a:noFill/>
              <a:miter lim="800000"/>
              <a:headEnd/>
              <a:tailEnd/>
            </a:ln>
          </p:spPr>
          <p:txBody>
            <a:bodyPr wrap="none">
              <a:spAutoFit/>
            </a:bodyPr>
            <a:lstStyle/>
            <a:p>
              <a:pPr eaLnBrk="1" hangingPunct="1"/>
              <a:r>
                <a:rPr lang="en-US">
                  <a:solidFill>
                    <a:schemeClr val="accent2"/>
                  </a:solidFill>
                </a:rPr>
                <a:t>Hydrography</a:t>
              </a:r>
            </a:p>
          </p:txBody>
        </p:sp>
      </p:grpSp>
      <p:grpSp>
        <p:nvGrpSpPr>
          <p:cNvPr id="4" name="Group 12"/>
          <p:cNvGrpSpPr>
            <a:grpSpLocks/>
          </p:cNvGrpSpPr>
          <p:nvPr/>
        </p:nvGrpSpPr>
        <p:grpSpPr bwMode="auto">
          <a:xfrm>
            <a:off x="3576638" y="1371600"/>
            <a:ext cx="2606675" cy="2027238"/>
            <a:chOff x="2496" y="576"/>
            <a:chExt cx="1750" cy="1421"/>
          </a:xfrm>
        </p:grpSpPr>
        <p:graphicFrame>
          <p:nvGraphicFramePr>
            <p:cNvPr id="2052" name="Object 13"/>
            <p:cNvGraphicFramePr>
              <a:graphicFrameLocks noChangeAspect="1"/>
            </p:cNvGraphicFramePr>
            <p:nvPr/>
          </p:nvGraphicFramePr>
          <p:xfrm>
            <a:off x="2496" y="576"/>
            <a:ext cx="1593" cy="1275"/>
          </p:xfrm>
          <a:graphic>
            <a:graphicData uri="http://schemas.openxmlformats.org/presentationml/2006/ole">
              <mc:AlternateContent xmlns:mc="http://schemas.openxmlformats.org/markup-compatibility/2006">
                <mc:Choice xmlns:v="urn:schemas-microsoft-com:vml" Requires="v">
                  <p:oleObj spid="_x0000_s5229" name="VISIO" r:id="rId8" imgW="2986200" imgH="2390040" progId="Visio.Drawing.11">
                    <p:embed/>
                  </p:oleObj>
                </mc:Choice>
                <mc:Fallback>
                  <p:oleObj name="VISIO" r:id="rId8" imgW="2986200" imgH="2390040"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6" y="576"/>
                          <a:ext cx="1593" cy="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0" name="Text Box 14"/>
            <p:cNvSpPr txBox="1">
              <a:spLocks noChangeArrowheads="1"/>
            </p:cNvSpPr>
            <p:nvPr/>
          </p:nvSpPr>
          <p:spPr bwMode="auto">
            <a:xfrm>
              <a:off x="2832" y="1677"/>
              <a:ext cx="1414" cy="320"/>
            </a:xfrm>
            <a:prstGeom prst="rect">
              <a:avLst/>
            </a:prstGeom>
            <a:noFill/>
            <a:ln w="9525">
              <a:noFill/>
              <a:miter lim="800000"/>
              <a:headEnd/>
              <a:tailEnd/>
            </a:ln>
          </p:spPr>
          <p:txBody>
            <a:bodyPr wrap="none">
              <a:spAutoFit/>
            </a:bodyPr>
            <a:lstStyle/>
            <a:p>
              <a:pPr eaLnBrk="1" hangingPunct="1"/>
              <a:r>
                <a:rPr lang="en-US">
                  <a:solidFill>
                    <a:schemeClr val="accent2"/>
                  </a:solidFill>
                </a:rPr>
                <a:t>Hydro Network</a:t>
              </a:r>
            </a:p>
          </p:txBody>
        </p:sp>
      </p:grpSp>
      <p:grpSp>
        <p:nvGrpSpPr>
          <p:cNvPr id="5" name="Group 15"/>
          <p:cNvGrpSpPr>
            <a:grpSpLocks/>
          </p:cNvGrpSpPr>
          <p:nvPr/>
        </p:nvGrpSpPr>
        <p:grpSpPr bwMode="auto">
          <a:xfrm>
            <a:off x="3854450" y="4275138"/>
            <a:ext cx="2386013" cy="2095500"/>
            <a:chOff x="2640" y="2496"/>
            <a:chExt cx="1602" cy="1469"/>
          </a:xfrm>
        </p:grpSpPr>
        <p:graphicFrame>
          <p:nvGraphicFramePr>
            <p:cNvPr id="2051" name="Object 16"/>
            <p:cNvGraphicFramePr>
              <a:graphicFrameLocks noChangeAspect="1"/>
            </p:cNvGraphicFramePr>
            <p:nvPr/>
          </p:nvGraphicFramePr>
          <p:xfrm>
            <a:off x="2640" y="2496"/>
            <a:ext cx="1308" cy="1181"/>
          </p:xfrm>
          <a:graphic>
            <a:graphicData uri="http://schemas.openxmlformats.org/presentationml/2006/ole">
              <mc:AlternateContent xmlns:mc="http://schemas.openxmlformats.org/markup-compatibility/2006">
                <mc:Choice xmlns:v="urn:schemas-microsoft-com:vml" Requires="v">
                  <p:oleObj spid="_x0000_s5230" name="VISIO" r:id="rId10" imgW="2610000" imgH="2357640" progId="Visio.Drawing.11">
                    <p:embed/>
                  </p:oleObj>
                </mc:Choice>
                <mc:Fallback>
                  <p:oleObj name="VISIO" r:id="rId10" imgW="2610000" imgH="2357640"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40" y="2496"/>
                          <a:ext cx="1308" cy="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9" name="Text Box 17"/>
            <p:cNvSpPr txBox="1">
              <a:spLocks noChangeArrowheads="1"/>
            </p:cNvSpPr>
            <p:nvPr/>
          </p:nvSpPr>
          <p:spPr bwMode="auto">
            <a:xfrm>
              <a:off x="2784" y="3645"/>
              <a:ext cx="1458" cy="320"/>
            </a:xfrm>
            <a:prstGeom prst="rect">
              <a:avLst/>
            </a:prstGeom>
            <a:noFill/>
            <a:ln w="9525">
              <a:noFill/>
              <a:miter lim="800000"/>
              <a:headEnd/>
              <a:tailEnd/>
            </a:ln>
          </p:spPr>
          <p:txBody>
            <a:bodyPr wrap="none">
              <a:spAutoFit/>
            </a:bodyPr>
            <a:lstStyle/>
            <a:p>
              <a:pPr eaLnBrk="1" hangingPunct="1"/>
              <a:r>
                <a:rPr lang="en-US">
                  <a:solidFill>
                    <a:schemeClr val="accent2"/>
                  </a:solidFill>
                </a:rPr>
                <a:t>Channel System</a:t>
              </a:r>
            </a:p>
          </p:txBody>
        </p:sp>
      </p:grpSp>
      <p:grpSp>
        <p:nvGrpSpPr>
          <p:cNvPr id="6" name="Group 18"/>
          <p:cNvGrpSpPr>
            <a:grpSpLocks/>
          </p:cNvGrpSpPr>
          <p:nvPr/>
        </p:nvGrpSpPr>
        <p:grpSpPr bwMode="auto">
          <a:xfrm>
            <a:off x="304800" y="1371600"/>
            <a:ext cx="2559050" cy="2027238"/>
            <a:chOff x="432" y="576"/>
            <a:chExt cx="1718" cy="1421"/>
          </a:xfrm>
        </p:grpSpPr>
        <p:graphicFrame>
          <p:nvGraphicFramePr>
            <p:cNvPr id="2050" name="Object 19"/>
            <p:cNvGraphicFramePr>
              <a:graphicFrameLocks noChangeAspect="1"/>
            </p:cNvGraphicFramePr>
            <p:nvPr/>
          </p:nvGraphicFramePr>
          <p:xfrm>
            <a:off x="432" y="576"/>
            <a:ext cx="1638" cy="1309"/>
          </p:xfrm>
          <a:graphic>
            <a:graphicData uri="http://schemas.openxmlformats.org/presentationml/2006/ole">
              <mc:AlternateContent xmlns:mc="http://schemas.openxmlformats.org/markup-compatibility/2006">
                <mc:Choice xmlns:v="urn:schemas-microsoft-com:vml" Requires="v">
                  <p:oleObj spid="_x0000_s5231" name="VISIO" r:id="rId12" imgW="3361680" imgH="2688120" progId="Visio.Drawing.11">
                    <p:embed/>
                  </p:oleObj>
                </mc:Choice>
                <mc:Fallback>
                  <p:oleObj name="VISIO" r:id="rId12" imgW="3361680" imgH="2688120"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2" y="576"/>
                          <a:ext cx="1638" cy="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8" name="Text Box 20"/>
            <p:cNvSpPr txBox="1">
              <a:spLocks noChangeArrowheads="1"/>
            </p:cNvSpPr>
            <p:nvPr/>
          </p:nvSpPr>
          <p:spPr bwMode="auto">
            <a:xfrm>
              <a:off x="624" y="1677"/>
              <a:ext cx="1526" cy="320"/>
            </a:xfrm>
            <a:prstGeom prst="rect">
              <a:avLst/>
            </a:prstGeom>
            <a:noFill/>
            <a:ln w="9525">
              <a:noFill/>
              <a:miter lim="800000"/>
              <a:headEnd/>
              <a:tailEnd/>
            </a:ln>
          </p:spPr>
          <p:txBody>
            <a:bodyPr wrap="none">
              <a:spAutoFit/>
            </a:bodyPr>
            <a:lstStyle/>
            <a:p>
              <a:pPr eaLnBrk="1" hangingPunct="1"/>
              <a:r>
                <a:rPr lang="en-US">
                  <a:solidFill>
                    <a:schemeClr val="accent2"/>
                  </a:solidFill>
                </a:rPr>
                <a:t>Drainage System</a:t>
              </a:r>
            </a:p>
          </p:txBody>
        </p:sp>
      </p:grpSp>
      <p:sp>
        <p:nvSpPr>
          <p:cNvPr id="2060" name="AutoShape 21"/>
          <p:cNvSpPr>
            <a:spLocks noChangeArrowheads="1"/>
          </p:cNvSpPr>
          <p:nvPr/>
        </p:nvSpPr>
        <p:spPr bwMode="auto">
          <a:xfrm>
            <a:off x="3001963" y="2017713"/>
            <a:ext cx="571500" cy="274637"/>
          </a:xfrm>
          <a:prstGeom prst="leftRightArrow">
            <a:avLst>
              <a:gd name="adj1" fmla="val 50000"/>
              <a:gd name="adj2" fmla="val 41619"/>
            </a:avLst>
          </a:prstGeom>
          <a:solidFill>
            <a:schemeClr val="accent1"/>
          </a:solidFill>
          <a:ln w="9525">
            <a:solidFill>
              <a:schemeClr val="tx1"/>
            </a:solidFill>
            <a:miter lim="800000"/>
            <a:headEnd/>
            <a:tailEnd/>
          </a:ln>
        </p:spPr>
        <p:txBody>
          <a:bodyPr wrap="none" anchor="ctr"/>
          <a:lstStyle/>
          <a:p>
            <a:endParaRPr lang="en-US"/>
          </a:p>
        </p:txBody>
      </p:sp>
      <p:sp>
        <p:nvSpPr>
          <p:cNvPr id="2061" name="AutoShape 22"/>
          <p:cNvSpPr>
            <a:spLocks noChangeArrowheads="1"/>
          </p:cNvSpPr>
          <p:nvPr/>
        </p:nvSpPr>
        <p:spPr bwMode="auto">
          <a:xfrm>
            <a:off x="1539875" y="3565525"/>
            <a:ext cx="357188" cy="479425"/>
          </a:xfrm>
          <a:prstGeom prst="upDownArrow">
            <a:avLst>
              <a:gd name="adj1" fmla="val 50000"/>
              <a:gd name="adj2" fmla="val 26844"/>
            </a:avLst>
          </a:prstGeom>
          <a:solidFill>
            <a:schemeClr val="accent1"/>
          </a:solidFill>
          <a:ln w="9525">
            <a:solidFill>
              <a:schemeClr val="tx1"/>
            </a:solidFill>
            <a:miter lim="800000"/>
            <a:headEnd/>
            <a:tailEnd/>
          </a:ln>
        </p:spPr>
        <p:txBody>
          <a:bodyPr wrap="none" anchor="ctr"/>
          <a:lstStyle/>
          <a:p>
            <a:endParaRPr lang="en-US"/>
          </a:p>
        </p:txBody>
      </p:sp>
      <p:sp>
        <p:nvSpPr>
          <p:cNvPr id="2062" name="AutoShape 23"/>
          <p:cNvSpPr>
            <a:spLocks noChangeArrowheads="1"/>
          </p:cNvSpPr>
          <p:nvPr/>
        </p:nvSpPr>
        <p:spPr bwMode="auto">
          <a:xfrm>
            <a:off x="4664075" y="3489325"/>
            <a:ext cx="357188" cy="479425"/>
          </a:xfrm>
          <a:prstGeom prst="upDownArrow">
            <a:avLst>
              <a:gd name="adj1" fmla="val 50000"/>
              <a:gd name="adj2" fmla="val 26844"/>
            </a:avLst>
          </a:prstGeom>
          <a:solidFill>
            <a:schemeClr val="accent1"/>
          </a:solidFill>
          <a:ln w="9525">
            <a:solidFill>
              <a:schemeClr val="tx1"/>
            </a:solidFill>
            <a:miter lim="800000"/>
            <a:headEnd/>
            <a:tailEnd/>
          </a:ln>
        </p:spPr>
        <p:txBody>
          <a:bodyPr wrap="none" anchor="ctr"/>
          <a:lstStyle/>
          <a:p>
            <a:endParaRPr lang="en-US"/>
          </a:p>
        </p:txBody>
      </p:sp>
      <p:sp>
        <p:nvSpPr>
          <p:cNvPr id="2063" name="AutoShape 24"/>
          <p:cNvSpPr>
            <a:spLocks noChangeArrowheads="1"/>
          </p:cNvSpPr>
          <p:nvPr/>
        </p:nvSpPr>
        <p:spPr bwMode="auto">
          <a:xfrm>
            <a:off x="3001963" y="4760913"/>
            <a:ext cx="571500" cy="274637"/>
          </a:xfrm>
          <a:prstGeom prst="leftRightArrow">
            <a:avLst>
              <a:gd name="adj1" fmla="val 50000"/>
              <a:gd name="adj2" fmla="val 41619"/>
            </a:avLst>
          </a:prstGeom>
          <a:solidFill>
            <a:schemeClr val="accent1"/>
          </a:solidFill>
          <a:ln w="9525">
            <a:solidFill>
              <a:schemeClr val="tx1"/>
            </a:solidFill>
            <a:miter lim="800000"/>
            <a:headEnd/>
            <a:tailEnd/>
          </a:ln>
        </p:spPr>
        <p:txBody>
          <a:bodyPr wrap="none" anchor="ctr"/>
          <a:lstStyle/>
          <a:p>
            <a:endParaRPr lang="en-US"/>
          </a:p>
        </p:txBody>
      </p:sp>
      <p:sp>
        <p:nvSpPr>
          <p:cNvPr id="2064" name="Rectangle 25"/>
          <p:cNvSpPr>
            <a:spLocks noChangeArrowheads="1"/>
          </p:cNvSpPr>
          <p:nvPr/>
        </p:nvSpPr>
        <p:spPr bwMode="auto">
          <a:xfrm>
            <a:off x="228600" y="1371600"/>
            <a:ext cx="6019800" cy="4953000"/>
          </a:xfrm>
          <a:prstGeom prst="rect">
            <a:avLst/>
          </a:prstGeom>
          <a:noFill/>
          <a:ln w="12700">
            <a:solidFill>
              <a:srgbClr val="FF3300"/>
            </a:solidFill>
            <a:miter lim="800000"/>
            <a:headEnd/>
            <a:tailEnd/>
          </a:ln>
        </p:spPr>
        <p:txBody>
          <a:bodyPr wrap="none" anchor="ctr"/>
          <a:lstStyle/>
          <a:p>
            <a:pPr algn="ctr" eaLnBrk="1" hangingPunct="1"/>
            <a:endParaRPr lang="en-US">
              <a:solidFill>
                <a:srgbClr val="FF3300"/>
              </a:solidFill>
            </a:endParaRPr>
          </a:p>
        </p:txBody>
      </p:sp>
      <p:sp>
        <p:nvSpPr>
          <p:cNvPr id="2065" name="AutoShape 26"/>
          <p:cNvSpPr>
            <a:spLocks noChangeArrowheads="1"/>
          </p:cNvSpPr>
          <p:nvPr/>
        </p:nvSpPr>
        <p:spPr bwMode="auto">
          <a:xfrm>
            <a:off x="6324600" y="3886200"/>
            <a:ext cx="457200" cy="304800"/>
          </a:xfrm>
          <a:prstGeom prst="leftRightArrow">
            <a:avLst>
              <a:gd name="adj1" fmla="val 50000"/>
              <a:gd name="adj2" fmla="val 30000"/>
            </a:avLst>
          </a:prstGeom>
          <a:solidFill>
            <a:srgbClr val="FF3300"/>
          </a:solidFill>
          <a:ln w="9525">
            <a:solidFill>
              <a:schemeClr val="tx1"/>
            </a:solidFill>
            <a:miter lim="800000"/>
            <a:headEnd/>
            <a:tailEnd/>
          </a:ln>
        </p:spPr>
        <p:txBody>
          <a:bodyPr wrap="none" anchor="ctr"/>
          <a:lstStyle/>
          <a:p>
            <a:endParaRPr lang="en-US"/>
          </a:p>
        </p:txBody>
      </p:sp>
      <p:sp>
        <p:nvSpPr>
          <p:cNvPr id="2066" name="Text Box 27"/>
          <p:cNvSpPr txBox="1">
            <a:spLocks noChangeArrowheads="1"/>
          </p:cNvSpPr>
          <p:nvPr/>
        </p:nvSpPr>
        <p:spPr bwMode="auto">
          <a:xfrm>
            <a:off x="1828800" y="381000"/>
            <a:ext cx="5194300" cy="701675"/>
          </a:xfrm>
          <a:prstGeom prst="rect">
            <a:avLst/>
          </a:prstGeom>
          <a:noFill/>
          <a:ln w="9525">
            <a:noFill/>
            <a:miter lim="800000"/>
            <a:headEnd/>
            <a:tailEnd/>
          </a:ln>
        </p:spPr>
        <p:txBody>
          <a:bodyPr wrap="none">
            <a:spAutoFit/>
          </a:bodyPr>
          <a:lstStyle/>
          <a:p>
            <a:pPr eaLnBrk="1" hangingPunct="1"/>
            <a:r>
              <a:rPr lang="en-US" sz="4000">
                <a:solidFill>
                  <a:schemeClr val="accent2"/>
                </a:solidFill>
              </a:rPr>
              <a:t>Arc  Hydro Components</a:t>
            </a:r>
          </a:p>
        </p:txBody>
      </p:sp>
      <p:sp>
        <p:nvSpPr>
          <p:cNvPr id="2067" name="Rectangle 28"/>
          <p:cNvSpPr>
            <a:spLocks noChangeArrowheads="1"/>
          </p:cNvSpPr>
          <p:nvPr/>
        </p:nvSpPr>
        <p:spPr bwMode="auto">
          <a:xfrm>
            <a:off x="6858000" y="2895600"/>
            <a:ext cx="2133600" cy="2057400"/>
          </a:xfrm>
          <a:prstGeom prst="rect">
            <a:avLst/>
          </a:prstGeom>
          <a:noFill/>
          <a:ln w="9525">
            <a:solidFill>
              <a:srgbClr val="FF3300"/>
            </a:solidFill>
            <a:miter lim="800000"/>
            <a:headEnd/>
            <a:tailEnd/>
          </a:ln>
        </p:spPr>
        <p:txBody>
          <a:bodyPr wrap="none" anchor="ctr"/>
          <a:lstStyle/>
          <a:p>
            <a:endParaRPr lang="en-US"/>
          </a:p>
        </p:txBody>
      </p:sp>
    </p:spTree>
    <p:extLst>
      <p:ext uri="{BB962C8B-B14F-4D97-AF65-F5344CB8AC3E}">
        <p14:creationId xmlns:p14="http://schemas.microsoft.com/office/powerpoint/2010/main" val="110734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StreamStats</a:t>
            </a:r>
            <a:r>
              <a:rPr lang="en-US" dirty="0"/>
              <a:t/>
            </a:r>
            <a:br>
              <a:rPr lang="en-US" dirty="0"/>
            </a:br>
            <a:r>
              <a:rPr lang="en-US" dirty="0">
                <a:hlinkClick r:id="rId3"/>
              </a:rPr>
              <a:t>http://</a:t>
            </a:r>
            <a:r>
              <a:rPr lang="en-US" dirty="0" smtClean="0">
                <a:hlinkClick r:id="rId3"/>
              </a:rPr>
              <a:t>water.usgs.gov/osw/streamstats</a:t>
            </a:r>
            <a:r>
              <a:rPr lang="en-US" dirty="0" smtClean="0"/>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5419725" cy="4648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1981200" y="5257800"/>
            <a:ext cx="381000" cy="381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276475"/>
            <a:ext cx="4629150" cy="4191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5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5943600" y="4495800"/>
            <a:ext cx="2740025" cy="2125663"/>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2895600" y="2819400"/>
            <a:ext cx="3349625" cy="259715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457200" y="855663"/>
            <a:ext cx="2643188" cy="2260600"/>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533400" y="4360863"/>
            <a:ext cx="2667000" cy="2282825"/>
          </a:xfrm>
          <a:prstGeom prst="rect">
            <a:avLst/>
          </a:prstGeom>
          <a:noFill/>
          <a:ln w="9525">
            <a:noFill/>
            <a:miter lim="800000"/>
            <a:headEnd/>
            <a:tailEnd/>
          </a:ln>
        </p:spPr>
      </p:pic>
      <p:pic>
        <p:nvPicPr>
          <p:cNvPr id="11270" name="Picture 6"/>
          <p:cNvPicPr>
            <a:picLocks noChangeAspect="1" noChangeArrowheads="1"/>
          </p:cNvPicPr>
          <p:nvPr/>
        </p:nvPicPr>
        <p:blipFill>
          <a:blip r:embed="rId7" cstate="print"/>
          <a:srcRect/>
          <a:stretch>
            <a:fillRect/>
          </a:stretch>
        </p:blipFill>
        <p:spPr bwMode="auto">
          <a:xfrm>
            <a:off x="5867400" y="1084263"/>
            <a:ext cx="2743200" cy="2346325"/>
          </a:xfrm>
          <a:prstGeom prst="rect">
            <a:avLst/>
          </a:prstGeom>
          <a:noFill/>
          <a:ln w="9525">
            <a:noFill/>
            <a:miter lim="800000"/>
            <a:headEnd/>
            <a:tailEnd/>
          </a:ln>
        </p:spPr>
      </p:pic>
      <p:sp>
        <p:nvSpPr>
          <p:cNvPr id="11271" name="Text Box 7"/>
          <p:cNvSpPr txBox="1">
            <a:spLocks noChangeArrowheads="1"/>
          </p:cNvSpPr>
          <p:nvPr/>
        </p:nvSpPr>
        <p:spPr bwMode="auto">
          <a:xfrm>
            <a:off x="990600" y="3979863"/>
            <a:ext cx="1165225" cy="457200"/>
          </a:xfrm>
          <a:prstGeom prst="rect">
            <a:avLst/>
          </a:prstGeom>
          <a:noFill/>
          <a:ln w="9525">
            <a:noFill/>
            <a:miter lim="800000"/>
            <a:headEnd/>
            <a:tailEnd/>
          </a:ln>
        </p:spPr>
        <p:txBody>
          <a:bodyPr wrap="none">
            <a:spAutoFit/>
          </a:bodyPr>
          <a:lstStyle/>
          <a:p>
            <a:r>
              <a:rPr lang="en-US"/>
              <a:t>Streams</a:t>
            </a:r>
          </a:p>
        </p:txBody>
      </p:sp>
      <p:sp>
        <p:nvSpPr>
          <p:cNvPr id="11272" name="Text Box 8"/>
          <p:cNvSpPr txBox="1">
            <a:spLocks noChangeArrowheads="1"/>
          </p:cNvSpPr>
          <p:nvPr/>
        </p:nvSpPr>
        <p:spPr bwMode="auto">
          <a:xfrm>
            <a:off x="3124200" y="1389063"/>
            <a:ext cx="1604963" cy="457200"/>
          </a:xfrm>
          <a:prstGeom prst="rect">
            <a:avLst/>
          </a:prstGeom>
          <a:noFill/>
          <a:ln w="9525">
            <a:noFill/>
            <a:miter lim="800000"/>
            <a:headEnd/>
            <a:tailEnd/>
          </a:ln>
        </p:spPr>
        <p:txBody>
          <a:bodyPr wrap="none">
            <a:spAutoFit/>
          </a:bodyPr>
          <a:lstStyle/>
          <a:p>
            <a:r>
              <a:rPr lang="en-US"/>
              <a:t>Watersheds</a:t>
            </a:r>
          </a:p>
        </p:txBody>
      </p:sp>
      <p:sp>
        <p:nvSpPr>
          <p:cNvPr id="11273" name="Text Box 9"/>
          <p:cNvSpPr txBox="1">
            <a:spLocks noChangeArrowheads="1"/>
          </p:cNvSpPr>
          <p:nvPr/>
        </p:nvSpPr>
        <p:spPr bwMode="auto">
          <a:xfrm>
            <a:off x="5410200" y="1389063"/>
            <a:ext cx="1536700" cy="457200"/>
          </a:xfrm>
          <a:prstGeom prst="rect">
            <a:avLst/>
          </a:prstGeom>
          <a:noFill/>
          <a:ln w="9525">
            <a:noFill/>
            <a:miter lim="800000"/>
            <a:headEnd/>
            <a:tailEnd/>
          </a:ln>
        </p:spPr>
        <p:txBody>
          <a:bodyPr wrap="none">
            <a:spAutoFit/>
          </a:bodyPr>
          <a:lstStyle/>
          <a:p>
            <a:r>
              <a:rPr lang="en-US"/>
              <a:t>Waterbody</a:t>
            </a:r>
          </a:p>
        </p:txBody>
      </p:sp>
      <p:sp>
        <p:nvSpPr>
          <p:cNvPr id="11274" name="Text Box 10"/>
          <p:cNvSpPr txBox="1">
            <a:spLocks noChangeArrowheads="1"/>
          </p:cNvSpPr>
          <p:nvPr/>
        </p:nvSpPr>
        <p:spPr bwMode="auto">
          <a:xfrm>
            <a:off x="6323013" y="5105400"/>
            <a:ext cx="1878012" cy="457200"/>
          </a:xfrm>
          <a:prstGeom prst="rect">
            <a:avLst/>
          </a:prstGeom>
          <a:noFill/>
          <a:ln w="9525">
            <a:noFill/>
            <a:miter lim="800000"/>
            <a:headEnd/>
            <a:tailEnd/>
          </a:ln>
        </p:spPr>
        <p:txBody>
          <a:bodyPr wrap="none">
            <a:spAutoFit/>
          </a:bodyPr>
          <a:lstStyle/>
          <a:p>
            <a:pPr algn="ctr"/>
            <a:r>
              <a:rPr lang="en-US"/>
              <a:t> Hydro Points</a:t>
            </a:r>
          </a:p>
        </p:txBody>
      </p:sp>
      <p:sp>
        <p:nvSpPr>
          <p:cNvPr id="11275" name="AutoShape 11"/>
          <p:cNvSpPr>
            <a:spLocks noChangeArrowheads="1"/>
          </p:cNvSpPr>
          <p:nvPr/>
        </p:nvSpPr>
        <p:spPr bwMode="auto">
          <a:xfrm rot="-2127664" flipH="1" flipV="1">
            <a:off x="6019800" y="3065463"/>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11276" name="AutoShape 12"/>
          <p:cNvSpPr>
            <a:spLocks noChangeArrowheads="1"/>
          </p:cNvSpPr>
          <p:nvPr/>
        </p:nvSpPr>
        <p:spPr bwMode="auto">
          <a:xfrm rot="2752614" flipH="1" flipV="1">
            <a:off x="5943600" y="4589463"/>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11277" name="AutoShape 13"/>
          <p:cNvSpPr>
            <a:spLocks noChangeArrowheads="1"/>
          </p:cNvSpPr>
          <p:nvPr/>
        </p:nvSpPr>
        <p:spPr bwMode="auto">
          <a:xfrm rot="8672336" flipH="1" flipV="1">
            <a:off x="3124200" y="4513263"/>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11278" name="AutoShape 14"/>
          <p:cNvSpPr>
            <a:spLocks noChangeArrowheads="1"/>
          </p:cNvSpPr>
          <p:nvPr/>
        </p:nvSpPr>
        <p:spPr bwMode="auto">
          <a:xfrm rot="-8047386" flipH="1" flipV="1">
            <a:off x="3200400" y="2684463"/>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p>
        </p:txBody>
      </p:sp>
      <p:sp>
        <p:nvSpPr>
          <p:cNvPr id="11279" name="Text Box 15"/>
          <p:cNvSpPr txBox="1">
            <a:spLocks noChangeArrowheads="1"/>
          </p:cNvSpPr>
          <p:nvPr/>
        </p:nvSpPr>
        <p:spPr bwMode="auto">
          <a:xfrm>
            <a:off x="2667000" y="304800"/>
            <a:ext cx="3809504" cy="584775"/>
          </a:xfrm>
          <a:prstGeom prst="rect">
            <a:avLst/>
          </a:prstGeom>
          <a:noFill/>
          <a:ln w="9525">
            <a:noFill/>
            <a:miter lim="800000"/>
            <a:headEnd/>
            <a:tailEnd/>
          </a:ln>
        </p:spPr>
        <p:txBody>
          <a:bodyPr wrap="none">
            <a:spAutoFit/>
          </a:bodyPr>
          <a:lstStyle/>
          <a:p>
            <a:r>
              <a:rPr lang="en-US" sz="3200" dirty="0">
                <a:solidFill>
                  <a:schemeClr val="accent2"/>
                </a:solidFill>
              </a:rPr>
              <a:t>Arc Hydro </a:t>
            </a:r>
            <a:r>
              <a:rPr lang="en-US" sz="3200" dirty="0" smtClean="0">
                <a:solidFill>
                  <a:schemeClr val="accent2"/>
                </a:solidFill>
              </a:rPr>
              <a:t>Framework</a:t>
            </a:r>
            <a:endParaRPr lang="en-US" sz="3200" dirty="0">
              <a:solidFill>
                <a:schemeClr val="accent2"/>
              </a:solidFill>
            </a:endParaRPr>
          </a:p>
        </p:txBody>
      </p:sp>
    </p:spTree>
    <p:extLst>
      <p:ext uri="{BB962C8B-B14F-4D97-AF65-F5344CB8AC3E}">
        <p14:creationId xmlns:p14="http://schemas.microsoft.com/office/powerpoint/2010/main" val="218433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r" eaLnBrk="1" hangingPunct="1"/>
            <a:r>
              <a:rPr lang="en-US" b="1" smtClean="0"/>
              <a:t>Network Definition</a:t>
            </a:r>
          </a:p>
        </p:txBody>
      </p:sp>
      <p:sp>
        <p:nvSpPr>
          <p:cNvPr id="13315" name="Rectangle 3"/>
          <p:cNvSpPr>
            <a:spLocks noGrp="1" noChangeArrowheads="1"/>
          </p:cNvSpPr>
          <p:nvPr>
            <p:ph type="body" idx="1"/>
          </p:nvPr>
        </p:nvSpPr>
        <p:spPr>
          <a:xfrm>
            <a:off x="1371600" y="1828800"/>
            <a:ext cx="5807075" cy="1068388"/>
          </a:xfrm>
          <a:noFill/>
        </p:spPr>
        <p:txBody>
          <a:bodyPr>
            <a:normAutofit fontScale="92500" lnSpcReduction="10000"/>
          </a:bodyPr>
          <a:lstStyle/>
          <a:p>
            <a:pPr eaLnBrk="1" hangingPunct="1">
              <a:lnSpc>
                <a:spcPct val="150000"/>
              </a:lnSpc>
            </a:pPr>
            <a:r>
              <a:rPr lang="en-US" sz="2400" smtClean="0"/>
              <a:t>A </a:t>
            </a:r>
            <a:r>
              <a:rPr lang="en-US" sz="2400" b="1" smtClean="0">
                <a:solidFill>
                  <a:srgbClr val="FF0000"/>
                </a:solidFill>
              </a:rPr>
              <a:t>network</a:t>
            </a:r>
            <a:r>
              <a:rPr lang="en-US" sz="2400" smtClean="0"/>
              <a:t> is a </a:t>
            </a:r>
            <a:r>
              <a:rPr lang="en-US" sz="2400" smtClean="0">
                <a:cs typeface="Times New Roman" pitchFamily="18" charset="0"/>
              </a:rPr>
              <a:t>set of edges and junctions that are topologically connected to each other.</a:t>
            </a:r>
            <a:r>
              <a:rPr lang="en-US" sz="2000" smtClean="0"/>
              <a:t> </a:t>
            </a:r>
          </a:p>
        </p:txBody>
      </p:sp>
      <p:pic>
        <p:nvPicPr>
          <p:cNvPr id="13316" name="Picture 4" descr="network"/>
          <p:cNvPicPr>
            <a:picLocks noChangeAspect="1" noChangeArrowheads="1"/>
          </p:cNvPicPr>
          <p:nvPr/>
        </p:nvPicPr>
        <p:blipFill>
          <a:blip r:embed="rId2" cstate="print"/>
          <a:srcRect/>
          <a:stretch>
            <a:fillRect/>
          </a:stretch>
        </p:blipFill>
        <p:spPr bwMode="auto">
          <a:xfrm>
            <a:off x="2484438" y="3865563"/>
            <a:ext cx="3983037" cy="1585912"/>
          </a:xfrm>
          <a:prstGeom prst="rect">
            <a:avLst/>
          </a:prstGeom>
          <a:noFill/>
          <a:ln w="9525">
            <a:noFill/>
            <a:miter lim="800000"/>
            <a:headEnd/>
            <a:tailEnd/>
          </a:ln>
        </p:spPr>
      </p:pic>
    </p:spTree>
    <p:extLst>
      <p:ext uri="{BB962C8B-B14F-4D97-AF65-F5344CB8AC3E}">
        <p14:creationId xmlns:p14="http://schemas.microsoft.com/office/powerpoint/2010/main" val="316757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609600"/>
            <a:ext cx="7772400" cy="1012825"/>
          </a:xfrm>
        </p:spPr>
        <p:txBody>
          <a:bodyPr/>
          <a:lstStyle/>
          <a:p>
            <a:pPr algn="r" eaLnBrk="1" hangingPunct="1"/>
            <a:r>
              <a:rPr lang="en-US" b="1" smtClean="0"/>
              <a:t>Hydrologic Networks</a:t>
            </a:r>
          </a:p>
        </p:txBody>
      </p:sp>
      <p:sp>
        <p:nvSpPr>
          <p:cNvPr id="27651" name="Rectangle 3"/>
          <p:cNvSpPr>
            <a:spLocks noGrp="1" noChangeArrowheads="1"/>
          </p:cNvSpPr>
          <p:nvPr>
            <p:ph type="body" idx="1"/>
          </p:nvPr>
        </p:nvSpPr>
        <p:spPr>
          <a:xfrm>
            <a:off x="228600" y="1447800"/>
            <a:ext cx="4419600" cy="4114800"/>
          </a:xfrm>
          <a:noFill/>
        </p:spPr>
        <p:txBody>
          <a:bodyPr/>
          <a:lstStyle/>
          <a:p>
            <a:pPr eaLnBrk="1" hangingPunct="1">
              <a:lnSpc>
                <a:spcPct val="150000"/>
              </a:lnSpc>
            </a:pPr>
            <a:r>
              <a:rPr lang="en-US" sz="2400" smtClean="0"/>
              <a:t>Hydrologic data includes:</a:t>
            </a:r>
          </a:p>
          <a:p>
            <a:pPr lvl="1" eaLnBrk="1" hangingPunct="1">
              <a:lnSpc>
                <a:spcPct val="150000"/>
              </a:lnSpc>
            </a:pPr>
            <a:r>
              <a:rPr lang="en-US" sz="2400" smtClean="0"/>
              <a:t>Single-line streams</a:t>
            </a:r>
          </a:p>
          <a:p>
            <a:pPr lvl="1" eaLnBrk="1" hangingPunct="1">
              <a:lnSpc>
                <a:spcPct val="150000"/>
              </a:lnSpc>
            </a:pPr>
            <a:r>
              <a:rPr lang="en-US" sz="2400" smtClean="0"/>
              <a:t>Double-line streams</a:t>
            </a:r>
          </a:p>
          <a:p>
            <a:pPr lvl="1" eaLnBrk="1" hangingPunct="1">
              <a:lnSpc>
                <a:spcPct val="150000"/>
              </a:lnSpc>
            </a:pPr>
            <a:r>
              <a:rPr lang="en-US" sz="2400" smtClean="0"/>
              <a:t>Braided streams</a:t>
            </a:r>
          </a:p>
          <a:p>
            <a:pPr lvl="1" eaLnBrk="1" hangingPunct="1">
              <a:lnSpc>
                <a:spcPct val="150000"/>
              </a:lnSpc>
            </a:pPr>
            <a:r>
              <a:rPr lang="en-US" sz="2400" smtClean="0"/>
              <a:t>Manmade channel systems</a:t>
            </a:r>
          </a:p>
          <a:p>
            <a:pPr lvl="1" eaLnBrk="1" hangingPunct="1">
              <a:lnSpc>
                <a:spcPct val="150000"/>
              </a:lnSpc>
            </a:pPr>
            <a:r>
              <a:rPr lang="en-US" sz="2400" smtClean="0"/>
              <a:t>Waterbodies </a:t>
            </a:r>
          </a:p>
        </p:txBody>
      </p:sp>
      <p:pic>
        <p:nvPicPr>
          <p:cNvPr id="27652" name="Picture 4" descr="Hydrography"/>
          <p:cNvPicPr>
            <a:picLocks noChangeAspect="1" noChangeArrowheads="1"/>
          </p:cNvPicPr>
          <p:nvPr/>
        </p:nvPicPr>
        <p:blipFill>
          <a:blip r:embed="rId2" cstate="print"/>
          <a:srcRect/>
          <a:stretch>
            <a:fillRect/>
          </a:stretch>
        </p:blipFill>
        <p:spPr bwMode="auto">
          <a:xfrm>
            <a:off x="4749800" y="2106613"/>
            <a:ext cx="3190875" cy="4024312"/>
          </a:xfrm>
          <a:prstGeom prst="rect">
            <a:avLst/>
          </a:prstGeom>
          <a:noFill/>
          <a:ln w="9525">
            <a:noFill/>
            <a:miter lim="800000"/>
            <a:headEnd/>
            <a:tailEnd/>
          </a:ln>
        </p:spPr>
      </p:pic>
    </p:spTree>
    <p:extLst>
      <p:ext uri="{BB962C8B-B14F-4D97-AF65-F5344CB8AC3E}">
        <p14:creationId xmlns:p14="http://schemas.microsoft.com/office/powerpoint/2010/main" val="34268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BraidDisabledWithFlowDirection"/>
          <p:cNvPicPr>
            <a:picLocks noChangeAspect="1" noChangeArrowheads="1"/>
          </p:cNvPicPr>
          <p:nvPr/>
        </p:nvPicPr>
        <p:blipFill>
          <a:blip r:embed="rId2" cstate="print"/>
          <a:srcRect/>
          <a:stretch>
            <a:fillRect/>
          </a:stretch>
        </p:blipFill>
        <p:spPr bwMode="auto">
          <a:xfrm>
            <a:off x="4202113" y="1627188"/>
            <a:ext cx="3794125" cy="4700587"/>
          </a:xfrm>
          <a:prstGeom prst="rect">
            <a:avLst/>
          </a:prstGeom>
          <a:noFill/>
          <a:ln w="9525">
            <a:noFill/>
            <a:miter lim="800000"/>
            <a:headEnd/>
            <a:tailEnd/>
          </a:ln>
        </p:spPr>
      </p:pic>
      <p:sp>
        <p:nvSpPr>
          <p:cNvPr id="36867" name="Rectangle 3"/>
          <p:cNvSpPr>
            <a:spLocks noGrp="1" noChangeArrowheads="1"/>
          </p:cNvSpPr>
          <p:nvPr>
            <p:ph type="title"/>
          </p:nvPr>
        </p:nvSpPr>
        <p:spPr/>
        <p:txBody>
          <a:bodyPr/>
          <a:lstStyle/>
          <a:p>
            <a:pPr algn="r" eaLnBrk="1" hangingPunct="1"/>
            <a:r>
              <a:rPr lang="en-US" b="1" smtClean="0"/>
              <a:t>Network Flow Direction</a:t>
            </a:r>
          </a:p>
        </p:txBody>
      </p:sp>
      <p:sp>
        <p:nvSpPr>
          <p:cNvPr id="36868" name="Rectangle 4"/>
          <p:cNvSpPr>
            <a:spLocks noGrp="1" noChangeArrowheads="1"/>
          </p:cNvSpPr>
          <p:nvPr>
            <p:ph type="body" idx="1"/>
          </p:nvPr>
        </p:nvSpPr>
        <p:spPr>
          <a:xfrm>
            <a:off x="1062038" y="2724150"/>
            <a:ext cx="4043362" cy="1619250"/>
          </a:xfrm>
          <a:noFill/>
        </p:spPr>
        <p:txBody>
          <a:bodyPr/>
          <a:lstStyle/>
          <a:p>
            <a:pPr eaLnBrk="1" hangingPunct="1">
              <a:lnSpc>
                <a:spcPct val="150000"/>
              </a:lnSpc>
            </a:pPr>
            <a:r>
              <a:rPr lang="en-US" sz="2400" smtClean="0"/>
              <a:t>Enable flow in flow-paths</a:t>
            </a:r>
          </a:p>
          <a:p>
            <a:pPr eaLnBrk="1" hangingPunct="1">
              <a:lnSpc>
                <a:spcPct val="150000"/>
              </a:lnSpc>
            </a:pPr>
            <a:r>
              <a:rPr lang="en-US" sz="2400" dirty="0" smtClean="0"/>
              <a:t>Disable flow in shorelines</a:t>
            </a:r>
          </a:p>
        </p:txBody>
      </p:sp>
      <p:sp>
        <p:nvSpPr>
          <p:cNvPr id="36869" name="Text Box 5"/>
          <p:cNvSpPr txBox="1">
            <a:spLocks noChangeArrowheads="1"/>
          </p:cNvSpPr>
          <p:nvPr/>
        </p:nvSpPr>
        <p:spPr bwMode="auto">
          <a:xfrm>
            <a:off x="3589338" y="5057775"/>
            <a:ext cx="701675" cy="396875"/>
          </a:xfrm>
          <a:prstGeom prst="rect">
            <a:avLst/>
          </a:prstGeom>
          <a:noFill/>
          <a:ln w="9525">
            <a:noFill/>
            <a:miter lim="800000"/>
            <a:headEnd/>
            <a:tailEnd/>
          </a:ln>
        </p:spPr>
        <p:txBody>
          <a:bodyPr wrap="none">
            <a:spAutoFit/>
          </a:bodyPr>
          <a:lstStyle/>
          <a:p>
            <a:pPr eaLnBrk="0" hangingPunct="0"/>
            <a:r>
              <a:rPr lang="en-US" sz="2000">
                <a:latin typeface="Comic Sans MS" pitchFamily="66" charset="0"/>
              </a:rPr>
              <a:t>Sink</a:t>
            </a:r>
          </a:p>
        </p:txBody>
      </p:sp>
      <p:sp>
        <p:nvSpPr>
          <p:cNvPr id="36870" name="Line 6"/>
          <p:cNvSpPr>
            <a:spLocks noChangeShapeType="1"/>
          </p:cNvSpPr>
          <p:nvPr/>
        </p:nvSpPr>
        <p:spPr bwMode="auto">
          <a:xfrm>
            <a:off x="4275138" y="5332413"/>
            <a:ext cx="1081087" cy="593725"/>
          </a:xfrm>
          <a:prstGeom prst="line">
            <a:avLst/>
          </a:prstGeom>
          <a:noFill/>
          <a:ln w="25400">
            <a:solidFill>
              <a:srgbClr val="FF0000"/>
            </a:solidFill>
            <a:round/>
            <a:headEnd/>
            <a:tailEnd type="triangle" w="med" len="med"/>
          </a:ln>
        </p:spPr>
        <p:txBody>
          <a:bodyPr/>
          <a:lstStyle/>
          <a:p>
            <a:endParaRPr lang="en-US"/>
          </a:p>
        </p:txBody>
      </p:sp>
      <p:sp>
        <p:nvSpPr>
          <p:cNvPr id="36871" name="Oval 7"/>
          <p:cNvSpPr>
            <a:spLocks noChangeAspect="1" noChangeArrowheads="1"/>
          </p:cNvSpPr>
          <p:nvPr/>
        </p:nvSpPr>
        <p:spPr bwMode="auto">
          <a:xfrm>
            <a:off x="6019800" y="4110038"/>
            <a:ext cx="1092200" cy="1200150"/>
          </a:xfrm>
          <a:prstGeom prst="ellipse">
            <a:avLst/>
          </a:prstGeom>
          <a:noFill/>
          <a:ln w="25400">
            <a:solidFill>
              <a:srgbClr val="FF0000"/>
            </a:solidFill>
            <a:round/>
            <a:headEnd/>
            <a:tailEnd/>
          </a:ln>
        </p:spPr>
        <p:txBody>
          <a:bodyPr wrap="none" anchor="ctr"/>
          <a:lstStyle/>
          <a:p>
            <a:endParaRPr lang="en-US"/>
          </a:p>
        </p:txBody>
      </p:sp>
      <p:sp>
        <p:nvSpPr>
          <p:cNvPr id="36872" name="Text Box 8"/>
          <p:cNvSpPr txBox="1">
            <a:spLocks noChangeArrowheads="1"/>
          </p:cNvSpPr>
          <p:nvPr/>
        </p:nvSpPr>
        <p:spPr bwMode="auto">
          <a:xfrm>
            <a:off x="6261100" y="5746750"/>
            <a:ext cx="1930400" cy="701675"/>
          </a:xfrm>
          <a:prstGeom prst="rect">
            <a:avLst/>
          </a:prstGeom>
          <a:noFill/>
          <a:ln w="9525">
            <a:noFill/>
            <a:miter lim="800000"/>
            <a:headEnd/>
            <a:tailEnd/>
          </a:ln>
        </p:spPr>
        <p:txBody>
          <a:bodyPr>
            <a:spAutoFit/>
          </a:bodyPr>
          <a:lstStyle/>
          <a:p>
            <a:pPr eaLnBrk="0" hangingPunct="0"/>
            <a:r>
              <a:rPr lang="en-US" sz="2000">
                <a:latin typeface="Comic Sans MS" pitchFamily="66" charset="0"/>
              </a:rPr>
              <a:t>Flow direction is known</a:t>
            </a:r>
          </a:p>
        </p:txBody>
      </p:sp>
      <p:sp>
        <p:nvSpPr>
          <p:cNvPr id="36873" name="Line 9"/>
          <p:cNvSpPr>
            <a:spLocks noChangeShapeType="1"/>
          </p:cNvSpPr>
          <p:nvPr/>
        </p:nvSpPr>
        <p:spPr bwMode="auto">
          <a:xfrm flipH="1" flipV="1">
            <a:off x="6877050" y="5189538"/>
            <a:ext cx="403225" cy="522287"/>
          </a:xfrm>
          <a:prstGeom prst="line">
            <a:avLst/>
          </a:prstGeom>
          <a:noFill/>
          <a:ln w="25400">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232232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smtClean="0"/>
              <a:t>Network Tracing</a:t>
            </a:r>
          </a:p>
        </p:txBody>
      </p:sp>
      <p:sp>
        <p:nvSpPr>
          <p:cNvPr id="39939" name="Rectangle 3"/>
          <p:cNvSpPr>
            <a:spLocks noChangeArrowheads="1"/>
          </p:cNvSpPr>
          <p:nvPr/>
        </p:nvSpPr>
        <p:spPr bwMode="auto">
          <a:xfrm>
            <a:off x="3382963" y="1997075"/>
            <a:ext cx="9144000" cy="0"/>
          </a:xfrm>
          <a:prstGeom prst="rect">
            <a:avLst/>
          </a:prstGeom>
          <a:noFill/>
          <a:ln w="9525">
            <a:noFill/>
            <a:miter lim="800000"/>
            <a:headEnd/>
            <a:tailEnd/>
          </a:ln>
        </p:spPr>
        <p:txBody>
          <a:bodyPr>
            <a:spAutoFit/>
          </a:bodyPr>
          <a:lstStyle/>
          <a:p>
            <a:endParaRPr lang="en-US"/>
          </a:p>
        </p:txBody>
      </p:sp>
      <p:pic>
        <p:nvPicPr>
          <p:cNvPr id="39940" name="Picture 4" descr="TraceUpstream"/>
          <p:cNvPicPr>
            <a:picLocks noChangeAspect="1" noChangeArrowheads="1"/>
          </p:cNvPicPr>
          <p:nvPr/>
        </p:nvPicPr>
        <p:blipFill>
          <a:blip r:embed="rId2" cstate="print"/>
          <a:srcRect/>
          <a:stretch>
            <a:fillRect/>
          </a:stretch>
        </p:blipFill>
        <p:spPr bwMode="auto">
          <a:xfrm>
            <a:off x="1295400" y="2057400"/>
            <a:ext cx="2908300" cy="3657600"/>
          </a:xfrm>
          <a:prstGeom prst="rect">
            <a:avLst/>
          </a:prstGeom>
          <a:noFill/>
          <a:ln w="9525">
            <a:noFill/>
            <a:miter lim="800000"/>
            <a:headEnd/>
            <a:tailEnd/>
          </a:ln>
        </p:spPr>
      </p:pic>
      <p:sp>
        <p:nvSpPr>
          <p:cNvPr id="39941" name="Text Box 5"/>
          <p:cNvSpPr txBox="1">
            <a:spLocks noChangeArrowheads="1"/>
          </p:cNvSpPr>
          <p:nvPr/>
        </p:nvSpPr>
        <p:spPr bwMode="auto">
          <a:xfrm>
            <a:off x="1143000" y="6019800"/>
            <a:ext cx="2136775" cy="457200"/>
          </a:xfrm>
          <a:prstGeom prst="rect">
            <a:avLst/>
          </a:prstGeom>
          <a:noFill/>
          <a:ln w="9525">
            <a:noFill/>
            <a:miter lim="800000"/>
            <a:headEnd/>
            <a:tailEnd/>
          </a:ln>
        </p:spPr>
        <p:txBody>
          <a:bodyPr wrap="none">
            <a:spAutoFit/>
          </a:bodyPr>
          <a:lstStyle/>
          <a:p>
            <a:r>
              <a:rPr lang="en-US"/>
              <a:t>Trace Upstream</a:t>
            </a:r>
          </a:p>
        </p:txBody>
      </p:sp>
      <p:sp>
        <p:nvSpPr>
          <p:cNvPr id="39942" name="Rectangle 6"/>
          <p:cNvSpPr>
            <a:spLocks noChangeArrowheads="1"/>
          </p:cNvSpPr>
          <p:nvPr/>
        </p:nvSpPr>
        <p:spPr bwMode="auto">
          <a:xfrm>
            <a:off x="3425825" y="2011363"/>
            <a:ext cx="9144000" cy="0"/>
          </a:xfrm>
          <a:prstGeom prst="rect">
            <a:avLst/>
          </a:prstGeom>
          <a:noFill/>
          <a:ln w="9525">
            <a:noFill/>
            <a:miter lim="800000"/>
            <a:headEnd/>
            <a:tailEnd/>
          </a:ln>
        </p:spPr>
        <p:txBody>
          <a:bodyPr>
            <a:spAutoFit/>
          </a:bodyPr>
          <a:lstStyle/>
          <a:p>
            <a:endParaRPr lang="en-US"/>
          </a:p>
        </p:txBody>
      </p:sp>
      <p:pic>
        <p:nvPicPr>
          <p:cNvPr id="39943" name="Picture 7" descr="TraceDownstream"/>
          <p:cNvPicPr>
            <a:picLocks noChangeAspect="1" noChangeArrowheads="1"/>
          </p:cNvPicPr>
          <p:nvPr/>
        </p:nvPicPr>
        <p:blipFill>
          <a:blip r:embed="rId3" cstate="print"/>
          <a:srcRect/>
          <a:stretch>
            <a:fillRect/>
          </a:stretch>
        </p:blipFill>
        <p:spPr bwMode="auto">
          <a:xfrm>
            <a:off x="4953000" y="1828800"/>
            <a:ext cx="3144838" cy="3886200"/>
          </a:xfrm>
          <a:prstGeom prst="rect">
            <a:avLst/>
          </a:prstGeom>
          <a:noFill/>
          <a:ln w="9525">
            <a:noFill/>
            <a:miter lim="800000"/>
            <a:headEnd/>
            <a:tailEnd/>
          </a:ln>
        </p:spPr>
      </p:pic>
      <p:sp>
        <p:nvSpPr>
          <p:cNvPr id="39944" name="Text Box 8"/>
          <p:cNvSpPr txBox="1">
            <a:spLocks noChangeArrowheads="1"/>
          </p:cNvSpPr>
          <p:nvPr/>
        </p:nvSpPr>
        <p:spPr bwMode="auto">
          <a:xfrm>
            <a:off x="5410200" y="6019800"/>
            <a:ext cx="2509838" cy="457200"/>
          </a:xfrm>
          <a:prstGeom prst="rect">
            <a:avLst/>
          </a:prstGeom>
          <a:noFill/>
          <a:ln w="9525">
            <a:noFill/>
            <a:miter lim="800000"/>
            <a:headEnd/>
            <a:tailEnd/>
          </a:ln>
        </p:spPr>
        <p:txBody>
          <a:bodyPr wrap="none">
            <a:spAutoFit/>
          </a:bodyPr>
          <a:lstStyle/>
          <a:p>
            <a:r>
              <a:rPr lang="en-US"/>
              <a:t>Trace Downstream</a:t>
            </a:r>
          </a:p>
        </p:txBody>
      </p:sp>
    </p:spTree>
    <p:extLst>
      <p:ext uri="{BB962C8B-B14F-4D97-AF65-F5344CB8AC3E}">
        <p14:creationId xmlns:p14="http://schemas.microsoft.com/office/powerpoint/2010/main" val="307002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512888" y="1722438"/>
            <a:ext cx="9144000" cy="0"/>
          </a:xfrm>
          <a:prstGeom prst="rect">
            <a:avLst/>
          </a:prstGeom>
          <a:noFill/>
          <a:ln w="9525">
            <a:noFill/>
            <a:miter lim="800000"/>
            <a:headEnd/>
            <a:tailEnd/>
          </a:ln>
        </p:spPr>
        <p:txBody>
          <a:bodyPr>
            <a:spAutoFit/>
          </a:bodyPr>
          <a:lstStyle/>
          <a:p>
            <a:endParaRPr lang="en-US"/>
          </a:p>
        </p:txBody>
      </p:sp>
      <p:pic>
        <p:nvPicPr>
          <p:cNvPr id="47107" name="Picture 3" descr="junctions"/>
          <p:cNvPicPr>
            <a:picLocks noChangeAspect="1" noChangeArrowheads="1"/>
          </p:cNvPicPr>
          <p:nvPr/>
        </p:nvPicPr>
        <p:blipFill>
          <a:blip r:embed="rId2" cstate="print"/>
          <a:srcRect/>
          <a:stretch>
            <a:fillRect/>
          </a:stretch>
        </p:blipFill>
        <p:spPr bwMode="auto">
          <a:xfrm>
            <a:off x="990600" y="1752600"/>
            <a:ext cx="7631113" cy="4257675"/>
          </a:xfrm>
          <a:prstGeom prst="rect">
            <a:avLst/>
          </a:prstGeom>
          <a:noFill/>
          <a:ln w="9525">
            <a:noFill/>
            <a:miter lim="800000"/>
            <a:headEnd/>
            <a:tailEnd/>
          </a:ln>
        </p:spPr>
      </p:pic>
      <p:sp>
        <p:nvSpPr>
          <p:cNvPr id="47108" name="Text Box 4"/>
          <p:cNvSpPr txBox="1">
            <a:spLocks noChangeArrowheads="1"/>
          </p:cNvSpPr>
          <p:nvPr/>
        </p:nvSpPr>
        <p:spPr bwMode="auto">
          <a:xfrm>
            <a:off x="2133600" y="533400"/>
            <a:ext cx="5435600" cy="701675"/>
          </a:xfrm>
          <a:prstGeom prst="rect">
            <a:avLst/>
          </a:prstGeom>
          <a:noFill/>
          <a:ln w="9525">
            <a:noFill/>
            <a:miter lim="800000"/>
            <a:headEnd/>
            <a:tailEnd/>
          </a:ln>
        </p:spPr>
        <p:txBody>
          <a:bodyPr wrap="none">
            <a:spAutoFit/>
          </a:bodyPr>
          <a:lstStyle/>
          <a:p>
            <a:r>
              <a:rPr lang="en-US" sz="4000">
                <a:solidFill>
                  <a:schemeClr val="accent2"/>
                </a:solidFill>
              </a:rPr>
              <a:t>Hydro Network Junctions</a:t>
            </a:r>
          </a:p>
        </p:txBody>
      </p:sp>
    </p:spTree>
    <p:extLst>
      <p:ext uri="{BB962C8B-B14F-4D97-AF65-F5344CB8AC3E}">
        <p14:creationId xmlns:p14="http://schemas.microsoft.com/office/powerpoint/2010/main" val="33796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509713" y="1909763"/>
            <a:ext cx="9144000" cy="0"/>
          </a:xfrm>
          <a:prstGeom prst="rect">
            <a:avLst/>
          </a:prstGeom>
          <a:noFill/>
          <a:ln w="9525">
            <a:noFill/>
            <a:miter lim="800000"/>
            <a:headEnd/>
            <a:tailEnd/>
          </a:ln>
        </p:spPr>
        <p:txBody>
          <a:bodyPr>
            <a:spAutoFit/>
          </a:bodyPr>
          <a:lstStyle/>
          <a:p>
            <a:endParaRPr lang="en-US"/>
          </a:p>
        </p:txBody>
      </p:sp>
      <p:pic>
        <p:nvPicPr>
          <p:cNvPr id="51203" name="Picture 3" descr="drainarea"/>
          <p:cNvPicPr>
            <a:picLocks noChangeAspect="1" noChangeArrowheads="1"/>
          </p:cNvPicPr>
          <p:nvPr/>
        </p:nvPicPr>
        <p:blipFill>
          <a:blip r:embed="rId2" cstate="print"/>
          <a:srcRect/>
          <a:stretch>
            <a:fillRect/>
          </a:stretch>
        </p:blipFill>
        <p:spPr bwMode="auto">
          <a:xfrm>
            <a:off x="685800" y="1905000"/>
            <a:ext cx="8016875" cy="3978275"/>
          </a:xfrm>
          <a:prstGeom prst="rect">
            <a:avLst/>
          </a:prstGeom>
          <a:noFill/>
          <a:ln w="9525">
            <a:noFill/>
            <a:miter lim="800000"/>
            <a:headEnd/>
            <a:tailEnd/>
          </a:ln>
        </p:spPr>
      </p:pic>
      <p:sp>
        <p:nvSpPr>
          <p:cNvPr id="51204" name="Text Box 4"/>
          <p:cNvSpPr txBox="1">
            <a:spLocks noChangeArrowheads="1"/>
          </p:cNvSpPr>
          <p:nvPr/>
        </p:nvSpPr>
        <p:spPr bwMode="auto">
          <a:xfrm>
            <a:off x="1752600" y="533400"/>
            <a:ext cx="5378450" cy="1190625"/>
          </a:xfrm>
          <a:prstGeom prst="rect">
            <a:avLst/>
          </a:prstGeom>
          <a:noFill/>
          <a:ln w="9525">
            <a:noFill/>
            <a:miter lim="800000"/>
            <a:headEnd/>
            <a:tailEnd/>
          </a:ln>
        </p:spPr>
        <p:txBody>
          <a:bodyPr wrap="none">
            <a:spAutoFit/>
          </a:bodyPr>
          <a:lstStyle/>
          <a:p>
            <a:pPr algn="ctr"/>
            <a:r>
              <a:rPr lang="en-US" sz="3600">
                <a:solidFill>
                  <a:schemeClr val="accent2"/>
                </a:solidFill>
              </a:rPr>
              <a:t>Connecting Drainage Areas </a:t>
            </a:r>
          </a:p>
          <a:p>
            <a:pPr algn="ctr"/>
            <a:r>
              <a:rPr lang="en-US" sz="3600">
                <a:solidFill>
                  <a:schemeClr val="accent2"/>
                </a:solidFill>
              </a:rPr>
              <a:t>using Relationships</a:t>
            </a:r>
          </a:p>
        </p:txBody>
      </p:sp>
    </p:spTree>
    <p:extLst>
      <p:ext uri="{BB962C8B-B14F-4D97-AF65-F5344CB8AC3E}">
        <p14:creationId xmlns:p14="http://schemas.microsoft.com/office/powerpoint/2010/main" val="398823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smtClean="0"/>
              <a:t>Space-time datasets</a:t>
            </a:r>
            <a:endParaRPr lang="en-US" sz="3200" dirty="0"/>
          </a:p>
        </p:txBody>
      </p:sp>
      <p:pic>
        <p:nvPicPr>
          <p:cNvPr id="3074" name="Picture 2" descr="D:\Gil\GWDataModel_Book\Chapter7\Ch07_Figures\Ch07_FinalFigures\Figure7.0.TIF"/>
          <p:cNvPicPr>
            <a:picLocks noChangeAspect="1" noChangeArrowheads="1"/>
          </p:cNvPicPr>
          <p:nvPr/>
        </p:nvPicPr>
        <p:blipFill>
          <a:blip r:embed="rId2" cstate="print"/>
          <a:srcRect/>
          <a:stretch>
            <a:fillRect/>
          </a:stretch>
        </p:blipFill>
        <p:spPr bwMode="auto">
          <a:xfrm>
            <a:off x="838200" y="1406867"/>
            <a:ext cx="7239000" cy="4917733"/>
          </a:xfrm>
          <a:prstGeom prst="rect">
            <a:avLst/>
          </a:prstGeom>
          <a:noFill/>
        </p:spPr>
      </p:pic>
    </p:spTree>
    <p:extLst>
      <p:ext uri="{BB962C8B-B14F-4D97-AF65-F5344CB8AC3E}">
        <p14:creationId xmlns:p14="http://schemas.microsoft.com/office/powerpoint/2010/main" val="370634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noFill/>
          <a:ln>
            <a:miter lim="800000"/>
            <a:headEnd/>
            <a:tailEnd/>
          </a:ln>
        </p:spPr>
        <p:txBody>
          <a:bodyPr vert="horz" wrap="square" lIns="91440" tIns="45720" rIns="91440" bIns="45720" numCol="1" anchorCtr="0" compatLnSpc="1">
            <a:prstTxWarp prst="textNoShape">
              <a:avLst/>
            </a:prstTxWarp>
            <a:normAutofit fontScale="90000"/>
          </a:bodyPr>
          <a:lstStyle/>
          <a:p>
            <a:r>
              <a:rPr lang="en-US" sz="3200" dirty="0" smtClean="0"/>
              <a:t>Variable Definition table</a:t>
            </a:r>
          </a:p>
        </p:txBody>
      </p:sp>
      <p:sp>
        <p:nvSpPr>
          <p:cNvPr id="6" name="Text Placeholder 5"/>
          <p:cNvSpPr>
            <a:spLocks noGrp="1"/>
          </p:cNvSpPr>
          <p:nvPr>
            <p:ph type="body" sz="quarter" idx="14"/>
          </p:nvPr>
        </p:nvSpPr>
        <p:spPr>
          <a:xfrm>
            <a:off x="914400" y="1371600"/>
            <a:ext cx="7315200" cy="1295400"/>
          </a:xfrm>
        </p:spPr>
        <p:txBody>
          <a:bodyPr>
            <a:normAutofit/>
          </a:bodyPr>
          <a:lstStyle/>
          <a:p>
            <a:pPr>
              <a:lnSpc>
                <a:spcPct val="100000"/>
              </a:lnSpc>
            </a:pPr>
            <a:r>
              <a:rPr lang="en-US" sz="2400" b="0" dirty="0" smtClean="0"/>
              <a:t>Catalog of time varying parameters (e.g. streamflow, water levels, concentrations, etc.)</a:t>
            </a:r>
          </a:p>
          <a:p>
            <a:pPr>
              <a:lnSpc>
                <a:spcPct val="100000"/>
              </a:lnSpc>
            </a:pPr>
            <a:r>
              <a:rPr lang="en-US" sz="2400" b="0" dirty="0" smtClean="0"/>
              <a:t>Each variable is indexed with a  HydroID</a:t>
            </a:r>
          </a:p>
          <a:p>
            <a:pPr>
              <a:lnSpc>
                <a:spcPct val="100000"/>
              </a:lnSpc>
            </a:pPr>
            <a:endParaRPr lang="en-US" sz="2400" b="0" dirty="0"/>
          </a:p>
        </p:txBody>
      </p:sp>
      <p:sp>
        <p:nvSpPr>
          <p:cNvPr id="4" name="Rectangle 5"/>
          <p:cNvSpPr>
            <a:spLocks noChangeArrowheads="1"/>
          </p:cNvSpPr>
          <p:nvPr/>
        </p:nvSpPr>
        <p:spPr bwMode="auto">
          <a:xfrm>
            <a:off x="381000" y="1295400"/>
            <a:ext cx="8218488" cy="1371600"/>
          </a:xfrm>
          <a:prstGeom prst="rect">
            <a:avLst/>
          </a:prstGeom>
          <a:noFill/>
          <a:ln w="9525">
            <a:noFill/>
            <a:miter lim="800000"/>
            <a:headEnd/>
            <a:tailEnd/>
          </a:ln>
        </p:spPr>
        <p:txBody>
          <a:bodyPr lIns="91422" tIns="45712" rIns="91422" bIns="45712"/>
          <a:lstStyle/>
          <a:p>
            <a:pPr marL="342900" indent="-342900">
              <a:lnSpc>
                <a:spcPct val="85000"/>
              </a:lnSpc>
              <a:spcBef>
                <a:spcPct val="20000"/>
              </a:spcBef>
              <a:spcAft>
                <a:spcPct val="45000"/>
              </a:spcAft>
              <a:buClr>
                <a:srgbClr val="58595B"/>
              </a:buClr>
              <a:buFont typeface="Wingdings" pitchFamily="2" charset="2"/>
              <a:buChar char="§"/>
              <a:defRPr/>
            </a:pPr>
            <a:endParaRPr lang="en-US" b="1" dirty="0">
              <a:solidFill>
                <a:schemeClr val="accent2">
                  <a:lumMod val="50000"/>
                </a:schemeClr>
              </a:solidFill>
              <a:effectLst>
                <a:outerShdw blurRad="38100" dist="38100" dir="2700000" algn="tl">
                  <a:srgbClr val="000000">
                    <a:alpha val="43137"/>
                  </a:srgbClr>
                </a:outerShdw>
              </a:effectLst>
              <a:latin typeface="Corbel" pitchFamily="34" charset="0"/>
            </a:endParaRPr>
          </a:p>
        </p:txBody>
      </p:sp>
      <p:pic>
        <p:nvPicPr>
          <p:cNvPr id="8197" name="Picture 2"/>
          <p:cNvPicPr>
            <a:picLocks noChangeAspect="1" noChangeArrowheads="1"/>
          </p:cNvPicPr>
          <p:nvPr/>
        </p:nvPicPr>
        <p:blipFill>
          <a:blip r:embed="rId2" cstate="print"/>
          <a:srcRect/>
          <a:stretch>
            <a:fillRect/>
          </a:stretch>
        </p:blipFill>
        <p:spPr bwMode="auto">
          <a:xfrm>
            <a:off x="990600" y="2667000"/>
            <a:ext cx="1981200" cy="3321050"/>
          </a:xfrm>
          <a:prstGeom prst="rect">
            <a:avLst/>
          </a:prstGeom>
          <a:noFill/>
          <a:ln w="9525">
            <a:noFill/>
            <a:miter lim="800000"/>
            <a:headEnd/>
            <a:tailEnd/>
          </a:ln>
        </p:spPr>
      </p:pic>
      <p:pic>
        <p:nvPicPr>
          <p:cNvPr id="8195" name="Picture 2"/>
          <p:cNvPicPr>
            <a:picLocks noChangeAspect="1" noChangeArrowheads="1"/>
          </p:cNvPicPr>
          <p:nvPr/>
        </p:nvPicPr>
        <p:blipFill>
          <a:blip r:embed="rId3" cstate="print"/>
          <a:srcRect/>
          <a:stretch>
            <a:fillRect/>
          </a:stretch>
        </p:blipFill>
        <p:spPr bwMode="auto">
          <a:xfrm>
            <a:off x="2362200" y="3639481"/>
            <a:ext cx="5867400" cy="2456519"/>
          </a:xfrm>
          <a:prstGeom prst="rect">
            <a:avLst/>
          </a:prstGeom>
          <a:noFill/>
          <a:ln w="9525">
            <a:noFill/>
            <a:miter lim="800000"/>
            <a:headEnd/>
            <a:tailEnd/>
          </a:ln>
        </p:spPr>
      </p:pic>
    </p:spTree>
    <p:extLst>
      <p:ext uri="{BB962C8B-B14F-4D97-AF65-F5344CB8AC3E}">
        <p14:creationId xmlns:p14="http://schemas.microsoft.com/office/powerpoint/2010/main" val="371172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ChangeArrowheads="1"/>
          </p:cNvSpPr>
          <p:nvPr/>
        </p:nvSpPr>
        <p:spPr bwMode="auto">
          <a:xfrm>
            <a:off x="346075" y="1190625"/>
            <a:ext cx="8218488" cy="2009775"/>
          </a:xfrm>
          <a:prstGeom prst="rect">
            <a:avLst/>
          </a:prstGeom>
          <a:noFill/>
          <a:ln w="9525">
            <a:noFill/>
            <a:miter lim="800000"/>
            <a:headEnd/>
            <a:tailEnd/>
          </a:ln>
        </p:spPr>
        <p:txBody>
          <a:bodyPr lIns="91422" tIns="45712" rIns="91422" bIns="45712"/>
          <a:lstStyle/>
          <a:p>
            <a:pPr marL="342900" indent="-342900">
              <a:lnSpc>
                <a:spcPct val="85000"/>
              </a:lnSpc>
              <a:spcAft>
                <a:spcPts val="600"/>
              </a:spcAft>
              <a:buClr>
                <a:srgbClr val="58595B"/>
              </a:buClr>
              <a:buFont typeface="Wingdings" pitchFamily="2" charset="2"/>
              <a:buChar char="§"/>
            </a:pPr>
            <a:endParaRPr lang="en-US" dirty="0">
              <a:latin typeface="Corbel" pitchFamily="34" charset="0"/>
            </a:endParaRPr>
          </a:p>
        </p:txBody>
      </p:sp>
      <p:pic>
        <p:nvPicPr>
          <p:cNvPr id="9221" name="Picture 20"/>
          <p:cNvPicPr>
            <a:picLocks noChangeAspect="1" noChangeArrowheads="1"/>
          </p:cNvPicPr>
          <p:nvPr/>
        </p:nvPicPr>
        <p:blipFill>
          <a:blip r:embed="rId3" cstate="print"/>
          <a:srcRect/>
          <a:stretch>
            <a:fillRect/>
          </a:stretch>
        </p:blipFill>
        <p:spPr bwMode="auto">
          <a:xfrm>
            <a:off x="4529435" y="3505200"/>
            <a:ext cx="3700165" cy="2643160"/>
          </a:xfrm>
          <a:prstGeom prst="rect">
            <a:avLst/>
          </a:prstGeom>
          <a:solidFill>
            <a:schemeClr val="bg1"/>
          </a:solidFill>
          <a:ln w="9525">
            <a:noFill/>
            <a:miter lim="800000"/>
            <a:headEnd/>
            <a:tailEnd/>
          </a:ln>
        </p:spPr>
      </p:pic>
      <p:grpSp>
        <p:nvGrpSpPr>
          <p:cNvPr id="9222" name="Group 8"/>
          <p:cNvGrpSpPr>
            <a:grpSpLocks/>
          </p:cNvGrpSpPr>
          <p:nvPr/>
        </p:nvGrpSpPr>
        <p:grpSpPr bwMode="auto">
          <a:xfrm>
            <a:off x="838200" y="2743200"/>
            <a:ext cx="4038600" cy="3581400"/>
            <a:chOff x="244475" y="3438525"/>
            <a:chExt cx="3489325" cy="3114675"/>
          </a:xfrm>
        </p:grpSpPr>
        <p:cxnSp>
          <p:nvCxnSpPr>
            <p:cNvPr id="42" name="Elbow Connector 41"/>
            <p:cNvCxnSpPr/>
            <p:nvPr/>
          </p:nvCxnSpPr>
          <p:spPr>
            <a:xfrm flipV="1">
              <a:off x="1767916" y="4048732"/>
              <a:ext cx="762916" cy="152240"/>
            </a:xfrm>
            <a:prstGeom prst="bentConnector3">
              <a:avLst>
                <a:gd name="adj1"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9224" name="Picture 23"/>
            <p:cNvPicPr>
              <a:picLocks noChangeAspect="1" noChangeArrowheads="1"/>
            </p:cNvPicPr>
            <p:nvPr/>
          </p:nvPicPr>
          <p:blipFill>
            <a:blip r:embed="rId4" cstate="print"/>
            <a:srcRect/>
            <a:stretch>
              <a:fillRect/>
            </a:stretch>
          </p:blipFill>
          <p:spPr bwMode="auto">
            <a:xfrm>
              <a:off x="244475" y="3743325"/>
              <a:ext cx="1676400" cy="2809875"/>
            </a:xfrm>
            <a:prstGeom prst="rect">
              <a:avLst/>
            </a:prstGeom>
            <a:noFill/>
            <a:ln w="9525">
              <a:noFill/>
              <a:miter lim="800000"/>
              <a:headEnd/>
              <a:tailEnd/>
            </a:ln>
          </p:spPr>
        </p:pic>
        <p:pic>
          <p:nvPicPr>
            <p:cNvPr id="9225" name="Picture 24"/>
            <p:cNvPicPr>
              <a:picLocks noChangeAspect="1" noChangeArrowheads="1"/>
            </p:cNvPicPr>
            <p:nvPr/>
          </p:nvPicPr>
          <p:blipFill>
            <a:blip r:embed="rId5" cstate="print"/>
            <a:srcRect/>
            <a:stretch>
              <a:fillRect/>
            </a:stretch>
          </p:blipFill>
          <p:spPr bwMode="auto">
            <a:xfrm>
              <a:off x="2378075" y="3438525"/>
              <a:ext cx="1355725" cy="1447800"/>
            </a:xfrm>
            <a:prstGeom prst="rect">
              <a:avLst/>
            </a:prstGeom>
            <a:noFill/>
            <a:ln w="9525">
              <a:noFill/>
              <a:miter lim="800000"/>
              <a:headEnd/>
              <a:tailEnd/>
            </a:ln>
          </p:spPr>
        </p:pic>
      </p:grpSp>
      <p:sp>
        <p:nvSpPr>
          <p:cNvPr id="10" name="Title 9"/>
          <p:cNvSpPr>
            <a:spLocks noGrp="1"/>
          </p:cNvSpPr>
          <p:nvPr>
            <p:ph type="title"/>
          </p:nvPr>
        </p:nvSpPr>
        <p:spPr/>
        <p:txBody>
          <a:bodyPr>
            <a:normAutofit fontScale="90000"/>
          </a:bodyPr>
          <a:lstStyle/>
          <a:p>
            <a:r>
              <a:rPr lang="en-US" sz="3200" dirty="0" smtClean="0"/>
              <a:t>TimeSeries table</a:t>
            </a:r>
            <a:endParaRPr lang="en-US" sz="3200" dirty="0"/>
          </a:p>
        </p:txBody>
      </p:sp>
      <p:sp>
        <p:nvSpPr>
          <p:cNvPr id="11" name="Text Placeholder 10"/>
          <p:cNvSpPr>
            <a:spLocks noGrp="1"/>
          </p:cNvSpPr>
          <p:nvPr>
            <p:ph type="body" sz="quarter" idx="14"/>
          </p:nvPr>
        </p:nvSpPr>
        <p:spPr>
          <a:xfrm>
            <a:off x="914400" y="1295400"/>
            <a:ext cx="7315200" cy="1828800"/>
          </a:xfrm>
        </p:spPr>
        <p:txBody>
          <a:bodyPr/>
          <a:lstStyle/>
          <a:p>
            <a:pPr>
              <a:lnSpc>
                <a:spcPct val="100000"/>
              </a:lnSpc>
            </a:pPr>
            <a:r>
              <a:rPr lang="en-US" sz="2000" b="0" dirty="0" smtClean="0"/>
              <a:t>Each measurement is indexed by space, time, and type</a:t>
            </a:r>
          </a:p>
          <a:p>
            <a:pPr>
              <a:lnSpc>
                <a:spcPct val="100000"/>
              </a:lnSpc>
            </a:pPr>
            <a:r>
              <a:rPr lang="en-US" sz="2000" b="0" dirty="0" smtClean="0"/>
              <a:t>Space = FeatureID</a:t>
            </a:r>
          </a:p>
          <a:p>
            <a:pPr>
              <a:lnSpc>
                <a:spcPct val="100000"/>
              </a:lnSpc>
            </a:pPr>
            <a:r>
              <a:rPr lang="en-US" sz="2000" b="0" dirty="0" smtClean="0"/>
              <a:t>Time  = TsTime</a:t>
            </a:r>
          </a:p>
          <a:p>
            <a:pPr>
              <a:lnSpc>
                <a:spcPct val="100000"/>
              </a:lnSpc>
            </a:pPr>
            <a:r>
              <a:rPr lang="en-US" sz="2000" b="0" dirty="0" smtClean="0"/>
              <a:t>Type = VarID</a:t>
            </a:r>
          </a:p>
          <a:p>
            <a:pPr>
              <a:lnSpc>
                <a:spcPct val="100000"/>
              </a:lnSpc>
            </a:pPr>
            <a:endParaRPr lang="en-US" sz="2000" b="0" dirty="0"/>
          </a:p>
        </p:txBody>
      </p:sp>
      <p:sp>
        <p:nvSpPr>
          <p:cNvPr id="155667" name="Text Box 19"/>
          <p:cNvSpPr txBox="1">
            <a:spLocks noChangeArrowheads="1"/>
          </p:cNvSpPr>
          <p:nvPr/>
        </p:nvSpPr>
        <p:spPr bwMode="auto">
          <a:xfrm>
            <a:off x="4876800" y="2819400"/>
            <a:ext cx="3429000" cy="707886"/>
          </a:xfrm>
          <a:prstGeom prst="rect">
            <a:avLst/>
          </a:prstGeom>
          <a:noFill/>
          <a:ln w="3175">
            <a:noFill/>
            <a:miter lim="800000"/>
            <a:headEnd/>
            <a:tailEnd/>
          </a:ln>
          <a:effectLst/>
        </p:spPr>
        <p:txBody>
          <a:bodyPr wrap="square">
            <a:spAutoFit/>
          </a:bodyPr>
          <a:lstStyle/>
          <a:p>
            <a:pPr eaLnBrk="0" hangingPunct="0">
              <a:defRPr/>
            </a:pPr>
            <a:r>
              <a:rPr lang="en-US" sz="2000" b="1" dirty="0">
                <a:solidFill>
                  <a:srgbClr val="0070C0"/>
                </a:solidFill>
                <a:latin typeface="Arial" pitchFamily="34" charset="0"/>
                <a:ea typeface="ＭＳ Ｐゴシック"/>
                <a:cs typeface="ＭＳ Ｐゴシック"/>
              </a:rPr>
              <a:t>VarID provides information on the variable</a:t>
            </a:r>
          </a:p>
        </p:txBody>
      </p:sp>
    </p:spTree>
    <p:extLst>
      <p:ext uri="{BB962C8B-B14F-4D97-AF65-F5344CB8AC3E}">
        <p14:creationId xmlns:p14="http://schemas.microsoft.com/office/powerpoint/2010/main" val="2780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3046988"/>
          </a:xfrm>
          <a:prstGeom prst="rect">
            <a:avLst/>
          </a:prstGeom>
          <a:noFill/>
          <a:ln w="9525">
            <a:noFill/>
            <a:miter lim="800000"/>
            <a:headEnd/>
            <a:tailEnd/>
          </a:ln>
          <a:effectLst/>
        </p:spPr>
        <p:txBody>
          <a:bodyPr>
            <a:spAutoFit/>
          </a:bodyPr>
          <a:lstStyle/>
          <a:p>
            <a:pPr>
              <a:defRPr/>
            </a:pPr>
            <a:r>
              <a:rPr lang="en-US" sz="3200" dirty="0" smtClean="0">
                <a:solidFill>
                  <a:schemeClr val="accent2"/>
                </a:solidFill>
                <a:effectLst>
                  <a:outerShdw blurRad="38100" dist="38100" dir="2700000" algn="tl">
                    <a:srgbClr val="C0C0C0"/>
                  </a:outerShdw>
                </a:effectLst>
                <a:latin typeface="Arial" charset="0"/>
              </a:rPr>
              <a:t>GIS uses an information model </a:t>
            </a:r>
            <a:r>
              <a:rPr lang="en-US" sz="3200" dirty="0">
                <a:solidFill>
                  <a:schemeClr val="accent2"/>
                </a:solidFill>
                <a:effectLst>
                  <a:outerShdw blurRad="38100" dist="38100" dir="2700000" algn="tl">
                    <a:srgbClr val="C0C0C0"/>
                  </a:outerShdw>
                </a:effectLst>
                <a:latin typeface="Arial" charset="0"/>
              </a:rPr>
              <a:t>based on </a:t>
            </a:r>
            <a:r>
              <a:rPr lang="en-US" sz="3200" dirty="0" smtClean="0">
                <a:solidFill>
                  <a:schemeClr val="accent2"/>
                </a:solidFill>
                <a:effectLst>
                  <a:outerShdw blurRad="38100" dist="38100" dir="2700000" algn="tl">
                    <a:srgbClr val="C0C0C0"/>
                  </a:outerShdw>
                </a:effectLst>
                <a:latin typeface="Arial" charset="0"/>
              </a:rPr>
              <a:t>inventory </a:t>
            </a:r>
            <a:r>
              <a:rPr lang="en-US" sz="3200" dirty="0">
                <a:solidFill>
                  <a:schemeClr val="accent2"/>
                </a:solidFill>
                <a:effectLst>
                  <a:outerShdw blurRad="38100" dist="38100" dir="2700000" algn="tl">
                    <a:srgbClr val="C0C0C0"/>
                  </a:outerShdw>
                </a:effectLst>
                <a:latin typeface="Arial" charset="0"/>
              </a:rPr>
              <a:t>of data layers</a:t>
            </a: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extLst>
      <p:ext uri="{BB962C8B-B14F-4D97-AF65-F5344CB8AC3E}">
        <p14:creationId xmlns:p14="http://schemas.microsoft.com/office/powerpoint/2010/main" val="35279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5"/>
          <p:cNvSpPr>
            <a:spLocks noChangeArrowheads="1"/>
          </p:cNvSpPr>
          <p:nvPr/>
        </p:nvSpPr>
        <p:spPr bwMode="auto">
          <a:xfrm>
            <a:off x="914400" y="1379537"/>
            <a:ext cx="7315200" cy="754063"/>
          </a:xfrm>
          <a:prstGeom prst="rect">
            <a:avLst/>
          </a:prstGeom>
          <a:noFill/>
          <a:ln w="9525">
            <a:noFill/>
            <a:miter lim="800000"/>
            <a:headEnd/>
            <a:tailEnd/>
          </a:ln>
        </p:spPr>
        <p:txBody>
          <a:bodyPr lIns="91422" tIns="45712" rIns="91422" bIns="45712"/>
          <a:lstStyle/>
          <a:p>
            <a:pPr>
              <a:lnSpc>
                <a:spcPct val="85000"/>
              </a:lnSpc>
              <a:spcBef>
                <a:spcPct val="20000"/>
              </a:spcBef>
              <a:spcAft>
                <a:spcPct val="45000"/>
              </a:spcAft>
              <a:buClr>
                <a:srgbClr val="58595B"/>
              </a:buClr>
            </a:pPr>
            <a:r>
              <a:rPr lang="en-US" dirty="0">
                <a:solidFill>
                  <a:schemeClr val="bg1"/>
                </a:solidFill>
                <a:latin typeface="+mn-lt"/>
              </a:rPr>
              <a:t>We can “slice” through the data cube to get specific views of the data</a:t>
            </a:r>
          </a:p>
        </p:txBody>
      </p:sp>
      <p:grpSp>
        <p:nvGrpSpPr>
          <p:cNvPr id="75" name="Group 74"/>
          <p:cNvGrpSpPr/>
          <p:nvPr/>
        </p:nvGrpSpPr>
        <p:grpSpPr>
          <a:xfrm>
            <a:off x="838200" y="2133600"/>
            <a:ext cx="2653909" cy="3150766"/>
            <a:chOff x="958540" y="2133600"/>
            <a:chExt cx="3145059" cy="3448442"/>
          </a:xfrm>
        </p:grpSpPr>
        <p:sp>
          <p:nvSpPr>
            <p:cNvPr id="10244" name="Text Box 43"/>
            <p:cNvSpPr txBox="1">
              <a:spLocks noChangeArrowheads="1"/>
            </p:cNvSpPr>
            <p:nvPr/>
          </p:nvSpPr>
          <p:spPr bwMode="auto">
            <a:xfrm>
              <a:off x="1252227" y="2547937"/>
              <a:ext cx="1958975" cy="581025"/>
            </a:xfrm>
            <a:prstGeom prst="rect">
              <a:avLst/>
            </a:prstGeom>
            <a:noFill/>
            <a:ln w="3175">
              <a:noFill/>
              <a:miter lim="800000"/>
              <a:headEnd/>
              <a:tailEnd/>
            </a:ln>
          </p:spPr>
          <p:txBody>
            <a:bodyPr wrap="none">
              <a:spAutoFit/>
            </a:bodyPr>
            <a:lstStyle/>
            <a:p>
              <a:pPr algn="ctr" eaLnBrk="0" hangingPunct="0"/>
              <a:r>
                <a:rPr lang="en-US" sz="1600" b="1">
                  <a:solidFill>
                    <a:schemeClr val="bg1"/>
                  </a:solidFill>
                  <a:latin typeface="Arial" pitchFamily="34" charset="0"/>
                  <a:ea typeface="ＭＳ Ｐゴシック"/>
                  <a:cs typeface="ＭＳ Ｐゴシック"/>
                </a:rPr>
                <a:t>Query by location </a:t>
              </a:r>
            </a:p>
            <a:p>
              <a:pPr algn="ctr" eaLnBrk="0" hangingPunct="0"/>
              <a:r>
                <a:rPr lang="en-US" sz="1600" b="1">
                  <a:solidFill>
                    <a:schemeClr val="bg1"/>
                  </a:solidFill>
                  <a:latin typeface="Arial" pitchFamily="34" charset="0"/>
                  <a:ea typeface="ＭＳ Ｐゴシック"/>
                  <a:cs typeface="ＭＳ Ｐゴシック"/>
                </a:rPr>
                <a:t>(FeatureID = 2791)</a:t>
              </a:r>
            </a:p>
          </p:txBody>
        </p:sp>
        <p:sp>
          <p:nvSpPr>
            <p:cNvPr id="157742" name="Text Box 46"/>
            <p:cNvSpPr txBox="1">
              <a:spLocks noChangeArrowheads="1"/>
            </p:cNvSpPr>
            <p:nvPr/>
          </p:nvSpPr>
          <p:spPr bwMode="auto">
            <a:xfrm>
              <a:off x="1571887" y="2133600"/>
              <a:ext cx="1333945" cy="437911"/>
            </a:xfrm>
            <a:prstGeom prst="rect">
              <a:avLst/>
            </a:prstGeom>
            <a:noFill/>
            <a:ln w="3175">
              <a:noFill/>
              <a:miter lim="800000"/>
              <a:headEnd/>
              <a:tailEnd/>
            </a:ln>
            <a:effectLst/>
          </p:spPr>
          <p:txBody>
            <a:bodyPr wrap="none">
              <a:spAutoFit/>
            </a:bodyPr>
            <a:lstStyle/>
            <a:p>
              <a:pPr algn="ctr" eaLnBrk="0" hangingPunct="0">
                <a:defRPr/>
              </a:pPr>
              <a:r>
                <a:rPr lang="en-US" sz="2000" b="1" dirty="0">
                  <a:solidFill>
                    <a:srgbClr val="0070C0"/>
                  </a:solidFill>
                  <a:latin typeface="+mn-lt"/>
                  <a:ea typeface="ＭＳ Ｐゴシック"/>
                  <a:cs typeface="ＭＳ Ｐゴシック"/>
                </a:rPr>
                <a:t>Where?</a:t>
              </a:r>
            </a:p>
          </p:txBody>
        </p:sp>
        <p:grpSp>
          <p:nvGrpSpPr>
            <p:cNvPr id="10250" name="Group 107"/>
            <p:cNvGrpSpPr>
              <a:grpSpLocks/>
            </p:cNvGrpSpPr>
            <p:nvPr/>
          </p:nvGrpSpPr>
          <p:grpSpPr bwMode="auto">
            <a:xfrm>
              <a:off x="958540" y="3463926"/>
              <a:ext cx="3145059" cy="2118116"/>
              <a:chOff x="1098431" y="3228237"/>
              <a:chExt cx="2614755" cy="1812163"/>
            </a:xfrm>
          </p:grpSpPr>
          <p:cxnSp>
            <p:nvCxnSpPr>
              <p:cNvPr id="47" name="Straight Arrow Connector 46"/>
              <p:cNvCxnSpPr/>
              <p:nvPr/>
            </p:nvCxnSpPr>
            <p:spPr>
              <a:xfrm>
                <a:off x="1555090" y="4419371"/>
                <a:ext cx="1447847" cy="1359"/>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94" name="Text Box 6"/>
              <p:cNvSpPr txBox="1">
                <a:spLocks noChangeArrowheads="1"/>
              </p:cNvSpPr>
              <p:nvPr/>
            </p:nvSpPr>
            <p:spPr bwMode="auto">
              <a:xfrm>
                <a:off x="1971256" y="4114800"/>
                <a:ext cx="573542" cy="288163"/>
              </a:xfrm>
              <a:prstGeom prst="rect">
                <a:avLst/>
              </a:prstGeom>
              <a:noFill/>
              <a:ln w="28575">
                <a:noFill/>
                <a:miter lim="800000"/>
                <a:headEnd/>
                <a:tailEnd/>
              </a:ln>
            </p:spPr>
            <p:txBody>
              <a:bodyPr wrap="none" lIns="91400" tIns="45702" rIns="91400" bIns="45702">
                <a:spAutoFit/>
              </a:bodyPr>
              <a:lstStyle/>
              <a:p>
                <a:pPr defTabSz="457200"/>
                <a:r>
                  <a:rPr lang="en-US" sz="1400" b="1" dirty="0">
                    <a:solidFill>
                      <a:srgbClr val="0070C0"/>
                    </a:solidFill>
                    <a:latin typeface="+mn-lt"/>
                    <a:ea typeface="Arial Unicode MS" pitchFamily="34" charset="-128"/>
                    <a:cs typeface="Arial Unicode MS" pitchFamily="34" charset="-128"/>
                  </a:rPr>
                  <a:t>2791</a:t>
                </a:r>
              </a:p>
            </p:txBody>
          </p:sp>
          <p:sp>
            <p:nvSpPr>
              <p:cNvPr id="10295" name="Text Box 7"/>
              <p:cNvSpPr txBox="1">
                <a:spLocks noChangeArrowheads="1"/>
              </p:cNvSpPr>
              <p:nvPr/>
            </p:nvSpPr>
            <p:spPr bwMode="auto">
              <a:xfrm>
                <a:off x="1544886" y="3228237"/>
                <a:ext cx="783027" cy="288163"/>
              </a:xfrm>
              <a:prstGeom prst="rect">
                <a:avLst/>
              </a:prstGeom>
              <a:noFill/>
              <a:ln w="952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TsTime</a:t>
                </a:r>
                <a:endParaRPr lang="en-US" sz="1400" dirty="0">
                  <a:solidFill>
                    <a:srgbClr val="0070C0"/>
                  </a:solidFill>
                  <a:latin typeface="+mn-lt"/>
                  <a:ea typeface="Arial Unicode MS" pitchFamily="34" charset="-128"/>
                  <a:cs typeface="Arial Unicode MS" pitchFamily="34" charset="-128"/>
                </a:endParaRPr>
              </a:p>
            </p:txBody>
          </p:sp>
          <p:sp>
            <p:nvSpPr>
              <p:cNvPr id="10296" name="Text Box 6"/>
              <p:cNvSpPr txBox="1">
                <a:spLocks noChangeArrowheads="1"/>
              </p:cNvSpPr>
              <p:nvPr/>
            </p:nvSpPr>
            <p:spPr bwMode="auto">
              <a:xfrm>
                <a:off x="2717957" y="4143555"/>
                <a:ext cx="995229" cy="288163"/>
              </a:xfrm>
              <a:prstGeom prst="rect">
                <a:avLst/>
              </a:prstGeom>
              <a:noFill/>
              <a:ln w="2857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FeatureID</a:t>
                </a:r>
                <a:endParaRPr lang="en-US" sz="1400" dirty="0">
                  <a:solidFill>
                    <a:srgbClr val="0070C0"/>
                  </a:solidFill>
                  <a:latin typeface="+mn-lt"/>
                  <a:ea typeface="Arial Unicode MS" pitchFamily="34" charset="-128"/>
                  <a:cs typeface="Arial Unicode MS" pitchFamily="34" charset="-128"/>
                </a:endParaRPr>
              </a:p>
            </p:txBody>
          </p:sp>
          <p:sp>
            <p:nvSpPr>
              <p:cNvPr id="10297" name="Text Box 8"/>
              <p:cNvSpPr txBox="1">
                <a:spLocks noChangeArrowheads="1"/>
              </p:cNvSpPr>
              <p:nvPr/>
            </p:nvSpPr>
            <p:spPr bwMode="auto">
              <a:xfrm>
                <a:off x="1098431" y="4752237"/>
                <a:ext cx="634884" cy="288163"/>
              </a:xfrm>
              <a:prstGeom prst="rect">
                <a:avLst/>
              </a:prstGeom>
              <a:noFill/>
              <a:ln w="952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VarID</a:t>
                </a:r>
                <a:endParaRPr lang="en-US" sz="1400" dirty="0">
                  <a:solidFill>
                    <a:srgbClr val="0070C0"/>
                  </a:solidFill>
                  <a:latin typeface="+mn-lt"/>
                  <a:ea typeface="Arial Unicode MS" pitchFamily="34" charset="-128"/>
                  <a:cs typeface="Arial Unicode MS" pitchFamily="34" charset="-128"/>
                </a:endParaRPr>
              </a:p>
            </p:txBody>
          </p:sp>
          <p:sp>
            <p:nvSpPr>
              <p:cNvPr id="10298" name="Oval 52"/>
              <p:cNvSpPr>
                <a:spLocks noChangeArrowheads="1"/>
              </p:cNvSpPr>
              <p:nvPr/>
            </p:nvSpPr>
            <p:spPr bwMode="auto">
              <a:xfrm>
                <a:off x="1932815" y="4345842"/>
                <a:ext cx="156216" cy="149957"/>
              </a:xfrm>
              <a:prstGeom prst="ellipse">
                <a:avLst/>
              </a:prstGeom>
              <a:solidFill>
                <a:srgbClr val="0070C0"/>
              </a:solidFill>
              <a:ln w="9525">
                <a:solidFill>
                  <a:schemeClr val="tx1"/>
                </a:solidFill>
                <a:round/>
                <a:headEnd/>
                <a:tailEnd/>
              </a:ln>
            </p:spPr>
            <p:txBody>
              <a:bodyPr wrap="none" anchor="ctr"/>
              <a:lstStyle/>
              <a:p>
                <a:endParaRPr lang="en-US" sz="2800">
                  <a:solidFill>
                    <a:schemeClr val="bg1"/>
                  </a:solidFill>
                  <a:effectLst>
                    <a:outerShdw blurRad="38100" dist="38100" dir="2700000" algn="tl">
                      <a:srgbClr val="000000">
                        <a:alpha val="43137"/>
                      </a:srgbClr>
                    </a:outerShdw>
                  </a:effectLst>
                  <a:latin typeface="+mn-lt"/>
                </a:endParaRPr>
              </a:p>
            </p:txBody>
          </p:sp>
          <p:cxnSp>
            <p:nvCxnSpPr>
              <p:cNvPr id="54" name="Straight Arrow Connector 53"/>
              <p:cNvCxnSpPr/>
              <p:nvPr/>
            </p:nvCxnSpPr>
            <p:spPr>
              <a:xfrm rot="5400000">
                <a:off x="1097905" y="4419897"/>
                <a:ext cx="457711" cy="456659"/>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5400000" flipH="1" flipV="1">
                <a:off x="983951" y="3848271"/>
                <a:ext cx="1143598" cy="1319"/>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555090" y="3505308"/>
                <a:ext cx="121951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250210" y="4724965"/>
                <a:ext cx="1219518" cy="135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791840" y="4266594"/>
                <a:ext cx="915422" cy="131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012677" y="4266594"/>
                <a:ext cx="915422" cy="1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60" name="Cube 59"/>
              <p:cNvSpPr/>
              <p:nvPr/>
            </p:nvSpPr>
            <p:spPr>
              <a:xfrm>
                <a:off x="1631640" y="3505308"/>
                <a:ext cx="381429" cy="1219657"/>
              </a:xfrm>
              <a:prstGeom prst="cube">
                <a:avLst>
                  <a:gd name="adj" fmla="val 82589"/>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bg1"/>
                  </a:solidFill>
                  <a:effectLst>
                    <a:outerShdw blurRad="38100" dist="38100" dir="2700000" algn="tl">
                      <a:srgbClr val="000000">
                        <a:alpha val="43137"/>
                      </a:srgbClr>
                    </a:outerShdw>
                  </a:effectLst>
                </a:endParaRPr>
              </a:p>
            </p:txBody>
          </p:sp>
          <p:cxnSp>
            <p:nvCxnSpPr>
              <p:cNvPr id="61" name="Straight Connector 60"/>
              <p:cNvCxnSpPr/>
              <p:nvPr/>
            </p:nvCxnSpPr>
            <p:spPr>
              <a:xfrm rot="5400000">
                <a:off x="2470051" y="3504985"/>
                <a:ext cx="304235" cy="3048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1250533" y="3504985"/>
                <a:ext cx="304235" cy="3048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1250210" y="3809543"/>
                <a:ext cx="121951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a:off x="2316916" y="3961680"/>
                <a:ext cx="914063" cy="1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2469371" y="4419728"/>
                <a:ext cx="305594" cy="3048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276601" y="2057400"/>
            <a:ext cx="2710774" cy="3229620"/>
            <a:chOff x="3733801" y="2127250"/>
            <a:chExt cx="2983376" cy="3488890"/>
          </a:xfrm>
        </p:grpSpPr>
        <p:sp>
          <p:nvSpPr>
            <p:cNvPr id="10245" name="Text Box 44"/>
            <p:cNvSpPr txBox="1">
              <a:spLocks noChangeArrowheads="1"/>
            </p:cNvSpPr>
            <p:nvPr/>
          </p:nvSpPr>
          <p:spPr bwMode="auto">
            <a:xfrm>
              <a:off x="4030663" y="2589213"/>
              <a:ext cx="1601788" cy="581025"/>
            </a:xfrm>
            <a:prstGeom prst="rect">
              <a:avLst/>
            </a:prstGeom>
            <a:noFill/>
            <a:ln w="3175">
              <a:noFill/>
              <a:miter lim="800000"/>
              <a:headEnd/>
              <a:tailEnd/>
            </a:ln>
          </p:spPr>
          <p:txBody>
            <a:bodyPr wrap="none">
              <a:spAutoFit/>
            </a:bodyPr>
            <a:lstStyle/>
            <a:p>
              <a:pPr algn="ctr" eaLnBrk="0" hangingPunct="0"/>
              <a:r>
                <a:rPr lang="en-US" sz="1600" b="1" dirty="0">
                  <a:solidFill>
                    <a:schemeClr val="bg1"/>
                  </a:solidFill>
                  <a:latin typeface="Arial" pitchFamily="34" charset="0"/>
                  <a:ea typeface="ＭＳ Ｐゴシック"/>
                  <a:cs typeface="ＭＳ Ｐゴシック"/>
                </a:rPr>
                <a:t>Query by type</a:t>
              </a:r>
            </a:p>
            <a:p>
              <a:pPr algn="ctr" eaLnBrk="0" hangingPunct="0"/>
              <a:r>
                <a:rPr lang="en-US" sz="1600" b="1" dirty="0">
                  <a:solidFill>
                    <a:schemeClr val="bg1"/>
                  </a:solidFill>
                  <a:latin typeface="Arial" pitchFamily="34" charset="0"/>
                  <a:ea typeface="ＭＳ Ｐゴシック"/>
                  <a:cs typeface="ＭＳ Ｐゴシック"/>
                </a:rPr>
                <a:t>(VarID = 6875)</a:t>
              </a:r>
            </a:p>
          </p:txBody>
        </p:sp>
        <p:sp>
          <p:nvSpPr>
            <p:cNvPr id="157743" name="Text Box 47"/>
            <p:cNvSpPr txBox="1">
              <a:spLocks noChangeArrowheads="1"/>
            </p:cNvSpPr>
            <p:nvPr/>
          </p:nvSpPr>
          <p:spPr bwMode="auto">
            <a:xfrm>
              <a:off x="4263666" y="2127250"/>
              <a:ext cx="1065933" cy="432230"/>
            </a:xfrm>
            <a:prstGeom prst="rect">
              <a:avLst/>
            </a:prstGeom>
            <a:noFill/>
            <a:ln w="3175">
              <a:noFill/>
              <a:miter lim="800000"/>
              <a:headEnd/>
              <a:tailEnd/>
            </a:ln>
            <a:effectLst/>
          </p:spPr>
          <p:txBody>
            <a:bodyPr wrap="none">
              <a:spAutoFit/>
            </a:bodyPr>
            <a:lstStyle/>
            <a:p>
              <a:pPr algn="ctr" eaLnBrk="0" hangingPunct="0">
                <a:defRPr/>
              </a:pPr>
              <a:r>
                <a:rPr lang="en-US" sz="2000" b="1" dirty="0">
                  <a:solidFill>
                    <a:srgbClr val="0070C0"/>
                  </a:solidFill>
                  <a:latin typeface="+mn-lt"/>
                  <a:ea typeface="ＭＳ Ｐゴシック"/>
                  <a:cs typeface="ＭＳ Ｐゴシック"/>
                </a:rPr>
                <a:t>What?</a:t>
              </a:r>
            </a:p>
          </p:txBody>
        </p:sp>
        <p:grpSp>
          <p:nvGrpSpPr>
            <p:cNvPr id="10251" name="Group 108"/>
            <p:cNvGrpSpPr>
              <a:grpSpLocks/>
            </p:cNvGrpSpPr>
            <p:nvPr/>
          </p:nvGrpSpPr>
          <p:grpSpPr bwMode="auto">
            <a:xfrm>
              <a:off x="3733801" y="3478213"/>
              <a:ext cx="2983376" cy="2137927"/>
              <a:chOff x="3505200" y="3228236"/>
              <a:chExt cx="2576183" cy="1804615"/>
            </a:xfrm>
          </p:grpSpPr>
          <p:cxnSp>
            <p:nvCxnSpPr>
              <p:cNvPr id="63" name="Straight Arrow Connector 62"/>
              <p:cNvCxnSpPr/>
              <p:nvPr/>
            </p:nvCxnSpPr>
            <p:spPr>
              <a:xfrm>
                <a:off x="3963057" y="4419499"/>
                <a:ext cx="1447593" cy="1340"/>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76" name="Text Box 6"/>
              <p:cNvSpPr txBox="1">
                <a:spLocks noChangeArrowheads="1"/>
              </p:cNvSpPr>
              <p:nvPr/>
            </p:nvSpPr>
            <p:spPr bwMode="auto">
              <a:xfrm>
                <a:off x="5121404" y="4151498"/>
                <a:ext cx="959979" cy="280615"/>
              </a:xfrm>
              <a:prstGeom prst="rect">
                <a:avLst/>
              </a:prstGeom>
              <a:noFill/>
              <a:ln w="28575">
                <a:noFill/>
                <a:miter lim="800000"/>
                <a:headEnd/>
                <a:tailEnd/>
              </a:ln>
            </p:spPr>
            <p:txBody>
              <a:bodyPr wrap="none" lIns="91400" tIns="45702" rIns="91400" bIns="45702">
                <a:spAutoFit/>
              </a:bodyPr>
              <a:lstStyle/>
              <a:p>
                <a:pPr defTabSz="457200"/>
                <a:r>
                  <a:rPr lang="en-US" sz="1400" dirty="0">
                    <a:solidFill>
                      <a:srgbClr val="0070C0"/>
                    </a:solidFill>
                    <a:latin typeface="+mn-lt"/>
                    <a:ea typeface="Arial Unicode MS" pitchFamily="34" charset="-128"/>
                    <a:cs typeface="Arial Unicode MS" pitchFamily="34" charset="-128"/>
                  </a:rPr>
                  <a:t>FeatureID</a:t>
                </a:r>
              </a:p>
            </p:txBody>
          </p:sp>
          <p:sp>
            <p:nvSpPr>
              <p:cNvPr id="10277" name="Text Box 8"/>
              <p:cNvSpPr txBox="1">
                <a:spLocks noChangeArrowheads="1"/>
              </p:cNvSpPr>
              <p:nvPr/>
            </p:nvSpPr>
            <p:spPr bwMode="auto">
              <a:xfrm>
                <a:off x="3505200" y="4752236"/>
                <a:ext cx="612397" cy="280615"/>
              </a:xfrm>
              <a:prstGeom prst="rect">
                <a:avLst/>
              </a:prstGeom>
              <a:noFill/>
              <a:ln w="9525">
                <a:noFill/>
                <a:miter lim="800000"/>
                <a:headEnd/>
                <a:tailEnd/>
              </a:ln>
            </p:spPr>
            <p:txBody>
              <a:bodyPr wrap="none" lIns="91400" tIns="45702" rIns="91400" bIns="45702">
                <a:spAutoFit/>
              </a:bodyPr>
              <a:lstStyle/>
              <a:p>
                <a:pPr defTabSz="457200"/>
                <a:r>
                  <a:rPr lang="en-US" sz="1400">
                    <a:solidFill>
                      <a:srgbClr val="0070C0"/>
                    </a:solidFill>
                    <a:latin typeface="+mn-lt"/>
                    <a:ea typeface="Arial Unicode MS" pitchFamily="34" charset="-128"/>
                    <a:cs typeface="Arial Unicode MS" pitchFamily="34" charset="-128"/>
                  </a:rPr>
                  <a:t>VarID</a:t>
                </a:r>
              </a:p>
            </p:txBody>
          </p:sp>
          <p:cxnSp>
            <p:nvCxnSpPr>
              <p:cNvPr id="66" name="Straight Arrow Connector 65"/>
              <p:cNvCxnSpPr/>
              <p:nvPr/>
            </p:nvCxnSpPr>
            <p:spPr>
              <a:xfrm rot="5400000">
                <a:off x="3505659" y="4419041"/>
                <a:ext cx="456941" cy="457856"/>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3390860" y="3848642"/>
                <a:ext cx="1143022" cy="1371"/>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3963057" y="3505617"/>
                <a:ext cx="121866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657362" y="4725019"/>
                <a:ext cx="1220035" cy="13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3199067" y="4266723"/>
                <a:ext cx="915221" cy="137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283" name="Oval 81"/>
              <p:cNvSpPr>
                <a:spLocks noChangeArrowheads="1"/>
              </p:cNvSpPr>
              <p:nvPr/>
            </p:nvSpPr>
            <p:spPr bwMode="auto">
              <a:xfrm>
                <a:off x="3733801" y="4498243"/>
                <a:ext cx="156216" cy="149957"/>
              </a:xfrm>
              <a:prstGeom prst="ellipse">
                <a:avLst/>
              </a:prstGeom>
              <a:solidFill>
                <a:srgbClr val="FFFF00"/>
              </a:solidFill>
              <a:ln w="9525">
                <a:solidFill>
                  <a:schemeClr val="tx1"/>
                </a:solidFill>
                <a:round/>
                <a:headEnd/>
                <a:tailEnd/>
              </a:ln>
            </p:spPr>
            <p:txBody>
              <a:bodyPr wrap="none" anchor="ctr"/>
              <a:lstStyle/>
              <a:p>
                <a:endParaRPr lang="en-US" sz="1400">
                  <a:solidFill>
                    <a:schemeClr val="bg1"/>
                  </a:solidFill>
                  <a:effectLst>
                    <a:outerShdw blurRad="38100" dist="38100" dir="2700000" algn="tl">
                      <a:srgbClr val="000000">
                        <a:alpha val="43137"/>
                      </a:srgbClr>
                    </a:outerShdw>
                  </a:effectLst>
                  <a:latin typeface="+mn-lt"/>
                </a:endParaRPr>
              </a:p>
            </p:txBody>
          </p:sp>
          <p:sp>
            <p:nvSpPr>
              <p:cNvPr id="83" name="Cube 82"/>
              <p:cNvSpPr/>
              <p:nvPr/>
            </p:nvSpPr>
            <p:spPr>
              <a:xfrm>
                <a:off x="3809524" y="3657038"/>
                <a:ext cx="1269385" cy="915221"/>
              </a:xfrm>
              <a:prstGeom prst="cube">
                <a:avLst>
                  <a:gd name="adj" fmla="val 4501"/>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bg1"/>
                  </a:solidFill>
                  <a:effectLst>
                    <a:outerShdw blurRad="38100" dist="38100" dir="2700000" algn="tl">
                      <a:srgbClr val="000000">
                        <a:alpha val="43137"/>
                      </a:srgbClr>
                    </a:outerShdw>
                  </a:effectLst>
                </a:endParaRPr>
              </a:p>
            </p:txBody>
          </p:sp>
          <p:sp>
            <p:nvSpPr>
              <p:cNvPr id="10285" name="Text Box 7"/>
              <p:cNvSpPr txBox="1">
                <a:spLocks noChangeArrowheads="1"/>
              </p:cNvSpPr>
              <p:nvPr/>
            </p:nvSpPr>
            <p:spPr bwMode="auto">
              <a:xfrm>
                <a:off x="3951655" y="3228236"/>
                <a:ext cx="755292" cy="280615"/>
              </a:xfrm>
              <a:prstGeom prst="rect">
                <a:avLst/>
              </a:prstGeom>
              <a:noFill/>
              <a:ln w="952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TsTime</a:t>
                </a:r>
                <a:endParaRPr lang="en-US" sz="1400" dirty="0">
                  <a:solidFill>
                    <a:srgbClr val="0070C0"/>
                  </a:solidFill>
                  <a:latin typeface="+mn-lt"/>
                  <a:ea typeface="Arial Unicode MS" pitchFamily="34" charset="-128"/>
                  <a:cs typeface="Arial Unicode MS" pitchFamily="34" charset="-128"/>
                </a:endParaRPr>
              </a:p>
            </p:txBody>
          </p:sp>
          <p:cxnSp>
            <p:nvCxnSpPr>
              <p:cNvPr id="95" name="Straight Connector 94"/>
              <p:cNvCxnSpPr/>
              <p:nvPr/>
            </p:nvCxnSpPr>
            <p:spPr>
              <a:xfrm rot="5400000">
                <a:off x="4420473" y="4266723"/>
                <a:ext cx="915221" cy="137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4877469" y="3505546"/>
                <a:ext cx="304181" cy="3043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3658119" y="3504860"/>
                <a:ext cx="304181" cy="30569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3657362" y="3809798"/>
                <a:ext cx="122003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290" name="Text Box 6"/>
              <p:cNvSpPr txBox="1">
                <a:spLocks noChangeArrowheads="1"/>
              </p:cNvSpPr>
              <p:nvPr/>
            </p:nvSpPr>
            <p:spPr bwMode="auto">
              <a:xfrm>
                <a:off x="3616026" y="4267200"/>
                <a:ext cx="553227" cy="280615"/>
              </a:xfrm>
              <a:prstGeom prst="rect">
                <a:avLst/>
              </a:prstGeom>
              <a:noFill/>
              <a:ln w="28575">
                <a:noFill/>
                <a:miter lim="800000"/>
                <a:headEnd/>
                <a:tailEnd/>
              </a:ln>
            </p:spPr>
            <p:txBody>
              <a:bodyPr wrap="none" lIns="91400" tIns="45702" rIns="91400" bIns="45702">
                <a:spAutoFit/>
              </a:bodyPr>
              <a:lstStyle/>
              <a:p>
                <a:pPr defTabSz="457200"/>
                <a:r>
                  <a:rPr lang="en-US" sz="1400" b="1" dirty="0">
                    <a:solidFill>
                      <a:srgbClr val="0070C0"/>
                    </a:solidFill>
                    <a:latin typeface="+mn-lt"/>
                    <a:ea typeface="Arial Unicode MS" pitchFamily="34" charset="-128"/>
                    <a:cs typeface="Arial Unicode MS" pitchFamily="34" charset="-128"/>
                  </a:rPr>
                  <a:t>6875</a:t>
                </a:r>
              </a:p>
            </p:txBody>
          </p:sp>
          <p:cxnSp>
            <p:nvCxnSpPr>
              <p:cNvPr id="104" name="Straight Connector 103"/>
              <p:cNvCxnSpPr/>
              <p:nvPr/>
            </p:nvCxnSpPr>
            <p:spPr>
              <a:xfrm rot="5400000">
                <a:off x="4724095" y="3961873"/>
                <a:ext cx="913882" cy="137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5400000">
                <a:off x="4876800" y="4420097"/>
                <a:ext cx="305521" cy="30432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84" name="Group 83"/>
          <p:cNvGrpSpPr/>
          <p:nvPr/>
        </p:nvGrpSpPr>
        <p:grpSpPr>
          <a:xfrm>
            <a:off x="5410200" y="2057400"/>
            <a:ext cx="3151457" cy="3154736"/>
            <a:chOff x="5715000" y="1981200"/>
            <a:chExt cx="3717633" cy="3502242"/>
          </a:xfrm>
        </p:grpSpPr>
        <p:sp>
          <p:nvSpPr>
            <p:cNvPr id="10246" name="Text Box 45"/>
            <p:cNvSpPr txBox="1">
              <a:spLocks noChangeArrowheads="1"/>
            </p:cNvSpPr>
            <p:nvPr/>
          </p:nvSpPr>
          <p:spPr bwMode="auto">
            <a:xfrm>
              <a:off x="5715000" y="2460625"/>
              <a:ext cx="3232150" cy="584200"/>
            </a:xfrm>
            <a:prstGeom prst="rect">
              <a:avLst/>
            </a:prstGeom>
            <a:noFill/>
            <a:ln w="3175">
              <a:noFill/>
              <a:miter lim="800000"/>
              <a:headEnd/>
              <a:tailEnd/>
            </a:ln>
          </p:spPr>
          <p:txBody>
            <a:bodyPr wrap="none">
              <a:spAutoFit/>
            </a:bodyPr>
            <a:lstStyle/>
            <a:p>
              <a:pPr algn="ctr" eaLnBrk="0" hangingPunct="0"/>
              <a:r>
                <a:rPr lang="en-US" sz="1600" b="1" dirty="0">
                  <a:solidFill>
                    <a:schemeClr val="bg1"/>
                  </a:solidFill>
                  <a:latin typeface="Arial" pitchFamily="34" charset="0"/>
                  <a:ea typeface="ＭＳ Ｐゴシック"/>
                  <a:cs typeface="ＭＳ Ｐゴシック"/>
                </a:rPr>
                <a:t>Query by location and type</a:t>
              </a:r>
            </a:p>
            <a:p>
              <a:pPr algn="ctr" eaLnBrk="0" hangingPunct="0"/>
              <a:r>
                <a:rPr lang="en-US" sz="1600" b="1" dirty="0">
                  <a:solidFill>
                    <a:schemeClr val="bg1"/>
                  </a:solidFill>
                  <a:latin typeface="Arial" pitchFamily="34" charset="0"/>
                  <a:ea typeface="ＭＳ Ｐゴシック"/>
                  <a:cs typeface="ＭＳ Ｐゴシック"/>
                </a:rPr>
                <a:t>(FeatureID = 2791 VarID = 6875)</a:t>
              </a:r>
            </a:p>
          </p:txBody>
        </p:sp>
        <p:sp>
          <p:nvSpPr>
            <p:cNvPr id="157744" name="Text Box 48"/>
            <p:cNvSpPr txBox="1">
              <a:spLocks noChangeArrowheads="1"/>
            </p:cNvSpPr>
            <p:nvPr/>
          </p:nvSpPr>
          <p:spPr bwMode="auto">
            <a:xfrm>
              <a:off x="6109096" y="1981200"/>
              <a:ext cx="2772571" cy="444184"/>
            </a:xfrm>
            <a:prstGeom prst="rect">
              <a:avLst/>
            </a:prstGeom>
            <a:noFill/>
            <a:ln w="3175">
              <a:noFill/>
              <a:miter lim="800000"/>
              <a:headEnd/>
              <a:tailEnd/>
            </a:ln>
            <a:effectLst/>
          </p:spPr>
          <p:txBody>
            <a:bodyPr wrap="none">
              <a:spAutoFit/>
            </a:bodyPr>
            <a:lstStyle/>
            <a:p>
              <a:pPr algn="ctr" eaLnBrk="0" hangingPunct="0">
                <a:defRPr/>
              </a:pPr>
              <a:r>
                <a:rPr lang="en-US" sz="2000" b="1" dirty="0">
                  <a:solidFill>
                    <a:srgbClr val="0070C0"/>
                  </a:solidFill>
                  <a:latin typeface="+mn-lt"/>
                  <a:ea typeface="ＭＳ Ｐゴシック"/>
                  <a:cs typeface="ＭＳ Ｐゴシック"/>
                </a:rPr>
                <a:t>Where and What?</a:t>
              </a:r>
            </a:p>
          </p:txBody>
        </p:sp>
        <p:grpSp>
          <p:nvGrpSpPr>
            <p:cNvPr id="10252" name="Group 110"/>
            <p:cNvGrpSpPr>
              <a:grpSpLocks/>
            </p:cNvGrpSpPr>
            <p:nvPr/>
          </p:nvGrpSpPr>
          <p:grpSpPr bwMode="auto">
            <a:xfrm>
              <a:off x="6215059" y="3271839"/>
              <a:ext cx="3217574" cy="2211603"/>
              <a:chOff x="5899030" y="3228237"/>
              <a:chExt cx="2581217" cy="1802432"/>
            </a:xfrm>
          </p:grpSpPr>
          <p:sp>
            <p:nvSpPr>
              <p:cNvPr id="85" name="Cube 84"/>
              <p:cNvSpPr/>
              <p:nvPr/>
            </p:nvSpPr>
            <p:spPr>
              <a:xfrm>
                <a:off x="6203405" y="3657777"/>
                <a:ext cx="1265890" cy="914713"/>
              </a:xfrm>
              <a:prstGeom prst="cube">
                <a:avLst>
                  <a:gd name="adj" fmla="val 4501"/>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bg1"/>
                  </a:solidFill>
                  <a:effectLst>
                    <a:outerShdw blurRad="38100" dist="38100" dir="2700000" algn="tl">
                      <a:srgbClr val="000000">
                        <a:alpha val="43137"/>
                      </a:srgbClr>
                    </a:outerShdw>
                  </a:effectLst>
                </a:endParaRPr>
              </a:p>
            </p:txBody>
          </p:sp>
          <p:sp>
            <p:nvSpPr>
              <p:cNvPr id="48" name="Cube 47"/>
              <p:cNvSpPr/>
              <p:nvPr/>
            </p:nvSpPr>
            <p:spPr>
              <a:xfrm>
                <a:off x="6584191" y="3505109"/>
                <a:ext cx="229236" cy="1067381"/>
              </a:xfrm>
              <a:prstGeom prst="cube">
                <a:avLst>
                  <a:gd name="adj" fmla="val 68699"/>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bg1"/>
                  </a:solidFill>
                  <a:effectLst>
                    <a:outerShdw blurRad="38100" dist="38100" dir="2700000" algn="tl">
                      <a:srgbClr val="000000">
                        <a:alpha val="43137"/>
                      </a:srgbClr>
                    </a:outerShdw>
                  </a:effectLst>
                </a:endParaRPr>
              </a:p>
            </p:txBody>
          </p:sp>
          <p:cxnSp>
            <p:nvCxnSpPr>
              <p:cNvPr id="71" name="Straight Arrow Connector 70"/>
              <p:cNvCxnSpPr/>
              <p:nvPr/>
            </p:nvCxnSpPr>
            <p:spPr>
              <a:xfrm>
                <a:off x="6356228" y="4418529"/>
                <a:ext cx="1448005" cy="2588"/>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5" name="Text Box 6"/>
              <p:cNvSpPr txBox="1">
                <a:spLocks noChangeArrowheads="1"/>
              </p:cNvSpPr>
              <p:nvPr/>
            </p:nvSpPr>
            <p:spPr bwMode="auto">
              <a:xfrm>
                <a:off x="6771857" y="4114800"/>
                <a:ext cx="550898" cy="278432"/>
              </a:xfrm>
              <a:prstGeom prst="rect">
                <a:avLst/>
              </a:prstGeom>
              <a:noFill/>
              <a:ln w="28575">
                <a:noFill/>
                <a:miter lim="800000"/>
                <a:headEnd/>
                <a:tailEnd/>
              </a:ln>
            </p:spPr>
            <p:txBody>
              <a:bodyPr wrap="none" lIns="91400" tIns="45702" rIns="91400" bIns="45702">
                <a:spAutoFit/>
              </a:bodyPr>
              <a:lstStyle/>
              <a:p>
                <a:pPr defTabSz="457200"/>
                <a:r>
                  <a:rPr lang="en-US" sz="1400" dirty="0">
                    <a:solidFill>
                      <a:srgbClr val="0070C0"/>
                    </a:solidFill>
                    <a:effectLst>
                      <a:outerShdw blurRad="38100" dist="38100" dir="2700000" algn="tl">
                        <a:srgbClr val="000000">
                          <a:alpha val="43137"/>
                        </a:srgbClr>
                      </a:outerShdw>
                    </a:effectLst>
                    <a:latin typeface="+mn-lt"/>
                    <a:ea typeface="Arial Unicode MS" pitchFamily="34" charset="-128"/>
                    <a:cs typeface="Arial Unicode MS" pitchFamily="34" charset="-128"/>
                  </a:rPr>
                  <a:t>2791</a:t>
                </a:r>
              </a:p>
            </p:txBody>
          </p:sp>
          <p:sp>
            <p:nvSpPr>
              <p:cNvPr id="10256" name="Text Box 6"/>
              <p:cNvSpPr txBox="1">
                <a:spLocks noChangeArrowheads="1"/>
              </p:cNvSpPr>
              <p:nvPr/>
            </p:nvSpPr>
            <p:spPr bwMode="auto">
              <a:xfrm>
                <a:off x="7524310" y="4119661"/>
                <a:ext cx="955937" cy="278432"/>
              </a:xfrm>
              <a:prstGeom prst="rect">
                <a:avLst/>
              </a:prstGeom>
              <a:noFill/>
              <a:ln w="28575">
                <a:noFill/>
                <a:miter lim="800000"/>
                <a:headEnd/>
                <a:tailEnd/>
              </a:ln>
            </p:spPr>
            <p:txBody>
              <a:bodyPr wrap="none" lIns="91400" tIns="45702" rIns="91400" bIns="45702">
                <a:spAutoFit/>
              </a:bodyPr>
              <a:lstStyle/>
              <a:p>
                <a:pPr defTabSz="457200"/>
                <a:r>
                  <a:rPr lang="en-US" sz="1400" dirty="0">
                    <a:solidFill>
                      <a:srgbClr val="0070C0"/>
                    </a:solidFill>
                    <a:latin typeface="+mn-lt"/>
                    <a:ea typeface="Arial Unicode MS" pitchFamily="34" charset="-128"/>
                    <a:cs typeface="Arial Unicode MS" pitchFamily="34" charset="-128"/>
                  </a:rPr>
                  <a:t>FeatureID</a:t>
                </a:r>
              </a:p>
            </p:txBody>
          </p:sp>
          <p:sp>
            <p:nvSpPr>
              <p:cNvPr id="10257" name="Text Box 8"/>
              <p:cNvSpPr txBox="1">
                <a:spLocks noChangeArrowheads="1"/>
              </p:cNvSpPr>
              <p:nvPr/>
            </p:nvSpPr>
            <p:spPr bwMode="auto">
              <a:xfrm>
                <a:off x="5899032" y="4752237"/>
                <a:ext cx="609819" cy="278432"/>
              </a:xfrm>
              <a:prstGeom prst="rect">
                <a:avLst/>
              </a:prstGeom>
              <a:noFill/>
              <a:ln w="952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VarID</a:t>
                </a:r>
                <a:endParaRPr lang="en-US" sz="1400" dirty="0">
                  <a:solidFill>
                    <a:srgbClr val="0070C0"/>
                  </a:solidFill>
                  <a:latin typeface="+mn-lt"/>
                  <a:ea typeface="Arial Unicode MS" pitchFamily="34" charset="-128"/>
                  <a:cs typeface="Arial Unicode MS" pitchFamily="34" charset="-128"/>
                </a:endParaRPr>
              </a:p>
            </p:txBody>
          </p:sp>
          <p:sp>
            <p:nvSpPr>
              <p:cNvPr id="10258" name="Oval 74"/>
              <p:cNvSpPr>
                <a:spLocks noChangeArrowheads="1"/>
              </p:cNvSpPr>
              <p:nvPr/>
            </p:nvSpPr>
            <p:spPr bwMode="auto">
              <a:xfrm>
                <a:off x="6733415" y="4345842"/>
                <a:ext cx="156216" cy="149957"/>
              </a:xfrm>
              <a:prstGeom prst="ellipse">
                <a:avLst/>
              </a:prstGeom>
              <a:solidFill>
                <a:srgbClr val="0070C0"/>
              </a:solidFill>
              <a:ln w="9525">
                <a:solidFill>
                  <a:schemeClr val="tx1"/>
                </a:solidFill>
                <a:round/>
                <a:headEnd/>
                <a:tailEnd/>
              </a:ln>
            </p:spPr>
            <p:txBody>
              <a:bodyPr wrap="none" anchor="ctr"/>
              <a:lstStyle/>
              <a:p>
                <a:endParaRPr lang="en-US" sz="1400">
                  <a:solidFill>
                    <a:schemeClr val="bg1"/>
                  </a:solidFill>
                  <a:effectLst>
                    <a:outerShdw blurRad="38100" dist="38100" dir="2700000" algn="tl">
                      <a:srgbClr val="000000">
                        <a:alpha val="43137"/>
                      </a:srgbClr>
                    </a:outerShdw>
                  </a:effectLst>
                  <a:latin typeface="+mn-lt"/>
                </a:endParaRPr>
              </a:p>
            </p:txBody>
          </p:sp>
          <p:cxnSp>
            <p:nvCxnSpPr>
              <p:cNvPr id="76" name="Straight Arrow Connector 75"/>
              <p:cNvCxnSpPr/>
              <p:nvPr/>
            </p:nvCxnSpPr>
            <p:spPr>
              <a:xfrm rot="5400000">
                <a:off x="5898627" y="4418932"/>
                <a:ext cx="458004" cy="457197"/>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rot="5400000" flipH="1" flipV="1">
                <a:off x="5783735" y="3848622"/>
                <a:ext cx="1143715" cy="1273"/>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356228" y="3505109"/>
                <a:ext cx="122004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051855" y="4725158"/>
                <a:ext cx="1218769" cy="129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5593225" y="4266527"/>
                <a:ext cx="914713" cy="25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6051374" y="3505590"/>
                <a:ext cx="305336" cy="3043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265" name="Oval 83"/>
              <p:cNvSpPr>
                <a:spLocks noChangeArrowheads="1"/>
              </p:cNvSpPr>
              <p:nvPr/>
            </p:nvSpPr>
            <p:spPr bwMode="auto">
              <a:xfrm>
                <a:off x="6127631" y="4498243"/>
                <a:ext cx="156216" cy="149957"/>
              </a:xfrm>
              <a:prstGeom prst="ellipse">
                <a:avLst/>
              </a:prstGeom>
              <a:solidFill>
                <a:srgbClr val="FFFF00"/>
              </a:solidFill>
              <a:ln w="9525">
                <a:solidFill>
                  <a:schemeClr val="tx1"/>
                </a:solidFill>
                <a:round/>
                <a:headEnd/>
                <a:tailEnd/>
              </a:ln>
            </p:spPr>
            <p:txBody>
              <a:bodyPr wrap="none" anchor="ctr"/>
              <a:lstStyle/>
              <a:p>
                <a:endParaRPr lang="en-US" sz="1400">
                  <a:solidFill>
                    <a:schemeClr val="bg1"/>
                  </a:solidFill>
                  <a:effectLst>
                    <a:outerShdw blurRad="38100" dist="38100" dir="2700000" algn="tl">
                      <a:srgbClr val="000000">
                        <a:alpha val="43137"/>
                      </a:srgbClr>
                    </a:outerShdw>
                  </a:effectLst>
                  <a:latin typeface="+mn-lt"/>
                </a:endParaRPr>
              </a:p>
            </p:txBody>
          </p:sp>
          <p:sp>
            <p:nvSpPr>
              <p:cNvPr id="10267" name="Text Box 7"/>
              <p:cNvSpPr txBox="1">
                <a:spLocks noChangeArrowheads="1"/>
              </p:cNvSpPr>
              <p:nvPr/>
            </p:nvSpPr>
            <p:spPr bwMode="auto">
              <a:xfrm>
                <a:off x="6345487" y="3228237"/>
                <a:ext cx="752113" cy="278432"/>
              </a:xfrm>
              <a:prstGeom prst="rect">
                <a:avLst/>
              </a:prstGeom>
              <a:noFill/>
              <a:ln w="9525">
                <a:noFill/>
                <a:miter lim="800000"/>
                <a:headEnd/>
                <a:tailEnd/>
              </a:ln>
            </p:spPr>
            <p:txBody>
              <a:bodyPr wrap="none" lIns="91400" tIns="45702" rIns="91400" bIns="45702">
                <a:spAutoFit/>
              </a:bodyPr>
              <a:lstStyle/>
              <a:p>
                <a:pPr defTabSz="457200"/>
                <a:r>
                  <a:rPr lang="en-US" sz="1400">
                    <a:solidFill>
                      <a:srgbClr val="0070C0"/>
                    </a:solidFill>
                    <a:latin typeface="+mn-lt"/>
                    <a:ea typeface="Arial Unicode MS" pitchFamily="34" charset="-128"/>
                    <a:cs typeface="Arial Unicode MS" pitchFamily="34" charset="-128"/>
                  </a:rPr>
                  <a:t>TsTime</a:t>
                </a:r>
              </a:p>
            </p:txBody>
          </p:sp>
          <p:sp>
            <p:nvSpPr>
              <p:cNvPr id="91" name="Cube 90"/>
              <p:cNvSpPr/>
              <p:nvPr/>
            </p:nvSpPr>
            <p:spPr>
              <a:xfrm>
                <a:off x="6432640" y="3657777"/>
                <a:ext cx="227962" cy="1067381"/>
              </a:xfrm>
              <a:prstGeom prst="cube">
                <a:avLst>
                  <a:gd name="adj" fmla="val 68699"/>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dirty="0">
                  <a:solidFill>
                    <a:schemeClr val="bg1"/>
                  </a:solidFill>
                  <a:effectLst>
                    <a:outerShdw blurRad="38100" dist="38100" dir="2700000" algn="tl">
                      <a:srgbClr val="000000">
                        <a:alpha val="43137"/>
                      </a:srgbClr>
                    </a:outerShdw>
                  </a:effectLst>
                </a:endParaRPr>
              </a:p>
            </p:txBody>
          </p:sp>
          <p:cxnSp>
            <p:nvCxnSpPr>
              <p:cNvPr id="92" name="Straight Connector 91"/>
              <p:cNvCxnSpPr/>
              <p:nvPr/>
            </p:nvCxnSpPr>
            <p:spPr>
              <a:xfrm flipV="1">
                <a:off x="6051855" y="3810445"/>
                <a:ext cx="121876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5400000">
                <a:off x="6813904" y="4267164"/>
                <a:ext cx="914713" cy="127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7270779" y="3504953"/>
                <a:ext cx="305336" cy="3056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0272" name="Text Box 6"/>
              <p:cNvSpPr txBox="1">
                <a:spLocks noChangeArrowheads="1"/>
              </p:cNvSpPr>
              <p:nvPr/>
            </p:nvSpPr>
            <p:spPr bwMode="auto">
              <a:xfrm>
                <a:off x="6009858" y="4267200"/>
                <a:ext cx="550898" cy="278432"/>
              </a:xfrm>
              <a:prstGeom prst="rect">
                <a:avLst/>
              </a:prstGeom>
              <a:noFill/>
              <a:ln w="28575">
                <a:noFill/>
                <a:miter lim="800000"/>
                <a:headEnd/>
                <a:tailEnd/>
              </a:ln>
            </p:spPr>
            <p:txBody>
              <a:bodyPr wrap="none" lIns="91400" tIns="45702" rIns="91400" bIns="45702">
                <a:spAutoFit/>
              </a:bodyPr>
              <a:lstStyle/>
              <a:p>
                <a:pPr defTabSz="457200"/>
                <a:r>
                  <a:rPr lang="en-US" sz="1400" b="1" dirty="0">
                    <a:solidFill>
                      <a:srgbClr val="0070C0"/>
                    </a:solidFill>
                    <a:latin typeface="+mn-lt"/>
                    <a:ea typeface="Arial Unicode MS" pitchFamily="34" charset="-128"/>
                    <a:cs typeface="Arial Unicode MS" pitchFamily="34" charset="-128"/>
                  </a:rPr>
                  <a:t>6875</a:t>
                </a:r>
              </a:p>
            </p:txBody>
          </p:sp>
          <p:cxnSp>
            <p:nvCxnSpPr>
              <p:cNvPr id="106" name="Straight Connector 105"/>
              <p:cNvCxnSpPr/>
              <p:nvPr/>
            </p:nvCxnSpPr>
            <p:spPr>
              <a:xfrm rot="5400000">
                <a:off x="7118288" y="3960545"/>
                <a:ext cx="913419" cy="25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7270132" y="4419020"/>
                <a:ext cx="306629" cy="30564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72" name="Title 71"/>
          <p:cNvSpPr>
            <a:spLocks noGrp="1"/>
          </p:cNvSpPr>
          <p:nvPr>
            <p:ph type="title"/>
          </p:nvPr>
        </p:nvSpPr>
        <p:spPr/>
        <p:txBody>
          <a:bodyPr>
            <a:normAutofit fontScale="90000"/>
          </a:bodyPr>
          <a:lstStyle/>
          <a:p>
            <a:r>
              <a:rPr lang="en-US" sz="3200" dirty="0" smtClean="0"/>
              <a:t>Time series views</a:t>
            </a:r>
            <a:endParaRPr lang="en-US" sz="3200" dirty="0"/>
          </a:p>
        </p:txBody>
      </p:sp>
    </p:spTree>
    <p:extLst>
      <p:ext uri="{BB962C8B-B14F-4D97-AF65-F5344CB8AC3E}">
        <p14:creationId xmlns:p14="http://schemas.microsoft.com/office/powerpoint/2010/main" val="359620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8"/>
          <p:cNvPicPr>
            <a:picLocks noChangeAspect="1" noChangeArrowheads="1"/>
          </p:cNvPicPr>
          <p:nvPr/>
        </p:nvPicPr>
        <p:blipFill>
          <a:blip r:embed="rId3" cstate="print"/>
          <a:srcRect/>
          <a:stretch>
            <a:fillRect/>
          </a:stretch>
        </p:blipFill>
        <p:spPr bwMode="auto">
          <a:xfrm>
            <a:off x="990600" y="1314219"/>
            <a:ext cx="2819400" cy="2724382"/>
          </a:xfrm>
          <a:prstGeom prst="rect">
            <a:avLst/>
          </a:prstGeom>
          <a:noFill/>
          <a:ln w="3175">
            <a:noFill/>
            <a:miter lim="800000"/>
            <a:headEnd/>
            <a:tailEnd/>
          </a:ln>
        </p:spPr>
      </p:pic>
      <p:sp>
        <p:nvSpPr>
          <p:cNvPr id="11268" name="Text Box 9"/>
          <p:cNvSpPr txBox="1">
            <a:spLocks noChangeArrowheads="1"/>
          </p:cNvSpPr>
          <p:nvPr/>
        </p:nvSpPr>
        <p:spPr bwMode="auto">
          <a:xfrm>
            <a:off x="1060450" y="1447800"/>
            <a:ext cx="1987550" cy="336550"/>
          </a:xfrm>
          <a:prstGeom prst="rect">
            <a:avLst/>
          </a:prstGeom>
          <a:solidFill>
            <a:schemeClr val="tx2"/>
          </a:solidFill>
          <a:ln w="3175">
            <a:noFill/>
            <a:miter lim="800000"/>
            <a:headEnd/>
            <a:tailEnd/>
          </a:ln>
        </p:spPr>
        <p:txBody>
          <a:bodyPr wrap="none">
            <a:spAutoFit/>
          </a:bodyPr>
          <a:lstStyle/>
          <a:p>
            <a:pPr eaLnBrk="0" hangingPunct="0"/>
            <a:r>
              <a:rPr lang="en-US" sz="1600" dirty="0">
                <a:solidFill>
                  <a:schemeClr val="bg1"/>
                </a:solidFill>
              </a:rPr>
              <a:t>Well HydroID = 2791</a:t>
            </a:r>
          </a:p>
        </p:txBody>
      </p:sp>
      <p:pic>
        <p:nvPicPr>
          <p:cNvPr id="11270" name="Picture 8"/>
          <p:cNvPicPr>
            <a:picLocks noChangeAspect="1" noChangeArrowheads="1"/>
          </p:cNvPicPr>
          <p:nvPr/>
        </p:nvPicPr>
        <p:blipFill>
          <a:blip r:embed="rId4" cstate="print"/>
          <a:srcRect/>
          <a:stretch>
            <a:fillRect/>
          </a:stretch>
        </p:blipFill>
        <p:spPr bwMode="auto">
          <a:xfrm>
            <a:off x="4038601" y="3276600"/>
            <a:ext cx="4272517" cy="2895600"/>
          </a:xfrm>
          <a:prstGeom prst="rect">
            <a:avLst/>
          </a:prstGeom>
          <a:noFill/>
          <a:ln w="9525">
            <a:noFill/>
            <a:miter lim="800000"/>
            <a:headEnd/>
            <a:tailEnd/>
          </a:ln>
        </p:spPr>
      </p:pic>
      <p:pic>
        <p:nvPicPr>
          <p:cNvPr id="11271" name="Picture 5"/>
          <p:cNvPicPr>
            <a:picLocks noChangeAspect="1" noChangeArrowheads="1"/>
          </p:cNvPicPr>
          <p:nvPr/>
        </p:nvPicPr>
        <p:blipFill>
          <a:blip r:embed="rId5" cstate="print"/>
          <a:srcRect/>
          <a:stretch>
            <a:fillRect/>
          </a:stretch>
        </p:blipFill>
        <p:spPr bwMode="auto">
          <a:xfrm>
            <a:off x="947832" y="3090863"/>
            <a:ext cx="2862168" cy="3157537"/>
          </a:xfrm>
          <a:prstGeom prst="rect">
            <a:avLst/>
          </a:prstGeom>
          <a:noFill/>
          <a:ln w="9525">
            <a:noFill/>
            <a:miter lim="800000"/>
            <a:headEnd/>
            <a:tailEnd/>
          </a:ln>
        </p:spPr>
      </p:pic>
      <p:sp>
        <p:nvSpPr>
          <p:cNvPr id="460810" name="Line 10"/>
          <p:cNvSpPr>
            <a:spLocks noChangeShapeType="1"/>
          </p:cNvSpPr>
          <p:nvPr/>
        </p:nvSpPr>
        <p:spPr bwMode="auto">
          <a:xfrm flipH="1">
            <a:off x="1447800" y="1828800"/>
            <a:ext cx="381000" cy="1447800"/>
          </a:xfrm>
          <a:prstGeom prst="line">
            <a:avLst/>
          </a:prstGeom>
          <a:noFill/>
          <a:ln w="38100">
            <a:solidFill>
              <a:srgbClr val="000000"/>
            </a:solidFill>
            <a:round/>
            <a:headEnd/>
            <a:tailEnd type="triangle" w="med" len="me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14" name="Line 10"/>
          <p:cNvSpPr>
            <a:spLocks noChangeShapeType="1"/>
          </p:cNvSpPr>
          <p:nvPr/>
        </p:nvSpPr>
        <p:spPr bwMode="auto">
          <a:xfrm>
            <a:off x="3505200" y="4114800"/>
            <a:ext cx="2133600" cy="457200"/>
          </a:xfrm>
          <a:prstGeom prst="line">
            <a:avLst/>
          </a:prstGeom>
          <a:noFill/>
          <a:ln w="38100">
            <a:solidFill>
              <a:srgbClr val="000000"/>
            </a:solidFill>
            <a:round/>
            <a:headEnd/>
            <a:tailEnd type="triangle" w="med" len="med"/>
          </a:ln>
          <a:effectLst/>
        </p:spPr>
        <p:txBody>
          <a:bodyPr wrap="none" anchor="ctr"/>
          <a:lstStyle/>
          <a:p>
            <a:pPr eaLnBrk="0" hangingPunct="0">
              <a:defRPr/>
            </a:pPr>
            <a:endParaRPr lang="en-US">
              <a:effectLst>
                <a:outerShdw blurRad="38100" dist="38100" dir="2700000" algn="tl">
                  <a:srgbClr val="000000">
                    <a:alpha val="43137"/>
                  </a:srgbClr>
                </a:outerShdw>
              </a:effectLst>
            </a:endParaRPr>
          </a:p>
        </p:txBody>
      </p:sp>
      <p:sp>
        <p:nvSpPr>
          <p:cNvPr id="10" name="Title 9"/>
          <p:cNvSpPr>
            <a:spLocks noGrp="1"/>
          </p:cNvSpPr>
          <p:nvPr>
            <p:ph type="title"/>
          </p:nvPr>
        </p:nvSpPr>
        <p:spPr/>
        <p:txBody>
          <a:bodyPr>
            <a:normAutofit fontScale="90000"/>
          </a:bodyPr>
          <a:lstStyle/>
          <a:p>
            <a:r>
              <a:rPr lang="en-US" sz="3200" dirty="0" smtClean="0"/>
              <a:t>Time series views</a:t>
            </a:r>
            <a:endParaRPr lang="en-US" sz="3200" dirty="0"/>
          </a:p>
        </p:txBody>
      </p:sp>
      <p:sp>
        <p:nvSpPr>
          <p:cNvPr id="12" name="Text Placeholder 11"/>
          <p:cNvSpPr>
            <a:spLocks noGrp="1"/>
          </p:cNvSpPr>
          <p:nvPr>
            <p:ph type="body" sz="quarter" idx="14"/>
          </p:nvPr>
        </p:nvSpPr>
        <p:spPr>
          <a:xfrm>
            <a:off x="3962400" y="1295400"/>
            <a:ext cx="4267200" cy="1524000"/>
          </a:xfrm>
        </p:spPr>
        <p:txBody>
          <a:bodyPr>
            <a:normAutofit lnSpcReduction="10000"/>
          </a:bodyPr>
          <a:lstStyle/>
          <a:p>
            <a:pPr>
              <a:lnSpc>
                <a:spcPct val="100000"/>
              </a:lnSpc>
            </a:pPr>
            <a:r>
              <a:rPr lang="en-US" sz="2400" b="0" dirty="0" smtClean="0"/>
              <a:t>Create a plot of time series related to a feature</a:t>
            </a:r>
          </a:p>
          <a:p>
            <a:pPr>
              <a:lnSpc>
                <a:spcPct val="100000"/>
              </a:lnSpc>
            </a:pPr>
            <a:r>
              <a:rPr lang="en-US" sz="2400" b="0" dirty="0" smtClean="0"/>
              <a:t>Get all the data of VarID 6875 measured at Feature 2791</a:t>
            </a:r>
          </a:p>
          <a:p>
            <a:pPr>
              <a:lnSpc>
                <a:spcPct val="100000"/>
              </a:lnSpc>
            </a:pPr>
            <a:endParaRPr lang="en-US" sz="2400" b="0" dirty="0"/>
          </a:p>
        </p:txBody>
      </p:sp>
    </p:spTree>
    <p:extLst>
      <p:ext uri="{BB962C8B-B14F-4D97-AF65-F5344CB8AC3E}">
        <p14:creationId xmlns:p14="http://schemas.microsoft.com/office/powerpoint/2010/main" val="46006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09" name="Picture 21"/>
          <p:cNvPicPr>
            <a:picLocks noChangeAspect="1" noChangeArrowheads="1"/>
          </p:cNvPicPr>
          <p:nvPr/>
        </p:nvPicPr>
        <p:blipFill>
          <a:blip r:embed="rId3" cstate="print"/>
          <a:srcRect/>
          <a:stretch>
            <a:fillRect/>
          </a:stretch>
        </p:blipFill>
        <p:spPr bwMode="auto">
          <a:xfrm>
            <a:off x="4721225" y="2674236"/>
            <a:ext cx="3265487" cy="2050164"/>
          </a:xfrm>
          <a:prstGeom prst="rect">
            <a:avLst/>
          </a:prstGeom>
          <a:noFill/>
          <a:ln w="9525">
            <a:noFill/>
            <a:miter lim="800000"/>
            <a:headEnd/>
            <a:tailEnd/>
          </a:ln>
        </p:spPr>
      </p:pic>
      <p:pic>
        <p:nvPicPr>
          <p:cNvPr id="165910" name="Picture 22"/>
          <p:cNvPicPr>
            <a:picLocks noChangeAspect="1" noChangeArrowheads="1"/>
          </p:cNvPicPr>
          <p:nvPr/>
        </p:nvPicPr>
        <p:blipFill>
          <a:blip r:embed="rId4" cstate="print"/>
          <a:srcRect/>
          <a:stretch>
            <a:fillRect/>
          </a:stretch>
        </p:blipFill>
        <p:spPr bwMode="auto">
          <a:xfrm>
            <a:off x="4800600" y="2720273"/>
            <a:ext cx="1128712" cy="1401762"/>
          </a:xfrm>
          <a:prstGeom prst="rect">
            <a:avLst/>
          </a:prstGeom>
          <a:noFill/>
          <a:ln w="9525">
            <a:noFill/>
            <a:miter lim="800000"/>
            <a:headEnd/>
            <a:tailEnd/>
          </a:ln>
        </p:spPr>
      </p:pic>
      <p:sp>
        <p:nvSpPr>
          <p:cNvPr id="165911" name="Text Box 23"/>
          <p:cNvSpPr txBox="1">
            <a:spLocks noChangeArrowheads="1"/>
          </p:cNvSpPr>
          <p:nvPr/>
        </p:nvSpPr>
        <p:spPr bwMode="auto">
          <a:xfrm>
            <a:off x="4440237" y="2032885"/>
            <a:ext cx="3698875" cy="641350"/>
          </a:xfrm>
          <a:prstGeom prst="rect">
            <a:avLst/>
          </a:prstGeom>
          <a:noFill/>
          <a:ln w="9525">
            <a:noFill/>
            <a:miter lim="800000"/>
            <a:headEnd/>
            <a:tailEnd/>
          </a:ln>
        </p:spPr>
        <p:txBody>
          <a:bodyPr wrap="square">
            <a:spAutoFit/>
          </a:bodyPr>
          <a:lstStyle/>
          <a:p>
            <a:pPr algn="ctr"/>
            <a:r>
              <a:rPr lang="en-US" sz="1800" b="1" dirty="0">
                <a:latin typeface="Arial" pitchFamily="34" charset="0"/>
                <a:ea typeface="ＭＳ Ｐゴシック"/>
                <a:cs typeface="ＭＳ Ｐゴシック"/>
              </a:rPr>
              <a:t>Water level in the Edwards Aquifer in 1/1999</a:t>
            </a:r>
          </a:p>
        </p:txBody>
      </p:sp>
      <p:sp>
        <p:nvSpPr>
          <p:cNvPr id="26" name="Cube 25"/>
          <p:cNvSpPr/>
          <p:nvPr/>
        </p:nvSpPr>
        <p:spPr bwMode="auto">
          <a:xfrm>
            <a:off x="1371600" y="2935879"/>
            <a:ext cx="1371600" cy="228600"/>
          </a:xfrm>
          <a:prstGeom prst="cube">
            <a:avLst>
              <a:gd name="adj" fmla="val 68179"/>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27" name="Cube 26"/>
          <p:cNvSpPr/>
          <p:nvPr/>
        </p:nvSpPr>
        <p:spPr bwMode="auto">
          <a:xfrm>
            <a:off x="1371600" y="2631079"/>
            <a:ext cx="1219200" cy="914400"/>
          </a:xfrm>
          <a:prstGeom prst="cube">
            <a:avLst>
              <a:gd name="adj" fmla="val 4501"/>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sp>
        <p:nvSpPr>
          <p:cNvPr id="12301" name="Text Box 6"/>
          <p:cNvSpPr txBox="1">
            <a:spLocks noChangeArrowheads="1"/>
          </p:cNvSpPr>
          <p:nvPr/>
        </p:nvSpPr>
        <p:spPr bwMode="auto">
          <a:xfrm>
            <a:off x="1524000" y="2735635"/>
            <a:ext cx="652662" cy="276963"/>
          </a:xfrm>
          <a:prstGeom prst="rect">
            <a:avLst/>
          </a:prstGeom>
          <a:noFill/>
          <a:ln w="28575">
            <a:noFill/>
            <a:miter lim="800000"/>
            <a:headEnd/>
            <a:tailEnd/>
          </a:ln>
        </p:spPr>
        <p:txBody>
          <a:bodyPr wrap="none" lIns="91400" tIns="45702" rIns="91400" bIns="45702">
            <a:spAutoFit/>
          </a:bodyPr>
          <a:lstStyle/>
          <a:p>
            <a:pPr defTabSz="457200"/>
            <a:r>
              <a:rPr lang="en-US" sz="1200" b="1" dirty="0">
                <a:solidFill>
                  <a:srgbClr val="0070C0"/>
                </a:solidFill>
                <a:latin typeface="+mn-lt"/>
                <a:ea typeface="Arial Unicode MS" pitchFamily="34" charset="-128"/>
                <a:cs typeface="Arial Unicode MS" pitchFamily="34" charset="-128"/>
              </a:rPr>
              <a:t>1/1991</a:t>
            </a:r>
          </a:p>
        </p:txBody>
      </p:sp>
      <p:cxnSp>
        <p:nvCxnSpPr>
          <p:cNvPr id="29" name="Straight Arrow Connector 28"/>
          <p:cNvCxnSpPr/>
          <p:nvPr/>
        </p:nvCxnSpPr>
        <p:spPr bwMode="auto">
          <a:xfrm>
            <a:off x="1524000" y="3393079"/>
            <a:ext cx="1447800" cy="1588"/>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03" name="Text Box 6"/>
          <p:cNvSpPr txBox="1">
            <a:spLocks noChangeArrowheads="1"/>
          </p:cNvSpPr>
          <p:nvPr/>
        </p:nvSpPr>
        <p:spPr bwMode="auto">
          <a:xfrm>
            <a:off x="2710768" y="3088654"/>
            <a:ext cx="867464" cy="276963"/>
          </a:xfrm>
          <a:prstGeom prst="rect">
            <a:avLst/>
          </a:prstGeom>
          <a:noFill/>
          <a:ln w="28575">
            <a:noFill/>
            <a:miter lim="800000"/>
            <a:headEnd/>
            <a:tailEnd/>
          </a:ln>
        </p:spPr>
        <p:txBody>
          <a:bodyPr wrap="none" lIns="91400" tIns="45702" rIns="91400" bIns="45702">
            <a:spAutoFit/>
          </a:bodyPr>
          <a:lstStyle/>
          <a:p>
            <a:pPr defTabSz="457200"/>
            <a:r>
              <a:rPr lang="en-US" sz="1200">
                <a:solidFill>
                  <a:schemeClr val="bg1"/>
                </a:solidFill>
                <a:latin typeface="+mn-lt"/>
                <a:ea typeface="Arial Unicode MS" pitchFamily="34" charset="-128"/>
                <a:cs typeface="Arial Unicode MS" pitchFamily="34" charset="-128"/>
              </a:rPr>
              <a:t>FeatureID</a:t>
            </a:r>
          </a:p>
        </p:txBody>
      </p:sp>
      <p:sp>
        <p:nvSpPr>
          <p:cNvPr id="12304" name="Text Box 8"/>
          <p:cNvSpPr txBox="1">
            <a:spLocks noChangeArrowheads="1"/>
          </p:cNvSpPr>
          <p:nvPr/>
        </p:nvSpPr>
        <p:spPr bwMode="auto">
          <a:xfrm>
            <a:off x="1066800" y="3725829"/>
            <a:ext cx="565908" cy="276963"/>
          </a:xfrm>
          <a:prstGeom prst="rect">
            <a:avLst/>
          </a:prstGeom>
          <a:noFill/>
          <a:ln w="9525">
            <a:noFill/>
            <a:miter lim="800000"/>
            <a:headEnd/>
            <a:tailEnd/>
          </a:ln>
        </p:spPr>
        <p:txBody>
          <a:bodyPr wrap="none" lIns="91400" tIns="45702" rIns="91400" bIns="45702">
            <a:spAutoFit/>
          </a:bodyPr>
          <a:lstStyle/>
          <a:p>
            <a:pPr defTabSz="457200"/>
            <a:r>
              <a:rPr lang="en-US" sz="1200">
                <a:solidFill>
                  <a:schemeClr val="bg1"/>
                </a:solidFill>
                <a:latin typeface="+mn-lt"/>
                <a:ea typeface="Arial Unicode MS" pitchFamily="34" charset="-128"/>
                <a:cs typeface="Arial Unicode MS" pitchFamily="34" charset="-128"/>
              </a:rPr>
              <a:t>VarID</a:t>
            </a:r>
          </a:p>
        </p:txBody>
      </p:sp>
      <p:sp>
        <p:nvSpPr>
          <p:cNvPr id="12305" name="Oval 31"/>
          <p:cNvSpPr>
            <a:spLocks noChangeArrowheads="1"/>
          </p:cNvSpPr>
          <p:nvPr/>
        </p:nvSpPr>
        <p:spPr bwMode="auto">
          <a:xfrm>
            <a:off x="1447800" y="2860147"/>
            <a:ext cx="156216" cy="149896"/>
          </a:xfrm>
          <a:prstGeom prst="ellipse">
            <a:avLst/>
          </a:prstGeom>
          <a:solidFill>
            <a:srgbClr val="0070C0"/>
          </a:solidFill>
          <a:ln w="9525">
            <a:solidFill>
              <a:schemeClr val="tx1"/>
            </a:solidFill>
            <a:round/>
            <a:headEnd/>
            <a:tailEnd/>
          </a:ln>
        </p:spPr>
        <p:txBody>
          <a:bodyPr wrap="none" anchor="ctr"/>
          <a:lstStyle/>
          <a:p>
            <a:endParaRPr lang="en-US">
              <a:solidFill>
                <a:schemeClr val="bg1"/>
              </a:solidFill>
              <a:latin typeface="+mn-lt"/>
            </a:endParaRPr>
          </a:p>
        </p:txBody>
      </p:sp>
      <p:cxnSp>
        <p:nvCxnSpPr>
          <p:cNvPr id="33" name="Straight Arrow Connector 32"/>
          <p:cNvCxnSpPr/>
          <p:nvPr/>
        </p:nvCxnSpPr>
        <p:spPr bwMode="auto">
          <a:xfrm rot="5400000">
            <a:off x="1066800" y="3393079"/>
            <a:ext cx="457200" cy="457200"/>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bwMode="auto">
          <a:xfrm rot="5400000" flipH="1" flipV="1">
            <a:off x="952501" y="2821579"/>
            <a:ext cx="1143000" cy="3175"/>
          </a:xfrm>
          <a:prstGeom prst="straightConnector1">
            <a:avLst/>
          </a:prstGeom>
          <a:ln w="28575">
            <a:solidFill>
              <a:schemeClr val="bg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auto">
          <a:xfrm flipV="1">
            <a:off x="1524000" y="2478679"/>
            <a:ext cx="1219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a:off x="1219200" y="3697879"/>
            <a:ext cx="1219200"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rot="5400000">
            <a:off x="761207" y="3239885"/>
            <a:ext cx="914400" cy="15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auto">
          <a:xfrm rot="5400000">
            <a:off x="2285207" y="2935085"/>
            <a:ext cx="914400" cy="158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rot="5400000">
            <a:off x="2438400" y="3393079"/>
            <a:ext cx="30480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auto">
          <a:xfrm rot="5400000">
            <a:off x="1219200" y="2478679"/>
            <a:ext cx="30480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314" name="Text Box 6"/>
          <p:cNvSpPr txBox="1">
            <a:spLocks noChangeArrowheads="1"/>
          </p:cNvSpPr>
          <p:nvPr/>
        </p:nvSpPr>
        <p:spPr bwMode="auto">
          <a:xfrm>
            <a:off x="1406226" y="3421154"/>
            <a:ext cx="524422" cy="276963"/>
          </a:xfrm>
          <a:prstGeom prst="rect">
            <a:avLst/>
          </a:prstGeom>
          <a:noFill/>
          <a:ln w="28575">
            <a:noFill/>
            <a:miter lim="800000"/>
            <a:headEnd/>
            <a:tailEnd/>
          </a:ln>
        </p:spPr>
        <p:txBody>
          <a:bodyPr wrap="none" lIns="91400" tIns="45702" rIns="91400" bIns="45702">
            <a:spAutoFit/>
          </a:bodyPr>
          <a:lstStyle/>
          <a:p>
            <a:pPr defTabSz="457200"/>
            <a:r>
              <a:rPr lang="en-US" sz="1200" dirty="0">
                <a:solidFill>
                  <a:srgbClr val="0070C0"/>
                </a:solidFill>
                <a:latin typeface="+mn-lt"/>
                <a:ea typeface="Arial Unicode MS" pitchFamily="34" charset="-128"/>
                <a:cs typeface="Arial Unicode MS" pitchFamily="34" charset="-128"/>
              </a:rPr>
              <a:t>6875</a:t>
            </a:r>
          </a:p>
        </p:txBody>
      </p:sp>
      <p:sp>
        <p:nvSpPr>
          <p:cNvPr id="12315" name="Oval 41"/>
          <p:cNvSpPr>
            <a:spLocks noChangeArrowheads="1"/>
          </p:cNvSpPr>
          <p:nvPr/>
        </p:nvSpPr>
        <p:spPr bwMode="auto">
          <a:xfrm>
            <a:off x="1295400" y="3471940"/>
            <a:ext cx="156216" cy="149896"/>
          </a:xfrm>
          <a:prstGeom prst="ellipse">
            <a:avLst/>
          </a:prstGeom>
          <a:solidFill>
            <a:srgbClr val="FFFF00"/>
          </a:solidFill>
          <a:ln w="9525">
            <a:solidFill>
              <a:schemeClr val="tx1"/>
            </a:solidFill>
            <a:round/>
            <a:headEnd/>
            <a:tailEnd/>
          </a:ln>
        </p:spPr>
        <p:txBody>
          <a:bodyPr wrap="none" anchor="ctr"/>
          <a:lstStyle/>
          <a:p>
            <a:endParaRPr lang="en-US">
              <a:solidFill>
                <a:schemeClr val="bg1"/>
              </a:solidFill>
              <a:latin typeface="+mn-lt"/>
            </a:endParaRPr>
          </a:p>
        </p:txBody>
      </p:sp>
      <p:sp>
        <p:nvSpPr>
          <p:cNvPr id="12316" name="Text Box 7"/>
          <p:cNvSpPr txBox="1">
            <a:spLocks noChangeArrowheads="1"/>
          </p:cNvSpPr>
          <p:nvPr/>
        </p:nvSpPr>
        <p:spPr bwMode="auto">
          <a:xfrm>
            <a:off x="1611216" y="2202454"/>
            <a:ext cx="674784" cy="276963"/>
          </a:xfrm>
          <a:prstGeom prst="rect">
            <a:avLst/>
          </a:prstGeom>
          <a:noFill/>
          <a:ln w="9525">
            <a:noFill/>
            <a:miter lim="800000"/>
            <a:headEnd/>
            <a:tailEnd/>
          </a:ln>
        </p:spPr>
        <p:txBody>
          <a:bodyPr wrap="none" lIns="91400" tIns="45702" rIns="91400" bIns="45702">
            <a:spAutoFit/>
          </a:bodyPr>
          <a:lstStyle/>
          <a:p>
            <a:pPr defTabSz="457200"/>
            <a:r>
              <a:rPr lang="en-US" sz="1200">
                <a:solidFill>
                  <a:schemeClr val="bg1"/>
                </a:solidFill>
                <a:latin typeface="+mn-lt"/>
                <a:ea typeface="Arial Unicode MS" pitchFamily="34" charset="-128"/>
                <a:cs typeface="Arial Unicode MS" pitchFamily="34" charset="-128"/>
              </a:rPr>
              <a:t>TsTime</a:t>
            </a:r>
          </a:p>
        </p:txBody>
      </p:sp>
      <p:cxnSp>
        <p:nvCxnSpPr>
          <p:cNvPr id="44" name="Straight Connector 43"/>
          <p:cNvCxnSpPr/>
          <p:nvPr/>
        </p:nvCxnSpPr>
        <p:spPr bwMode="auto">
          <a:xfrm flipV="1">
            <a:off x="1219200" y="2783479"/>
            <a:ext cx="1219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auto">
          <a:xfrm rot="5400000">
            <a:off x="2438400" y="2478679"/>
            <a:ext cx="304800" cy="3048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Cube 45"/>
          <p:cNvSpPr/>
          <p:nvPr/>
        </p:nvSpPr>
        <p:spPr bwMode="auto">
          <a:xfrm>
            <a:off x="1219200" y="3088279"/>
            <a:ext cx="1371600" cy="228600"/>
          </a:xfrm>
          <a:prstGeom prst="cube">
            <a:avLst>
              <a:gd name="adj" fmla="val 68179"/>
            </a:avLst>
          </a:prstGeom>
          <a:solidFill>
            <a:srgbClr val="007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endParaRPr>
          </a:p>
        </p:txBody>
      </p:sp>
      <p:cxnSp>
        <p:nvCxnSpPr>
          <p:cNvPr id="47" name="Straight Connector 46"/>
          <p:cNvCxnSpPr/>
          <p:nvPr/>
        </p:nvCxnSpPr>
        <p:spPr bwMode="auto">
          <a:xfrm rot="5400000">
            <a:off x="1981994" y="3239885"/>
            <a:ext cx="914400" cy="158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1" name="Title 40"/>
          <p:cNvSpPr>
            <a:spLocks noGrp="1"/>
          </p:cNvSpPr>
          <p:nvPr>
            <p:ph type="title"/>
          </p:nvPr>
        </p:nvSpPr>
        <p:spPr/>
        <p:txBody>
          <a:bodyPr>
            <a:normAutofit fontScale="90000"/>
          </a:bodyPr>
          <a:lstStyle/>
          <a:p>
            <a:r>
              <a:rPr lang="en-US" sz="3200" dirty="0" smtClean="0"/>
              <a:t>Time series views</a:t>
            </a:r>
            <a:endParaRPr lang="en-US" sz="3200" dirty="0"/>
          </a:p>
        </p:txBody>
      </p:sp>
      <p:sp>
        <p:nvSpPr>
          <p:cNvPr id="32" name="Text Box 6"/>
          <p:cNvSpPr txBox="1">
            <a:spLocks noChangeArrowheads="1"/>
          </p:cNvSpPr>
          <p:nvPr/>
        </p:nvSpPr>
        <p:spPr bwMode="auto">
          <a:xfrm>
            <a:off x="2723668" y="3088279"/>
            <a:ext cx="1010132" cy="307740"/>
          </a:xfrm>
          <a:prstGeom prst="rect">
            <a:avLst/>
          </a:prstGeom>
          <a:noFill/>
          <a:ln w="28575">
            <a:noFill/>
            <a:miter lim="800000"/>
            <a:headEnd/>
            <a:tailEnd/>
          </a:ln>
        </p:spPr>
        <p:txBody>
          <a:bodyPr wrap="none" lIns="91400" tIns="45702" rIns="91400" bIns="45702">
            <a:spAutoFit/>
          </a:bodyPr>
          <a:lstStyle/>
          <a:p>
            <a:pPr defTabSz="457200"/>
            <a:r>
              <a:rPr lang="en-US" sz="1400" dirty="0">
                <a:solidFill>
                  <a:srgbClr val="0070C0"/>
                </a:solidFill>
                <a:latin typeface="+mn-lt"/>
                <a:ea typeface="Arial Unicode MS" pitchFamily="34" charset="-128"/>
                <a:cs typeface="Arial Unicode MS" pitchFamily="34" charset="-128"/>
              </a:rPr>
              <a:t>FeatureID</a:t>
            </a:r>
          </a:p>
        </p:txBody>
      </p:sp>
      <p:sp>
        <p:nvSpPr>
          <p:cNvPr id="42" name="Text Box 8"/>
          <p:cNvSpPr txBox="1">
            <a:spLocks noChangeArrowheads="1"/>
          </p:cNvSpPr>
          <p:nvPr/>
        </p:nvSpPr>
        <p:spPr bwMode="auto">
          <a:xfrm>
            <a:off x="1066800" y="3725829"/>
            <a:ext cx="644391" cy="307740"/>
          </a:xfrm>
          <a:prstGeom prst="rect">
            <a:avLst/>
          </a:prstGeom>
          <a:noFill/>
          <a:ln w="9525">
            <a:noFill/>
            <a:miter lim="800000"/>
            <a:headEnd/>
            <a:tailEnd/>
          </a:ln>
        </p:spPr>
        <p:txBody>
          <a:bodyPr wrap="none" lIns="91400" tIns="45702" rIns="91400" bIns="45702">
            <a:spAutoFit/>
          </a:bodyPr>
          <a:lstStyle/>
          <a:p>
            <a:pPr defTabSz="457200"/>
            <a:r>
              <a:rPr lang="en-US" sz="1400" dirty="0" err="1">
                <a:solidFill>
                  <a:srgbClr val="0070C0"/>
                </a:solidFill>
                <a:latin typeface="+mn-lt"/>
                <a:ea typeface="Arial Unicode MS" pitchFamily="34" charset="-128"/>
                <a:cs typeface="Arial Unicode MS" pitchFamily="34" charset="-128"/>
              </a:rPr>
              <a:t>VarID</a:t>
            </a:r>
            <a:endParaRPr lang="en-US" sz="1400" dirty="0">
              <a:solidFill>
                <a:srgbClr val="0070C0"/>
              </a:solidFill>
              <a:latin typeface="+mn-lt"/>
              <a:ea typeface="Arial Unicode MS" pitchFamily="34" charset="-128"/>
              <a:cs typeface="Arial Unicode MS" pitchFamily="34" charset="-128"/>
            </a:endParaRPr>
          </a:p>
        </p:txBody>
      </p:sp>
      <p:sp>
        <p:nvSpPr>
          <p:cNvPr id="43" name="Text Box 7"/>
          <p:cNvSpPr txBox="1">
            <a:spLocks noChangeArrowheads="1"/>
          </p:cNvSpPr>
          <p:nvPr/>
        </p:nvSpPr>
        <p:spPr bwMode="auto">
          <a:xfrm>
            <a:off x="1491247" y="2170939"/>
            <a:ext cx="794753" cy="307740"/>
          </a:xfrm>
          <a:prstGeom prst="rect">
            <a:avLst/>
          </a:prstGeom>
          <a:noFill/>
          <a:ln w="9525">
            <a:noFill/>
            <a:miter lim="800000"/>
            <a:headEnd/>
            <a:tailEnd/>
          </a:ln>
        </p:spPr>
        <p:txBody>
          <a:bodyPr wrap="none" lIns="91400" tIns="45702" rIns="91400" bIns="45702">
            <a:spAutoFit/>
          </a:bodyPr>
          <a:lstStyle/>
          <a:p>
            <a:pPr defTabSz="457200"/>
            <a:r>
              <a:rPr lang="en-US" sz="1400">
                <a:solidFill>
                  <a:srgbClr val="0070C0"/>
                </a:solidFill>
                <a:latin typeface="+mn-lt"/>
                <a:ea typeface="Arial Unicode MS" pitchFamily="34" charset="-128"/>
                <a:cs typeface="Arial Unicode MS" pitchFamily="34" charset="-128"/>
              </a:rPr>
              <a:t>TsTime</a:t>
            </a:r>
            <a:endParaRPr lang="en-US" sz="1400" dirty="0">
              <a:solidFill>
                <a:srgbClr val="0070C0"/>
              </a:solidFill>
              <a:latin typeface="+mn-lt"/>
              <a:ea typeface="Arial Unicode MS" pitchFamily="34" charset="-128"/>
              <a:cs typeface="Arial Unicode MS" pitchFamily="34" charset="-128"/>
            </a:endParaRPr>
          </a:p>
        </p:txBody>
      </p:sp>
    </p:spTree>
    <p:extLst>
      <p:ext uri="{BB962C8B-B14F-4D97-AF65-F5344CB8AC3E}">
        <p14:creationId xmlns:p14="http://schemas.microsoft.com/office/powerpoint/2010/main" val="246625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59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9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679450" y="457200"/>
            <a:ext cx="8464550" cy="590550"/>
          </a:xfrm>
          <a:prstGeom prst="rect">
            <a:avLst/>
          </a:prstGeom>
          <a:noFill/>
          <a:ln w="9525">
            <a:noFill/>
            <a:miter lim="800000"/>
            <a:headEnd/>
            <a:tailEnd/>
          </a:ln>
        </p:spPr>
        <p:txBody>
          <a:bodyPr lIns="91422" tIns="45712" rIns="91422" bIns="45712"/>
          <a:lstStyle/>
          <a:p>
            <a:pPr algn="r"/>
            <a:endParaRPr lang="en-US" sz="3200" b="1" dirty="0">
              <a:solidFill>
                <a:schemeClr val="bg1"/>
              </a:solidFill>
              <a:latin typeface="Calibri" pitchFamily="34" charset="0"/>
            </a:endParaRPr>
          </a:p>
        </p:txBody>
      </p:sp>
      <p:sp>
        <p:nvSpPr>
          <p:cNvPr id="13315" name="Rectangle 6"/>
          <p:cNvSpPr>
            <a:spLocks noChangeArrowheads="1"/>
          </p:cNvSpPr>
          <p:nvPr/>
        </p:nvSpPr>
        <p:spPr bwMode="auto">
          <a:xfrm>
            <a:off x="152400" y="1143000"/>
            <a:ext cx="8828088" cy="2133600"/>
          </a:xfrm>
          <a:prstGeom prst="rect">
            <a:avLst/>
          </a:prstGeom>
          <a:noFill/>
          <a:ln w="9525">
            <a:noFill/>
            <a:miter lim="800000"/>
            <a:headEnd/>
            <a:tailEnd/>
          </a:ln>
        </p:spPr>
        <p:txBody>
          <a:bodyPr lIns="91422" tIns="45712" rIns="91422" bIns="45712"/>
          <a:lstStyle/>
          <a:p>
            <a:pPr marL="227013" indent="-227013">
              <a:spcBef>
                <a:spcPct val="5000"/>
              </a:spcBef>
              <a:spcAft>
                <a:spcPts val="1200"/>
              </a:spcAft>
              <a:buClr>
                <a:srgbClr val="58595B"/>
              </a:buClr>
              <a:buFont typeface="Wingdings" pitchFamily="2" charset="2"/>
              <a:buChar char="§"/>
            </a:pPr>
            <a:endParaRPr lang="en-US" dirty="0">
              <a:latin typeface="Corbel" pitchFamily="34" charset="0"/>
            </a:endParaRPr>
          </a:p>
        </p:txBody>
      </p:sp>
      <p:pic>
        <p:nvPicPr>
          <p:cNvPr id="13316" name="Picture 2"/>
          <p:cNvPicPr>
            <a:picLocks noChangeAspect="1" noChangeArrowheads="1"/>
          </p:cNvPicPr>
          <p:nvPr/>
        </p:nvPicPr>
        <p:blipFill>
          <a:blip r:embed="rId3" cstate="print"/>
          <a:srcRect/>
          <a:stretch>
            <a:fillRect/>
          </a:stretch>
        </p:blipFill>
        <p:spPr bwMode="auto">
          <a:xfrm>
            <a:off x="655638" y="4191000"/>
            <a:ext cx="7497762" cy="2286000"/>
          </a:xfrm>
          <a:prstGeom prst="rect">
            <a:avLst/>
          </a:prstGeom>
          <a:noFill/>
          <a:ln w="9525">
            <a:noFill/>
            <a:miter lim="800000"/>
            <a:headEnd/>
            <a:tailEnd/>
          </a:ln>
        </p:spPr>
      </p:pic>
      <p:sp>
        <p:nvSpPr>
          <p:cNvPr id="29701" name="TextBox 12"/>
          <p:cNvSpPr txBox="1">
            <a:spLocks noChangeArrowheads="1"/>
          </p:cNvSpPr>
          <p:nvPr/>
        </p:nvSpPr>
        <p:spPr bwMode="auto">
          <a:xfrm>
            <a:off x="4419600" y="3581400"/>
            <a:ext cx="3352800" cy="369332"/>
          </a:xfrm>
          <a:prstGeom prst="rect">
            <a:avLst/>
          </a:prstGeom>
          <a:noFill/>
          <a:ln w="9525">
            <a:noFill/>
            <a:miter lim="800000"/>
            <a:headEnd/>
            <a:tailEnd/>
          </a:ln>
        </p:spPr>
        <p:txBody>
          <a:bodyPr>
            <a:spAutoFit/>
          </a:bodyPr>
          <a:lstStyle/>
          <a:p>
            <a:pPr>
              <a:defRPr/>
            </a:pPr>
            <a:r>
              <a:rPr lang="en-US" sz="1800" b="1" dirty="0">
                <a:solidFill>
                  <a:srgbClr val="0070C0"/>
                </a:solidFill>
                <a:latin typeface="+mn-lt"/>
              </a:rPr>
              <a:t>Variables (</a:t>
            </a:r>
            <a:r>
              <a:rPr lang="en-US" sz="1800" b="1" dirty="0" err="1">
                <a:solidFill>
                  <a:srgbClr val="0070C0"/>
                </a:solidFill>
                <a:latin typeface="+mn-lt"/>
              </a:rPr>
              <a:t>VarKey</a:t>
            </a:r>
            <a:r>
              <a:rPr lang="en-US" sz="1800" b="1" dirty="0">
                <a:solidFill>
                  <a:srgbClr val="0070C0"/>
                </a:solidFill>
                <a:latin typeface="+mn-lt"/>
              </a:rPr>
              <a:t>)</a:t>
            </a:r>
          </a:p>
        </p:txBody>
      </p:sp>
      <p:cxnSp>
        <p:nvCxnSpPr>
          <p:cNvPr id="14" name="Straight Connector 13"/>
          <p:cNvCxnSpPr>
            <a:stCxn id="29701" idx="2"/>
          </p:cNvCxnSpPr>
          <p:nvPr/>
        </p:nvCxnSpPr>
        <p:spPr>
          <a:xfrm flipH="1">
            <a:off x="5943600" y="3950732"/>
            <a:ext cx="152400" cy="697468"/>
          </a:xfrm>
          <a:prstGeom prst="line">
            <a:avLst/>
          </a:prstGeom>
          <a:ln w="28575">
            <a:solidFill>
              <a:srgbClr val="9BCD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9701" idx="2"/>
          </p:cNvCxnSpPr>
          <p:nvPr/>
        </p:nvCxnSpPr>
        <p:spPr>
          <a:xfrm flipH="1">
            <a:off x="4191000" y="3950732"/>
            <a:ext cx="1905000" cy="621268"/>
          </a:xfrm>
          <a:prstGeom prst="line">
            <a:avLst/>
          </a:prstGeom>
          <a:ln w="28575">
            <a:solidFill>
              <a:srgbClr val="9BCD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29701" idx="2"/>
          </p:cNvCxnSpPr>
          <p:nvPr/>
        </p:nvCxnSpPr>
        <p:spPr>
          <a:xfrm flipH="1">
            <a:off x="4953000" y="3950732"/>
            <a:ext cx="1143000" cy="697468"/>
          </a:xfrm>
          <a:prstGeom prst="line">
            <a:avLst/>
          </a:prstGeom>
          <a:ln w="28575">
            <a:solidFill>
              <a:srgbClr val="9BCD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9701" idx="2"/>
          </p:cNvCxnSpPr>
          <p:nvPr/>
        </p:nvCxnSpPr>
        <p:spPr>
          <a:xfrm>
            <a:off x="6096000" y="3950732"/>
            <a:ext cx="304800" cy="697468"/>
          </a:xfrm>
          <a:prstGeom prst="line">
            <a:avLst/>
          </a:prstGeom>
          <a:ln w="28575">
            <a:solidFill>
              <a:srgbClr val="9BCD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9701" idx="2"/>
          </p:cNvCxnSpPr>
          <p:nvPr/>
        </p:nvCxnSpPr>
        <p:spPr>
          <a:xfrm>
            <a:off x="6096000" y="3950732"/>
            <a:ext cx="1143000" cy="697468"/>
          </a:xfrm>
          <a:prstGeom prst="line">
            <a:avLst/>
          </a:prstGeom>
          <a:ln w="28575">
            <a:solidFill>
              <a:srgbClr val="9BCDFF"/>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normAutofit fontScale="90000"/>
          </a:bodyPr>
          <a:lstStyle/>
          <a:p>
            <a:r>
              <a:rPr lang="en-US" sz="3200" dirty="0" smtClean="0"/>
              <a:t>Multi-variable time series</a:t>
            </a:r>
            <a:br>
              <a:rPr lang="en-US" sz="3200" dirty="0" smtClean="0"/>
            </a:br>
            <a:endParaRPr lang="en-US" sz="3200" dirty="0"/>
          </a:p>
        </p:txBody>
      </p:sp>
      <p:sp>
        <p:nvSpPr>
          <p:cNvPr id="12" name="Text Placeholder 11"/>
          <p:cNvSpPr>
            <a:spLocks noGrp="1"/>
          </p:cNvSpPr>
          <p:nvPr>
            <p:ph type="body" sz="quarter" idx="14"/>
          </p:nvPr>
        </p:nvSpPr>
        <p:spPr>
          <a:xfrm>
            <a:off x="762000" y="1371600"/>
            <a:ext cx="7239000" cy="2209800"/>
          </a:xfrm>
        </p:spPr>
        <p:txBody>
          <a:bodyPr/>
          <a:lstStyle/>
          <a:p>
            <a:r>
              <a:rPr lang="en-US" sz="2000" b="0" dirty="0" smtClean="0"/>
              <a:t>Multiple variables recorded simultaneously at the same location </a:t>
            </a:r>
          </a:p>
          <a:p>
            <a:r>
              <a:rPr lang="en-US" sz="2000" b="0" dirty="0" smtClean="0"/>
              <a:t>Example – water quality parameters</a:t>
            </a:r>
          </a:p>
          <a:p>
            <a:r>
              <a:rPr lang="en-US" sz="2000" b="0" dirty="0" smtClean="0"/>
              <a:t>Indexed by location (FeatureID), and time (TsTime)</a:t>
            </a:r>
          </a:p>
          <a:p>
            <a:r>
              <a:rPr lang="en-US" sz="2000" b="0" dirty="0" smtClean="0"/>
              <a:t>Relationship to the VariableDefinition table is through the </a:t>
            </a:r>
            <a:r>
              <a:rPr lang="en-US" sz="2000" b="0" dirty="0" err="1" smtClean="0"/>
              <a:t>VarKey</a:t>
            </a:r>
            <a:endParaRPr lang="en-US" sz="2000" b="0" dirty="0" smtClean="0"/>
          </a:p>
          <a:p>
            <a:endParaRPr lang="en-US" sz="2000" b="0" dirty="0"/>
          </a:p>
        </p:txBody>
      </p:sp>
    </p:spTree>
    <p:extLst>
      <p:ext uri="{BB962C8B-B14F-4D97-AF65-F5344CB8AC3E}">
        <p14:creationId xmlns:p14="http://schemas.microsoft.com/office/powerpoint/2010/main" val="240986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7" name="Picture 13" descr="D:\Gil\GWDataModel_Book\Chapter7\Ch07_Figures\Ch07_FinalFigures\Figure7.20_1993.png"/>
          <p:cNvPicPr>
            <a:picLocks noChangeAspect="1" noChangeArrowheads="1"/>
          </p:cNvPicPr>
          <p:nvPr/>
        </p:nvPicPr>
        <p:blipFill>
          <a:blip r:embed="rId3" cstate="print"/>
          <a:srcRect/>
          <a:stretch>
            <a:fillRect/>
          </a:stretch>
        </p:blipFill>
        <p:spPr bwMode="auto">
          <a:xfrm>
            <a:off x="4648200" y="3490912"/>
            <a:ext cx="3505200" cy="2909888"/>
          </a:xfrm>
          <a:prstGeom prst="rect">
            <a:avLst/>
          </a:prstGeom>
          <a:noFill/>
          <a:effectLst>
            <a:outerShdw blurRad="50800" dist="38100" dir="2700000" algn="tl" rotWithShape="0">
              <a:prstClr val="black">
                <a:alpha val="40000"/>
              </a:prstClr>
            </a:outerShdw>
          </a:effectLst>
        </p:spPr>
      </p:pic>
      <p:pic>
        <p:nvPicPr>
          <p:cNvPr id="31756" name="Picture 12" descr="D:\Gil\GWDataModel_Book\Chapter7\Ch07_Figures\Ch07_FinalFigures\Figure7.20_1992.png"/>
          <p:cNvPicPr>
            <a:picLocks noChangeAspect="1" noChangeArrowheads="1"/>
          </p:cNvPicPr>
          <p:nvPr/>
        </p:nvPicPr>
        <p:blipFill>
          <a:blip r:embed="rId4" cstate="print"/>
          <a:srcRect/>
          <a:stretch>
            <a:fillRect/>
          </a:stretch>
        </p:blipFill>
        <p:spPr bwMode="auto">
          <a:xfrm>
            <a:off x="2667000" y="2957512"/>
            <a:ext cx="3429000" cy="2846387"/>
          </a:xfrm>
          <a:prstGeom prst="rect">
            <a:avLst/>
          </a:prstGeom>
          <a:noFill/>
          <a:effectLst>
            <a:outerShdw blurRad="50800" dist="38100" dir="2700000" algn="tl" rotWithShape="0">
              <a:prstClr val="black">
                <a:alpha val="40000"/>
              </a:prstClr>
            </a:outerShdw>
          </a:effectLst>
        </p:spPr>
      </p:pic>
      <p:pic>
        <p:nvPicPr>
          <p:cNvPr id="31755" name="Picture 11" descr="D:\Gil\GWDataModel_Book\Chapter7\Ch07_Figures\Ch07_FinalFigures\Figure7.20_1991.png"/>
          <p:cNvPicPr>
            <a:picLocks noChangeAspect="1" noChangeArrowheads="1"/>
          </p:cNvPicPr>
          <p:nvPr/>
        </p:nvPicPr>
        <p:blipFill>
          <a:blip r:embed="rId5" cstate="print"/>
          <a:srcRect/>
          <a:stretch>
            <a:fillRect/>
          </a:stretch>
        </p:blipFill>
        <p:spPr bwMode="auto">
          <a:xfrm>
            <a:off x="838200" y="2260599"/>
            <a:ext cx="3200400" cy="2657475"/>
          </a:xfrm>
          <a:prstGeom prst="rect">
            <a:avLst/>
          </a:prstGeom>
          <a:noFill/>
          <a:effectLst>
            <a:outerShdw blurRad="50800" dist="38100" dir="2700000" algn="tl" rotWithShape="0">
              <a:prstClr val="black">
                <a:alpha val="40000"/>
              </a:prstClr>
            </a:outerShdw>
          </a:effectLst>
        </p:spPr>
      </p:pic>
      <p:sp>
        <p:nvSpPr>
          <p:cNvPr id="31747" name="Rectangle 5"/>
          <p:cNvSpPr>
            <a:spLocks noChangeArrowheads="1"/>
          </p:cNvSpPr>
          <p:nvPr/>
        </p:nvSpPr>
        <p:spPr bwMode="auto">
          <a:xfrm>
            <a:off x="152400" y="1219200"/>
            <a:ext cx="7761288" cy="1281113"/>
          </a:xfrm>
          <a:prstGeom prst="rect">
            <a:avLst/>
          </a:prstGeom>
          <a:noFill/>
          <a:ln w="9525">
            <a:noFill/>
            <a:miter lim="800000"/>
            <a:headEnd/>
            <a:tailEnd/>
          </a:ln>
        </p:spPr>
        <p:txBody>
          <a:bodyPr lIns="91422" tIns="45712" rIns="91422" bIns="45712"/>
          <a:lstStyle/>
          <a:p>
            <a:pPr marL="227013" indent="-227013">
              <a:lnSpc>
                <a:spcPct val="85000"/>
              </a:lnSpc>
              <a:spcBef>
                <a:spcPct val="20000"/>
              </a:spcBef>
              <a:spcAft>
                <a:spcPct val="20000"/>
              </a:spcAft>
              <a:buClr>
                <a:srgbClr val="58595B"/>
              </a:buClr>
              <a:buFont typeface="Wingdings" pitchFamily="2" charset="2"/>
              <a:buChar char="§"/>
              <a:defRPr/>
            </a:pPr>
            <a:endParaRPr lang="en-US" dirty="0">
              <a:latin typeface="Corbel" pitchFamily="34" charset="0"/>
            </a:endParaRPr>
          </a:p>
        </p:txBody>
      </p:sp>
      <p:sp>
        <p:nvSpPr>
          <p:cNvPr id="15367" name="Text Box 10"/>
          <p:cNvSpPr txBox="1">
            <a:spLocks noChangeArrowheads="1"/>
          </p:cNvSpPr>
          <p:nvPr/>
        </p:nvSpPr>
        <p:spPr bwMode="auto">
          <a:xfrm>
            <a:off x="1143000" y="3475037"/>
            <a:ext cx="1793875" cy="396875"/>
          </a:xfrm>
          <a:prstGeom prst="rect">
            <a:avLst/>
          </a:prstGeom>
          <a:noFill/>
          <a:ln w="3175">
            <a:noFill/>
            <a:miter lim="800000"/>
            <a:headEnd/>
            <a:tailEnd/>
          </a:ln>
        </p:spPr>
        <p:txBody>
          <a:bodyPr wrap="none">
            <a:spAutoFit/>
          </a:bodyPr>
          <a:lstStyle/>
          <a:p>
            <a:pPr algn="ctr" eaLnBrk="0" hangingPunct="0"/>
            <a:r>
              <a:rPr lang="en-US" sz="2000" b="1" dirty="0">
                <a:solidFill>
                  <a:srgbClr val="9BCDFF"/>
                </a:solidFill>
                <a:latin typeface="Arial" pitchFamily="34" charset="0"/>
                <a:ea typeface="ＭＳ Ｐゴシック"/>
                <a:cs typeface="ＭＳ Ｐゴシック"/>
              </a:rPr>
              <a:t>January 1991</a:t>
            </a:r>
          </a:p>
        </p:txBody>
      </p:sp>
      <p:sp>
        <p:nvSpPr>
          <p:cNvPr id="15368" name="Text Box 11"/>
          <p:cNvSpPr txBox="1">
            <a:spLocks noChangeArrowheads="1"/>
          </p:cNvSpPr>
          <p:nvPr/>
        </p:nvSpPr>
        <p:spPr bwMode="auto">
          <a:xfrm>
            <a:off x="2971800" y="4465637"/>
            <a:ext cx="1793875" cy="396875"/>
          </a:xfrm>
          <a:prstGeom prst="rect">
            <a:avLst/>
          </a:prstGeom>
          <a:noFill/>
          <a:ln w="3175">
            <a:noFill/>
            <a:miter lim="800000"/>
            <a:headEnd/>
            <a:tailEnd/>
          </a:ln>
        </p:spPr>
        <p:txBody>
          <a:bodyPr wrap="none">
            <a:spAutoFit/>
          </a:bodyPr>
          <a:lstStyle/>
          <a:p>
            <a:pPr algn="ctr" eaLnBrk="0" hangingPunct="0"/>
            <a:r>
              <a:rPr lang="en-US" sz="2000" b="1" dirty="0">
                <a:solidFill>
                  <a:srgbClr val="9BCDFF"/>
                </a:solidFill>
                <a:latin typeface="Arial" pitchFamily="34" charset="0"/>
                <a:ea typeface="ＭＳ Ｐゴシック"/>
                <a:cs typeface="ＭＳ Ｐゴシック"/>
              </a:rPr>
              <a:t>January 1992</a:t>
            </a:r>
          </a:p>
        </p:txBody>
      </p:sp>
      <p:sp>
        <p:nvSpPr>
          <p:cNvPr id="15369" name="Text Box 12"/>
          <p:cNvSpPr txBox="1">
            <a:spLocks noChangeArrowheads="1"/>
          </p:cNvSpPr>
          <p:nvPr/>
        </p:nvSpPr>
        <p:spPr bwMode="auto">
          <a:xfrm>
            <a:off x="5181600" y="5014912"/>
            <a:ext cx="1793875" cy="396875"/>
          </a:xfrm>
          <a:prstGeom prst="rect">
            <a:avLst/>
          </a:prstGeom>
          <a:noFill/>
          <a:ln w="3175">
            <a:noFill/>
            <a:miter lim="800000"/>
            <a:headEnd/>
            <a:tailEnd/>
          </a:ln>
        </p:spPr>
        <p:txBody>
          <a:bodyPr wrap="none">
            <a:spAutoFit/>
          </a:bodyPr>
          <a:lstStyle/>
          <a:p>
            <a:pPr algn="ctr" eaLnBrk="0" hangingPunct="0"/>
            <a:r>
              <a:rPr lang="en-US" sz="2000" b="1" dirty="0">
                <a:solidFill>
                  <a:srgbClr val="9BCDFF"/>
                </a:solidFill>
                <a:latin typeface="Arial" pitchFamily="34" charset="0"/>
                <a:ea typeface="ＭＳ Ｐゴシック"/>
                <a:cs typeface="ＭＳ Ｐゴシック"/>
              </a:rPr>
              <a:t>January 1993</a:t>
            </a:r>
          </a:p>
        </p:txBody>
      </p:sp>
      <p:pic>
        <p:nvPicPr>
          <p:cNvPr id="31754" name="Picture 2"/>
          <p:cNvPicPr>
            <a:picLocks noChangeAspect="1" noChangeArrowheads="1"/>
          </p:cNvPicPr>
          <p:nvPr/>
        </p:nvPicPr>
        <p:blipFill>
          <a:blip r:embed="rId6" cstate="print"/>
          <a:srcRect/>
          <a:stretch>
            <a:fillRect/>
          </a:stretch>
        </p:blipFill>
        <p:spPr bwMode="auto">
          <a:xfrm>
            <a:off x="3417887" y="2652712"/>
            <a:ext cx="4811713" cy="1673112"/>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11" name="Title 10"/>
          <p:cNvSpPr>
            <a:spLocks noGrp="1"/>
          </p:cNvSpPr>
          <p:nvPr>
            <p:ph type="title"/>
          </p:nvPr>
        </p:nvSpPr>
        <p:spPr/>
        <p:txBody>
          <a:bodyPr>
            <a:normAutofit fontScale="90000"/>
          </a:bodyPr>
          <a:lstStyle/>
          <a:p>
            <a:r>
              <a:rPr lang="en-US" sz="3200" dirty="0" smtClean="0"/>
              <a:t>Raster Series</a:t>
            </a:r>
            <a:endParaRPr lang="en-US" sz="3200" dirty="0"/>
          </a:p>
        </p:txBody>
      </p:sp>
      <p:sp>
        <p:nvSpPr>
          <p:cNvPr id="12" name="Text Placeholder 11"/>
          <p:cNvSpPr>
            <a:spLocks noGrp="1"/>
          </p:cNvSpPr>
          <p:nvPr>
            <p:ph type="body" sz="quarter" idx="14"/>
          </p:nvPr>
        </p:nvSpPr>
        <p:spPr>
          <a:xfrm>
            <a:off x="838200" y="1295400"/>
            <a:ext cx="7391400" cy="1371600"/>
          </a:xfrm>
        </p:spPr>
        <p:txBody>
          <a:bodyPr/>
          <a:lstStyle/>
          <a:p>
            <a:r>
              <a:rPr lang="en-US" sz="2400" b="0" dirty="0" smtClean="0"/>
              <a:t>Raster datasets indexed by time</a:t>
            </a:r>
          </a:p>
          <a:p>
            <a:r>
              <a:rPr lang="en-US" sz="2400" b="0" dirty="0" smtClean="0"/>
              <a:t>Each raster represents a continuous surface describing a variable for a given time</a:t>
            </a:r>
          </a:p>
          <a:p>
            <a:endParaRPr lang="en-US" sz="2400" b="0" dirty="0"/>
          </a:p>
        </p:txBody>
      </p:sp>
    </p:spTree>
    <p:extLst>
      <p:ext uri="{BB962C8B-B14F-4D97-AF65-F5344CB8AC3E}">
        <p14:creationId xmlns:p14="http://schemas.microsoft.com/office/powerpoint/2010/main" val="606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5"/>
          <p:cNvSpPr>
            <a:spLocks noChangeArrowheads="1"/>
          </p:cNvSpPr>
          <p:nvPr/>
        </p:nvSpPr>
        <p:spPr bwMode="auto">
          <a:xfrm>
            <a:off x="152400" y="1143000"/>
            <a:ext cx="7769225" cy="1727200"/>
          </a:xfrm>
          <a:prstGeom prst="rect">
            <a:avLst/>
          </a:prstGeom>
          <a:noFill/>
          <a:ln w="9525">
            <a:noFill/>
            <a:miter lim="800000"/>
            <a:headEnd/>
            <a:tailEnd/>
          </a:ln>
        </p:spPr>
        <p:txBody>
          <a:bodyPr lIns="91422" tIns="45712" rIns="91422" bIns="45712"/>
          <a:lstStyle/>
          <a:p>
            <a:pPr marL="227013" indent="-227013">
              <a:lnSpc>
                <a:spcPct val="85000"/>
              </a:lnSpc>
              <a:spcBef>
                <a:spcPct val="20000"/>
              </a:spcBef>
              <a:spcAft>
                <a:spcPct val="20000"/>
              </a:spcAft>
              <a:buClr>
                <a:srgbClr val="58595B"/>
              </a:buClr>
              <a:buFont typeface="Wingdings" pitchFamily="2" charset="2"/>
              <a:buChar char="§"/>
              <a:defRPr/>
            </a:pPr>
            <a:endParaRPr lang="en-US" dirty="0">
              <a:latin typeface="Corbel" pitchFamily="34" charset="0"/>
            </a:endParaRPr>
          </a:p>
        </p:txBody>
      </p:sp>
      <p:pic>
        <p:nvPicPr>
          <p:cNvPr id="16388" name="Picture 7"/>
          <p:cNvPicPr>
            <a:picLocks noChangeAspect="1" noChangeArrowheads="1"/>
          </p:cNvPicPr>
          <p:nvPr/>
        </p:nvPicPr>
        <p:blipFill>
          <a:blip r:embed="rId3" cstate="print"/>
          <a:srcRect/>
          <a:stretch>
            <a:fillRect/>
          </a:stretch>
        </p:blipFill>
        <p:spPr bwMode="auto">
          <a:xfrm>
            <a:off x="4876800" y="3352800"/>
            <a:ext cx="3412306" cy="2743200"/>
          </a:xfrm>
          <a:prstGeom prst="rect">
            <a:avLst/>
          </a:prstGeom>
          <a:noFill/>
          <a:ln w="9525">
            <a:noFill/>
            <a:miter lim="800000"/>
            <a:headEnd/>
            <a:tailEnd/>
          </a:ln>
        </p:spPr>
      </p:pic>
      <p:pic>
        <p:nvPicPr>
          <p:cNvPr id="16389" name="Picture 8"/>
          <p:cNvPicPr>
            <a:picLocks noChangeAspect="1" noChangeArrowheads="1"/>
          </p:cNvPicPr>
          <p:nvPr/>
        </p:nvPicPr>
        <p:blipFill>
          <a:blip r:embed="rId4" cstate="print"/>
          <a:srcRect/>
          <a:stretch>
            <a:fillRect/>
          </a:stretch>
        </p:blipFill>
        <p:spPr bwMode="auto">
          <a:xfrm>
            <a:off x="5029200" y="4648200"/>
            <a:ext cx="1066800" cy="1328001"/>
          </a:xfrm>
          <a:prstGeom prst="rect">
            <a:avLst/>
          </a:prstGeom>
          <a:noFill/>
          <a:ln w="9525">
            <a:noFill/>
            <a:miter lim="800000"/>
            <a:headEnd/>
            <a:tailEnd/>
          </a:ln>
        </p:spPr>
      </p:pic>
      <p:pic>
        <p:nvPicPr>
          <p:cNvPr id="16390" name="Picture 11"/>
          <p:cNvPicPr>
            <a:picLocks noChangeAspect="1" noChangeArrowheads="1"/>
          </p:cNvPicPr>
          <p:nvPr/>
        </p:nvPicPr>
        <p:blipFill>
          <a:blip r:embed="rId5" cstate="print"/>
          <a:srcRect/>
          <a:stretch>
            <a:fillRect/>
          </a:stretch>
        </p:blipFill>
        <p:spPr bwMode="auto">
          <a:xfrm>
            <a:off x="914400" y="3200400"/>
            <a:ext cx="4087813" cy="2193112"/>
          </a:xfrm>
          <a:prstGeom prst="rect">
            <a:avLst/>
          </a:prstGeom>
          <a:noFill/>
          <a:ln w="9525">
            <a:noFill/>
            <a:miter lim="800000"/>
            <a:headEnd/>
            <a:tailEnd/>
          </a:ln>
        </p:spPr>
      </p:pic>
      <p:sp>
        <p:nvSpPr>
          <p:cNvPr id="7" name="Title 6"/>
          <p:cNvSpPr>
            <a:spLocks noGrp="1"/>
          </p:cNvSpPr>
          <p:nvPr>
            <p:ph type="title"/>
          </p:nvPr>
        </p:nvSpPr>
        <p:spPr/>
        <p:txBody>
          <a:bodyPr>
            <a:normAutofit fontScale="90000"/>
          </a:bodyPr>
          <a:lstStyle/>
          <a:p>
            <a:r>
              <a:rPr lang="en-US" sz="3200" dirty="0" smtClean="0"/>
              <a:t>Feature Series</a:t>
            </a:r>
            <a:endParaRPr lang="en-US" sz="3200" dirty="0"/>
          </a:p>
        </p:txBody>
      </p:sp>
      <p:sp>
        <p:nvSpPr>
          <p:cNvPr id="8" name="Text Placeholder 7"/>
          <p:cNvSpPr>
            <a:spLocks noGrp="1"/>
          </p:cNvSpPr>
          <p:nvPr>
            <p:ph type="body" sz="quarter" idx="14"/>
          </p:nvPr>
        </p:nvSpPr>
        <p:spPr>
          <a:xfrm>
            <a:off x="838200" y="1371600"/>
            <a:ext cx="7391400" cy="1905000"/>
          </a:xfrm>
        </p:spPr>
        <p:txBody>
          <a:bodyPr/>
          <a:lstStyle/>
          <a:p>
            <a:r>
              <a:rPr lang="en-US" sz="2000" b="0" dirty="0" smtClean="0"/>
              <a:t>A collection of features indexed by time</a:t>
            </a:r>
          </a:p>
          <a:p>
            <a:r>
              <a:rPr lang="en-US" sz="2000" b="0" dirty="0" smtClean="0"/>
              <a:t>Example of particle tracks</a:t>
            </a:r>
          </a:p>
          <a:p>
            <a:r>
              <a:rPr lang="en-US" sz="2000" b="0" dirty="0" smtClean="0"/>
              <a:t>Features are indexed by VarID, TsTime, and GroupID</a:t>
            </a:r>
          </a:p>
          <a:p>
            <a:r>
              <a:rPr lang="en-US" sz="2000" b="0" dirty="0" smtClean="0"/>
              <a:t>Each group of features creates a track over time</a:t>
            </a:r>
          </a:p>
          <a:p>
            <a:endParaRPr lang="en-US" sz="2000" b="0" dirty="0"/>
          </a:p>
        </p:txBody>
      </p:sp>
    </p:spTree>
    <p:extLst>
      <p:ext uri="{BB962C8B-B14F-4D97-AF65-F5344CB8AC3E}">
        <p14:creationId xmlns:p14="http://schemas.microsoft.com/office/powerpoint/2010/main" val="318805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609725"/>
            <a:ext cx="3886200" cy="4663440"/>
          </a:xfrm>
          <a:prstGeom prst="rect">
            <a:avLst/>
          </a:prstGeom>
          <a:noFill/>
          <a:ln>
            <a:noFill/>
          </a:ln>
          <a:effectLst>
            <a:outerShdw dist="35921" dir="2700000" algn="ctr" rotWithShape="0">
              <a:schemeClr val="bg2"/>
            </a:outerShdw>
            <a:reflection blurRad="6350" stA="50000" endA="300" endPos="55000" dir="5400000" sy="-100000" algn="bl" rotWithShape="0"/>
          </a:effectLst>
          <a:scene3d>
            <a:camera prst="obliqueTop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Arc Hydro Groundwater Book</a:t>
            </a:r>
            <a:br>
              <a:rPr lang="en-US" dirty="0" smtClean="0"/>
            </a:br>
            <a:r>
              <a:rPr lang="en-US" dirty="0" smtClean="0"/>
              <a:t>2011</a:t>
            </a:r>
            <a:endParaRPr lang="en-US" dirty="0"/>
          </a:p>
        </p:txBody>
      </p:sp>
    </p:spTree>
    <p:extLst>
      <p:ext uri="{BB962C8B-B14F-4D97-AF65-F5344CB8AC3E}">
        <p14:creationId xmlns:p14="http://schemas.microsoft.com/office/powerpoint/2010/main" val="201962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Arc Hydro Data Model</a:t>
            </a:r>
            <a:endParaRPr lang="en-US" dirty="0"/>
          </a:p>
        </p:txBody>
      </p:sp>
      <p:sp>
        <p:nvSpPr>
          <p:cNvPr id="7" name="Oval 10"/>
          <p:cNvSpPr>
            <a:spLocks noChangeArrowheads="1"/>
          </p:cNvSpPr>
          <p:nvPr/>
        </p:nvSpPr>
        <p:spPr bwMode="auto">
          <a:xfrm>
            <a:off x="3553290" y="3003550"/>
            <a:ext cx="2057400" cy="1447800"/>
          </a:xfrm>
          <a:prstGeom prst="ellipse">
            <a:avLst/>
          </a:prstGeom>
          <a:noFill/>
          <a:ln w="19050">
            <a:solidFill>
              <a:srgbClr val="00B050"/>
            </a:solidFill>
            <a:round/>
            <a:headEnd/>
            <a:tailEnd/>
          </a:ln>
          <a:effectLst>
            <a:outerShdw blurRad="50800" dist="38100" dir="2700000" algn="tl" rotWithShape="0">
              <a:prstClr val="black">
                <a:alpha val="40000"/>
              </a:prstClr>
            </a:outerShdw>
            <a:softEdge rad="12700"/>
          </a:effectLst>
          <a:scene3d>
            <a:camera prst="orthographicFront"/>
            <a:lightRig rig="threePt" dir="t"/>
          </a:scene3d>
          <a:sp3d>
            <a:bevelT/>
          </a:sp3d>
        </p:spPr>
        <p:txBody>
          <a:bodyPr wrap="none" anchor="ctr"/>
          <a:lstStyle/>
          <a:p>
            <a:pPr algn="ctr">
              <a:defRPr/>
            </a:pPr>
            <a:r>
              <a:rPr lang="en-US" sz="2000" b="1" dirty="0">
                <a:latin typeface="+mn-lt"/>
              </a:rPr>
              <a:t>Arc Hydro </a:t>
            </a:r>
          </a:p>
          <a:p>
            <a:pPr algn="ctr">
              <a:defRPr/>
            </a:pPr>
            <a:r>
              <a:rPr lang="en-US" sz="2000" b="1" dirty="0">
                <a:latin typeface="+mn-lt"/>
              </a:rPr>
              <a:t>Framework</a:t>
            </a:r>
          </a:p>
        </p:txBody>
      </p:sp>
      <p:sp>
        <p:nvSpPr>
          <p:cNvPr id="8" name="Text Box 12"/>
          <p:cNvSpPr txBox="1">
            <a:spLocks noChangeArrowheads="1"/>
          </p:cNvSpPr>
          <p:nvPr/>
        </p:nvSpPr>
        <p:spPr bwMode="auto">
          <a:xfrm>
            <a:off x="1340081" y="2165350"/>
            <a:ext cx="2289409" cy="461665"/>
          </a:xfrm>
          <a:prstGeom prst="rect">
            <a:avLst/>
          </a:prstGeom>
          <a:noFill/>
          <a:ln w="9525">
            <a:noFill/>
            <a:miter lim="800000"/>
            <a:headEnd/>
            <a:tailEnd/>
          </a:ln>
        </p:spPr>
        <p:txBody>
          <a:bodyPr wrap="none">
            <a:spAutoFit/>
          </a:bodyPr>
          <a:lstStyle/>
          <a:p>
            <a:r>
              <a:rPr lang="en-US" b="1" dirty="0">
                <a:solidFill>
                  <a:srgbClr val="9BCDFF"/>
                </a:solidFill>
                <a:latin typeface="+mn-lt"/>
              </a:rPr>
              <a:t>Surface water </a:t>
            </a:r>
          </a:p>
        </p:txBody>
      </p:sp>
      <p:sp>
        <p:nvSpPr>
          <p:cNvPr id="9" name="Rectangle 13"/>
          <p:cNvSpPr>
            <a:spLocks noChangeArrowheads="1"/>
          </p:cNvSpPr>
          <p:nvPr/>
        </p:nvSpPr>
        <p:spPr bwMode="auto">
          <a:xfrm>
            <a:off x="1635590" y="2774950"/>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Network</a:t>
            </a:r>
          </a:p>
        </p:txBody>
      </p:sp>
      <p:sp>
        <p:nvSpPr>
          <p:cNvPr id="10" name="Text Box 18"/>
          <p:cNvSpPr txBox="1">
            <a:spLocks noChangeArrowheads="1"/>
          </p:cNvSpPr>
          <p:nvPr/>
        </p:nvSpPr>
        <p:spPr bwMode="auto">
          <a:xfrm>
            <a:off x="5645639" y="2165350"/>
            <a:ext cx="2098651" cy="461665"/>
          </a:xfrm>
          <a:prstGeom prst="rect">
            <a:avLst/>
          </a:prstGeom>
          <a:noFill/>
          <a:ln w="9525" algn="ctr">
            <a:noFill/>
            <a:miter lim="800000"/>
            <a:headEnd/>
            <a:tailEnd/>
          </a:ln>
        </p:spPr>
        <p:txBody>
          <a:bodyPr wrap="none">
            <a:spAutoFit/>
          </a:bodyPr>
          <a:lstStyle/>
          <a:p>
            <a:r>
              <a:rPr lang="en-US" b="1" dirty="0" smtClean="0">
                <a:solidFill>
                  <a:srgbClr val="C00000"/>
                </a:solidFill>
                <a:latin typeface="+mn-lt"/>
              </a:rPr>
              <a:t>Groundwater</a:t>
            </a:r>
            <a:endParaRPr lang="en-US" b="1" dirty="0">
              <a:solidFill>
                <a:srgbClr val="C00000"/>
              </a:solidFill>
              <a:latin typeface="+mn-lt"/>
            </a:endParaRPr>
          </a:p>
        </p:txBody>
      </p:sp>
      <p:sp>
        <p:nvSpPr>
          <p:cNvPr id="11" name="Rectangle 20"/>
          <p:cNvSpPr>
            <a:spLocks noChangeArrowheads="1"/>
          </p:cNvSpPr>
          <p:nvPr/>
        </p:nvSpPr>
        <p:spPr bwMode="auto">
          <a:xfrm>
            <a:off x="5903912" y="3311525"/>
            <a:ext cx="1401127"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Boreholes</a:t>
            </a:r>
          </a:p>
        </p:txBody>
      </p:sp>
      <p:sp>
        <p:nvSpPr>
          <p:cNvPr id="12" name="Rectangle 13"/>
          <p:cNvSpPr>
            <a:spLocks noChangeArrowheads="1"/>
          </p:cNvSpPr>
          <p:nvPr/>
        </p:nvSpPr>
        <p:spPr bwMode="auto">
          <a:xfrm>
            <a:off x="1648290" y="3308350"/>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Drainage</a:t>
            </a:r>
          </a:p>
        </p:txBody>
      </p:sp>
      <p:sp>
        <p:nvSpPr>
          <p:cNvPr id="13" name="Rectangle 13"/>
          <p:cNvSpPr>
            <a:spLocks noChangeArrowheads="1"/>
          </p:cNvSpPr>
          <p:nvPr/>
        </p:nvSpPr>
        <p:spPr bwMode="auto">
          <a:xfrm>
            <a:off x="1648290" y="3841750"/>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latin typeface="+mn-lt"/>
              </a:rPr>
              <a:t>Hydrography</a:t>
            </a:r>
          </a:p>
        </p:txBody>
      </p:sp>
      <p:sp>
        <p:nvSpPr>
          <p:cNvPr id="14" name="Rectangle 13"/>
          <p:cNvSpPr>
            <a:spLocks noChangeArrowheads="1"/>
          </p:cNvSpPr>
          <p:nvPr/>
        </p:nvSpPr>
        <p:spPr bwMode="auto">
          <a:xfrm>
            <a:off x="1635590" y="4375150"/>
            <a:ext cx="1612900" cy="381000"/>
          </a:xfrm>
          <a:prstGeom prst="rect">
            <a:avLst/>
          </a:prstGeom>
          <a:solidFill>
            <a:srgbClr val="6699FF">
              <a:alpha val="76863"/>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smtClean="0">
                <a:latin typeface="+mn-lt"/>
              </a:rPr>
              <a:t>Channel</a:t>
            </a:r>
            <a:endParaRPr lang="en-US" sz="1800" b="1" dirty="0">
              <a:latin typeface="+mn-lt"/>
            </a:endParaRPr>
          </a:p>
        </p:txBody>
      </p:sp>
      <p:sp>
        <p:nvSpPr>
          <p:cNvPr id="15" name="Rectangle 20"/>
          <p:cNvSpPr>
            <a:spLocks noChangeArrowheads="1"/>
          </p:cNvSpPr>
          <p:nvPr/>
        </p:nvSpPr>
        <p:spPr bwMode="auto">
          <a:xfrm>
            <a:off x="5903913" y="3841750"/>
            <a:ext cx="2335212"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Hydrostratigraphy</a:t>
            </a:r>
          </a:p>
        </p:txBody>
      </p:sp>
      <p:sp>
        <p:nvSpPr>
          <p:cNvPr id="16" name="Rectangle 20"/>
          <p:cNvSpPr>
            <a:spLocks noChangeArrowheads="1"/>
          </p:cNvSpPr>
          <p:nvPr/>
        </p:nvSpPr>
        <p:spPr bwMode="auto">
          <a:xfrm>
            <a:off x="5903912" y="2774950"/>
            <a:ext cx="1401127"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Geology</a:t>
            </a:r>
          </a:p>
        </p:txBody>
      </p:sp>
      <p:sp>
        <p:nvSpPr>
          <p:cNvPr id="17" name="Rectangle 20"/>
          <p:cNvSpPr>
            <a:spLocks noChangeArrowheads="1"/>
          </p:cNvSpPr>
          <p:nvPr/>
        </p:nvSpPr>
        <p:spPr bwMode="auto">
          <a:xfrm>
            <a:off x="5903913" y="4375150"/>
            <a:ext cx="1494536" cy="384175"/>
          </a:xfrm>
          <a:prstGeom prst="rect">
            <a:avLst/>
          </a:prstGeom>
          <a:solidFill>
            <a:srgbClr val="C00000"/>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Simulation</a:t>
            </a:r>
          </a:p>
        </p:txBody>
      </p:sp>
      <p:sp>
        <p:nvSpPr>
          <p:cNvPr id="18" name="Rectangle 20"/>
          <p:cNvSpPr>
            <a:spLocks noChangeArrowheads="1"/>
          </p:cNvSpPr>
          <p:nvPr/>
        </p:nvSpPr>
        <p:spPr bwMode="auto">
          <a:xfrm>
            <a:off x="3934290" y="4756150"/>
            <a:ext cx="1403350" cy="460375"/>
          </a:xfrm>
          <a:prstGeom prst="rect">
            <a:avLst/>
          </a:prstGeom>
          <a:solidFill>
            <a:srgbClr val="92D050">
              <a:alpha val="50000"/>
            </a:srgbClr>
          </a:solidFill>
          <a:ln w="9525" algn="ctr">
            <a:solidFill>
              <a:schemeClr val="tx1"/>
            </a:solidFill>
            <a:miter lim="800000"/>
            <a:headEnd/>
            <a:tailEnd/>
          </a:ln>
          <a:effectLst>
            <a:outerShdw blurRad="76200" dir="13500000" sy="23000" kx="1200000" algn="br" rotWithShape="0">
              <a:prstClr val="black">
                <a:alpha val="51000"/>
              </a:prstClr>
            </a:outerShdw>
            <a:softEdge rad="12700"/>
          </a:effectLst>
        </p:spPr>
        <p:txBody>
          <a:bodyPr wrap="none" anchor="ctr"/>
          <a:lstStyle/>
          <a:p>
            <a:pPr algn="ctr">
              <a:defRPr/>
            </a:pPr>
            <a:r>
              <a:rPr lang="en-US" sz="1800" b="1" dirty="0">
                <a:solidFill>
                  <a:schemeClr val="bg1"/>
                </a:solidFill>
                <a:latin typeface="+mn-lt"/>
              </a:rPr>
              <a:t>Temporal</a:t>
            </a:r>
          </a:p>
        </p:txBody>
      </p:sp>
      <p:sp>
        <p:nvSpPr>
          <p:cNvPr id="19" name="TextBox 18"/>
          <p:cNvSpPr txBox="1"/>
          <p:nvPr/>
        </p:nvSpPr>
        <p:spPr>
          <a:xfrm>
            <a:off x="685800" y="1314271"/>
            <a:ext cx="7543800" cy="1200329"/>
          </a:xfrm>
          <a:prstGeom prst="rect">
            <a:avLst/>
          </a:prstGeom>
          <a:noFill/>
        </p:spPr>
        <p:txBody>
          <a:bodyPr wrap="square" rtlCol="0">
            <a:spAutoFit/>
          </a:bodyPr>
          <a:lstStyle/>
          <a:p>
            <a:pPr marL="0" lvl="1"/>
            <a:r>
              <a:rPr lang="en-US" dirty="0" smtClean="0">
                <a:solidFill>
                  <a:schemeClr val="bg1"/>
                </a:solidFill>
                <a:latin typeface="+mn-lt"/>
              </a:rPr>
              <a:t>General model for representing water resources, including surface water components and groundwater components centered on a common framework</a:t>
            </a:r>
          </a:p>
        </p:txBody>
      </p:sp>
    </p:spTree>
    <p:extLst>
      <p:ext uri="{BB962C8B-B14F-4D97-AF65-F5344CB8AC3E}">
        <p14:creationId xmlns:p14="http://schemas.microsoft.com/office/powerpoint/2010/main" val="12115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762000" y="1219200"/>
            <a:ext cx="7543800" cy="5334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13215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r>
              <a:rPr lang="en-US" sz="3200" dirty="0" smtClean="0"/>
              <a:t>Framework</a:t>
            </a:r>
          </a:p>
        </p:txBody>
      </p:sp>
      <p:pic>
        <p:nvPicPr>
          <p:cNvPr id="1029" name="Picture 5"/>
          <p:cNvPicPr>
            <a:picLocks noChangeAspect="1" noChangeArrowheads="1"/>
          </p:cNvPicPr>
          <p:nvPr/>
        </p:nvPicPr>
        <p:blipFill>
          <a:blip r:embed="rId3" cstate="print"/>
          <a:srcRect/>
          <a:stretch>
            <a:fillRect/>
          </a:stretch>
        </p:blipFill>
        <p:spPr bwMode="auto">
          <a:xfrm>
            <a:off x="1593850" y="1273175"/>
            <a:ext cx="5949950" cy="5280025"/>
          </a:xfrm>
          <a:prstGeom prst="rect">
            <a:avLst/>
          </a:prstGeom>
          <a:solidFill>
            <a:schemeClr val="bg1"/>
          </a:solidFill>
          <a:ln w="9525">
            <a:noFill/>
            <a:miter lim="800000"/>
            <a:headEnd/>
            <a:tailEnd/>
          </a:ln>
          <a:effectLst/>
        </p:spPr>
      </p:pic>
    </p:spTree>
    <p:extLst>
      <p:ext uri="{BB962C8B-B14F-4D97-AF65-F5344CB8AC3E}">
        <p14:creationId xmlns:p14="http://schemas.microsoft.com/office/powerpoint/2010/main" val="75955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7181850" y="3516313"/>
            <a:ext cx="557212" cy="379412"/>
          </a:xfrm>
          <a:prstGeom prst="line">
            <a:avLst/>
          </a:prstGeom>
          <a:noFill/>
          <a:ln w="12700">
            <a:solidFill>
              <a:schemeClr val="tx1"/>
            </a:solidFill>
            <a:round/>
            <a:headEnd type="none" w="sm" len="sm"/>
            <a:tailEnd type="triangle" w="med" len="med"/>
          </a:ln>
        </p:spPr>
        <p:txBody>
          <a:bodyPr wrap="none" anchor="ctr"/>
          <a:lstStyle/>
          <a:p>
            <a:endParaRPr lang="en-US"/>
          </a:p>
        </p:txBody>
      </p:sp>
      <p:sp>
        <p:nvSpPr>
          <p:cNvPr id="13315" name="Line 3"/>
          <p:cNvSpPr>
            <a:spLocks noChangeShapeType="1"/>
          </p:cNvSpPr>
          <p:nvPr/>
        </p:nvSpPr>
        <p:spPr bwMode="auto">
          <a:xfrm>
            <a:off x="6661150" y="3541713"/>
            <a:ext cx="519112" cy="3540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6" name="Line 4"/>
          <p:cNvSpPr>
            <a:spLocks noChangeShapeType="1"/>
          </p:cNvSpPr>
          <p:nvPr/>
        </p:nvSpPr>
        <p:spPr bwMode="auto">
          <a:xfrm flipV="1">
            <a:off x="5899150" y="3529013"/>
            <a:ext cx="773112" cy="366712"/>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3317" name="Rectangle 5"/>
          <p:cNvSpPr>
            <a:spLocks noGrp="1" noChangeArrowheads="1"/>
          </p:cNvSpPr>
          <p:nvPr>
            <p:ph type="title"/>
          </p:nvPr>
        </p:nvSpPr>
        <p:spPr>
          <a:noFill/>
        </p:spPr>
        <p:txBody>
          <a:bodyPr lIns="92075" tIns="46038" rIns="92075" bIns="46038"/>
          <a:lstStyle/>
          <a:p>
            <a:r>
              <a:rPr lang="en-US" smtClean="0"/>
              <a:t>Spatial Data: Vector format</a:t>
            </a:r>
          </a:p>
        </p:txBody>
      </p:sp>
      <p:sp>
        <p:nvSpPr>
          <p:cNvPr id="11270" name="Rectangle 6"/>
          <p:cNvSpPr>
            <a:spLocks noChangeArrowheads="1"/>
          </p:cNvSpPr>
          <p:nvPr/>
        </p:nvSpPr>
        <p:spPr bwMode="auto">
          <a:xfrm>
            <a:off x="1106487" y="2057400"/>
            <a:ext cx="5312223" cy="954750"/>
          </a:xfrm>
          <a:prstGeom prst="rect">
            <a:avLst/>
          </a:prstGeom>
          <a:noFill/>
          <a:ln w="9525">
            <a:noFill/>
            <a:miter lim="800000"/>
            <a:headEnd/>
            <a:tailEnd/>
          </a:ln>
          <a:effectLst/>
        </p:spPr>
        <p:txBody>
          <a:bodyPr wrap="none" lIns="92075" tIns="46038" rIns="92075" bIns="46038">
            <a:spAutoFit/>
          </a:bodyPr>
          <a:lstStyle/>
          <a:p>
            <a:pPr>
              <a:defRPr/>
            </a:pPr>
            <a:r>
              <a:rPr lang="en-US" sz="2800" i="1">
                <a:solidFill>
                  <a:schemeClr val="accent2"/>
                </a:solidFill>
                <a:effectLst>
                  <a:outerShdw blurRad="38100" dist="38100" dir="2700000" algn="tl">
                    <a:srgbClr val="C0C0C0"/>
                  </a:outerShdw>
                </a:effectLst>
              </a:rPr>
              <a:t>Point</a:t>
            </a:r>
            <a:r>
              <a:rPr lang="en-US" sz="2800"/>
              <a:t> - a pair of x and y coordinates</a:t>
            </a:r>
          </a:p>
          <a:p>
            <a:pPr>
              <a:defRPr/>
            </a:pPr>
            <a:endParaRPr lang="en-US" sz="2800"/>
          </a:p>
        </p:txBody>
      </p:sp>
      <p:sp>
        <p:nvSpPr>
          <p:cNvPr id="13319" name="Oval 7"/>
          <p:cNvSpPr>
            <a:spLocks noChangeArrowheads="1"/>
          </p:cNvSpPr>
          <p:nvPr/>
        </p:nvSpPr>
        <p:spPr bwMode="auto">
          <a:xfrm>
            <a:off x="6610350" y="2246313"/>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0" name="Rectangle 8"/>
          <p:cNvSpPr>
            <a:spLocks noChangeArrowheads="1"/>
          </p:cNvSpPr>
          <p:nvPr/>
        </p:nvSpPr>
        <p:spPr bwMode="auto">
          <a:xfrm>
            <a:off x="6637337" y="1828800"/>
            <a:ext cx="971550" cy="457200"/>
          </a:xfrm>
          <a:prstGeom prst="rect">
            <a:avLst/>
          </a:prstGeom>
          <a:noFill/>
          <a:ln w="9525">
            <a:noFill/>
            <a:miter lim="800000"/>
            <a:headEnd/>
            <a:tailEnd/>
          </a:ln>
        </p:spPr>
        <p:txBody>
          <a:bodyPr wrap="none" lIns="92075" tIns="46038" rIns="92075" bIns="46038">
            <a:spAutoFit/>
          </a:bodyPr>
          <a:lstStyle/>
          <a:p>
            <a:r>
              <a:rPr lang="en-US"/>
              <a:t>(x</a:t>
            </a:r>
            <a:r>
              <a:rPr lang="en-US" baseline="-25000"/>
              <a:t>1</a:t>
            </a:r>
            <a:r>
              <a:rPr lang="en-US"/>
              <a:t>,y</a:t>
            </a:r>
            <a:r>
              <a:rPr lang="en-US" baseline="-25000"/>
              <a:t>1</a:t>
            </a:r>
            <a:r>
              <a:rPr lang="en-US"/>
              <a:t>)</a:t>
            </a:r>
          </a:p>
        </p:txBody>
      </p:sp>
      <p:sp>
        <p:nvSpPr>
          <p:cNvPr id="11273" name="Rectangle 9"/>
          <p:cNvSpPr>
            <a:spLocks noChangeArrowheads="1"/>
          </p:cNvSpPr>
          <p:nvPr/>
        </p:nvSpPr>
        <p:spPr bwMode="auto">
          <a:xfrm>
            <a:off x="1106487" y="3429000"/>
            <a:ext cx="4065087" cy="523862"/>
          </a:xfrm>
          <a:prstGeom prst="rect">
            <a:avLst/>
          </a:prstGeom>
          <a:noFill/>
          <a:ln w="9525">
            <a:noFill/>
            <a:miter lim="800000"/>
            <a:headEnd/>
            <a:tailEnd/>
          </a:ln>
          <a:effectLst/>
        </p:spPr>
        <p:txBody>
          <a:bodyPr wrap="none" lIns="92075" tIns="46038" rIns="92075" bIns="46038">
            <a:spAutoFit/>
          </a:bodyPr>
          <a:lstStyle/>
          <a:p>
            <a:pPr>
              <a:defRPr/>
            </a:pPr>
            <a:r>
              <a:rPr lang="en-US" sz="2800" i="1">
                <a:solidFill>
                  <a:schemeClr val="accent2"/>
                </a:solidFill>
                <a:effectLst>
                  <a:outerShdw blurRad="38100" dist="38100" dir="2700000" algn="tl">
                    <a:srgbClr val="C0C0C0"/>
                  </a:outerShdw>
                </a:effectLst>
              </a:rPr>
              <a:t>Line</a:t>
            </a:r>
            <a:r>
              <a:rPr lang="en-US" sz="2800"/>
              <a:t> - a sequence of points</a:t>
            </a:r>
          </a:p>
        </p:txBody>
      </p:sp>
      <p:sp>
        <p:nvSpPr>
          <p:cNvPr id="13322" name="Oval 10"/>
          <p:cNvSpPr>
            <a:spLocks noChangeArrowheads="1"/>
          </p:cNvSpPr>
          <p:nvPr/>
        </p:nvSpPr>
        <p:spPr bwMode="auto">
          <a:xfrm>
            <a:off x="7143750" y="38623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3" name="Oval 11"/>
          <p:cNvSpPr>
            <a:spLocks noChangeArrowheads="1"/>
          </p:cNvSpPr>
          <p:nvPr/>
        </p:nvSpPr>
        <p:spPr bwMode="auto">
          <a:xfrm>
            <a:off x="6635750" y="3506788"/>
            <a:ext cx="73025" cy="73025"/>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3324" name="Oval 12"/>
          <p:cNvSpPr>
            <a:spLocks noChangeArrowheads="1"/>
          </p:cNvSpPr>
          <p:nvPr/>
        </p:nvSpPr>
        <p:spPr bwMode="auto">
          <a:xfrm>
            <a:off x="5873750" y="3859213"/>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5" name="Oval 13"/>
          <p:cNvSpPr>
            <a:spLocks noChangeArrowheads="1"/>
          </p:cNvSpPr>
          <p:nvPr/>
        </p:nvSpPr>
        <p:spPr bwMode="auto">
          <a:xfrm>
            <a:off x="7699375" y="3481388"/>
            <a:ext cx="73025" cy="73025"/>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13326" name="Line 14"/>
          <p:cNvSpPr>
            <a:spLocks noChangeShapeType="1"/>
          </p:cNvSpPr>
          <p:nvPr/>
        </p:nvSpPr>
        <p:spPr bwMode="auto">
          <a:xfrm>
            <a:off x="5922962" y="3962400"/>
            <a:ext cx="0" cy="0"/>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11279" name="Rectangle 15"/>
          <p:cNvSpPr>
            <a:spLocks noChangeArrowheads="1"/>
          </p:cNvSpPr>
          <p:nvPr/>
        </p:nvSpPr>
        <p:spPr bwMode="auto">
          <a:xfrm>
            <a:off x="1157287" y="4737100"/>
            <a:ext cx="4455259" cy="523862"/>
          </a:xfrm>
          <a:prstGeom prst="rect">
            <a:avLst/>
          </a:prstGeom>
          <a:noFill/>
          <a:ln w="9525">
            <a:noFill/>
            <a:miter lim="800000"/>
            <a:headEnd/>
            <a:tailEnd/>
          </a:ln>
          <a:effectLst/>
        </p:spPr>
        <p:txBody>
          <a:bodyPr wrap="none" lIns="92075" tIns="46038" rIns="92075" bIns="46038">
            <a:spAutoFit/>
          </a:bodyPr>
          <a:lstStyle/>
          <a:p>
            <a:pPr>
              <a:defRPr/>
            </a:pPr>
            <a:r>
              <a:rPr lang="en-US" sz="2800" i="1">
                <a:solidFill>
                  <a:schemeClr val="accent2"/>
                </a:solidFill>
                <a:effectLst>
                  <a:outerShdw blurRad="38100" dist="38100" dir="2700000" algn="tl">
                    <a:srgbClr val="C0C0C0"/>
                  </a:outerShdw>
                </a:effectLst>
              </a:rPr>
              <a:t>Polygon</a:t>
            </a:r>
            <a:r>
              <a:rPr lang="en-US" sz="2800"/>
              <a:t> - a closed set of lines</a:t>
            </a:r>
          </a:p>
        </p:txBody>
      </p:sp>
      <p:sp>
        <p:nvSpPr>
          <p:cNvPr id="13328" name="Line 16"/>
          <p:cNvSpPr>
            <a:spLocks noChangeShapeType="1"/>
          </p:cNvSpPr>
          <p:nvPr/>
        </p:nvSpPr>
        <p:spPr bwMode="auto">
          <a:xfrm>
            <a:off x="5795962" y="4659313"/>
            <a:ext cx="0" cy="836612"/>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13329" name="Line 17"/>
          <p:cNvSpPr>
            <a:spLocks noChangeShapeType="1"/>
          </p:cNvSpPr>
          <p:nvPr/>
        </p:nvSpPr>
        <p:spPr bwMode="auto">
          <a:xfrm>
            <a:off x="5797550" y="5495925"/>
            <a:ext cx="823912" cy="0"/>
          </a:xfrm>
          <a:prstGeom prst="line">
            <a:avLst/>
          </a:prstGeom>
          <a:noFill/>
          <a:ln w="12700">
            <a:solidFill>
              <a:schemeClr val="tx2"/>
            </a:solidFill>
            <a:round/>
            <a:headEnd type="none" w="sm" len="sm"/>
            <a:tailEnd type="triangle" w="med" len="med"/>
          </a:ln>
        </p:spPr>
        <p:txBody>
          <a:bodyPr wrap="none" anchor="ctr"/>
          <a:lstStyle/>
          <a:p>
            <a:endParaRPr lang="en-US"/>
          </a:p>
        </p:txBody>
      </p:sp>
      <p:sp>
        <p:nvSpPr>
          <p:cNvPr id="13330" name="Line 18"/>
          <p:cNvSpPr>
            <a:spLocks noChangeShapeType="1"/>
          </p:cNvSpPr>
          <p:nvPr/>
        </p:nvSpPr>
        <p:spPr bwMode="auto">
          <a:xfrm>
            <a:off x="5797550" y="4657725"/>
            <a:ext cx="798512"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13331" name="Line 19"/>
          <p:cNvSpPr>
            <a:spLocks noChangeShapeType="1"/>
          </p:cNvSpPr>
          <p:nvPr/>
        </p:nvSpPr>
        <p:spPr bwMode="auto">
          <a:xfrm>
            <a:off x="6599237" y="4654550"/>
            <a:ext cx="747713" cy="392113"/>
          </a:xfrm>
          <a:prstGeom prst="line">
            <a:avLst/>
          </a:prstGeom>
          <a:noFill/>
          <a:ln w="12700">
            <a:solidFill>
              <a:srgbClr val="008000"/>
            </a:solidFill>
            <a:round/>
            <a:headEnd type="none" w="sm" len="sm"/>
            <a:tailEnd type="triangle" w="med" len="med"/>
          </a:ln>
        </p:spPr>
        <p:txBody>
          <a:bodyPr wrap="none" anchor="ctr"/>
          <a:lstStyle/>
          <a:p>
            <a:endParaRPr lang="en-US"/>
          </a:p>
        </p:txBody>
      </p:sp>
      <p:sp>
        <p:nvSpPr>
          <p:cNvPr id="13332" name="Line 20"/>
          <p:cNvSpPr>
            <a:spLocks noChangeShapeType="1"/>
          </p:cNvSpPr>
          <p:nvPr/>
        </p:nvSpPr>
        <p:spPr bwMode="auto">
          <a:xfrm flipV="1">
            <a:off x="6605587" y="5049838"/>
            <a:ext cx="722313" cy="442912"/>
          </a:xfrm>
          <a:prstGeom prst="line">
            <a:avLst/>
          </a:prstGeom>
          <a:noFill/>
          <a:ln w="12700">
            <a:solidFill>
              <a:schemeClr val="accent2"/>
            </a:solidFill>
            <a:round/>
            <a:headEnd type="triangle" w="med" len="med"/>
            <a:tailEnd type="none" w="sm" len="sm"/>
          </a:ln>
        </p:spPr>
        <p:txBody>
          <a:bodyPr wrap="none" anchor="ctr"/>
          <a:lstStyle/>
          <a:p>
            <a:endParaRPr lang="en-US"/>
          </a:p>
        </p:txBody>
      </p:sp>
      <p:sp>
        <p:nvSpPr>
          <p:cNvPr id="13333" name="Text Box 21"/>
          <p:cNvSpPr txBox="1">
            <a:spLocks noChangeArrowheads="1"/>
          </p:cNvSpPr>
          <p:nvPr/>
        </p:nvSpPr>
        <p:spPr bwMode="auto">
          <a:xfrm>
            <a:off x="5526087" y="3886200"/>
            <a:ext cx="844550" cy="457200"/>
          </a:xfrm>
          <a:prstGeom prst="rect">
            <a:avLst/>
          </a:prstGeom>
          <a:noFill/>
          <a:ln w="12700">
            <a:noFill/>
            <a:miter lim="800000"/>
            <a:headEnd type="none" w="sm" len="sm"/>
            <a:tailEnd type="none" w="sm" len="sm"/>
          </a:ln>
        </p:spPr>
        <p:txBody>
          <a:bodyPr wrap="none">
            <a:spAutoFit/>
          </a:bodyPr>
          <a:lstStyle/>
          <a:p>
            <a:pPr eaLnBrk="1" hangingPunct="1"/>
            <a:r>
              <a:rPr lang="en-US" dirty="0"/>
              <a:t>Node</a:t>
            </a:r>
          </a:p>
        </p:txBody>
      </p:sp>
      <p:sp>
        <p:nvSpPr>
          <p:cNvPr id="13334" name="Text Box 22"/>
          <p:cNvSpPr txBox="1">
            <a:spLocks noChangeArrowheads="1"/>
          </p:cNvSpPr>
          <p:nvPr/>
        </p:nvSpPr>
        <p:spPr bwMode="auto">
          <a:xfrm>
            <a:off x="6326187" y="3162300"/>
            <a:ext cx="944563" cy="457200"/>
          </a:xfrm>
          <a:prstGeom prst="rect">
            <a:avLst/>
          </a:prstGeom>
          <a:noFill/>
          <a:ln w="12700">
            <a:noFill/>
            <a:miter lim="800000"/>
            <a:headEnd type="none" w="sm" len="sm"/>
            <a:tailEnd type="none" w="sm" len="sm"/>
          </a:ln>
        </p:spPr>
        <p:txBody>
          <a:bodyPr wrap="none">
            <a:spAutoFit/>
          </a:bodyPr>
          <a:lstStyle/>
          <a:p>
            <a:pPr eaLnBrk="1" hangingPunct="1"/>
            <a:r>
              <a:rPr lang="en-US"/>
              <a:t>vertex</a:t>
            </a:r>
          </a:p>
        </p:txBody>
      </p:sp>
    </p:spTree>
    <p:extLst>
      <p:ext uri="{BB962C8B-B14F-4D97-AF65-F5344CB8AC3E}">
        <p14:creationId xmlns:p14="http://schemas.microsoft.com/office/powerpoint/2010/main" val="166941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1981200"/>
            <a:ext cx="7696200" cy="6096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345448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2667000"/>
            <a:ext cx="7696200" cy="6096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89315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p:txBody>
          <a:bodyPr>
            <a:normAutofit fontScale="90000"/>
          </a:bodyPr>
          <a:lstStyle/>
          <a:p>
            <a:r>
              <a:rPr lang="en-US" sz="3200" dirty="0" smtClean="0"/>
              <a:t>Geology</a:t>
            </a:r>
          </a:p>
        </p:txBody>
      </p:sp>
      <p:sp>
        <p:nvSpPr>
          <p:cNvPr id="6" name="Text Placeholder 5"/>
          <p:cNvSpPr>
            <a:spLocks noGrp="1"/>
          </p:cNvSpPr>
          <p:nvPr>
            <p:ph type="body" sz="quarter" idx="14"/>
          </p:nvPr>
        </p:nvSpPr>
        <p:spPr>
          <a:xfrm>
            <a:off x="762000" y="1371600"/>
            <a:ext cx="7391400" cy="1371600"/>
          </a:xfrm>
        </p:spPr>
        <p:txBody>
          <a:bodyPr/>
          <a:lstStyle/>
          <a:p>
            <a:pPr>
              <a:lnSpc>
                <a:spcPct val="100000"/>
              </a:lnSpc>
            </a:pPr>
            <a:r>
              <a:rPr lang="en-US" sz="2400" b="0" dirty="0" smtClean="0"/>
              <a:t>Representation of data from geologic maps</a:t>
            </a:r>
          </a:p>
          <a:p>
            <a:pPr>
              <a:lnSpc>
                <a:spcPct val="100000"/>
              </a:lnSpc>
            </a:pPr>
            <a:r>
              <a:rPr lang="en-US" sz="2400" b="0" dirty="0" smtClean="0"/>
              <a:t>Simplified data model – not comprehensive geologic map design</a:t>
            </a:r>
          </a:p>
          <a:p>
            <a:pPr>
              <a:lnSpc>
                <a:spcPct val="100000"/>
              </a:lnSpc>
            </a:pPr>
            <a:endParaRPr lang="en-US" sz="2400" b="0" dirty="0"/>
          </a:p>
        </p:txBody>
      </p:sp>
      <p:pic>
        <p:nvPicPr>
          <p:cNvPr id="4098" name="Picture 2" descr="D:\Gil\GWDataModel_Book\Chapter4\Ch04_Figures\Ch04_FinalFigures\Figure4.04.tif"/>
          <p:cNvPicPr>
            <a:picLocks noChangeAspect="1" noChangeArrowheads="1"/>
          </p:cNvPicPr>
          <p:nvPr/>
        </p:nvPicPr>
        <p:blipFill>
          <a:blip r:embed="rId3" cstate="print"/>
          <a:srcRect/>
          <a:stretch>
            <a:fillRect/>
          </a:stretch>
        </p:blipFill>
        <p:spPr bwMode="auto">
          <a:xfrm>
            <a:off x="2958409" y="2514600"/>
            <a:ext cx="4966391" cy="3895968"/>
          </a:xfrm>
          <a:prstGeom prst="rect">
            <a:avLst/>
          </a:prstGeom>
          <a:noFill/>
        </p:spPr>
      </p:pic>
    </p:spTree>
    <p:extLst>
      <p:ext uri="{BB962C8B-B14F-4D97-AF65-F5344CB8AC3E}">
        <p14:creationId xmlns:p14="http://schemas.microsoft.com/office/powerpoint/2010/main" val="40818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32766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3656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normAutofit fontScale="90000"/>
          </a:bodyPr>
          <a:lstStyle/>
          <a:p>
            <a:r>
              <a:rPr lang="en-US" sz="3200" dirty="0" smtClean="0"/>
              <a:t>BoreholeLog table</a:t>
            </a:r>
          </a:p>
        </p:txBody>
      </p:sp>
      <p:sp>
        <p:nvSpPr>
          <p:cNvPr id="17412" name="Rectangle 3"/>
          <p:cNvSpPr>
            <a:spLocks noGrp="1" noChangeArrowheads="1"/>
          </p:cNvSpPr>
          <p:nvPr>
            <p:ph type="body" sz="quarter" idx="14"/>
          </p:nvPr>
        </p:nvSpPr>
        <p:spPr>
          <a:xfrm>
            <a:off x="762000" y="1295400"/>
            <a:ext cx="7315200" cy="1066800"/>
          </a:xfrm>
        </p:spPr>
        <p:txBody>
          <a:bodyPr>
            <a:normAutofit/>
          </a:bodyPr>
          <a:lstStyle/>
          <a:p>
            <a:pPr marL="0" indent="0" eaLnBrk="1" hangingPunct="1">
              <a:lnSpc>
                <a:spcPct val="100000"/>
              </a:lnSpc>
              <a:buNone/>
            </a:pPr>
            <a:r>
              <a:rPr lang="en-US" sz="2000" b="0" dirty="0" smtClean="0"/>
              <a:t>Combining the well geometry (x, y) and the vertical data stored in the BoreholeLog table we can describe a set of 3D geometries (x, y, z)</a:t>
            </a:r>
          </a:p>
        </p:txBody>
      </p:sp>
      <p:pic>
        <p:nvPicPr>
          <p:cNvPr id="41" name="Picture 8" descr="Figure5.23 copy.png"/>
          <p:cNvPicPr>
            <a:picLocks noChangeAspect="1"/>
          </p:cNvPicPr>
          <p:nvPr/>
        </p:nvPicPr>
        <p:blipFill>
          <a:blip r:embed="rId3" cstate="print"/>
          <a:srcRect r="8422"/>
          <a:stretch>
            <a:fillRect/>
          </a:stretch>
        </p:blipFill>
        <p:spPr bwMode="auto">
          <a:xfrm>
            <a:off x="2057400" y="2895600"/>
            <a:ext cx="5943600" cy="3602182"/>
          </a:xfrm>
          <a:prstGeom prst="rect">
            <a:avLst/>
          </a:prstGeom>
          <a:noFill/>
          <a:ln w="9525">
            <a:noFill/>
            <a:miter lim="800000"/>
            <a:headEnd/>
            <a:tailEnd/>
          </a:ln>
        </p:spPr>
      </p:pic>
      <p:sp>
        <p:nvSpPr>
          <p:cNvPr id="42" name="Rectangle 41"/>
          <p:cNvSpPr/>
          <p:nvPr/>
        </p:nvSpPr>
        <p:spPr>
          <a:xfrm>
            <a:off x="5486400" y="3708805"/>
            <a:ext cx="351130" cy="102413"/>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2438400" y="5105400"/>
            <a:ext cx="395288" cy="922325"/>
          </a:xfrm>
          <a:prstGeom prst="rect">
            <a:avLst/>
          </a:prstGeom>
          <a:solidFill>
            <a:srgbClr val="FFFF00">
              <a:alpha val="30196"/>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Line 5"/>
          <p:cNvSpPr>
            <a:spLocks noChangeShapeType="1"/>
          </p:cNvSpPr>
          <p:nvPr/>
        </p:nvSpPr>
        <p:spPr bwMode="auto">
          <a:xfrm flipH="1" flipV="1">
            <a:off x="5791200" y="3809999"/>
            <a:ext cx="1905000" cy="1523999"/>
          </a:xfrm>
          <a:prstGeom prst="line">
            <a:avLst/>
          </a:prstGeom>
          <a:noFill/>
          <a:ln w="19050">
            <a:solidFill>
              <a:schemeClr val="tx1"/>
            </a:solidFill>
            <a:round/>
            <a:headEnd/>
            <a:tailEnd type="triangle" w="med" len="med"/>
          </a:ln>
        </p:spPr>
        <p:txBody>
          <a:bodyPr/>
          <a:lstStyle/>
          <a:p>
            <a:endParaRPr lang="en-US"/>
          </a:p>
        </p:txBody>
      </p:sp>
      <p:grpSp>
        <p:nvGrpSpPr>
          <p:cNvPr id="11" name="Group 10"/>
          <p:cNvGrpSpPr/>
          <p:nvPr/>
        </p:nvGrpSpPr>
        <p:grpSpPr>
          <a:xfrm>
            <a:off x="533400" y="2362200"/>
            <a:ext cx="3000140" cy="2514600"/>
            <a:chOff x="533400" y="2362200"/>
            <a:chExt cx="3000140" cy="2514600"/>
          </a:xfrm>
        </p:grpSpPr>
        <p:sp>
          <p:nvSpPr>
            <p:cNvPr id="10" name="Rectangle 9"/>
            <p:cNvSpPr/>
            <p:nvPr/>
          </p:nvSpPr>
          <p:spPr bwMode="auto">
            <a:xfrm>
              <a:off x="533400" y="2362200"/>
              <a:ext cx="2971800" cy="2514600"/>
            </a:xfrm>
            <a:prstGeom prst="rect">
              <a:avLst/>
            </a:prstGeom>
            <a:solidFill>
              <a:schemeClr val="bg2"/>
            </a:solidFill>
            <a:ln w="25400" cap="flat" cmpd="sng" algn="ctr">
              <a:solidFill>
                <a:schemeClr val="bg2"/>
              </a:solidFill>
              <a:prstDash val="solid"/>
              <a:round/>
              <a:headEnd type="none" w="med" len="med"/>
              <a:tailEnd type="none" w="med" len="med"/>
            </a:ln>
            <a:effectLst>
              <a:outerShdw dist="25400" dir="5400000">
                <a:srgbClr val="000000">
                  <a:alpha val="20000"/>
                </a:srgbClr>
              </a:outerShdw>
            </a:effectLst>
          </p:spPr>
          <p:txBody>
            <a:bodyPr wrap="none" rtlCol="0" anchor="ctr"/>
            <a:lstStyle/>
            <a:p>
              <a:pPr algn="ctr"/>
              <a:endParaRPr lang="en-US" sz="1200" dirty="0">
                <a:solidFill>
                  <a:schemeClr val="tx2"/>
                </a:solidFill>
                <a:latin typeface="Arial" charset="0"/>
                <a:ea typeface="ＭＳ Ｐゴシック" pitchFamily="16" charset="-128"/>
              </a:endParaRPr>
            </a:p>
          </p:txBody>
        </p:sp>
        <p:pic>
          <p:nvPicPr>
            <p:cNvPr id="1026" name="Picture 2"/>
            <p:cNvPicPr>
              <a:picLocks noChangeAspect="1" noChangeArrowheads="1"/>
            </p:cNvPicPr>
            <p:nvPr/>
          </p:nvPicPr>
          <p:blipFill>
            <a:blip r:embed="rId4" cstate="print"/>
            <a:srcRect/>
            <a:stretch>
              <a:fillRect/>
            </a:stretch>
          </p:blipFill>
          <p:spPr bwMode="auto">
            <a:xfrm>
              <a:off x="609600" y="2438400"/>
              <a:ext cx="2923940" cy="2394547"/>
            </a:xfrm>
            <a:prstGeom prst="rect">
              <a:avLst/>
            </a:prstGeom>
            <a:noFill/>
            <a:ln w="9525">
              <a:noFill/>
              <a:miter lim="800000"/>
              <a:headEnd/>
              <a:tailEnd/>
            </a:ln>
            <a:effectLst/>
          </p:spPr>
        </p:pic>
      </p:grpSp>
      <p:sp>
        <p:nvSpPr>
          <p:cNvPr id="44" name="Line 6"/>
          <p:cNvSpPr>
            <a:spLocks noChangeShapeType="1"/>
          </p:cNvSpPr>
          <p:nvPr/>
        </p:nvSpPr>
        <p:spPr bwMode="auto">
          <a:xfrm flipH="1">
            <a:off x="2895600" y="3810000"/>
            <a:ext cx="2743200" cy="1524000"/>
          </a:xfrm>
          <a:prstGeom prst="line">
            <a:avLst/>
          </a:pr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11874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914400" y="723900"/>
            <a:ext cx="7696200" cy="482600"/>
          </a:xfrm>
        </p:spPr>
        <p:txBody>
          <a:bodyPr>
            <a:normAutofit fontScale="90000"/>
          </a:bodyPr>
          <a:lstStyle/>
          <a:p>
            <a:r>
              <a:rPr lang="en-US" sz="2800" dirty="0" smtClean="0"/>
              <a:t>3D features (BorePoints and BoreLines)</a:t>
            </a:r>
          </a:p>
        </p:txBody>
      </p:sp>
      <p:sp>
        <p:nvSpPr>
          <p:cNvPr id="18436" name="Rectangle 3"/>
          <p:cNvSpPr>
            <a:spLocks noGrp="1" noChangeArrowheads="1"/>
          </p:cNvSpPr>
          <p:nvPr>
            <p:ph type="body" sz="quarter" idx="14"/>
          </p:nvPr>
        </p:nvSpPr>
        <p:spPr>
          <a:xfrm>
            <a:off x="762000" y="1447800"/>
            <a:ext cx="6858000" cy="762000"/>
          </a:xfrm>
        </p:spPr>
        <p:txBody>
          <a:bodyPr/>
          <a:lstStyle/>
          <a:p>
            <a:pPr marL="0" indent="0" eaLnBrk="1" hangingPunct="1">
              <a:buNone/>
            </a:pPr>
            <a:r>
              <a:rPr lang="en-US" sz="2400" b="0" dirty="0" smtClean="0"/>
              <a:t>From the tabular data we create 3D features that can be viewed in ArcScene.</a:t>
            </a:r>
          </a:p>
        </p:txBody>
      </p:sp>
      <p:pic>
        <p:nvPicPr>
          <p:cNvPr id="14" name="Picture 7" descr="Figure5.24_Points.png"/>
          <p:cNvPicPr>
            <a:picLocks noChangeAspect="1"/>
          </p:cNvPicPr>
          <p:nvPr/>
        </p:nvPicPr>
        <p:blipFill>
          <a:blip r:embed="rId3" cstate="print"/>
          <a:srcRect l="31992" t="31250" r="7735"/>
          <a:stretch>
            <a:fillRect/>
          </a:stretch>
        </p:blipFill>
        <p:spPr bwMode="auto">
          <a:xfrm>
            <a:off x="761606" y="2209800"/>
            <a:ext cx="3581793" cy="2895600"/>
          </a:xfrm>
          <a:prstGeom prst="rect">
            <a:avLst/>
          </a:prstGeom>
          <a:noFill/>
          <a:ln w="9525">
            <a:solidFill>
              <a:schemeClr val="tx1"/>
            </a:solidFill>
            <a:miter lim="800000"/>
            <a:headEnd/>
            <a:tailEnd/>
          </a:ln>
        </p:spPr>
      </p:pic>
      <p:pic>
        <p:nvPicPr>
          <p:cNvPr id="15" name="Picture 8" descr="Figure5.24_Lines.png"/>
          <p:cNvPicPr>
            <a:picLocks/>
          </p:cNvPicPr>
          <p:nvPr/>
        </p:nvPicPr>
        <p:blipFill>
          <a:blip r:embed="rId4" cstate="print"/>
          <a:srcRect l="34756" t="25520"/>
          <a:stretch>
            <a:fillRect/>
          </a:stretch>
        </p:blipFill>
        <p:spPr bwMode="auto">
          <a:xfrm>
            <a:off x="4495800" y="3048000"/>
            <a:ext cx="3654425" cy="2895600"/>
          </a:xfrm>
          <a:prstGeom prst="rect">
            <a:avLst/>
          </a:prstGeom>
          <a:noFill/>
          <a:ln w="9525">
            <a:solidFill>
              <a:schemeClr val="tx1"/>
            </a:solidFill>
            <a:miter lim="800000"/>
            <a:headEnd/>
            <a:tailEnd/>
          </a:ln>
        </p:spPr>
      </p:pic>
      <p:pic>
        <p:nvPicPr>
          <p:cNvPr id="18" name="Picture 10" descr="Figure5.24_Point_Legend copy.png"/>
          <p:cNvPicPr>
            <a:picLocks noChangeAspect="1"/>
          </p:cNvPicPr>
          <p:nvPr/>
        </p:nvPicPr>
        <p:blipFill>
          <a:blip r:embed="rId5" cstate="print"/>
          <a:srcRect/>
          <a:stretch>
            <a:fillRect/>
          </a:stretch>
        </p:blipFill>
        <p:spPr bwMode="auto">
          <a:xfrm>
            <a:off x="3013723" y="3352799"/>
            <a:ext cx="1253477" cy="1697037"/>
          </a:xfrm>
          <a:prstGeom prst="rect">
            <a:avLst/>
          </a:prstGeom>
          <a:noFill/>
          <a:ln w="9525">
            <a:noFill/>
            <a:miter lim="800000"/>
            <a:headEnd/>
            <a:tailEnd/>
          </a:ln>
        </p:spPr>
      </p:pic>
      <p:pic>
        <p:nvPicPr>
          <p:cNvPr id="19" name="Picture 12" descr="Figure5.24_Line_Legend copy.png"/>
          <p:cNvPicPr>
            <a:picLocks noChangeAspect="1"/>
          </p:cNvPicPr>
          <p:nvPr/>
        </p:nvPicPr>
        <p:blipFill>
          <a:blip r:embed="rId6" cstate="print"/>
          <a:srcRect/>
          <a:stretch>
            <a:fillRect/>
          </a:stretch>
        </p:blipFill>
        <p:spPr bwMode="auto">
          <a:xfrm>
            <a:off x="6781800" y="4236951"/>
            <a:ext cx="1295400" cy="1644735"/>
          </a:xfrm>
          <a:prstGeom prst="rect">
            <a:avLst/>
          </a:prstGeom>
          <a:noFill/>
          <a:ln w="3175">
            <a:noFill/>
            <a:miter lim="800000"/>
            <a:headEnd/>
            <a:tailEnd/>
          </a:ln>
        </p:spPr>
      </p:pic>
    </p:spTree>
    <p:extLst>
      <p:ext uri="{BB962C8B-B14F-4D97-AF65-F5344CB8AC3E}">
        <p14:creationId xmlns:p14="http://schemas.microsoft.com/office/powerpoint/2010/main" val="181195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42672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28592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3200" dirty="0" smtClean="0"/>
              <a:t>GeoSections</a:t>
            </a:r>
            <a:endParaRPr lang="en-US" sz="3200" dirty="0"/>
          </a:p>
        </p:txBody>
      </p:sp>
      <p:pic>
        <p:nvPicPr>
          <p:cNvPr id="4" name="Picture 2"/>
          <p:cNvPicPr>
            <a:picLocks noChangeAspect="1" noChangeArrowheads="1"/>
          </p:cNvPicPr>
          <p:nvPr/>
        </p:nvPicPr>
        <p:blipFill>
          <a:blip r:embed="rId3" cstate="print"/>
          <a:srcRect/>
          <a:stretch>
            <a:fillRect/>
          </a:stretch>
        </p:blipFill>
        <p:spPr bwMode="auto">
          <a:xfrm>
            <a:off x="838200" y="1485678"/>
            <a:ext cx="7467600" cy="4457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414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smtClean="0"/>
              <a:t>2D Cross Sections</a:t>
            </a:r>
            <a:endParaRPr lang="en-US" sz="3200" dirty="0"/>
          </a:p>
        </p:txBody>
      </p:sp>
      <p:pic>
        <p:nvPicPr>
          <p:cNvPr id="176130" name="Picture 2"/>
          <p:cNvPicPr>
            <a:picLocks noChangeAspect="1" noChangeArrowheads="1"/>
          </p:cNvPicPr>
          <p:nvPr/>
        </p:nvPicPr>
        <p:blipFill>
          <a:blip r:embed="rId3" cstate="print"/>
          <a:srcRect/>
          <a:stretch>
            <a:fillRect/>
          </a:stretch>
        </p:blipFill>
        <p:spPr bwMode="auto">
          <a:xfrm>
            <a:off x="914400" y="1403151"/>
            <a:ext cx="5867400" cy="4692849"/>
          </a:xfrm>
          <a:prstGeom prst="rect">
            <a:avLst/>
          </a:prstGeom>
          <a:noFill/>
          <a:ln w="9525">
            <a:noFill/>
            <a:miter lim="800000"/>
            <a:headEnd/>
            <a:tailEnd/>
          </a:ln>
        </p:spPr>
      </p:pic>
    </p:spTree>
    <p:extLst>
      <p:ext uri="{BB962C8B-B14F-4D97-AF65-F5344CB8AC3E}">
        <p14:creationId xmlns:p14="http://schemas.microsoft.com/office/powerpoint/2010/main" val="333485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fontScale="90000"/>
          </a:bodyPr>
          <a:lstStyle/>
          <a:p>
            <a:r>
              <a:rPr lang="en-US" sz="3200" dirty="0" smtClean="0"/>
              <a:t>GeoRasters</a:t>
            </a:r>
          </a:p>
        </p:txBody>
      </p:sp>
      <p:pic>
        <p:nvPicPr>
          <p:cNvPr id="4" name="Picture 3" descr="Figure6.26_scene.tif"/>
          <p:cNvPicPr>
            <a:picLocks noChangeAspect="1"/>
          </p:cNvPicPr>
          <p:nvPr/>
        </p:nvPicPr>
        <p:blipFill>
          <a:blip r:embed="rId3" cstate="print"/>
          <a:srcRect l="11774" t="25463" r="16509" b="12423"/>
          <a:stretch>
            <a:fillRect/>
          </a:stretch>
        </p:blipFill>
        <p:spPr>
          <a:xfrm>
            <a:off x="1219200" y="2590800"/>
            <a:ext cx="6629400" cy="3463119"/>
          </a:xfrm>
          <a:prstGeom prst="rect">
            <a:avLst/>
          </a:prstGeom>
        </p:spPr>
      </p:pic>
      <p:pic>
        <p:nvPicPr>
          <p:cNvPr id="5" name="Picture 4" descr="Figure6.26_legend.tif"/>
          <p:cNvPicPr>
            <a:picLocks noChangeAspect="1"/>
          </p:cNvPicPr>
          <p:nvPr/>
        </p:nvPicPr>
        <p:blipFill>
          <a:blip r:embed="rId4" cstate="print"/>
          <a:stretch>
            <a:fillRect/>
          </a:stretch>
        </p:blipFill>
        <p:spPr>
          <a:xfrm>
            <a:off x="1219200" y="4800600"/>
            <a:ext cx="1536192" cy="978408"/>
          </a:xfrm>
          <a:prstGeom prst="rect">
            <a:avLst/>
          </a:prstGeom>
        </p:spPr>
      </p:pic>
      <p:pic>
        <p:nvPicPr>
          <p:cNvPr id="7" name="Picture 12"/>
          <p:cNvPicPr>
            <a:picLocks noChangeAspect="1" noChangeArrowheads="1"/>
          </p:cNvPicPr>
          <p:nvPr/>
        </p:nvPicPr>
        <p:blipFill>
          <a:blip r:embed="rId5" cstate="print"/>
          <a:srcRect/>
          <a:stretch>
            <a:fillRect/>
          </a:stretch>
        </p:blipFill>
        <p:spPr bwMode="auto">
          <a:xfrm>
            <a:off x="762000" y="1447801"/>
            <a:ext cx="7162800" cy="1376510"/>
          </a:xfrm>
          <a:prstGeom prst="rect">
            <a:avLst/>
          </a:prstGeom>
          <a:noFill/>
          <a:ln w="9525">
            <a:noFill/>
            <a:miter lim="800000"/>
            <a:headEnd/>
            <a:tailEnd/>
          </a:ln>
        </p:spPr>
      </p:pic>
    </p:spTree>
    <p:extLst>
      <p:ext uri="{BB962C8B-B14F-4D97-AF65-F5344CB8AC3E}">
        <p14:creationId xmlns:p14="http://schemas.microsoft.com/office/powerpoint/2010/main" val="178705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Some Vector Hydrology Layers</a:t>
            </a:r>
          </a:p>
        </p:txBody>
      </p:sp>
      <p:graphicFrame>
        <p:nvGraphicFramePr>
          <p:cNvPr id="1026" name="Object 4"/>
          <p:cNvGraphicFramePr>
            <a:graphicFrameLocks noChangeAspect="1"/>
          </p:cNvGraphicFramePr>
          <p:nvPr/>
        </p:nvGraphicFramePr>
        <p:xfrm>
          <a:off x="2286000" y="2111375"/>
          <a:ext cx="4953000" cy="3268663"/>
        </p:xfrm>
        <a:graphic>
          <a:graphicData uri="http://schemas.openxmlformats.org/presentationml/2006/ole">
            <mc:AlternateContent xmlns:mc="http://schemas.openxmlformats.org/markup-compatibility/2006">
              <mc:Choice xmlns:v="urn:schemas-microsoft-com:vml" Requires="v">
                <p:oleObj spid="_x0000_s3096" name="Document" r:id="rId5" imgW="2423880" imgH="1600200" progId="Word.Document.8">
                  <p:embed/>
                </p:oleObj>
              </mc:Choice>
              <mc:Fallback>
                <p:oleObj name="Document" r:id="rId5" imgW="2423880" imgH="16002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111375"/>
                        <a:ext cx="4953000" cy="326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5"/>
          <p:cNvSpPr txBox="1">
            <a:spLocks noChangeArrowheads="1"/>
          </p:cNvSpPr>
          <p:nvPr/>
        </p:nvSpPr>
        <p:spPr bwMode="auto">
          <a:xfrm>
            <a:off x="1524000" y="5562600"/>
            <a:ext cx="5434013" cy="457200"/>
          </a:xfrm>
          <a:prstGeom prst="rect">
            <a:avLst/>
          </a:prstGeom>
          <a:noFill/>
          <a:ln w="9525">
            <a:noFill/>
            <a:miter lim="800000"/>
            <a:headEnd/>
            <a:tailEnd/>
          </a:ln>
        </p:spPr>
        <p:txBody>
          <a:bodyPr wrap="none">
            <a:spAutoFit/>
          </a:bodyPr>
          <a:lstStyle/>
          <a:p>
            <a:r>
              <a:rPr lang="en-US" dirty="0"/>
              <a:t>Vector data: point, line or polygon features</a:t>
            </a:r>
          </a:p>
        </p:txBody>
      </p:sp>
    </p:spTree>
    <p:extLst>
      <p:ext uri="{BB962C8B-B14F-4D97-AF65-F5344CB8AC3E}">
        <p14:creationId xmlns:p14="http://schemas.microsoft.com/office/powerpoint/2010/main" val="250829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p:txBody>
          <a:bodyPr>
            <a:normAutofit fontScale="90000"/>
          </a:bodyPr>
          <a:lstStyle/>
          <a:p>
            <a:r>
              <a:rPr lang="en-US" sz="3200" dirty="0" err="1" smtClean="0"/>
              <a:t>GeoVolumes</a:t>
            </a:r>
            <a:endParaRPr lang="en-US" dirty="0" smtClean="0"/>
          </a:p>
        </p:txBody>
      </p:sp>
      <p:pic>
        <p:nvPicPr>
          <p:cNvPr id="116737" name="Picture 1" descr="C:\Documents and Settings\njones\My Documents\Aquaveo\ArcHydroGW\Marketing\sjrwmd.png"/>
          <p:cNvPicPr>
            <a:picLocks noChangeAspect="1" noChangeArrowheads="1"/>
          </p:cNvPicPr>
          <p:nvPr/>
        </p:nvPicPr>
        <p:blipFill>
          <a:blip r:embed="rId3" cstate="print"/>
          <a:srcRect/>
          <a:stretch>
            <a:fillRect/>
          </a:stretch>
        </p:blipFill>
        <p:spPr bwMode="auto">
          <a:xfrm>
            <a:off x="1066800" y="1333773"/>
            <a:ext cx="6891985" cy="4762227"/>
          </a:xfrm>
          <a:prstGeom prst="rect">
            <a:avLst/>
          </a:prstGeom>
          <a:noFill/>
        </p:spPr>
      </p:pic>
    </p:spTree>
    <p:extLst>
      <p:ext uri="{BB962C8B-B14F-4D97-AF65-F5344CB8AC3E}">
        <p14:creationId xmlns:p14="http://schemas.microsoft.com/office/powerpoint/2010/main" val="30478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3"/>
          <p:cNvSpPr>
            <a:spLocks noGrp="1" noChangeArrowheads="1"/>
          </p:cNvSpPr>
          <p:nvPr>
            <p:ph type="title"/>
          </p:nvPr>
        </p:nvSpPr>
        <p:spPr/>
        <p:txBody>
          <a:bodyPr>
            <a:normAutofit fontScale="90000"/>
          </a:bodyPr>
          <a:lstStyle/>
          <a:p>
            <a:pPr eaLnBrk="1" hangingPunct="1"/>
            <a:r>
              <a:rPr lang="en-US" sz="3200" dirty="0" smtClean="0"/>
              <a:t>Components</a:t>
            </a:r>
          </a:p>
        </p:txBody>
      </p:sp>
      <p:sp>
        <p:nvSpPr>
          <p:cNvPr id="12293" name="Rectangle 4"/>
          <p:cNvSpPr>
            <a:spLocks noGrp="1" noChangeArrowheads="1"/>
          </p:cNvSpPr>
          <p:nvPr>
            <p:ph type="body" sz="quarter" idx="14"/>
          </p:nvPr>
        </p:nvSpPr>
        <p:spPr>
          <a:xfrm>
            <a:off x="838200" y="1295400"/>
            <a:ext cx="7543800" cy="5334000"/>
          </a:xfrm>
        </p:spPr>
        <p:txBody>
          <a:bodyPr/>
          <a:lstStyle/>
          <a:p>
            <a:pPr eaLnBrk="1" hangingPunct="1">
              <a:lnSpc>
                <a:spcPct val="100000"/>
              </a:lnSpc>
              <a:spcAft>
                <a:spcPts val="1200"/>
              </a:spcAft>
            </a:pPr>
            <a:r>
              <a:rPr lang="en-US" sz="2400" b="1" dirty="0" smtClean="0">
                <a:solidFill>
                  <a:srgbClr val="9BCDFF"/>
                </a:solidFill>
              </a:rPr>
              <a:t>Framework </a:t>
            </a:r>
            <a:r>
              <a:rPr lang="en-US" sz="2400" dirty="0" smtClean="0"/>
              <a:t>– </a:t>
            </a:r>
            <a:r>
              <a:rPr lang="en-US" sz="2400" b="0" dirty="0" smtClean="0"/>
              <a:t>Surface water features, wells, and aquifers</a:t>
            </a:r>
          </a:p>
          <a:p>
            <a:pPr>
              <a:lnSpc>
                <a:spcPct val="100000"/>
              </a:lnSpc>
              <a:spcAft>
                <a:spcPts val="1200"/>
              </a:spcAft>
            </a:pPr>
            <a:r>
              <a:rPr lang="en-US" sz="2400" dirty="0" smtClean="0">
                <a:solidFill>
                  <a:srgbClr val="9BCDFF"/>
                </a:solidFill>
              </a:rPr>
              <a:t>Temporal</a:t>
            </a:r>
            <a:r>
              <a:rPr lang="en-US" b="1" dirty="0" smtClean="0"/>
              <a:t> </a:t>
            </a:r>
            <a:r>
              <a:rPr lang="en-US" sz="2400" b="0" dirty="0" smtClean="0"/>
              <a:t>– Representation of time series data</a:t>
            </a:r>
          </a:p>
          <a:p>
            <a:pPr>
              <a:lnSpc>
                <a:spcPct val="100000"/>
              </a:lnSpc>
              <a:spcAft>
                <a:spcPts val="1200"/>
              </a:spcAft>
            </a:pPr>
            <a:r>
              <a:rPr lang="en-US" sz="2400" dirty="0" smtClean="0">
                <a:solidFill>
                  <a:srgbClr val="9BCDFF"/>
                </a:solidFill>
              </a:rPr>
              <a:t>Geology</a:t>
            </a:r>
            <a:r>
              <a:rPr lang="en-US" b="1" dirty="0" smtClean="0"/>
              <a:t> </a:t>
            </a:r>
            <a:r>
              <a:rPr lang="en-US" dirty="0" smtClean="0"/>
              <a:t>– </a:t>
            </a:r>
            <a:r>
              <a:rPr lang="en-US" sz="2400" b="0" dirty="0" smtClean="0"/>
              <a:t>Representation of data from geologic maps</a:t>
            </a:r>
          </a:p>
          <a:p>
            <a:pPr eaLnBrk="1" hangingPunct="1">
              <a:lnSpc>
                <a:spcPct val="100000"/>
              </a:lnSpc>
              <a:spcAft>
                <a:spcPts val="1200"/>
              </a:spcAft>
            </a:pPr>
            <a:r>
              <a:rPr lang="en-US" sz="2400" dirty="0" smtClean="0">
                <a:solidFill>
                  <a:srgbClr val="9BCDFF"/>
                </a:solidFill>
              </a:rPr>
              <a:t>Boreholes</a:t>
            </a:r>
            <a:r>
              <a:rPr lang="en-US" sz="2400" dirty="0" smtClean="0"/>
              <a:t> – </a:t>
            </a:r>
            <a:r>
              <a:rPr lang="en-US" sz="2400" b="0" dirty="0" smtClean="0"/>
              <a:t>Borehole log table and 3D description of borehole lines and contact points</a:t>
            </a:r>
          </a:p>
          <a:p>
            <a:pPr>
              <a:lnSpc>
                <a:spcPct val="100000"/>
              </a:lnSpc>
              <a:spcAft>
                <a:spcPts val="1200"/>
              </a:spcAft>
            </a:pPr>
            <a:r>
              <a:rPr lang="en-US" sz="2400" dirty="0" smtClean="0">
                <a:solidFill>
                  <a:srgbClr val="9BCDFF"/>
                </a:solidFill>
              </a:rPr>
              <a:t>Hydrostratigraphy</a:t>
            </a:r>
            <a:r>
              <a:rPr lang="en-US" sz="2400" dirty="0" smtClean="0"/>
              <a:t> – </a:t>
            </a:r>
            <a:r>
              <a:rPr lang="en-US" sz="2400" b="0" dirty="0" smtClean="0"/>
              <a:t>2D and 3D description of hydrogeologic units</a:t>
            </a:r>
          </a:p>
          <a:p>
            <a:pPr eaLnBrk="1" hangingPunct="1">
              <a:lnSpc>
                <a:spcPct val="100000"/>
              </a:lnSpc>
              <a:spcAft>
                <a:spcPts val="1200"/>
              </a:spcAft>
            </a:pPr>
            <a:r>
              <a:rPr lang="en-US" sz="2400" dirty="0" smtClean="0">
                <a:solidFill>
                  <a:srgbClr val="9BCDFF"/>
                </a:solidFill>
              </a:rPr>
              <a:t>Simulation</a:t>
            </a:r>
            <a:r>
              <a:rPr lang="en-US" sz="2400" dirty="0" smtClean="0"/>
              <a:t> – </a:t>
            </a:r>
            <a:r>
              <a:rPr lang="en-US" sz="2400" b="0" dirty="0" smtClean="0"/>
              <a:t>Representation of groundwater simulation models</a:t>
            </a:r>
          </a:p>
          <a:p>
            <a:pPr eaLnBrk="1" hangingPunct="1">
              <a:lnSpc>
                <a:spcPct val="100000"/>
              </a:lnSpc>
              <a:spcAft>
                <a:spcPts val="1200"/>
              </a:spcAft>
            </a:pPr>
            <a:endParaRPr lang="en-US" sz="2400" dirty="0" smtClean="0"/>
          </a:p>
        </p:txBody>
      </p:sp>
      <p:sp>
        <p:nvSpPr>
          <p:cNvPr id="495618" name="Rectangle 2"/>
          <p:cNvSpPr>
            <a:spLocks noChangeArrowheads="1"/>
          </p:cNvSpPr>
          <p:nvPr/>
        </p:nvSpPr>
        <p:spPr bwMode="auto">
          <a:xfrm>
            <a:off x="685800" y="5181600"/>
            <a:ext cx="7696200" cy="838200"/>
          </a:xfrm>
          <a:prstGeom prst="roundRect">
            <a:avLst/>
          </a:prstGeom>
          <a:solidFill>
            <a:schemeClr val="accent1">
              <a:alpha val="14902"/>
            </a:schemeClr>
          </a:solidFill>
          <a:ln w="28575">
            <a:solidFill>
              <a:srgbClr val="FF3300"/>
            </a:solidFill>
            <a:miter lim="800000"/>
            <a:headEnd/>
            <a:tailEnd/>
          </a:ln>
        </p:spPr>
        <p:txBody>
          <a:bodyPr wrap="none" anchor="ctr"/>
          <a:lstStyle/>
          <a:p>
            <a:endParaRPr lang="en-US" dirty="0"/>
          </a:p>
        </p:txBody>
      </p:sp>
    </p:spTree>
    <p:extLst>
      <p:ext uri="{BB962C8B-B14F-4D97-AF65-F5344CB8AC3E}">
        <p14:creationId xmlns:p14="http://schemas.microsoft.com/office/powerpoint/2010/main" val="344079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7"/>
          <p:cNvSpPr>
            <a:spLocks noGrp="1" noChangeArrowheads="1"/>
          </p:cNvSpPr>
          <p:nvPr>
            <p:ph type="title"/>
          </p:nvPr>
        </p:nvSpPr>
        <p:spPr/>
        <p:txBody>
          <a:bodyPr>
            <a:normAutofit fontScale="90000"/>
          </a:bodyPr>
          <a:lstStyle/>
          <a:p>
            <a:r>
              <a:rPr lang="en-US" sz="3200" dirty="0" smtClean="0"/>
              <a:t>Simulation Feature Data Set</a:t>
            </a:r>
          </a:p>
        </p:txBody>
      </p:sp>
      <p:pic>
        <p:nvPicPr>
          <p:cNvPr id="15367" name="Picture 7"/>
          <p:cNvPicPr>
            <a:picLocks noChangeAspect="1" noChangeArrowheads="1"/>
          </p:cNvPicPr>
          <p:nvPr/>
        </p:nvPicPr>
        <p:blipFill>
          <a:blip r:embed="rId3" cstate="print"/>
          <a:srcRect/>
          <a:stretch>
            <a:fillRect/>
          </a:stretch>
        </p:blipFill>
        <p:spPr bwMode="auto">
          <a:xfrm>
            <a:off x="685801" y="1676400"/>
            <a:ext cx="7719456" cy="3672894"/>
          </a:xfrm>
          <a:prstGeom prst="rect">
            <a:avLst/>
          </a:prstGeom>
          <a:noFill/>
          <a:ln w="9525">
            <a:noFill/>
            <a:miter lim="800000"/>
            <a:headEnd/>
            <a:tailEnd/>
          </a:ln>
        </p:spPr>
      </p:pic>
    </p:spTree>
    <p:extLst>
      <p:ext uri="{BB962C8B-B14F-4D97-AF65-F5344CB8AC3E}">
        <p14:creationId xmlns:p14="http://schemas.microsoft.com/office/powerpoint/2010/main" val="370661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GIS Data Sources</a:t>
            </a:r>
            <a:endParaRPr lang="en-US" dirty="0"/>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9830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Links</a:t>
            </a:r>
            <a:endParaRPr lang="en-US" dirty="0"/>
          </a:p>
        </p:txBody>
      </p:sp>
      <p:sp>
        <p:nvSpPr>
          <p:cNvPr id="3" name="Content Placeholder 2"/>
          <p:cNvSpPr>
            <a:spLocks noGrp="1"/>
          </p:cNvSpPr>
          <p:nvPr>
            <p:ph idx="1"/>
          </p:nvPr>
        </p:nvSpPr>
        <p:spPr/>
        <p:txBody>
          <a:bodyPr/>
          <a:lstStyle/>
          <a:p>
            <a:r>
              <a:rPr lang="en-US" dirty="0" smtClean="0"/>
              <a:t>TNRIS </a:t>
            </a:r>
            <a:r>
              <a:rPr lang="en-US" dirty="0"/>
              <a:t>- </a:t>
            </a:r>
            <a:r>
              <a:rPr lang="en-US" dirty="0">
                <a:solidFill>
                  <a:srgbClr val="0066FF"/>
                </a:solidFill>
              </a:rPr>
              <a:t>http://www.tnris.state.tx.us/</a:t>
            </a:r>
            <a:endParaRPr lang="en-US" dirty="0" smtClean="0">
              <a:solidFill>
                <a:srgbClr val="0066FF"/>
              </a:solidFill>
            </a:endParaRPr>
          </a:p>
          <a:p>
            <a:r>
              <a:rPr lang="en-US" dirty="0"/>
              <a:t>USGS - </a:t>
            </a:r>
            <a:r>
              <a:rPr lang="en-US" dirty="0">
                <a:solidFill>
                  <a:srgbClr val="0066FF"/>
                </a:solidFill>
              </a:rPr>
              <a:t>http://water.usgs.gov/maps.html</a:t>
            </a:r>
          </a:p>
          <a:p>
            <a:r>
              <a:rPr lang="en-US" dirty="0" smtClean="0"/>
              <a:t>ArcGIS.com - </a:t>
            </a:r>
            <a:r>
              <a:rPr lang="en-US" dirty="0" smtClean="0">
                <a:solidFill>
                  <a:srgbClr val="0066FF"/>
                </a:solidFill>
              </a:rPr>
              <a:t>http</a:t>
            </a:r>
            <a:r>
              <a:rPr lang="en-US" dirty="0">
                <a:solidFill>
                  <a:srgbClr val="0066FF"/>
                </a:solidFill>
              </a:rPr>
              <a:t>://www.arcgis.com/</a:t>
            </a:r>
          </a:p>
          <a:p>
            <a:r>
              <a:rPr lang="en-US" dirty="0" smtClean="0"/>
              <a:t>Geodata.gov - </a:t>
            </a:r>
            <a:r>
              <a:rPr lang="en-US" dirty="0">
                <a:solidFill>
                  <a:srgbClr val="0066FF"/>
                </a:solidFill>
              </a:rPr>
              <a:t>http://www.geodata.gov/ </a:t>
            </a:r>
          </a:p>
          <a:p>
            <a:r>
              <a:rPr lang="en-US" dirty="0"/>
              <a:t>Dr. </a:t>
            </a:r>
            <a:r>
              <a:rPr lang="en-US" dirty="0" err="1"/>
              <a:t>Maidment’s</a:t>
            </a:r>
            <a:r>
              <a:rPr lang="en-US" dirty="0"/>
              <a:t> links (from his home page)</a:t>
            </a:r>
          </a:p>
          <a:p>
            <a:pPr lvl="1"/>
            <a:r>
              <a:rPr lang="en-US" dirty="0">
                <a:solidFill>
                  <a:srgbClr val="0066FF"/>
                </a:solidFill>
              </a:rPr>
              <a:t>http://www.caee.utexas.edu/prof/maidment/gishydro/docs/websites/othr_web.htm</a:t>
            </a:r>
            <a:r>
              <a:rPr lang="en-US" dirty="0"/>
              <a:t> </a:t>
            </a:r>
          </a:p>
          <a:p>
            <a:endParaRPr lang="en-US" dirty="0"/>
          </a:p>
        </p:txBody>
      </p:sp>
    </p:spTree>
    <p:extLst>
      <p:ext uri="{BB962C8B-B14F-4D97-AF65-F5344CB8AC3E}">
        <p14:creationId xmlns:p14="http://schemas.microsoft.com/office/powerpoint/2010/main" val="105182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01675" y="609600"/>
            <a:ext cx="7227888" cy="1143000"/>
          </a:xfrm>
        </p:spPr>
        <p:txBody>
          <a:bodyPr/>
          <a:lstStyle/>
          <a:p>
            <a:pPr eaLnBrk="1" hangingPunct="1"/>
            <a:r>
              <a:rPr lang="en-US" smtClean="0"/>
              <a:t>Watersheds of the US </a:t>
            </a:r>
          </a:p>
        </p:txBody>
      </p:sp>
      <p:pic>
        <p:nvPicPr>
          <p:cNvPr id="8195" name="Picture 3" descr="wash_fig1"/>
          <p:cNvPicPr>
            <a:picLocks noChangeAspect="1" noChangeArrowheads="1"/>
          </p:cNvPicPr>
          <p:nvPr/>
        </p:nvPicPr>
        <p:blipFill>
          <a:blip r:embed="rId2" cstate="print"/>
          <a:srcRect/>
          <a:stretch>
            <a:fillRect/>
          </a:stretch>
        </p:blipFill>
        <p:spPr bwMode="auto">
          <a:xfrm>
            <a:off x="4997450" y="2830512"/>
            <a:ext cx="3508375" cy="2532063"/>
          </a:xfrm>
          <a:prstGeom prst="rect">
            <a:avLst/>
          </a:prstGeom>
          <a:noFill/>
          <a:ln w="9525">
            <a:noFill/>
            <a:miter lim="800000"/>
            <a:headEnd/>
            <a:tailEnd/>
          </a:ln>
        </p:spPr>
      </p:pic>
      <p:sp>
        <p:nvSpPr>
          <p:cNvPr id="8196" name="Text Box 4"/>
          <p:cNvSpPr txBox="1">
            <a:spLocks noChangeArrowheads="1"/>
          </p:cNvSpPr>
          <p:nvPr/>
        </p:nvSpPr>
        <p:spPr bwMode="auto">
          <a:xfrm>
            <a:off x="1125537" y="2333625"/>
            <a:ext cx="3829050" cy="457200"/>
          </a:xfrm>
          <a:prstGeom prst="rect">
            <a:avLst/>
          </a:prstGeom>
          <a:noFill/>
          <a:ln w="9525">
            <a:noFill/>
            <a:miter lim="800000"/>
            <a:headEnd/>
            <a:tailEnd/>
          </a:ln>
        </p:spPr>
        <p:txBody>
          <a:bodyPr wrap="none">
            <a:spAutoFit/>
          </a:bodyPr>
          <a:lstStyle/>
          <a:p>
            <a:r>
              <a:rPr lang="en-US"/>
              <a:t>2-digit water resource regions</a:t>
            </a:r>
          </a:p>
        </p:txBody>
      </p:sp>
      <p:sp>
        <p:nvSpPr>
          <p:cNvPr id="8197" name="Text Box 5"/>
          <p:cNvSpPr txBox="1">
            <a:spLocks noChangeArrowheads="1"/>
          </p:cNvSpPr>
          <p:nvPr/>
        </p:nvSpPr>
        <p:spPr bwMode="auto">
          <a:xfrm>
            <a:off x="5540375" y="2362200"/>
            <a:ext cx="3146425" cy="457200"/>
          </a:xfrm>
          <a:prstGeom prst="rect">
            <a:avLst/>
          </a:prstGeom>
          <a:noFill/>
          <a:ln w="9525">
            <a:noFill/>
            <a:miter lim="800000"/>
            <a:headEnd/>
            <a:tailEnd/>
          </a:ln>
        </p:spPr>
        <p:txBody>
          <a:bodyPr wrap="none">
            <a:spAutoFit/>
          </a:bodyPr>
          <a:lstStyle/>
          <a:p>
            <a:r>
              <a:rPr lang="en-US"/>
              <a:t>8-digit HUC watersheds</a:t>
            </a:r>
          </a:p>
        </p:txBody>
      </p:sp>
      <p:pic>
        <p:nvPicPr>
          <p:cNvPr id="8198" name="Picture 6" descr="huc2"/>
          <p:cNvPicPr>
            <a:picLocks noChangeAspect="1" noChangeArrowheads="1"/>
          </p:cNvPicPr>
          <p:nvPr/>
        </p:nvPicPr>
        <p:blipFill>
          <a:blip r:embed="rId3" cstate="print"/>
          <a:srcRect/>
          <a:stretch>
            <a:fillRect/>
          </a:stretch>
        </p:blipFill>
        <p:spPr bwMode="auto">
          <a:xfrm>
            <a:off x="768350" y="2774950"/>
            <a:ext cx="3870325" cy="2559050"/>
          </a:xfrm>
          <a:prstGeom prst="rect">
            <a:avLst/>
          </a:prstGeom>
          <a:noFill/>
          <a:ln w="9525">
            <a:noFill/>
            <a:miter lim="800000"/>
            <a:headEnd/>
            <a:tailEnd/>
          </a:ln>
        </p:spPr>
      </p:pic>
    </p:spTree>
    <p:extLst>
      <p:ext uri="{BB962C8B-B14F-4D97-AF65-F5344CB8AC3E}">
        <p14:creationId xmlns:p14="http://schemas.microsoft.com/office/powerpoint/2010/main" val="387054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Line 1026"/>
          <p:cNvSpPr>
            <a:spLocks noChangeShapeType="1"/>
          </p:cNvSpPr>
          <p:nvPr/>
        </p:nvSpPr>
        <p:spPr bwMode="auto">
          <a:xfrm>
            <a:off x="6781800" y="1828800"/>
            <a:ext cx="0" cy="3429000"/>
          </a:xfrm>
          <a:prstGeom prst="line">
            <a:avLst/>
          </a:prstGeom>
          <a:noFill/>
          <a:ln w="28575">
            <a:solidFill>
              <a:schemeClr val="tx2"/>
            </a:solidFill>
            <a:round/>
            <a:headEnd/>
            <a:tailEnd type="triangle" w="med" len="med"/>
          </a:ln>
        </p:spPr>
        <p:txBody>
          <a:bodyPr/>
          <a:lstStyle/>
          <a:p>
            <a:endParaRPr lang="en-US"/>
          </a:p>
        </p:txBody>
      </p:sp>
      <p:sp>
        <p:nvSpPr>
          <p:cNvPr id="10243" name="Rectangle 1027"/>
          <p:cNvSpPr>
            <a:spLocks noGrp="1" noChangeArrowheads="1"/>
          </p:cNvSpPr>
          <p:nvPr>
            <p:ph type="title"/>
          </p:nvPr>
        </p:nvSpPr>
        <p:spPr/>
        <p:txBody>
          <a:bodyPr/>
          <a:lstStyle/>
          <a:p>
            <a:pPr eaLnBrk="1" hangingPunct="1"/>
            <a:r>
              <a:rPr lang="en-US" smtClean="0"/>
              <a:t>Watershed Hierarchy</a:t>
            </a:r>
          </a:p>
        </p:txBody>
      </p:sp>
      <p:pic>
        <p:nvPicPr>
          <p:cNvPr id="10244" name="Picture 1028" descr="wash_fig1"/>
          <p:cNvPicPr>
            <a:picLocks noChangeAspect="1" noChangeArrowheads="1"/>
          </p:cNvPicPr>
          <p:nvPr/>
        </p:nvPicPr>
        <p:blipFill>
          <a:blip r:embed="rId2" cstate="print"/>
          <a:srcRect/>
          <a:stretch>
            <a:fillRect/>
          </a:stretch>
        </p:blipFill>
        <p:spPr bwMode="auto">
          <a:xfrm>
            <a:off x="1260475" y="2116138"/>
            <a:ext cx="4043363" cy="2917825"/>
          </a:xfrm>
          <a:prstGeom prst="rect">
            <a:avLst/>
          </a:prstGeom>
          <a:noFill/>
          <a:ln w="9525">
            <a:noFill/>
            <a:miter lim="800000"/>
            <a:headEnd/>
            <a:tailEnd/>
          </a:ln>
        </p:spPr>
      </p:pic>
      <p:sp>
        <p:nvSpPr>
          <p:cNvPr id="10245" name="Oval 1029"/>
          <p:cNvSpPr>
            <a:spLocks noChangeArrowheads="1"/>
          </p:cNvSpPr>
          <p:nvPr/>
        </p:nvSpPr>
        <p:spPr bwMode="auto">
          <a:xfrm>
            <a:off x="5516563" y="1981200"/>
            <a:ext cx="2514600" cy="457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6" name="Oval 1030"/>
          <p:cNvSpPr>
            <a:spLocks noChangeArrowheads="1"/>
          </p:cNvSpPr>
          <p:nvPr/>
        </p:nvSpPr>
        <p:spPr bwMode="auto">
          <a:xfrm>
            <a:off x="5746750" y="2681288"/>
            <a:ext cx="2057400" cy="3048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7" name="Oval 1031"/>
          <p:cNvSpPr>
            <a:spLocks noChangeArrowheads="1"/>
          </p:cNvSpPr>
          <p:nvPr/>
        </p:nvSpPr>
        <p:spPr bwMode="auto">
          <a:xfrm>
            <a:off x="5946775" y="3138488"/>
            <a:ext cx="1676400" cy="3048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8" name="Oval 1032"/>
          <p:cNvSpPr>
            <a:spLocks noChangeArrowheads="1"/>
          </p:cNvSpPr>
          <p:nvPr/>
        </p:nvSpPr>
        <p:spPr bwMode="auto">
          <a:xfrm>
            <a:off x="6096000" y="3657600"/>
            <a:ext cx="1358900" cy="2286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49" name="Oval 1033"/>
          <p:cNvSpPr>
            <a:spLocks noChangeArrowheads="1"/>
          </p:cNvSpPr>
          <p:nvPr/>
        </p:nvSpPr>
        <p:spPr bwMode="auto">
          <a:xfrm>
            <a:off x="6245225" y="4114800"/>
            <a:ext cx="10668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50" name="Text Box 1034"/>
          <p:cNvSpPr txBox="1">
            <a:spLocks noChangeArrowheads="1"/>
          </p:cNvSpPr>
          <p:nvPr/>
        </p:nvSpPr>
        <p:spPr bwMode="auto">
          <a:xfrm>
            <a:off x="7620000" y="3581400"/>
            <a:ext cx="1057275" cy="457200"/>
          </a:xfrm>
          <a:prstGeom prst="rect">
            <a:avLst/>
          </a:prstGeom>
          <a:noFill/>
          <a:ln w="9525">
            <a:noFill/>
            <a:miter lim="800000"/>
            <a:headEnd/>
            <a:tailEnd/>
          </a:ln>
        </p:spPr>
        <p:txBody>
          <a:bodyPr wrap="none">
            <a:spAutoFit/>
          </a:bodyPr>
          <a:lstStyle/>
          <a:p>
            <a:r>
              <a:rPr lang="en-US">
                <a:solidFill>
                  <a:schemeClr val="accent2"/>
                </a:solidFill>
              </a:rPr>
              <a:t>8 HUC</a:t>
            </a:r>
          </a:p>
        </p:txBody>
      </p:sp>
      <p:sp>
        <p:nvSpPr>
          <p:cNvPr id="10251" name="Text Box 1035"/>
          <p:cNvSpPr txBox="1">
            <a:spLocks noChangeArrowheads="1"/>
          </p:cNvSpPr>
          <p:nvPr/>
        </p:nvSpPr>
        <p:spPr bwMode="auto">
          <a:xfrm>
            <a:off x="7924800" y="2590800"/>
            <a:ext cx="336550" cy="457200"/>
          </a:xfrm>
          <a:prstGeom prst="rect">
            <a:avLst/>
          </a:prstGeom>
          <a:noFill/>
          <a:ln w="9525">
            <a:noFill/>
            <a:miter lim="800000"/>
            <a:headEnd/>
            <a:tailEnd/>
          </a:ln>
        </p:spPr>
        <p:txBody>
          <a:bodyPr wrap="none">
            <a:spAutoFit/>
          </a:bodyPr>
          <a:lstStyle/>
          <a:p>
            <a:r>
              <a:rPr lang="en-US"/>
              <a:t>4</a:t>
            </a:r>
          </a:p>
        </p:txBody>
      </p:sp>
      <p:sp>
        <p:nvSpPr>
          <p:cNvPr id="10252" name="Text Box 1036"/>
          <p:cNvSpPr txBox="1">
            <a:spLocks noChangeArrowheads="1"/>
          </p:cNvSpPr>
          <p:nvPr/>
        </p:nvSpPr>
        <p:spPr bwMode="auto">
          <a:xfrm>
            <a:off x="8153400" y="2057400"/>
            <a:ext cx="336550" cy="457200"/>
          </a:xfrm>
          <a:prstGeom prst="rect">
            <a:avLst/>
          </a:prstGeom>
          <a:noFill/>
          <a:ln w="9525">
            <a:noFill/>
            <a:miter lim="800000"/>
            <a:headEnd/>
            <a:tailEnd/>
          </a:ln>
        </p:spPr>
        <p:txBody>
          <a:bodyPr wrap="none">
            <a:spAutoFit/>
          </a:bodyPr>
          <a:lstStyle/>
          <a:p>
            <a:r>
              <a:rPr lang="en-US"/>
              <a:t>2</a:t>
            </a:r>
          </a:p>
        </p:txBody>
      </p:sp>
      <p:sp>
        <p:nvSpPr>
          <p:cNvPr id="10253" name="Text Box 1037"/>
          <p:cNvSpPr txBox="1">
            <a:spLocks noChangeArrowheads="1"/>
          </p:cNvSpPr>
          <p:nvPr/>
        </p:nvSpPr>
        <p:spPr bwMode="auto">
          <a:xfrm>
            <a:off x="7772400" y="3124200"/>
            <a:ext cx="336550" cy="457200"/>
          </a:xfrm>
          <a:prstGeom prst="rect">
            <a:avLst/>
          </a:prstGeom>
          <a:noFill/>
          <a:ln w="9525">
            <a:noFill/>
            <a:miter lim="800000"/>
            <a:headEnd/>
            <a:tailEnd/>
          </a:ln>
        </p:spPr>
        <p:txBody>
          <a:bodyPr wrap="none">
            <a:spAutoFit/>
          </a:bodyPr>
          <a:lstStyle/>
          <a:p>
            <a:r>
              <a:rPr lang="en-US"/>
              <a:t>6</a:t>
            </a:r>
          </a:p>
        </p:txBody>
      </p:sp>
      <p:sp>
        <p:nvSpPr>
          <p:cNvPr id="10254" name="Text Box 1038"/>
          <p:cNvSpPr txBox="1">
            <a:spLocks noChangeArrowheads="1"/>
          </p:cNvSpPr>
          <p:nvPr/>
        </p:nvSpPr>
        <p:spPr bwMode="auto">
          <a:xfrm>
            <a:off x="7162800" y="4724400"/>
            <a:ext cx="1371600" cy="457200"/>
          </a:xfrm>
          <a:prstGeom prst="rect">
            <a:avLst/>
          </a:prstGeom>
          <a:noFill/>
          <a:ln w="9525">
            <a:noFill/>
            <a:miter lim="800000"/>
            <a:headEnd/>
            <a:tailEnd/>
          </a:ln>
        </p:spPr>
        <p:txBody>
          <a:bodyPr wrap="none">
            <a:spAutoFit/>
          </a:bodyPr>
          <a:lstStyle/>
          <a:p>
            <a:r>
              <a:rPr lang="en-US"/>
              <a:t>NHDPlus</a:t>
            </a:r>
          </a:p>
        </p:txBody>
      </p:sp>
      <p:sp>
        <p:nvSpPr>
          <p:cNvPr id="10255" name="Text Box 1039"/>
          <p:cNvSpPr txBox="1">
            <a:spLocks noChangeArrowheads="1"/>
          </p:cNvSpPr>
          <p:nvPr/>
        </p:nvSpPr>
        <p:spPr bwMode="auto">
          <a:xfrm>
            <a:off x="7467600" y="3962400"/>
            <a:ext cx="488950" cy="457200"/>
          </a:xfrm>
          <a:prstGeom prst="rect">
            <a:avLst/>
          </a:prstGeom>
          <a:noFill/>
          <a:ln w="9525">
            <a:noFill/>
            <a:miter lim="800000"/>
            <a:headEnd/>
            <a:tailEnd/>
          </a:ln>
        </p:spPr>
        <p:txBody>
          <a:bodyPr wrap="none">
            <a:spAutoFit/>
          </a:bodyPr>
          <a:lstStyle/>
          <a:p>
            <a:r>
              <a:rPr lang="en-US"/>
              <a:t>10</a:t>
            </a:r>
          </a:p>
        </p:txBody>
      </p:sp>
      <p:sp>
        <p:nvSpPr>
          <p:cNvPr id="10256" name="Oval 1040"/>
          <p:cNvSpPr>
            <a:spLocks noChangeArrowheads="1"/>
          </p:cNvSpPr>
          <p:nvPr/>
        </p:nvSpPr>
        <p:spPr bwMode="auto">
          <a:xfrm>
            <a:off x="6400800" y="4419600"/>
            <a:ext cx="762000" cy="1524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57" name="Text Box 1041"/>
          <p:cNvSpPr txBox="1">
            <a:spLocks noChangeArrowheads="1"/>
          </p:cNvSpPr>
          <p:nvPr/>
        </p:nvSpPr>
        <p:spPr bwMode="auto">
          <a:xfrm>
            <a:off x="7315200" y="4343400"/>
            <a:ext cx="488950" cy="457200"/>
          </a:xfrm>
          <a:prstGeom prst="rect">
            <a:avLst/>
          </a:prstGeom>
          <a:noFill/>
          <a:ln w="9525">
            <a:noFill/>
            <a:miter lim="800000"/>
            <a:headEnd/>
            <a:tailEnd/>
          </a:ln>
        </p:spPr>
        <p:txBody>
          <a:bodyPr wrap="none">
            <a:spAutoFit/>
          </a:bodyPr>
          <a:lstStyle/>
          <a:p>
            <a:r>
              <a:rPr lang="en-US"/>
              <a:t>12</a:t>
            </a:r>
          </a:p>
        </p:txBody>
      </p:sp>
      <p:sp>
        <p:nvSpPr>
          <p:cNvPr id="10258" name="Oval 1042"/>
          <p:cNvSpPr>
            <a:spLocks noChangeArrowheads="1"/>
          </p:cNvSpPr>
          <p:nvPr/>
        </p:nvSpPr>
        <p:spPr bwMode="auto">
          <a:xfrm>
            <a:off x="6553200" y="4800600"/>
            <a:ext cx="457200" cy="76200"/>
          </a:xfrm>
          <a:prstGeom prst="ellipse">
            <a:avLst/>
          </a:prstGeom>
          <a:solidFill>
            <a:srgbClr val="FF3300"/>
          </a:solidFill>
          <a:ln w="9525">
            <a:solidFill>
              <a:schemeClr val="tx1"/>
            </a:solidFill>
            <a:round/>
            <a:headEnd/>
            <a:tailEnd/>
          </a:ln>
        </p:spPr>
        <p:txBody>
          <a:bodyPr wrap="none" anchor="ctr"/>
          <a:lstStyle/>
          <a:p>
            <a:endParaRPr lang="en-US"/>
          </a:p>
        </p:txBody>
      </p:sp>
      <p:sp>
        <p:nvSpPr>
          <p:cNvPr id="10263" name="Text Box 1047"/>
          <p:cNvSpPr txBox="1">
            <a:spLocks noChangeArrowheads="1"/>
          </p:cNvSpPr>
          <p:nvPr/>
        </p:nvSpPr>
        <p:spPr bwMode="auto">
          <a:xfrm>
            <a:off x="7832725" y="1565275"/>
            <a:ext cx="1038225" cy="457200"/>
          </a:xfrm>
          <a:prstGeom prst="rect">
            <a:avLst/>
          </a:prstGeom>
          <a:noFill/>
          <a:ln w="9525">
            <a:noFill/>
            <a:miter lim="800000"/>
            <a:headEnd/>
            <a:tailEnd/>
          </a:ln>
        </p:spPr>
        <p:txBody>
          <a:bodyPr wrap="none">
            <a:spAutoFit/>
          </a:bodyPr>
          <a:lstStyle/>
          <a:p>
            <a:r>
              <a:rPr lang="en-US"/>
              <a:t>Digit #</a:t>
            </a:r>
          </a:p>
        </p:txBody>
      </p:sp>
    </p:spTree>
    <p:extLst>
      <p:ext uri="{BB962C8B-B14F-4D97-AF65-F5344CB8AC3E}">
        <p14:creationId xmlns:p14="http://schemas.microsoft.com/office/powerpoint/2010/main" val="323263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2"/>
          <p:cNvPicPr>
            <a:picLocks noChangeAspect="1" noChangeArrowheads="1"/>
          </p:cNvPicPr>
          <p:nvPr/>
        </p:nvPicPr>
        <p:blipFill>
          <a:blip r:embed="rId2" cstate="print"/>
          <a:srcRect/>
          <a:stretch>
            <a:fillRect/>
          </a:stretch>
        </p:blipFill>
        <p:spPr bwMode="auto">
          <a:xfrm>
            <a:off x="3124200" y="2362200"/>
            <a:ext cx="4629150" cy="3751263"/>
          </a:xfrm>
          <a:prstGeom prst="rect">
            <a:avLst/>
          </a:prstGeom>
          <a:noFill/>
          <a:ln w="9525">
            <a:noFill/>
            <a:miter lim="800000"/>
            <a:headEnd/>
            <a:tailEnd/>
          </a:ln>
        </p:spPr>
      </p:pic>
      <p:pic>
        <p:nvPicPr>
          <p:cNvPr id="15363" name="Picture 3" descr="nhd_banner_420"/>
          <p:cNvPicPr>
            <a:picLocks noChangeAspect="1" noChangeArrowheads="1"/>
          </p:cNvPicPr>
          <p:nvPr/>
        </p:nvPicPr>
        <p:blipFill>
          <a:blip r:embed="rId3" cstate="print"/>
          <a:srcRect/>
          <a:stretch>
            <a:fillRect/>
          </a:stretch>
        </p:blipFill>
        <p:spPr bwMode="auto">
          <a:xfrm>
            <a:off x="1817688" y="520700"/>
            <a:ext cx="5334000" cy="1663700"/>
          </a:xfrm>
          <a:prstGeom prst="rect">
            <a:avLst/>
          </a:prstGeom>
          <a:noFill/>
          <a:ln w="9525">
            <a:noFill/>
            <a:miter lim="800000"/>
            <a:headEnd/>
            <a:tailEnd/>
          </a:ln>
        </p:spPr>
      </p:pic>
      <p:sp>
        <p:nvSpPr>
          <p:cNvPr id="15364" name="Text Box 4"/>
          <p:cNvSpPr txBox="1">
            <a:spLocks noChangeArrowheads="1"/>
          </p:cNvSpPr>
          <p:nvPr/>
        </p:nvSpPr>
        <p:spPr bwMode="auto">
          <a:xfrm>
            <a:off x="650874" y="3265488"/>
            <a:ext cx="3235325" cy="646331"/>
          </a:xfrm>
          <a:prstGeom prst="rect">
            <a:avLst/>
          </a:prstGeom>
          <a:noFill/>
          <a:ln w="9525">
            <a:noFill/>
            <a:miter lim="800000"/>
            <a:headEnd/>
            <a:tailEnd/>
          </a:ln>
        </p:spPr>
        <p:txBody>
          <a:bodyPr wrap="square">
            <a:spAutoFit/>
          </a:bodyPr>
          <a:lstStyle/>
          <a:p>
            <a:r>
              <a:rPr lang="en-US" dirty="0"/>
              <a:t>River </a:t>
            </a:r>
            <a:r>
              <a:rPr lang="en-US" dirty="0" smtClean="0"/>
              <a:t>networks shown</a:t>
            </a:r>
            <a:endParaRPr lang="en-US" dirty="0"/>
          </a:p>
          <a:p>
            <a:r>
              <a:rPr lang="en-US" dirty="0"/>
              <a:t>for 8-digit </a:t>
            </a:r>
            <a:r>
              <a:rPr lang="en-US" dirty="0" smtClean="0"/>
              <a:t>HUC watersheds</a:t>
            </a:r>
            <a:endParaRPr lang="en-US" dirty="0"/>
          </a:p>
        </p:txBody>
      </p:sp>
      <p:sp>
        <p:nvSpPr>
          <p:cNvPr id="15365" name="Rectangle 6"/>
          <p:cNvSpPr>
            <a:spLocks noChangeArrowheads="1"/>
          </p:cNvSpPr>
          <p:nvPr/>
        </p:nvSpPr>
        <p:spPr bwMode="auto">
          <a:xfrm>
            <a:off x="838200" y="5181600"/>
            <a:ext cx="2603500" cy="457200"/>
          </a:xfrm>
          <a:prstGeom prst="rect">
            <a:avLst/>
          </a:prstGeom>
          <a:noFill/>
          <a:ln w="9525">
            <a:noFill/>
            <a:miter lim="800000"/>
            <a:headEnd/>
            <a:tailEnd/>
          </a:ln>
        </p:spPr>
        <p:txBody>
          <a:bodyPr wrap="none">
            <a:spAutoFit/>
          </a:bodyPr>
          <a:lstStyle/>
          <a:p>
            <a:r>
              <a:rPr lang="en-US" dirty="0">
                <a:solidFill>
                  <a:schemeClr val="accent2"/>
                </a:solidFill>
              </a:rPr>
              <a:t>http://nhd.usgs.gov/</a:t>
            </a:r>
          </a:p>
        </p:txBody>
      </p:sp>
    </p:spTree>
    <p:extLst>
      <p:ext uri="{BB962C8B-B14F-4D97-AF65-F5344CB8AC3E}">
        <p14:creationId xmlns:p14="http://schemas.microsoft.com/office/powerpoint/2010/main" val="19365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3600" smtClean="0"/>
              <a:t>NHDPlus Reach Catchments  ~ 3km</a:t>
            </a:r>
            <a:r>
              <a:rPr lang="en-US" sz="3600" baseline="30000" smtClean="0"/>
              <a:t>2</a:t>
            </a:r>
          </a:p>
        </p:txBody>
      </p:sp>
      <p:pic>
        <p:nvPicPr>
          <p:cNvPr id="22531" name="Picture 3"/>
          <p:cNvPicPr>
            <a:picLocks noChangeAspect="1" noChangeArrowheads="1"/>
          </p:cNvPicPr>
          <p:nvPr/>
        </p:nvPicPr>
        <p:blipFill>
          <a:blip r:embed="rId3" cstate="print"/>
          <a:srcRect/>
          <a:stretch>
            <a:fillRect/>
          </a:stretch>
        </p:blipFill>
        <p:spPr bwMode="auto">
          <a:xfrm>
            <a:off x="4648200" y="2133600"/>
            <a:ext cx="4038600" cy="3436938"/>
          </a:xfrm>
          <a:prstGeom prst="rect">
            <a:avLst/>
          </a:prstGeom>
          <a:noFill/>
          <a:ln w="9525">
            <a:noFill/>
            <a:miter lim="800000"/>
            <a:headEnd/>
            <a:tailEnd/>
          </a:ln>
        </p:spPr>
      </p:pic>
      <p:pic>
        <p:nvPicPr>
          <p:cNvPr id="22532" name="Picture 4"/>
          <p:cNvPicPr>
            <a:picLocks noChangeAspect="1" noChangeArrowheads="1"/>
          </p:cNvPicPr>
          <p:nvPr/>
        </p:nvPicPr>
        <p:blipFill>
          <a:blip r:embed="rId4" cstate="print"/>
          <a:srcRect/>
          <a:stretch>
            <a:fillRect/>
          </a:stretch>
        </p:blipFill>
        <p:spPr bwMode="auto">
          <a:xfrm>
            <a:off x="381000" y="1905000"/>
            <a:ext cx="3910013" cy="3763963"/>
          </a:xfrm>
          <a:prstGeom prst="rect">
            <a:avLst/>
          </a:prstGeom>
          <a:noFill/>
          <a:ln w="38100">
            <a:solidFill>
              <a:srgbClr val="FF3300"/>
            </a:solidFill>
            <a:miter lim="800000"/>
            <a:headEnd/>
            <a:tailEnd/>
          </a:ln>
        </p:spPr>
      </p:pic>
      <p:sp>
        <p:nvSpPr>
          <p:cNvPr id="22533" name="Rectangle 5"/>
          <p:cNvSpPr>
            <a:spLocks noChangeArrowheads="1"/>
          </p:cNvSpPr>
          <p:nvPr/>
        </p:nvSpPr>
        <p:spPr bwMode="auto">
          <a:xfrm>
            <a:off x="6324600" y="3505200"/>
            <a:ext cx="609600" cy="609600"/>
          </a:xfrm>
          <a:prstGeom prst="rect">
            <a:avLst/>
          </a:prstGeom>
          <a:noFill/>
          <a:ln w="57150">
            <a:solidFill>
              <a:srgbClr val="FF3300"/>
            </a:solidFill>
            <a:miter lim="800000"/>
            <a:headEnd/>
            <a:tailEnd/>
          </a:ln>
        </p:spPr>
        <p:txBody>
          <a:bodyPr wrap="none" anchor="ctr"/>
          <a:lstStyle/>
          <a:p>
            <a:endParaRPr lang="en-US"/>
          </a:p>
        </p:txBody>
      </p:sp>
      <p:sp>
        <p:nvSpPr>
          <p:cNvPr id="22534" name="Line 6"/>
          <p:cNvSpPr>
            <a:spLocks noChangeShapeType="1"/>
          </p:cNvSpPr>
          <p:nvPr/>
        </p:nvSpPr>
        <p:spPr bwMode="auto">
          <a:xfrm>
            <a:off x="4267200" y="1905000"/>
            <a:ext cx="2590800" cy="1524000"/>
          </a:xfrm>
          <a:prstGeom prst="line">
            <a:avLst/>
          </a:prstGeom>
          <a:noFill/>
          <a:ln w="9525">
            <a:solidFill>
              <a:srgbClr val="FF3300"/>
            </a:solidFill>
            <a:round/>
            <a:headEnd/>
            <a:tailEnd/>
          </a:ln>
        </p:spPr>
        <p:txBody>
          <a:bodyPr/>
          <a:lstStyle/>
          <a:p>
            <a:endParaRPr lang="en-US"/>
          </a:p>
        </p:txBody>
      </p:sp>
      <p:sp>
        <p:nvSpPr>
          <p:cNvPr id="22535" name="Line 7"/>
          <p:cNvSpPr>
            <a:spLocks noChangeShapeType="1"/>
          </p:cNvSpPr>
          <p:nvPr/>
        </p:nvSpPr>
        <p:spPr bwMode="auto">
          <a:xfrm flipV="1">
            <a:off x="4343400" y="4038600"/>
            <a:ext cx="2590800" cy="1676400"/>
          </a:xfrm>
          <a:prstGeom prst="line">
            <a:avLst/>
          </a:prstGeom>
          <a:noFill/>
          <a:ln w="9525">
            <a:solidFill>
              <a:srgbClr val="FF3300"/>
            </a:solidFill>
            <a:round/>
            <a:headEnd/>
            <a:tailEnd/>
          </a:ln>
        </p:spPr>
        <p:txBody>
          <a:bodyPr/>
          <a:lstStyle/>
          <a:p>
            <a:endParaRPr lang="en-US"/>
          </a:p>
        </p:txBody>
      </p:sp>
      <p:sp>
        <p:nvSpPr>
          <p:cNvPr id="22536" name="Text Box 8"/>
          <p:cNvSpPr txBox="1">
            <a:spLocks noChangeArrowheads="1"/>
          </p:cNvSpPr>
          <p:nvPr/>
        </p:nvSpPr>
        <p:spPr bwMode="auto">
          <a:xfrm>
            <a:off x="1660525" y="5980113"/>
            <a:ext cx="5264150" cy="366712"/>
          </a:xfrm>
          <a:prstGeom prst="rect">
            <a:avLst/>
          </a:prstGeom>
          <a:noFill/>
          <a:ln w="9525">
            <a:noFill/>
            <a:miter lim="800000"/>
            <a:headEnd/>
            <a:tailEnd/>
          </a:ln>
        </p:spPr>
        <p:txBody>
          <a:bodyPr wrap="none">
            <a:spAutoFit/>
          </a:bodyPr>
          <a:lstStyle/>
          <a:p>
            <a:r>
              <a:rPr lang="en-US" sz="1800">
                <a:latin typeface="Arial" charset="0"/>
              </a:rPr>
              <a:t>About 1000 reach catchments in each 8-digit HUC</a:t>
            </a:r>
          </a:p>
        </p:txBody>
      </p:sp>
      <p:sp>
        <p:nvSpPr>
          <p:cNvPr id="22537" name="Text Box 9"/>
          <p:cNvSpPr txBox="1">
            <a:spLocks noChangeArrowheads="1"/>
          </p:cNvSpPr>
          <p:nvPr/>
        </p:nvSpPr>
        <p:spPr bwMode="auto">
          <a:xfrm>
            <a:off x="1050925" y="1331913"/>
            <a:ext cx="3048000" cy="366712"/>
          </a:xfrm>
          <a:prstGeom prst="rect">
            <a:avLst/>
          </a:prstGeom>
          <a:noFill/>
          <a:ln w="9525">
            <a:noFill/>
            <a:miter lim="800000"/>
            <a:headEnd/>
            <a:tailEnd/>
          </a:ln>
        </p:spPr>
        <p:txBody>
          <a:bodyPr wrap="none">
            <a:spAutoFit/>
          </a:bodyPr>
          <a:lstStyle/>
          <a:p>
            <a:r>
              <a:rPr lang="en-US" sz="1800">
                <a:latin typeface="Arial" charset="0"/>
              </a:rPr>
              <a:t>Average reach length = 2km</a:t>
            </a:r>
          </a:p>
        </p:txBody>
      </p:sp>
      <p:sp>
        <p:nvSpPr>
          <p:cNvPr id="22538" name="Line 10"/>
          <p:cNvSpPr>
            <a:spLocks noChangeShapeType="1"/>
          </p:cNvSpPr>
          <p:nvPr/>
        </p:nvSpPr>
        <p:spPr bwMode="auto">
          <a:xfrm flipH="1">
            <a:off x="2133600" y="1676400"/>
            <a:ext cx="76200" cy="1828800"/>
          </a:xfrm>
          <a:prstGeom prst="line">
            <a:avLst/>
          </a:prstGeom>
          <a:noFill/>
          <a:ln w="9525">
            <a:solidFill>
              <a:schemeClr val="tx1"/>
            </a:solidFill>
            <a:round/>
            <a:headEnd/>
            <a:tailEnd type="triangle" w="med" len="med"/>
          </a:ln>
        </p:spPr>
        <p:txBody>
          <a:bodyPr/>
          <a:lstStyle/>
          <a:p>
            <a:endParaRPr lang="en-US"/>
          </a:p>
        </p:txBody>
      </p:sp>
      <p:sp>
        <p:nvSpPr>
          <p:cNvPr id="22539" name="Text Box 11"/>
          <p:cNvSpPr txBox="1">
            <a:spLocks noChangeArrowheads="1"/>
          </p:cNvSpPr>
          <p:nvPr/>
        </p:nvSpPr>
        <p:spPr bwMode="auto">
          <a:xfrm>
            <a:off x="4876800" y="1371600"/>
            <a:ext cx="3968750" cy="366713"/>
          </a:xfrm>
          <a:prstGeom prst="rect">
            <a:avLst/>
          </a:prstGeom>
          <a:noFill/>
          <a:ln w="9525">
            <a:noFill/>
            <a:miter lim="800000"/>
            <a:headEnd/>
            <a:tailEnd/>
          </a:ln>
        </p:spPr>
        <p:txBody>
          <a:bodyPr wrap="none">
            <a:spAutoFit/>
          </a:bodyPr>
          <a:lstStyle/>
          <a:p>
            <a:r>
              <a:rPr lang="en-US" sz="1800">
                <a:solidFill>
                  <a:srgbClr val="FF3300"/>
                </a:solidFill>
                <a:latin typeface="Arial" charset="0"/>
              </a:rPr>
              <a:t>2.3 million reaches</a:t>
            </a:r>
            <a:r>
              <a:rPr lang="en-US" sz="1800">
                <a:latin typeface="Arial" charset="0"/>
              </a:rPr>
              <a:t> for continental US</a:t>
            </a:r>
          </a:p>
        </p:txBody>
      </p:sp>
    </p:spTree>
    <p:extLst>
      <p:ext uri="{BB962C8B-B14F-4D97-AF65-F5344CB8AC3E}">
        <p14:creationId xmlns:p14="http://schemas.microsoft.com/office/powerpoint/2010/main" val="177233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NHDPlus Reach Attributes</a:t>
            </a:r>
          </a:p>
        </p:txBody>
      </p:sp>
      <p:sp>
        <p:nvSpPr>
          <p:cNvPr id="23555" name="Rectangle 3"/>
          <p:cNvSpPr>
            <a:spLocks noGrp="1" noChangeArrowheads="1"/>
          </p:cNvSpPr>
          <p:nvPr>
            <p:ph type="body" sz="half" idx="1"/>
          </p:nvPr>
        </p:nvSpPr>
        <p:spPr>
          <a:xfrm>
            <a:off x="685800" y="1981200"/>
            <a:ext cx="3814763" cy="4114800"/>
          </a:xfrm>
        </p:spPr>
        <p:txBody>
          <a:bodyPr>
            <a:normAutofit lnSpcReduction="10000"/>
          </a:bodyPr>
          <a:lstStyle/>
          <a:p>
            <a:pPr eaLnBrk="1" hangingPunct="1"/>
            <a:r>
              <a:rPr lang="en-US" smtClean="0"/>
              <a:t>Slope</a:t>
            </a:r>
          </a:p>
          <a:p>
            <a:pPr eaLnBrk="1" hangingPunct="1"/>
            <a:r>
              <a:rPr lang="en-US" smtClean="0"/>
              <a:t>Elevation</a:t>
            </a:r>
          </a:p>
          <a:p>
            <a:pPr eaLnBrk="1" hangingPunct="1"/>
            <a:r>
              <a:rPr lang="en-US" smtClean="0">
                <a:solidFill>
                  <a:srgbClr val="FF3300"/>
                </a:solidFill>
              </a:rPr>
              <a:t>Mean annual flow</a:t>
            </a:r>
          </a:p>
          <a:p>
            <a:pPr lvl="1" eaLnBrk="1" hangingPunct="1"/>
            <a:r>
              <a:rPr lang="en-US" smtClean="0">
                <a:solidFill>
                  <a:srgbClr val="FF3300"/>
                </a:solidFill>
              </a:rPr>
              <a:t>Corresponding velocity</a:t>
            </a:r>
          </a:p>
          <a:p>
            <a:pPr eaLnBrk="1" hangingPunct="1"/>
            <a:r>
              <a:rPr lang="en-US" smtClean="0"/>
              <a:t>Drainage area</a:t>
            </a:r>
          </a:p>
          <a:p>
            <a:pPr eaLnBrk="1" hangingPunct="1"/>
            <a:r>
              <a:rPr lang="en-US" smtClean="0"/>
              <a:t>% of upstream drainage area in different land uses</a:t>
            </a:r>
          </a:p>
          <a:p>
            <a:pPr eaLnBrk="1" hangingPunct="1"/>
            <a:r>
              <a:rPr lang="en-US" smtClean="0"/>
              <a:t>Stream order</a:t>
            </a:r>
          </a:p>
        </p:txBody>
      </p:sp>
      <p:pic>
        <p:nvPicPr>
          <p:cNvPr id="23556" name="Picture 4"/>
          <p:cNvPicPr>
            <a:picLocks noChangeAspect="1" noChangeArrowheads="1"/>
          </p:cNvPicPr>
          <p:nvPr/>
        </p:nvPicPr>
        <p:blipFill>
          <a:blip r:embed="rId3" cstate="print"/>
          <a:srcRect/>
          <a:stretch>
            <a:fillRect/>
          </a:stretch>
        </p:blipFill>
        <p:spPr bwMode="auto">
          <a:xfrm>
            <a:off x="4495800" y="1828800"/>
            <a:ext cx="4168775" cy="4191000"/>
          </a:xfrm>
          <a:prstGeom prst="rect">
            <a:avLst/>
          </a:prstGeom>
          <a:noFill/>
          <a:ln w="9525">
            <a:noFill/>
            <a:miter lim="800000"/>
            <a:headEnd/>
            <a:tailEnd/>
          </a:ln>
        </p:spPr>
      </p:pic>
    </p:spTree>
    <p:extLst>
      <p:ext uri="{BB962C8B-B14F-4D97-AF65-F5344CB8AC3E}">
        <p14:creationId xmlns:p14="http://schemas.microsoft.com/office/powerpoint/2010/main" val="342637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Austin’s Flood Early Warning System (FEWS)</a:t>
            </a:r>
            <a:endParaRPr lang="en-US" sz="3200" dirty="0"/>
          </a:p>
        </p:txBody>
      </p:sp>
      <p:pic>
        <p:nvPicPr>
          <p:cNvPr id="4" name="Picture 2"/>
          <p:cNvPicPr>
            <a:picLocks noChangeAspect="1" noChangeArrowheads="1"/>
          </p:cNvPicPr>
          <p:nvPr/>
        </p:nvPicPr>
        <p:blipFill>
          <a:blip r:embed="rId2" cstate="print"/>
          <a:srcRect/>
          <a:stretch>
            <a:fillRect/>
          </a:stretch>
        </p:blipFill>
        <p:spPr bwMode="auto">
          <a:xfrm>
            <a:off x="685800" y="2057400"/>
            <a:ext cx="3657600" cy="3898572"/>
          </a:xfrm>
          <a:prstGeom prst="rect">
            <a:avLst/>
          </a:prstGeom>
          <a:noFill/>
          <a:ln w="9525">
            <a:noFill/>
            <a:miter lim="800000"/>
            <a:headEnd/>
            <a:tailEnd/>
          </a:ln>
          <a:effectLst/>
        </p:spPr>
      </p:pic>
      <p:pic>
        <p:nvPicPr>
          <p:cNvPr id="5" name="Picture 4" descr="IMG_0878.JPG"/>
          <p:cNvPicPr>
            <a:picLocks noChangeAspect="1"/>
          </p:cNvPicPr>
          <p:nvPr/>
        </p:nvPicPr>
        <p:blipFill>
          <a:blip r:embed="rId3" cstate="print"/>
          <a:stretch>
            <a:fillRect/>
          </a:stretch>
        </p:blipFill>
        <p:spPr>
          <a:xfrm>
            <a:off x="4933431" y="2407448"/>
            <a:ext cx="3947340" cy="2960505"/>
          </a:xfrm>
          <a:prstGeom prst="rect">
            <a:avLst/>
          </a:prstGeom>
        </p:spPr>
      </p:pic>
      <p:cxnSp>
        <p:nvCxnSpPr>
          <p:cNvPr id="6" name="Straight Arrow Connector 5"/>
          <p:cNvCxnSpPr/>
          <p:nvPr/>
        </p:nvCxnSpPr>
        <p:spPr>
          <a:xfrm flipV="1">
            <a:off x="2514600" y="3505200"/>
            <a:ext cx="5562600" cy="304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1295400"/>
            <a:ext cx="8740150" cy="461665"/>
          </a:xfrm>
          <a:prstGeom prst="rect">
            <a:avLst/>
          </a:prstGeom>
          <a:noFill/>
        </p:spPr>
        <p:txBody>
          <a:bodyPr wrap="none" rtlCol="0">
            <a:spAutoFit/>
          </a:bodyPr>
          <a:lstStyle/>
          <a:p>
            <a:r>
              <a:rPr lang="en-US" sz="2400" dirty="0" smtClean="0"/>
              <a:t>FEWS Gage measuring water level and rainfall at a low water crossing</a:t>
            </a:r>
            <a:endParaRPr lang="en-US" sz="2400" dirty="0"/>
          </a:p>
        </p:txBody>
      </p:sp>
      <p:sp>
        <p:nvSpPr>
          <p:cNvPr id="13" name="TextBox 12"/>
          <p:cNvSpPr txBox="1"/>
          <p:nvPr/>
        </p:nvSpPr>
        <p:spPr>
          <a:xfrm>
            <a:off x="5105400" y="5410200"/>
            <a:ext cx="3363741" cy="369332"/>
          </a:xfrm>
          <a:prstGeom prst="rect">
            <a:avLst/>
          </a:prstGeom>
          <a:noFill/>
        </p:spPr>
        <p:txBody>
          <a:bodyPr wrap="none" rtlCol="0">
            <a:spAutoFit/>
          </a:bodyPr>
          <a:lstStyle/>
          <a:p>
            <a:r>
              <a:rPr lang="en-US" dirty="0" smtClean="0"/>
              <a:t>Image: Susan Janek, City of Austin</a:t>
            </a:r>
            <a:endParaRPr lang="en-US" dirty="0"/>
          </a:p>
        </p:txBody>
      </p:sp>
    </p:spTree>
    <p:extLst>
      <p:ext uri="{BB962C8B-B14F-4D97-AF65-F5344CB8AC3E}">
        <p14:creationId xmlns:p14="http://schemas.microsoft.com/office/powerpoint/2010/main" val="378864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HydroSheds</a:t>
            </a:r>
            <a:r>
              <a:rPr lang="en-US" dirty="0" smtClean="0"/>
              <a:t> derived from SRTM</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47520" y="1981200"/>
            <a:ext cx="8996480" cy="3733800"/>
          </a:xfrm>
          <a:prstGeom prst="rect">
            <a:avLst/>
          </a:prstGeom>
          <a:noFill/>
          <a:ln w="9525">
            <a:noFill/>
            <a:miter lim="800000"/>
            <a:headEnd/>
            <a:tailEnd/>
          </a:ln>
        </p:spPr>
      </p:pic>
      <p:sp>
        <p:nvSpPr>
          <p:cNvPr id="4" name="Rectangle 3"/>
          <p:cNvSpPr/>
          <p:nvPr/>
        </p:nvSpPr>
        <p:spPr>
          <a:xfrm>
            <a:off x="2667000" y="5867400"/>
            <a:ext cx="4078681" cy="461665"/>
          </a:xfrm>
          <a:prstGeom prst="rect">
            <a:avLst/>
          </a:prstGeom>
        </p:spPr>
        <p:txBody>
          <a:bodyPr wrap="none">
            <a:spAutoFit/>
          </a:bodyPr>
          <a:lstStyle/>
          <a:p>
            <a:r>
              <a:rPr lang="en-US" sz="2400" dirty="0" smtClean="0"/>
              <a:t>http://hydrosheds.cr.usgs.gov/ </a:t>
            </a:r>
            <a:endParaRPr lang="en-US" sz="2400" dirty="0"/>
          </a:p>
        </p:txBody>
      </p:sp>
    </p:spTree>
    <p:extLst>
      <p:ext uri="{BB962C8B-B14F-4D97-AF65-F5344CB8AC3E}">
        <p14:creationId xmlns:p14="http://schemas.microsoft.com/office/powerpoint/2010/main" val="37271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71600" y="190370"/>
            <a:ext cx="6477000" cy="6554371"/>
          </a:xfrm>
          <a:prstGeom prst="rect">
            <a:avLst/>
          </a:prstGeom>
          <a:noFill/>
          <a:ln w="9525">
            <a:noFill/>
            <a:miter lim="800000"/>
            <a:headEnd/>
            <a:tailEnd/>
          </a:ln>
        </p:spPr>
      </p:pic>
    </p:spTree>
    <p:extLst>
      <p:ext uri="{BB962C8B-B14F-4D97-AF65-F5344CB8AC3E}">
        <p14:creationId xmlns:p14="http://schemas.microsoft.com/office/powerpoint/2010/main" val="89896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oils_data2"/>
          <p:cNvPicPr>
            <a:picLocks noChangeAspect="1" noChangeArrowheads="1"/>
          </p:cNvPicPr>
          <p:nvPr/>
        </p:nvPicPr>
        <p:blipFill>
          <a:blip r:embed="rId3" cstate="print"/>
          <a:srcRect/>
          <a:stretch>
            <a:fillRect/>
          </a:stretch>
        </p:blipFill>
        <p:spPr bwMode="auto">
          <a:xfrm>
            <a:off x="609600" y="1981200"/>
            <a:ext cx="1522413" cy="3732213"/>
          </a:xfrm>
          <a:prstGeom prst="rect">
            <a:avLst/>
          </a:prstGeom>
          <a:noFill/>
          <a:ln w="9525">
            <a:noFill/>
            <a:miter lim="800000"/>
            <a:headEnd/>
            <a:tailEnd/>
          </a:ln>
        </p:spPr>
      </p:pic>
      <p:pic>
        <p:nvPicPr>
          <p:cNvPr id="31747" name="Picture 3" descr="txstat"/>
          <p:cNvPicPr>
            <a:picLocks noChangeAspect="1" noChangeArrowheads="1"/>
          </p:cNvPicPr>
          <p:nvPr/>
        </p:nvPicPr>
        <p:blipFill>
          <a:blip r:embed="rId4" cstate="print"/>
          <a:srcRect/>
          <a:stretch>
            <a:fillRect/>
          </a:stretch>
        </p:blipFill>
        <p:spPr bwMode="auto">
          <a:xfrm>
            <a:off x="2590800" y="1828800"/>
            <a:ext cx="5867400" cy="4822825"/>
          </a:xfrm>
          <a:prstGeom prst="rect">
            <a:avLst/>
          </a:prstGeom>
          <a:noFill/>
          <a:ln w="9525">
            <a:noFill/>
            <a:miter lim="800000"/>
            <a:headEnd/>
            <a:tailEnd/>
          </a:ln>
        </p:spPr>
      </p:pic>
      <p:pic>
        <p:nvPicPr>
          <p:cNvPr id="31748" name="Picture 4" descr="statsgo1"/>
          <p:cNvPicPr>
            <a:picLocks noChangeAspect="1" noChangeArrowheads="1"/>
          </p:cNvPicPr>
          <p:nvPr/>
        </p:nvPicPr>
        <p:blipFill>
          <a:blip r:embed="rId5" cstate="print"/>
          <a:srcRect/>
          <a:stretch>
            <a:fillRect/>
          </a:stretch>
        </p:blipFill>
        <p:spPr bwMode="auto">
          <a:xfrm>
            <a:off x="1143000" y="457200"/>
            <a:ext cx="6865938" cy="1320800"/>
          </a:xfrm>
          <a:prstGeom prst="rect">
            <a:avLst/>
          </a:prstGeom>
          <a:noFill/>
          <a:ln w="9525">
            <a:noFill/>
            <a:miter lim="800000"/>
            <a:headEnd/>
            <a:tailEnd/>
          </a:ln>
        </p:spPr>
      </p:pic>
      <p:sp>
        <p:nvSpPr>
          <p:cNvPr id="31749" name="Rectangle 5"/>
          <p:cNvSpPr>
            <a:spLocks noChangeArrowheads="1"/>
          </p:cNvSpPr>
          <p:nvPr/>
        </p:nvSpPr>
        <p:spPr bwMode="auto">
          <a:xfrm>
            <a:off x="533400" y="6096000"/>
            <a:ext cx="7170738" cy="457200"/>
          </a:xfrm>
          <a:prstGeom prst="rect">
            <a:avLst/>
          </a:prstGeom>
          <a:solidFill>
            <a:schemeClr val="bg1"/>
          </a:solidFill>
          <a:ln w="9525">
            <a:noFill/>
            <a:miter lim="800000"/>
            <a:headEnd/>
            <a:tailEnd/>
          </a:ln>
        </p:spPr>
        <p:txBody>
          <a:bodyPr wrap="none">
            <a:spAutoFit/>
          </a:bodyPr>
          <a:lstStyle/>
          <a:p>
            <a:r>
              <a:rPr lang="en-US">
                <a:solidFill>
                  <a:schemeClr val="accent2"/>
                </a:solidFill>
              </a:rPr>
              <a:t>http://www.ncgc.nrcs.usda.gov/products/datasets/statsgo/</a:t>
            </a:r>
          </a:p>
        </p:txBody>
      </p:sp>
      <p:sp>
        <p:nvSpPr>
          <p:cNvPr id="31750" name="Text Box 6"/>
          <p:cNvSpPr txBox="1">
            <a:spLocks noChangeArrowheads="1"/>
          </p:cNvSpPr>
          <p:nvPr/>
        </p:nvSpPr>
        <p:spPr bwMode="auto">
          <a:xfrm>
            <a:off x="381000" y="1371600"/>
            <a:ext cx="4243388" cy="457200"/>
          </a:xfrm>
          <a:prstGeom prst="rect">
            <a:avLst/>
          </a:prstGeom>
          <a:noFill/>
          <a:ln w="9525">
            <a:noFill/>
            <a:miter lim="800000"/>
            <a:headEnd/>
            <a:tailEnd/>
          </a:ln>
        </p:spPr>
        <p:txBody>
          <a:bodyPr wrap="none">
            <a:spAutoFit/>
          </a:bodyPr>
          <a:lstStyle/>
          <a:p>
            <a:r>
              <a:rPr lang="en-US"/>
              <a:t>1:250,000 Scale Soil Information</a:t>
            </a:r>
          </a:p>
        </p:txBody>
      </p:sp>
    </p:spTree>
    <p:extLst>
      <p:ext uri="{BB962C8B-B14F-4D97-AF65-F5344CB8AC3E}">
        <p14:creationId xmlns:p14="http://schemas.microsoft.com/office/powerpoint/2010/main" val="4885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ChangeAspect="1" noChangeArrowheads="1"/>
          </p:cNvPicPr>
          <p:nvPr/>
        </p:nvPicPr>
        <p:blipFill>
          <a:blip r:embed="rId3" cstate="print"/>
          <a:srcRect/>
          <a:stretch>
            <a:fillRect/>
          </a:stretch>
        </p:blipFill>
        <p:spPr bwMode="auto">
          <a:xfrm>
            <a:off x="2209800" y="609600"/>
            <a:ext cx="6800850" cy="4891088"/>
          </a:xfrm>
          <a:prstGeom prst="rect">
            <a:avLst/>
          </a:prstGeom>
          <a:noFill/>
          <a:ln w="9525">
            <a:noFill/>
            <a:miter lim="800000"/>
            <a:headEnd/>
            <a:tailEnd/>
          </a:ln>
        </p:spPr>
      </p:pic>
      <p:pic>
        <p:nvPicPr>
          <p:cNvPr id="33795" name="Picture 5" descr="soils_data2"/>
          <p:cNvPicPr>
            <a:picLocks noChangeAspect="1" noChangeArrowheads="1"/>
          </p:cNvPicPr>
          <p:nvPr/>
        </p:nvPicPr>
        <p:blipFill>
          <a:blip r:embed="rId4" cstate="print"/>
          <a:srcRect/>
          <a:stretch>
            <a:fillRect/>
          </a:stretch>
        </p:blipFill>
        <p:spPr bwMode="auto">
          <a:xfrm>
            <a:off x="0" y="3659188"/>
            <a:ext cx="1304925" cy="3198812"/>
          </a:xfrm>
          <a:prstGeom prst="rect">
            <a:avLst/>
          </a:prstGeom>
          <a:noFill/>
          <a:ln w="9525">
            <a:noFill/>
            <a:miter lim="800000"/>
            <a:headEnd/>
            <a:tailEnd/>
          </a:ln>
        </p:spPr>
      </p:pic>
      <p:sp>
        <p:nvSpPr>
          <p:cNvPr id="33796" name="Rectangle 10"/>
          <p:cNvSpPr>
            <a:spLocks noChangeArrowheads="1"/>
          </p:cNvSpPr>
          <p:nvPr/>
        </p:nvSpPr>
        <p:spPr bwMode="auto">
          <a:xfrm>
            <a:off x="1371600" y="5791200"/>
            <a:ext cx="7121525" cy="457200"/>
          </a:xfrm>
          <a:prstGeom prst="rect">
            <a:avLst/>
          </a:prstGeom>
          <a:solidFill>
            <a:schemeClr val="bg1"/>
          </a:solidFill>
          <a:ln w="9525">
            <a:noFill/>
            <a:miter lim="800000"/>
            <a:headEnd/>
            <a:tailEnd/>
          </a:ln>
        </p:spPr>
        <p:txBody>
          <a:bodyPr wrap="none">
            <a:spAutoFit/>
          </a:bodyPr>
          <a:lstStyle/>
          <a:p>
            <a:r>
              <a:rPr lang="en-US">
                <a:solidFill>
                  <a:srgbClr val="0066FF"/>
                </a:solidFill>
              </a:rPr>
              <a:t>http://www.ncgc.nrcs.usda.gov/products/datasets/ssurgo/</a:t>
            </a:r>
          </a:p>
        </p:txBody>
      </p:sp>
      <p:sp>
        <p:nvSpPr>
          <p:cNvPr id="33797" name="Text Box 9"/>
          <p:cNvSpPr txBox="1">
            <a:spLocks noChangeArrowheads="1"/>
          </p:cNvSpPr>
          <p:nvPr/>
        </p:nvSpPr>
        <p:spPr bwMode="auto">
          <a:xfrm>
            <a:off x="228600" y="2286000"/>
            <a:ext cx="2136775" cy="822325"/>
          </a:xfrm>
          <a:prstGeom prst="rect">
            <a:avLst/>
          </a:prstGeom>
          <a:solidFill>
            <a:schemeClr val="bg1"/>
          </a:solidFill>
          <a:ln w="9525">
            <a:noFill/>
            <a:miter lim="800000"/>
            <a:headEnd/>
            <a:tailEnd/>
          </a:ln>
        </p:spPr>
        <p:txBody>
          <a:bodyPr wrap="none">
            <a:spAutoFit/>
          </a:bodyPr>
          <a:lstStyle/>
          <a:p>
            <a:r>
              <a:rPr lang="en-US"/>
              <a:t>1:24,000 scale</a:t>
            </a:r>
          </a:p>
          <a:p>
            <a:r>
              <a:rPr lang="en-US"/>
              <a:t>soil information</a:t>
            </a:r>
          </a:p>
        </p:txBody>
      </p:sp>
      <p:sp>
        <p:nvSpPr>
          <p:cNvPr id="33798" name="Text Box 4"/>
          <p:cNvSpPr txBox="1">
            <a:spLocks noChangeArrowheads="1"/>
          </p:cNvSpPr>
          <p:nvPr/>
        </p:nvSpPr>
        <p:spPr bwMode="auto">
          <a:xfrm>
            <a:off x="0" y="762000"/>
            <a:ext cx="2709863" cy="1373188"/>
          </a:xfrm>
          <a:prstGeom prst="rect">
            <a:avLst/>
          </a:prstGeom>
          <a:solidFill>
            <a:schemeClr val="bg1"/>
          </a:solidFill>
          <a:ln w="9525">
            <a:noFill/>
            <a:miter lim="800000"/>
            <a:headEnd/>
            <a:tailEnd/>
          </a:ln>
        </p:spPr>
        <p:txBody>
          <a:bodyPr wrap="none">
            <a:spAutoFit/>
          </a:bodyPr>
          <a:lstStyle/>
          <a:p>
            <a:r>
              <a:rPr lang="en-US" sz="2800"/>
              <a:t>SSURGO:</a:t>
            </a:r>
          </a:p>
          <a:p>
            <a:r>
              <a:rPr lang="en-US" sz="2800"/>
              <a:t>County Level </a:t>
            </a:r>
          </a:p>
          <a:p>
            <a:r>
              <a:rPr lang="en-US" sz="2800"/>
              <a:t>Digital Soil Maps</a:t>
            </a:r>
          </a:p>
        </p:txBody>
      </p:sp>
    </p:spTree>
    <p:extLst>
      <p:ext uri="{BB962C8B-B14F-4D97-AF65-F5344CB8AC3E}">
        <p14:creationId xmlns:p14="http://schemas.microsoft.com/office/powerpoint/2010/main" val="8330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smtClean="0"/>
              <a:t>SSURGO for Travis County</a:t>
            </a:r>
          </a:p>
        </p:txBody>
      </p:sp>
      <p:pic>
        <p:nvPicPr>
          <p:cNvPr id="34819" name="Picture 2"/>
          <p:cNvPicPr>
            <a:picLocks noChangeAspect="1" noChangeArrowheads="1"/>
          </p:cNvPicPr>
          <p:nvPr/>
        </p:nvPicPr>
        <p:blipFill>
          <a:blip r:embed="rId2" cstate="print"/>
          <a:srcRect/>
          <a:stretch>
            <a:fillRect/>
          </a:stretch>
        </p:blipFill>
        <p:spPr bwMode="auto">
          <a:xfrm>
            <a:off x="304800" y="2590800"/>
            <a:ext cx="3087688" cy="2895600"/>
          </a:xfrm>
          <a:prstGeom prst="rect">
            <a:avLst/>
          </a:prstGeom>
          <a:noFill/>
          <a:ln w="9525">
            <a:noFill/>
            <a:miter lim="800000"/>
            <a:headEnd/>
            <a:tailEnd/>
          </a:ln>
        </p:spPr>
      </p:pic>
      <p:pic>
        <p:nvPicPr>
          <p:cNvPr id="34820" name="Picture 3"/>
          <p:cNvPicPr>
            <a:picLocks noChangeAspect="1" noChangeArrowheads="1"/>
          </p:cNvPicPr>
          <p:nvPr/>
        </p:nvPicPr>
        <p:blipFill>
          <a:blip r:embed="rId3" cstate="print"/>
          <a:srcRect/>
          <a:stretch>
            <a:fillRect/>
          </a:stretch>
        </p:blipFill>
        <p:spPr bwMode="auto">
          <a:xfrm>
            <a:off x="3886200" y="2057400"/>
            <a:ext cx="4979988" cy="4200525"/>
          </a:xfrm>
          <a:prstGeom prst="rect">
            <a:avLst/>
          </a:prstGeom>
          <a:noFill/>
          <a:ln w="9525">
            <a:noFill/>
            <a:miter lim="800000"/>
            <a:headEnd/>
            <a:tailEnd/>
          </a:ln>
        </p:spPr>
      </p:pic>
      <p:cxnSp>
        <p:nvCxnSpPr>
          <p:cNvPr id="6" name="Straight Connector 5"/>
          <p:cNvCxnSpPr/>
          <p:nvPr/>
        </p:nvCxnSpPr>
        <p:spPr>
          <a:xfrm flipV="1">
            <a:off x="2286000" y="2133600"/>
            <a:ext cx="243840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4343400"/>
            <a:ext cx="43434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34823" name="TextBox 8"/>
          <p:cNvSpPr txBox="1">
            <a:spLocks noChangeArrowheads="1"/>
          </p:cNvSpPr>
          <p:nvPr/>
        </p:nvSpPr>
        <p:spPr bwMode="auto">
          <a:xfrm>
            <a:off x="381000" y="5867400"/>
            <a:ext cx="5943600" cy="830263"/>
          </a:xfrm>
          <a:prstGeom prst="rect">
            <a:avLst/>
          </a:prstGeom>
          <a:noFill/>
          <a:ln w="9525">
            <a:noFill/>
            <a:miter lim="800000"/>
            <a:headEnd/>
            <a:tailEnd/>
          </a:ln>
        </p:spPr>
        <p:txBody>
          <a:bodyPr>
            <a:spAutoFit/>
          </a:bodyPr>
          <a:lstStyle/>
          <a:p>
            <a:pPr algn="ctr"/>
            <a:r>
              <a:rPr lang="en-US"/>
              <a:t>103 soil map units described by 7530 polygons of average area  35.37 ha (87 acres)</a:t>
            </a:r>
          </a:p>
        </p:txBody>
      </p:sp>
    </p:spTree>
    <p:extLst>
      <p:ext uri="{BB962C8B-B14F-4D97-AF65-F5344CB8AC3E}">
        <p14:creationId xmlns:p14="http://schemas.microsoft.com/office/powerpoint/2010/main" val="308680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smtClean="0"/>
              <a:t>National Land Cover Dataset</a:t>
            </a:r>
          </a:p>
        </p:txBody>
      </p:sp>
      <p:pic>
        <p:nvPicPr>
          <p:cNvPr id="35843" name="Picture 3" descr="washdc_web_sm"/>
          <p:cNvPicPr>
            <a:picLocks noChangeAspect="1" noChangeArrowheads="1"/>
          </p:cNvPicPr>
          <p:nvPr/>
        </p:nvPicPr>
        <p:blipFill>
          <a:blip r:embed="rId2" cstate="print"/>
          <a:srcRect/>
          <a:stretch>
            <a:fillRect/>
          </a:stretch>
        </p:blipFill>
        <p:spPr bwMode="auto">
          <a:xfrm>
            <a:off x="5638800" y="2438400"/>
            <a:ext cx="3079750" cy="3079750"/>
          </a:xfrm>
          <a:prstGeom prst="rect">
            <a:avLst/>
          </a:prstGeom>
          <a:noFill/>
          <a:ln w="9525">
            <a:noFill/>
            <a:miter lim="800000"/>
            <a:headEnd/>
            <a:tailEnd/>
          </a:ln>
        </p:spPr>
      </p:pic>
      <p:pic>
        <p:nvPicPr>
          <p:cNvPr id="35844" name="Picture 4" descr="usnlcd1"/>
          <p:cNvPicPr>
            <a:picLocks noChangeAspect="1" noChangeArrowheads="1"/>
          </p:cNvPicPr>
          <p:nvPr/>
        </p:nvPicPr>
        <p:blipFill>
          <a:blip r:embed="rId3" cstate="print"/>
          <a:srcRect/>
          <a:stretch>
            <a:fillRect/>
          </a:stretch>
        </p:blipFill>
        <p:spPr bwMode="auto">
          <a:xfrm>
            <a:off x="228600" y="2362200"/>
            <a:ext cx="5410200" cy="3411538"/>
          </a:xfrm>
          <a:prstGeom prst="rect">
            <a:avLst/>
          </a:prstGeom>
          <a:noFill/>
          <a:ln w="9525">
            <a:noFill/>
            <a:miter lim="800000"/>
            <a:headEnd/>
            <a:tailEnd/>
          </a:ln>
        </p:spPr>
      </p:pic>
      <p:sp>
        <p:nvSpPr>
          <p:cNvPr id="35846" name="Rectangle 6"/>
          <p:cNvSpPr>
            <a:spLocks noChangeArrowheads="1"/>
          </p:cNvSpPr>
          <p:nvPr/>
        </p:nvSpPr>
        <p:spPr bwMode="auto">
          <a:xfrm>
            <a:off x="2743200" y="6096000"/>
            <a:ext cx="3228975" cy="457200"/>
          </a:xfrm>
          <a:prstGeom prst="rect">
            <a:avLst/>
          </a:prstGeom>
          <a:noFill/>
          <a:ln w="9525">
            <a:noFill/>
            <a:miter lim="800000"/>
            <a:headEnd/>
            <a:tailEnd/>
          </a:ln>
        </p:spPr>
        <p:txBody>
          <a:bodyPr wrap="none">
            <a:spAutoFit/>
          </a:bodyPr>
          <a:lstStyle/>
          <a:p>
            <a:r>
              <a:rPr lang="en-US">
                <a:solidFill>
                  <a:schemeClr val="accent2"/>
                </a:solidFill>
              </a:rPr>
              <a:t>http://seamless.usgs.gov/</a:t>
            </a:r>
          </a:p>
        </p:txBody>
      </p:sp>
      <p:sp>
        <p:nvSpPr>
          <p:cNvPr id="35847" name="Text Box 7"/>
          <p:cNvSpPr txBox="1">
            <a:spLocks noChangeArrowheads="1"/>
          </p:cNvSpPr>
          <p:nvPr/>
        </p:nvSpPr>
        <p:spPr bwMode="auto">
          <a:xfrm>
            <a:off x="914400" y="6096000"/>
            <a:ext cx="1738313" cy="457200"/>
          </a:xfrm>
          <a:prstGeom prst="rect">
            <a:avLst/>
          </a:prstGeom>
          <a:noFill/>
          <a:ln w="9525">
            <a:noFill/>
            <a:miter lim="800000"/>
            <a:headEnd/>
            <a:tailEnd/>
          </a:ln>
        </p:spPr>
        <p:txBody>
          <a:bodyPr wrap="none">
            <a:spAutoFit/>
          </a:bodyPr>
          <a:lstStyle/>
          <a:p>
            <a:r>
              <a:rPr lang="en-US"/>
              <a:t>Get the data:</a:t>
            </a:r>
          </a:p>
        </p:txBody>
      </p:sp>
    </p:spTree>
    <p:extLst>
      <p:ext uri="{BB962C8B-B14F-4D97-AF65-F5344CB8AC3E}">
        <p14:creationId xmlns:p14="http://schemas.microsoft.com/office/powerpoint/2010/main" val="405563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04800" y="838200"/>
            <a:ext cx="8153400" cy="1066800"/>
          </a:xfrm>
        </p:spPr>
        <p:txBody>
          <a:bodyPr/>
          <a:lstStyle/>
          <a:p>
            <a:pPr eaLnBrk="1" hangingPunct="1"/>
            <a:r>
              <a:rPr lang="en-US" smtClean="0"/>
              <a:t>PRISM Mean Annual Precipitation</a:t>
            </a:r>
          </a:p>
        </p:txBody>
      </p:sp>
      <p:pic>
        <p:nvPicPr>
          <p:cNvPr id="38915" name="Picture 3" descr="annual_leg"/>
          <p:cNvPicPr>
            <a:picLocks noChangeAspect="1" noChangeArrowheads="1"/>
          </p:cNvPicPr>
          <p:nvPr/>
        </p:nvPicPr>
        <p:blipFill>
          <a:blip r:embed="rId3" cstate="print"/>
          <a:srcRect/>
          <a:stretch>
            <a:fillRect/>
          </a:stretch>
        </p:blipFill>
        <p:spPr bwMode="auto">
          <a:xfrm>
            <a:off x="1371600" y="1828800"/>
            <a:ext cx="6400800" cy="4149725"/>
          </a:xfrm>
          <a:prstGeom prst="rect">
            <a:avLst/>
          </a:prstGeom>
          <a:noFill/>
          <a:ln w="9525">
            <a:noFill/>
            <a:miter lim="800000"/>
            <a:headEnd/>
            <a:tailEnd/>
          </a:ln>
        </p:spPr>
      </p:pic>
      <p:pic>
        <p:nvPicPr>
          <p:cNvPr id="38916" name="Picture 4" descr="climate_logo"/>
          <p:cNvPicPr>
            <a:picLocks noChangeAspect="1" noChangeArrowheads="1"/>
          </p:cNvPicPr>
          <p:nvPr/>
        </p:nvPicPr>
        <p:blipFill>
          <a:blip r:embed="rId4" cstate="print"/>
          <a:srcRect/>
          <a:stretch>
            <a:fillRect/>
          </a:stretch>
        </p:blipFill>
        <p:spPr bwMode="auto">
          <a:xfrm>
            <a:off x="990600" y="228600"/>
            <a:ext cx="7429500" cy="857250"/>
          </a:xfrm>
          <a:prstGeom prst="rect">
            <a:avLst/>
          </a:prstGeom>
          <a:noFill/>
          <a:ln w="9525">
            <a:noFill/>
            <a:miter lim="800000"/>
            <a:headEnd/>
            <a:tailEnd/>
          </a:ln>
        </p:spPr>
      </p:pic>
      <p:sp>
        <p:nvSpPr>
          <p:cNvPr id="38917" name="Rectangle 5"/>
          <p:cNvSpPr>
            <a:spLocks noChangeArrowheads="1"/>
          </p:cNvSpPr>
          <p:nvPr/>
        </p:nvSpPr>
        <p:spPr bwMode="auto">
          <a:xfrm>
            <a:off x="1295400" y="6096000"/>
            <a:ext cx="6280150" cy="457200"/>
          </a:xfrm>
          <a:prstGeom prst="rect">
            <a:avLst/>
          </a:prstGeom>
          <a:noFill/>
          <a:ln w="9525">
            <a:noFill/>
            <a:miter lim="800000"/>
            <a:headEnd/>
            <a:tailEnd/>
          </a:ln>
        </p:spPr>
        <p:txBody>
          <a:bodyPr wrap="none">
            <a:spAutoFit/>
          </a:bodyPr>
          <a:lstStyle/>
          <a:p>
            <a:r>
              <a:rPr lang="en-US" dirty="0"/>
              <a:t>http://www.wcc.nrcs.usda.gov/climate/prism.html</a:t>
            </a:r>
          </a:p>
        </p:txBody>
      </p:sp>
    </p:spTree>
    <p:extLst>
      <p:ext uri="{BB962C8B-B14F-4D97-AF65-F5344CB8AC3E}">
        <p14:creationId xmlns:p14="http://schemas.microsoft.com/office/powerpoint/2010/main" val="329867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0" y="304800"/>
            <a:ext cx="8839200" cy="1155700"/>
          </a:xfrm>
          <a:prstGeom prst="rect">
            <a:avLst/>
          </a:prstGeom>
          <a:noFill/>
          <a:ln w="9525">
            <a:noFill/>
            <a:miter lim="800000"/>
            <a:headEnd/>
            <a:tailEnd/>
          </a:ln>
        </p:spPr>
      </p:pic>
      <p:sp>
        <p:nvSpPr>
          <p:cNvPr id="39939" name="Rectangle 5"/>
          <p:cNvSpPr>
            <a:spLocks noChangeArrowheads="1"/>
          </p:cNvSpPr>
          <p:nvPr/>
        </p:nvSpPr>
        <p:spPr bwMode="auto">
          <a:xfrm>
            <a:off x="2971800" y="1447800"/>
            <a:ext cx="3109913" cy="457200"/>
          </a:xfrm>
          <a:prstGeom prst="rect">
            <a:avLst/>
          </a:prstGeom>
          <a:noFill/>
          <a:ln w="9525">
            <a:noFill/>
            <a:miter lim="800000"/>
            <a:headEnd/>
            <a:tailEnd/>
          </a:ln>
        </p:spPr>
        <p:txBody>
          <a:bodyPr wrap="none">
            <a:spAutoFit/>
          </a:bodyPr>
          <a:lstStyle/>
          <a:p>
            <a:r>
              <a:rPr lang="en-US"/>
              <a:t>http://www.daymet.org/</a:t>
            </a:r>
          </a:p>
        </p:txBody>
      </p:sp>
      <p:pic>
        <p:nvPicPr>
          <p:cNvPr id="39940" name="Picture 6"/>
          <p:cNvPicPr>
            <a:picLocks noChangeAspect="1" noChangeArrowheads="1"/>
          </p:cNvPicPr>
          <p:nvPr/>
        </p:nvPicPr>
        <p:blipFill>
          <a:blip r:embed="rId4" cstate="print"/>
          <a:srcRect/>
          <a:stretch>
            <a:fillRect/>
          </a:stretch>
        </p:blipFill>
        <p:spPr bwMode="auto">
          <a:xfrm>
            <a:off x="1447800" y="1905000"/>
            <a:ext cx="6389688" cy="4325938"/>
          </a:xfrm>
          <a:prstGeom prst="rect">
            <a:avLst/>
          </a:prstGeom>
          <a:noFill/>
          <a:ln w="9525">
            <a:noFill/>
            <a:miter lim="800000"/>
            <a:headEnd/>
            <a:tailEnd/>
          </a:ln>
        </p:spPr>
      </p:pic>
    </p:spTree>
    <p:extLst>
      <p:ext uri="{BB962C8B-B14F-4D97-AF65-F5344CB8AC3E}">
        <p14:creationId xmlns:p14="http://schemas.microsoft.com/office/powerpoint/2010/main" val="105825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447800"/>
            <a:ext cx="7307846" cy="403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3" cstate="print"/>
          <a:srcRect/>
          <a:stretch>
            <a:fillRect/>
          </a:stretch>
        </p:blipFill>
        <p:spPr bwMode="auto">
          <a:xfrm>
            <a:off x="5815174" y="4114800"/>
            <a:ext cx="2735851" cy="2143963"/>
          </a:xfrm>
          <a:prstGeom prst="rect">
            <a:avLst/>
          </a:prstGeom>
          <a:noFill/>
          <a:ln w="3175">
            <a:solidFill>
              <a:schemeClr val="tx1"/>
            </a:solidFill>
            <a:miter lim="800000"/>
            <a:headEnd/>
            <a:tailEnd/>
          </a:ln>
          <a:effectLst/>
        </p:spPr>
      </p:pic>
      <p:sp>
        <p:nvSpPr>
          <p:cNvPr id="2" name="Title 1"/>
          <p:cNvSpPr>
            <a:spLocks noGrp="1"/>
          </p:cNvSpPr>
          <p:nvPr>
            <p:ph type="title"/>
          </p:nvPr>
        </p:nvSpPr>
        <p:spPr/>
        <p:txBody>
          <a:bodyPr/>
          <a:lstStyle/>
          <a:p>
            <a:r>
              <a:rPr lang="en-US" dirty="0" smtClean="0"/>
              <a:t>CUAHSI-HIS</a:t>
            </a:r>
            <a:endParaRPr lang="en-US" dirty="0"/>
          </a:p>
        </p:txBody>
      </p:sp>
      <p:pic>
        <p:nvPicPr>
          <p:cNvPr id="4" name="Picture 2"/>
          <p:cNvPicPr>
            <a:picLocks noChangeAspect="1" noChangeArrowheads="1"/>
          </p:cNvPicPr>
          <p:nvPr/>
        </p:nvPicPr>
        <p:blipFill>
          <a:blip r:embed="rId4" cstate="print"/>
          <a:srcRect/>
          <a:stretch>
            <a:fillRect/>
          </a:stretch>
        </p:blipFill>
        <p:spPr bwMode="auto">
          <a:xfrm>
            <a:off x="5356138" y="1343846"/>
            <a:ext cx="3178262" cy="2389953"/>
          </a:xfrm>
          <a:prstGeom prst="rect">
            <a:avLst/>
          </a:prstGeom>
          <a:noFill/>
          <a:ln w="3175">
            <a:solidFill>
              <a:schemeClr val="tx1"/>
            </a:solidFill>
            <a:miter lim="800000"/>
            <a:headEnd/>
            <a:tailEnd/>
          </a:ln>
          <a:effectLst/>
        </p:spPr>
      </p:pic>
      <p:sp>
        <p:nvSpPr>
          <p:cNvPr id="8" name="Rectangle 7"/>
          <p:cNvSpPr/>
          <p:nvPr/>
        </p:nvSpPr>
        <p:spPr>
          <a:xfrm>
            <a:off x="1371600" y="1219200"/>
            <a:ext cx="3167342" cy="523220"/>
          </a:xfrm>
          <a:prstGeom prst="rect">
            <a:avLst/>
          </a:prstGeom>
        </p:spPr>
        <p:txBody>
          <a:bodyPr wrap="none">
            <a:spAutoFit/>
          </a:bodyPr>
          <a:lstStyle/>
          <a:p>
            <a:r>
              <a:rPr lang="en-US" sz="2800" dirty="0"/>
              <a:t>http://his.cuahsi.org</a:t>
            </a:r>
          </a:p>
        </p:txBody>
      </p:sp>
      <p:sp>
        <p:nvSpPr>
          <p:cNvPr id="12" name="TextBox 7"/>
          <p:cNvSpPr txBox="1">
            <a:spLocks noChangeArrowheads="1"/>
          </p:cNvSpPr>
          <p:nvPr/>
        </p:nvSpPr>
        <p:spPr bwMode="auto">
          <a:xfrm>
            <a:off x="685800" y="4343400"/>
            <a:ext cx="6211018" cy="1946899"/>
          </a:xfrm>
          <a:prstGeom prst="rect">
            <a:avLst/>
          </a:prstGeom>
          <a:noFill/>
          <a:ln w="9525">
            <a:noFill/>
            <a:miter lim="800000"/>
            <a:headEnd/>
            <a:tailEnd/>
          </a:ln>
        </p:spPr>
        <p:txBody>
          <a:bodyPr wrap="square" lIns="99241" tIns="49621" rIns="99241" bIns="49621">
            <a:spAutoFit/>
          </a:bodyPr>
          <a:lstStyle>
            <a:defPPr>
              <a:defRPr lang="en-US"/>
            </a:defPPr>
            <a:lvl1pPr algn="l" rtl="0" eaLnBrk="0" fontAlgn="base" hangingPunct="0">
              <a:spcBef>
                <a:spcPct val="0"/>
              </a:spcBef>
              <a:spcAft>
                <a:spcPct val="0"/>
              </a:spcAft>
              <a:defRPr sz="3500" b="1"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sz="3500" b="1" kern="1200">
                <a:solidFill>
                  <a:schemeClr val="tx1"/>
                </a:solidFill>
                <a:latin typeface="Arial" charset="0"/>
                <a:ea typeface="ＭＳ Ｐゴシック" charset="-128"/>
                <a:cs typeface="+mn-cs"/>
              </a:defRPr>
            </a:lvl3pPr>
            <a:lvl4pPr marL="13684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4pPr>
            <a:lvl5pPr marL="1825625" indent="3175" algn="l" rtl="0" eaLnBrk="0" fontAlgn="base" hangingPunct="0">
              <a:spcBef>
                <a:spcPct val="0"/>
              </a:spcBef>
              <a:spcAft>
                <a:spcPct val="0"/>
              </a:spcAft>
              <a:defRPr sz="3500" b="1" kern="1200">
                <a:solidFill>
                  <a:schemeClr val="tx1"/>
                </a:solidFill>
                <a:latin typeface="Arial" charset="0"/>
                <a:ea typeface="ＭＳ Ｐゴシック" charset="-128"/>
                <a:cs typeface="+mn-cs"/>
              </a:defRPr>
            </a:lvl5pPr>
            <a:lvl6pPr marL="2286000" algn="l" defTabSz="914400" rtl="0" eaLnBrk="1" latinLnBrk="0" hangingPunct="1">
              <a:defRPr sz="3500" b="1" kern="1200">
                <a:solidFill>
                  <a:schemeClr val="tx1"/>
                </a:solidFill>
                <a:latin typeface="Arial" charset="0"/>
                <a:ea typeface="ＭＳ Ｐゴシック" charset="-128"/>
                <a:cs typeface="+mn-cs"/>
              </a:defRPr>
            </a:lvl6pPr>
            <a:lvl7pPr marL="2743200" algn="l" defTabSz="914400" rtl="0" eaLnBrk="1" latinLnBrk="0" hangingPunct="1">
              <a:defRPr sz="3500" b="1" kern="1200">
                <a:solidFill>
                  <a:schemeClr val="tx1"/>
                </a:solidFill>
                <a:latin typeface="Arial" charset="0"/>
                <a:ea typeface="ＭＳ Ｐゴシック" charset="-128"/>
                <a:cs typeface="+mn-cs"/>
              </a:defRPr>
            </a:lvl7pPr>
            <a:lvl8pPr marL="3200400" algn="l" defTabSz="914400" rtl="0" eaLnBrk="1" latinLnBrk="0" hangingPunct="1">
              <a:defRPr sz="3500" b="1" kern="1200">
                <a:solidFill>
                  <a:schemeClr val="tx1"/>
                </a:solidFill>
                <a:latin typeface="Arial" charset="0"/>
                <a:ea typeface="ＭＳ Ｐゴシック" charset="-128"/>
                <a:cs typeface="+mn-cs"/>
              </a:defRPr>
            </a:lvl8pPr>
            <a:lvl9pPr marL="3657600" algn="l" defTabSz="914400" rtl="0" eaLnBrk="1" latinLnBrk="0" hangingPunct="1">
              <a:defRPr sz="3500" b="1" kern="1200">
                <a:solidFill>
                  <a:schemeClr val="tx1"/>
                </a:solidFill>
                <a:latin typeface="Arial" charset="0"/>
                <a:ea typeface="ＭＳ Ｐゴシック" charset="-128"/>
                <a:cs typeface="+mn-cs"/>
              </a:defRPr>
            </a:lvl9pPr>
          </a:lstStyle>
          <a:p>
            <a:pPr eaLnBrk="1" hangingPunct="1">
              <a:defRPr/>
            </a:pPr>
            <a:r>
              <a:rPr lang="en-US" sz="2400" dirty="0">
                <a:solidFill>
                  <a:prstClr val="black"/>
                </a:solidFill>
                <a:latin typeface="Arial" pitchFamily="34" charset="0"/>
                <a:ea typeface="+mn-ea"/>
              </a:rPr>
              <a:t>56 public services</a:t>
            </a:r>
          </a:p>
          <a:p>
            <a:pPr eaLnBrk="1" hangingPunct="1">
              <a:defRPr/>
            </a:pPr>
            <a:r>
              <a:rPr lang="en-US" sz="2400" dirty="0">
                <a:solidFill>
                  <a:prstClr val="black"/>
                </a:solidFill>
                <a:latin typeface="Arial" pitchFamily="34" charset="0"/>
                <a:ea typeface="+mn-ea"/>
              </a:rPr>
              <a:t>18,000+ variables</a:t>
            </a:r>
          </a:p>
          <a:p>
            <a:pPr eaLnBrk="1" hangingPunct="1">
              <a:defRPr/>
            </a:pPr>
            <a:r>
              <a:rPr lang="en-US" sz="2400" dirty="0">
                <a:solidFill>
                  <a:prstClr val="black"/>
                </a:solidFill>
                <a:latin typeface="Arial" pitchFamily="34" charset="0"/>
                <a:ea typeface="+mn-ea"/>
              </a:rPr>
              <a:t>1.88+ million sites</a:t>
            </a:r>
          </a:p>
          <a:p>
            <a:pPr eaLnBrk="1" hangingPunct="1">
              <a:defRPr/>
            </a:pPr>
            <a:r>
              <a:rPr lang="en-US" sz="2400" dirty="0">
                <a:solidFill>
                  <a:prstClr val="black"/>
                </a:solidFill>
                <a:latin typeface="Arial" pitchFamily="34" charset="0"/>
                <a:ea typeface="+mn-ea"/>
              </a:rPr>
              <a:t>23.3 million series</a:t>
            </a:r>
          </a:p>
          <a:p>
            <a:pPr eaLnBrk="1" hangingPunct="1">
              <a:defRPr/>
            </a:pPr>
            <a:r>
              <a:rPr lang="en-US" sz="2400" dirty="0">
                <a:solidFill>
                  <a:prstClr val="black"/>
                </a:solidFill>
                <a:latin typeface="Arial" pitchFamily="34" charset="0"/>
                <a:ea typeface="+mn-ea"/>
              </a:rPr>
              <a:t>Referencing 5.1 billion data values</a:t>
            </a:r>
          </a:p>
        </p:txBody>
      </p:sp>
    </p:spTree>
    <p:extLst>
      <p:ext uri="{BB962C8B-B14F-4D97-AF65-F5344CB8AC3E}">
        <p14:creationId xmlns:p14="http://schemas.microsoft.com/office/powerpoint/2010/main" val="4180577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GIS Software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680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en-US" smtClean="0"/>
              <a:t>Attributes of a Selected Feature</a:t>
            </a:r>
          </a:p>
        </p:txBody>
      </p:sp>
      <p:pic>
        <p:nvPicPr>
          <p:cNvPr id="15363" name="Picture 3" descr="s65-A"/>
          <p:cNvPicPr>
            <a:picLocks noGrp="1" noChangeAspect="1" noChangeArrowheads="1"/>
          </p:cNvPicPr>
          <p:nvPr>
            <p:ph idx="1"/>
          </p:nvPr>
        </p:nvPicPr>
        <p:blipFill>
          <a:blip r:embed="rId3" cstate="print"/>
          <a:srcRect/>
          <a:stretch>
            <a:fillRect/>
          </a:stretch>
        </p:blipFill>
        <p:spPr>
          <a:xfrm>
            <a:off x="685800" y="2092325"/>
            <a:ext cx="7772400" cy="3890963"/>
          </a:xfrm>
          <a:noFill/>
        </p:spPr>
      </p:pic>
      <p:sp>
        <p:nvSpPr>
          <p:cNvPr id="15364" name="Line 6"/>
          <p:cNvSpPr>
            <a:spLocks noChangeShapeType="1"/>
          </p:cNvSpPr>
          <p:nvPr/>
        </p:nvSpPr>
        <p:spPr bwMode="auto">
          <a:xfrm flipH="1">
            <a:off x="3657600" y="3048000"/>
            <a:ext cx="533400" cy="2362200"/>
          </a:xfrm>
          <a:prstGeom prst="line">
            <a:avLst/>
          </a:prstGeom>
          <a:noFill/>
          <a:ln w="76200">
            <a:solidFill>
              <a:schemeClr val="tx2"/>
            </a:solidFill>
            <a:round/>
            <a:headEnd type="triangle" w="med" len="med"/>
            <a:tailEnd type="triangle" w="med" len="med"/>
          </a:ln>
        </p:spPr>
        <p:txBody>
          <a:bodyPr/>
          <a:lstStyle/>
          <a:p>
            <a:endParaRPr lang="en-US"/>
          </a:p>
        </p:txBody>
      </p:sp>
    </p:spTree>
    <p:extLst>
      <p:ext uri="{BB962C8B-B14F-4D97-AF65-F5344CB8AC3E}">
        <p14:creationId xmlns:p14="http://schemas.microsoft.com/office/powerpoint/2010/main" val="2159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38200"/>
            <a:ext cx="4953000" cy="5062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59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arcgis3"/>
          <p:cNvPicPr>
            <a:picLocks noChangeAspect="1" noChangeArrowheads="1"/>
          </p:cNvPicPr>
          <p:nvPr/>
        </p:nvPicPr>
        <p:blipFill>
          <a:blip r:embed="rId3" cstate="print"/>
          <a:srcRect/>
          <a:stretch>
            <a:fillRect/>
          </a:stretch>
        </p:blipFill>
        <p:spPr bwMode="auto">
          <a:xfrm>
            <a:off x="1371600" y="609600"/>
            <a:ext cx="6361113" cy="6248400"/>
          </a:xfrm>
          <a:prstGeom prst="rect">
            <a:avLst/>
          </a:prstGeom>
          <a:noFill/>
          <a:ln w="9525">
            <a:noFill/>
            <a:miter lim="800000"/>
            <a:headEnd/>
            <a:tailEnd/>
          </a:ln>
        </p:spPr>
      </p:pic>
      <p:sp>
        <p:nvSpPr>
          <p:cNvPr id="23555" name="Rectangle 2"/>
          <p:cNvSpPr>
            <a:spLocks noGrp="1" noChangeArrowheads="1"/>
          </p:cNvSpPr>
          <p:nvPr>
            <p:ph type="title"/>
          </p:nvPr>
        </p:nvSpPr>
        <p:spPr/>
        <p:txBody>
          <a:bodyPr/>
          <a:lstStyle/>
          <a:p>
            <a:pPr algn="r" eaLnBrk="1" hangingPunct="1"/>
            <a:r>
              <a:rPr lang="en-US" dirty="0" smtClean="0">
                <a:solidFill>
                  <a:srgbClr val="FF3300"/>
                </a:solidFill>
              </a:rPr>
              <a:t>ArcMap</a:t>
            </a:r>
          </a:p>
        </p:txBody>
      </p:sp>
      <p:sp>
        <p:nvSpPr>
          <p:cNvPr id="23556" name="Text Box 4"/>
          <p:cNvSpPr txBox="1">
            <a:spLocks noChangeArrowheads="1"/>
          </p:cNvSpPr>
          <p:nvPr/>
        </p:nvSpPr>
        <p:spPr bwMode="auto">
          <a:xfrm>
            <a:off x="685800" y="4572000"/>
            <a:ext cx="799001" cy="646331"/>
          </a:xfrm>
          <a:prstGeom prst="rect">
            <a:avLst/>
          </a:prstGeom>
          <a:noFill/>
          <a:ln w="9525">
            <a:noFill/>
            <a:miter lim="800000"/>
            <a:headEnd/>
            <a:tailEnd/>
          </a:ln>
        </p:spPr>
        <p:txBody>
          <a:bodyPr wrap="none">
            <a:spAutoFit/>
          </a:bodyPr>
          <a:lstStyle/>
          <a:p>
            <a:pPr algn="ctr"/>
            <a:r>
              <a:rPr lang="en-US" dirty="0" smtClean="0"/>
              <a:t>Create</a:t>
            </a:r>
          </a:p>
          <a:p>
            <a:pPr algn="ctr"/>
            <a:r>
              <a:rPr lang="en-US" dirty="0" smtClean="0"/>
              <a:t>maps</a:t>
            </a:r>
            <a:endParaRPr lang="en-US" dirty="0"/>
          </a:p>
        </p:txBody>
      </p:sp>
      <p:sp>
        <p:nvSpPr>
          <p:cNvPr id="23557" name="Text Box 5"/>
          <p:cNvSpPr txBox="1">
            <a:spLocks noChangeArrowheads="1"/>
          </p:cNvSpPr>
          <p:nvPr/>
        </p:nvSpPr>
        <p:spPr bwMode="auto">
          <a:xfrm>
            <a:off x="381000" y="1524000"/>
            <a:ext cx="1524000" cy="646331"/>
          </a:xfrm>
          <a:prstGeom prst="rect">
            <a:avLst/>
          </a:prstGeom>
          <a:noFill/>
          <a:ln w="9525">
            <a:noFill/>
            <a:miter lim="800000"/>
            <a:headEnd/>
            <a:tailEnd/>
          </a:ln>
        </p:spPr>
        <p:txBody>
          <a:bodyPr wrap="square">
            <a:spAutoFit/>
          </a:bodyPr>
          <a:lstStyle/>
          <a:p>
            <a:r>
              <a:rPr lang="en-US" dirty="0" smtClean="0"/>
              <a:t>View and </a:t>
            </a:r>
            <a:endParaRPr lang="en-US" dirty="0"/>
          </a:p>
          <a:p>
            <a:r>
              <a:rPr lang="en-US" dirty="0"/>
              <a:t>edit </a:t>
            </a:r>
            <a:r>
              <a:rPr lang="en-US" dirty="0" smtClean="0"/>
              <a:t>data</a:t>
            </a:r>
            <a:endParaRPr lang="en-US" dirty="0"/>
          </a:p>
        </p:txBody>
      </p:sp>
      <p:sp>
        <p:nvSpPr>
          <p:cNvPr id="23558" name="Text Box 6"/>
          <p:cNvSpPr txBox="1">
            <a:spLocks noChangeArrowheads="1"/>
          </p:cNvSpPr>
          <p:nvPr/>
        </p:nvSpPr>
        <p:spPr bwMode="auto">
          <a:xfrm>
            <a:off x="6781800" y="2514600"/>
            <a:ext cx="2198688" cy="822325"/>
          </a:xfrm>
          <a:prstGeom prst="rect">
            <a:avLst/>
          </a:prstGeom>
          <a:noFill/>
          <a:ln w="9525">
            <a:noFill/>
            <a:miter lim="800000"/>
            <a:headEnd/>
            <a:tailEnd/>
          </a:ln>
        </p:spPr>
        <p:txBody>
          <a:bodyPr wrap="none">
            <a:spAutoFit/>
          </a:bodyPr>
          <a:lstStyle/>
          <a:p>
            <a:r>
              <a:rPr lang="en-US"/>
              <a:t>Analyze data</a:t>
            </a:r>
          </a:p>
          <a:p>
            <a:r>
              <a:rPr lang="en-US"/>
              <a:t>(Geoprocessing)</a:t>
            </a:r>
          </a:p>
        </p:txBody>
      </p:sp>
    </p:spTree>
    <p:extLst>
      <p:ext uri="{BB962C8B-B14F-4D97-AF65-F5344CB8AC3E}">
        <p14:creationId xmlns:p14="http://schemas.microsoft.com/office/powerpoint/2010/main" val="246423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arcgis4"/>
          <p:cNvPicPr>
            <a:picLocks noChangeAspect="1" noChangeArrowheads="1"/>
          </p:cNvPicPr>
          <p:nvPr/>
        </p:nvPicPr>
        <p:blipFill>
          <a:blip r:embed="rId3" cstate="print"/>
          <a:srcRect/>
          <a:stretch>
            <a:fillRect/>
          </a:stretch>
        </p:blipFill>
        <p:spPr bwMode="auto">
          <a:xfrm>
            <a:off x="1381125" y="28575"/>
            <a:ext cx="6380163" cy="6799263"/>
          </a:xfrm>
          <a:prstGeom prst="rect">
            <a:avLst/>
          </a:prstGeom>
          <a:noFill/>
          <a:ln w="9525">
            <a:noFill/>
            <a:miter lim="800000"/>
            <a:headEnd/>
            <a:tailEnd/>
          </a:ln>
        </p:spPr>
      </p:pic>
      <p:sp>
        <p:nvSpPr>
          <p:cNvPr id="24579" name="Rectangle 2"/>
          <p:cNvSpPr>
            <a:spLocks noGrp="1" noChangeArrowheads="1"/>
          </p:cNvSpPr>
          <p:nvPr>
            <p:ph type="title"/>
          </p:nvPr>
        </p:nvSpPr>
        <p:spPr>
          <a:xfrm>
            <a:off x="685800" y="2743200"/>
            <a:ext cx="7772400" cy="1143000"/>
          </a:xfrm>
        </p:spPr>
        <p:txBody>
          <a:bodyPr/>
          <a:lstStyle/>
          <a:p>
            <a:pPr algn="r" eaLnBrk="1" hangingPunct="1"/>
            <a:r>
              <a:rPr lang="en-US" dirty="0" err="1" smtClean="0">
                <a:solidFill>
                  <a:srgbClr val="FF3300"/>
                </a:solidFill>
              </a:rPr>
              <a:t>ArcCatalog</a:t>
            </a:r>
            <a:endParaRPr lang="en-US" dirty="0" smtClean="0">
              <a:solidFill>
                <a:srgbClr val="FF3300"/>
              </a:solidFill>
            </a:endParaRPr>
          </a:p>
        </p:txBody>
      </p:sp>
      <p:sp>
        <p:nvSpPr>
          <p:cNvPr id="24580" name="Text Box 4"/>
          <p:cNvSpPr txBox="1">
            <a:spLocks noChangeArrowheads="1"/>
          </p:cNvSpPr>
          <p:nvPr/>
        </p:nvSpPr>
        <p:spPr bwMode="auto">
          <a:xfrm>
            <a:off x="1266825" y="2209800"/>
            <a:ext cx="3228975" cy="822325"/>
          </a:xfrm>
          <a:prstGeom prst="rect">
            <a:avLst/>
          </a:prstGeom>
          <a:noFill/>
          <a:ln w="9525">
            <a:noFill/>
            <a:miter lim="800000"/>
            <a:headEnd/>
            <a:tailEnd/>
          </a:ln>
        </p:spPr>
        <p:txBody>
          <a:bodyPr wrap="none">
            <a:spAutoFit/>
          </a:bodyPr>
          <a:lstStyle/>
          <a:p>
            <a:pPr algn="ctr"/>
            <a:r>
              <a:rPr lang="en-US" dirty="0"/>
              <a:t>View data </a:t>
            </a:r>
          </a:p>
          <a:p>
            <a:pPr algn="ctr"/>
            <a:r>
              <a:rPr lang="en-US" dirty="0"/>
              <a:t>(like Windows Explorer)</a:t>
            </a:r>
          </a:p>
        </p:txBody>
      </p:sp>
      <p:sp>
        <p:nvSpPr>
          <p:cNvPr id="24581" name="Text Box 5"/>
          <p:cNvSpPr txBox="1">
            <a:spLocks noChangeArrowheads="1"/>
          </p:cNvSpPr>
          <p:nvPr/>
        </p:nvSpPr>
        <p:spPr bwMode="auto">
          <a:xfrm>
            <a:off x="7375525" y="1031875"/>
            <a:ext cx="1384300" cy="822325"/>
          </a:xfrm>
          <a:prstGeom prst="rect">
            <a:avLst/>
          </a:prstGeom>
          <a:noFill/>
          <a:ln w="9525">
            <a:noFill/>
            <a:miter lim="800000"/>
            <a:headEnd/>
            <a:tailEnd/>
          </a:ln>
        </p:spPr>
        <p:txBody>
          <a:bodyPr wrap="none">
            <a:spAutoFit/>
          </a:bodyPr>
          <a:lstStyle/>
          <a:p>
            <a:r>
              <a:rPr lang="en-US"/>
              <a:t>Graphical</a:t>
            </a:r>
          </a:p>
          <a:p>
            <a:r>
              <a:rPr lang="en-US"/>
              <a:t>previews</a:t>
            </a:r>
          </a:p>
        </p:txBody>
      </p:sp>
      <p:sp>
        <p:nvSpPr>
          <p:cNvPr id="24582" name="Text Box 6"/>
          <p:cNvSpPr txBox="1">
            <a:spLocks noChangeArrowheads="1"/>
          </p:cNvSpPr>
          <p:nvPr/>
        </p:nvSpPr>
        <p:spPr bwMode="auto">
          <a:xfrm>
            <a:off x="1584325" y="5984875"/>
            <a:ext cx="1316038" cy="457200"/>
          </a:xfrm>
          <a:prstGeom prst="rect">
            <a:avLst/>
          </a:prstGeom>
          <a:noFill/>
          <a:ln w="9525">
            <a:noFill/>
            <a:miter lim="800000"/>
            <a:headEnd/>
            <a:tailEnd/>
          </a:ln>
        </p:spPr>
        <p:txBody>
          <a:bodyPr wrap="none">
            <a:spAutoFit/>
          </a:bodyPr>
          <a:lstStyle/>
          <a:p>
            <a:r>
              <a:rPr lang="en-US"/>
              <a:t>Metadata</a:t>
            </a:r>
          </a:p>
        </p:txBody>
      </p:sp>
      <p:sp>
        <p:nvSpPr>
          <p:cNvPr id="24583" name="Text Box 7"/>
          <p:cNvSpPr txBox="1">
            <a:spLocks noChangeArrowheads="1"/>
          </p:cNvSpPr>
          <p:nvPr/>
        </p:nvSpPr>
        <p:spPr bwMode="auto">
          <a:xfrm>
            <a:off x="7756525" y="4765675"/>
            <a:ext cx="995363" cy="457200"/>
          </a:xfrm>
          <a:prstGeom prst="rect">
            <a:avLst/>
          </a:prstGeom>
          <a:noFill/>
          <a:ln w="9525">
            <a:noFill/>
            <a:miter lim="800000"/>
            <a:headEnd/>
            <a:tailEnd/>
          </a:ln>
        </p:spPr>
        <p:txBody>
          <a:bodyPr wrap="none">
            <a:spAutoFit/>
          </a:bodyPr>
          <a:lstStyle/>
          <a:p>
            <a:r>
              <a:rPr lang="en-US"/>
              <a:t>Tables</a:t>
            </a:r>
          </a:p>
        </p:txBody>
      </p:sp>
    </p:spTree>
    <p:extLst>
      <p:ext uri="{BB962C8B-B14F-4D97-AF65-F5344CB8AC3E}">
        <p14:creationId xmlns:p14="http://schemas.microsoft.com/office/powerpoint/2010/main" val="13808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p:cNvPicPr>
            <a:picLocks noChangeAspect="1" noChangeArrowheads="1"/>
          </p:cNvPicPr>
          <p:nvPr/>
        </p:nvPicPr>
        <p:blipFill>
          <a:blip r:embed="rId3" cstate="print"/>
          <a:srcRect/>
          <a:stretch>
            <a:fillRect/>
          </a:stretch>
        </p:blipFill>
        <p:spPr bwMode="auto">
          <a:xfrm>
            <a:off x="4267200" y="2057400"/>
            <a:ext cx="3743325" cy="4191000"/>
          </a:xfrm>
          <a:prstGeom prst="rect">
            <a:avLst/>
          </a:prstGeom>
          <a:noFill/>
          <a:ln w="12700">
            <a:solidFill>
              <a:schemeClr val="tx1"/>
            </a:solidFill>
            <a:miter lim="800000"/>
            <a:headEnd/>
            <a:tailEnd/>
          </a:ln>
        </p:spPr>
      </p:pic>
      <p:sp>
        <p:nvSpPr>
          <p:cNvPr id="25603" name="Rectangle 2"/>
          <p:cNvSpPr>
            <a:spLocks noGrp="1" noChangeArrowheads="1"/>
          </p:cNvSpPr>
          <p:nvPr>
            <p:ph type="title"/>
          </p:nvPr>
        </p:nvSpPr>
        <p:spPr/>
        <p:txBody>
          <a:bodyPr/>
          <a:lstStyle/>
          <a:p>
            <a:pPr algn="r" eaLnBrk="1" hangingPunct="1"/>
            <a:r>
              <a:rPr lang="en-US" dirty="0" smtClean="0">
                <a:solidFill>
                  <a:srgbClr val="FF3300"/>
                </a:solidFill>
              </a:rPr>
              <a:t>ArcToolbox</a:t>
            </a:r>
          </a:p>
        </p:txBody>
      </p:sp>
      <p:sp>
        <p:nvSpPr>
          <p:cNvPr id="25604" name="Text Box 4"/>
          <p:cNvSpPr txBox="1">
            <a:spLocks noChangeArrowheads="1"/>
          </p:cNvSpPr>
          <p:nvPr/>
        </p:nvSpPr>
        <p:spPr bwMode="auto">
          <a:xfrm>
            <a:off x="1752600" y="6096000"/>
            <a:ext cx="2189163" cy="457200"/>
          </a:xfrm>
          <a:prstGeom prst="rect">
            <a:avLst/>
          </a:prstGeom>
          <a:noFill/>
          <a:ln w="9525">
            <a:noFill/>
            <a:miter lim="800000"/>
            <a:headEnd/>
            <a:tailEnd/>
          </a:ln>
        </p:spPr>
        <p:txBody>
          <a:bodyPr wrap="none">
            <a:spAutoFit/>
          </a:bodyPr>
          <a:lstStyle/>
          <a:p>
            <a:r>
              <a:rPr lang="en-US"/>
              <a:t>Map Projections</a:t>
            </a:r>
          </a:p>
        </p:txBody>
      </p:sp>
      <p:sp>
        <p:nvSpPr>
          <p:cNvPr id="25605" name="Line 5"/>
          <p:cNvSpPr>
            <a:spLocks noChangeShapeType="1"/>
          </p:cNvSpPr>
          <p:nvPr/>
        </p:nvSpPr>
        <p:spPr bwMode="auto">
          <a:xfrm flipV="1">
            <a:off x="2819400" y="5334000"/>
            <a:ext cx="1676400" cy="838200"/>
          </a:xfrm>
          <a:prstGeom prst="line">
            <a:avLst/>
          </a:prstGeom>
          <a:noFill/>
          <a:ln w="9525">
            <a:solidFill>
              <a:schemeClr val="tx1"/>
            </a:solidFill>
            <a:round/>
            <a:headEnd/>
            <a:tailEnd type="triangle" w="med" len="med"/>
          </a:ln>
        </p:spPr>
        <p:txBody>
          <a:bodyPr/>
          <a:lstStyle/>
          <a:p>
            <a:endParaRPr lang="en-US"/>
          </a:p>
        </p:txBody>
      </p:sp>
      <p:sp>
        <p:nvSpPr>
          <p:cNvPr id="25606" name="Text Box 6"/>
          <p:cNvSpPr txBox="1">
            <a:spLocks noChangeArrowheads="1"/>
          </p:cNvSpPr>
          <p:nvPr/>
        </p:nvSpPr>
        <p:spPr bwMode="auto">
          <a:xfrm>
            <a:off x="304800" y="4419600"/>
            <a:ext cx="2438400" cy="1200150"/>
          </a:xfrm>
          <a:prstGeom prst="rect">
            <a:avLst/>
          </a:prstGeom>
          <a:noFill/>
          <a:ln w="9525">
            <a:noFill/>
            <a:miter lim="800000"/>
            <a:headEnd/>
            <a:tailEnd/>
          </a:ln>
        </p:spPr>
        <p:txBody>
          <a:bodyPr>
            <a:spAutoFit/>
          </a:bodyPr>
          <a:lstStyle/>
          <a:p>
            <a:r>
              <a:rPr lang="en-US">
                <a:solidFill>
                  <a:srgbClr val="FF3300"/>
                </a:solidFill>
              </a:rPr>
              <a:t>Tools for commonly used tasks</a:t>
            </a:r>
          </a:p>
        </p:txBody>
      </p:sp>
      <p:pic>
        <p:nvPicPr>
          <p:cNvPr id="25607" name="Picture 7"/>
          <p:cNvPicPr>
            <a:picLocks noChangeAspect="1" noChangeArrowheads="1"/>
          </p:cNvPicPr>
          <p:nvPr/>
        </p:nvPicPr>
        <p:blipFill>
          <a:blip r:embed="rId4" cstate="print"/>
          <a:srcRect/>
          <a:stretch>
            <a:fillRect/>
          </a:stretch>
        </p:blipFill>
        <p:spPr bwMode="auto">
          <a:xfrm>
            <a:off x="381000" y="381000"/>
            <a:ext cx="2305050" cy="4114800"/>
          </a:xfrm>
          <a:prstGeom prst="rect">
            <a:avLst/>
          </a:prstGeom>
          <a:noFill/>
          <a:ln w="9525">
            <a:noFill/>
            <a:miter lim="800000"/>
            <a:headEnd/>
            <a:tailEnd/>
          </a:ln>
        </p:spPr>
      </p:pic>
      <p:sp>
        <p:nvSpPr>
          <p:cNvPr id="10" name="Rectangle 9"/>
          <p:cNvSpPr/>
          <p:nvPr/>
        </p:nvSpPr>
        <p:spPr>
          <a:xfrm>
            <a:off x="381000" y="1828800"/>
            <a:ext cx="2057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Arrow Connector 11"/>
          <p:cNvCxnSpPr>
            <a:stCxn id="10" idx="3"/>
          </p:cNvCxnSpPr>
          <p:nvPr/>
        </p:nvCxnSpPr>
        <p:spPr>
          <a:xfrm>
            <a:off x="2438400" y="1905000"/>
            <a:ext cx="1828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77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0"/>
            <a:ext cx="7772400" cy="914400"/>
          </a:xfrm>
        </p:spPr>
        <p:txBody>
          <a:bodyPr/>
          <a:lstStyle/>
          <a:p>
            <a:pPr eaLnBrk="1" hangingPunct="1"/>
            <a:r>
              <a:rPr lang="en-US" dirty="0" err="1" smtClean="0"/>
              <a:t>Geoprocessing</a:t>
            </a:r>
            <a:endParaRPr lang="en-US" dirty="0" smtClean="0"/>
          </a:p>
        </p:txBody>
      </p:sp>
      <p:pic>
        <p:nvPicPr>
          <p:cNvPr id="26627" name="Picture 4"/>
          <p:cNvPicPr>
            <a:picLocks noChangeAspect="1" noChangeArrowheads="1"/>
          </p:cNvPicPr>
          <p:nvPr/>
        </p:nvPicPr>
        <p:blipFill>
          <a:blip r:embed="rId3" cstate="print"/>
          <a:srcRect/>
          <a:stretch>
            <a:fillRect/>
          </a:stretch>
        </p:blipFill>
        <p:spPr bwMode="auto">
          <a:xfrm>
            <a:off x="1752600" y="762000"/>
            <a:ext cx="5334000" cy="5013325"/>
          </a:xfrm>
          <a:prstGeom prst="rect">
            <a:avLst/>
          </a:prstGeom>
          <a:noFill/>
          <a:ln w="9525">
            <a:noFill/>
            <a:miter lim="800000"/>
            <a:headEnd/>
            <a:tailEnd/>
          </a:ln>
        </p:spPr>
      </p:pic>
      <p:sp>
        <p:nvSpPr>
          <p:cNvPr id="26628" name="Text Box 5"/>
          <p:cNvSpPr txBox="1">
            <a:spLocks noChangeArrowheads="1"/>
          </p:cNvSpPr>
          <p:nvPr/>
        </p:nvSpPr>
        <p:spPr bwMode="auto">
          <a:xfrm>
            <a:off x="228600" y="5867400"/>
            <a:ext cx="8686800" cy="946150"/>
          </a:xfrm>
          <a:prstGeom prst="rect">
            <a:avLst/>
          </a:prstGeom>
          <a:noFill/>
          <a:ln w="9525">
            <a:noFill/>
            <a:miter lim="800000"/>
            <a:headEnd/>
            <a:tailEnd/>
          </a:ln>
        </p:spPr>
        <p:txBody>
          <a:bodyPr>
            <a:spAutoFit/>
          </a:bodyPr>
          <a:lstStyle/>
          <a:p>
            <a:pPr algn="ctr">
              <a:spcBef>
                <a:spcPct val="50000"/>
              </a:spcBef>
            </a:pPr>
            <a:r>
              <a:rPr lang="en-US" sz="2800"/>
              <a:t>Toolbox tools linked together using the model builder to automate data processing</a:t>
            </a:r>
          </a:p>
        </p:txBody>
      </p:sp>
    </p:spTree>
    <p:extLst>
      <p:ext uri="{BB962C8B-B14F-4D97-AF65-F5344CB8AC3E}">
        <p14:creationId xmlns:p14="http://schemas.microsoft.com/office/powerpoint/2010/main" val="34314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228600"/>
            <a:ext cx="7772400" cy="1143000"/>
          </a:xfrm>
        </p:spPr>
        <p:txBody>
          <a:bodyPr/>
          <a:lstStyle/>
          <a:p>
            <a:r>
              <a:rPr lang="en-US" smtClean="0"/>
              <a:t>Desktop, Server, Web</a:t>
            </a:r>
          </a:p>
        </p:txBody>
      </p:sp>
      <p:pic>
        <p:nvPicPr>
          <p:cNvPr id="32771" name="Picture 2"/>
          <p:cNvPicPr>
            <a:picLocks noChangeAspect="1" noChangeArrowheads="1"/>
          </p:cNvPicPr>
          <p:nvPr/>
        </p:nvPicPr>
        <p:blipFill>
          <a:blip r:embed="rId2" cstate="print"/>
          <a:srcRect/>
          <a:stretch>
            <a:fillRect/>
          </a:stretch>
        </p:blipFill>
        <p:spPr bwMode="auto">
          <a:xfrm>
            <a:off x="1219200" y="1219200"/>
            <a:ext cx="6748463" cy="5441950"/>
          </a:xfrm>
          <a:prstGeom prst="rect">
            <a:avLst/>
          </a:prstGeom>
          <a:noFill/>
          <a:ln w="9525">
            <a:noFill/>
            <a:miter lim="800000"/>
            <a:headEnd/>
            <a:tailEnd/>
          </a:ln>
        </p:spPr>
      </p:pic>
      <p:sp>
        <p:nvSpPr>
          <p:cNvPr id="32772" name="TextBox 3"/>
          <p:cNvSpPr txBox="1">
            <a:spLocks noChangeArrowheads="1"/>
          </p:cNvSpPr>
          <p:nvPr/>
        </p:nvSpPr>
        <p:spPr bwMode="auto">
          <a:xfrm>
            <a:off x="1371600" y="4953000"/>
            <a:ext cx="1784350" cy="461963"/>
          </a:xfrm>
          <a:prstGeom prst="rect">
            <a:avLst/>
          </a:prstGeom>
          <a:noFill/>
          <a:ln w="9525">
            <a:noFill/>
            <a:miter lim="800000"/>
            <a:headEnd/>
            <a:tailEnd/>
          </a:ln>
        </p:spPr>
        <p:txBody>
          <a:bodyPr wrap="none">
            <a:spAutoFit/>
          </a:bodyPr>
          <a:lstStyle/>
          <a:p>
            <a:r>
              <a:rPr lang="en-US"/>
              <a:t>Desktop GIS</a:t>
            </a:r>
          </a:p>
        </p:txBody>
      </p:sp>
      <p:cxnSp>
        <p:nvCxnSpPr>
          <p:cNvPr id="6" name="Straight Arrow Connector 5"/>
          <p:cNvCxnSpPr>
            <a:stCxn id="32772" idx="0"/>
          </p:cNvCxnSpPr>
          <p:nvPr/>
        </p:nvCxnSpPr>
        <p:spPr>
          <a:xfrm rot="5400000" flipH="1" flipV="1">
            <a:off x="1627188" y="4065587"/>
            <a:ext cx="1524000" cy="2508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32772" idx="0"/>
          </p:cNvCxnSpPr>
          <p:nvPr/>
        </p:nvCxnSpPr>
        <p:spPr>
          <a:xfrm rot="5400000" flipH="1" flipV="1">
            <a:off x="4141788" y="2693987"/>
            <a:ext cx="381000" cy="41370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9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Topographic Base Map</a:t>
            </a:r>
            <a:endParaRPr lang="en-US" dirty="0"/>
          </a:p>
        </p:txBody>
      </p:sp>
      <p:pic>
        <p:nvPicPr>
          <p:cNvPr id="116738" name="Picture 2"/>
          <p:cNvPicPr>
            <a:picLocks noChangeAspect="1" noChangeArrowheads="1"/>
          </p:cNvPicPr>
          <p:nvPr/>
        </p:nvPicPr>
        <p:blipFill>
          <a:blip r:embed="rId2" cstate="print"/>
          <a:srcRect/>
          <a:stretch>
            <a:fillRect/>
          </a:stretch>
        </p:blipFill>
        <p:spPr bwMode="auto">
          <a:xfrm>
            <a:off x="762000" y="1981200"/>
            <a:ext cx="3052100" cy="2133600"/>
          </a:xfrm>
          <a:prstGeom prst="rect">
            <a:avLst/>
          </a:prstGeom>
          <a:noFill/>
          <a:ln w="9525">
            <a:noFill/>
            <a:miter lim="800000"/>
            <a:headEnd/>
            <a:tailEnd/>
          </a:ln>
          <a:effectLst/>
        </p:spPr>
      </p:pic>
      <p:pic>
        <p:nvPicPr>
          <p:cNvPr id="116739" name="Picture 3"/>
          <p:cNvPicPr>
            <a:picLocks noChangeAspect="1" noChangeArrowheads="1"/>
          </p:cNvPicPr>
          <p:nvPr/>
        </p:nvPicPr>
        <p:blipFill>
          <a:blip r:embed="rId3"/>
          <a:srcRect/>
          <a:stretch>
            <a:fillRect/>
          </a:stretch>
        </p:blipFill>
        <p:spPr bwMode="auto">
          <a:xfrm>
            <a:off x="4495800" y="2819400"/>
            <a:ext cx="4210050" cy="3733800"/>
          </a:xfrm>
          <a:prstGeom prst="rect">
            <a:avLst/>
          </a:prstGeom>
          <a:noFill/>
          <a:ln w="9525">
            <a:solidFill>
              <a:schemeClr val="accent1"/>
            </a:solidFill>
            <a:miter lim="800000"/>
            <a:headEnd/>
            <a:tailEnd/>
          </a:ln>
          <a:effectLst/>
        </p:spPr>
      </p:pic>
      <p:sp>
        <p:nvSpPr>
          <p:cNvPr id="5" name="Rectangle 4"/>
          <p:cNvSpPr/>
          <p:nvPr/>
        </p:nvSpPr>
        <p:spPr>
          <a:xfrm>
            <a:off x="2438400" y="3733800"/>
            <a:ext cx="152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1"/>
          </p:cNvCxnSpPr>
          <p:nvPr/>
        </p:nvCxnSpPr>
        <p:spPr>
          <a:xfrm rot="10800000" flipH="1">
            <a:off x="2438400" y="2819400"/>
            <a:ext cx="2057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5" idx="1"/>
          </p:cNvCxnSpPr>
          <p:nvPr/>
        </p:nvCxnSpPr>
        <p:spPr>
          <a:xfrm rot="10800000" flipH="1" flipV="1">
            <a:off x="2438400" y="3810000"/>
            <a:ext cx="2057400" cy="2743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8600" y="5943600"/>
            <a:ext cx="5235279" cy="461665"/>
          </a:xfrm>
          <a:prstGeom prst="rect">
            <a:avLst/>
          </a:prstGeom>
          <a:noFill/>
        </p:spPr>
        <p:txBody>
          <a:bodyPr wrap="none" rtlCol="0">
            <a:spAutoFit/>
          </a:bodyPr>
          <a:lstStyle/>
          <a:p>
            <a:r>
              <a:rPr lang="en-US" dirty="0" smtClean="0"/>
              <a:t>With content added by the City of Austin</a:t>
            </a:r>
            <a:endParaRPr lang="en-US" dirty="0"/>
          </a:p>
        </p:txBody>
      </p:sp>
      <p:sp>
        <p:nvSpPr>
          <p:cNvPr id="12" name="TextBox 11"/>
          <p:cNvSpPr txBox="1"/>
          <p:nvPr/>
        </p:nvSpPr>
        <p:spPr>
          <a:xfrm>
            <a:off x="4272153" y="1981200"/>
            <a:ext cx="4871847" cy="461665"/>
          </a:xfrm>
          <a:prstGeom prst="rect">
            <a:avLst/>
          </a:prstGeom>
          <a:noFill/>
        </p:spPr>
        <p:txBody>
          <a:bodyPr wrap="none" rtlCol="0">
            <a:spAutoFit/>
          </a:bodyPr>
          <a:lstStyle/>
          <a:p>
            <a:r>
              <a:rPr lang="en-US" dirty="0" smtClean="0"/>
              <a:t>Cartographic map built from GIS data</a:t>
            </a:r>
            <a:endParaRPr lang="en-US" dirty="0"/>
          </a:p>
        </p:txBody>
      </p:sp>
    </p:spTree>
    <p:extLst>
      <p:ext uri="{BB962C8B-B14F-4D97-AF65-F5344CB8AC3E}">
        <p14:creationId xmlns:p14="http://schemas.microsoft.com/office/powerpoint/2010/main" val="137689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ArcGIS.com</a:t>
            </a:r>
            <a:endParaRPr lang="en-US" dirty="0"/>
          </a:p>
        </p:txBody>
      </p:sp>
      <p:pic>
        <p:nvPicPr>
          <p:cNvPr id="286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391400" cy="502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37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762000"/>
          </a:xfrm>
        </p:spPr>
        <p:txBody>
          <a:bodyPr/>
          <a:lstStyle/>
          <a:p>
            <a:pPr eaLnBrk="1" hangingPunct="1"/>
            <a:r>
              <a:rPr lang="en-US" sz="3600" b="1" smtClean="0"/>
              <a:t>Google Earth 3D With Terrain</a:t>
            </a:r>
          </a:p>
        </p:txBody>
      </p:sp>
      <p:pic>
        <p:nvPicPr>
          <p:cNvPr id="41987" name="Picture 4"/>
          <p:cNvPicPr>
            <a:picLocks noChangeAspect="1" noChangeArrowheads="1"/>
          </p:cNvPicPr>
          <p:nvPr/>
        </p:nvPicPr>
        <p:blipFill>
          <a:blip r:embed="rId3" cstate="print"/>
          <a:srcRect/>
          <a:stretch>
            <a:fillRect/>
          </a:stretch>
        </p:blipFill>
        <p:spPr bwMode="auto">
          <a:xfrm>
            <a:off x="0" y="762000"/>
            <a:ext cx="8947150" cy="5899150"/>
          </a:xfrm>
          <a:prstGeom prst="rect">
            <a:avLst/>
          </a:prstGeom>
          <a:noFill/>
          <a:ln w="9525">
            <a:noFill/>
            <a:miter lim="800000"/>
            <a:headEnd/>
            <a:tailEnd/>
          </a:ln>
        </p:spPr>
      </p:pic>
    </p:spTree>
    <p:extLst>
      <p:ext uri="{BB962C8B-B14F-4D97-AF65-F5344CB8AC3E}">
        <p14:creationId xmlns:p14="http://schemas.microsoft.com/office/powerpoint/2010/main" val="24729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HydroDesktop (</a:t>
            </a:r>
            <a:r>
              <a:rPr lang="en-US" dirty="0" err="1" smtClean="0"/>
              <a:t>DotSpatial</a:t>
            </a:r>
            <a:r>
              <a:rPr lang="en-US" dirty="0" smtClean="0"/>
              <a:t>)</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066800" y="1219200"/>
            <a:ext cx="7093382" cy="5334000"/>
          </a:xfrm>
          <a:prstGeom prst="rect">
            <a:avLst/>
          </a:prstGeom>
          <a:noFill/>
          <a:ln w="9525">
            <a:noFill/>
            <a:miter lim="800000"/>
            <a:headEnd/>
            <a:tailEnd/>
          </a:ln>
        </p:spPr>
      </p:pic>
      <p:sp>
        <p:nvSpPr>
          <p:cNvPr id="5" name="Rectangle 4"/>
          <p:cNvSpPr/>
          <p:nvPr/>
        </p:nvSpPr>
        <p:spPr>
          <a:xfrm>
            <a:off x="762000" y="5638800"/>
            <a:ext cx="6175473" cy="584775"/>
          </a:xfrm>
          <a:prstGeom prst="rect">
            <a:avLst/>
          </a:prstGeom>
          <a:solidFill>
            <a:schemeClr val="bg1"/>
          </a:solidFill>
          <a:ln w="3175">
            <a:solidFill>
              <a:schemeClr val="tx1"/>
            </a:solidFill>
          </a:ln>
        </p:spPr>
        <p:txBody>
          <a:bodyPr wrap="none">
            <a:spAutoFit/>
          </a:bodyPr>
          <a:lstStyle/>
          <a:p>
            <a:r>
              <a:rPr lang="en-US" sz="3200" dirty="0"/>
              <a:t>http://hydrodesktop.codeplex.com/</a:t>
            </a:r>
          </a:p>
        </p:txBody>
      </p:sp>
    </p:spTree>
    <p:extLst>
      <p:ext uri="{BB962C8B-B14F-4D97-AF65-F5344CB8AC3E}">
        <p14:creationId xmlns:p14="http://schemas.microsoft.com/office/powerpoint/2010/main" val="21582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5015</TotalTime>
  <Words>3109</Words>
  <Application>Microsoft Office PowerPoint</Application>
  <PresentationFormat>On-screen Show (4:3)</PresentationFormat>
  <Paragraphs>712</Paragraphs>
  <Slides>104</Slides>
  <Notes>50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104</vt:i4>
      </vt:variant>
    </vt:vector>
  </HeadingPairs>
  <TitlesOfParts>
    <vt:vector size="108" baseType="lpstr">
      <vt:lpstr>Office Theme</vt:lpstr>
      <vt:lpstr>Document</vt:lpstr>
      <vt:lpstr>Bitmap Image</vt:lpstr>
      <vt:lpstr>VISIO</vt:lpstr>
      <vt:lpstr>Geographic Information Systems in Hydrology</vt:lpstr>
      <vt:lpstr>Outline</vt:lpstr>
      <vt:lpstr>Geographic Information Systems (GIS)</vt:lpstr>
      <vt:lpstr>StreamStats http://water.usgs.gov/osw/streamstats </vt:lpstr>
      <vt:lpstr>PowerPoint Presentation</vt:lpstr>
      <vt:lpstr>Spatial Data: Vector format</vt:lpstr>
      <vt:lpstr>Some Vector Hydrology Layers</vt:lpstr>
      <vt:lpstr>Austin’s Flood Early Warning System (FEWS)</vt:lpstr>
      <vt:lpstr>Attributes of a Selected Feature</vt:lpstr>
      <vt:lpstr>A raster is a matrix of identically-sized square cells. Each cell holds a numeric value that measures an attribute (like elevation) for that unit of space.</vt:lpstr>
      <vt:lpstr>Raster Properties</vt:lpstr>
      <vt:lpstr>Some Raster Layers</vt:lpstr>
      <vt:lpstr>Raster Calculator</vt:lpstr>
      <vt:lpstr>3D Data Types</vt:lpstr>
      <vt:lpstr>Linking Geographic Information Systems and Water Resources</vt:lpstr>
      <vt:lpstr>Terrain Processing: Computing Watersheds from Elevation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Pit Removal Problem</vt:lpstr>
      <vt:lpstr>Pit Filling</vt:lpstr>
      <vt:lpstr>PowerPoint Presentation</vt:lpstr>
      <vt:lpstr>PowerPoint Presentation</vt:lpstr>
      <vt:lpstr>PowerPoint Presentation</vt:lpstr>
      <vt:lpstr>PowerPoint Presentation</vt:lpstr>
      <vt:lpstr>Catchments</vt:lpstr>
      <vt:lpstr>Raster Zones and Vector Polygons</vt:lpstr>
      <vt:lpstr>PowerPoint Presentation</vt:lpstr>
      <vt:lpstr>Summary of Key Processing Steps</vt:lpstr>
      <vt:lpstr>Arc Hydro: GIS for Water Resources</vt:lpstr>
      <vt:lpstr>Arc Hydro — Hydrography</vt:lpstr>
      <vt:lpstr>Arc Hydro — Hydrology</vt:lpstr>
      <vt:lpstr>Tracing Path of Water Movement</vt:lpstr>
      <vt:lpstr>PowerPoint Presentation</vt:lpstr>
      <vt:lpstr>PowerPoint Presentation</vt:lpstr>
      <vt:lpstr>Network Definition</vt:lpstr>
      <vt:lpstr>Hydrologic Networks</vt:lpstr>
      <vt:lpstr>Network Flow Direction</vt:lpstr>
      <vt:lpstr>Network Tracing</vt:lpstr>
      <vt:lpstr>PowerPoint Presentation</vt:lpstr>
      <vt:lpstr>PowerPoint Presentation</vt:lpstr>
      <vt:lpstr>Space-time datasets</vt:lpstr>
      <vt:lpstr>Variable Definition table</vt:lpstr>
      <vt:lpstr>TimeSeries table</vt:lpstr>
      <vt:lpstr>Time series views</vt:lpstr>
      <vt:lpstr>Time series views</vt:lpstr>
      <vt:lpstr>Time series views</vt:lpstr>
      <vt:lpstr>Multi-variable time series </vt:lpstr>
      <vt:lpstr>Raster Series</vt:lpstr>
      <vt:lpstr>Feature Series</vt:lpstr>
      <vt:lpstr>Arc Hydro Groundwater Book 2011</vt:lpstr>
      <vt:lpstr>Arc Hydro Data Model</vt:lpstr>
      <vt:lpstr>Components</vt:lpstr>
      <vt:lpstr>Framework</vt:lpstr>
      <vt:lpstr>Components</vt:lpstr>
      <vt:lpstr>Components</vt:lpstr>
      <vt:lpstr>Geology</vt:lpstr>
      <vt:lpstr>Components</vt:lpstr>
      <vt:lpstr>BoreholeLog table</vt:lpstr>
      <vt:lpstr>3D features (BorePoints and BoreLines)</vt:lpstr>
      <vt:lpstr>Components</vt:lpstr>
      <vt:lpstr>GeoSections</vt:lpstr>
      <vt:lpstr>2D Cross Sections</vt:lpstr>
      <vt:lpstr>GeoRasters</vt:lpstr>
      <vt:lpstr>GeoVolumes</vt:lpstr>
      <vt:lpstr>Components</vt:lpstr>
      <vt:lpstr>Simulation Feature Data Set</vt:lpstr>
      <vt:lpstr>GIS Data Sources</vt:lpstr>
      <vt:lpstr>Useful Links</vt:lpstr>
      <vt:lpstr>Watersheds of the US </vt:lpstr>
      <vt:lpstr>Watershed Hierarchy</vt:lpstr>
      <vt:lpstr>PowerPoint Presentation</vt:lpstr>
      <vt:lpstr>NHDPlus Reach Catchments  ~ 3km2</vt:lpstr>
      <vt:lpstr>NHDPlus Reach Attributes</vt:lpstr>
      <vt:lpstr>HydroSheds derived from SRTM</vt:lpstr>
      <vt:lpstr>PowerPoint Presentation</vt:lpstr>
      <vt:lpstr>PowerPoint Presentation</vt:lpstr>
      <vt:lpstr>PowerPoint Presentation</vt:lpstr>
      <vt:lpstr>SSURGO for Travis County</vt:lpstr>
      <vt:lpstr>National Land Cover Dataset</vt:lpstr>
      <vt:lpstr>PRISM Mean Annual Precipitation</vt:lpstr>
      <vt:lpstr>PowerPoint Presentation</vt:lpstr>
      <vt:lpstr>CUAHSI-HIS</vt:lpstr>
      <vt:lpstr>GIS Software</vt:lpstr>
      <vt:lpstr>PowerPoint Presentation</vt:lpstr>
      <vt:lpstr>ArcMap</vt:lpstr>
      <vt:lpstr>ArcCatalog</vt:lpstr>
      <vt:lpstr>ArcToolbox</vt:lpstr>
      <vt:lpstr>Geoprocessing</vt:lpstr>
      <vt:lpstr>Desktop, Server, Web</vt:lpstr>
      <vt:lpstr>World Topographic Base Map</vt:lpstr>
      <vt:lpstr>ArcGIS.com</vt:lpstr>
      <vt:lpstr>Google Earth 3D With Terrain</vt:lpstr>
      <vt:lpstr>HydroDesktop (DotSpatial)</vt:lpstr>
      <vt:lpstr>Where Is GIS Going?</vt:lpstr>
      <vt:lpstr>Web Services HUB</vt:lpstr>
      <vt:lpstr>ArcGIS Resource Centers http://resources.arcgis.com </vt:lpstr>
      <vt:lpstr>Hydro Resource Center</vt:lpstr>
      <vt:lpstr>Data.CRWR Blog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 Stations</dc:title>
  <dc:creator>Whiteaker, Timothy L</dc:creator>
  <cp:lastModifiedBy>maidment</cp:lastModifiedBy>
  <cp:revision>355</cp:revision>
  <dcterms:created xsi:type="dcterms:W3CDTF">2006-08-16T00:00:00Z</dcterms:created>
  <dcterms:modified xsi:type="dcterms:W3CDTF">2011-05-03T15:21:32Z</dcterms:modified>
</cp:coreProperties>
</file>