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65" r:id="rId3"/>
    <p:sldId id="266" r:id="rId4"/>
    <p:sldId id="258" r:id="rId5"/>
    <p:sldId id="264" r:id="rId6"/>
    <p:sldId id="259" r:id="rId7"/>
    <p:sldId id="260" r:id="rId8"/>
    <p:sldId id="261" r:id="rId9"/>
    <p:sldId id="262" r:id="rId10"/>
    <p:sldId id="269" r:id="rId11"/>
    <p:sldId id="270" r:id="rId12"/>
    <p:sldId id="271" r:id="rId13"/>
    <p:sldId id="272" r:id="rId14"/>
    <p:sldId id="273" r:id="rId15"/>
    <p:sldId id="275" r:id="rId16"/>
    <p:sldId id="276" r:id="rId17"/>
    <p:sldId id="277" r:id="rId18"/>
    <p:sldId id="278" r:id="rId19"/>
    <p:sldId id="279"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90"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A23659-53C9-464D-AFC7-BC977017E315}" type="datetimeFigureOut">
              <a:rPr lang="en-US" smtClean="0"/>
              <a:t>3/28/2011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6782B2-A125-45FE-AD9C-81FC1B9AE1C0}" type="slidenum">
              <a:rPr lang="en-US" smtClean="0"/>
              <a:t>‹#›</a:t>
            </a:fld>
            <a:endParaRPr lang="en-US"/>
          </a:p>
        </p:txBody>
      </p:sp>
    </p:spTree>
    <p:extLst>
      <p:ext uri="{BB962C8B-B14F-4D97-AF65-F5344CB8AC3E}">
        <p14:creationId xmlns:p14="http://schemas.microsoft.com/office/powerpoint/2010/main" val="271240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9BDE9-8ED6-418D-93D2-D0FEBEBA27A2}" type="slidenum">
              <a:rPr lang="en-US"/>
              <a:pPr/>
              <a:t>3</a:t>
            </a:fld>
            <a:endParaRPr lang="en-US"/>
          </a:p>
        </p:txBody>
      </p:sp>
      <p:sp>
        <p:nvSpPr>
          <p:cNvPr id="2560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lIns="89730" tIns="44865" rIns="89730" bIns="44865"/>
          <a:lstStyle/>
          <a:p>
            <a:pPr>
              <a:spcBef>
                <a:spcPct val="50000"/>
              </a:spcBef>
            </a:pPr>
            <a:r>
              <a:rPr lang="en-US"/>
              <a:t>The channel and floodplain are both integral parts of the natural conveyance of a stream. The floodplain carries flow in excess of the channel capacity. The greater the discharge, the greater the extent of inundation. …. Because of its devastating nature, flooding poses serious hazards to human populations in many parts of the world. “The Flood Disaster Protection Act of 1973” required the identification of all floodplain areas in the United States and the establishments of flood-risk zones within those areas.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A14225-0C2F-46A0-90A0-687B98F11550}" type="slidenum">
              <a:rPr lang="en-US"/>
              <a:pPr/>
              <a:t>20</a:t>
            </a:fld>
            <a:endParaRPr lang="en-US"/>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0CFDFD-3DB0-42A3-BBD0-FF0CDACAED18}" type="slidenum">
              <a:rPr lang="en-US"/>
              <a:pPr/>
              <a:t>12</a:t>
            </a:fld>
            <a:endParaRPr lang="en-US"/>
          </a:p>
        </p:txBody>
      </p:sp>
      <p:sp>
        <p:nvSpPr>
          <p:cNvPr id="2765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5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lIns="89730" tIns="44865" rIns="89730" bIns="44865"/>
          <a:lstStyle/>
          <a:p>
            <a:r>
              <a:rPr lang="en-US"/>
              <a:t>Ideally should have Two D Models…... A floodplain delineation process determines inundation extent by comparing water levels with ground surface elevations. We start with a DTM or topomap. &gt; Water levels are computed based on cross-sections. During normal condition, flow remains within the main channel, but  &gt; during flood, water spill over the bank. In these cases it’s important to extent cross-section over the floodplain. &gt; We then bring back water levels on the topomap. &gt; Extent water levels until hit contour of higher elevations. &gt; Finally delineate floodplain following the contours. The accuracy largely depends on water levels and in turns on the cross-section used for computation.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9CFF1EA9-42A1-44A0-951D-9FC82F52C34E}" type="slidenum">
              <a:rPr lang="en-US"/>
              <a:pPr eaLnBrk="1" hangingPunct="1"/>
              <a:t>13</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9616C238-B912-4DF7-8AEB-FC63BCD836EA}" type="slidenum">
              <a:rPr lang="en-US"/>
              <a:pPr eaLnBrk="1" hangingPunct="1"/>
              <a:t>14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0F313EAC-BA93-4B9C-A13E-225CF9515359}" type="slidenum">
              <a:rPr lang="en-US"/>
              <a:pPr eaLnBrk="1" hangingPunct="1"/>
              <a:t>15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E28D0974-BC79-4186-B359-89057E681D83}" type="slidenum">
              <a:rPr lang="en-US"/>
              <a:pPr eaLnBrk="1" hangingPunct="1"/>
              <a:t>16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D80B41C6-F3CD-495B-85F3-B872C91F5897}" type="slidenum">
              <a:rPr lang="en-US"/>
              <a:pPr eaLnBrk="1" hangingPunct="1"/>
              <a:t>17</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6DC814FA-916D-4B5F-8D92-F4133F846F05}" type="slidenum">
              <a:rPr lang="en-US"/>
              <a:pPr eaLnBrk="1" hangingPunct="1"/>
              <a:t>18</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127306E5-FC70-4EBC-8F0F-14D04AAA553B}" type="slidenum">
              <a:rPr lang="en-US"/>
              <a:pPr eaLnBrk="1" hangingPunct="1"/>
              <a:t>19</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06777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45354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730391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CFC85E5-D7DE-4EFF-8B55-7C56FD2E0D33}" type="slidenum">
              <a:rPr lang="en-US"/>
              <a:pPr>
                <a:defRPr/>
              </a:pPr>
              <a:t>‹#›</a:t>
            </a:fld>
            <a:endParaRPr lang="en-US"/>
          </a:p>
        </p:txBody>
      </p:sp>
    </p:spTree>
    <p:extLst>
      <p:ext uri="{BB962C8B-B14F-4D97-AF65-F5344CB8AC3E}">
        <p14:creationId xmlns:p14="http://schemas.microsoft.com/office/powerpoint/2010/main" val="821045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58DC3D-BAAB-485B-A66C-76BFF82D017E}" type="slidenum">
              <a:rPr lang="en-US"/>
              <a:pPr>
                <a:defRPr/>
              </a:pPr>
              <a:t>‹#›</a:t>
            </a:fld>
            <a:endParaRPr lang="en-US"/>
          </a:p>
        </p:txBody>
      </p:sp>
    </p:spTree>
    <p:extLst>
      <p:ext uri="{BB962C8B-B14F-4D97-AF65-F5344CB8AC3E}">
        <p14:creationId xmlns:p14="http://schemas.microsoft.com/office/powerpoint/2010/main" val="2974151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91626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598E2-5EBA-441D-8C17-B1F64C23865F}" type="datetimeFigureOut">
              <a:rPr lang="en-US" smtClean="0"/>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70846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598E2-5EBA-441D-8C17-B1F64C23865F}" type="datetimeFigureOut">
              <a:rPr lang="en-US" smtClean="0"/>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1173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598E2-5EBA-441D-8C17-B1F64C23865F}" type="datetimeFigureOut">
              <a:rPr lang="en-US" smtClean="0"/>
              <a:t>3/28/2011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2464136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598E2-5EBA-441D-8C17-B1F64C23865F}" type="datetimeFigureOut">
              <a:rPr lang="en-US" smtClean="0"/>
              <a:t>3/28/2011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410220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598E2-5EBA-441D-8C17-B1F64C23865F}" type="datetimeFigureOut">
              <a:rPr lang="en-US" smtClean="0"/>
              <a:t>3/28/2011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251602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598E2-5EBA-441D-8C17-B1F64C23865F}" type="datetimeFigureOut">
              <a:rPr lang="en-US" smtClean="0"/>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23208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598E2-5EBA-441D-8C17-B1F64C23865F}" type="datetimeFigureOut">
              <a:rPr lang="en-US" smtClean="0"/>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6417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598E2-5EBA-441D-8C17-B1F64C23865F}" type="datetimeFigureOut">
              <a:rPr lang="en-US" smtClean="0"/>
              <a:t>3/28/2011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5B477-95E0-4EB5-B94E-7C7116288EEA}" type="slidenum">
              <a:rPr lang="en-US" smtClean="0"/>
              <a:t>‹#›</a:t>
            </a:fld>
            <a:endParaRPr lang="en-US"/>
          </a:p>
        </p:txBody>
      </p:sp>
    </p:spTree>
    <p:extLst>
      <p:ext uri="{BB962C8B-B14F-4D97-AF65-F5344CB8AC3E}">
        <p14:creationId xmlns:p14="http://schemas.microsoft.com/office/powerpoint/2010/main" val="8355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c.usace.army.mil/software/hec-ras/documents/HEC-RAS_4.1_Reference_Manual.pdf" TargetMode="External"/><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23.wmf"/><Relationship Id="rId3" Type="http://schemas.openxmlformats.org/officeDocument/2006/relationships/notesSlide" Target="../notesSlides/notesSlide4.xml"/><Relationship Id="rId7" Type="http://schemas.openxmlformats.org/officeDocument/2006/relationships/image" Target="../media/image21.wmf"/><Relationship Id="rId12"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25.png"/><Relationship Id="rId5" Type="http://schemas.openxmlformats.org/officeDocument/2006/relationships/image" Target="../media/image20.wmf"/><Relationship Id="rId10" Type="http://schemas.openxmlformats.org/officeDocument/2006/relationships/image" Target="../media/image24.png"/><Relationship Id="rId4" Type="http://schemas.openxmlformats.org/officeDocument/2006/relationships/oleObject" Target="../embeddings/oleObject3.bin"/><Relationship Id="rId9" Type="http://schemas.openxmlformats.org/officeDocument/2006/relationships/image" Target="../media/image22.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26.wmf"/><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notesSlide" Target="../notesSlides/notesSlide7.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9.jpeg"/><Relationship Id="rId5" Type="http://schemas.openxmlformats.org/officeDocument/2006/relationships/image" Target="../media/image27.wmf"/><Relationship Id="rId4"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1.wmf"/><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image" Target="../media/image30.w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6.png"/><Relationship Id="rId5" Type="http://schemas.openxmlformats.org/officeDocument/2006/relationships/image" Target="../media/image32.wmf"/><Relationship Id="rId4" Type="http://schemas.openxmlformats.org/officeDocument/2006/relationships/oleObject" Target="../embeddings/oleObject12.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Hydraulic Routing in Rivers</a:t>
            </a:r>
            <a:endParaRPr lang="en-US" dirty="0"/>
          </a:p>
        </p:txBody>
      </p:sp>
      <p:sp>
        <p:nvSpPr>
          <p:cNvPr id="4" name="Text Placeholder 3"/>
          <p:cNvSpPr>
            <a:spLocks noGrp="1"/>
          </p:cNvSpPr>
          <p:nvPr>
            <p:ph type="body" sz="half" idx="2"/>
          </p:nvPr>
        </p:nvSpPr>
        <p:spPr/>
        <p:txBody>
          <a:bodyPr/>
          <a:lstStyle/>
          <a:p>
            <a:r>
              <a:rPr lang="en-US" dirty="0" smtClean="0"/>
              <a:t>Reference: HEC-RAS Hydraulic Reference Manual, Version 4.1, Chapters 1 and 2</a:t>
            </a:r>
          </a:p>
          <a:p>
            <a:endParaRPr lang="en-US" dirty="0"/>
          </a:p>
          <a:p>
            <a:r>
              <a:rPr lang="en-US" b="1" dirty="0" smtClean="0"/>
              <a:t>Reading: HEC-RAS Manual pp. 2-1 to 2-12</a:t>
            </a:r>
          </a:p>
          <a:p>
            <a:endParaRPr lang="en-US" b="1" dirty="0"/>
          </a:p>
          <a:p>
            <a:r>
              <a:rPr lang="en-US" b="1" dirty="0" smtClean="0"/>
              <a:t>Applied Hydrology, Sections 10-1 and 10-2</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18729"/>
            <a:ext cx="4797740" cy="61296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88976" y="6448454"/>
            <a:ext cx="8686800" cy="338554"/>
          </a:xfrm>
          <a:prstGeom prst="rect">
            <a:avLst/>
          </a:prstGeom>
        </p:spPr>
        <p:txBody>
          <a:bodyPr wrap="square">
            <a:spAutoFit/>
          </a:bodyPr>
          <a:lstStyle/>
          <a:p>
            <a:r>
              <a:rPr lang="en-US" sz="1600" dirty="0" smtClean="0">
                <a:hlinkClick r:id="rId3"/>
              </a:rPr>
              <a:t>http://www.hec.usace.army.mil/software/hec-ras/documents/HEC-RAS_4.1_Reference_Manual.pdf</a:t>
            </a:r>
            <a:r>
              <a:rPr lang="en-US" sz="1600" dirty="0" smtClean="0"/>
              <a:t> </a:t>
            </a:r>
            <a:endParaRPr lang="en-US" sz="1600" dirty="0"/>
          </a:p>
        </p:txBody>
      </p:sp>
    </p:spTree>
    <p:extLst>
      <p:ext uri="{BB962C8B-B14F-4D97-AF65-F5344CB8AC3E}">
        <p14:creationId xmlns:p14="http://schemas.microsoft.com/office/powerpoint/2010/main" val="3870280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Steady Flow Equations</a:t>
            </a:r>
            <a:endParaRPr lang="en-US" dirty="0"/>
          </a:p>
        </p:txBody>
      </p:sp>
      <p:sp>
        <p:nvSpPr>
          <p:cNvPr id="3" name="Content Placeholder 2"/>
          <p:cNvSpPr>
            <a:spLocks noGrp="1"/>
          </p:cNvSpPr>
          <p:nvPr>
            <p:ph sz="half" idx="1"/>
          </p:nvPr>
        </p:nvSpPr>
        <p:spPr/>
        <p:txBody>
          <a:bodyPr>
            <a:normAutofit fontScale="92500"/>
          </a:bodyPr>
          <a:lstStyle/>
          <a:p>
            <a:pPr marL="514350" indent="-514350">
              <a:buFont typeface="+mj-lt"/>
              <a:buAutoNum type="arabicPeriod"/>
            </a:pPr>
            <a:r>
              <a:rPr lang="en-US" dirty="0" smtClean="0"/>
              <a:t>All conditions at (1) are known, Q is known</a:t>
            </a:r>
          </a:p>
          <a:p>
            <a:pPr marL="514350" indent="-514350">
              <a:buFont typeface="+mj-lt"/>
              <a:buAutoNum type="arabicPeriod"/>
            </a:pPr>
            <a:r>
              <a:rPr lang="en-US" dirty="0" smtClean="0"/>
              <a:t>Select h</a:t>
            </a:r>
            <a:r>
              <a:rPr lang="en-US" baseline="-25000" dirty="0" smtClean="0"/>
              <a:t>2</a:t>
            </a:r>
            <a:r>
              <a:rPr lang="en-US" dirty="0" smtClean="0"/>
              <a:t> </a:t>
            </a:r>
          </a:p>
          <a:p>
            <a:pPr marL="514350" indent="-514350">
              <a:buFont typeface="+mj-lt"/>
              <a:buAutoNum type="arabicPeriod"/>
            </a:pPr>
            <a:r>
              <a:rPr lang="en-US" dirty="0" smtClean="0"/>
              <a:t>compute Y</a:t>
            </a:r>
            <a:r>
              <a:rPr lang="en-US" baseline="-25000" dirty="0" smtClean="0"/>
              <a:t>2</a:t>
            </a:r>
            <a:r>
              <a:rPr lang="en-US" dirty="0" smtClean="0"/>
              <a:t>, V</a:t>
            </a:r>
            <a:r>
              <a:rPr lang="en-US" baseline="-25000" dirty="0" smtClean="0"/>
              <a:t>2</a:t>
            </a:r>
            <a:r>
              <a:rPr lang="en-US" dirty="0" smtClean="0"/>
              <a:t>, K</a:t>
            </a:r>
            <a:r>
              <a:rPr lang="en-US" baseline="-25000" dirty="0" smtClean="0"/>
              <a:t>2</a:t>
            </a:r>
            <a:r>
              <a:rPr lang="en-US" dirty="0" smtClean="0"/>
              <a:t>, </a:t>
            </a:r>
            <a:r>
              <a:rPr lang="en-US" dirty="0" err="1" smtClean="0"/>
              <a:t>S</a:t>
            </a:r>
            <a:r>
              <a:rPr lang="en-US" baseline="-25000" dirty="0" err="1" smtClean="0"/>
              <a:t>f</a:t>
            </a:r>
            <a:r>
              <a:rPr lang="en-US" dirty="0" smtClean="0"/>
              <a:t>, h</a:t>
            </a:r>
            <a:r>
              <a:rPr lang="en-US" baseline="-25000" dirty="0" smtClean="0"/>
              <a:t>e</a:t>
            </a:r>
          </a:p>
          <a:p>
            <a:pPr marL="514350" indent="-514350">
              <a:buFont typeface="+mj-lt"/>
              <a:buAutoNum type="arabicPeriod"/>
            </a:pPr>
            <a:r>
              <a:rPr lang="en-US" dirty="0" smtClean="0"/>
              <a:t>Using energy equation (A), compute h</a:t>
            </a:r>
            <a:r>
              <a:rPr lang="en-US" baseline="-25000" dirty="0" smtClean="0"/>
              <a:t>2 </a:t>
            </a:r>
          </a:p>
          <a:p>
            <a:pPr marL="514350" indent="-514350">
              <a:buFont typeface="+mj-lt"/>
              <a:buAutoNum type="arabicPeriod"/>
            </a:pPr>
            <a:r>
              <a:rPr lang="en-US" dirty="0" smtClean="0"/>
              <a:t>Compare new </a:t>
            </a:r>
            <a:r>
              <a:rPr lang="en-US" dirty="0" smtClean="0"/>
              <a:t>h</a:t>
            </a:r>
            <a:r>
              <a:rPr lang="en-US" baseline="-25000" dirty="0" smtClean="0"/>
              <a:t>2 </a:t>
            </a:r>
            <a:r>
              <a:rPr lang="en-US" dirty="0" smtClean="0"/>
              <a:t>with the value assumed in Step 2, and repeat until convergence occurs</a:t>
            </a:r>
            <a:endParaRPr lang="en-US" dirty="0" smtClean="0"/>
          </a:p>
          <a:p>
            <a:pPr marL="514350" indent="-514350">
              <a:buFont typeface="+mj-lt"/>
              <a:buAutoNum type="arabicPeriod"/>
            </a:pPr>
            <a:endParaRPr lang="en-US" baseline="-25000" dirty="0" smtClean="0"/>
          </a:p>
          <a:p>
            <a:pPr marL="514350" indent="-514350">
              <a:buFont typeface="+mj-lt"/>
              <a:buAutoNum type="arabicPeriod"/>
            </a:pPr>
            <a:endParaRPr lang="en-US" baseline="-25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1762" y="3048000"/>
            <a:ext cx="4237832" cy="24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9624" y="1931242"/>
            <a:ext cx="3248025" cy="66687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343400" y="4275094"/>
            <a:ext cx="385042" cy="369332"/>
          </a:xfrm>
          <a:prstGeom prst="rect">
            <a:avLst/>
          </a:prstGeom>
          <a:noFill/>
        </p:spPr>
        <p:txBody>
          <a:bodyPr wrap="none" rtlCol="0">
            <a:spAutoFit/>
          </a:bodyPr>
          <a:lstStyle/>
          <a:p>
            <a:r>
              <a:rPr lang="en-US" dirty="0" smtClean="0"/>
              <a:t>h</a:t>
            </a:r>
            <a:r>
              <a:rPr lang="en-US" baseline="-25000" dirty="0" smtClean="0"/>
              <a:t>2</a:t>
            </a:r>
            <a:endParaRPr lang="en-US" baseline="-25000" dirty="0"/>
          </a:p>
        </p:txBody>
      </p:sp>
      <p:cxnSp>
        <p:nvCxnSpPr>
          <p:cNvPr id="9" name="Straight Arrow Connector 8"/>
          <p:cNvCxnSpPr/>
          <p:nvPr/>
        </p:nvCxnSpPr>
        <p:spPr>
          <a:xfrm>
            <a:off x="4728442" y="3581400"/>
            <a:ext cx="0" cy="1600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01266" y="5154192"/>
            <a:ext cx="442750" cy="369332"/>
          </a:xfrm>
          <a:prstGeom prst="rect">
            <a:avLst/>
          </a:prstGeom>
          <a:noFill/>
        </p:spPr>
        <p:txBody>
          <a:bodyPr wrap="none" rtlCol="0">
            <a:spAutoFit/>
          </a:bodyPr>
          <a:lstStyle/>
          <a:p>
            <a:r>
              <a:rPr lang="en-US" dirty="0" smtClean="0"/>
              <a:t>(2)</a:t>
            </a:r>
            <a:endParaRPr lang="en-US" dirty="0"/>
          </a:p>
        </p:txBody>
      </p:sp>
      <p:sp>
        <p:nvSpPr>
          <p:cNvPr id="12" name="TextBox 11"/>
          <p:cNvSpPr txBox="1"/>
          <p:nvPr/>
        </p:nvSpPr>
        <p:spPr>
          <a:xfrm>
            <a:off x="8182819" y="5181600"/>
            <a:ext cx="442750" cy="369332"/>
          </a:xfrm>
          <a:prstGeom prst="rect">
            <a:avLst/>
          </a:prstGeom>
          <a:noFill/>
        </p:spPr>
        <p:txBody>
          <a:bodyPr wrap="none" rtlCol="0">
            <a:spAutoFit/>
          </a:bodyPr>
          <a:lstStyle/>
          <a:p>
            <a:r>
              <a:rPr lang="en-US" dirty="0" smtClean="0"/>
              <a:t>(1)</a:t>
            </a:r>
            <a:endParaRPr lang="en-US" dirty="0"/>
          </a:p>
        </p:txBody>
      </p:sp>
      <p:sp>
        <p:nvSpPr>
          <p:cNvPr id="13" name="TextBox 12"/>
          <p:cNvSpPr txBox="1"/>
          <p:nvPr/>
        </p:nvSpPr>
        <p:spPr>
          <a:xfrm>
            <a:off x="8667073" y="4495276"/>
            <a:ext cx="385042" cy="369332"/>
          </a:xfrm>
          <a:prstGeom prst="rect">
            <a:avLst/>
          </a:prstGeom>
          <a:noFill/>
        </p:spPr>
        <p:txBody>
          <a:bodyPr wrap="none" rtlCol="0">
            <a:spAutoFit/>
          </a:bodyPr>
          <a:lstStyle/>
          <a:p>
            <a:r>
              <a:rPr lang="en-US" dirty="0" smtClean="0"/>
              <a:t>h</a:t>
            </a:r>
            <a:r>
              <a:rPr lang="en-US" baseline="-25000" dirty="0" smtClean="0"/>
              <a:t>1</a:t>
            </a:r>
            <a:endParaRPr lang="en-US" baseline="-25000" dirty="0"/>
          </a:p>
        </p:txBody>
      </p:sp>
      <p:cxnSp>
        <p:nvCxnSpPr>
          <p:cNvPr id="14" name="Straight Arrow Connector 13"/>
          <p:cNvCxnSpPr/>
          <p:nvPr/>
        </p:nvCxnSpPr>
        <p:spPr>
          <a:xfrm>
            <a:off x="8748820" y="4191000"/>
            <a:ext cx="0" cy="990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22641" y="1371600"/>
            <a:ext cx="2921377" cy="369332"/>
          </a:xfrm>
          <a:prstGeom prst="rect">
            <a:avLst/>
          </a:prstGeom>
          <a:noFill/>
        </p:spPr>
        <p:txBody>
          <a:bodyPr wrap="none" rtlCol="0">
            <a:spAutoFit/>
          </a:bodyPr>
          <a:lstStyle/>
          <a:p>
            <a:r>
              <a:rPr lang="en-US" dirty="0" smtClean="0"/>
              <a:t>Q is known throughout reach</a:t>
            </a:r>
            <a:endParaRPr lang="en-US" dirty="0"/>
          </a:p>
        </p:txBody>
      </p:sp>
      <mc:AlternateContent xmlns:mc="http://schemas.openxmlformats.org/markup-compatibility/2006">
        <mc:Choice xmlns:a14="http://schemas.microsoft.com/office/drawing/2010/main" Requires="a14">
          <p:sp>
            <p:nvSpPr>
              <p:cNvPr id="17" name="Rectangle 16"/>
              <p:cNvSpPr/>
              <p:nvPr/>
            </p:nvSpPr>
            <p:spPr>
              <a:xfrm>
                <a:off x="6027369" y="5555909"/>
                <a:ext cx="1292533" cy="776431"/>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en-US" i="1"/>
                          </m:ctrlPr>
                        </m:sSubPr>
                        <m:e>
                          <m:r>
                            <a:rPr lang="en-US" i="1"/>
                            <m:t>𝑆</m:t>
                          </m:r>
                        </m:e>
                        <m:sub>
                          <m:r>
                            <a:rPr lang="en-US" i="1"/>
                            <m:t>𝑓</m:t>
                          </m:r>
                        </m:sub>
                      </m:sSub>
                      <m:r>
                        <a:rPr lang="en-US" i="1"/>
                        <m:t>=</m:t>
                      </m:r>
                      <m:sSup>
                        <m:sSupPr>
                          <m:ctrlPr>
                            <a:rPr lang="en-US" i="1"/>
                          </m:ctrlPr>
                        </m:sSupPr>
                        <m:e>
                          <m:d>
                            <m:dPr>
                              <m:ctrlPr>
                                <a:rPr lang="en-US" i="1"/>
                              </m:ctrlPr>
                            </m:dPr>
                            <m:e>
                              <m:f>
                                <m:fPr>
                                  <m:ctrlPr>
                                    <a:rPr lang="en-US" i="1"/>
                                  </m:ctrlPr>
                                </m:fPr>
                                <m:num>
                                  <m:r>
                                    <a:rPr lang="en-US" i="1"/>
                                    <m:t>𝑄</m:t>
                                  </m:r>
                                </m:num>
                                <m:den>
                                  <m:r>
                                    <a:rPr lang="en-US" i="1"/>
                                    <m:t>𝐾</m:t>
                                  </m:r>
                                </m:den>
                              </m:f>
                            </m:e>
                          </m:d>
                        </m:e>
                        <m:sup>
                          <m:r>
                            <a:rPr lang="en-US" i="1"/>
                            <m:t>2</m:t>
                          </m:r>
                        </m:sup>
                      </m:sSup>
                    </m:oMath>
                  </m:oMathPara>
                </a14:m>
                <a:endParaRPr lang="en-US" dirty="0"/>
              </a:p>
            </p:txBody>
          </p:sp>
        </mc:Choice>
        <mc:Fallback>
          <p:sp>
            <p:nvSpPr>
              <p:cNvPr id="17" name="Rectangle 16"/>
              <p:cNvSpPr>
                <a:spLocks noRot="1" noChangeAspect="1" noMove="1" noResize="1" noEditPoints="1" noAdjustHandles="1" noChangeArrowheads="1" noChangeShapeType="1" noTextEdit="1"/>
              </p:cNvSpPr>
              <p:nvPr/>
            </p:nvSpPr>
            <p:spPr>
              <a:xfrm>
                <a:off x="6027369" y="5555909"/>
                <a:ext cx="1292533" cy="776431"/>
              </a:xfrm>
              <a:prstGeom prst="rect">
                <a:avLst/>
              </a:prstGeom>
              <a:blipFill rotWithShape="1">
                <a:blip r:embed="rId4"/>
                <a:stretch>
                  <a:fillRect/>
                </a:stretch>
              </a:blipFill>
            </p:spPr>
            <p:txBody>
              <a:bodyPr/>
              <a:lstStyle/>
              <a:p>
                <a:r>
                  <a:rPr lang="en-US">
                    <a:noFill/>
                  </a:rPr>
                  <a:t> </a:t>
                </a:r>
              </a:p>
            </p:txBody>
          </p:sp>
        </mc:Fallback>
      </mc:AlternateContent>
      <p:sp>
        <p:nvSpPr>
          <p:cNvPr id="18" name="TextBox 17"/>
          <p:cNvSpPr txBox="1"/>
          <p:nvPr/>
        </p:nvSpPr>
        <p:spPr>
          <a:xfrm>
            <a:off x="8324139" y="2076982"/>
            <a:ext cx="458780" cy="369332"/>
          </a:xfrm>
          <a:prstGeom prst="rect">
            <a:avLst/>
          </a:prstGeom>
          <a:noFill/>
        </p:spPr>
        <p:txBody>
          <a:bodyPr wrap="none" rtlCol="0">
            <a:spAutoFit/>
          </a:bodyPr>
          <a:lstStyle/>
          <a:p>
            <a:r>
              <a:rPr lang="en-US" dirty="0" smtClean="0"/>
              <a:t>(A)</a:t>
            </a:r>
            <a:endParaRPr lang="en-US" dirty="0"/>
          </a:p>
        </p:txBody>
      </p:sp>
    </p:spTree>
    <p:extLst>
      <p:ext uri="{BB962C8B-B14F-4D97-AF65-F5344CB8AC3E}">
        <p14:creationId xmlns:p14="http://schemas.microsoft.com/office/powerpoint/2010/main" val="375523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Computations</a:t>
            </a:r>
            <a:endParaRPr lang="en-US" dirty="0"/>
          </a:p>
        </p:txBody>
      </p:sp>
      <p:graphicFrame>
        <p:nvGraphicFramePr>
          <p:cNvPr id="3" name="Object 2"/>
          <p:cNvGraphicFramePr>
            <a:graphicFrameLocks noChangeAspect="1"/>
          </p:cNvGraphicFramePr>
          <p:nvPr/>
        </p:nvGraphicFramePr>
        <p:xfrm>
          <a:off x="1981200" y="1295400"/>
          <a:ext cx="4870450" cy="5181600"/>
        </p:xfrm>
        <a:graphic>
          <a:graphicData uri="http://schemas.openxmlformats.org/presentationml/2006/ole">
            <mc:AlternateContent xmlns:mc="http://schemas.openxmlformats.org/markup-compatibility/2006">
              <mc:Choice xmlns:v="urn:schemas-microsoft-com:vml" Requires="v">
                <p:oleObj spid="_x0000_s8200" name="Bitmap Image" r:id="rId3" imgW="4172532" imgH="4439270" progId="PBrush">
                  <p:embed/>
                </p:oleObj>
              </mc:Choice>
              <mc:Fallback>
                <p:oleObj name="Bitmap Image" r:id="rId3" imgW="4172532" imgH="4439270" progId="PBrush">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295400"/>
                        <a:ext cx="48704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2414375" y="2286000"/>
            <a:ext cx="921214" cy="369332"/>
          </a:xfrm>
          <a:prstGeom prst="rect">
            <a:avLst/>
          </a:prstGeom>
          <a:noFill/>
        </p:spPr>
        <p:txBody>
          <a:bodyPr wrap="none" rtlCol="0">
            <a:spAutoFit/>
          </a:bodyPr>
          <a:lstStyle/>
          <a:p>
            <a:r>
              <a:rPr lang="en-US" dirty="0" smtClean="0"/>
              <a:t>Reach 2</a:t>
            </a:r>
            <a:endParaRPr lang="en-US" dirty="0"/>
          </a:p>
        </p:txBody>
      </p:sp>
      <p:sp>
        <p:nvSpPr>
          <p:cNvPr id="5" name="TextBox 4"/>
          <p:cNvSpPr txBox="1"/>
          <p:nvPr/>
        </p:nvSpPr>
        <p:spPr>
          <a:xfrm>
            <a:off x="6611112" y="2113526"/>
            <a:ext cx="921214" cy="369332"/>
          </a:xfrm>
          <a:prstGeom prst="rect">
            <a:avLst/>
          </a:prstGeom>
          <a:noFill/>
        </p:spPr>
        <p:txBody>
          <a:bodyPr wrap="none" rtlCol="0">
            <a:spAutoFit/>
          </a:bodyPr>
          <a:lstStyle/>
          <a:p>
            <a:r>
              <a:rPr lang="en-US" dirty="0" smtClean="0"/>
              <a:t>Reach 3</a:t>
            </a:r>
            <a:endParaRPr lang="en-US" dirty="0"/>
          </a:p>
        </p:txBody>
      </p:sp>
      <p:sp>
        <p:nvSpPr>
          <p:cNvPr id="6" name="TextBox 5"/>
          <p:cNvSpPr txBox="1"/>
          <p:nvPr/>
        </p:nvSpPr>
        <p:spPr>
          <a:xfrm>
            <a:off x="4876800" y="5791200"/>
            <a:ext cx="921214" cy="369332"/>
          </a:xfrm>
          <a:prstGeom prst="rect">
            <a:avLst/>
          </a:prstGeom>
          <a:noFill/>
        </p:spPr>
        <p:txBody>
          <a:bodyPr wrap="none" rtlCol="0">
            <a:spAutoFit/>
          </a:bodyPr>
          <a:lstStyle/>
          <a:p>
            <a:r>
              <a:rPr lang="en-US" dirty="0" smtClean="0"/>
              <a:t>Reach 1</a:t>
            </a:r>
            <a:endParaRPr lang="en-US" dirty="0"/>
          </a:p>
        </p:txBody>
      </p:sp>
      <p:sp>
        <p:nvSpPr>
          <p:cNvPr id="7" name="TextBox 6"/>
          <p:cNvSpPr txBox="1"/>
          <p:nvPr/>
        </p:nvSpPr>
        <p:spPr>
          <a:xfrm>
            <a:off x="309977" y="4114800"/>
            <a:ext cx="3728623" cy="2031325"/>
          </a:xfrm>
          <a:prstGeom prst="rect">
            <a:avLst/>
          </a:prstGeom>
          <a:noFill/>
        </p:spPr>
        <p:txBody>
          <a:bodyPr wrap="square" rtlCol="0">
            <a:spAutoFit/>
          </a:bodyPr>
          <a:lstStyle/>
          <a:p>
            <a:pPr marL="285750" indent="-285750">
              <a:buFont typeface="Arial" pitchFamily="34" charset="0"/>
              <a:buChar char="•"/>
            </a:pPr>
            <a:r>
              <a:rPr lang="en-US" dirty="0" smtClean="0"/>
              <a:t>Start at the downstream end (for subcritical flow)</a:t>
            </a:r>
          </a:p>
          <a:p>
            <a:pPr marL="285750" indent="-285750">
              <a:buFont typeface="Arial" pitchFamily="34" charset="0"/>
              <a:buChar char="•"/>
            </a:pPr>
            <a:r>
              <a:rPr lang="en-US" dirty="0" smtClean="0"/>
              <a:t>Treat each reach separately</a:t>
            </a:r>
            <a:endParaRPr lang="en-US" dirty="0" smtClean="0"/>
          </a:p>
          <a:p>
            <a:pPr marL="285750" indent="-285750">
              <a:buFont typeface="Arial" pitchFamily="34" charset="0"/>
              <a:buChar char="•"/>
            </a:pPr>
            <a:r>
              <a:rPr lang="en-US" dirty="0" smtClean="0"/>
              <a:t>Compute h upstream, one cross-section at a time</a:t>
            </a:r>
          </a:p>
          <a:p>
            <a:pPr marL="285750" indent="-285750">
              <a:buFont typeface="Arial" pitchFamily="34" charset="0"/>
              <a:buChar char="•"/>
            </a:pPr>
            <a:r>
              <a:rPr lang="en-US" dirty="0" smtClean="0"/>
              <a:t>Use computed h values to delineate the floodplain</a:t>
            </a:r>
            <a:endParaRPr lang="en-US" dirty="0"/>
          </a:p>
        </p:txBody>
      </p:sp>
    </p:spTree>
    <p:extLst>
      <p:ext uri="{BB962C8B-B14F-4D97-AF65-F5344CB8AC3E}">
        <p14:creationId xmlns:p14="http://schemas.microsoft.com/office/powerpoint/2010/main" val="1866739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342900"/>
            <a:ext cx="8458200" cy="685800"/>
          </a:xfrm>
          <a:prstGeom prst="rect">
            <a:avLst/>
          </a:prstGeom>
          <a:gradFill rotWithShape="0">
            <a:gsLst>
              <a:gs pos="0">
                <a:srgbClr val="99CCFF">
                  <a:gamma/>
                  <a:tint val="31373"/>
                  <a:invGamma/>
                </a:srgbClr>
              </a:gs>
              <a:gs pos="100000">
                <a:srgbClr val="99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Grp="1" noChangeArrowheads="1"/>
          </p:cNvSpPr>
          <p:nvPr>
            <p:ph type="title"/>
          </p:nvPr>
        </p:nvSpPr>
        <p:spPr>
          <a:xfrm>
            <a:off x="1066800" y="317500"/>
            <a:ext cx="8077200" cy="736600"/>
          </a:xfrm>
        </p:spPr>
        <p:txBody>
          <a:bodyPr/>
          <a:lstStyle/>
          <a:p>
            <a:r>
              <a:rPr lang="en-US" sz="4000"/>
              <a:t>Floodplain Delineation</a:t>
            </a:r>
          </a:p>
        </p:txBody>
      </p:sp>
      <p:pic>
        <p:nvPicPr>
          <p:cNvPr id="26628" name="Picture 4" descr="C:\geosnsn\NSNWRCons\BYUPresent\RiverChannelPics\floodA.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29" name="Picture 5" descr="C:\geosnsn\NSNWRCons\BYUPresent\RiverChannelPics\floodB.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30" name="Picture 6" descr="C:\geosnsn\NSNWRCons\BYUPresent\RiverChannelPics\floodC.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31" name="Picture 7" descr="C:\geosnsn\NSNWRCons\BYUPresent\RiverChannelPics\floodD.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784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subTnLst>
                                    <p:set>
                                      <p:cBhvr override="childStyle">
                                        <p:cTn dur="1" fill="hold" display="0" masterRel="nextClick" afterEffect="1"/>
                                        <p:tgtEl>
                                          <p:spTgt spid="26628"/>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checkerboard(across)">
                                      <p:cBhvr>
                                        <p:cTn id="12" dur="500"/>
                                        <p:tgtEl>
                                          <p:spTgt spid="26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6630"/>
                                        </p:tgtEl>
                                        <p:attrNameLst>
                                          <p:attrName>style.visibility</p:attrName>
                                        </p:attrNameLst>
                                      </p:cBhvr>
                                      <p:to>
                                        <p:strVal val="visible"/>
                                      </p:to>
                                    </p:set>
                                    <p:animEffect transition="in" filter="box(out)">
                                      <p:cBhvr>
                                        <p:cTn id="17" dur="500"/>
                                        <p:tgtEl>
                                          <p:spTgt spid="266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6631"/>
                                        </p:tgtEl>
                                        <p:attrNameLst>
                                          <p:attrName>style.visibility</p:attrName>
                                        </p:attrNameLst>
                                      </p:cBhvr>
                                      <p:to>
                                        <p:strVal val="visible"/>
                                      </p:to>
                                    </p:set>
                                    <p:animEffect transition="in" filter="wipe(down)">
                                      <p:cBhvr>
                                        <p:cTn id="22" dur="500"/>
                                        <p:tgtEl>
                                          <p:spTgt spid="26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sz="3600" dirty="0" smtClean="0">
                <a:solidFill>
                  <a:srgbClr val="FF0000"/>
                </a:solidFill>
              </a:rPr>
              <a:t>Unsteady</a:t>
            </a:r>
            <a:r>
              <a:rPr lang="en-US" sz="3600" dirty="0" smtClean="0"/>
              <a:t> Flow Routing in Open Channels</a:t>
            </a:r>
            <a:endParaRPr lang="en-US" sz="3600" dirty="0" smtClean="0"/>
          </a:p>
        </p:txBody>
      </p:sp>
      <p:sp>
        <p:nvSpPr>
          <p:cNvPr id="11267" name="Rectangle 3"/>
          <p:cNvSpPr>
            <a:spLocks noGrp="1" noChangeArrowheads="1"/>
          </p:cNvSpPr>
          <p:nvPr>
            <p:ph type="body" idx="1"/>
          </p:nvPr>
        </p:nvSpPr>
        <p:spPr/>
        <p:txBody>
          <a:bodyPr/>
          <a:lstStyle/>
          <a:p>
            <a:pPr eaLnBrk="1" hangingPunct="1"/>
            <a:r>
              <a:rPr lang="en-US" smtClean="0"/>
              <a:t>Flow is one-dimensional</a:t>
            </a:r>
          </a:p>
          <a:p>
            <a:pPr eaLnBrk="1" hangingPunct="1"/>
            <a:r>
              <a:rPr lang="en-US" smtClean="0"/>
              <a:t>Hydrostatic pressure prevails and vertical accelerations are negligible</a:t>
            </a:r>
          </a:p>
          <a:p>
            <a:pPr eaLnBrk="1" hangingPunct="1"/>
            <a:r>
              <a:rPr lang="en-US" smtClean="0"/>
              <a:t>Streamline curvature is small. </a:t>
            </a:r>
          </a:p>
          <a:p>
            <a:pPr eaLnBrk="1" hangingPunct="1"/>
            <a:r>
              <a:rPr lang="en-US" smtClean="0"/>
              <a:t>Bottom slope of the channel is small.</a:t>
            </a:r>
          </a:p>
          <a:p>
            <a:pPr eaLnBrk="1" hangingPunct="1"/>
            <a:r>
              <a:rPr lang="en-US" smtClean="0"/>
              <a:t>Manning’s equation is used to describe resistance effects</a:t>
            </a:r>
          </a:p>
          <a:p>
            <a:pPr eaLnBrk="1" hangingPunct="1"/>
            <a:r>
              <a:rPr lang="en-US" smtClean="0"/>
              <a:t>The fluid is incompressible</a:t>
            </a:r>
          </a:p>
        </p:txBody>
      </p:sp>
    </p:spTree>
    <p:extLst>
      <p:ext uri="{BB962C8B-B14F-4D97-AF65-F5344CB8AC3E}">
        <p14:creationId xmlns:p14="http://schemas.microsoft.com/office/powerpoint/2010/main" val="109672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sz="quarter"/>
          </p:nvPr>
        </p:nvSpPr>
        <p:spPr>
          <a:xfrm>
            <a:off x="457200" y="152400"/>
            <a:ext cx="8229600" cy="762000"/>
          </a:xfrm>
        </p:spPr>
        <p:txBody>
          <a:bodyPr/>
          <a:lstStyle/>
          <a:p>
            <a:pPr eaLnBrk="1" hangingPunct="1"/>
            <a:r>
              <a:rPr lang="en-US" smtClean="0"/>
              <a:t>Continuity Equation</a:t>
            </a:r>
          </a:p>
        </p:txBody>
      </p:sp>
      <p:graphicFrame>
        <p:nvGraphicFramePr>
          <p:cNvPr id="2050" name="Object 3"/>
          <p:cNvGraphicFramePr>
            <a:graphicFrameLocks noGrp="1" noChangeAspect="1"/>
          </p:cNvGraphicFramePr>
          <p:nvPr>
            <p:ph sz="quarter" idx="1"/>
          </p:nvPr>
        </p:nvGraphicFramePr>
        <p:xfrm>
          <a:off x="5838825" y="2590800"/>
          <a:ext cx="673100" cy="393700"/>
        </p:xfrm>
        <a:graphic>
          <a:graphicData uri="http://schemas.openxmlformats.org/presentationml/2006/ole">
            <mc:AlternateContent xmlns:mc="http://schemas.openxmlformats.org/markup-compatibility/2006">
              <mc:Choice xmlns:v="urn:schemas-microsoft-com:vml" Requires="v">
                <p:oleObj spid="_x0000_s9230" name="Equation" r:id="rId4" imgW="672840" imgH="393480" progId="Equation.3">
                  <p:embed/>
                </p:oleObj>
              </mc:Choice>
              <mc:Fallback>
                <p:oleObj name="Equation" r:id="rId4" imgW="6728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38825" y="2590800"/>
                        <a:ext cx="673100" cy="3937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4"/>
          <p:cNvGraphicFramePr>
            <a:graphicFrameLocks noGrp="1" noChangeAspect="1"/>
          </p:cNvGraphicFramePr>
          <p:nvPr>
            <p:ph sz="quarter" idx="2"/>
          </p:nvPr>
        </p:nvGraphicFramePr>
        <p:xfrm>
          <a:off x="5991225" y="2057400"/>
          <a:ext cx="254000" cy="393700"/>
        </p:xfrm>
        <a:graphic>
          <a:graphicData uri="http://schemas.openxmlformats.org/presentationml/2006/ole">
            <mc:AlternateContent xmlns:mc="http://schemas.openxmlformats.org/markup-compatibility/2006">
              <mc:Choice xmlns:v="urn:schemas-microsoft-com:vml" Requires="v">
                <p:oleObj spid="_x0000_s9231" name="Equation" r:id="rId6" imgW="253800" imgH="393480" progId="Equation.3">
                  <p:embed/>
                </p:oleObj>
              </mc:Choice>
              <mc:Fallback>
                <p:oleObj name="Equation" r:id="rId6" imgW="25380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91225" y="2057400"/>
                        <a:ext cx="254000" cy="3937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2" name="Object 5"/>
          <p:cNvGraphicFramePr>
            <a:graphicFrameLocks noGrp="1" noChangeAspect="1"/>
          </p:cNvGraphicFramePr>
          <p:nvPr>
            <p:ph sz="quarter" idx="3"/>
          </p:nvPr>
        </p:nvGraphicFramePr>
        <p:xfrm>
          <a:off x="5940425" y="3124200"/>
          <a:ext cx="584200" cy="393700"/>
        </p:xfrm>
        <a:graphic>
          <a:graphicData uri="http://schemas.openxmlformats.org/presentationml/2006/ole">
            <mc:AlternateContent xmlns:mc="http://schemas.openxmlformats.org/markup-compatibility/2006">
              <mc:Choice xmlns:v="urn:schemas-microsoft-com:vml" Requires="v">
                <p:oleObj spid="_x0000_s9232" name="Equation" r:id="rId8" imgW="583920" imgH="393480" progId="Equation.3">
                  <p:embed/>
                </p:oleObj>
              </mc:Choice>
              <mc:Fallback>
                <p:oleObj name="Equation" r:id="rId8" imgW="58392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0425" y="3124200"/>
                        <a:ext cx="584200" cy="3937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55"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1058863"/>
            <a:ext cx="4876800" cy="275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0525" y="4157663"/>
            <a:ext cx="5019675"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Text Box 8"/>
          <p:cNvSpPr txBox="1">
            <a:spLocks noChangeArrowheads="1"/>
          </p:cNvSpPr>
          <p:nvPr/>
        </p:nvSpPr>
        <p:spPr bwMode="auto">
          <a:xfrm>
            <a:off x="5915025" y="1219200"/>
            <a:ext cx="281940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Q = inflow to the control volume</a:t>
            </a:r>
          </a:p>
          <a:p>
            <a:pPr eaLnBrk="1" hangingPunct="1">
              <a:spcBef>
                <a:spcPct val="50000"/>
              </a:spcBef>
            </a:pPr>
            <a:r>
              <a:rPr lang="en-US" sz="1400"/>
              <a:t>q = lateral inflow </a:t>
            </a:r>
          </a:p>
        </p:txBody>
      </p:sp>
      <p:sp>
        <p:nvSpPr>
          <p:cNvPr id="2058" name="Text Box 9"/>
          <p:cNvSpPr txBox="1">
            <a:spLocks noChangeArrowheads="1"/>
          </p:cNvSpPr>
          <p:nvPr/>
        </p:nvSpPr>
        <p:spPr bwMode="auto">
          <a:xfrm>
            <a:off x="1838325" y="384016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Elevation View</a:t>
            </a:r>
          </a:p>
        </p:txBody>
      </p:sp>
      <p:sp>
        <p:nvSpPr>
          <p:cNvPr id="2059" name="Text Box 10"/>
          <p:cNvSpPr txBox="1">
            <a:spLocks noChangeArrowheads="1"/>
          </p:cNvSpPr>
          <p:nvPr/>
        </p:nvSpPr>
        <p:spPr bwMode="auto">
          <a:xfrm>
            <a:off x="1905000" y="6400800"/>
            <a:ext cx="1752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Plan View</a:t>
            </a:r>
          </a:p>
        </p:txBody>
      </p:sp>
      <p:sp>
        <p:nvSpPr>
          <p:cNvPr id="2060" name="Text Box 11"/>
          <p:cNvSpPr txBox="1">
            <a:spLocks noChangeArrowheads="1"/>
          </p:cNvSpPr>
          <p:nvPr/>
        </p:nvSpPr>
        <p:spPr bwMode="auto">
          <a:xfrm>
            <a:off x="6296025" y="19812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2061" name="Text Box 12"/>
          <p:cNvSpPr txBox="1">
            <a:spLocks noChangeArrowheads="1"/>
          </p:cNvSpPr>
          <p:nvPr/>
        </p:nvSpPr>
        <p:spPr bwMode="auto">
          <a:xfrm>
            <a:off x="6296025" y="1981200"/>
            <a:ext cx="1981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Rate of change of flow with distance</a:t>
            </a:r>
          </a:p>
        </p:txBody>
      </p:sp>
      <p:sp>
        <p:nvSpPr>
          <p:cNvPr id="2062" name="Text Box 13"/>
          <p:cNvSpPr txBox="1">
            <a:spLocks noChangeArrowheads="1"/>
          </p:cNvSpPr>
          <p:nvPr/>
        </p:nvSpPr>
        <p:spPr bwMode="auto">
          <a:xfrm>
            <a:off x="6600825" y="26670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Outflow from the C.V.</a:t>
            </a:r>
          </a:p>
        </p:txBody>
      </p:sp>
      <p:sp>
        <p:nvSpPr>
          <p:cNvPr id="2063" name="Text Box 14"/>
          <p:cNvSpPr txBox="1">
            <a:spLocks noChangeArrowheads="1"/>
          </p:cNvSpPr>
          <p:nvPr/>
        </p:nvSpPr>
        <p:spPr bwMode="auto">
          <a:xfrm>
            <a:off x="6600825" y="3124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Change in mass</a:t>
            </a:r>
          </a:p>
        </p:txBody>
      </p:sp>
      <p:sp>
        <p:nvSpPr>
          <p:cNvPr id="2064" name="Text Box 15"/>
          <p:cNvSpPr txBox="1">
            <a:spLocks noChangeArrowheads="1"/>
          </p:cNvSpPr>
          <p:nvPr/>
        </p:nvSpPr>
        <p:spPr bwMode="auto">
          <a:xfrm>
            <a:off x="5610225" y="38862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t>Reynolds transport theorem </a:t>
            </a:r>
          </a:p>
        </p:txBody>
      </p:sp>
      <p:graphicFrame>
        <p:nvGraphicFramePr>
          <p:cNvPr id="2053" name="Object 16"/>
          <p:cNvGraphicFramePr>
            <a:graphicFrameLocks noGrp="1" noChangeAspect="1"/>
          </p:cNvGraphicFramePr>
          <p:nvPr>
            <p:ph sz="quarter" idx="4"/>
          </p:nvPr>
        </p:nvGraphicFramePr>
        <p:xfrm>
          <a:off x="5915025" y="4495800"/>
          <a:ext cx="2438400" cy="671513"/>
        </p:xfrm>
        <a:graphic>
          <a:graphicData uri="http://schemas.openxmlformats.org/presentationml/2006/ole">
            <mc:AlternateContent xmlns:mc="http://schemas.openxmlformats.org/markup-compatibility/2006">
              <mc:Choice xmlns:v="urn:schemas-microsoft-com:vml" Requires="v">
                <p:oleObj spid="_x0000_s9233" name="Equation" r:id="rId12" imgW="1600200" imgH="444240" progId="Equation.3">
                  <p:embed/>
                </p:oleObj>
              </mc:Choice>
              <mc:Fallback>
                <p:oleObj name="Equation" r:id="rId12" imgW="1600200" imgH="4442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15025" y="4495800"/>
                        <a:ext cx="2438400" cy="6715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65" name="AutoShape 17"/>
          <p:cNvSpPr>
            <a:spLocks/>
          </p:cNvSpPr>
          <p:nvPr/>
        </p:nvSpPr>
        <p:spPr bwMode="auto">
          <a:xfrm rot="5400000">
            <a:off x="7934325" y="4686300"/>
            <a:ext cx="76200" cy="1066800"/>
          </a:xfrm>
          <a:prstGeom prst="rightBrace">
            <a:avLst>
              <a:gd name="adj1" fmla="val 11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6" name="AutoShape 18"/>
          <p:cNvSpPr>
            <a:spLocks/>
          </p:cNvSpPr>
          <p:nvPr/>
        </p:nvSpPr>
        <p:spPr bwMode="auto">
          <a:xfrm rot="5400000">
            <a:off x="6638925" y="4686300"/>
            <a:ext cx="76200" cy="1066800"/>
          </a:xfrm>
          <a:prstGeom prst="rightBrace">
            <a:avLst>
              <a:gd name="adj1" fmla="val 11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7" name="AutoShape 19"/>
          <p:cNvSpPr>
            <a:spLocks/>
          </p:cNvSpPr>
          <p:nvPr/>
        </p:nvSpPr>
        <p:spPr bwMode="auto">
          <a:xfrm>
            <a:off x="8582025" y="1219200"/>
            <a:ext cx="76200" cy="1752600"/>
          </a:xfrm>
          <a:prstGeom prst="rightBrace">
            <a:avLst>
              <a:gd name="adj1" fmla="val 19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8" name="Freeform 20"/>
          <p:cNvSpPr>
            <a:spLocks/>
          </p:cNvSpPr>
          <p:nvPr/>
        </p:nvSpPr>
        <p:spPr bwMode="auto">
          <a:xfrm>
            <a:off x="5461000" y="3276600"/>
            <a:ext cx="1216025" cy="2433638"/>
          </a:xfrm>
          <a:custGeom>
            <a:avLst/>
            <a:gdLst>
              <a:gd name="T0" fmla="*/ 238 w 766"/>
              <a:gd name="T1" fmla="*/ 0 h 1533"/>
              <a:gd name="T2" fmla="*/ 133 w 766"/>
              <a:gd name="T3" fmla="*/ 66 h 1533"/>
              <a:gd name="T4" fmla="*/ 8 w 766"/>
              <a:gd name="T5" fmla="*/ 341 h 1533"/>
              <a:gd name="T6" fmla="*/ 86 w 766"/>
              <a:gd name="T7" fmla="*/ 964 h 1533"/>
              <a:gd name="T8" fmla="*/ 358 w 766"/>
              <a:gd name="T9" fmla="*/ 1478 h 1533"/>
              <a:gd name="T10" fmla="*/ 766 w 766"/>
              <a:gd name="T11" fmla="*/ 1296 h 1533"/>
              <a:gd name="T12" fmla="*/ 0 60000 65536"/>
              <a:gd name="T13" fmla="*/ 0 60000 65536"/>
              <a:gd name="T14" fmla="*/ 0 60000 65536"/>
              <a:gd name="T15" fmla="*/ 0 60000 65536"/>
              <a:gd name="T16" fmla="*/ 0 60000 65536"/>
              <a:gd name="T17" fmla="*/ 0 60000 65536"/>
              <a:gd name="T18" fmla="*/ 0 w 766"/>
              <a:gd name="T19" fmla="*/ 0 h 1533"/>
              <a:gd name="T20" fmla="*/ 766 w 766"/>
              <a:gd name="T21" fmla="*/ 1533 h 1533"/>
            </a:gdLst>
            <a:ahLst/>
            <a:cxnLst>
              <a:cxn ang="T12">
                <a:pos x="T0" y="T1"/>
              </a:cxn>
              <a:cxn ang="T13">
                <a:pos x="T2" y="T3"/>
              </a:cxn>
              <a:cxn ang="T14">
                <a:pos x="T4" y="T5"/>
              </a:cxn>
              <a:cxn ang="T15">
                <a:pos x="T6" y="T7"/>
              </a:cxn>
              <a:cxn ang="T16">
                <a:pos x="T8" y="T9"/>
              </a:cxn>
              <a:cxn ang="T17">
                <a:pos x="T10" y="T11"/>
              </a:cxn>
            </a:cxnLst>
            <a:rect l="T18" t="T19" r="T20" b="T21"/>
            <a:pathLst>
              <a:path w="766" h="1533">
                <a:moveTo>
                  <a:pt x="238" y="0"/>
                </a:moveTo>
                <a:cubicBezTo>
                  <a:pt x="221" y="11"/>
                  <a:pt x="171" y="9"/>
                  <a:pt x="133" y="66"/>
                </a:cubicBezTo>
                <a:cubicBezTo>
                  <a:pt x="95" y="123"/>
                  <a:pt x="16" y="191"/>
                  <a:pt x="8" y="341"/>
                </a:cubicBezTo>
                <a:cubicBezTo>
                  <a:pt x="0" y="491"/>
                  <a:pt x="28" y="775"/>
                  <a:pt x="86" y="964"/>
                </a:cubicBezTo>
                <a:cubicBezTo>
                  <a:pt x="144" y="1153"/>
                  <a:pt x="245" y="1423"/>
                  <a:pt x="358" y="1478"/>
                </a:cubicBezTo>
                <a:cubicBezTo>
                  <a:pt x="471" y="1533"/>
                  <a:pt x="681" y="1334"/>
                  <a:pt x="766" y="1296"/>
                </a:cubicBezTo>
              </a:path>
            </a:pathLst>
          </a:custGeom>
          <a:noFill/>
          <a:ln w="9525">
            <a:solidFill>
              <a:schemeClr val="tx1"/>
            </a:solidFill>
            <a:round/>
            <a:headEnd type="arrow" w="lg" len="lg"/>
            <a:tailEnd type="arrow" w="lg"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9" name="Freeform 21"/>
          <p:cNvSpPr>
            <a:spLocks/>
          </p:cNvSpPr>
          <p:nvPr/>
        </p:nvSpPr>
        <p:spPr bwMode="auto">
          <a:xfrm>
            <a:off x="7972425" y="2120900"/>
            <a:ext cx="965200" cy="3454400"/>
          </a:xfrm>
          <a:custGeom>
            <a:avLst/>
            <a:gdLst>
              <a:gd name="T0" fmla="*/ 454 w 608"/>
              <a:gd name="T1" fmla="*/ 0 h 2176"/>
              <a:gd name="T2" fmla="*/ 596 w 608"/>
              <a:gd name="T3" fmla="*/ 217 h 2176"/>
              <a:gd name="T4" fmla="*/ 528 w 608"/>
              <a:gd name="T5" fmla="*/ 1064 h 2176"/>
              <a:gd name="T6" fmla="*/ 432 w 608"/>
              <a:gd name="T7" fmla="*/ 1976 h 2176"/>
              <a:gd name="T8" fmla="*/ 96 w 608"/>
              <a:gd name="T9" fmla="*/ 2168 h 2176"/>
              <a:gd name="T10" fmla="*/ 0 w 608"/>
              <a:gd name="T11" fmla="*/ 2024 h 2176"/>
              <a:gd name="T12" fmla="*/ 0 60000 65536"/>
              <a:gd name="T13" fmla="*/ 0 60000 65536"/>
              <a:gd name="T14" fmla="*/ 0 60000 65536"/>
              <a:gd name="T15" fmla="*/ 0 60000 65536"/>
              <a:gd name="T16" fmla="*/ 0 60000 65536"/>
              <a:gd name="T17" fmla="*/ 0 60000 65536"/>
              <a:gd name="T18" fmla="*/ 0 w 608"/>
              <a:gd name="T19" fmla="*/ 0 h 2176"/>
              <a:gd name="T20" fmla="*/ 608 w 608"/>
              <a:gd name="T21" fmla="*/ 2176 h 2176"/>
            </a:gdLst>
            <a:ahLst/>
            <a:cxnLst>
              <a:cxn ang="T12">
                <a:pos x="T0" y="T1"/>
              </a:cxn>
              <a:cxn ang="T13">
                <a:pos x="T2" y="T3"/>
              </a:cxn>
              <a:cxn ang="T14">
                <a:pos x="T4" y="T5"/>
              </a:cxn>
              <a:cxn ang="T15">
                <a:pos x="T6" y="T7"/>
              </a:cxn>
              <a:cxn ang="T16">
                <a:pos x="T8" y="T9"/>
              </a:cxn>
              <a:cxn ang="T17">
                <a:pos x="T10" y="T11"/>
              </a:cxn>
            </a:cxnLst>
            <a:rect l="T18" t="T19" r="T20" b="T21"/>
            <a:pathLst>
              <a:path w="608" h="2176">
                <a:moveTo>
                  <a:pt x="454" y="0"/>
                </a:moveTo>
                <a:cubicBezTo>
                  <a:pt x="478" y="36"/>
                  <a:pt x="584" y="40"/>
                  <a:pt x="596" y="217"/>
                </a:cubicBezTo>
                <a:cubicBezTo>
                  <a:pt x="608" y="394"/>
                  <a:pt x="555" y="771"/>
                  <a:pt x="528" y="1064"/>
                </a:cubicBezTo>
                <a:cubicBezTo>
                  <a:pt x="501" y="1357"/>
                  <a:pt x="504" y="1792"/>
                  <a:pt x="432" y="1976"/>
                </a:cubicBezTo>
                <a:cubicBezTo>
                  <a:pt x="360" y="2160"/>
                  <a:pt x="168" y="2160"/>
                  <a:pt x="96" y="2168"/>
                </a:cubicBezTo>
                <a:cubicBezTo>
                  <a:pt x="24" y="2176"/>
                  <a:pt x="12" y="2100"/>
                  <a:pt x="0" y="2024"/>
                </a:cubicBezTo>
              </a:path>
            </a:pathLst>
          </a:custGeom>
          <a:noFill/>
          <a:ln w="9525">
            <a:solidFill>
              <a:schemeClr val="tx1"/>
            </a:solidFill>
            <a:round/>
            <a:headEnd type="arrow" w="lg" len="lg"/>
            <a:tailEnd type="arrow" w="lg" len="lg"/>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1036285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mtClean="0"/>
              <a:t>Momentum Equation</a:t>
            </a:r>
          </a:p>
        </p:txBody>
      </p:sp>
      <p:sp>
        <p:nvSpPr>
          <p:cNvPr id="4100" name="Rectangle 3"/>
          <p:cNvSpPr>
            <a:spLocks noGrp="1" noChangeArrowheads="1"/>
          </p:cNvSpPr>
          <p:nvPr>
            <p:ph type="body" sz="half" idx="1"/>
          </p:nvPr>
        </p:nvSpPr>
        <p:spPr>
          <a:xfrm>
            <a:off x="457200" y="1600200"/>
            <a:ext cx="8001000" cy="1295400"/>
          </a:xfrm>
        </p:spPr>
        <p:txBody>
          <a:bodyPr/>
          <a:lstStyle/>
          <a:p>
            <a:pPr eaLnBrk="1" hangingPunct="1"/>
            <a:r>
              <a:rPr lang="en-US" sz="2800" smtClean="0"/>
              <a:t>From Newton’s 2</a:t>
            </a:r>
            <a:r>
              <a:rPr lang="en-US" sz="2800" baseline="30000" smtClean="0"/>
              <a:t>nd</a:t>
            </a:r>
            <a:r>
              <a:rPr lang="en-US" sz="2800" smtClean="0"/>
              <a:t> Law: </a:t>
            </a:r>
          </a:p>
          <a:p>
            <a:pPr eaLnBrk="1" hangingPunct="1"/>
            <a:r>
              <a:rPr lang="en-US" sz="2800" smtClean="0"/>
              <a:t>Net force = time rate of change of momentum</a:t>
            </a:r>
          </a:p>
          <a:p>
            <a:pPr eaLnBrk="1" hangingPunct="1"/>
            <a:endParaRPr lang="en-US" sz="2800" smtClean="0"/>
          </a:p>
        </p:txBody>
      </p:sp>
      <p:graphicFrame>
        <p:nvGraphicFramePr>
          <p:cNvPr id="4098" name="Object 4"/>
          <p:cNvGraphicFramePr>
            <a:graphicFrameLocks noGrp="1" noChangeAspect="1"/>
          </p:cNvGraphicFramePr>
          <p:nvPr>
            <p:ph sz="half" idx="2"/>
          </p:nvPr>
        </p:nvGraphicFramePr>
        <p:xfrm>
          <a:off x="838200" y="2813050"/>
          <a:ext cx="4419600" cy="996950"/>
        </p:xfrm>
        <a:graphic>
          <a:graphicData uri="http://schemas.openxmlformats.org/presentationml/2006/ole">
            <mc:AlternateContent xmlns:mc="http://schemas.openxmlformats.org/markup-compatibility/2006">
              <mc:Choice xmlns:v="urn:schemas-microsoft-com:vml" Requires="v">
                <p:oleObj spid="_x0000_s10245" name="Equation" r:id="rId4" imgW="1968480" imgH="444240" progId="Equation.3">
                  <p:embed/>
                </p:oleObj>
              </mc:Choice>
              <mc:Fallback>
                <p:oleObj name="Equation" r:id="rId4" imgW="196848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813050"/>
                        <a:ext cx="4419600" cy="9969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1" name="Line 5"/>
          <p:cNvSpPr>
            <a:spLocks noChangeShapeType="1"/>
          </p:cNvSpPr>
          <p:nvPr/>
        </p:nvSpPr>
        <p:spPr bwMode="auto">
          <a:xfrm>
            <a:off x="1066800" y="3810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2" name="Text Box 6"/>
          <p:cNvSpPr txBox="1">
            <a:spLocks noChangeArrowheads="1"/>
          </p:cNvSpPr>
          <p:nvPr/>
        </p:nvSpPr>
        <p:spPr bwMode="auto">
          <a:xfrm>
            <a:off x="304800" y="4343400"/>
            <a:ext cx="1524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Sum of forces on the C.V.</a:t>
            </a:r>
          </a:p>
        </p:txBody>
      </p:sp>
      <p:sp>
        <p:nvSpPr>
          <p:cNvPr id="4103" name="AutoShape 7"/>
          <p:cNvSpPr>
            <a:spLocks/>
          </p:cNvSpPr>
          <p:nvPr/>
        </p:nvSpPr>
        <p:spPr bwMode="auto">
          <a:xfrm rot="5400000">
            <a:off x="2667000" y="3200400"/>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4" name="Freeform 8"/>
          <p:cNvSpPr>
            <a:spLocks/>
          </p:cNvSpPr>
          <p:nvPr/>
        </p:nvSpPr>
        <p:spPr bwMode="auto">
          <a:xfrm>
            <a:off x="2695575" y="4038600"/>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5" name="Text Box 9"/>
          <p:cNvSpPr txBox="1">
            <a:spLocks noChangeArrowheads="1"/>
          </p:cNvSpPr>
          <p:nvPr/>
        </p:nvSpPr>
        <p:spPr bwMode="auto">
          <a:xfrm>
            <a:off x="1828800" y="5029200"/>
            <a:ext cx="1752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stored within the C.V</a:t>
            </a:r>
          </a:p>
        </p:txBody>
      </p:sp>
      <p:sp>
        <p:nvSpPr>
          <p:cNvPr id="4106" name="AutoShape 10"/>
          <p:cNvSpPr>
            <a:spLocks/>
          </p:cNvSpPr>
          <p:nvPr/>
        </p:nvSpPr>
        <p:spPr bwMode="auto">
          <a:xfrm rot="5400000">
            <a:off x="4572000" y="3200400"/>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7" name="Freeform 11"/>
          <p:cNvSpPr>
            <a:spLocks/>
          </p:cNvSpPr>
          <p:nvPr/>
        </p:nvSpPr>
        <p:spPr bwMode="auto">
          <a:xfrm>
            <a:off x="4600575" y="4038600"/>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8" name="Text Box 12"/>
          <p:cNvSpPr txBox="1">
            <a:spLocks noChangeArrowheads="1"/>
          </p:cNvSpPr>
          <p:nvPr/>
        </p:nvSpPr>
        <p:spPr bwMode="auto">
          <a:xfrm>
            <a:off x="3886200" y="5029200"/>
            <a:ext cx="1600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flow across the C. S.</a:t>
            </a:r>
          </a:p>
        </p:txBody>
      </p:sp>
    </p:spTree>
    <p:extLst>
      <p:ext uri="{BB962C8B-B14F-4D97-AF65-F5344CB8AC3E}">
        <p14:creationId xmlns:p14="http://schemas.microsoft.com/office/powerpoint/2010/main" val="735449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52400"/>
            <a:ext cx="8229600" cy="685800"/>
          </a:xfrm>
        </p:spPr>
        <p:txBody>
          <a:bodyPr>
            <a:normAutofit fontScale="90000"/>
          </a:bodyPr>
          <a:lstStyle/>
          <a:p>
            <a:pPr eaLnBrk="1" hangingPunct="1"/>
            <a:r>
              <a:rPr lang="en-US" sz="4000" smtClean="0"/>
              <a:t>Forces acting on the C.V.</a:t>
            </a:r>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068388"/>
            <a:ext cx="47244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219575"/>
            <a:ext cx="4876800"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5"/>
          <p:cNvSpPr txBox="1">
            <a:spLocks noChangeArrowheads="1"/>
          </p:cNvSpPr>
          <p:nvPr/>
        </p:nvSpPr>
        <p:spPr bwMode="auto">
          <a:xfrm>
            <a:off x="1838325" y="384016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Elevation View</a:t>
            </a:r>
          </a:p>
        </p:txBody>
      </p:sp>
      <p:sp>
        <p:nvSpPr>
          <p:cNvPr id="12294" name="Text Box 6"/>
          <p:cNvSpPr txBox="1">
            <a:spLocks noChangeArrowheads="1"/>
          </p:cNvSpPr>
          <p:nvPr/>
        </p:nvSpPr>
        <p:spPr bwMode="auto">
          <a:xfrm>
            <a:off x="1905000" y="635476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Plan View</a:t>
            </a:r>
          </a:p>
        </p:txBody>
      </p:sp>
      <p:sp>
        <p:nvSpPr>
          <p:cNvPr id="12295" name="Rectangle 7"/>
          <p:cNvSpPr>
            <a:spLocks noGrp="1" noChangeArrowheads="1"/>
          </p:cNvSpPr>
          <p:nvPr>
            <p:ph type="body" idx="1"/>
          </p:nvPr>
        </p:nvSpPr>
        <p:spPr>
          <a:xfrm>
            <a:off x="5486400" y="1143000"/>
            <a:ext cx="3352800" cy="5257800"/>
          </a:xfrm>
        </p:spPr>
        <p:txBody>
          <a:bodyPr/>
          <a:lstStyle/>
          <a:p>
            <a:pPr eaLnBrk="1" hangingPunct="1"/>
            <a:r>
              <a:rPr lang="en-US" sz="1800" smtClean="0"/>
              <a:t>F</a:t>
            </a:r>
            <a:r>
              <a:rPr lang="en-US" sz="1800" baseline="-25000" smtClean="0"/>
              <a:t>g</a:t>
            </a:r>
            <a:r>
              <a:rPr lang="en-US" sz="1800" smtClean="0"/>
              <a:t> = Gravity force due to weight of water in the C.V.</a:t>
            </a:r>
          </a:p>
          <a:p>
            <a:pPr eaLnBrk="1" hangingPunct="1"/>
            <a:r>
              <a:rPr lang="en-US" sz="1800" smtClean="0"/>
              <a:t>F</a:t>
            </a:r>
            <a:r>
              <a:rPr lang="en-US" sz="1800" baseline="-25000" smtClean="0"/>
              <a:t>f</a:t>
            </a:r>
            <a:r>
              <a:rPr lang="en-US" sz="1800" smtClean="0"/>
              <a:t> = friction force due to shear stress along the bottom and sides of the C.V.</a:t>
            </a:r>
          </a:p>
          <a:p>
            <a:pPr eaLnBrk="1" hangingPunct="1"/>
            <a:r>
              <a:rPr lang="en-US" sz="1800" smtClean="0"/>
              <a:t>F</a:t>
            </a:r>
            <a:r>
              <a:rPr lang="en-US" sz="1800" baseline="-25000" smtClean="0"/>
              <a:t>e</a:t>
            </a:r>
            <a:r>
              <a:rPr lang="en-US" sz="1800" smtClean="0"/>
              <a:t> = contraction/expansion force due to abrupt changes in the channel cross-section</a:t>
            </a:r>
          </a:p>
          <a:p>
            <a:pPr eaLnBrk="1" hangingPunct="1"/>
            <a:r>
              <a:rPr lang="en-US" sz="1800" smtClean="0"/>
              <a:t>F</a:t>
            </a:r>
            <a:r>
              <a:rPr lang="en-US" sz="1800" baseline="-25000" smtClean="0"/>
              <a:t>w</a:t>
            </a:r>
            <a:r>
              <a:rPr lang="en-US" sz="1800" smtClean="0"/>
              <a:t> = wind shear force due to frictional resistance of wind at the water surface</a:t>
            </a:r>
          </a:p>
          <a:p>
            <a:pPr eaLnBrk="1" hangingPunct="1"/>
            <a:r>
              <a:rPr lang="en-US" sz="1800" smtClean="0"/>
              <a:t>F</a:t>
            </a:r>
            <a:r>
              <a:rPr lang="en-US" sz="1800" baseline="-25000" smtClean="0"/>
              <a:t>p</a:t>
            </a:r>
            <a:r>
              <a:rPr lang="en-US" sz="1800" smtClean="0"/>
              <a:t> = unbalanced pressure forces due to hydrostatic forces on the left and right hand side of the C.V. and pressure force exerted by banks</a:t>
            </a:r>
          </a:p>
        </p:txBody>
      </p:sp>
    </p:spTree>
    <p:extLst>
      <p:ext uri="{BB962C8B-B14F-4D97-AF65-F5344CB8AC3E}">
        <p14:creationId xmlns:p14="http://schemas.microsoft.com/office/powerpoint/2010/main" val="2598106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en-US" smtClean="0"/>
              <a:t>Momentum Equation</a:t>
            </a:r>
          </a:p>
        </p:txBody>
      </p:sp>
      <p:graphicFrame>
        <p:nvGraphicFramePr>
          <p:cNvPr id="5122" name="Object 3"/>
          <p:cNvGraphicFramePr>
            <a:graphicFrameLocks noChangeAspect="1"/>
          </p:cNvGraphicFramePr>
          <p:nvPr/>
        </p:nvGraphicFramePr>
        <p:xfrm>
          <a:off x="2057400" y="1381125"/>
          <a:ext cx="4419600" cy="996950"/>
        </p:xfrm>
        <a:graphic>
          <a:graphicData uri="http://schemas.openxmlformats.org/presentationml/2006/ole">
            <mc:AlternateContent xmlns:mc="http://schemas.openxmlformats.org/markup-compatibility/2006">
              <mc:Choice xmlns:v="urn:schemas-microsoft-com:vml" Requires="v">
                <p:oleObj spid="_x0000_s11272" name="Equation" r:id="rId4" imgW="1968480" imgH="444240" progId="Equation.3">
                  <p:embed/>
                </p:oleObj>
              </mc:Choice>
              <mc:Fallback>
                <p:oleObj name="Equation" r:id="rId4" imgW="196848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1381125"/>
                        <a:ext cx="4419600" cy="9969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5" name="Line 4"/>
          <p:cNvSpPr>
            <a:spLocks noChangeShapeType="1"/>
          </p:cNvSpPr>
          <p:nvPr/>
        </p:nvSpPr>
        <p:spPr bwMode="auto">
          <a:xfrm>
            <a:off x="2286000" y="2378075"/>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6" name="Text Box 5"/>
          <p:cNvSpPr txBox="1">
            <a:spLocks noChangeArrowheads="1"/>
          </p:cNvSpPr>
          <p:nvPr/>
        </p:nvSpPr>
        <p:spPr bwMode="auto">
          <a:xfrm>
            <a:off x="1524000" y="2911475"/>
            <a:ext cx="1524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Sum of forces on the C.V.</a:t>
            </a:r>
          </a:p>
        </p:txBody>
      </p:sp>
      <p:sp>
        <p:nvSpPr>
          <p:cNvPr id="5127" name="AutoShape 6"/>
          <p:cNvSpPr>
            <a:spLocks/>
          </p:cNvSpPr>
          <p:nvPr/>
        </p:nvSpPr>
        <p:spPr bwMode="auto">
          <a:xfrm rot="5400000">
            <a:off x="3886200" y="1768475"/>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8" name="Freeform 7"/>
          <p:cNvSpPr>
            <a:spLocks/>
          </p:cNvSpPr>
          <p:nvPr/>
        </p:nvSpPr>
        <p:spPr bwMode="auto">
          <a:xfrm>
            <a:off x="3914775" y="2606675"/>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9" name="Text Box 8"/>
          <p:cNvSpPr txBox="1">
            <a:spLocks noChangeArrowheads="1"/>
          </p:cNvSpPr>
          <p:nvPr/>
        </p:nvSpPr>
        <p:spPr bwMode="auto">
          <a:xfrm>
            <a:off x="3048000" y="3597275"/>
            <a:ext cx="1752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stored within the C.V</a:t>
            </a:r>
          </a:p>
        </p:txBody>
      </p:sp>
      <p:sp>
        <p:nvSpPr>
          <p:cNvPr id="5130" name="AutoShape 9"/>
          <p:cNvSpPr>
            <a:spLocks/>
          </p:cNvSpPr>
          <p:nvPr/>
        </p:nvSpPr>
        <p:spPr bwMode="auto">
          <a:xfrm rot="5400000">
            <a:off x="5791200" y="1768475"/>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1" name="Freeform 10"/>
          <p:cNvSpPr>
            <a:spLocks/>
          </p:cNvSpPr>
          <p:nvPr/>
        </p:nvSpPr>
        <p:spPr bwMode="auto">
          <a:xfrm>
            <a:off x="5819775" y="2606675"/>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Text Box 11"/>
          <p:cNvSpPr txBox="1">
            <a:spLocks noChangeArrowheads="1"/>
          </p:cNvSpPr>
          <p:nvPr/>
        </p:nvSpPr>
        <p:spPr bwMode="auto">
          <a:xfrm>
            <a:off x="5105400" y="3597275"/>
            <a:ext cx="1600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flow across the C. S.</a:t>
            </a:r>
          </a:p>
        </p:txBody>
      </p:sp>
      <p:pic>
        <p:nvPicPr>
          <p:cNvPr id="48140" name="Picture 12" descr="magi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0400" y="1828800"/>
            <a:ext cx="1257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3"/>
          <p:cNvGrpSpPr>
            <a:grpSpLocks/>
          </p:cNvGrpSpPr>
          <p:nvPr/>
        </p:nvGrpSpPr>
        <p:grpSpPr bwMode="auto">
          <a:xfrm>
            <a:off x="1828800" y="4114800"/>
            <a:ext cx="5867400" cy="1828800"/>
            <a:chOff x="1008" y="2592"/>
            <a:chExt cx="3696" cy="1152"/>
          </a:xfrm>
        </p:grpSpPr>
        <p:sp>
          <p:nvSpPr>
            <p:cNvPr id="5135" name="Line 14"/>
            <p:cNvSpPr>
              <a:spLocks noChangeShapeType="1"/>
            </p:cNvSpPr>
            <p:nvPr/>
          </p:nvSpPr>
          <p:spPr bwMode="auto">
            <a:xfrm>
              <a:off x="2784" y="2592"/>
              <a:ext cx="0" cy="336"/>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3" name="Object 15"/>
            <p:cNvGraphicFramePr>
              <a:graphicFrameLocks noChangeAspect="1"/>
            </p:cNvGraphicFramePr>
            <p:nvPr/>
          </p:nvGraphicFramePr>
          <p:xfrm>
            <a:off x="1008" y="3072"/>
            <a:ext cx="3696" cy="672"/>
          </p:xfrm>
          <a:graphic>
            <a:graphicData uri="http://schemas.openxmlformats.org/presentationml/2006/ole">
              <mc:AlternateContent xmlns:mc="http://schemas.openxmlformats.org/markup-compatibility/2006">
                <mc:Choice xmlns:v="urn:schemas-microsoft-com:vml" Requires="v">
                  <p:oleObj spid="_x0000_s11273" name="Equation" r:id="rId7" imgW="2654280" imgH="482400" progId="Equation.3">
                    <p:embed/>
                  </p:oleObj>
                </mc:Choice>
                <mc:Fallback>
                  <p:oleObj name="Equation" r:id="rId7" imgW="2654280" imgH="482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8" y="3072"/>
                          <a:ext cx="3696" cy="67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506849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8140"/>
                                        </p:tgtEl>
                                        <p:attrNameLst>
                                          <p:attrName>style.visibility</p:attrName>
                                        </p:attrNameLst>
                                      </p:cBhvr>
                                      <p:to>
                                        <p:strVal val="visible"/>
                                      </p:to>
                                    </p:set>
                                    <p:anim calcmode="lin" valueType="num">
                                      <p:cBhvr additive="base">
                                        <p:cTn id="7" dur="500" fill="hold"/>
                                        <p:tgtEl>
                                          <p:spTgt spid="48140"/>
                                        </p:tgtEl>
                                        <p:attrNameLst>
                                          <p:attrName>ppt_x</p:attrName>
                                        </p:attrNameLst>
                                      </p:cBhvr>
                                      <p:tavLst>
                                        <p:tav tm="0">
                                          <p:val>
                                            <p:strVal val="#ppt_x"/>
                                          </p:val>
                                        </p:tav>
                                        <p:tav tm="100000">
                                          <p:val>
                                            <p:strVal val="#ppt_x"/>
                                          </p:val>
                                        </p:tav>
                                      </p:tavLst>
                                    </p:anim>
                                    <p:anim calcmode="lin" valueType="num">
                                      <p:cBhvr additive="base">
                                        <p:cTn id="8" dur="500" fill="hold"/>
                                        <p:tgtEl>
                                          <p:spTgt spid="4814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0" presetClass="path" presetSubtype="0" accel="50000" decel="50000" fill="hold" nodeType="afterEffect">
                                  <p:stCondLst>
                                    <p:cond delay="0"/>
                                  </p:stCondLst>
                                  <p:childTnLst>
                                    <p:animMotion origin="layout" path="M 3.33333E-6 -3.64162E-6 C -0.00035 0.03168 -0.0007 0.06336 -0.02205 0.08648 C -0.04341 0.1096 -0.0915 0.12347 -0.12848 0.13943 C -0.16563 0.15538 -0.18229 0.17434 -0.24445 0.18174 C -0.30643 0.18914 -0.42848 0.18382 -0.50174 0.18382 C -0.57483 0.18382 -0.63403 0.17688 -0.68264 0.18174 C -0.73091 0.18659 -0.76789 0.18914 -0.79202 0.21341 C -0.81632 0.23769 -0.84289 0.29226 -0.82848 0.32763 C -0.81407 0.36301 -0.73091 0.40532 -0.70521 0.42567 " pathEditMode="relative" rAng="0" ptsTypes="aaaaaaaaa">
                                      <p:cBhvr>
                                        <p:cTn id="11" dur="5000" fill="hold"/>
                                        <p:tgtEl>
                                          <p:spTgt spid="48140"/>
                                        </p:tgtEl>
                                        <p:attrNameLst>
                                          <p:attrName>ppt_x</p:attrName>
                                          <p:attrName>ppt_y</p:attrName>
                                        </p:attrNameLst>
                                      </p:cBhvr>
                                      <p:rCtr x="-42153" y="21272"/>
                                    </p:animMotion>
                                  </p:childTnLst>
                                </p:cTn>
                              </p:par>
                              <p:par>
                                <p:cTn id="12" presetID="8" presetClass="emph" presetSubtype="0" fill="hold" nodeType="withEffect">
                                  <p:stCondLst>
                                    <p:cond delay="0"/>
                                  </p:stCondLst>
                                  <p:childTnLst>
                                    <p:animRot by="21600000">
                                      <p:cBhvr>
                                        <p:cTn id="13" dur="3000" fill="hold"/>
                                        <p:tgtEl>
                                          <p:spTgt spid="48140"/>
                                        </p:tgtEl>
                                        <p:attrNameLst>
                                          <p:attrName>r</p:attrName>
                                        </p:attrNameLst>
                                      </p:cBhvr>
                                    </p:animRo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Grp="1" noChangeAspect="1"/>
          </p:cNvGraphicFramePr>
          <p:nvPr>
            <p:ph sz="half" idx="2"/>
          </p:nvPr>
        </p:nvGraphicFramePr>
        <p:xfrm>
          <a:off x="1458913" y="3276600"/>
          <a:ext cx="5703887" cy="1041400"/>
        </p:xfrm>
        <a:graphic>
          <a:graphicData uri="http://schemas.openxmlformats.org/presentationml/2006/ole">
            <mc:AlternateContent xmlns:mc="http://schemas.openxmlformats.org/markup-compatibility/2006">
              <mc:Choice xmlns:v="urn:schemas-microsoft-com:vml" Requires="v">
                <p:oleObj spid="_x0000_s12296" name="Equation" r:id="rId4" imgW="2158920" imgH="393480" progId="Equation.3">
                  <p:embed/>
                </p:oleObj>
              </mc:Choice>
              <mc:Fallback>
                <p:oleObj name="Equation" r:id="rId4" imgW="215892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8913" y="3276600"/>
                        <a:ext cx="5703887" cy="10414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7" name="Object 3"/>
          <p:cNvGraphicFramePr>
            <a:graphicFrameLocks noGrp="1" noChangeAspect="1"/>
          </p:cNvGraphicFramePr>
          <p:nvPr>
            <p:ph sz="half" idx="1"/>
          </p:nvPr>
        </p:nvGraphicFramePr>
        <p:xfrm>
          <a:off x="990600" y="1233488"/>
          <a:ext cx="6629400" cy="1204912"/>
        </p:xfrm>
        <a:graphic>
          <a:graphicData uri="http://schemas.openxmlformats.org/presentationml/2006/ole">
            <mc:AlternateContent xmlns:mc="http://schemas.openxmlformats.org/markup-compatibility/2006">
              <mc:Choice xmlns:v="urn:schemas-microsoft-com:vml" Requires="v">
                <p:oleObj spid="_x0000_s12297" name="Equation" r:id="rId6" imgW="2654280" imgH="482400" progId="Equation.3">
                  <p:embed/>
                </p:oleObj>
              </mc:Choice>
              <mc:Fallback>
                <p:oleObj name="Equation" r:id="rId6" imgW="2654280" imgH="482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1233488"/>
                        <a:ext cx="6629400" cy="12049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8" name="Rectangle 4"/>
          <p:cNvSpPr>
            <a:spLocks noGrp="1" noChangeArrowheads="1"/>
          </p:cNvSpPr>
          <p:nvPr>
            <p:ph type="title"/>
          </p:nvPr>
        </p:nvSpPr>
        <p:spPr>
          <a:xfrm>
            <a:off x="457200" y="274638"/>
            <a:ext cx="8229600" cy="868362"/>
          </a:xfrm>
        </p:spPr>
        <p:txBody>
          <a:bodyPr/>
          <a:lstStyle/>
          <a:p>
            <a:pPr eaLnBrk="1" hangingPunct="1"/>
            <a:r>
              <a:rPr lang="en-US" smtClean="0"/>
              <a:t>Momentum Equation(2)</a:t>
            </a:r>
          </a:p>
        </p:txBody>
      </p:sp>
      <p:sp>
        <p:nvSpPr>
          <p:cNvPr id="6149" name="Text Box 5"/>
          <p:cNvSpPr txBox="1">
            <a:spLocks noChangeArrowheads="1"/>
          </p:cNvSpPr>
          <p:nvPr/>
        </p:nvSpPr>
        <p:spPr bwMode="auto">
          <a:xfrm>
            <a:off x="990600" y="2514600"/>
            <a:ext cx="1219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Local acceleration term</a:t>
            </a:r>
          </a:p>
        </p:txBody>
      </p:sp>
      <p:sp>
        <p:nvSpPr>
          <p:cNvPr id="6150" name="Text Box 6"/>
          <p:cNvSpPr txBox="1">
            <a:spLocks noChangeArrowheads="1"/>
          </p:cNvSpPr>
          <p:nvPr/>
        </p:nvSpPr>
        <p:spPr bwMode="auto">
          <a:xfrm>
            <a:off x="2590800" y="2514600"/>
            <a:ext cx="1219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Convective acceleration term</a:t>
            </a:r>
          </a:p>
        </p:txBody>
      </p:sp>
      <p:sp>
        <p:nvSpPr>
          <p:cNvPr id="6151" name="Text Box 7"/>
          <p:cNvSpPr txBox="1">
            <a:spLocks noChangeArrowheads="1"/>
          </p:cNvSpPr>
          <p:nvPr/>
        </p:nvSpPr>
        <p:spPr bwMode="auto">
          <a:xfrm>
            <a:off x="4343400" y="2514600"/>
            <a:ext cx="914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Pressure force term</a:t>
            </a:r>
          </a:p>
        </p:txBody>
      </p:sp>
      <p:sp>
        <p:nvSpPr>
          <p:cNvPr id="6152" name="Text Box 8"/>
          <p:cNvSpPr txBox="1">
            <a:spLocks noChangeArrowheads="1"/>
          </p:cNvSpPr>
          <p:nvPr/>
        </p:nvSpPr>
        <p:spPr bwMode="auto">
          <a:xfrm>
            <a:off x="5410200" y="2514600"/>
            <a:ext cx="7620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Gravity force term</a:t>
            </a:r>
          </a:p>
        </p:txBody>
      </p:sp>
      <p:sp>
        <p:nvSpPr>
          <p:cNvPr id="6153" name="Text Box 9"/>
          <p:cNvSpPr txBox="1">
            <a:spLocks noChangeArrowheads="1"/>
          </p:cNvSpPr>
          <p:nvPr/>
        </p:nvSpPr>
        <p:spPr bwMode="auto">
          <a:xfrm>
            <a:off x="6324600" y="2514600"/>
            <a:ext cx="838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Friction force term</a:t>
            </a:r>
          </a:p>
        </p:txBody>
      </p:sp>
      <p:sp>
        <p:nvSpPr>
          <p:cNvPr id="6154" name="Line 10"/>
          <p:cNvSpPr>
            <a:spLocks noChangeShapeType="1"/>
          </p:cNvSpPr>
          <p:nvPr/>
        </p:nvSpPr>
        <p:spPr bwMode="auto">
          <a:xfrm>
            <a:off x="4648200" y="4267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3429000" y="4800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1371600" y="5410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a:off x="1371600" y="5638800"/>
            <a:ext cx="571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a:off x="3429000" y="5029200"/>
            <a:ext cx="365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Line 15"/>
          <p:cNvSpPr>
            <a:spLocks noChangeShapeType="1"/>
          </p:cNvSpPr>
          <p:nvPr/>
        </p:nvSpPr>
        <p:spPr bwMode="auto">
          <a:xfrm>
            <a:off x="4648200" y="4495800"/>
            <a:ext cx="2438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0" name="Text Box 16"/>
          <p:cNvSpPr txBox="1">
            <a:spLocks noChangeArrowheads="1"/>
          </p:cNvSpPr>
          <p:nvPr/>
        </p:nvSpPr>
        <p:spPr bwMode="auto">
          <a:xfrm>
            <a:off x="7162800" y="4343400"/>
            <a:ext cx="160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Kinematic Wave</a:t>
            </a:r>
          </a:p>
        </p:txBody>
      </p:sp>
      <p:sp>
        <p:nvSpPr>
          <p:cNvPr id="6161" name="Text Box 17"/>
          <p:cNvSpPr txBox="1">
            <a:spLocks noChangeArrowheads="1"/>
          </p:cNvSpPr>
          <p:nvPr/>
        </p:nvSpPr>
        <p:spPr bwMode="auto">
          <a:xfrm>
            <a:off x="7162800" y="4876800"/>
            <a:ext cx="160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Diffusion Wave</a:t>
            </a:r>
          </a:p>
        </p:txBody>
      </p:sp>
      <p:sp>
        <p:nvSpPr>
          <p:cNvPr id="6162" name="Text Box 18"/>
          <p:cNvSpPr txBox="1">
            <a:spLocks noChangeArrowheads="1"/>
          </p:cNvSpPr>
          <p:nvPr/>
        </p:nvSpPr>
        <p:spPr bwMode="auto">
          <a:xfrm>
            <a:off x="7162800" y="5486400"/>
            <a:ext cx="160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Dynamic Wave</a:t>
            </a:r>
          </a:p>
        </p:txBody>
      </p:sp>
    </p:spTree>
    <p:extLst>
      <p:ext uri="{BB962C8B-B14F-4D97-AF65-F5344CB8AC3E}">
        <p14:creationId xmlns:p14="http://schemas.microsoft.com/office/powerpoint/2010/main" val="1439381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smtClean="0"/>
              <a:t>Momentum Equation (3)</a:t>
            </a:r>
          </a:p>
        </p:txBody>
      </p:sp>
      <p:graphicFrame>
        <p:nvGraphicFramePr>
          <p:cNvPr id="7170" name="Object 2"/>
          <p:cNvGraphicFramePr>
            <a:graphicFrameLocks noGrp="1" noChangeAspect="1"/>
          </p:cNvGraphicFramePr>
          <p:nvPr>
            <p:ph idx="1"/>
          </p:nvPr>
        </p:nvGraphicFramePr>
        <p:xfrm>
          <a:off x="914400" y="1676400"/>
          <a:ext cx="4938713" cy="1093788"/>
        </p:xfrm>
        <a:graphic>
          <a:graphicData uri="http://schemas.openxmlformats.org/presentationml/2006/ole">
            <mc:AlternateContent xmlns:mc="http://schemas.openxmlformats.org/markup-compatibility/2006">
              <mc:Choice xmlns:v="urn:schemas-microsoft-com:vml" Requires="v">
                <p:oleObj spid="_x0000_s13317" name="Equation" r:id="rId4" imgW="1892160" imgH="419040" progId="Equation.3">
                  <p:embed/>
                </p:oleObj>
              </mc:Choice>
              <mc:Fallback>
                <p:oleObj name="Equation" r:id="rId4" imgW="189216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676400"/>
                        <a:ext cx="4938713" cy="1093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2" name="Line 6"/>
          <p:cNvSpPr>
            <a:spLocks noChangeShapeType="1"/>
          </p:cNvSpPr>
          <p:nvPr/>
        </p:nvSpPr>
        <p:spPr bwMode="auto">
          <a:xfrm>
            <a:off x="4419600" y="26670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3" name="Line 7"/>
          <p:cNvSpPr>
            <a:spLocks noChangeShapeType="1"/>
          </p:cNvSpPr>
          <p:nvPr/>
        </p:nvSpPr>
        <p:spPr bwMode="auto">
          <a:xfrm>
            <a:off x="4419600" y="2895600"/>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4" name="Text Box 8"/>
          <p:cNvSpPr txBox="1">
            <a:spLocks noChangeArrowheads="1"/>
          </p:cNvSpPr>
          <p:nvPr/>
        </p:nvSpPr>
        <p:spPr bwMode="auto">
          <a:xfrm>
            <a:off x="5867400" y="2681288"/>
            <a:ext cx="2362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Steady, uniform flow</a:t>
            </a:r>
          </a:p>
        </p:txBody>
      </p:sp>
      <p:sp>
        <p:nvSpPr>
          <p:cNvPr id="7175" name="Line 9"/>
          <p:cNvSpPr>
            <a:spLocks noChangeShapeType="1"/>
          </p:cNvSpPr>
          <p:nvPr/>
        </p:nvSpPr>
        <p:spPr bwMode="auto">
          <a:xfrm>
            <a:off x="2362200" y="3352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6" name="Line 10"/>
          <p:cNvSpPr>
            <a:spLocks noChangeShapeType="1"/>
          </p:cNvSpPr>
          <p:nvPr/>
        </p:nvSpPr>
        <p:spPr bwMode="auto">
          <a:xfrm>
            <a:off x="2362200" y="35814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Text Box 11"/>
          <p:cNvSpPr txBox="1">
            <a:spLocks noChangeArrowheads="1"/>
          </p:cNvSpPr>
          <p:nvPr/>
        </p:nvSpPr>
        <p:spPr bwMode="auto">
          <a:xfrm>
            <a:off x="5867400" y="3367088"/>
            <a:ext cx="2743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Steady, non-uniform flow</a:t>
            </a:r>
          </a:p>
        </p:txBody>
      </p:sp>
      <p:sp>
        <p:nvSpPr>
          <p:cNvPr id="7178" name="Line 12"/>
          <p:cNvSpPr>
            <a:spLocks noChangeShapeType="1"/>
          </p:cNvSpPr>
          <p:nvPr/>
        </p:nvSpPr>
        <p:spPr bwMode="auto">
          <a:xfrm>
            <a:off x="914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13"/>
          <p:cNvSpPr>
            <a:spLocks noChangeShapeType="1"/>
          </p:cNvSpPr>
          <p:nvPr/>
        </p:nvSpPr>
        <p:spPr bwMode="auto">
          <a:xfrm>
            <a:off x="914400" y="4343400"/>
            <a:ext cx="495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Text Box 14"/>
          <p:cNvSpPr txBox="1">
            <a:spLocks noChangeArrowheads="1"/>
          </p:cNvSpPr>
          <p:nvPr/>
        </p:nvSpPr>
        <p:spPr bwMode="auto">
          <a:xfrm>
            <a:off x="5867400" y="4129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Unsteady, non-uniform flow</a:t>
            </a:r>
          </a:p>
        </p:txBody>
      </p:sp>
      <p:pic>
        <p:nvPicPr>
          <p:cNvPr id="1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6519" y="4953000"/>
            <a:ext cx="5534025" cy="11362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Arrow Connector 2"/>
          <p:cNvCxnSpPr/>
          <p:nvPr/>
        </p:nvCxnSpPr>
        <p:spPr>
          <a:xfrm flipH="1" flipV="1">
            <a:off x="5638800" y="2514600"/>
            <a:ext cx="838200" cy="2819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4495800" y="2438400"/>
            <a:ext cx="228600" cy="2895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209800" y="2438400"/>
            <a:ext cx="2423731" cy="2895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4114800" y="2667000"/>
            <a:ext cx="914400" cy="2667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895600" y="2681288"/>
            <a:ext cx="1219200" cy="2652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3124200" y="2681288"/>
            <a:ext cx="2590800" cy="2500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3124200" y="2681288"/>
            <a:ext cx="533400" cy="2500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30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Flood Inundation</a:t>
            </a:r>
          </a:p>
        </p:txBody>
      </p:sp>
      <p:pic>
        <p:nvPicPr>
          <p:cNvPr id="107523" name="Picture 3" descr="C:\geosnsn\NSNWRCons\Ch05\Images\fpCS0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0"/>
            <a:ext cx="7767638" cy="3667125"/>
          </a:xfrm>
          <a:prstGeom prst="rect">
            <a:avLst/>
          </a:prstGeom>
          <a:noFill/>
          <a:extLst>
            <a:ext uri="{909E8E84-426E-40DD-AFC4-6F175D3DCCD1}">
              <a14:hiddenFill xmlns:a14="http://schemas.microsoft.com/office/drawing/2010/main">
                <a:solidFill>
                  <a:srgbClr val="FFFFFF"/>
                </a:solidFill>
              </a14:hiddenFill>
            </a:ext>
          </a:extLst>
        </p:spPr>
      </p:pic>
      <p:pic>
        <p:nvPicPr>
          <p:cNvPr id="107524" name="Picture 4" descr="C:\geosnsn\NSNWRCons\Ch05\Images\fpCS0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893888"/>
            <a:ext cx="7767638" cy="3697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393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wipe(left)">
                                      <p:cBhvr>
                                        <p:cTn id="7" dur="500"/>
                                        <p:tgtEl>
                                          <p:spTgt spid="107524"/>
                                        </p:tgtEl>
                                      </p:cBhvr>
                                    </p:animEffect>
                                  </p:childTnLst>
                                  <p:subTnLst>
                                    <p:set>
                                      <p:cBhvr override="childStyle">
                                        <p:cTn dur="1" fill="hold" display="0" masterRel="nextClick" afterEffect="1"/>
                                        <p:tgtEl>
                                          <p:spTgt spid="107524"/>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7523"/>
                                        </p:tgtEl>
                                        <p:attrNameLst>
                                          <p:attrName>style.visibility</p:attrName>
                                        </p:attrNameLst>
                                      </p:cBhvr>
                                      <p:to>
                                        <p:strVal val="visible"/>
                                      </p:to>
                                    </p:set>
                                    <p:animEffect transition="in" filter="wipe(down)">
                                      <p:cBhvr>
                                        <p:cTn id="12" dur="500"/>
                                        <p:tgtEl>
                                          <p:spTgt spid="107523"/>
                                        </p:tgtEl>
                                      </p:cBhvr>
                                    </p:animEffect>
                                  </p:childTnLst>
                                  <p:subTnLst>
                                    <p:set>
                                      <p:cBhvr override="childStyle">
                                        <p:cTn dur="1" fill="hold" display="0" masterRel="nextClick" afterEffect="1"/>
                                        <p:tgtEl>
                                          <p:spTgt spid="10752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F628A93-DA90-4BEA-ADD2-C3F6092CF1BE}" type="slidenum">
              <a:rPr lang="en-US"/>
              <a:pPr/>
              <a:t>20</a:t>
            </a:fld>
            <a:endParaRPr lang="en-US"/>
          </a:p>
        </p:txBody>
      </p:sp>
      <p:sp>
        <p:nvSpPr>
          <p:cNvPr id="35842" name="Rectangle 2"/>
          <p:cNvSpPr>
            <a:spLocks noGrp="1" noRot="1" noChangeArrowheads="1"/>
          </p:cNvSpPr>
          <p:nvPr>
            <p:ph type="title"/>
          </p:nvPr>
        </p:nvSpPr>
        <p:spPr>
          <a:xfrm>
            <a:off x="457200" y="381000"/>
            <a:ext cx="8229600" cy="1143000"/>
          </a:xfrm>
        </p:spPr>
        <p:txBody>
          <a:bodyPr/>
          <a:lstStyle/>
          <a:p>
            <a:r>
              <a:rPr lang="en-US"/>
              <a:t>Solving St. Venant equations</a:t>
            </a:r>
          </a:p>
        </p:txBody>
      </p:sp>
      <p:sp>
        <p:nvSpPr>
          <p:cNvPr id="35843" name="Rectangle 3"/>
          <p:cNvSpPr>
            <a:spLocks noGrp="1" noChangeArrowheads="1"/>
          </p:cNvSpPr>
          <p:nvPr>
            <p:ph type="body" idx="1"/>
          </p:nvPr>
        </p:nvSpPr>
        <p:spPr>
          <a:xfrm>
            <a:off x="304800" y="1447800"/>
            <a:ext cx="8229600" cy="1219200"/>
          </a:xfrm>
        </p:spPr>
        <p:txBody>
          <a:bodyPr/>
          <a:lstStyle/>
          <a:p>
            <a:pPr>
              <a:lnSpc>
                <a:spcPct val="90000"/>
              </a:lnSpc>
            </a:pPr>
            <a:r>
              <a:rPr lang="en-US" sz="2400"/>
              <a:t>Analytical </a:t>
            </a:r>
          </a:p>
          <a:p>
            <a:pPr lvl="1">
              <a:lnSpc>
                <a:spcPct val="90000"/>
              </a:lnSpc>
            </a:pPr>
            <a:r>
              <a:rPr lang="en-US" sz="2000"/>
              <a:t>Solved by integrating partial differential equations</a:t>
            </a:r>
          </a:p>
          <a:p>
            <a:pPr lvl="1">
              <a:lnSpc>
                <a:spcPct val="90000"/>
              </a:lnSpc>
            </a:pPr>
            <a:r>
              <a:rPr lang="en-US" sz="2000"/>
              <a:t>Applicable to only a few special simple cases of kinematic waves</a:t>
            </a:r>
          </a:p>
        </p:txBody>
      </p:sp>
      <p:pic>
        <p:nvPicPr>
          <p:cNvPr id="358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819400"/>
            <a:ext cx="4191000"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5" name="Rectangle 5"/>
          <p:cNvSpPr>
            <a:spLocks noChangeArrowheads="1"/>
          </p:cNvSpPr>
          <p:nvPr/>
        </p:nvSpPr>
        <p:spPr bwMode="auto">
          <a:xfrm>
            <a:off x="228600" y="2743200"/>
            <a:ext cx="3962400" cy="27432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1" hangingPunct="1">
              <a:spcBef>
                <a:spcPct val="20000"/>
              </a:spcBef>
              <a:buClr>
                <a:schemeClr val="hlink"/>
              </a:buClr>
              <a:buSzPct val="70000"/>
              <a:buFont typeface="Wingdings" pitchFamily="2" charset="2"/>
              <a:buChar char="n"/>
            </a:pPr>
            <a:r>
              <a:rPr lang="en-US" sz="3200" dirty="0"/>
              <a:t>Numerical</a:t>
            </a:r>
          </a:p>
          <a:p>
            <a:pPr marL="742950" lvl="1" indent="-285750" eaLnBrk="1" hangingPunct="1">
              <a:spcBef>
                <a:spcPct val="20000"/>
              </a:spcBef>
              <a:buClr>
                <a:schemeClr val="accent2"/>
              </a:buClr>
              <a:buSzPct val="70000"/>
              <a:buFont typeface="Wingdings" pitchFamily="2" charset="2"/>
              <a:buChar char="n"/>
            </a:pPr>
            <a:r>
              <a:rPr lang="en-US" dirty="0"/>
              <a:t>Finite difference approximation</a:t>
            </a:r>
          </a:p>
          <a:p>
            <a:pPr marL="742950" lvl="1" indent="-285750" eaLnBrk="1" hangingPunct="1">
              <a:spcBef>
                <a:spcPct val="20000"/>
              </a:spcBef>
              <a:buClr>
                <a:schemeClr val="accent2"/>
              </a:buClr>
              <a:buSzPct val="70000"/>
              <a:buFont typeface="Wingdings" pitchFamily="2" charset="2"/>
              <a:buChar char="n"/>
            </a:pPr>
            <a:r>
              <a:rPr lang="en-US" dirty="0"/>
              <a:t>Calculations are performed on a grid placed over the (</a:t>
            </a:r>
            <a:r>
              <a:rPr lang="en-US" dirty="0" err="1"/>
              <a:t>x,t</a:t>
            </a:r>
            <a:r>
              <a:rPr lang="en-US" dirty="0"/>
              <a:t>) plane</a:t>
            </a:r>
          </a:p>
          <a:p>
            <a:pPr marL="742950" lvl="1" indent="-285750" eaLnBrk="1" hangingPunct="1">
              <a:spcBef>
                <a:spcPct val="20000"/>
              </a:spcBef>
              <a:buClr>
                <a:schemeClr val="accent2"/>
              </a:buClr>
              <a:buSzPct val="70000"/>
              <a:buFont typeface="Wingdings" pitchFamily="2" charset="2"/>
              <a:buChar char="n"/>
            </a:pPr>
            <a:r>
              <a:rPr lang="en-US" dirty="0"/>
              <a:t>Flow and water surface elevation are obtained for incremental time and distances along the channel</a:t>
            </a:r>
          </a:p>
        </p:txBody>
      </p:sp>
      <p:sp>
        <p:nvSpPr>
          <p:cNvPr id="35846" name="Text Box 6"/>
          <p:cNvSpPr txBox="1">
            <a:spLocks noChangeArrowheads="1"/>
          </p:cNvSpPr>
          <p:nvPr/>
        </p:nvSpPr>
        <p:spPr bwMode="auto">
          <a:xfrm>
            <a:off x="4495800" y="60960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rPr>
              <a:t>x-t plane for finite differences calculations</a:t>
            </a:r>
          </a:p>
        </p:txBody>
      </p:sp>
    </p:spTree>
    <p:extLst>
      <p:ext uri="{BB962C8B-B14F-4D97-AF65-F5344CB8AC3E}">
        <p14:creationId xmlns:p14="http://schemas.microsoft.com/office/powerpoint/2010/main" val="1361705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342900"/>
            <a:ext cx="8458200" cy="685800"/>
          </a:xfrm>
          <a:prstGeom prst="rect">
            <a:avLst/>
          </a:prstGeom>
          <a:gradFill rotWithShape="0">
            <a:gsLst>
              <a:gs pos="0">
                <a:srgbClr val="99CCFF">
                  <a:gamma/>
                  <a:tint val="31373"/>
                  <a:invGamma/>
                </a:srgbClr>
              </a:gs>
              <a:gs pos="100000">
                <a:srgbClr val="99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Grp="1" noChangeArrowheads="1"/>
          </p:cNvSpPr>
          <p:nvPr>
            <p:ph type="title"/>
          </p:nvPr>
        </p:nvSpPr>
        <p:spPr>
          <a:xfrm>
            <a:off x="1066800" y="317500"/>
            <a:ext cx="8077200" cy="736600"/>
          </a:xfrm>
        </p:spPr>
        <p:txBody>
          <a:bodyPr/>
          <a:lstStyle/>
          <a:p>
            <a:r>
              <a:rPr lang="en-US" sz="4000"/>
              <a:t>Floodplain Delineation</a:t>
            </a:r>
          </a:p>
        </p:txBody>
      </p:sp>
      <p:pic>
        <p:nvPicPr>
          <p:cNvPr id="24580" name="Picture 4" descr="C:\geosnsn\NSNWRCons\Ch05\Images\fpdel.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066800"/>
            <a:ext cx="4632325"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781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after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vertical)">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Steady Flow Solution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14575"/>
            <a:ext cx="722047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178342"/>
            <a:ext cx="5534025" cy="11362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473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3" name="Object 5"/>
          <p:cNvGraphicFramePr>
            <a:graphicFrameLocks noChangeAspect="1"/>
          </p:cNvGraphicFramePr>
          <p:nvPr>
            <p:ph idx="4294967295"/>
          </p:nvPr>
        </p:nvGraphicFramePr>
        <p:xfrm>
          <a:off x="1981200" y="1295400"/>
          <a:ext cx="4870450" cy="5181600"/>
        </p:xfrm>
        <a:graphic>
          <a:graphicData uri="http://schemas.openxmlformats.org/presentationml/2006/ole">
            <mc:AlternateContent xmlns:mc="http://schemas.openxmlformats.org/markup-compatibility/2006">
              <mc:Choice xmlns:v="urn:schemas-microsoft-com:vml" Requires="v">
                <p:oleObj spid="_x0000_s6153" name="Bitmap Image" r:id="rId3" imgW="4172532" imgH="4439270" progId="PBrush">
                  <p:embed/>
                </p:oleObj>
              </mc:Choice>
              <mc:Fallback>
                <p:oleObj name="Bitmap Image" r:id="rId3" imgW="4172532" imgH="443927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295400"/>
                        <a:ext cx="48704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6" name="Text Box 8"/>
          <p:cNvSpPr txBox="1">
            <a:spLocks noChangeArrowheads="1"/>
          </p:cNvSpPr>
          <p:nvPr/>
        </p:nvSpPr>
        <p:spPr bwMode="auto">
          <a:xfrm>
            <a:off x="2041525" y="4684713"/>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Right Overbank</a:t>
            </a:r>
          </a:p>
        </p:txBody>
      </p:sp>
      <p:sp>
        <p:nvSpPr>
          <p:cNvPr id="2057" name="Line 9"/>
          <p:cNvSpPr>
            <a:spLocks noChangeShapeType="1"/>
          </p:cNvSpPr>
          <p:nvPr/>
        </p:nvSpPr>
        <p:spPr bwMode="auto">
          <a:xfrm>
            <a:off x="3581400" y="5029200"/>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8" name="Text Box 10"/>
          <p:cNvSpPr txBox="1">
            <a:spLocks noChangeArrowheads="1"/>
          </p:cNvSpPr>
          <p:nvPr/>
        </p:nvSpPr>
        <p:spPr bwMode="auto">
          <a:xfrm>
            <a:off x="5165725" y="4684713"/>
            <a:ext cx="161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Left Overbank</a:t>
            </a:r>
          </a:p>
        </p:txBody>
      </p:sp>
      <p:sp>
        <p:nvSpPr>
          <p:cNvPr id="2059" name="Line 11"/>
          <p:cNvSpPr>
            <a:spLocks noChangeShapeType="1"/>
          </p:cNvSpPr>
          <p:nvPr/>
        </p:nvSpPr>
        <p:spPr bwMode="auto">
          <a:xfrm flipH="1">
            <a:off x="4724400" y="4876800"/>
            <a:ext cx="3810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0" name="Text Box 12"/>
          <p:cNvSpPr txBox="1">
            <a:spLocks noChangeArrowheads="1"/>
          </p:cNvSpPr>
          <p:nvPr/>
        </p:nvSpPr>
        <p:spPr bwMode="auto">
          <a:xfrm>
            <a:off x="5089525" y="3389313"/>
            <a:ext cx="208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Channel </a:t>
            </a:r>
            <a:r>
              <a:rPr lang="en-US">
                <a:solidFill>
                  <a:srgbClr val="66CCFF"/>
                </a:solidFill>
              </a:rPr>
              <a:t>centerline</a:t>
            </a:r>
          </a:p>
          <a:p>
            <a:r>
              <a:rPr lang="en-US"/>
              <a:t>and </a:t>
            </a:r>
            <a:r>
              <a:rPr lang="en-US">
                <a:solidFill>
                  <a:srgbClr val="FF3300"/>
                </a:solidFill>
              </a:rPr>
              <a:t>banklines</a:t>
            </a:r>
          </a:p>
        </p:txBody>
      </p:sp>
      <p:sp>
        <p:nvSpPr>
          <p:cNvPr id="2061" name="Line 13"/>
          <p:cNvSpPr>
            <a:spLocks noChangeShapeType="1"/>
          </p:cNvSpPr>
          <p:nvPr/>
        </p:nvSpPr>
        <p:spPr bwMode="auto">
          <a:xfrm flipH="1">
            <a:off x="4419600" y="3581400"/>
            <a:ext cx="685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Text Box 14"/>
          <p:cNvSpPr txBox="1">
            <a:spLocks noChangeArrowheads="1"/>
          </p:cNvSpPr>
          <p:nvPr/>
        </p:nvSpPr>
        <p:spPr bwMode="auto">
          <a:xfrm>
            <a:off x="1905000" y="2895600"/>
            <a:ext cx="158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Cross-section</a:t>
            </a:r>
          </a:p>
        </p:txBody>
      </p:sp>
      <p:sp>
        <p:nvSpPr>
          <p:cNvPr id="2063" name="Line 15"/>
          <p:cNvSpPr>
            <a:spLocks noChangeShapeType="1"/>
          </p:cNvSpPr>
          <p:nvPr/>
        </p:nvSpPr>
        <p:spPr bwMode="auto">
          <a:xfrm>
            <a:off x="3429000" y="3276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extBox 1"/>
          <p:cNvSpPr txBox="1"/>
          <p:nvPr/>
        </p:nvSpPr>
        <p:spPr>
          <a:xfrm>
            <a:off x="2041525" y="304800"/>
            <a:ext cx="5616153" cy="523220"/>
          </a:xfrm>
          <a:prstGeom prst="rect">
            <a:avLst/>
          </a:prstGeom>
          <a:noFill/>
        </p:spPr>
        <p:txBody>
          <a:bodyPr wrap="none" rtlCol="0">
            <a:spAutoFit/>
          </a:bodyPr>
          <a:lstStyle/>
          <a:p>
            <a:r>
              <a:rPr lang="en-US" sz="2800" dirty="0" smtClean="0">
                <a:solidFill>
                  <a:srgbClr val="FF0000"/>
                </a:solidFill>
              </a:rPr>
              <a:t>One-Dimensional Flow </a:t>
            </a:r>
            <a:r>
              <a:rPr lang="en-US" sz="2800" dirty="0" smtClean="0"/>
              <a:t>Computations</a:t>
            </a:r>
            <a:endParaRPr lang="en-US" sz="2800" dirty="0"/>
          </a:p>
        </p:txBody>
      </p:sp>
    </p:spTree>
    <p:extLst>
      <p:ext uri="{BB962C8B-B14F-4D97-AF65-F5344CB8AC3E}">
        <p14:creationId xmlns:p14="http://schemas.microsoft.com/office/powerpoint/2010/main" val="3549068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Conveyance, K</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64" y="1714500"/>
            <a:ext cx="7091506"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a:off x="1524000" y="2095500"/>
            <a:ext cx="22098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181600" y="2095500"/>
            <a:ext cx="25146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733800" y="2095500"/>
            <a:ext cx="15240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76674" y="1638300"/>
            <a:ext cx="1504451" cy="369332"/>
          </a:xfrm>
          <a:prstGeom prst="rect">
            <a:avLst/>
          </a:prstGeom>
          <a:noFill/>
        </p:spPr>
        <p:txBody>
          <a:bodyPr wrap="none" rtlCol="0">
            <a:spAutoFit/>
          </a:bodyPr>
          <a:lstStyle/>
          <a:p>
            <a:r>
              <a:rPr lang="en-US" dirty="0" smtClean="0"/>
              <a:t>Left Overbank</a:t>
            </a:r>
            <a:endParaRPr lang="en-US" dirty="0"/>
          </a:p>
        </p:txBody>
      </p:sp>
      <p:sp>
        <p:nvSpPr>
          <p:cNvPr id="15" name="TextBox 14"/>
          <p:cNvSpPr txBox="1"/>
          <p:nvPr/>
        </p:nvSpPr>
        <p:spPr>
          <a:xfrm>
            <a:off x="5686674" y="1638300"/>
            <a:ext cx="1629420" cy="369332"/>
          </a:xfrm>
          <a:prstGeom prst="rect">
            <a:avLst/>
          </a:prstGeom>
          <a:noFill/>
        </p:spPr>
        <p:txBody>
          <a:bodyPr wrap="none" rtlCol="0">
            <a:spAutoFit/>
          </a:bodyPr>
          <a:lstStyle/>
          <a:p>
            <a:r>
              <a:rPr lang="en-US" dirty="0" smtClean="0"/>
              <a:t>Right Overbank</a:t>
            </a:r>
            <a:endParaRPr lang="en-US" dirty="0"/>
          </a:p>
        </p:txBody>
      </p:sp>
      <p:sp>
        <p:nvSpPr>
          <p:cNvPr id="16" name="TextBox 15"/>
          <p:cNvSpPr txBox="1"/>
          <p:nvPr/>
        </p:nvSpPr>
        <p:spPr>
          <a:xfrm>
            <a:off x="4019547" y="1638300"/>
            <a:ext cx="952505" cy="369332"/>
          </a:xfrm>
          <a:prstGeom prst="rect">
            <a:avLst/>
          </a:prstGeom>
          <a:noFill/>
        </p:spPr>
        <p:txBody>
          <a:bodyPr wrap="none" rtlCol="0">
            <a:spAutoFit/>
          </a:bodyPr>
          <a:lstStyle/>
          <a:p>
            <a:r>
              <a:rPr lang="en-US" dirty="0" smtClean="0"/>
              <a:t>Channel</a:t>
            </a:r>
            <a:endParaRPr lang="en-US" dirty="0"/>
          </a:p>
        </p:txBody>
      </p:sp>
      <mc:AlternateContent xmlns:mc="http://schemas.openxmlformats.org/markup-compatibility/2006">
        <mc:Choice xmlns:a14="http://schemas.microsoft.com/office/drawing/2010/main" Requires="a14">
          <p:sp>
            <p:nvSpPr>
              <p:cNvPr id="17" name="Rectangle 16"/>
              <p:cNvSpPr/>
              <p:nvPr/>
            </p:nvSpPr>
            <p:spPr>
              <a:xfrm>
                <a:off x="409196" y="4895116"/>
                <a:ext cx="4572000" cy="1542345"/>
              </a:xfrm>
              <a:prstGeom prst="rect">
                <a:avLst/>
              </a:prstGeom>
            </p:spPr>
            <p:txBody>
              <a:bodyPr>
                <a:spAutoFit/>
              </a:bodyPr>
              <a:lstStyle/>
              <a:p>
                <a14:m>
                  <m:oMathPara xmlns:m="http://schemas.openxmlformats.org/officeDocument/2006/math">
                    <m:oMathParaPr>
                      <m:jc m:val="centerGroup"/>
                    </m:oMathParaPr>
                    <m:oMath xmlns:m="http://schemas.openxmlformats.org/officeDocument/2006/math">
                      <m:r>
                        <a:rPr lang="en-US" i="1"/>
                        <m:t>𝑄</m:t>
                      </m:r>
                      <m:r>
                        <a:rPr lang="en-US" i="1"/>
                        <m:t>=</m:t>
                      </m:r>
                      <m:f>
                        <m:fPr>
                          <m:ctrlPr>
                            <a:rPr lang="en-US" i="1"/>
                          </m:ctrlPr>
                        </m:fPr>
                        <m:num>
                          <m:r>
                            <a:rPr lang="en-US" i="1"/>
                            <m:t>1.49</m:t>
                          </m:r>
                        </m:num>
                        <m:den>
                          <m:r>
                            <a:rPr lang="en-US" i="1"/>
                            <m:t>𝑛</m:t>
                          </m:r>
                        </m:den>
                      </m:f>
                      <m:r>
                        <a:rPr lang="en-US" i="1"/>
                        <m:t>𝐴</m:t>
                      </m:r>
                      <m:sSup>
                        <m:sSupPr>
                          <m:ctrlPr>
                            <a:rPr lang="en-US" i="1"/>
                          </m:ctrlPr>
                        </m:sSupPr>
                        <m:e>
                          <m:r>
                            <a:rPr lang="en-US" i="1"/>
                            <m:t>𝑅</m:t>
                          </m:r>
                        </m:e>
                        <m:sup>
                          <m:r>
                            <a:rPr lang="en-US" i="1"/>
                            <m:t>2/3</m:t>
                          </m:r>
                        </m:sup>
                      </m:sSup>
                      <m:sSubSup>
                        <m:sSubSupPr>
                          <m:ctrlPr>
                            <a:rPr lang="en-US" i="1"/>
                          </m:ctrlPr>
                        </m:sSubSupPr>
                        <m:e>
                          <m:r>
                            <a:rPr lang="en-US" i="1"/>
                            <m:t>𝑆</m:t>
                          </m:r>
                        </m:e>
                        <m:sub>
                          <m:r>
                            <a:rPr lang="en-US" i="1"/>
                            <m:t>𝑓</m:t>
                          </m:r>
                        </m:sub>
                        <m:sup>
                          <m:r>
                            <a:rPr lang="en-US" i="1"/>
                            <m:t>1/2</m:t>
                          </m:r>
                        </m:sup>
                      </m:sSubSup>
                    </m:oMath>
                  </m:oMathPara>
                </a14:m>
                <a:endParaRPr lang="en-US" dirty="0"/>
              </a:p>
              <a:p>
                <a14:m>
                  <m:oMathPara xmlns:m="http://schemas.openxmlformats.org/officeDocument/2006/math">
                    <m:oMathParaPr>
                      <m:jc m:val="centerGroup"/>
                    </m:oMathParaPr>
                    <m:oMath xmlns:m="http://schemas.openxmlformats.org/officeDocument/2006/math">
                      <m:r>
                        <a:rPr lang="en-US" i="1"/>
                        <m:t>𝑜𝑟</m:t>
                      </m:r>
                      <m:r>
                        <a:rPr lang="en-US" i="1"/>
                        <m:t> </m:t>
                      </m:r>
                      <m:r>
                        <a:rPr lang="en-US" i="1"/>
                        <m:t>𝑄</m:t>
                      </m:r>
                      <m:r>
                        <a:rPr lang="en-US" i="1"/>
                        <m:t>=</m:t>
                      </m:r>
                      <m:r>
                        <a:rPr lang="en-US" i="1"/>
                        <m:t>𝐾</m:t>
                      </m:r>
                      <m:sSubSup>
                        <m:sSubSupPr>
                          <m:ctrlPr>
                            <a:rPr lang="en-US" i="1"/>
                          </m:ctrlPr>
                        </m:sSubSupPr>
                        <m:e>
                          <m:r>
                            <a:rPr lang="en-US" i="1"/>
                            <m:t>𝑆</m:t>
                          </m:r>
                        </m:e>
                        <m:sub>
                          <m:r>
                            <a:rPr lang="en-US" i="1"/>
                            <m:t>𝑓</m:t>
                          </m:r>
                        </m:sub>
                        <m:sup>
                          <m:r>
                            <a:rPr lang="en-US" i="1"/>
                            <m:t>1/2</m:t>
                          </m:r>
                        </m:sup>
                      </m:sSubSup>
                    </m:oMath>
                  </m:oMathPara>
                </a14:m>
                <a:endParaRPr lang="en-US" dirty="0" smtClean="0"/>
              </a:p>
              <a:p>
                <a:endParaRPr lang="en-US" dirty="0"/>
              </a:p>
              <a:p>
                <a:endParaRPr lang="en-US" dirty="0"/>
              </a:p>
            </p:txBody>
          </p:sp>
        </mc:Choice>
        <mc:Fallback>
          <p:sp>
            <p:nvSpPr>
              <p:cNvPr id="17" name="Rectangle 16"/>
              <p:cNvSpPr>
                <a:spLocks noRot="1" noChangeAspect="1" noMove="1" noResize="1" noEditPoints="1" noAdjustHandles="1" noChangeArrowheads="1" noChangeShapeType="1" noTextEdit="1"/>
              </p:cNvSpPr>
              <p:nvPr/>
            </p:nvSpPr>
            <p:spPr>
              <a:xfrm>
                <a:off x="409196" y="4895116"/>
                <a:ext cx="4572000" cy="154234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4056123" y="4800600"/>
                <a:ext cx="4572000" cy="1181414"/>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rPr>
                        <m:t>𝐾</m:t>
                      </m:r>
                      <m:r>
                        <a:rPr lang="en-US" i="1" smtClean="0">
                          <a:latin typeface="Cambria Math"/>
                        </a:rPr>
                        <m:t>=</m:t>
                      </m:r>
                      <m:f>
                        <m:fPr>
                          <m:ctrlPr>
                            <a:rPr lang="en-US" i="1">
                              <a:latin typeface="Cambria Math"/>
                            </a:rPr>
                          </m:ctrlPr>
                        </m:fPr>
                        <m:num>
                          <m:r>
                            <a:rPr lang="en-US" i="1">
                              <a:latin typeface="Cambria Math"/>
                            </a:rPr>
                            <m:t>1.49</m:t>
                          </m:r>
                        </m:num>
                        <m:den>
                          <m:r>
                            <a:rPr lang="en-US" i="1">
                              <a:latin typeface="Cambria Math"/>
                            </a:rPr>
                            <m:t>𝑛</m:t>
                          </m:r>
                        </m:den>
                      </m:f>
                      <m:r>
                        <a:rPr lang="en-US" i="1">
                          <a:latin typeface="Cambria Math"/>
                        </a:rPr>
                        <m:t>𝐴</m:t>
                      </m:r>
                      <m:sSup>
                        <m:sSupPr>
                          <m:ctrlPr>
                            <a:rPr lang="en-US" i="1">
                              <a:latin typeface="Cambria Math"/>
                            </a:rPr>
                          </m:ctrlPr>
                        </m:sSupPr>
                        <m:e>
                          <m:r>
                            <a:rPr lang="en-US" i="1">
                              <a:latin typeface="Cambria Math"/>
                            </a:rPr>
                            <m:t>𝑅</m:t>
                          </m:r>
                        </m:e>
                        <m:sup>
                          <m:r>
                            <a:rPr lang="en-US" i="1">
                              <a:latin typeface="Cambria Math"/>
                            </a:rPr>
                            <m:t>2/3</m:t>
                          </m:r>
                        </m:sup>
                      </m:sSup>
                    </m:oMath>
                  </m:oMathPara>
                </a14:m>
                <a:endParaRPr lang="en-US" dirty="0"/>
              </a:p>
              <a:p>
                <a:pPr/>
                <a14:m>
                  <m:oMathPara xmlns:m="http://schemas.openxmlformats.org/officeDocument/2006/math">
                    <m:oMathParaPr>
                      <m:jc m:val="centerGroup"/>
                    </m:oMathParaPr>
                    <m:oMath xmlns:m="http://schemas.openxmlformats.org/officeDocument/2006/math">
                      <m:r>
                        <a:rPr lang="en-US" i="1">
                          <a:latin typeface="Cambria Math"/>
                        </a:rPr>
                        <m:t> </m:t>
                      </m:r>
                      <m:r>
                        <a:rPr lang="en-US" i="1">
                          <a:latin typeface="Cambria Math"/>
                        </a:rPr>
                        <m:t>𝑜𝑟</m:t>
                      </m:r>
                      <m:r>
                        <a:rPr lang="en-US" i="1">
                          <a:latin typeface="Cambria Math"/>
                        </a:rPr>
                        <m:t> </m:t>
                      </m:r>
                      <m:r>
                        <a:rPr lang="en-US" i="1">
                          <a:latin typeface="Cambria Math"/>
                        </a:rPr>
                        <m:t>𝐾</m:t>
                      </m:r>
                      <m:r>
                        <a:rPr lang="en-US" i="1">
                          <a:latin typeface="Cambria Math"/>
                        </a:rPr>
                        <m:t>=</m:t>
                      </m:r>
                      <m:f>
                        <m:fPr>
                          <m:ctrlPr>
                            <a:rPr lang="en-US" i="1">
                              <a:latin typeface="Cambria Math"/>
                            </a:rPr>
                          </m:ctrlPr>
                        </m:fPr>
                        <m:num>
                          <m:r>
                            <a:rPr lang="en-US" i="1">
                              <a:latin typeface="Cambria Math"/>
                            </a:rPr>
                            <m:t>1.49</m:t>
                          </m:r>
                        </m:num>
                        <m:den>
                          <m:r>
                            <a:rPr lang="en-US" i="1">
                              <a:latin typeface="Cambria Math"/>
                            </a:rPr>
                            <m:t>𝑛</m:t>
                          </m:r>
                        </m:den>
                      </m:f>
                      <m:sSup>
                        <m:sSupPr>
                          <m:ctrlPr>
                            <a:rPr lang="en-US" i="1" smtClean="0">
                              <a:latin typeface="Cambria Math"/>
                            </a:rPr>
                          </m:ctrlPr>
                        </m:sSupPr>
                        <m:e>
                          <m:f>
                            <m:fPr>
                              <m:ctrlPr>
                                <a:rPr lang="en-US" i="1">
                                  <a:latin typeface="Cambria Math"/>
                                </a:rPr>
                              </m:ctrlPr>
                            </m:fPr>
                            <m:num>
                              <m:sSup>
                                <m:sSupPr>
                                  <m:ctrlPr>
                                    <a:rPr lang="en-US" i="1">
                                      <a:latin typeface="Cambria Math"/>
                                    </a:rPr>
                                  </m:ctrlPr>
                                </m:sSupPr>
                                <m:e>
                                  <m:r>
                                    <a:rPr lang="en-US" i="1">
                                      <a:latin typeface="Cambria Math"/>
                                    </a:rPr>
                                    <m:t>𝐴</m:t>
                                  </m:r>
                                </m:e>
                                <m:sup>
                                  <m:r>
                                    <a:rPr lang="en-US" i="1">
                                      <a:latin typeface="Cambria Math"/>
                                    </a:rPr>
                                    <m:t>5/3</m:t>
                                  </m:r>
                                </m:sup>
                              </m:sSup>
                            </m:num>
                            <m:den>
                              <m:sSup>
                                <m:sSupPr>
                                  <m:ctrlPr>
                                    <a:rPr lang="en-US" i="1">
                                      <a:latin typeface="Cambria Math"/>
                                    </a:rPr>
                                  </m:ctrlPr>
                                </m:sSupPr>
                                <m:e>
                                  <m:r>
                                    <a:rPr lang="en-US" i="1">
                                      <a:latin typeface="Cambria Math"/>
                                    </a:rPr>
                                    <m:t>𝑃</m:t>
                                  </m:r>
                                </m:e>
                                <m:sup>
                                  <m:r>
                                    <a:rPr lang="en-US" i="1">
                                      <a:latin typeface="Cambria Math"/>
                                    </a:rPr>
                                    <m:t>2/3</m:t>
                                  </m:r>
                                </m:sup>
                              </m:sSup>
                            </m:den>
                          </m:f>
                          <m:r>
                            <a:rPr lang="en-US" i="1">
                              <a:latin typeface="Cambria Math"/>
                            </a:rPr>
                            <m:t> </m:t>
                          </m:r>
                        </m:e>
                        <m:sup/>
                      </m:sSup>
                    </m:oMath>
                  </m:oMathPara>
                </a14:m>
                <a:endParaRPr lang="en-US" dirty="0"/>
              </a:p>
            </p:txBody>
          </p:sp>
        </mc:Choice>
        <mc:Fallback>
          <p:sp>
            <p:nvSpPr>
              <p:cNvPr id="18" name="Rectangle 17"/>
              <p:cNvSpPr>
                <a:spLocks noRot="1" noChangeAspect="1" noMove="1" noResize="1" noEditPoints="1" noAdjustHandles="1" noChangeArrowheads="1" noChangeShapeType="1" noTextEdit="1"/>
              </p:cNvSpPr>
              <p:nvPr/>
            </p:nvSpPr>
            <p:spPr>
              <a:xfrm>
                <a:off x="4056123" y="4800600"/>
                <a:ext cx="4572000" cy="1181414"/>
              </a:xfrm>
              <a:prstGeom prst="rect">
                <a:avLst/>
              </a:prstGeom>
              <a:blipFill rotWithShape="1">
                <a:blip r:embed="rId4"/>
                <a:stretch>
                  <a:fillRect/>
                </a:stretch>
              </a:blipFill>
            </p:spPr>
            <p:txBody>
              <a:bodyPr/>
              <a:lstStyle/>
              <a:p>
                <a:r>
                  <a:rPr lang="en-US">
                    <a:noFill/>
                  </a:rPr>
                  <a:t> </a:t>
                </a:r>
              </a:p>
            </p:txBody>
          </p:sp>
        </mc:Fallback>
      </mc:AlternateContent>
      <p:sp>
        <p:nvSpPr>
          <p:cNvPr id="19" name="Rectangle 18"/>
          <p:cNvSpPr/>
          <p:nvPr/>
        </p:nvSpPr>
        <p:spPr>
          <a:xfrm>
            <a:off x="7162800" y="54864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675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 Lengths</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399" y="1295400"/>
            <a:ext cx="5534025" cy="2095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V="1">
            <a:off x="2438400" y="3657600"/>
            <a:ext cx="4267200" cy="1524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09811" y="5943600"/>
            <a:ext cx="4267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3895344" y="3785616"/>
            <a:ext cx="1468319" cy="2148840"/>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114800" y="3733800"/>
            <a:ext cx="1468319" cy="2200656"/>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684868" y="3761232"/>
            <a:ext cx="1468319" cy="2182368"/>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2088436" y="3657600"/>
            <a:ext cx="442750" cy="369332"/>
          </a:xfrm>
          <a:prstGeom prst="rect">
            <a:avLst/>
          </a:prstGeom>
          <a:noFill/>
        </p:spPr>
        <p:txBody>
          <a:bodyPr wrap="none" rtlCol="0">
            <a:spAutoFit/>
          </a:bodyPr>
          <a:lstStyle/>
          <a:p>
            <a:r>
              <a:rPr lang="en-US" dirty="0" smtClean="0"/>
              <a:t>(1)</a:t>
            </a:r>
            <a:endParaRPr lang="en-US" dirty="0"/>
          </a:p>
        </p:txBody>
      </p:sp>
      <p:sp>
        <p:nvSpPr>
          <p:cNvPr id="15" name="TextBox 14"/>
          <p:cNvSpPr txBox="1"/>
          <p:nvPr/>
        </p:nvSpPr>
        <p:spPr>
          <a:xfrm>
            <a:off x="1995650" y="5749790"/>
            <a:ext cx="442750" cy="369332"/>
          </a:xfrm>
          <a:prstGeom prst="rect">
            <a:avLst/>
          </a:prstGeom>
          <a:noFill/>
        </p:spPr>
        <p:txBody>
          <a:bodyPr wrap="none" rtlCol="0">
            <a:spAutoFit/>
          </a:bodyPr>
          <a:lstStyle/>
          <a:p>
            <a:r>
              <a:rPr lang="en-US" dirty="0" smtClean="0"/>
              <a:t>(2)</a:t>
            </a:r>
            <a:endParaRPr lang="en-US" dirty="0"/>
          </a:p>
        </p:txBody>
      </p:sp>
      <p:cxnSp>
        <p:nvCxnSpPr>
          <p:cNvPr id="10" name="Straight Arrow Connector 9"/>
          <p:cNvCxnSpPr/>
          <p:nvPr/>
        </p:nvCxnSpPr>
        <p:spPr>
          <a:xfrm>
            <a:off x="3276600" y="3810000"/>
            <a:ext cx="76200" cy="21244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89284" y="4724400"/>
            <a:ext cx="444352" cy="369332"/>
          </a:xfrm>
          <a:prstGeom prst="rect">
            <a:avLst/>
          </a:prstGeom>
          <a:noFill/>
        </p:spPr>
        <p:txBody>
          <a:bodyPr wrap="none" rtlCol="0">
            <a:spAutoFit/>
          </a:bodyPr>
          <a:lstStyle/>
          <a:p>
            <a:r>
              <a:rPr lang="en-US" dirty="0" smtClean="0"/>
              <a:t>L</a:t>
            </a:r>
            <a:r>
              <a:rPr lang="en-US" baseline="-25000" dirty="0" smtClean="0"/>
              <a:t>ob</a:t>
            </a:r>
            <a:endParaRPr lang="en-US" baseline="-25000" dirty="0"/>
          </a:p>
        </p:txBody>
      </p:sp>
      <p:sp>
        <p:nvSpPr>
          <p:cNvPr id="19" name="TextBox 18"/>
          <p:cNvSpPr txBox="1"/>
          <p:nvPr/>
        </p:nvSpPr>
        <p:spPr>
          <a:xfrm>
            <a:off x="5410200" y="4637817"/>
            <a:ext cx="466859" cy="369332"/>
          </a:xfrm>
          <a:prstGeom prst="rect">
            <a:avLst/>
          </a:prstGeom>
          <a:noFill/>
        </p:spPr>
        <p:txBody>
          <a:bodyPr wrap="none" rtlCol="0">
            <a:spAutoFit/>
          </a:bodyPr>
          <a:lstStyle/>
          <a:p>
            <a:r>
              <a:rPr lang="en-US" dirty="0" smtClean="0"/>
              <a:t>R</a:t>
            </a:r>
            <a:r>
              <a:rPr lang="en-US" baseline="-25000" dirty="0" smtClean="0"/>
              <a:t>ob</a:t>
            </a:r>
            <a:endParaRPr lang="en-US" baseline="-25000" dirty="0"/>
          </a:p>
        </p:txBody>
      </p:sp>
      <p:cxnSp>
        <p:nvCxnSpPr>
          <p:cNvPr id="17" name="Straight Arrow Connector 16"/>
          <p:cNvCxnSpPr/>
          <p:nvPr/>
        </p:nvCxnSpPr>
        <p:spPr>
          <a:xfrm flipH="1" flipV="1">
            <a:off x="5153187" y="3842266"/>
            <a:ext cx="146511" cy="6225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3505200" y="4026932"/>
            <a:ext cx="69776" cy="545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5363663" y="5562600"/>
            <a:ext cx="46537" cy="371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4038600" y="3842266"/>
            <a:ext cx="76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772653" y="3733800"/>
            <a:ext cx="94747" cy="22006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629503" y="4533114"/>
            <a:ext cx="428322" cy="369332"/>
          </a:xfrm>
          <a:prstGeom prst="rect">
            <a:avLst/>
          </a:prstGeom>
          <a:noFill/>
        </p:spPr>
        <p:txBody>
          <a:bodyPr wrap="none" rtlCol="0">
            <a:spAutoFit/>
          </a:bodyPr>
          <a:lstStyle/>
          <a:p>
            <a:r>
              <a:rPr lang="en-US" dirty="0" err="1" smtClean="0">
                <a:solidFill>
                  <a:schemeClr val="tx2"/>
                </a:solidFill>
              </a:rPr>
              <a:t>L</a:t>
            </a:r>
            <a:r>
              <a:rPr lang="en-US" baseline="-25000" dirty="0" err="1" smtClean="0">
                <a:solidFill>
                  <a:schemeClr val="tx2"/>
                </a:solidFill>
              </a:rPr>
              <a:t>ch</a:t>
            </a:r>
            <a:endParaRPr lang="en-US" baseline="-25000" dirty="0">
              <a:solidFill>
                <a:schemeClr val="tx2"/>
              </a:solidFill>
            </a:endParaRPr>
          </a:p>
        </p:txBody>
      </p:sp>
      <p:sp>
        <p:nvSpPr>
          <p:cNvPr id="27" name="TextBox 26"/>
          <p:cNvSpPr txBox="1"/>
          <p:nvPr/>
        </p:nvSpPr>
        <p:spPr>
          <a:xfrm>
            <a:off x="5820026" y="4202668"/>
            <a:ext cx="1168910" cy="369332"/>
          </a:xfrm>
          <a:prstGeom prst="rect">
            <a:avLst/>
          </a:prstGeom>
          <a:noFill/>
        </p:spPr>
        <p:txBody>
          <a:bodyPr wrap="none" rtlCol="0">
            <a:spAutoFit/>
          </a:bodyPr>
          <a:lstStyle/>
          <a:p>
            <a:r>
              <a:rPr lang="en-US" dirty="0" smtClean="0"/>
              <a:t>Floodplain</a:t>
            </a:r>
            <a:endParaRPr lang="en-US" dirty="0"/>
          </a:p>
        </p:txBody>
      </p:sp>
      <p:sp>
        <p:nvSpPr>
          <p:cNvPr id="32" name="TextBox 31"/>
          <p:cNvSpPr txBox="1"/>
          <p:nvPr/>
        </p:nvSpPr>
        <p:spPr>
          <a:xfrm>
            <a:off x="3679405" y="5257800"/>
            <a:ext cx="1168910" cy="369332"/>
          </a:xfrm>
          <a:prstGeom prst="rect">
            <a:avLst/>
          </a:prstGeom>
          <a:noFill/>
        </p:spPr>
        <p:txBody>
          <a:bodyPr wrap="none" rtlCol="0">
            <a:spAutoFit/>
          </a:bodyPr>
          <a:lstStyle/>
          <a:p>
            <a:r>
              <a:rPr lang="en-US" dirty="0" smtClean="0"/>
              <a:t>Floodplain</a:t>
            </a:r>
            <a:endParaRPr lang="en-US" dirty="0"/>
          </a:p>
        </p:txBody>
      </p:sp>
      <p:sp>
        <p:nvSpPr>
          <p:cNvPr id="28" name="TextBox 27"/>
          <p:cNvSpPr txBox="1"/>
          <p:nvPr/>
        </p:nvSpPr>
        <p:spPr>
          <a:xfrm>
            <a:off x="3333939" y="6116074"/>
            <a:ext cx="3300840" cy="369332"/>
          </a:xfrm>
          <a:prstGeom prst="rect">
            <a:avLst/>
          </a:prstGeom>
          <a:noFill/>
        </p:spPr>
        <p:txBody>
          <a:bodyPr wrap="none" rtlCol="0">
            <a:spAutoFit/>
          </a:bodyPr>
          <a:lstStyle/>
          <a:p>
            <a:r>
              <a:rPr lang="en-US" dirty="0" smtClean="0"/>
              <a:t>Left to Right looking downstream</a:t>
            </a:r>
            <a:endParaRPr lang="en-US" dirty="0"/>
          </a:p>
        </p:txBody>
      </p:sp>
    </p:spTree>
    <p:extLst>
      <p:ext uri="{BB962C8B-B14F-4D97-AF65-F5344CB8AC3E}">
        <p14:creationId xmlns:p14="http://schemas.microsoft.com/office/powerpoint/2010/main" val="141874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Head Loss</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981200"/>
            <a:ext cx="7022123" cy="3200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235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Coefficient, </a:t>
            </a:r>
            <a:r>
              <a:rPr lang="en-US" dirty="0" smtClean="0">
                <a:sym typeface="Symbol"/>
              </a:rPr>
              <a: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350" y="1666875"/>
            <a:ext cx="6591300"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238625"/>
            <a:ext cx="3306536"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7725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820</Words>
  <Application>Microsoft Office PowerPoint</Application>
  <PresentationFormat>On-screen Show (4:3)</PresentationFormat>
  <Paragraphs>126</Paragraphs>
  <Slides>20</Slides>
  <Notes>10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Office Theme</vt:lpstr>
      <vt:lpstr>Bitmap Image</vt:lpstr>
      <vt:lpstr>Equation</vt:lpstr>
      <vt:lpstr>Hydraulic Routing in Rivers</vt:lpstr>
      <vt:lpstr>Flood Inundation</vt:lpstr>
      <vt:lpstr>Floodplain Delineation</vt:lpstr>
      <vt:lpstr>Steady Flow Solution</vt:lpstr>
      <vt:lpstr>PowerPoint Presentation</vt:lpstr>
      <vt:lpstr>Flow Conveyance, K</vt:lpstr>
      <vt:lpstr>Reach Lengths</vt:lpstr>
      <vt:lpstr>Energy Head Loss</vt:lpstr>
      <vt:lpstr>Velocity Coefficient, </vt:lpstr>
      <vt:lpstr>Solving Steady Flow Equations</vt:lpstr>
      <vt:lpstr>Flow Computations</vt:lpstr>
      <vt:lpstr>Floodplain Delineation</vt:lpstr>
      <vt:lpstr>Unsteady Flow Routing in Open Channels</vt:lpstr>
      <vt:lpstr>Continuity Equation</vt:lpstr>
      <vt:lpstr>Momentum Equation</vt:lpstr>
      <vt:lpstr>Forces acting on the C.V.</vt:lpstr>
      <vt:lpstr>Momentum Equation</vt:lpstr>
      <vt:lpstr>Momentum Equation(2)</vt:lpstr>
      <vt:lpstr>Momentum Equation (3)</vt:lpstr>
      <vt:lpstr>Solving St. Venant equations</vt:lpstr>
    </vt:vector>
  </TitlesOfParts>
  <Company>The 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maidment</dc:creator>
  <cp:lastModifiedBy>maidment</cp:lastModifiedBy>
  <cp:revision>13</cp:revision>
  <dcterms:created xsi:type="dcterms:W3CDTF">2011-03-28T21:04:51Z</dcterms:created>
  <dcterms:modified xsi:type="dcterms:W3CDTF">2011-03-28T22:58:35Z</dcterms:modified>
</cp:coreProperties>
</file>