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259" r:id="rId4"/>
    <p:sldId id="260" r:id="rId5"/>
    <p:sldId id="261" r:id="rId6"/>
    <p:sldId id="262" r:id="rId7"/>
    <p:sldId id="263" r:id="rId8"/>
    <p:sldId id="264" r:id="rId9"/>
    <p:sldId id="266" r:id="rId10"/>
    <p:sldId id="265" r:id="rId11"/>
    <p:sldId id="315" r:id="rId12"/>
    <p:sldId id="269" r:id="rId13"/>
    <p:sldId id="270" r:id="rId14"/>
    <p:sldId id="273" r:id="rId15"/>
    <p:sldId id="267" r:id="rId16"/>
    <p:sldId id="293" r:id="rId17"/>
    <p:sldId id="275" r:id="rId18"/>
    <p:sldId id="276" r:id="rId19"/>
    <p:sldId id="289" r:id="rId20"/>
    <p:sldId id="290" r:id="rId21"/>
    <p:sldId id="283" r:id="rId22"/>
    <p:sldId id="326" r:id="rId23"/>
    <p:sldId id="291" r:id="rId24"/>
    <p:sldId id="295" r:id="rId25"/>
    <p:sldId id="296" r:id="rId26"/>
    <p:sldId id="297" r:id="rId27"/>
    <p:sldId id="298" r:id="rId28"/>
    <p:sldId id="299" r:id="rId29"/>
    <p:sldId id="300" r:id="rId30"/>
    <p:sldId id="301" r:id="rId31"/>
    <p:sldId id="324" r:id="rId32"/>
    <p:sldId id="316" r:id="rId33"/>
    <p:sldId id="318" r:id="rId34"/>
    <p:sldId id="319" r:id="rId35"/>
    <p:sldId id="325" r:id="rId36"/>
    <p:sldId id="304" r:id="rId37"/>
    <p:sldId id="305" r:id="rId38"/>
    <p:sldId id="306" r:id="rId39"/>
    <p:sldId id="307" r:id="rId40"/>
    <p:sldId id="308" r:id="rId41"/>
    <p:sldId id="309" r:id="rId42"/>
    <p:sldId id="310" r:id="rId43"/>
    <p:sldId id="320" r:id="rId44"/>
    <p:sldId id="321" r:id="rId45"/>
    <p:sldId id="311" r:id="rId46"/>
    <p:sldId id="312" r:id="rId47"/>
    <p:sldId id="313" r:id="rId48"/>
    <p:sldId id="322" r:id="rId49"/>
    <p:sldId id="32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104" d="100"/>
          <a:sy n="104" d="100"/>
        </p:scale>
        <p:origin x="-96"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6D30A3-8046-4F00-9B48-337C716DF886}" type="datetimeFigureOut">
              <a:rPr lang="en-US" smtClean="0"/>
              <a:t>3/30/2011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04784-6C4B-45C0-ACEF-AD6D18855873}" type="slidenum">
              <a:rPr lang="en-US" smtClean="0"/>
              <a:t>‹#›</a:t>
            </a:fld>
            <a:endParaRPr lang="en-US"/>
          </a:p>
        </p:txBody>
      </p:sp>
    </p:spTree>
    <p:extLst>
      <p:ext uri="{BB962C8B-B14F-4D97-AF65-F5344CB8AC3E}">
        <p14:creationId xmlns:p14="http://schemas.microsoft.com/office/powerpoint/2010/main" val="3106274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D6A62FE-D881-45DE-B065-3BA43ECDAD84}" type="slidenum">
              <a:rPr lang="en-US"/>
              <a:pPr/>
              <a:t>12</a:t>
            </a:fld>
            <a:endParaRPr lang="en-US"/>
          </a:p>
        </p:txBody>
      </p:sp>
      <p:sp>
        <p:nvSpPr>
          <p:cNvPr id="260098" name="Rectangle 2"/>
          <p:cNvSpPr>
            <a:spLocks noGrp="1" noRot="1" noChangeAspect="1" noChangeArrowheads="1" noTextEdit="1"/>
          </p:cNvSpPr>
          <p:nvPr>
            <p:ph type="sldImg"/>
          </p:nvPr>
        </p:nvSpPr>
        <p:spPr>
          <a:xfrm>
            <a:off x="1144588" y="685800"/>
            <a:ext cx="4570412" cy="3429000"/>
          </a:xfrm>
          <a:ln/>
        </p:spPr>
      </p:sp>
      <p:sp>
        <p:nvSpPr>
          <p:cNvPr id="260099" name="Rectangle 3"/>
          <p:cNvSpPr>
            <a:spLocks noGrp="1" noChangeArrowheads="1"/>
          </p:cNvSpPr>
          <p:nvPr>
            <p:ph type="body" idx="1"/>
          </p:nvPr>
        </p:nvSpPr>
        <p:spPr>
          <a:xfrm>
            <a:off x="685490" y="4342699"/>
            <a:ext cx="5487020" cy="4114956"/>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2"/>
                </a:solidFill>
                <a:latin typeface="News Gothic MT" pitchFamily="34" charset="0"/>
              </a:defRPr>
            </a:lvl1pPr>
            <a:lvl2pPr marL="729057" indent="-280406" eaLnBrk="0" hangingPunct="0">
              <a:defRPr sz="3100">
                <a:solidFill>
                  <a:schemeClr val="tx2"/>
                </a:solidFill>
                <a:latin typeface="News Gothic MT" pitchFamily="34" charset="0"/>
              </a:defRPr>
            </a:lvl2pPr>
            <a:lvl3pPr marL="1121626" indent="-224325" eaLnBrk="0" hangingPunct="0">
              <a:defRPr sz="3100">
                <a:solidFill>
                  <a:schemeClr val="tx2"/>
                </a:solidFill>
                <a:latin typeface="News Gothic MT" pitchFamily="34" charset="0"/>
              </a:defRPr>
            </a:lvl3pPr>
            <a:lvl4pPr marL="1570276" indent="-224325" eaLnBrk="0" hangingPunct="0">
              <a:defRPr sz="3100">
                <a:solidFill>
                  <a:schemeClr val="tx2"/>
                </a:solidFill>
                <a:latin typeface="News Gothic MT" pitchFamily="34" charset="0"/>
              </a:defRPr>
            </a:lvl4pPr>
            <a:lvl5pPr marL="2018927" indent="-224325" eaLnBrk="0" hangingPunct="0">
              <a:defRPr sz="3100">
                <a:solidFill>
                  <a:schemeClr val="tx2"/>
                </a:solidFill>
                <a:latin typeface="News Gothic MT" pitchFamily="34" charset="0"/>
              </a:defRPr>
            </a:lvl5pPr>
            <a:lvl6pPr marL="2467577" indent="-224325" eaLnBrk="0" fontAlgn="base" hangingPunct="0">
              <a:spcBef>
                <a:spcPct val="0"/>
              </a:spcBef>
              <a:spcAft>
                <a:spcPct val="0"/>
              </a:spcAft>
              <a:defRPr sz="3100">
                <a:solidFill>
                  <a:schemeClr val="tx2"/>
                </a:solidFill>
                <a:latin typeface="News Gothic MT" pitchFamily="34" charset="0"/>
              </a:defRPr>
            </a:lvl6pPr>
            <a:lvl7pPr marL="2916227" indent="-224325" eaLnBrk="0" fontAlgn="base" hangingPunct="0">
              <a:spcBef>
                <a:spcPct val="0"/>
              </a:spcBef>
              <a:spcAft>
                <a:spcPct val="0"/>
              </a:spcAft>
              <a:defRPr sz="3100">
                <a:solidFill>
                  <a:schemeClr val="tx2"/>
                </a:solidFill>
                <a:latin typeface="News Gothic MT" pitchFamily="34" charset="0"/>
              </a:defRPr>
            </a:lvl7pPr>
            <a:lvl8pPr marL="3364878" indent="-224325" eaLnBrk="0" fontAlgn="base" hangingPunct="0">
              <a:spcBef>
                <a:spcPct val="0"/>
              </a:spcBef>
              <a:spcAft>
                <a:spcPct val="0"/>
              </a:spcAft>
              <a:defRPr sz="3100">
                <a:solidFill>
                  <a:schemeClr val="tx2"/>
                </a:solidFill>
                <a:latin typeface="News Gothic MT" pitchFamily="34" charset="0"/>
              </a:defRPr>
            </a:lvl8pPr>
            <a:lvl9pPr marL="3813528" indent="-224325" eaLnBrk="0" fontAlgn="base" hangingPunct="0">
              <a:spcBef>
                <a:spcPct val="0"/>
              </a:spcBef>
              <a:spcAft>
                <a:spcPct val="0"/>
              </a:spcAft>
              <a:defRPr sz="3100">
                <a:solidFill>
                  <a:schemeClr val="tx2"/>
                </a:solidFill>
                <a:latin typeface="News Gothic MT" pitchFamily="34" charset="0"/>
              </a:defRPr>
            </a:lvl9pPr>
          </a:lstStyle>
          <a:p>
            <a:pPr eaLnBrk="1" hangingPunct="1"/>
            <a:fld id="{E716F328-6BE3-4A4C-963D-3656F5C1DB3E}" type="slidenum">
              <a:rPr lang="en-US" sz="1200">
                <a:latin typeface="Verdana" pitchFamily="34" charset="0"/>
              </a:rPr>
              <a:pPr eaLnBrk="1" hangingPunct="1"/>
              <a:t>41</a:t>
            </a:fld>
            <a:endParaRPr lang="en-US" sz="1200">
              <a:latin typeface="Verdana"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2"/>
                </a:solidFill>
                <a:latin typeface="News Gothic MT" pitchFamily="34" charset="0"/>
              </a:defRPr>
            </a:lvl1pPr>
            <a:lvl2pPr marL="729057" indent="-280406" eaLnBrk="0" hangingPunct="0">
              <a:defRPr sz="3100">
                <a:solidFill>
                  <a:schemeClr val="tx2"/>
                </a:solidFill>
                <a:latin typeface="News Gothic MT" pitchFamily="34" charset="0"/>
              </a:defRPr>
            </a:lvl2pPr>
            <a:lvl3pPr marL="1121626" indent="-224325" eaLnBrk="0" hangingPunct="0">
              <a:defRPr sz="3100">
                <a:solidFill>
                  <a:schemeClr val="tx2"/>
                </a:solidFill>
                <a:latin typeface="News Gothic MT" pitchFamily="34" charset="0"/>
              </a:defRPr>
            </a:lvl3pPr>
            <a:lvl4pPr marL="1570276" indent="-224325" eaLnBrk="0" hangingPunct="0">
              <a:defRPr sz="3100">
                <a:solidFill>
                  <a:schemeClr val="tx2"/>
                </a:solidFill>
                <a:latin typeface="News Gothic MT" pitchFamily="34" charset="0"/>
              </a:defRPr>
            </a:lvl4pPr>
            <a:lvl5pPr marL="2018927" indent="-224325" eaLnBrk="0" hangingPunct="0">
              <a:defRPr sz="3100">
                <a:solidFill>
                  <a:schemeClr val="tx2"/>
                </a:solidFill>
                <a:latin typeface="News Gothic MT" pitchFamily="34" charset="0"/>
              </a:defRPr>
            </a:lvl5pPr>
            <a:lvl6pPr marL="2467577" indent="-224325" eaLnBrk="0" fontAlgn="base" hangingPunct="0">
              <a:spcBef>
                <a:spcPct val="0"/>
              </a:spcBef>
              <a:spcAft>
                <a:spcPct val="0"/>
              </a:spcAft>
              <a:defRPr sz="3100">
                <a:solidFill>
                  <a:schemeClr val="tx2"/>
                </a:solidFill>
                <a:latin typeface="News Gothic MT" pitchFamily="34" charset="0"/>
              </a:defRPr>
            </a:lvl6pPr>
            <a:lvl7pPr marL="2916227" indent="-224325" eaLnBrk="0" fontAlgn="base" hangingPunct="0">
              <a:spcBef>
                <a:spcPct val="0"/>
              </a:spcBef>
              <a:spcAft>
                <a:spcPct val="0"/>
              </a:spcAft>
              <a:defRPr sz="3100">
                <a:solidFill>
                  <a:schemeClr val="tx2"/>
                </a:solidFill>
                <a:latin typeface="News Gothic MT" pitchFamily="34" charset="0"/>
              </a:defRPr>
            </a:lvl7pPr>
            <a:lvl8pPr marL="3364878" indent="-224325" eaLnBrk="0" fontAlgn="base" hangingPunct="0">
              <a:spcBef>
                <a:spcPct val="0"/>
              </a:spcBef>
              <a:spcAft>
                <a:spcPct val="0"/>
              </a:spcAft>
              <a:defRPr sz="3100">
                <a:solidFill>
                  <a:schemeClr val="tx2"/>
                </a:solidFill>
                <a:latin typeface="News Gothic MT" pitchFamily="34" charset="0"/>
              </a:defRPr>
            </a:lvl8pPr>
            <a:lvl9pPr marL="3813528" indent="-224325" eaLnBrk="0" fontAlgn="base" hangingPunct="0">
              <a:spcBef>
                <a:spcPct val="0"/>
              </a:spcBef>
              <a:spcAft>
                <a:spcPct val="0"/>
              </a:spcAft>
              <a:defRPr sz="3100">
                <a:solidFill>
                  <a:schemeClr val="tx2"/>
                </a:solidFill>
                <a:latin typeface="News Gothic MT" pitchFamily="34" charset="0"/>
              </a:defRPr>
            </a:lvl9pPr>
          </a:lstStyle>
          <a:p>
            <a:pPr eaLnBrk="1" hangingPunct="1"/>
            <a:fld id="{B7804BD5-3B78-498A-93C0-E065BC1E711F}" type="slidenum">
              <a:rPr lang="en-US" sz="1200">
                <a:latin typeface="Verdana" pitchFamily="34" charset="0"/>
              </a:rPr>
              <a:pPr eaLnBrk="1" hangingPunct="1"/>
              <a:t>42</a:t>
            </a:fld>
            <a:endParaRPr lang="en-US" sz="1200">
              <a:latin typeface="Verdana"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7B3A5B3-443B-4025-B13A-6EAB2C7B502D}" type="slidenum">
              <a:rPr lang="en-US"/>
              <a:pPr/>
              <a:t>13</a:t>
            </a:fld>
            <a:endParaRPr lang="en-US"/>
          </a:p>
        </p:txBody>
      </p:sp>
      <p:sp>
        <p:nvSpPr>
          <p:cNvPr id="262146" name="Rectangle 2"/>
          <p:cNvSpPr>
            <a:spLocks noGrp="1" noRot="1" noChangeAspect="1" noChangeArrowheads="1" noTextEdit="1"/>
          </p:cNvSpPr>
          <p:nvPr>
            <p:ph type="sldImg"/>
          </p:nvPr>
        </p:nvSpPr>
        <p:spPr>
          <a:xfrm>
            <a:off x="1144588" y="685800"/>
            <a:ext cx="4570412" cy="3429000"/>
          </a:xfrm>
          <a:ln/>
        </p:spPr>
      </p:sp>
      <p:sp>
        <p:nvSpPr>
          <p:cNvPr id="262147" name="Rectangle 3"/>
          <p:cNvSpPr>
            <a:spLocks noGrp="1" noChangeArrowheads="1"/>
          </p:cNvSpPr>
          <p:nvPr>
            <p:ph type="body" idx="1"/>
          </p:nvPr>
        </p:nvSpPr>
        <p:spPr>
          <a:xfrm>
            <a:off x="685490" y="4342699"/>
            <a:ext cx="5487020" cy="4114956"/>
          </a:xfrm>
        </p:spPr>
        <p:txBody>
          <a:bodyPr/>
          <a:lstStyle/>
          <a:p>
            <a:r>
              <a:rPr lang="en-US"/>
              <a:t>Risk here is where floods and people are in general proximity (or will be)</a:t>
            </a:r>
          </a:p>
          <a:p>
            <a:endParaRPr lang="en-US"/>
          </a:p>
          <a:p>
            <a:r>
              <a:rPr lang="en-US"/>
              <a:t>Risk parameters for block groups</a:t>
            </a:r>
          </a:p>
          <a:p>
            <a:pPr lvl="1"/>
            <a:r>
              <a:rPr lang="en-US"/>
              <a:t>Population, population growth, housing units</a:t>
            </a:r>
          </a:p>
          <a:p>
            <a:pPr lvl="1"/>
            <a:r>
              <a:rPr lang="en-US"/>
              <a:t>Claims, repetitive losses, policies</a:t>
            </a:r>
          </a:p>
          <a:p>
            <a:pPr lvl="1"/>
            <a:r>
              <a:rPr lang="en-US"/>
              <a:t>Flood Disaster declarations (From county distribution)</a:t>
            </a:r>
          </a:p>
          <a:p>
            <a:endParaRPr lang="en-US"/>
          </a:p>
          <a:p>
            <a:r>
              <a:rPr lang="en-US"/>
              <a:t>We aggregate this information to a FEMA Regional level and allocate the majority of the appropriated map mod funding to the Regions who work with their state and local partners to develop flood production schedules at the county level.</a:t>
            </a:r>
          </a:p>
          <a:p>
            <a:endParaRPr lang="en-US"/>
          </a:p>
          <a:p>
            <a:r>
              <a:rPr lang="en-US"/>
              <a:t>All of this is explained in great detail in the Multi-Year Flood Hazard Identification Plan, which is published at least once a year.</a:t>
            </a:r>
          </a:p>
          <a:p>
            <a:endParaRPr lang="en-US"/>
          </a:p>
          <a:p>
            <a:r>
              <a:rPr lang="en-US"/>
              <a:t>Hard around the edges and somewhat softer in the middle.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04D76D1-DA4C-4E7E-8FBA-228D7DA6A912}" type="slidenum">
              <a:rPr lang="en-US"/>
              <a:pPr/>
              <a:t>14</a:t>
            </a:fld>
            <a:endParaRPr lang="en-US"/>
          </a:p>
        </p:txBody>
      </p:sp>
      <p:sp>
        <p:nvSpPr>
          <p:cNvPr id="270338" name="Rectangle 2"/>
          <p:cNvSpPr>
            <a:spLocks noGrp="1" noRot="1" noChangeAspect="1" noChangeArrowheads="1" noTextEdit="1"/>
          </p:cNvSpPr>
          <p:nvPr>
            <p:ph type="sldImg"/>
          </p:nvPr>
        </p:nvSpPr>
        <p:spPr>
          <a:xfrm>
            <a:off x="1144588" y="685800"/>
            <a:ext cx="4570412" cy="3429000"/>
          </a:xfrm>
          <a:ln/>
        </p:spPr>
      </p:sp>
      <p:sp>
        <p:nvSpPr>
          <p:cNvPr id="270339" name="Rectangle 3"/>
          <p:cNvSpPr>
            <a:spLocks noGrp="1" noChangeArrowheads="1"/>
          </p:cNvSpPr>
          <p:nvPr>
            <p:ph type="body" idx="1"/>
          </p:nvPr>
        </p:nvSpPr>
        <p:spPr>
          <a:xfrm>
            <a:off x="915021" y="4342699"/>
            <a:ext cx="5027959" cy="4114956"/>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083BB7A-D7E2-4EED-A70F-A920683CC131}" type="slidenum">
              <a:rPr lang="en-US"/>
              <a:pPr/>
              <a:t>17</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5318467-5928-45CC-B476-57FAD279324A}" type="slidenum">
              <a:rPr lang="en-US"/>
              <a:pPr/>
              <a:t>18</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393CB4D-857C-4941-80B9-8EC0F2061067}" type="slidenum">
              <a:rPr lang="en-US"/>
              <a:pPr/>
              <a:t>19</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AB22256-A1D5-4E14-83D2-55A8087B23BF}" type="slidenum">
              <a:rPr lang="en-US"/>
              <a:pPr/>
              <a:t>20</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D73E5C3-1C37-4CFA-8C80-4F19C5219B39}" type="slidenum">
              <a:rPr lang="en-US"/>
              <a:pPr/>
              <a:t>21</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100">
                <a:solidFill>
                  <a:schemeClr val="tx2"/>
                </a:solidFill>
                <a:latin typeface="News Gothic MT" pitchFamily="34" charset="0"/>
              </a:defRPr>
            </a:lvl1pPr>
            <a:lvl2pPr marL="729057" indent="-280406" eaLnBrk="0" hangingPunct="0">
              <a:defRPr sz="3100">
                <a:solidFill>
                  <a:schemeClr val="tx2"/>
                </a:solidFill>
                <a:latin typeface="News Gothic MT" pitchFamily="34" charset="0"/>
              </a:defRPr>
            </a:lvl2pPr>
            <a:lvl3pPr marL="1121626" indent="-224325" eaLnBrk="0" hangingPunct="0">
              <a:defRPr sz="3100">
                <a:solidFill>
                  <a:schemeClr val="tx2"/>
                </a:solidFill>
                <a:latin typeface="News Gothic MT" pitchFamily="34" charset="0"/>
              </a:defRPr>
            </a:lvl3pPr>
            <a:lvl4pPr marL="1570276" indent="-224325" eaLnBrk="0" hangingPunct="0">
              <a:defRPr sz="3100">
                <a:solidFill>
                  <a:schemeClr val="tx2"/>
                </a:solidFill>
                <a:latin typeface="News Gothic MT" pitchFamily="34" charset="0"/>
              </a:defRPr>
            </a:lvl4pPr>
            <a:lvl5pPr marL="2018927" indent="-224325" eaLnBrk="0" hangingPunct="0">
              <a:defRPr sz="3100">
                <a:solidFill>
                  <a:schemeClr val="tx2"/>
                </a:solidFill>
                <a:latin typeface="News Gothic MT" pitchFamily="34" charset="0"/>
              </a:defRPr>
            </a:lvl5pPr>
            <a:lvl6pPr marL="2467577" indent="-224325" eaLnBrk="0" fontAlgn="base" hangingPunct="0">
              <a:spcBef>
                <a:spcPct val="0"/>
              </a:spcBef>
              <a:spcAft>
                <a:spcPct val="0"/>
              </a:spcAft>
              <a:defRPr sz="3100">
                <a:solidFill>
                  <a:schemeClr val="tx2"/>
                </a:solidFill>
                <a:latin typeface="News Gothic MT" pitchFamily="34" charset="0"/>
              </a:defRPr>
            </a:lvl6pPr>
            <a:lvl7pPr marL="2916227" indent="-224325" eaLnBrk="0" fontAlgn="base" hangingPunct="0">
              <a:spcBef>
                <a:spcPct val="0"/>
              </a:spcBef>
              <a:spcAft>
                <a:spcPct val="0"/>
              </a:spcAft>
              <a:defRPr sz="3100">
                <a:solidFill>
                  <a:schemeClr val="tx2"/>
                </a:solidFill>
                <a:latin typeface="News Gothic MT" pitchFamily="34" charset="0"/>
              </a:defRPr>
            </a:lvl7pPr>
            <a:lvl8pPr marL="3364878" indent="-224325" eaLnBrk="0" fontAlgn="base" hangingPunct="0">
              <a:spcBef>
                <a:spcPct val="0"/>
              </a:spcBef>
              <a:spcAft>
                <a:spcPct val="0"/>
              </a:spcAft>
              <a:defRPr sz="3100">
                <a:solidFill>
                  <a:schemeClr val="tx2"/>
                </a:solidFill>
                <a:latin typeface="News Gothic MT" pitchFamily="34" charset="0"/>
              </a:defRPr>
            </a:lvl8pPr>
            <a:lvl9pPr marL="3813528" indent="-224325" eaLnBrk="0" fontAlgn="base" hangingPunct="0">
              <a:spcBef>
                <a:spcPct val="0"/>
              </a:spcBef>
              <a:spcAft>
                <a:spcPct val="0"/>
              </a:spcAft>
              <a:defRPr sz="3100">
                <a:solidFill>
                  <a:schemeClr val="tx2"/>
                </a:solidFill>
                <a:latin typeface="News Gothic MT" pitchFamily="34" charset="0"/>
              </a:defRPr>
            </a:lvl9pPr>
          </a:lstStyle>
          <a:p>
            <a:pPr eaLnBrk="1" hangingPunct="1"/>
            <a:fld id="{6EAA0398-B331-4513-9946-6D229A6AA78D}" type="slidenum">
              <a:rPr lang="en-US" sz="1200">
                <a:latin typeface="Verdana" pitchFamily="34" charset="0"/>
              </a:rPr>
              <a:pPr eaLnBrk="1" hangingPunct="1"/>
              <a:t>25</a:t>
            </a:fld>
            <a:endParaRPr lang="en-US" sz="120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849BD2-AD69-4A06-AAFF-15E84B1CABE6}" type="datetimeFigureOut">
              <a:rPr lang="en-US" smtClean="0"/>
              <a:t>3/30/2011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259843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849BD2-AD69-4A06-AAFF-15E84B1CABE6}" type="datetimeFigureOut">
              <a:rPr lang="en-US" smtClean="0"/>
              <a:t>3/30/2011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1442042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849BD2-AD69-4A06-AAFF-15E84B1CABE6}" type="datetimeFigureOut">
              <a:rPr lang="en-US" smtClean="0"/>
              <a:t>3/30/2011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185503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849BD2-AD69-4A06-AAFF-15E84B1CABE6}" type="datetimeFigureOut">
              <a:rPr lang="en-US" smtClean="0"/>
              <a:t>3/30/2011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3535254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849BD2-AD69-4A06-AAFF-15E84B1CABE6}" type="datetimeFigureOut">
              <a:rPr lang="en-US" smtClean="0"/>
              <a:t>3/30/2011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302455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849BD2-AD69-4A06-AAFF-15E84B1CABE6}" type="datetimeFigureOut">
              <a:rPr lang="en-US" smtClean="0"/>
              <a:t>3/30/2011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797732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849BD2-AD69-4A06-AAFF-15E84B1CABE6}" type="datetimeFigureOut">
              <a:rPr lang="en-US" smtClean="0"/>
              <a:t>3/30/2011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368246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849BD2-AD69-4A06-AAFF-15E84B1CABE6}" type="datetimeFigureOut">
              <a:rPr lang="en-US" smtClean="0"/>
              <a:t>3/30/2011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302773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849BD2-AD69-4A06-AAFF-15E84B1CABE6}" type="datetimeFigureOut">
              <a:rPr lang="en-US" smtClean="0"/>
              <a:t>3/30/2011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50252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849BD2-AD69-4A06-AAFF-15E84B1CABE6}" type="datetimeFigureOut">
              <a:rPr lang="en-US" smtClean="0"/>
              <a:t>3/30/2011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379443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849BD2-AD69-4A06-AAFF-15E84B1CABE6}" type="datetimeFigureOut">
              <a:rPr lang="en-US" smtClean="0"/>
              <a:t>3/30/2011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9CEDB5-907E-4F53-94CE-071A897A97D5}" type="slidenum">
              <a:rPr lang="en-US" smtClean="0"/>
              <a:t>‹#›</a:t>
            </a:fld>
            <a:endParaRPr lang="en-US"/>
          </a:p>
        </p:txBody>
      </p:sp>
    </p:spTree>
    <p:extLst>
      <p:ext uri="{BB962C8B-B14F-4D97-AF65-F5344CB8AC3E}">
        <p14:creationId xmlns:p14="http://schemas.microsoft.com/office/powerpoint/2010/main" val="321669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849BD2-AD69-4A06-AAFF-15E84B1CABE6}" type="datetimeFigureOut">
              <a:rPr lang="en-US" smtClean="0"/>
              <a:t>3/30/2011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CEDB5-907E-4F53-94CE-071A897A97D5}" type="slidenum">
              <a:rPr lang="en-US" smtClean="0"/>
              <a:t>‹#›</a:t>
            </a:fld>
            <a:endParaRPr lang="en-US"/>
          </a:p>
        </p:txBody>
      </p:sp>
    </p:spTree>
    <p:extLst>
      <p:ext uri="{BB962C8B-B14F-4D97-AF65-F5344CB8AC3E}">
        <p14:creationId xmlns:p14="http://schemas.microsoft.com/office/powerpoint/2010/main" val="323626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hyperlink" Target="http://www.ncfloodmaps.com/program_review.ht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26.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26.e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42.wmf"/><Relationship Id="rId5" Type="http://schemas.openxmlformats.org/officeDocument/2006/relationships/oleObject" Target="../embeddings/oleObject5.bin"/><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8200"/>
            <a:ext cx="7772400" cy="1470025"/>
          </a:xfrm>
        </p:spPr>
        <p:txBody>
          <a:bodyPr>
            <a:normAutofit/>
          </a:bodyPr>
          <a:lstStyle/>
          <a:p>
            <a:r>
              <a:rPr lang="en-US" sz="3600" dirty="0" smtClean="0"/>
              <a:t>Mapping Flood Risk</a:t>
            </a:r>
            <a:endParaRPr lang="en-US" sz="3600" dirty="0"/>
          </a:p>
        </p:txBody>
      </p:sp>
      <p:sp>
        <p:nvSpPr>
          <p:cNvPr id="3" name="Subtitle 2"/>
          <p:cNvSpPr>
            <a:spLocks noGrp="1"/>
          </p:cNvSpPr>
          <p:nvPr>
            <p:ph type="subTitle" idx="1"/>
          </p:nvPr>
        </p:nvSpPr>
        <p:spPr>
          <a:xfrm>
            <a:off x="391477" y="3432175"/>
            <a:ext cx="8382000" cy="1752600"/>
          </a:xfrm>
        </p:spPr>
        <p:txBody>
          <a:bodyPr>
            <a:normAutofit/>
          </a:bodyPr>
          <a:lstStyle/>
          <a:p>
            <a:r>
              <a:rPr lang="en-US" sz="2800" dirty="0" smtClean="0">
                <a:solidFill>
                  <a:schemeClr val="tx2"/>
                </a:solidFill>
              </a:rPr>
              <a:t>Presented by David R. Maidment</a:t>
            </a:r>
          </a:p>
          <a:p>
            <a:r>
              <a:rPr lang="en-US" sz="2800" dirty="0" smtClean="0">
                <a:solidFill>
                  <a:schemeClr val="tx2"/>
                </a:solidFill>
              </a:rPr>
              <a:t>Director, Center for Research in Water Resources, University of Texas at Austin</a:t>
            </a:r>
            <a:endParaRPr lang="en-US" sz="2800" dirty="0">
              <a:solidFill>
                <a:schemeClr val="tx2"/>
              </a:solidFill>
            </a:endParaRPr>
          </a:p>
        </p:txBody>
      </p:sp>
      <p:sp>
        <p:nvSpPr>
          <p:cNvPr id="4" name="Subtitle 2"/>
          <p:cNvSpPr txBox="1">
            <a:spLocks/>
          </p:cNvSpPr>
          <p:nvPr/>
        </p:nvSpPr>
        <p:spPr>
          <a:xfrm>
            <a:off x="1386840" y="4953000"/>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accent1"/>
                </a:solidFill>
              </a:rPr>
              <a:t>Distinguished </a:t>
            </a:r>
            <a:r>
              <a:rPr lang="en-US" smtClean="0">
                <a:solidFill>
                  <a:schemeClr val="accent1"/>
                </a:solidFill>
              </a:rPr>
              <a:t>Lecture presented at</a:t>
            </a:r>
            <a:endParaRPr lang="en-US" dirty="0" smtClean="0">
              <a:solidFill>
                <a:schemeClr val="accent1"/>
              </a:solidFill>
            </a:endParaRPr>
          </a:p>
          <a:p>
            <a:r>
              <a:rPr lang="en-US" dirty="0" smtClean="0">
                <a:solidFill>
                  <a:schemeClr val="accent1"/>
                </a:solidFill>
              </a:rPr>
              <a:t>University </a:t>
            </a:r>
            <a:r>
              <a:rPr lang="en-US" dirty="0" smtClean="0">
                <a:solidFill>
                  <a:schemeClr val="accent1"/>
                </a:solidFill>
              </a:rPr>
              <a:t>of South Carolina</a:t>
            </a:r>
          </a:p>
          <a:p>
            <a:r>
              <a:rPr lang="en-US" dirty="0" smtClean="0">
                <a:solidFill>
                  <a:schemeClr val="accent1"/>
                </a:solidFill>
              </a:rPr>
              <a:t>March 18, 2011</a:t>
            </a:r>
            <a:endParaRPr lang="en-US" dirty="0">
              <a:solidFill>
                <a:schemeClr val="accent1"/>
              </a:solidFill>
            </a:endParaRPr>
          </a:p>
        </p:txBody>
      </p:sp>
      <p:pic>
        <p:nvPicPr>
          <p:cNvPr id="5" name="Picture 4"/>
          <p:cNvPicPr>
            <a:picLocks noChangeAspect="1" noChangeArrowheads="1"/>
          </p:cNvPicPr>
          <p:nvPr/>
        </p:nvPicPr>
        <p:blipFill>
          <a:blip r:embed="rId2" cstate="print"/>
          <a:srcRect/>
          <a:stretch>
            <a:fillRect/>
          </a:stretch>
        </p:blipFill>
        <p:spPr bwMode="auto">
          <a:xfrm>
            <a:off x="6338887" y="379412"/>
            <a:ext cx="2419350" cy="3135313"/>
          </a:xfrm>
          <a:prstGeom prst="rect">
            <a:avLst/>
          </a:prstGeom>
          <a:noFill/>
          <a:ln w="9525" algn="ctr">
            <a:noFill/>
            <a:miter lim="800000"/>
            <a:headEnd/>
            <a:tailEnd/>
          </a:ln>
        </p:spPr>
      </p:pic>
      <p:pic>
        <p:nvPicPr>
          <p:cNvPr id="6" name="Picture 6" descr="Elevation Data for Floodplain Mapping.jpg"/>
          <p:cNvPicPr>
            <a:picLocks noChangeAspect="1"/>
          </p:cNvPicPr>
          <p:nvPr/>
        </p:nvPicPr>
        <p:blipFill>
          <a:blip r:embed="rId3" cstate="print"/>
          <a:srcRect/>
          <a:stretch>
            <a:fillRect/>
          </a:stretch>
        </p:blipFill>
        <p:spPr bwMode="auto">
          <a:xfrm>
            <a:off x="152400" y="304800"/>
            <a:ext cx="2081212" cy="3127375"/>
          </a:xfrm>
          <a:prstGeom prst="rect">
            <a:avLst/>
          </a:prstGeom>
          <a:noFill/>
          <a:ln w="9525">
            <a:noFill/>
            <a:miter lim="800000"/>
            <a:headEnd/>
            <a:tailEnd/>
          </a:ln>
        </p:spPr>
      </p:pic>
    </p:spTree>
    <p:extLst>
      <p:ext uri="{BB962C8B-B14F-4D97-AF65-F5344CB8AC3E}">
        <p14:creationId xmlns:p14="http://schemas.microsoft.com/office/powerpoint/2010/main" val="2847717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Flood Risk</a:t>
            </a:r>
            <a:endParaRPr lang="en-US" dirty="0"/>
          </a:p>
        </p:txBody>
      </p:sp>
      <p:sp>
        <p:nvSpPr>
          <p:cNvPr id="3" name="Content Placeholder 2"/>
          <p:cNvSpPr>
            <a:spLocks noGrp="1"/>
          </p:cNvSpPr>
          <p:nvPr>
            <p:ph idx="1"/>
          </p:nvPr>
        </p:nvSpPr>
        <p:spPr>
          <a:xfrm>
            <a:off x="228600" y="1600200"/>
            <a:ext cx="8763000" cy="4525963"/>
          </a:xfrm>
        </p:spPr>
        <p:txBody>
          <a:bodyPr/>
          <a:lstStyle/>
          <a:p>
            <a:r>
              <a:rPr lang="en-US" dirty="0" smtClean="0">
                <a:solidFill>
                  <a:srgbClr val="FF0000"/>
                </a:solidFill>
              </a:rPr>
              <a:t>The vision </a:t>
            </a:r>
            <a:r>
              <a:rPr lang="en-US" dirty="0" smtClean="0"/>
              <a:t>– digital flood risk maps for the nation</a:t>
            </a:r>
          </a:p>
          <a:p>
            <a:r>
              <a:rPr lang="en-US" dirty="0" smtClean="0">
                <a:solidFill>
                  <a:srgbClr val="FF0000"/>
                </a:solidFill>
              </a:rPr>
              <a:t>The issues </a:t>
            </a:r>
            <a:r>
              <a:rPr lang="en-US" dirty="0" smtClean="0"/>
              <a:t>– cost, accuracy, data</a:t>
            </a:r>
          </a:p>
          <a:p>
            <a:r>
              <a:rPr lang="en-US" dirty="0" smtClean="0">
                <a:solidFill>
                  <a:srgbClr val="FF0000"/>
                </a:solidFill>
              </a:rPr>
              <a:t>The studies </a:t>
            </a:r>
            <a:r>
              <a:rPr lang="en-US" dirty="0" smtClean="0"/>
              <a:t>– two reports from National Academy of Sciences</a:t>
            </a:r>
          </a:p>
          <a:p>
            <a:r>
              <a:rPr lang="en-US" dirty="0" smtClean="0">
                <a:solidFill>
                  <a:srgbClr val="FF0000"/>
                </a:solidFill>
              </a:rPr>
              <a:t>Assessment</a:t>
            </a:r>
            <a:r>
              <a:rPr lang="en-US" dirty="0" smtClean="0"/>
              <a:t> – where are we now?</a:t>
            </a:r>
          </a:p>
          <a:p>
            <a:pPr marL="0" indent="0">
              <a:buNone/>
            </a:pPr>
            <a:endParaRPr lang="en-US" dirty="0" smtClean="0"/>
          </a:p>
        </p:txBody>
      </p:sp>
      <p:sp>
        <p:nvSpPr>
          <p:cNvPr id="4" name="Slide Number Placeholder 3"/>
          <p:cNvSpPr>
            <a:spLocks noGrp="1"/>
          </p:cNvSpPr>
          <p:nvPr>
            <p:ph type="sldNum" sz="quarter" idx="12"/>
          </p:nvPr>
        </p:nvSpPr>
        <p:spPr/>
        <p:txBody>
          <a:bodyPr/>
          <a:lstStyle/>
          <a:p>
            <a:fld id="{F82B15EE-1347-4E13-A70E-917AFD644764}" type="slidenum">
              <a:rPr lang="en-US" smtClean="0"/>
              <a:pPr/>
              <a:t>10</a:t>
            </a:fld>
            <a:endParaRPr lang="en-US"/>
          </a:p>
        </p:txBody>
      </p:sp>
      <p:sp>
        <p:nvSpPr>
          <p:cNvPr id="5" name="Rectangle 4"/>
          <p:cNvSpPr/>
          <p:nvPr/>
        </p:nvSpPr>
        <p:spPr>
          <a:xfrm>
            <a:off x="182880" y="2209800"/>
            <a:ext cx="614172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692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with Map Modernization</a:t>
            </a:r>
            <a:endParaRPr lang="en-US" dirty="0"/>
          </a:p>
        </p:txBody>
      </p:sp>
      <p:sp>
        <p:nvSpPr>
          <p:cNvPr id="3" name="Content Placeholder 2"/>
          <p:cNvSpPr>
            <a:spLocks noGrp="1"/>
          </p:cNvSpPr>
          <p:nvPr>
            <p:ph idx="1"/>
          </p:nvPr>
        </p:nvSpPr>
        <p:spPr/>
        <p:txBody>
          <a:bodyPr/>
          <a:lstStyle/>
          <a:p>
            <a:r>
              <a:rPr lang="en-US" dirty="0" smtClean="0"/>
              <a:t>Cost for national digital flood mapping is much </a:t>
            </a:r>
            <a:r>
              <a:rPr lang="en-US" dirty="0" smtClean="0">
                <a:solidFill>
                  <a:srgbClr val="FF0000"/>
                </a:solidFill>
              </a:rPr>
              <a:t>greater than $1 billion</a:t>
            </a:r>
          </a:p>
          <a:p>
            <a:r>
              <a:rPr lang="en-US" dirty="0" smtClean="0"/>
              <a:t>Emphasis was on </a:t>
            </a:r>
            <a:r>
              <a:rPr lang="en-US" dirty="0" smtClean="0">
                <a:solidFill>
                  <a:srgbClr val="FF0000"/>
                </a:solidFill>
              </a:rPr>
              <a:t>extending coverage </a:t>
            </a:r>
            <a:r>
              <a:rPr lang="en-US" dirty="0" smtClean="0"/>
              <a:t>with “adequate” flood maps rather than on map quality</a:t>
            </a:r>
          </a:p>
          <a:p>
            <a:r>
              <a:rPr lang="en-US" dirty="0" err="1" smtClean="0">
                <a:solidFill>
                  <a:srgbClr val="FF0000"/>
                </a:solidFill>
              </a:rPr>
              <a:t>Basemap</a:t>
            </a:r>
            <a:r>
              <a:rPr lang="en-US" dirty="0" smtClean="0">
                <a:solidFill>
                  <a:srgbClr val="FF0000"/>
                </a:solidFill>
              </a:rPr>
              <a:t> data were questioned </a:t>
            </a:r>
            <a:r>
              <a:rPr lang="en-US" dirty="0" smtClean="0"/>
              <a:t>– how can you get good flood maps coming out if input data is inaccurate?</a:t>
            </a:r>
            <a:endParaRPr lang="en-US" dirty="0"/>
          </a:p>
        </p:txBody>
      </p:sp>
    </p:spTree>
    <p:extLst>
      <p:ext uri="{BB962C8B-B14F-4D97-AF65-F5344CB8AC3E}">
        <p14:creationId xmlns:p14="http://schemas.microsoft.com/office/powerpoint/2010/main" val="4126402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normAutofit fontScale="90000"/>
          </a:bodyPr>
          <a:lstStyle/>
          <a:p>
            <a:r>
              <a:rPr lang="en-US" dirty="0"/>
              <a:t>Map Mod </a:t>
            </a:r>
            <a:r>
              <a:rPr lang="en-US" dirty="0" err="1"/>
              <a:t>MidCourse</a:t>
            </a:r>
            <a:r>
              <a:rPr lang="en-US" dirty="0"/>
              <a:t> </a:t>
            </a:r>
            <a:r>
              <a:rPr lang="en-US" dirty="0" smtClean="0"/>
              <a:t>Correction (2005)</a:t>
            </a:r>
            <a:endParaRPr lang="en-US" dirty="0"/>
          </a:p>
        </p:txBody>
      </p:sp>
      <p:sp>
        <p:nvSpPr>
          <p:cNvPr id="259075" name="Rectangle 3"/>
          <p:cNvSpPr>
            <a:spLocks noGrp="1" noChangeArrowheads="1"/>
          </p:cNvSpPr>
          <p:nvPr>
            <p:ph type="body" idx="1"/>
          </p:nvPr>
        </p:nvSpPr>
        <p:spPr/>
        <p:txBody>
          <a:bodyPr>
            <a:normAutofit lnSpcReduction="10000"/>
          </a:bodyPr>
          <a:lstStyle/>
          <a:p>
            <a:r>
              <a:rPr lang="en-US" dirty="0"/>
              <a:t>Rather than attempting to cover all the nation with updated flood maps, </a:t>
            </a:r>
            <a:r>
              <a:rPr lang="en-US" dirty="0" smtClean="0"/>
              <a:t>FEMA decided to focus </a:t>
            </a:r>
            <a:r>
              <a:rPr lang="en-US" dirty="0"/>
              <a:t>on </a:t>
            </a:r>
            <a:r>
              <a:rPr lang="en-US" dirty="0">
                <a:solidFill>
                  <a:srgbClr val="FF3300"/>
                </a:solidFill>
              </a:rPr>
              <a:t>65% of the nation’s land area containing 92% of the population</a:t>
            </a:r>
          </a:p>
          <a:p>
            <a:r>
              <a:rPr lang="en-US" dirty="0" smtClean="0"/>
              <a:t>FEMA implemented </a:t>
            </a:r>
            <a:r>
              <a:rPr lang="en-US" dirty="0"/>
              <a:t>a </a:t>
            </a:r>
            <a:r>
              <a:rPr lang="en-US" dirty="0">
                <a:solidFill>
                  <a:srgbClr val="FF3300"/>
                </a:solidFill>
              </a:rPr>
              <a:t>floodplain boundary standard</a:t>
            </a:r>
            <a:r>
              <a:rPr lang="en-US" dirty="0"/>
              <a:t> which ensures alignment of flood map with existing topographic </a:t>
            </a:r>
            <a:r>
              <a:rPr lang="en-US" dirty="0" smtClean="0"/>
              <a:t>data</a:t>
            </a:r>
          </a:p>
          <a:p>
            <a:r>
              <a:rPr lang="en-US" dirty="0" smtClean="0"/>
              <a:t>NRC Mapping Sciences Committee begins to consider flood mapping</a:t>
            </a:r>
            <a:endParaRPr lang="en-US" dirty="0"/>
          </a:p>
        </p:txBody>
      </p:sp>
    </p:spTree>
    <p:extLst>
      <p:ext uri="{BB962C8B-B14F-4D97-AF65-F5344CB8AC3E}">
        <p14:creationId xmlns:p14="http://schemas.microsoft.com/office/powerpoint/2010/main" val="3598144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idx="4294967295"/>
          </p:nvPr>
        </p:nvSpPr>
        <p:spPr>
          <a:xfrm>
            <a:off x="685800" y="323850"/>
            <a:ext cx="7772400" cy="533400"/>
          </a:xfrm>
        </p:spPr>
        <p:txBody>
          <a:bodyPr>
            <a:normAutofit fontScale="90000"/>
          </a:bodyPr>
          <a:lstStyle/>
          <a:p>
            <a:r>
              <a:rPr lang="en-US" sz="4000" dirty="0"/>
              <a:t>Where is </a:t>
            </a:r>
            <a:r>
              <a:rPr lang="en-US" sz="4000" dirty="0" smtClean="0"/>
              <a:t>Flood Risk </a:t>
            </a:r>
            <a:r>
              <a:rPr lang="en-US" sz="4000" dirty="0"/>
              <a:t>the Greatest?</a:t>
            </a:r>
          </a:p>
        </p:txBody>
      </p:sp>
      <p:pic>
        <p:nvPicPr>
          <p:cNvPr id="261123" name="Picture 3"/>
          <p:cNvPicPr>
            <a:picLocks noChangeAspect="1" noChangeArrowheads="1"/>
          </p:cNvPicPr>
          <p:nvPr/>
        </p:nvPicPr>
        <p:blipFill>
          <a:blip r:embed="rId3">
            <a:extLst>
              <a:ext uri="{28A0092B-C50C-407E-A947-70E740481C1C}">
                <a14:useLocalDpi xmlns:a14="http://schemas.microsoft.com/office/drawing/2010/main" val="0"/>
              </a:ext>
            </a:extLst>
          </a:blip>
          <a:srcRect l="6389" t="23410" r="5000" b="8414"/>
          <a:stretch>
            <a:fillRect/>
          </a:stretch>
        </p:blipFill>
        <p:spPr bwMode="auto">
          <a:xfrm>
            <a:off x="67820" y="838201"/>
            <a:ext cx="899998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00200" y="6255449"/>
            <a:ext cx="6296891" cy="369332"/>
          </a:xfrm>
          <a:prstGeom prst="rect">
            <a:avLst/>
          </a:prstGeom>
          <a:noFill/>
        </p:spPr>
        <p:txBody>
          <a:bodyPr wrap="square" rtlCol="0">
            <a:spAutoFit/>
          </a:bodyPr>
          <a:lstStyle/>
          <a:p>
            <a:r>
              <a:rPr lang="en-US" dirty="0" smtClean="0"/>
              <a:t>Based on population,  repetitive flood losses, declared disasters</a:t>
            </a:r>
            <a:endParaRPr lang="en-US" dirty="0"/>
          </a:p>
        </p:txBody>
      </p:sp>
    </p:spTree>
    <p:extLst>
      <p:ext uri="{BB962C8B-B14F-4D97-AF65-F5344CB8AC3E}">
        <p14:creationId xmlns:p14="http://schemas.microsoft.com/office/powerpoint/2010/main" val="1539287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Floodplain Boundary Standard</a:t>
            </a:r>
          </a:p>
        </p:txBody>
      </p:sp>
      <p:sp>
        <p:nvSpPr>
          <p:cNvPr id="269315" name="Rectangle 3"/>
          <p:cNvSpPr>
            <a:spLocks noGrp="1" noChangeArrowheads="1"/>
          </p:cNvSpPr>
          <p:nvPr>
            <p:ph type="body" idx="1"/>
          </p:nvPr>
        </p:nvSpPr>
        <p:spPr>
          <a:xfrm>
            <a:off x="685800" y="1619250"/>
            <a:ext cx="7772400" cy="4114800"/>
          </a:xfrm>
        </p:spPr>
        <p:txBody>
          <a:bodyPr/>
          <a:lstStyle/>
          <a:p>
            <a:pPr>
              <a:lnSpc>
                <a:spcPct val="90000"/>
              </a:lnSpc>
            </a:pPr>
            <a:r>
              <a:rPr lang="en-US" dirty="0"/>
              <a:t>Compares </a:t>
            </a:r>
            <a:r>
              <a:rPr lang="en-US" dirty="0">
                <a:solidFill>
                  <a:srgbClr val="FF3300"/>
                </a:solidFill>
              </a:rPr>
              <a:t>ground elevation</a:t>
            </a:r>
            <a:r>
              <a:rPr lang="en-US" dirty="0"/>
              <a:t> at floodplain boundary and </a:t>
            </a:r>
            <a:r>
              <a:rPr lang="en-US" dirty="0">
                <a:solidFill>
                  <a:srgbClr val="FF3300"/>
                </a:solidFill>
              </a:rPr>
              <a:t>computed flood </a:t>
            </a:r>
            <a:r>
              <a:rPr lang="en-US" dirty="0" smtClean="0">
                <a:solidFill>
                  <a:srgbClr val="FF3300"/>
                </a:solidFill>
              </a:rPr>
              <a:t>elevation</a:t>
            </a:r>
            <a:endParaRPr lang="en-US" sz="1600" dirty="0"/>
          </a:p>
          <a:p>
            <a:pPr>
              <a:lnSpc>
                <a:spcPct val="90000"/>
              </a:lnSpc>
            </a:pPr>
            <a:r>
              <a:rPr lang="en-US" dirty="0" smtClean="0"/>
              <a:t>This does not verify the </a:t>
            </a:r>
            <a:r>
              <a:rPr lang="en-US" dirty="0" smtClean="0">
                <a:solidFill>
                  <a:srgbClr val="FF3300"/>
                </a:solidFill>
              </a:rPr>
              <a:t>elevation data</a:t>
            </a:r>
            <a:endParaRPr lang="en-US" sz="1600" dirty="0"/>
          </a:p>
        </p:txBody>
      </p:sp>
      <p:grpSp>
        <p:nvGrpSpPr>
          <p:cNvPr id="269321" name="Group 9"/>
          <p:cNvGrpSpPr>
            <a:grpSpLocks/>
          </p:cNvGrpSpPr>
          <p:nvPr/>
        </p:nvGrpSpPr>
        <p:grpSpPr bwMode="auto">
          <a:xfrm>
            <a:off x="1752600" y="3657600"/>
            <a:ext cx="5299075" cy="1460500"/>
            <a:chOff x="1104" y="3072"/>
            <a:chExt cx="3338" cy="920"/>
          </a:xfrm>
        </p:grpSpPr>
        <p:sp>
          <p:nvSpPr>
            <p:cNvPr id="269316" name="Line 4"/>
            <p:cNvSpPr>
              <a:spLocks noChangeShapeType="1"/>
            </p:cNvSpPr>
            <p:nvPr/>
          </p:nvSpPr>
          <p:spPr bwMode="auto">
            <a:xfrm>
              <a:off x="1584" y="3312"/>
              <a:ext cx="2448"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7" name="Freeform 5"/>
            <p:cNvSpPr>
              <a:spLocks/>
            </p:cNvSpPr>
            <p:nvPr/>
          </p:nvSpPr>
          <p:spPr bwMode="auto">
            <a:xfrm>
              <a:off x="1104" y="3072"/>
              <a:ext cx="3264" cy="920"/>
            </a:xfrm>
            <a:custGeom>
              <a:avLst/>
              <a:gdLst>
                <a:gd name="T0" fmla="*/ 0 w 3264"/>
                <a:gd name="T1" fmla="*/ 240 h 920"/>
                <a:gd name="T2" fmla="*/ 240 w 3264"/>
                <a:gd name="T3" fmla="*/ 336 h 920"/>
                <a:gd name="T4" fmla="*/ 528 w 3264"/>
                <a:gd name="T5" fmla="*/ 528 h 920"/>
                <a:gd name="T6" fmla="*/ 864 w 3264"/>
                <a:gd name="T7" fmla="*/ 672 h 920"/>
                <a:gd name="T8" fmla="*/ 1248 w 3264"/>
                <a:gd name="T9" fmla="*/ 864 h 920"/>
                <a:gd name="T10" fmla="*/ 1584 w 3264"/>
                <a:gd name="T11" fmla="*/ 912 h 920"/>
                <a:gd name="T12" fmla="*/ 1968 w 3264"/>
                <a:gd name="T13" fmla="*/ 816 h 920"/>
                <a:gd name="T14" fmla="*/ 2208 w 3264"/>
                <a:gd name="T15" fmla="*/ 672 h 920"/>
                <a:gd name="T16" fmla="*/ 2352 w 3264"/>
                <a:gd name="T17" fmla="*/ 528 h 920"/>
                <a:gd name="T18" fmla="*/ 2592 w 3264"/>
                <a:gd name="T19" fmla="*/ 432 h 920"/>
                <a:gd name="T20" fmla="*/ 2736 w 3264"/>
                <a:gd name="T21" fmla="*/ 336 h 920"/>
                <a:gd name="T22" fmla="*/ 2832 w 3264"/>
                <a:gd name="T23" fmla="*/ 288 h 920"/>
                <a:gd name="T24" fmla="*/ 2928 w 3264"/>
                <a:gd name="T25" fmla="*/ 240 h 920"/>
                <a:gd name="T26" fmla="*/ 3168 w 3264"/>
                <a:gd name="T27" fmla="*/ 48 h 920"/>
                <a:gd name="T28" fmla="*/ 3264 w 3264"/>
                <a:gd name="T29" fmla="*/ 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4" h="920">
                  <a:moveTo>
                    <a:pt x="0" y="240"/>
                  </a:moveTo>
                  <a:cubicBezTo>
                    <a:pt x="76" y="264"/>
                    <a:pt x="152" y="288"/>
                    <a:pt x="240" y="336"/>
                  </a:cubicBezTo>
                  <a:cubicBezTo>
                    <a:pt x="328" y="384"/>
                    <a:pt x="424" y="472"/>
                    <a:pt x="528" y="528"/>
                  </a:cubicBezTo>
                  <a:cubicBezTo>
                    <a:pt x="632" y="584"/>
                    <a:pt x="744" y="616"/>
                    <a:pt x="864" y="672"/>
                  </a:cubicBezTo>
                  <a:cubicBezTo>
                    <a:pt x="984" y="728"/>
                    <a:pt x="1128" y="824"/>
                    <a:pt x="1248" y="864"/>
                  </a:cubicBezTo>
                  <a:cubicBezTo>
                    <a:pt x="1368" y="904"/>
                    <a:pt x="1464" y="920"/>
                    <a:pt x="1584" y="912"/>
                  </a:cubicBezTo>
                  <a:cubicBezTo>
                    <a:pt x="1704" y="904"/>
                    <a:pt x="1864" y="856"/>
                    <a:pt x="1968" y="816"/>
                  </a:cubicBezTo>
                  <a:cubicBezTo>
                    <a:pt x="2072" y="776"/>
                    <a:pt x="2144" y="720"/>
                    <a:pt x="2208" y="672"/>
                  </a:cubicBezTo>
                  <a:cubicBezTo>
                    <a:pt x="2272" y="624"/>
                    <a:pt x="2288" y="568"/>
                    <a:pt x="2352" y="528"/>
                  </a:cubicBezTo>
                  <a:cubicBezTo>
                    <a:pt x="2416" y="488"/>
                    <a:pt x="2528" y="464"/>
                    <a:pt x="2592" y="432"/>
                  </a:cubicBezTo>
                  <a:cubicBezTo>
                    <a:pt x="2656" y="400"/>
                    <a:pt x="2696" y="360"/>
                    <a:pt x="2736" y="336"/>
                  </a:cubicBezTo>
                  <a:cubicBezTo>
                    <a:pt x="2776" y="312"/>
                    <a:pt x="2800" y="304"/>
                    <a:pt x="2832" y="288"/>
                  </a:cubicBezTo>
                  <a:cubicBezTo>
                    <a:pt x="2864" y="272"/>
                    <a:pt x="2872" y="280"/>
                    <a:pt x="2928" y="240"/>
                  </a:cubicBezTo>
                  <a:cubicBezTo>
                    <a:pt x="2984" y="200"/>
                    <a:pt x="3112" y="88"/>
                    <a:pt x="3168" y="48"/>
                  </a:cubicBezTo>
                  <a:cubicBezTo>
                    <a:pt x="3224" y="8"/>
                    <a:pt x="3248" y="8"/>
                    <a:pt x="3264" y="0"/>
                  </a:cubicBezTo>
                </a:path>
              </a:pathLst>
            </a:custGeom>
            <a:noFill/>
            <a:ln w="28575"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8" name="Line 6"/>
            <p:cNvSpPr>
              <a:spLocks noChangeShapeType="1"/>
            </p:cNvSpPr>
            <p:nvPr/>
          </p:nvSpPr>
          <p:spPr bwMode="auto">
            <a:xfrm>
              <a:off x="1536" y="3312"/>
              <a:ext cx="0" cy="24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19" name="Text Box 7"/>
            <p:cNvSpPr txBox="1">
              <a:spLocks noChangeArrowheads="1"/>
            </p:cNvSpPr>
            <p:nvPr/>
          </p:nvSpPr>
          <p:spPr bwMode="auto">
            <a:xfrm>
              <a:off x="1536" y="3312"/>
              <a:ext cx="7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Not good</a:t>
              </a:r>
            </a:p>
          </p:txBody>
        </p:sp>
        <p:sp>
          <p:nvSpPr>
            <p:cNvPr id="269320" name="Text Box 8"/>
            <p:cNvSpPr txBox="1">
              <a:spLocks noChangeArrowheads="1"/>
            </p:cNvSpPr>
            <p:nvPr/>
          </p:nvSpPr>
          <p:spPr bwMode="auto">
            <a:xfrm>
              <a:off x="3974" y="3335"/>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0">
                  <a:solidFill>
                    <a:schemeClr val="tx1"/>
                  </a:solidFill>
                </a:rPr>
                <a:t>Good</a:t>
              </a:r>
            </a:p>
          </p:txBody>
        </p:sp>
      </p:grpSp>
      <p:sp>
        <p:nvSpPr>
          <p:cNvPr id="2" name="TextBox 1"/>
          <p:cNvSpPr txBox="1"/>
          <p:nvPr/>
        </p:nvSpPr>
        <p:spPr>
          <a:xfrm>
            <a:off x="762000" y="5377934"/>
            <a:ext cx="8081058" cy="461665"/>
          </a:xfrm>
          <a:prstGeom prst="rect">
            <a:avLst/>
          </a:prstGeom>
          <a:noFill/>
        </p:spPr>
        <p:txBody>
          <a:bodyPr wrap="none" rtlCol="0">
            <a:spAutoFit/>
          </a:bodyPr>
          <a:lstStyle/>
          <a:p>
            <a:r>
              <a:rPr lang="en-US" sz="2400" dirty="0" smtClean="0"/>
              <a:t>Standards were introduced to meet criticism about </a:t>
            </a:r>
            <a:r>
              <a:rPr lang="en-US" sz="2400" dirty="0" smtClean="0">
                <a:solidFill>
                  <a:srgbClr val="FF0000"/>
                </a:solidFill>
              </a:rPr>
              <a:t>map quality</a:t>
            </a:r>
            <a:endParaRPr lang="en-US" sz="2400" dirty="0">
              <a:solidFill>
                <a:srgbClr val="FF0000"/>
              </a:solidFill>
            </a:endParaRPr>
          </a:p>
        </p:txBody>
      </p:sp>
    </p:spTree>
    <p:extLst>
      <p:ext uri="{BB962C8B-B14F-4D97-AF65-F5344CB8AC3E}">
        <p14:creationId xmlns:p14="http://schemas.microsoft.com/office/powerpoint/2010/main" val="1322460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had been achieved by 2008</a:t>
            </a:r>
            <a:endParaRPr lang="en-US" dirty="0"/>
          </a:p>
        </p:txBody>
      </p:sp>
      <p:sp>
        <p:nvSpPr>
          <p:cNvPr id="4" name="Rectangle 3"/>
          <p:cNvSpPr/>
          <p:nvPr/>
        </p:nvSpPr>
        <p:spPr>
          <a:xfrm>
            <a:off x="2545998" y="6324600"/>
            <a:ext cx="457200" cy="2286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03198" y="6246614"/>
            <a:ext cx="1745863" cy="369332"/>
          </a:xfrm>
          <a:prstGeom prst="rect">
            <a:avLst/>
          </a:prstGeom>
          <a:noFill/>
        </p:spPr>
        <p:txBody>
          <a:bodyPr wrap="none" rtlCol="0">
            <a:spAutoFit/>
          </a:bodyPr>
          <a:lstStyle/>
          <a:p>
            <a:r>
              <a:rPr lang="en-US" dirty="0" smtClean="0"/>
              <a:t>Meets standards</a:t>
            </a:r>
            <a:endParaRPr lang="en-US" dirty="0"/>
          </a:p>
        </p:txBody>
      </p:sp>
      <p:sp>
        <p:nvSpPr>
          <p:cNvPr id="8" name="Rectangle 7"/>
          <p:cNvSpPr/>
          <p:nvPr/>
        </p:nvSpPr>
        <p:spPr>
          <a:xfrm>
            <a:off x="4969158" y="6316980"/>
            <a:ext cx="457200" cy="2286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487318" y="6254234"/>
            <a:ext cx="2262735" cy="369332"/>
          </a:xfrm>
          <a:prstGeom prst="rect">
            <a:avLst/>
          </a:prstGeom>
          <a:noFill/>
          <a:ln>
            <a:noFill/>
          </a:ln>
        </p:spPr>
        <p:txBody>
          <a:bodyPr wrap="none" rtlCol="0">
            <a:spAutoFit/>
          </a:bodyPr>
          <a:lstStyle/>
          <a:p>
            <a:r>
              <a:rPr lang="en-US" dirty="0" smtClean="0"/>
              <a:t>Approaches standards</a:t>
            </a:r>
            <a:endParaRPr lang="en-US" dirty="0"/>
          </a:p>
        </p:txBody>
      </p:sp>
      <p:pic>
        <p:nvPicPr>
          <p:cNvPr id="1028" name="Picture 4" descr="fema figure"/>
          <p:cNvPicPr>
            <a:picLocks noChangeAspect="1" noChangeArrowheads="1"/>
          </p:cNvPicPr>
          <p:nvPr/>
        </p:nvPicPr>
        <p:blipFill>
          <a:blip r:embed="rId2">
            <a:extLst>
              <a:ext uri="{28A0092B-C50C-407E-A947-70E740481C1C}">
                <a14:useLocalDpi xmlns:a14="http://schemas.microsoft.com/office/drawing/2010/main" val="0"/>
              </a:ext>
            </a:extLst>
          </a:blip>
          <a:srcRect t="3017" b="3017"/>
          <a:stretch>
            <a:fillRect/>
          </a:stretch>
        </p:blipFill>
        <p:spPr bwMode="auto">
          <a:xfrm>
            <a:off x="533400" y="1143000"/>
            <a:ext cx="8305800" cy="504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886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Flood Risk</a:t>
            </a:r>
            <a:endParaRPr lang="en-US" dirty="0"/>
          </a:p>
        </p:txBody>
      </p:sp>
      <p:sp>
        <p:nvSpPr>
          <p:cNvPr id="3" name="Content Placeholder 2"/>
          <p:cNvSpPr>
            <a:spLocks noGrp="1"/>
          </p:cNvSpPr>
          <p:nvPr>
            <p:ph idx="1"/>
          </p:nvPr>
        </p:nvSpPr>
        <p:spPr>
          <a:xfrm>
            <a:off x="228600" y="1600200"/>
            <a:ext cx="8763000" cy="4525963"/>
          </a:xfrm>
        </p:spPr>
        <p:txBody>
          <a:bodyPr/>
          <a:lstStyle/>
          <a:p>
            <a:r>
              <a:rPr lang="en-US" dirty="0" smtClean="0">
                <a:solidFill>
                  <a:srgbClr val="FF0000"/>
                </a:solidFill>
              </a:rPr>
              <a:t>The vision </a:t>
            </a:r>
            <a:r>
              <a:rPr lang="en-US" dirty="0" smtClean="0"/>
              <a:t>– digital flood risk maps for the nation</a:t>
            </a:r>
          </a:p>
          <a:p>
            <a:r>
              <a:rPr lang="en-US" dirty="0" smtClean="0">
                <a:solidFill>
                  <a:srgbClr val="FF0000"/>
                </a:solidFill>
              </a:rPr>
              <a:t>The issues </a:t>
            </a:r>
            <a:r>
              <a:rPr lang="en-US" dirty="0" smtClean="0"/>
              <a:t>– cost, accuracy, data</a:t>
            </a:r>
          </a:p>
          <a:p>
            <a:r>
              <a:rPr lang="en-US" dirty="0" smtClean="0">
                <a:solidFill>
                  <a:srgbClr val="FF0000"/>
                </a:solidFill>
              </a:rPr>
              <a:t>The studies </a:t>
            </a:r>
            <a:r>
              <a:rPr lang="en-US" dirty="0" smtClean="0"/>
              <a:t>– two reports from National Academy of Sciences</a:t>
            </a:r>
          </a:p>
          <a:p>
            <a:r>
              <a:rPr lang="en-US" dirty="0" smtClean="0">
                <a:solidFill>
                  <a:srgbClr val="FF0000"/>
                </a:solidFill>
              </a:rPr>
              <a:t>Assessment</a:t>
            </a:r>
            <a:r>
              <a:rPr lang="en-US" dirty="0" smtClean="0"/>
              <a:t> – where are we now?</a:t>
            </a:r>
          </a:p>
          <a:p>
            <a:endParaRPr lang="en-US" dirty="0" smtClean="0"/>
          </a:p>
        </p:txBody>
      </p:sp>
      <p:sp>
        <p:nvSpPr>
          <p:cNvPr id="4" name="Slide Number Placeholder 3"/>
          <p:cNvSpPr>
            <a:spLocks noGrp="1"/>
          </p:cNvSpPr>
          <p:nvPr>
            <p:ph type="sldNum" sz="quarter" idx="12"/>
          </p:nvPr>
        </p:nvSpPr>
        <p:spPr/>
        <p:txBody>
          <a:bodyPr/>
          <a:lstStyle/>
          <a:p>
            <a:fld id="{F82B15EE-1347-4E13-A70E-917AFD644764}" type="slidenum">
              <a:rPr lang="en-US" smtClean="0"/>
              <a:pPr/>
              <a:t>16</a:t>
            </a:fld>
            <a:endParaRPr lang="en-US"/>
          </a:p>
        </p:txBody>
      </p:sp>
      <p:sp>
        <p:nvSpPr>
          <p:cNvPr id="5" name="Rectangle 4"/>
          <p:cNvSpPr/>
          <p:nvPr/>
        </p:nvSpPr>
        <p:spPr>
          <a:xfrm>
            <a:off x="167640" y="2819400"/>
            <a:ext cx="87630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579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27050"/>
            <a:ext cx="7602538" cy="5113338"/>
          </a:xfrm>
          <a:prstGeom prst="rect">
            <a:avLst/>
          </a:prstGeom>
          <a:noFill/>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001713" y="1231900"/>
            <a:ext cx="4614862" cy="2251075"/>
          </a:xfrm>
          <a:prstGeom prst="rect">
            <a:avLst/>
          </a:prstGeom>
          <a:noFill/>
          <a:ln w="28575"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726" name="Text Box 6"/>
          <p:cNvSpPr txBox="1">
            <a:spLocks noChangeArrowheads="1"/>
          </p:cNvSpPr>
          <p:nvPr/>
        </p:nvSpPr>
        <p:spPr bwMode="auto">
          <a:xfrm>
            <a:off x="212725" y="4911725"/>
            <a:ext cx="278923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latin typeface="Arial Unicode MS" pitchFamily="34" charset="-128"/>
              </a:rPr>
              <a:t>This study addressed the technologies producing Imagery and Elevation data components of the DFIRM</a:t>
            </a:r>
          </a:p>
        </p:txBody>
      </p:sp>
      <p:sp>
        <p:nvSpPr>
          <p:cNvPr id="158727" name="Text Box 7"/>
          <p:cNvSpPr txBox="1">
            <a:spLocks noChangeArrowheads="1"/>
          </p:cNvSpPr>
          <p:nvPr/>
        </p:nvSpPr>
        <p:spPr bwMode="auto">
          <a:xfrm>
            <a:off x="2185988" y="1241425"/>
            <a:ext cx="2255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‘Base map information’</a:t>
            </a:r>
          </a:p>
        </p:txBody>
      </p:sp>
      <p:sp>
        <p:nvSpPr>
          <p:cNvPr id="158729" name="Line 9"/>
          <p:cNvSpPr>
            <a:spLocks noChangeShapeType="1"/>
          </p:cNvSpPr>
          <p:nvPr/>
        </p:nvSpPr>
        <p:spPr bwMode="auto">
          <a:xfrm flipH="1">
            <a:off x="1335088" y="3497263"/>
            <a:ext cx="1030287" cy="1495425"/>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1" name="Text Box 11"/>
          <p:cNvSpPr txBox="1">
            <a:spLocks noChangeArrowheads="1"/>
          </p:cNvSpPr>
          <p:nvPr/>
        </p:nvSpPr>
        <p:spPr bwMode="auto">
          <a:xfrm>
            <a:off x="7378700" y="3101975"/>
            <a:ext cx="26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Arial Unicode MS" pitchFamily="34" charset="-128"/>
              </a:rPr>
              <a:t>*</a:t>
            </a:r>
          </a:p>
        </p:txBody>
      </p:sp>
      <p:pic>
        <p:nvPicPr>
          <p:cNvPr id="9" name="Picture 6" descr="Elevation Data for Floodplain Mapping.jpg"/>
          <p:cNvPicPr>
            <a:picLocks noChangeAspect="1"/>
          </p:cNvPicPr>
          <p:nvPr/>
        </p:nvPicPr>
        <p:blipFill>
          <a:blip r:embed="rId4" cstate="print"/>
          <a:srcRect/>
          <a:stretch>
            <a:fillRect/>
          </a:stretch>
        </p:blipFill>
        <p:spPr bwMode="auto">
          <a:xfrm>
            <a:off x="6705600" y="3497263"/>
            <a:ext cx="2081212" cy="3127375"/>
          </a:xfrm>
          <a:prstGeom prst="rect">
            <a:avLst/>
          </a:prstGeom>
          <a:noFill/>
          <a:ln w="9525">
            <a:noFill/>
            <a:miter lim="800000"/>
            <a:headEnd/>
            <a:tailEnd/>
          </a:ln>
        </p:spPr>
      </p:pic>
      <p:sp>
        <p:nvSpPr>
          <p:cNvPr id="2" name="TextBox 1"/>
          <p:cNvSpPr txBox="1"/>
          <p:nvPr/>
        </p:nvSpPr>
        <p:spPr>
          <a:xfrm>
            <a:off x="976261" y="76200"/>
            <a:ext cx="6931128" cy="1077218"/>
          </a:xfrm>
          <a:prstGeom prst="rect">
            <a:avLst/>
          </a:prstGeom>
          <a:solidFill>
            <a:schemeClr val="bg1"/>
          </a:solidFill>
        </p:spPr>
        <p:txBody>
          <a:bodyPr wrap="none" rtlCol="0">
            <a:spAutoFit/>
          </a:bodyPr>
          <a:lstStyle/>
          <a:p>
            <a:pPr algn="ctr"/>
            <a:r>
              <a:rPr lang="en-US" sz="3200" dirty="0" smtClean="0"/>
              <a:t>2007 National Research Council Study: </a:t>
            </a:r>
          </a:p>
          <a:p>
            <a:pPr algn="ctr"/>
            <a:r>
              <a:rPr lang="en-US" sz="3200" dirty="0" err="1" smtClean="0"/>
              <a:t>Basemap</a:t>
            </a:r>
            <a:r>
              <a:rPr lang="en-US" sz="3200" dirty="0" smtClean="0"/>
              <a:t> Inputs for Floodplain  Mapping</a:t>
            </a:r>
            <a:endParaRPr lang="en-US" sz="3200" dirty="0"/>
          </a:p>
        </p:txBody>
      </p:sp>
      <p:sp>
        <p:nvSpPr>
          <p:cNvPr id="4" name="TextBox 3"/>
          <p:cNvSpPr txBox="1"/>
          <p:nvPr/>
        </p:nvSpPr>
        <p:spPr>
          <a:xfrm>
            <a:off x="3001963" y="5640388"/>
            <a:ext cx="3124200" cy="923330"/>
          </a:xfrm>
          <a:prstGeom prst="rect">
            <a:avLst/>
          </a:prstGeom>
          <a:noFill/>
          <a:ln>
            <a:solidFill>
              <a:schemeClr val="tx1"/>
            </a:solidFill>
          </a:ln>
        </p:spPr>
        <p:txBody>
          <a:bodyPr wrap="square" rtlCol="0">
            <a:spAutoFit/>
          </a:bodyPr>
          <a:lstStyle/>
          <a:p>
            <a:r>
              <a:rPr lang="en-US" dirty="0" smtClean="0"/>
              <a:t>Study was prompted by questions from the </a:t>
            </a:r>
            <a:r>
              <a:rPr lang="en-US" dirty="0" smtClean="0">
                <a:solidFill>
                  <a:srgbClr val="FF0000"/>
                </a:solidFill>
              </a:rPr>
              <a:t>Senate Appropriations Committee</a:t>
            </a:r>
            <a:endParaRPr lang="en-US" dirty="0">
              <a:solidFill>
                <a:srgbClr val="FF0000"/>
              </a:solidFill>
            </a:endParaRPr>
          </a:p>
        </p:txBody>
      </p:sp>
    </p:spTree>
    <p:extLst>
      <p:ext uri="{BB962C8B-B14F-4D97-AF65-F5344CB8AC3E}">
        <p14:creationId xmlns:p14="http://schemas.microsoft.com/office/powerpoint/2010/main" val="4041180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9" name="Rectangle 11"/>
          <p:cNvSpPr>
            <a:spLocks noChangeArrowheads="1"/>
          </p:cNvSpPr>
          <p:nvPr/>
        </p:nvSpPr>
        <p:spPr bwMode="auto">
          <a:xfrm>
            <a:off x="3817938" y="182563"/>
            <a:ext cx="1654175" cy="19891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5901" name="Picture 13" descr="Fi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50" y="681038"/>
            <a:ext cx="5083175" cy="3579812"/>
          </a:xfrm>
          <a:prstGeom prst="rect">
            <a:avLst/>
          </a:prstGeom>
          <a:noFill/>
          <a:extLst>
            <a:ext uri="{909E8E84-426E-40DD-AFC4-6F175D3DCCD1}">
              <a14:hiddenFill xmlns:a14="http://schemas.microsoft.com/office/drawing/2010/main">
                <a:solidFill>
                  <a:srgbClr val="FFFFFF"/>
                </a:solidFill>
              </a14:hiddenFill>
            </a:ext>
          </a:extLst>
        </p:spPr>
      </p:pic>
      <p:sp>
        <p:nvSpPr>
          <p:cNvPr id="165894" name="Text Box 6"/>
          <p:cNvSpPr txBox="1">
            <a:spLocks noChangeArrowheads="1"/>
          </p:cNvSpPr>
          <p:nvPr/>
        </p:nvSpPr>
        <p:spPr bwMode="auto">
          <a:xfrm>
            <a:off x="357188" y="4252913"/>
            <a:ext cx="8526462"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25000"/>
              <a:buFontTx/>
              <a:buChar char="•"/>
            </a:pPr>
            <a:r>
              <a:rPr lang="en-US" sz="2400" b="0">
                <a:solidFill>
                  <a:schemeClr val="accent2"/>
                </a:solidFill>
              </a:rPr>
              <a:t>  </a:t>
            </a:r>
            <a:r>
              <a:rPr lang="en-US" sz="2400" b="0">
                <a:solidFill>
                  <a:schemeClr val="tx1"/>
                </a:solidFill>
              </a:rPr>
              <a:t>Digital orthophotos show two-dimensional features like roads, buildings, vegetation, and rivers, </a:t>
            </a:r>
          </a:p>
          <a:p>
            <a:pPr>
              <a:buClr>
                <a:schemeClr val="accent2"/>
              </a:buClr>
              <a:buSzPct val="125000"/>
              <a:buFontTx/>
              <a:buChar char="•"/>
            </a:pPr>
            <a:r>
              <a:rPr lang="en-US" sz="2400" b="0">
                <a:solidFill>
                  <a:schemeClr val="tx1"/>
                </a:solidFill>
              </a:rPr>
              <a:t>  Photogrammetry is mature</a:t>
            </a:r>
          </a:p>
          <a:p>
            <a:pPr>
              <a:buClr>
                <a:schemeClr val="accent2"/>
              </a:buClr>
              <a:buSzPct val="125000"/>
              <a:buFontTx/>
              <a:buChar char="•"/>
            </a:pPr>
            <a:r>
              <a:rPr lang="en-US" sz="2400" b="0">
                <a:solidFill>
                  <a:schemeClr val="tx1"/>
                </a:solidFill>
              </a:rPr>
              <a:t>  </a:t>
            </a:r>
            <a:r>
              <a:rPr lang="en-US" sz="2400" b="0">
                <a:solidFill>
                  <a:srgbClr val="FF3300"/>
                </a:solidFill>
              </a:rPr>
              <a:t>Orthophotos are the ideal base imagery</a:t>
            </a:r>
            <a:r>
              <a:rPr lang="en-US" sz="2400" b="0">
                <a:solidFill>
                  <a:schemeClr val="tx1"/>
                </a:solidFill>
              </a:rPr>
              <a:t> for FEMA Map Modernization purposes</a:t>
            </a:r>
          </a:p>
        </p:txBody>
      </p:sp>
      <p:pic>
        <p:nvPicPr>
          <p:cNvPr id="165896" name="Picture 8" descr="Fig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7738" y="893763"/>
            <a:ext cx="4237037" cy="3186112"/>
          </a:xfrm>
          <a:prstGeom prst="rect">
            <a:avLst/>
          </a:prstGeom>
          <a:noFill/>
          <a:extLst>
            <a:ext uri="{909E8E84-426E-40DD-AFC4-6F175D3DCCD1}">
              <a14:hiddenFill xmlns:a14="http://schemas.microsoft.com/office/drawing/2010/main">
                <a:solidFill>
                  <a:srgbClr val="FFFFFF"/>
                </a:solidFill>
              </a14:hiddenFill>
            </a:ext>
          </a:extLst>
        </p:spPr>
      </p:pic>
      <p:sp>
        <p:nvSpPr>
          <p:cNvPr id="165892" name="Text Box 4"/>
          <p:cNvSpPr txBox="1">
            <a:spLocks noChangeArrowheads="1"/>
          </p:cNvSpPr>
          <p:nvPr/>
        </p:nvSpPr>
        <p:spPr bwMode="auto">
          <a:xfrm>
            <a:off x="3530256" y="263525"/>
            <a:ext cx="21327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a:solidFill>
                  <a:schemeClr val="accent2"/>
                </a:solidFill>
              </a:rPr>
              <a:t>Base </a:t>
            </a:r>
            <a:r>
              <a:rPr lang="en-US" sz="2800" dirty="0" smtClean="0">
                <a:solidFill>
                  <a:schemeClr val="accent2"/>
                </a:solidFill>
              </a:rPr>
              <a:t>Imagery</a:t>
            </a:r>
            <a:endParaRPr lang="en-US" sz="2800" dirty="0">
              <a:solidFill>
                <a:schemeClr val="accent2"/>
              </a:solidFill>
            </a:endParaRPr>
          </a:p>
        </p:txBody>
      </p:sp>
    </p:spTree>
    <p:extLst>
      <p:ext uri="{BB962C8B-B14F-4D97-AF65-F5344CB8AC3E}">
        <p14:creationId xmlns:p14="http://schemas.microsoft.com/office/powerpoint/2010/main" val="24625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Text Box 4"/>
          <p:cNvSpPr txBox="1">
            <a:spLocks noChangeArrowheads="1"/>
          </p:cNvSpPr>
          <p:nvPr/>
        </p:nvSpPr>
        <p:spPr bwMode="auto">
          <a:xfrm>
            <a:off x="2346325" y="263525"/>
            <a:ext cx="4657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National Elevation Dataset</a:t>
            </a:r>
          </a:p>
        </p:txBody>
      </p:sp>
      <p:sp>
        <p:nvSpPr>
          <p:cNvPr id="173064" name="Text Box 8"/>
          <p:cNvSpPr txBox="1">
            <a:spLocks noChangeArrowheads="1"/>
          </p:cNvSpPr>
          <p:nvPr/>
        </p:nvSpPr>
        <p:spPr bwMode="auto">
          <a:xfrm>
            <a:off x="5492750" y="809625"/>
            <a:ext cx="365125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600" b="0" dirty="0"/>
              <a:t>  Conversion of contours on 1:24,000 topographic maps to </a:t>
            </a:r>
            <a:r>
              <a:rPr lang="en-US" sz="1600" b="0" dirty="0" smtClean="0"/>
              <a:t> </a:t>
            </a:r>
            <a:r>
              <a:rPr lang="en-US" sz="1600" b="0" dirty="0"/>
              <a:t>a 30m grid in continental United </a:t>
            </a:r>
            <a:r>
              <a:rPr lang="en-US" sz="1600" b="0" dirty="0" smtClean="0"/>
              <a:t>States</a:t>
            </a:r>
          </a:p>
          <a:p>
            <a:pPr>
              <a:buFontTx/>
              <a:buChar char="•"/>
            </a:pPr>
            <a:endParaRPr lang="en-US" sz="1600" b="0" dirty="0"/>
          </a:p>
          <a:p>
            <a:pPr>
              <a:buFontTx/>
              <a:buChar char="•"/>
            </a:pPr>
            <a:r>
              <a:rPr lang="en-US" dirty="0">
                <a:solidFill>
                  <a:schemeClr val="accent2"/>
                </a:solidFill>
              </a:rPr>
              <a:t>Root Mean Square error of national elevation data is 2.34 m (8 </a:t>
            </a:r>
            <a:r>
              <a:rPr lang="en-US" dirty="0" err="1">
                <a:solidFill>
                  <a:schemeClr val="accent2"/>
                </a:solidFill>
              </a:rPr>
              <a:t>ft</a:t>
            </a:r>
            <a:r>
              <a:rPr lang="en-US" dirty="0">
                <a:solidFill>
                  <a:schemeClr val="accent2"/>
                </a:solidFill>
              </a:rPr>
              <a:t>)</a:t>
            </a:r>
          </a:p>
          <a:p>
            <a:pPr>
              <a:buFontTx/>
              <a:buChar char="•"/>
            </a:pPr>
            <a:r>
              <a:rPr lang="en-US" dirty="0">
                <a:solidFill>
                  <a:schemeClr val="accent2"/>
                </a:solidFill>
              </a:rPr>
              <a:t>  FEMA flood map standards call for error 17 -- 35cm (0.6 --1.2 </a:t>
            </a:r>
            <a:r>
              <a:rPr lang="en-US" dirty="0" err="1">
                <a:solidFill>
                  <a:schemeClr val="accent2"/>
                </a:solidFill>
              </a:rPr>
              <a:t>ft</a:t>
            </a:r>
            <a:r>
              <a:rPr lang="en-US" dirty="0">
                <a:solidFill>
                  <a:schemeClr val="accent2"/>
                </a:solidFill>
              </a:rPr>
              <a:t>)</a:t>
            </a:r>
          </a:p>
        </p:txBody>
      </p:sp>
      <p:pic>
        <p:nvPicPr>
          <p:cNvPr id="173065" name="Picture 9"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79463"/>
            <a:ext cx="5305425" cy="3979862"/>
          </a:xfrm>
          <a:prstGeom prst="rect">
            <a:avLst/>
          </a:prstGeom>
          <a:noFill/>
          <a:extLst>
            <a:ext uri="{909E8E84-426E-40DD-AFC4-6F175D3DCCD1}">
              <a14:hiddenFill xmlns:a14="http://schemas.microsoft.com/office/drawing/2010/main">
                <a:solidFill>
                  <a:srgbClr val="FFFFFF"/>
                </a:solidFill>
              </a14:hiddenFill>
            </a:ext>
          </a:extLst>
        </p:spPr>
      </p:pic>
      <p:sp>
        <p:nvSpPr>
          <p:cNvPr id="173067" name="Rectangle 11"/>
          <p:cNvSpPr>
            <a:spLocks noChangeArrowheads="1"/>
          </p:cNvSpPr>
          <p:nvPr/>
        </p:nvSpPr>
        <p:spPr bwMode="auto">
          <a:xfrm>
            <a:off x="1163638" y="728663"/>
            <a:ext cx="42211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a:solidFill>
                  <a:schemeClr val="bg1"/>
                </a:solidFill>
              </a:rPr>
              <a:t>Slope map of the U.S. gives approximate scope of a national elevation program</a:t>
            </a:r>
          </a:p>
        </p:txBody>
      </p:sp>
      <p:sp>
        <p:nvSpPr>
          <p:cNvPr id="173069" name="Rectangle 13"/>
          <p:cNvSpPr>
            <a:spLocks noChangeArrowheads="1"/>
          </p:cNvSpPr>
          <p:nvPr/>
        </p:nvSpPr>
        <p:spPr bwMode="auto">
          <a:xfrm>
            <a:off x="203200" y="4843463"/>
            <a:ext cx="4572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0">
                <a:solidFill>
                  <a:srgbClr val="FF3300"/>
                </a:solidFill>
              </a:rPr>
              <a:t>11% of the continental US and Alaska has zero slope</a:t>
            </a:r>
            <a:r>
              <a:rPr lang="en-US" b="0"/>
              <a:t> in the current National Elevation Dataset, much of which is in high-risk,</a:t>
            </a:r>
          </a:p>
          <a:p>
            <a:r>
              <a:rPr lang="en-US" b="0"/>
              <a:t>coastal flooding areas.</a:t>
            </a:r>
          </a:p>
        </p:txBody>
      </p:sp>
      <p:sp>
        <p:nvSpPr>
          <p:cNvPr id="2" name="Rectangle 1"/>
          <p:cNvSpPr/>
          <p:nvPr/>
        </p:nvSpPr>
        <p:spPr>
          <a:xfrm>
            <a:off x="5492750" y="1828800"/>
            <a:ext cx="365125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53569" y="4977110"/>
            <a:ext cx="3729611" cy="461665"/>
          </a:xfrm>
          <a:prstGeom prst="rect">
            <a:avLst/>
          </a:prstGeom>
          <a:noFill/>
          <a:ln>
            <a:solidFill>
              <a:schemeClr val="tx1"/>
            </a:solidFill>
          </a:ln>
        </p:spPr>
        <p:txBody>
          <a:bodyPr wrap="none" rtlCol="0">
            <a:spAutoFit/>
          </a:bodyPr>
          <a:lstStyle/>
          <a:p>
            <a:r>
              <a:rPr lang="en-US" sz="2400" dirty="0" smtClean="0"/>
              <a:t>Slope Map of continental US</a:t>
            </a:r>
            <a:endParaRPr lang="en-US" sz="2400" dirty="0"/>
          </a:p>
        </p:txBody>
      </p:sp>
      <p:cxnSp>
        <p:nvCxnSpPr>
          <p:cNvPr id="5" name="Straight Arrow Connector 4"/>
          <p:cNvCxnSpPr>
            <a:stCxn id="3" idx="1"/>
          </p:cNvCxnSpPr>
          <p:nvPr/>
        </p:nvCxnSpPr>
        <p:spPr>
          <a:xfrm flipH="1" flipV="1">
            <a:off x="4419600" y="4114800"/>
            <a:ext cx="1033969" cy="1093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38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Flood Risk</a:t>
            </a:r>
            <a:endParaRPr lang="en-US" dirty="0"/>
          </a:p>
        </p:txBody>
      </p:sp>
      <p:sp>
        <p:nvSpPr>
          <p:cNvPr id="3" name="Content Placeholder 2"/>
          <p:cNvSpPr>
            <a:spLocks noGrp="1"/>
          </p:cNvSpPr>
          <p:nvPr>
            <p:ph idx="1"/>
          </p:nvPr>
        </p:nvSpPr>
        <p:spPr>
          <a:xfrm>
            <a:off x="228600" y="1600200"/>
            <a:ext cx="8763000" cy="4525963"/>
          </a:xfrm>
        </p:spPr>
        <p:txBody>
          <a:bodyPr/>
          <a:lstStyle/>
          <a:p>
            <a:r>
              <a:rPr lang="en-US" dirty="0" smtClean="0">
                <a:solidFill>
                  <a:srgbClr val="FF0000"/>
                </a:solidFill>
              </a:rPr>
              <a:t>The vision </a:t>
            </a:r>
            <a:r>
              <a:rPr lang="en-US" dirty="0" smtClean="0"/>
              <a:t>– digital flood risk maps for the nation</a:t>
            </a:r>
          </a:p>
          <a:p>
            <a:r>
              <a:rPr lang="en-US" dirty="0" smtClean="0">
                <a:solidFill>
                  <a:srgbClr val="FF0000"/>
                </a:solidFill>
              </a:rPr>
              <a:t>The issues </a:t>
            </a:r>
            <a:r>
              <a:rPr lang="en-US" dirty="0" smtClean="0"/>
              <a:t>– cost, accuracy, data</a:t>
            </a:r>
          </a:p>
          <a:p>
            <a:r>
              <a:rPr lang="en-US" dirty="0" smtClean="0">
                <a:solidFill>
                  <a:srgbClr val="FF0000"/>
                </a:solidFill>
              </a:rPr>
              <a:t>The studies </a:t>
            </a:r>
            <a:r>
              <a:rPr lang="en-US" dirty="0" smtClean="0"/>
              <a:t>– two reports from National Academy of Sciences</a:t>
            </a:r>
          </a:p>
          <a:p>
            <a:r>
              <a:rPr lang="en-US" dirty="0" smtClean="0">
                <a:solidFill>
                  <a:srgbClr val="FF0000"/>
                </a:solidFill>
              </a:rPr>
              <a:t>Assessment</a:t>
            </a:r>
            <a:r>
              <a:rPr lang="en-US" dirty="0" smtClean="0"/>
              <a:t> – where are we now?</a:t>
            </a:r>
          </a:p>
          <a:p>
            <a:pPr marL="0" indent="0">
              <a:buNone/>
            </a:pPr>
            <a:endParaRPr lang="en-US" dirty="0" smtClean="0"/>
          </a:p>
        </p:txBody>
      </p:sp>
      <p:sp>
        <p:nvSpPr>
          <p:cNvPr id="4" name="Slide Number Placeholder 3"/>
          <p:cNvSpPr>
            <a:spLocks noGrp="1"/>
          </p:cNvSpPr>
          <p:nvPr>
            <p:ph type="sldNum" sz="quarter" idx="12"/>
          </p:nvPr>
        </p:nvSpPr>
        <p:spPr/>
        <p:txBody>
          <a:bodyPr/>
          <a:lstStyle/>
          <a:p>
            <a:fld id="{F82B15EE-1347-4E13-A70E-917AFD644764}" type="slidenum">
              <a:rPr lang="en-US" smtClean="0"/>
              <a:pPr/>
              <a:t>2</a:t>
            </a:fld>
            <a:endParaRPr lang="en-US" dirty="0"/>
          </a:p>
        </p:txBody>
      </p:sp>
    </p:spTree>
    <p:extLst>
      <p:ext uri="{BB962C8B-B14F-4D97-AF65-F5344CB8AC3E}">
        <p14:creationId xmlns:p14="http://schemas.microsoft.com/office/powerpoint/2010/main" val="104655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2" name="Picture 4" descr="Fig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0" y="955675"/>
            <a:ext cx="5889625" cy="3257550"/>
          </a:xfrm>
          <a:prstGeom prst="rect">
            <a:avLst/>
          </a:prstGeom>
          <a:noFill/>
          <a:extLst>
            <a:ext uri="{909E8E84-426E-40DD-AFC4-6F175D3DCCD1}">
              <a14:hiddenFill xmlns:a14="http://schemas.microsoft.com/office/drawing/2010/main">
                <a:solidFill>
                  <a:srgbClr val="FFFFFF"/>
                </a:solidFill>
              </a14:hiddenFill>
            </a:ext>
          </a:extLst>
        </p:spPr>
      </p:pic>
      <p:sp>
        <p:nvSpPr>
          <p:cNvPr id="181253" name="Text Box 5"/>
          <p:cNvSpPr txBox="1">
            <a:spLocks noChangeArrowheads="1"/>
          </p:cNvSpPr>
          <p:nvPr/>
        </p:nvSpPr>
        <p:spPr bwMode="auto">
          <a:xfrm>
            <a:off x="3051175" y="996950"/>
            <a:ext cx="354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400" b="0"/>
              <a:t>Age of USGS topographic maps in the </a:t>
            </a:r>
          </a:p>
          <a:p>
            <a:r>
              <a:rPr lang="en-US" sz="1400" b="0"/>
              <a:t>National Elevation Dataset (NED)</a:t>
            </a:r>
          </a:p>
        </p:txBody>
      </p:sp>
      <p:sp>
        <p:nvSpPr>
          <p:cNvPr id="181255" name="Text Box 7"/>
          <p:cNvSpPr txBox="1">
            <a:spLocks noChangeArrowheads="1"/>
          </p:cNvSpPr>
          <p:nvPr/>
        </p:nvSpPr>
        <p:spPr bwMode="auto">
          <a:xfrm>
            <a:off x="2571750" y="263525"/>
            <a:ext cx="4179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i="1">
                <a:solidFill>
                  <a:schemeClr val="accent2"/>
                </a:solidFill>
              </a:rPr>
              <a:t>Elevation for the Nation</a:t>
            </a:r>
          </a:p>
        </p:txBody>
      </p:sp>
      <p:sp>
        <p:nvSpPr>
          <p:cNvPr id="181256" name="Rectangle 8"/>
          <p:cNvSpPr>
            <a:spLocks noChangeArrowheads="1"/>
          </p:cNvSpPr>
          <p:nvPr/>
        </p:nvSpPr>
        <p:spPr bwMode="auto">
          <a:xfrm>
            <a:off x="190500" y="4173538"/>
            <a:ext cx="88392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SzPct val="135000"/>
              <a:buFontTx/>
              <a:buChar char="•"/>
            </a:pPr>
            <a:r>
              <a:rPr lang="en-US" sz="1600" b="0"/>
              <a:t>  </a:t>
            </a:r>
            <a:r>
              <a:rPr lang="en-US" sz="2400" b="0"/>
              <a:t>Terrain data in USGS topographic maps are on </a:t>
            </a:r>
            <a:r>
              <a:rPr lang="en-US" sz="2400" b="0">
                <a:solidFill>
                  <a:srgbClr val="FF3300"/>
                </a:solidFill>
              </a:rPr>
              <a:t>average 35 years old</a:t>
            </a:r>
            <a:r>
              <a:rPr lang="en-US" sz="2400" b="0"/>
              <a:t> and flood mapping requires data that are either collected or considered for updating within the last 7 years. </a:t>
            </a:r>
          </a:p>
          <a:p>
            <a:pPr>
              <a:buClr>
                <a:schemeClr val="accent2"/>
              </a:buClr>
              <a:buSzPct val="135000"/>
              <a:buFontTx/>
              <a:buChar char="•"/>
            </a:pPr>
            <a:r>
              <a:rPr lang="en-US" sz="2400" b="0"/>
              <a:t> </a:t>
            </a:r>
            <a:r>
              <a:rPr lang="en-US" sz="2400" b="0">
                <a:solidFill>
                  <a:srgbClr val="FF3300"/>
                </a:solidFill>
              </a:rPr>
              <a:t>Existing elevation data are thus ~ 1/10 accuracy and about 5 times older</a:t>
            </a:r>
            <a:r>
              <a:rPr lang="en-US" sz="2400" b="0"/>
              <a:t> than needed for the flood mapping task.</a:t>
            </a:r>
          </a:p>
        </p:txBody>
      </p:sp>
    </p:spTree>
    <p:extLst>
      <p:ext uri="{BB962C8B-B14F-4D97-AF65-F5344CB8AC3E}">
        <p14:creationId xmlns:p14="http://schemas.microsoft.com/office/powerpoint/2010/main" val="22089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2038079" y="263525"/>
            <a:ext cx="522341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dirty="0" smtClean="0">
                <a:solidFill>
                  <a:schemeClr val="accent2"/>
                </a:solidFill>
              </a:rPr>
              <a:t>Light </a:t>
            </a:r>
            <a:r>
              <a:rPr lang="en-US" sz="2800" dirty="0">
                <a:solidFill>
                  <a:schemeClr val="accent2"/>
                </a:solidFill>
              </a:rPr>
              <a:t>Detection and Ranging (</a:t>
            </a:r>
            <a:r>
              <a:rPr lang="en-US" sz="2800" dirty="0" err="1">
                <a:solidFill>
                  <a:schemeClr val="accent2"/>
                </a:solidFill>
              </a:rPr>
              <a:t>lidar</a:t>
            </a:r>
            <a:r>
              <a:rPr lang="en-US" sz="2800" dirty="0">
                <a:solidFill>
                  <a:schemeClr val="accent2"/>
                </a:solidFill>
              </a:rPr>
              <a:t>)</a:t>
            </a:r>
          </a:p>
        </p:txBody>
      </p:sp>
      <p:sp>
        <p:nvSpPr>
          <p:cNvPr id="171015" name="Rectangle 7"/>
          <p:cNvSpPr>
            <a:spLocks noChangeArrowheads="1"/>
          </p:cNvSpPr>
          <p:nvPr/>
        </p:nvSpPr>
        <p:spPr bwMode="auto">
          <a:xfrm>
            <a:off x="381000" y="786745"/>
            <a:ext cx="8229600"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0" hangingPunct="0">
              <a:spcBef>
                <a:spcPct val="20000"/>
              </a:spcBef>
              <a:buClr>
                <a:schemeClr val="accent2"/>
              </a:buClr>
              <a:buSzPct val="125000"/>
              <a:buFontTx/>
              <a:buChar char="•"/>
            </a:pPr>
            <a:r>
              <a:rPr lang="en-US" sz="2200" b="0" dirty="0" err="1">
                <a:solidFill>
                  <a:srgbClr val="FF3300"/>
                </a:solidFill>
              </a:rPr>
              <a:t>Lidar</a:t>
            </a:r>
            <a:r>
              <a:rPr lang="en-US" sz="2200" b="0" dirty="0">
                <a:solidFill>
                  <a:srgbClr val="FF3300"/>
                </a:solidFill>
              </a:rPr>
              <a:t> uses single laser pulses</a:t>
            </a:r>
            <a:r>
              <a:rPr lang="en-US" sz="2200" b="0" dirty="0">
                <a:solidFill>
                  <a:schemeClr val="tx1"/>
                </a:solidFill>
              </a:rPr>
              <a:t> to see through or between the trees to create thousands of  3-D point measurements per second </a:t>
            </a:r>
          </a:p>
        </p:txBody>
      </p:sp>
      <p:pic>
        <p:nvPicPr>
          <p:cNvPr id="171016" name="Picture 8" descr="Fig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690" y="1676400"/>
            <a:ext cx="3057549" cy="50603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ave - bottom left- trick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2225" y="1874510"/>
            <a:ext cx="2495550" cy="18367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ve - top left- trick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2219" y="4385935"/>
            <a:ext cx="2595562" cy="1943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a:spLocks noChangeArrowheads="1"/>
          </p:cNvSpPr>
          <p:nvPr/>
        </p:nvSpPr>
        <p:spPr bwMode="auto">
          <a:xfrm>
            <a:off x="4862513" y="3128635"/>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8" name="Rectangle 10"/>
          <p:cNvSpPr>
            <a:spLocks noChangeArrowheads="1"/>
          </p:cNvSpPr>
          <p:nvPr/>
        </p:nvSpPr>
        <p:spPr bwMode="auto">
          <a:xfrm>
            <a:off x="4862513" y="3128635"/>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9" name="Rectangle 14"/>
          <p:cNvSpPr>
            <a:spLocks noChangeArrowheads="1"/>
          </p:cNvSpPr>
          <p:nvPr/>
        </p:nvSpPr>
        <p:spPr bwMode="auto">
          <a:xfrm>
            <a:off x="4862513" y="3128635"/>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0" name="Rectangle 16"/>
          <p:cNvSpPr>
            <a:spLocks noChangeArrowheads="1"/>
          </p:cNvSpPr>
          <p:nvPr/>
        </p:nvSpPr>
        <p:spPr bwMode="auto">
          <a:xfrm>
            <a:off x="4862513" y="3128635"/>
            <a:ext cx="2974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1" name="Text Box 35"/>
          <p:cNvSpPr txBox="1">
            <a:spLocks noChangeArrowheads="1"/>
          </p:cNvSpPr>
          <p:nvPr/>
        </p:nvSpPr>
        <p:spPr bwMode="auto">
          <a:xfrm>
            <a:off x="4788694" y="3685847"/>
            <a:ext cx="3122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a:t>Digital elevation model from National Elevation Dataset</a:t>
            </a:r>
          </a:p>
        </p:txBody>
      </p:sp>
      <p:sp>
        <p:nvSpPr>
          <p:cNvPr id="12" name="Text Box 37"/>
          <p:cNvSpPr txBox="1">
            <a:spLocks noChangeArrowheads="1"/>
          </p:cNvSpPr>
          <p:nvPr/>
        </p:nvSpPr>
        <p:spPr bwMode="auto">
          <a:xfrm>
            <a:off x="4518819" y="6400472"/>
            <a:ext cx="3662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b="0" dirty="0"/>
              <a:t>Digital elevation model from </a:t>
            </a:r>
            <a:r>
              <a:rPr lang="en-US" b="0" dirty="0" err="1"/>
              <a:t>lidar</a:t>
            </a:r>
            <a:endParaRPr lang="en-US" b="0" dirty="0"/>
          </a:p>
        </p:txBody>
      </p:sp>
    </p:spTree>
    <p:extLst>
      <p:ext uri="{BB962C8B-B14F-4D97-AF65-F5344CB8AC3E}">
        <p14:creationId xmlns:p14="http://schemas.microsoft.com/office/powerpoint/2010/main" val="1506488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Land Elevation Mapping</a:t>
            </a:r>
            <a:endParaRPr lang="en-US" dirty="0"/>
          </a:p>
        </p:txBody>
      </p:sp>
      <p:pic>
        <p:nvPicPr>
          <p:cNvPr id="3" name="Picture 4" descr="wy_detail_25%"/>
          <p:cNvPicPr>
            <a:picLocks noChangeAspect="1" noChangeArrowheads="1"/>
          </p:cNvPicPr>
          <p:nvPr/>
        </p:nvPicPr>
        <p:blipFill>
          <a:blip r:embed="rId2" cstate="print"/>
          <a:srcRect l="1666" t="2486"/>
          <a:stretch>
            <a:fillRect/>
          </a:stretch>
        </p:blipFill>
        <p:spPr bwMode="auto">
          <a:xfrm>
            <a:off x="914400" y="1219200"/>
            <a:ext cx="7772400" cy="5081746"/>
          </a:xfrm>
          <a:prstGeom prst="rect">
            <a:avLst/>
          </a:prstGeom>
          <a:noFill/>
          <a:ln w="9525">
            <a:noFill/>
            <a:miter lim="800000"/>
            <a:headEnd/>
            <a:tailEnd/>
          </a:ln>
        </p:spPr>
      </p:pic>
      <p:sp>
        <p:nvSpPr>
          <p:cNvPr id="4" name="TextBox 3"/>
          <p:cNvSpPr txBox="1"/>
          <p:nvPr/>
        </p:nvSpPr>
        <p:spPr>
          <a:xfrm>
            <a:off x="3505200" y="5867400"/>
            <a:ext cx="5437066" cy="369332"/>
          </a:xfrm>
          <a:prstGeom prst="rect">
            <a:avLst/>
          </a:prstGeom>
          <a:noFill/>
        </p:spPr>
        <p:txBody>
          <a:bodyPr wrap="none" rtlCol="0">
            <a:spAutoFit/>
          </a:bodyPr>
          <a:lstStyle/>
          <a:p>
            <a:r>
              <a:rPr lang="en-US" dirty="0" smtClean="0"/>
              <a:t>Image: Roberto Gutierrez, UT Center for Space Research</a:t>
            </a:r>
            <a:endParaRPr lang="en-US" dirty="0"/>
          </a:p>
        </p:txBody>
      </p:sp>
      <p:sp>
        <p:nvSpPr>
          <p:cNvPr id="6" name="Slide Number Placeholder 5"/>
          <p:cNvSpPr>
            <a:spLocks noGrp="1"/>
          </p:cNvSpPr>
          <p:nvPr>
            <p:ph type="sldNum" sz="quarter" idx="12"/>
          </p:nvPr>
        </p:nvSpPr>
        <p:spPr/>
        <p:txBody>
          <a:bodyPr/>
          <a:lstStyle/>
          <a:p>
            <a:fld id="{C963CBAA-90BE-4B90-A69F-08BC16058E66}" type="slidenum">
              <a:rPr lang="en-US" smtClean="0"/>
              <a:pPr/>
              <a:t>22</a:t>
            </a:fld>
            <a:endParaRPr lang="en-US"/>
          </a:p>
        </p:txBody>
      </p:sp>
    </p:spTree>
    <p:extLst>
      <p:ext uri="{BB962C8B-B14F-4D97-AF65-F5344CB8AC3E}">
        <p14:creationId xmlns:p14="http://schemas.microsoft.com/office/powerpoint/2010/main" val="3419719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32" y="228600"/>
            <a:ext cx="8229600" cy="1143000"/>
          </a:xfrm>
        </p:spPr>
        <p:txBody>
          <a:bodyPr/>
          <a:lstStyle/>
          <a:p>
            <a:r>
              <a:rPr lang="en-US" dirty="0" smtClean="0"/>
              <a:t>Conclusions from 2007 Study</a:t>
            </a:r>
            <a:endParaRPr lang="en-US" dirty="0"/>
          </a:p>
        </p:txBody>
      </p:sp>
      <p:sp>
        <p:nvSpPr>
          <p:cNvPr id="3" name="Content Placeholder 2"/>
          <p:cNvSpPr>
            <a:spLocks noGrp="1"/>
          </p:cNvSpPr>
          <p:nvPr>
            <p:ph idx="1"/>
          </p:nvPr>
        </p:nvSpPr>
        <p:spPr>
          <a:xfrm>
            <a:off x="304800" y="1358105"/>
            <a:ext cx="6019800" cy="4525963"/>
          </a:xfrm>
        </p:spPr>
        <p:txBody>
          <a:bodyPr>
            <a:normAutofit fontScale="92500" lnSpcReduction="20000"/>
          </a:bodyPr>
          <a:lstStyle/>
          <a:p>
            <a:r>
              <a:rPr lang="en-US" dirty="0" err="1" smtClean="0">
                <a:solidFill>
                  <a:srgbClr val="FF0000"/>
                </a:solidFill>
              </a:rPr>
              <a:t>Basemap</a:t>
            </a:r>
            <a:r>
              <a:rPr lang="en-US" dirty="0" smtClean="0">
                <a:solidFill>
                  <a:srgbClr val="FF0000"/>
                </a:solidFill>
              </a:rPr>
              <a:t> imagery is fine </a:t>
            </a:r>
            <a:r>
              <a:rPr lang="en-US" dirty="0" smtClean="0"/>
              <a:t>for floodplain mapping</a:t>
            </a:r>
          </a:p>
          <a:p>
            <a:r>
              <a:rPr lang="en-US" dirty="0" smtClean="0"/>
              <a:t>Existing elevation data have about </a:t>
            </a:r>
            <a:r>
              <a:rPr lang="en-US" dirty="0" smtClean="0">
                <a:solidFill>
                  <a:srgbClr val="FF0000"/>
                </a:solidFill>
              </a:rPr>
              <a:t>1/10 accuracy </a:t>
            </a:r>
            <a:r>
              <a:rPr lang="en-US" dirty="0" smtClean="0"/>
              <a:t>needed for floodplain mapping and are </a:t>
            </a:r>
            <a:r>
              <a:rPr lang="en-US" dirty="0" smtClean="0">
                <a:solidFill>
                  <a:srgbClr val="FF0000"/>
                </a:solidFill>
              </a:rPr>
              <a:t>too old</a:t>
            </a:r>
          </a:p>
          <a:p>
            <a:r>
              <a:rPr lang="en-US" dirty="0" smtClean="0"/>
              <a:t>A </a:t>
            </a:r>
            <a:r>
              <a:rPr lang="en-US" dirty="0" smtClean="0">
                <a:solidFill>
                  <a:srgbClr val="FF0000"/>
                </a:solidFill>
              </a:rPr>
              <a:t>new elevation coverage</a:t>
            </a:r>
            <a:r>
              <a:rPr lang="en-US" dirty="0" smtClean="0"/>
              <a:t> of the nation is needed</a:t>
            </a:r>
          </a:p>
          <a:p>
            <a:r>
              <a:rPr lang="en-US" dirty="0" smtClean="0"/>
              <a:t>Most likely technology to produce this is </a:t>
            </a:r>
            <a:r>
              <a:rPr lang="en-US" dirty="0" err="1" smtClean="0">
                <a:solidFill>
                  <a:srgbClr val="FF0000"/>
                </a:solidFill>
              </a:rPr>
              <a:t>Lidar</a:t>
            </a:r>
            <a:endParaRPr lang="en-US" dirty="0" smtClean="0">
              <a:solidFill>
                <a:srgbClr val="FF0000"/>
              </a:solidFill>
            </a:endParaRPr>
          </a:p>
          <a:p>
            <a:r>
              <a:rPr lang="en-US" dirty="0" smtClean="0"/>
              <a:t>Cost for national coverage ~ $500-600 million</a:t>
            </a:r>
            <a:endParaRPr lang="en-US" dirty="0"/>
          </a:p>
        </p:txBody>
      </p:sp>
      <p:pic>
        <p:nvPicPr>
          <p:cNvPr id="4" name="Picture 6" descr="Elevation Data for Floodplain Mapping.jpg"/>
          <p:cNvPicPr>
            <a:picLocks noChangeAspect="1"/>
          </p:cNvPicPr>
          <p:nvPr/>
        </p:nvPicPr>
        <p:blipFill>
          <a:blip r:embed="rId2" cstate="print"/>
          <a:srcRect/>
          <a:stretch>
            <a:fillRect/>
          </a:stretch>
        </p:blipFill>
        <p:spPr bwMode="auto">
          <a:xfrm>
            <a:off x="6629400" y="2057400"/>
            <a:ext cx="2081212" cy="3127375"/>
          </a:xfrm>
          <a:prstGeom prst="rect">
            <a:avLst/>
          </a:prstGeom>
          <a:noFill/>
          <a:ln w="9525">
            <a:noFill/>
            <a:miter lim="800000"/>
            <a:headEnd/>
            <a:tailEnd/>
          </a:ln>
        </p:spPr>
      </p:pic>
      <p:sp>
        <p:nvSpPr>
          <p:cNvPr id="5" name="TextBox 4"/>
          <p:cNvSpPr txBox="1"/>
          <p:nvPr/>
        </p:nvSpPr>
        <p:spPr>
          <a:xfrm>
            <a:off x="1447800" y="6004560"/>
            <a:ext cx="6967613" cy="646331"/>
          </a:xfrm>
          <a:prstGeom prst="rect">
            <a:avLst/>
          </a:prstGeom>
          <a:noFill/>
          <a:ln>
            <a:solidFill>
              <a:schemeClr val="tx1"/>
            </a:solidFill>
          </a:ln>
        </p:spPr>
        <p:txBody>
          <a:bodyPr wrap="none" rtlCol="0">
            <a:spAutoFit/>
          </a:bodyPr>
          <a:lstStyle/>
          <a:p>
            <a:r>
              <a:rPr lang="en-US" sz="3600" b="1" dirty="0" smtClean="0">
                <a:solidFill>
                  <a:schemeClr val="tx2">
                    <a:lumMod val="60000"/>
                    <a:lumOff val="40000"/>
                  </a:schemeClr>
                </a:solidFill>
              </a:rPr>
              <a:t>We need “Elevation for the Nation”</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41574172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2009 National Research Council Study</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Sponsored by </a:t>
            </a:r>
            <a:r>
              <a:rPr lang="en-US" dirty="0" smtClean="0">
                <a:solidFill>
                  <a:srgbClr val="FF0000"/>
                </a:solidFill>
              </a:rPr>
              <a:t>FEMA and NOAA</a:t>
            </a:r>
          </a:p>
          <a:p>
            <a:r>
              <a:rPr lang="en-US" dirty="0" smtClean="0"/>
              <a:t>Examined tradeoffs between </a:t>
            </a:r>
            <a:r>
              <a:rPr lang="en-US" dirty="0" smtClean="0">
                <a:solidFill>
                  <a:srgbClr val="FF0000"/>
                </a:solidFill>
              </a:rPr>
              <a:t>cost and accuracy </a:t>
            </a:r>
            <a:r>
              <a:rPr lang="en-US" dirty="0" smtClean="0"/>
              <a:t>of flood mapping</a:t>
            </a:r>
          </a:p>
          <a:p>
            <a:r>
              <a:rPr lang="en-US" dirty="0" smtClean="0"/>
              <a:t>Detailed </a:t>
            </a:r>
            <a:r>
              <a:rPr lang="en-US" dirty="0" smtClean="0">
                <a:solidFill>
                  <a:srgbClr val="FF0000"/>
                </a:solidFill>
              </a:rPr>
              <a:t>case studies </a:t>
            </a:r>
            <a:r>
              <a:rPr lang="en-US" dirty="0" smtClean="0"/>
              <a:t>in North Carolina</a:t>
            </a:r>
          </a:p>
          <a:p>
            <a:r>
              <a:rPr lang="en-US" dirty="0" smtClean="0">
                <a:solidFill>
                  <a:srgbClr val="FF0000"/>
                </a:solidFill>
              </a:rPr>
              <a:t>Riverine</a:t>
            </a:r>
            <a:r>
              <a:rPr lang="en-US" dirty="0" smtClean="0"/>
              <a:t> and coastal flooding</a:t>
            </a:r>
            <a:endParaRPr lang="en-US" dirty="0"/>
          </a:p>
        </p:txBody>
      </p:sp>
      <p:pic>
        <p:nvPicPr>
          <p:cNvPr id="5" name="Picture 4"/>
          <p:cNvPicPr>
            <a:picLocks noChangeAspect="1" noChangeArrowheads="1"/>
          </p:cNvPicPr>
          <p:nvPr/>
        </p:nvPicPr>
        <p:blipFill>
          <a:blip r:embed="rId2" cstate="print"/>
          <a:srcRect/>
          <a:stretch>
            <a:fillRect/>
          </a:stretch>
        </p:blipFill>
        <p:spPr bwMode="auto">
          <a:xfrm>
            <a:off x="5029200" y="1600199"/>
            <a:ext cx="3581400" cy="4641251"/>
          </a:xfrm>
          <a:prstGeom prst="rect">
            <a:avLst/>
          </a:prstGeom>
          <a:noFill/>
          <a:ln w="9525" algn="ctr">
            <a:noFill/>
            <a:miter lim="800000"/>
            <a:headEnd/>
            <a:tailEnd/>
          </a:ln>
        </p:spPr>
      </p:pic>
    </p:spTree>
    <p:extLst>
      <p:ext uri="{BB962C8B-B14F-4D97-AF65-F5344CB8AC3E}">
        <p14:creationId xmlns:p14="http://schemas.microsoft.com/office/powerpoint/2010/main" val="3353871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a:xfrm>
            <a:off x="812800" y="215900"/>
            <a:ext cx="7772400" cy="1143000"/>
          </a:xfrm>
        </p:spPr>
        <p:txBody>
          <a:bodyPr/>
          <a:lstStyle/>
          <a:p>
            <a:r>
              <a:rPr lang="en-US" smtClean="0"/>
              <a:t>North Carolina Case Studies</a:t>
            </a:r>
            <a:br>
              <a:rPr lang="en-US" smtClean="0"/>
            </a:br>
            <a:r>
              <a:rPr lang="en-US" sz="2400" smtClean="0"/>
              <a:t> </a:t>
            </a:r>
            <a:r>
              <a:rPr lang="en-US" sz="2400" smtClean="0">
                <a:hlinkClick r:id="rId4"/>
              </a:rPr>
              <a:t>http://www.ncfloodmaps.com/program_review.htm</a:t>
            </a:r>
            <a:r>
              <a:rPr lang="en-US" sz="2400" smtClean="0"/>
              <a:t> </a:t>
            </a:r>
          </a:p>
        </p:txBody>
      </p:sp>
      <p:graphicFrame>
        <p:nvGraphicFramePr>
          <p:cNvPr id="1026" name="Object 5"/>
          <p:cNvGraphicFramePr>
            <a:graphicFrameLocks noGrp="1" noChangeAspect="1"/>
          </p:cNvGraphicFramePr>
          <p:nvPr>
            <p:ph idx="1"/>
          </p:nvPr>
        </p:nvGraphicFramePr>
        <p:xfrm>
          <a:off x="2395538" y="1330325"/>
          <a:ext cx="6224587" cy="4668838"/>
        </p:xfrm>
        <a:graphic>
          <a:graphicData uri="http://schemas.openxmlformats.org/presentationml/2006/ole">
            <mc:AlternateContent xmlns:mc="http://schemas.openxmlformats.org/markup-compatibility/2006">
              <mc:Choice xmlns:v="urn:schemas-microsoft-com:vml" Requires="v">
                <p:oleObj spid="_x0000_s2063" name="Presentation" r:id="rId5" imgW="4572129" imgH="3428876" progId="PowerPoint.Show.8">
                  <p:embed/>
                </p:oleObj>
              </mc:Choice>
              <mc:Fallback>
                <p:oleObj name="Presentation" r:id="rId5" imgW="4572129" imgH="3428876" progId="PowerPoint.Show.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8" y="1330325"/>
                        <a:ext cx="6224587" cy="466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8" name="TextBox 3"/>
          <p:cNvSpPr txBox="1">
            <a:spLocks noChangeArrowheads="1"/>
          </p:cNvSpPr>
          <p:nvPr/>
        </p:nvSpPr>
        <p:spPr bwMode="auto">
          <a:xfrm>
            <a:off x="2636838" y="4843463"/>
            <a:ext cx="3027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H&amp;H and Economics</a:t>
            </a:r>
          </a:p>
        </p:txBody>
      </p:sp>
      <p:cxnSp>
        <p:nvCxnSpPr>
          <p:cNvPr id="1029" name="Straight Arrow Connector 5"/>
          <p:cNvCxnSpPr>
            <a:cxnSpLocks noChangeShapeType="1"/>
          </p:cNvCxnSpPr>
          <p:nvPr/>
        </p:nvCxnSpPr>
        <p:spPr bwMode="auto">
          <a:xfrm rot="16200000" flipV="1">
            <a:off x="3479006" y="4282282"/>
            <a:ext cx="633413" cy="596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30" name="Straight Arrow Connector 9"/>
          <p:cNvCxnSpPr>
            <a:cxnSpLocks noChangeShapeType="1"/>
          </p:cNvCxnSpPr>
          <p:nvPr/>
        </p:nvCxnSpPr>
        <p:spPr bwMode="auto">
          <a:xfrm rot="5400000" flipH="1" flipV="1">
            <a:off x="4031456" y="4472782"/>
            <a:ext cx="506413" cy="3619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31" name="TextBox 12"/>
          <p:cNvSpPr txBox="1">
            <a:spLocks noChangeArrowheads="1"/>
          </p:cNvSpPr>
          <p:nvPr/>
        </p:nvSpPr>
        <p:spPr bwMode="auto">
          <a:xfrm>
            <a:off x="5602288" y="2236788"/>
            <a:ext cx="83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H&amp;H</a:t>
            </a:r>
          </a:p>
        </p:txBody>
      </p:sp>
      <p:sp>
        <p:nvSpPr>
          <p:cNvPr id="1032" name="TextBox 13"/>
          <p:cNvSpPr txBox="1">
            <a:spLocks noChangeArrowheads="1"/>
          </p:cNvSpPr>
          <p:nvPr/>
        </p:nvSpPr>
        <p:spPr bwMode="auto">
          <a:xfrm>
            <a:off x="6624638" y="1757363"/>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Economics</a:t>
            </a:r>
          </a:p>
        </p:txBody>
      </p:sp>
      <p:sp>
        <p:nvSpPr>
          <p:cNvPr id="1033" name="TextBox 14"/>
          <p:cNvSpPr txBox="1">
            <a:spLocks noChangeArrowheads="1"/>
          </p:cNvSpPr>
          <p:nvPr/>
        </p:nvSpPr>
        <p:spPr bwMode="auto">
          <a:xfrm>
            <a:off x="3694113" y="5819775"/>
            <a:ext cx="4113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000"/>
              <a:t>(H&amp;H = Hydrology and Hydraulics)</a:t>
            </a:r>
          </a:p>
        </p:txBody>
      </p:sp>
      <p:sp>
        <p:nvSpPr>
          <p:cNvPr id="1034" name="TextBox 11"/>
          <p:cNvSpPr txBox="1">
            <a:spLocks noChangeArrowheads="1"/>
          </p:cNvSpPr>
          <p:nvPr/>
        </p:nvSpPr>
        <p:spPr bwMode="auto">
          <a:xfrm>
            <a:off x="2573338" y="2598738"/>
            <a:ext cx="1965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Mountains of Western NC</a:t>
            </a:r>
          </a:p>
        </p:txBody>
      </p:sp>
      <p:sp>
        <p:nvSpPr>
          <p:cNvPr id="1035" name="TextBox 14"/>
          <p:cNvSpPr txBox="1">
            <a:spLocks noChangeArrowheads="1"/>
          </p:cNvSpPr>
          <p:nvPr/>
        </p:nvSpPr>
        <p:spPr bwMode="auto">
          <a:xfrm>
            <a:off x="5043488" y="2832100"/>
            <a:ext cx="1965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Rolling hills of Piedmont</a:t>
            </a:r>
          </a:p>
        </p:txBody>
      </p:sp>
      <p:sp>
        <p:nvSpPr>
          <p:cNvPr id="1036" name="TextBox 18"/>
          <p:cNvSpPr txBox="1">
            <a:spLocks noChangeArrowheads="1"/>
          </p:cNvSpPr>
          <p:nvPr/>
        </p:nvSpPr>
        <p:spPr bwMode="auto">
          <a:xfrm>
            <a:off x="6772275" y="3835400"/>
            <a:ext cx="2130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Flat coastal plain</a:t>
            </a:r>
          </a:p>
        </p:txBody>
      </p:sp>
      <p:sp>
        <p:nvSpPr>
          <p:cNvPr id="1037" name="TextBox 19"/>
          <p:cNvSpPr txBox="1">
            <a:spLocks noChangeArrowheads="1"/>
          </p:cNvSpPr>
          <p:nvPr/>
        </p:nvSpPr>
        <p:spPr bwMode="auto">
          <a:xfrm>
            <a:off x="331788" y="2378075"/>
            <a:ext cx="2079625" cy="286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000"/>
              <a:t>Studies done for the NRC Committee by the North Carolina Floodplain Mapping Program (NCFMP)</a:t>
            </a:r>
          </a:p>
        </p:txBody>
      </p:sp>
    </p:spTree>
    <p:extLst>
      <p:ext uri="{BB962C8B-B14F-4D97-AF65-F5344CB8AC3E}">
        <p14:creationId xmlns:p14="http://schemas.microsoft.com/office/powerpoint/2010/main" val="3860785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323850"/>
            <a:ext cx="8096250" cy="1143000"/>
          </a:xfrm>
        </p:spPr>
        <p:txBody>
          <a:bodyPr/>
          <a:lstStyle/>
          <a:p>
            <a:r>
              <a:rPr lang="en-US" sz="3200" smtClean="0"/>
              <a:t>One River Reach studied in detail in each region</a:t>
            </a:r>
            <a:br>
              <a:rPr lang="en-US" sz="3200" smtClean="0"/>
            </a:br>
            <a:r>
              <a:rPr lang="en-US" sz="3200" smtClean="0"/>
              <a:t>(each reach 5-7 miles long)</a:t>
            </a:r>
          </a:p>
        </p:txBody>
      </p:sp>
      <p:pic>
        <p:nvPicPr>
          <p:cNvPr id="30723" name="Content Placeholder 3" descr="Figure 4.9.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47788" y="1430338"/>
            <a:ext cx="6859587" cy="4587875"/>
          </a:xfrm>
        </p:spPr>
      </p:pic>
    </p:spTree>
    <p:extLst>
      <p:ext uri="{BB962C8B-B14F-4D97-AF65-F5344CB8AC3E}">
        <p14:creationId xmlns:p14="http://schemas.microsoft.com/office/powerpoint/2010/main" val="14352343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Terrain Data for Case Studies</a:t>
            </a:r>
          </a:p>
        </p:txBody>
      </p:sp>
      <p:pic>
        <p:nvPicPr>
          <p:cNvPr id="31747" name="Picture 6" descr="Figure 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5" y="1998663"/>
            <a:ext cx="35702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7"/>
          <p:cNvSpPr txBox="1">
            <a:spLocks noChangeArrowheads="1"/>
          </p:cNvSpPr>
          <p:nvPr/>
        </p:nvSpPr>
        <p:spPr bwMode="auto">
          <a:xfrm>
            <a:off x="515938" y="4902200"/>
            <a:ext cx="3762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USGS DEMs (30m)</a:t>
            </a:r>
          </a:p>
        </p:txBody>
      </p:sp>
      <p:pic>
        <p:nvPicPr>
          <p:cNvPr id="317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1980406"/>
            <a:ext cx="334010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9"/>
          <p:cNvSpPr txBox="1">
            <a:spLocks noChangeArrowheads="1"/>
          </p:cNvSpPr>
          <p:nvPr/>
        </p:nvSpPr>
        <p:spPr bwMode="auto">
          <a:xfrm>
            <a:off x="4770438" y="4902200"/>
            <a:ext cx="3622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NCFPM Lidar (3m)</a:t>
            </a:r>
          </a:p>
        </p:txBody>
      </p:sp>
    </p:spTree>
    <p:extLst>
      <p:ext uri="{BB962C8B-B14F-4D97-AF65-F5344CB8AC3E}">
        <p14:creationId xmlns:p14="http://schemas.microsoft.com/office/powerpoint/2010/main" val="35640408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Content Placeholder 4" descr="Figure 3.12 bottom.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88950" y="206375"/>
            <a:ext cx="8320088" cy="5940425"/>
          </a:xfrm>
        </p:spPr>
      </p:pic>
      <p:graphicFrame>
        <p:nvGraphicFramePr>
          <p:cNvPr id="12" name="Table 11"/>
          <p:cNvGraphicFramePr>
            <a:graphicFrameLocks noGrp="1"/>
          </p:cNvGraphicFramePr>
          <p:nvPr/>
        </p:nvGraphicFramePr>
        <p:xfrm>
          <a:off x="2511425" y="881063"/>
          <a:ext cx="3400425" cy="1854200"/>
        </p:xfrm>
        <a:graphic>
          <a:graphicData uri="http://schemas.openxmlformats.org/drawingml/2006/table">
            <a:tbl>
              <a:tblPr firstRow="1" bandRow="1">
                <a:tableStyleId>{5C22544A-7EE6-4342-B048-85BDC9FD1C3A}</a:tableStyleId>
              </a:tblPr>
              <a:tblGrid>
                <a:gridCol w="2341376"/>
                <a:gridCol w="1059049"/>
              </a:tblGrid>
              <a:tr h="370840">
                <a:tc>
                  <a:txBody>
                    <a:bodyPr/>
                    <a:lstStyle/>
                    <a:p>
                      <a:r>
                        <a:rPr lang="en-US" dirty="0" smtClean="0"/>
                        <a:t>NED - </a:t>
                      </a:r>
                      <a:r>
                        <a:rPr lang="en-US" dirty="0" err="1" smtClean="0"/>
                        <a:t>Lidar</a:t>
                      </a:r>
                      <a:endParaRPr lang="en-US" dirty="0"/>
                    </a:p>
                  </a:txBody>
                  <a:tcPr marL="91422" marR="91422"/>
                </a:tc>
                <a:tc>
                  <a:txBody>
                    <a:bodyPr/>
                    <a:lstStyle/>
                    <a:p>
                      <a:r>
                        <a:rPr lang="en-US" dirty="0" smtClean="0"/>
                        <a:t>Feet</a:t>
                      </a:r>
                      <a:endParaRPr lang="en-US" dirty="0"/>
                    </a:p>
                  </a:txBody>
                  <a:tcPr marL="91422" marR="91422"/>
                </a:tc>
              </a:tr>
              <a:tr h="370840">
                <a:tc>
                  <a:txBody>
                    <a:bodyPr/>
                    <a:lstStyle/>
                    <a:p>
                      <a:r>
                        <a:rPr lang="en-US" dirty="0" smtClean="0"/>
                        <a:t>Mean</a:t>
                      </a:r>
                      <a:endParaRPr lang="en-US" dirty="0"/>
                    </a:p>
                  </a:txBody>
                  <a:tcPr marL="91422" marR="91422"/>
                </a:tc>
                <a:tc>
                  <a:txBody>
                    <a:bodyPr/>
                    <a:lstStyle/>
                    <a:p>
                      <a:r>
                        <a:rPr lang="en-US" dirty="0" smtClean="0"/>
                        <a:t>-2.0</a:t>
                      </a:r>
                      <a:endParaRPr lang="en-US" dirty="0"/>
                    </a:p>
                  </a:txBody>
                  <a:tcPr marL="91422" marR="91422"/>
                </a:tc>
              </a:tr>
              <a:tr h="370840">
                <a:tc>
                  <a:txBody>
                    <a:bodyPr/>
                    <a:lstStyle/>
                    <a:p>
                      <a:r>
                        <a:rPr lang="en-US" dirty="0" smtClean="0">
                          <a:solidFill>
                            <a:srgbClr val="FF0000"/>
                          </a:solidFill>
                        </a:rPr>
                        <a:t>Standard deviation</a:t>
                      </a:r>
                      <a:endParaRPr lang="en-US" dirty="0">
                        <a:solidFill>
                          <a:srgbClr val="FF0000"/>
                        </a:solidFill>
                      </a:endParaRPr>
                    </a:p>
                  </a:txBody>
                  <a:tcPr marL="91422" marR="91422"/>
                </a:tc>
                <a:tc>
                  <a:txBody>
                    <a:bodyPr/>
                    <a:lstStyle/>
                    <a:p>
                      <a:r>
                        <a:rPr lang="en-US" dirty="0" smtClean="0">
                          <a:solidFill>
                            <a:srgbClr val="FF0000"/>
                          </a:solidFill>
                        </a:rPr>
                        <a:t>17.5</a:t>
                      </a:r>
                      <a:endParaRPr lang="en-US" dirty="0">
                        <a:solidFill>
                          <a:srgbClr val="FF0000"/>
                        </a:solidFill>
                      </a:endParaRPr>
                    </a:p>
                  </a:txBody>
                  <a:tcPr marL="91422" marR="91422"/>
                </a:tc>
              </a:tr>
              <a:tr h="370840">
                <a:tc>
                  <a:txBody>
                    <a:bodyPr/>
                    <a:lstStyle/>
                    <a:p>
                      <a:r>
                        <a:rPr lang="en-US" dirty="0" smtClean="0"/>
                        <a:t>Maximum</a:t>
                      </a:r>
                      <a:endParaRPr lang="en-US" dirty="0"/>
                    </a:p>
                  </a:txBody>
                  <a:tcPr marL="91422" marR="91422"/>
                </a:tc>
                <a:tc>
                  <a:txBody>
                    <a:bodyPr/>
                    <a:lstStyle/>
                    <a:p>
                      <a:r>
                        <a:rPr lang="en-US" dirty="0" smtClean="0"/>
                        <a:t>89.7</a:t>
                      </a:r>
                      <a:endParaRPr lang="en-US" dirty="0"/>
                    </a:p>
                  </a:txBody>
                  <a:tcPr marL="91422" marR="91422"/>
                </a:tc>
              </a:tr>
              <a:tr h="370840">
                <a:tc>
                  <a:txBody>
                    <a:bodyPr/>
                    <a:lstStyle/>
                    <a:p>
                      <a:r>
                        <a:rPr lang="en-US" dirty="0" smtClean="0"/>
                        <a:t>Minimum</a:t>
                      </a:r>
                      <a:endParaRPr lang="en-US" dirty="0"/>
                    </a:p>
                  </a:txBody>
                  <a:tcPr marL="91422" marR="91422"/>
                </a:tc>
                <a:tc>
                  <a:txBody>
                    <a:bodyPr/>
                    <a:lstStyle/>
                    <a:p>
                      <a:r>
                        <a:rPr lang="en-US" dirty="0" smtClean="0"/>
                        <a:t>-139.3</a:t>
                      </a:r>
                      <a:endParaRPr lang="en-US" dirty="0"/>
                    </a:p>
                  </a:txBody>
                  <a:tcPr marL="91422" marR="91422"/>
                </a:tc>
              </a:tr>
            </a:tbl>
          </a:graphicData>
        </a:graphic>
      </p:graphicFrame>
      <p:graphicFrame>
        <p:nvGraphicFramePr>
          <p:cNvPr id="2050" name="Object 5"/>
          <p:cNvGraphicFramePr>
            <a:graphicFrameLocks noChangeAspect="1"/>
          </p:cNvGraphicFramePr>
          <p:nvPr/>
        </p:nvGraphicFramePr>
        <p:xfrm>
          <a:off x="6083300" y="828675"/>
          <a:ext cx="2525713" cy="1893888"/>
        </p:xfrm>
        <a:graphic>
          <a:graphicData uri="http://schemas.openxmlformats.org/presentationml/2006/ole">
            <mc:AlternateContent xmlns:mc="http://schemas.openxmlformats.org/markup-compatibility/2006">
              <mc:Choice xmlns:v="urn:schemas-microsoft-com:vml" Requires="v">
                <p:oleObj spid="_x0000_s3087" name="Presentation" r:id="rId4" imgW="4572129" imgH="3428876" progId="PowerPoint.Show.8">
                  <p:embed/>
                </p:oleObj>
              </mc:Choice>
              <mc:Fallback>
                <p:oleObj name="Presentation" r:id="rId4" imgW="4572129" imgH="3428876"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828675"/>
                        <a:ext cx="2525713" cy="189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72" name="Straight Arrow Connector 14"/>
          <p:cNvCxnSpPr>
            <a:cxnSpLocks noChangeShapeType="1"/>
          </p:cNvCxnSpPr>
          <p:nvPr/>
        </p:nvCxnSpPr>
        <p:spPr bwMode="auto">
          <a:xfrm rot="5400000">
            <a:off x="6558756" y="900907"/>
            <a:ext cx="823913" cy="596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73" name="TextBox 15"/>
          <p:cNvSpPr txBox="1">
            <a:spLocks noChangeArrowheads="1"/>
          </p:cNvSpPr>
          <p:nvPr/>
        </p:nvSpPr>
        <p:spPr bwMode="auto">
          <a:xfrm>
            <a:off x="5667375" y="4525963"/>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Lidar is higher</a:t>
            </a:r>
          </a:p>
          <a:p>
            <a:pPr algn="ctr" eaLnBrk="1" hangingPunct="1"/>
            <a:r>
              <a:rPr lang="en-US" sz="2400"/>
              <a:t>(purple)</a:t>
            </a:r>
          </a:p>
        </p:txBody>
      </p:sp>
      <p:cxnSp>
        <p:nvCxnSpPr>
          <p:cNvPr id="2074" name="Straight Arrow Connector 17"/>
          <p:cNvCxnSpPr>
            <a:cxnSpLocks noChangeShapeType="1"/>
          </p:cNvCxnSpPr>
          <p:nvPr/>
        </p:nvCxnSpPr>
        <p:spPr bwMode="auto">
          <a:xfrm rot="16200000" flipV="1">
            <a:off x="5626894" y="3988594"/>
            <a:ext cx="931862" cy="2349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75" name="TextBox 18"/>
          <p:cNvSpPr txBox="1">
            <a:spLocks noChangeArrowheads="1"/>
          </p:cNvSpPr>
          <p:nvPr/>
        </p:nvSpPr>
        <p:spPr bwMode="auto">
          <a:xfrm>
            <a:off x="704850" y="3103563"/>
            <a:ext cx="2085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NED is higher</a:t>
            </a:r>
          </a:p>
          <a:p>
            <a:pPr algn="ctr" eaLnBrk="1" hangingPunct="1"/>
            <a:r>
              <a:rPr lang="en-US" sz="2400"/>
              <a:t>(green)</a:t>
            </a:r>
          </a:p>
        </p:txBody>
      </p:sp>
      <p:cxnSp>
        <p:nvCxnSpPr>
          <p:cNvPr id="2076" name="Straight Arrow Connector 20"/>
          <p:cNvCxnSpPr>
            <a:cxnSpLocks noChangeShapeType="1"/>
          </p:cNvCxnSpPr>
          <p:nvPr/>
        </p:nvCxnSpPr>
        <p:spPr bwMode="auto">
          <a:xfrm rot="16200000" flipH="1">
            <a:off x="996156" y="4399757"/>
            <a:ext cx="1068387" cy="1905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19788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Content Placeholder 10" descr="Figure 3.12 middle.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15925" y="141288"/>
            <a:ext cx="8402638" cy="5999162"/>
          </a:xfrm>
        </p:spPr>
      </p:pic>
      <p:graphicFrame>
        <p:nvGraphicFramePr>
          <p:cNvPr id="12" name="Table 11"/>
          <p:cNvGraphicFramePr>
            <a:graphicFrameLocks noGrp="1"/>
          </p:cNvGraphicFramePr>
          <p:nvPr/>
        </p:nvGraphicFramePr>
        <p:xfrm>
          <a:off x="5218113" y="3487738"/>
          <a:ext cx="3400425" cy="1940046"/>
        </p:xfrm>
        <a:graphic>
          <a:graphicData uri="http://schemas.openxmlformats.org/drawingml/2006/table">
            <a:tbl>
              <a:tblPr firstRow="1" bandRow="1">
                <a:tableStyleId>{5C22544A-7EE6-4342-B048-85BDC9FD1C3A}</a:tableStyleId>
              </a:tblPr>
              <a:tblGrid>
                <a:gridCol w="2341376"/>
                <a:gridCol w="1059049"/>
              </a:tblGrid>
              <a:tr h="370719">
                <a:tc>
                  <a:txBody>
                    <a:bodyPr/>
                    <a:lstStyle/>
                    <a:p>
                      <a:r>
                        <a:rPr lang="en-US" sz="1800" dirty="0" smtClean="0"/>
                        <a:t>NED - </a:t>
                      </a:r>
                      <a:r>
                        <a:rPr lang="en-US" sz="1800" dirty="0" err="1" smtClean="0"/>
                        <a:t>Lidar</a:t>
                      </a:r>
                      <a:endParaRPr lang="en-US" sz="1800" dirty="0"/>
                    </a:p>
                  </a:txBody>
                  <a:tcPr marL="91422" marR="91422" marT="45705" marB="45705"/>
                </a:tc>
                <a:tc>
                  <a:txBody>
                    <a:bodyPr/>
                    <a:lstStyle/>
                    <a:p>
                      <a:r>
                        <a:rPr lang="en-US" sz="1800" dirty="0" smtClean="0"/>
                        <a:t>Feet</a:t>
                      </a:r>
                      <a:endParaRPr lang="en-US" sz="1800" dirty="0"/>
                    </a:p>
                  </a:txBody>
                  <a:tcPr marL="91422" marR="91422" marT="45705" marB="45705"/>
                </a:tc>
              </a:tr>
              <a:tr h="457050">
                <a:tc>
                  <a:txBody>
                    <a:bodyPr/>
                    <a:lstStyle/>
                    <a:p>
                      <a:r>
                        <a:rPr lang="en-US" sz="2400" dirty="0" smtClean="0">
                          <a:solidFill>
                            <a:srgbClr val="FF0000"/>
                          </a:solidFill>
                        </a:rPr>
                        <a:t>Mean</a:t>
                      </a:r>
                      <a:endParaRPr lang="en-US" sz="2400" dirty="0">
                        <a:solidFill>
                          <a:srgbClr val="FF0000"/>
                        </a:solidFill>
                      </a:endParaRPr>
                    </a:p>
                  </a:txBody>
                  <a:tcPr marL="91422" marR="91422" marT="45705" marB="45705"/>
                </a:tc>
                <a:tc>
                  <a:txBody>
                    <a:bodyPr/>
                    <a:lstStyle/>
                    <a:p>
                      <a:r>
                        <a:rPr lang="en-US" sz="2400" dirty="0" smtClean="0">
                          <a:solidFill>
                            <a:srgbClr val="FF0000"/>
                          </a:solidFill>
                        </a:rPr>
                        <a:t>14.7</a:t>
                      </a:r>
                      <a:endParaRPr lang="en-US" sz="2400" dirty="0">
                        <a:solidFill>
                          <a:srgbClr val="FF0000"/>
                        </a:solidFill>
                      </a:endParaRPr>
                    </a:p>
                  </a:txBody>
                  <a:tcPr marL="91422" marR="91422" marT="45705" marB="45705"/>
                </a:tc>
              </a:tr>
              <a:tr h="370719">
                <a:tc>
                  <a:txBody>
                    <a:bodyPr/>
                    <a:lstStyle/>
                    <a:p>
                      <a:r>
                        <a:rPr lang="en-US" sz="1800" dirty="0" smtClean="0">
                          <a:solidFill>
                            <a:srgbClr val="FF0000"/>
                          </a:solidFill>
                        </a:rPr>
                        <a:t>Standard deviation</a:t>
                      </a:r>
                      <a:endParaRPr lang="en-US" sz="1800" dirty="0">
                        <a:solidFill>
                          <a:srgbClr val="FF0000"/>
                        </a:solidFill>
                      </a:endParaRPr>
                    </a:p>
                  </a:txBody>
                  <a:tcPr marL="91422" marR="91422" marT="45705" marB="45705"/>
                </a:tc>
                <a:tc>
                  <a:txBody>
                    <a:bodyPr/>
                    <a:lstStyle/>
                    <a:p>
                      <a:r>
                        <a:rPr lang="en-US" sz="1800" dirty="0" smtClean="0">
                          <a:solidFill>
                            <a:srgbClr val="FF0000"/>
                          </a:solidFill>
                        </a:rPr>
                        <a:t>15.6</a:t>
                      </a:r>
                      <a:endParaRPr lang="en-US" sz="1800" dirty="0">
                        <a:solidFill>
                          <a:srgbClr val="FF0000"/>
                        </a:solidFill>
                      </a:endParaRPr>
                    </a:p>
                  </a:txBody>
                  <a:tcPr marL="91422" marR="91422" marT="45705" marB="45705"/>
                </a:tc>
              </a:tr>
              <a:tr h="370719">
                <a:tc>
                  <a:txBody>
                    <a:bodyPr/>
                    <a:lstStyle/>
                    <a:p>
                      <a:r>
                        <a:rPr lang="en-US" sz="1800" dirty="0" smtClean="0"/>
                        <a:t>Maximum</a:t>
                      </a:r>
                      <a:endParaRPr lang="en-US" sz="1800" dirty="0"/>
                    </a:p>
                  </a:txBody>
                  <a:tcPr marL="91422" marR="91422" marT="45705" marB="45705"/>
                </a:tc>
                <a:tc>
                  <a:txBody>
                    <a:bodyPr/>
                    <a:lstStyle/>
                    <a:p>
                      <a:r>
                        <a:rPr lang="en-US" sz="1800" dirty="0" smtClean="0"/>
                        <a:t>81.5</a:t>
                      </a:r>
                      <a:endParaRPr lang="en-US" sz="1800" dirty="0"/>
                    </a:p>
                  </a:txBody>
                  <a:tcPr marL="91422" marR="91422" marT="45705" marB="45705"/>
                </a:tc>
              </a:tr>
              <a:tr h="370719">
                <a:tc>
                  <a:txBody>
                    <a:bodyPr/>
                    <a:lstStyle/>
                    <a:p>
                      <a:r>
                        <a:rPr lang="en-US" sz="1800" dirty="0" smtClean="0"/>
                        <a:t>Minimum</a:t>
                      </a:r>
                      <a:endParaRPr lang="en-US" sz="1800" dirty="0"/>
                    </a:p>
                  </a:txBody>
                  <a:tcPr marL="91422" marR="91422" marT="45705" marB="45705"/>
                </a:tc>
                <a:tc>
                  <a:txBody>
                    <a:bodyPr/>
                    <a:lstStyle/>
                    <a:p>
                      <a:r>
                        <a:rPr lang="en-US" sz="1800" dirty="0" smtClean="0"/>
                        <a:t>- 46.0</a:t>
                      </a:r>
                      <a:endParaRPr lang="en-US" sz="1800" dirty="0"/>
                    </a:p>
                  </a:txBody>
                  <a:tcPr marL="91422" marR="91422" marT="45705" marB="45705"/>
                </a:tc>
              </a:tr>
            </a:tbl>
          </a:graphicData>
        </a:graphic>
      </p:graphicFrame>
      <p:graphicFrame>
        <p:nvGraphicFramePr>
          <p:cNvPr id="3074" name="Object 5"/>
          <p:cNvGraphicFramePr>
            <a:graphicFrameLocks noChangeAspect="1"/>
          </p:cNvGraphicFramePr>
          <p:nvPr/>
        </p:nvGraphicFramePr>
        <p:xfrm>
          <a:off x="2454275" y="865188"/>
          <a:ext cx="2524125" cy="1892300"/>
        </p:xfrm>
        <a:graphic>
          <a:graphicData uri="http://schemas.openxmlformats.org/presentationml/2006/ole">
            <mc:AlternateContent xmlns:mc="http://schemas.openxmlformats.org/markup-compatibility/2006">
              <mc:Choice xmlns:v="urn:schemas-microsoft-com:vml" Requires="v">
                <p:oleObj spid="_x0000_s4111" name="Presentation" r:id="rId4" imgW="4572129" imgH="3428876" progId="PowerPoint.Show.8">
                  <p:embed/>
                </p:oleObj>
              </mc:Choice>
              <mc:Fallback>
                <p:oleObj name="Presentation" r:id="rId4" imgW="4572129" imgH="3428876"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275" y="865188"/>
                        <a:ext cx="2524125" cy="189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96" name="Straight Arrow Connector 14"/>
          <p:cNvCxnSpPr>
            <a:cxnSpLocks noChangeShapeType="1"/>
          </p:cNvCxnSpPr>
          <p:nvPr/>
        </p:nvCxnSpPr>
        <p:spPr bwMode="auto">
          <a:xfrm rot="10800000" flipV="1">
            <a:off x="3476625" y="687388"/>
            <a:ext cx="1276350" cy="11049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97" name="TextBox 21"/>
          <p:cNvSpPr txBox="1">
            <a:spLocks noChangeArrowheads="1"/>
          </p:cNvSpPr>
          <p:nvPr/>
        </p:nvSpPr>
        <p:spPr bwMode="auto">
          <a:xfrm>
            <a:off x="2270125" y="2751138"/>
            <a:ext cx="2085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NED is higher</a:t>
            </a:r>
          </a:p>
          <a:p>
            <a:pPr algn="ctr" eaLnBrk="1" hangingPunct="1"/>
            <a:r>
              <a:rPr lang="en-US" sz="2400"/>
              <a:t>(green)</a:t>
            </a:r>
          </a:p>
        </p:txBody>
      </p:sp>
      <p:cxnSp>
        <p:nvCxnSpPr>
          <p:cNvPr id="3098" name="Straight Arrow Connector 22"/>
          <p:cNvCxnSpPr>
            <a:cxnSpLocks noChangeShapeType="1"/>
          </p:cNvCxnSpPr>
          <p:nvPr/>
        </p:nvCxnSpPr>
        <p:spPr bwMode="auto">
          <a:xfrm rot="5400000">
            <a:off x="2485231" y="3644107"/>
            <a:ext cx="542925" cy="13493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099" name="TextBox 25"/>
          <p:cNvSpPr txBox="1">
            <a:spLocks noChangeArrowheads="1"/>
          </p:cNvSpPr>
          <p:nvPr/>
        </p:nvSpPr>
        <p:spPr bwMode="auto">
          <a:xfrm>
            <a:off x="1674813" y="5205413"/>
            <a:ext cx="4310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rgbClr val="FF0000"/>
                </a:solidFill>
              </a:rPr>
              <a:t>An elevation “bust”</a:t>
            </a:r>
          </a:p>
          <a:p>
            <a:pPr eaLnBrk="1" hangingPunct="1"/>
            <a:r>
              <a:rPr lang="en-US" sz="2400">
                <a:solidFill>
                  <a:srgbClr val="FF0000"/>
                </a:solidFill>
              </a:rPr>
              <a:t>Systematic and random errors</a:t>
            </a:r>
          </a:p>
        </p:txBody>
      </p:sp>
      <p:cxnSp>
        <p:nvCxnSpPr>
          <p:cNvPr id="3100" name="Straight Arrow Connector 28"/>
          <p:cNvCxnSpPr>
            <a:cxnSpLocks noChangeShapeType="1"/>
          </p:cNvCxnSpPr>
          <p:nvPr/>
        </p:nvCxnSpPr>
        <p:spPr bwMode="auto">
          <a:xfrm flipV="1">
            <a:off x="3503613" y="4137025"/>
            <a:ext cx="1638300" cy="112236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1487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Flood Risk</a:t>
            </a:r>
            <a:endParaRPr lang="en-US" dirty="0"/>
          </a:p>
        </p:txBody>
      </p:sp>
      <p:sp>
        <p:nvSpPr>
          <p:cNvPr id="3" name="Content Placeholder 2"/>
          <p:cNvSpPr>
            <a:spLocks noGrp="1"/>
          </p:cNvSpPr>
          <p:nvPr>
            <p:ph idx="1"/>
          </p:nvPr>
        </p:nvSpPr>
        <p:spPr>
          <a:xfrm>
            <a:off x="228600" y="1600200"/>
            <a:ext cx="8763000" cy="4525963"/>
          </a:xfrm>
        </p:spPr>
        <p:txBody>
          <a:bodyPr/>
          <a:lstStyle/>
          <a:p>
            <a:r>
              <a:rPr lang="en-US" dirty="0" smtClean="0">
                <a:solidFill>
                  <a:srgbClr val="FF0000"/>
                </a:solidFill>
              </a:rPr>
              <a:t>The vision </a:t>
            </a:r>
            <a:r>
              <a:rPr lang="en-US" dirty="0" smtClean="0"/>
              <a:t>– digital flood risk maps for the nation</a:t>
            </a:r>
          </a:p>
          <a:p>
            <a:r>
              <a:rPr lang="en-US" dirty="0" smtClean="0">
                <a:solidFill>
                  <a:srgbClr val="FF0000"/>
                </a:solidFill>
              </a:rPr>
              <a:t>The issues </a:t>
            </a:r>
            <a:r>
              <a:rPr lang="en-US" dirty="0" smtClean="0"/>
              <a:t>– cost, accuracy, data</a:t>
            </a:r>
          </a:p>
          <a:p>
            <a:r>
              <a:rPr lang="en-US" dirty="0" smtClean="0">
                <a:solidFill>
                  <a:srgbClr val="FF0000"/>
                </a:solidFill>
              </a:rPr>
              <a:t>The studies </a:t>
            </a:r>
            <a:r>
              <a:rPr lang="en-US" dirty="0" smtClean="0"/>
              <a:t>– two reports from National Academy of Sciences</a:t>
            </a:r>
          </a:p>
          <a:p>
            <a:r>
              <a:rPr lang="en-US" dirty="0" smtClean="0">
                <a:solidFill>
                  <a:srgbClr val="FF0000"/>
                </a:solidFill>
              </a:rPr>
              <a:t>Assessment</a:t>
            </a:r>
            <a:r>
              <a:rPr lang="en-US" dirty="0" smtClean="0"/>
              <a:t> – where are we now?</a:t>
            </a:r>
          </a:p>
          <a:p>
            <a:pPr marL="0" indent="0">
              <a:buNone/>
            </a:pPr>
            <a:endParaRPr lang="en-US" dirty="0" smtClean="0"/>
          </a:p>
        </p:txBody>
      </p:sp>
      <p:sp>
        <p:nvSpPr>
          <p:cNvPr id="4" name="Slide Number Placeholder 3"/>
          <p:cNvSpPr>
            <a:spLocks noGrp="1"/>
          </p:cNvSpPr>
          <p:nvPr>
            <p:ph type="sldNum" sz="quarter" idx="12"/>
          </p:nvPr>
        </p:nvSpPr>
        <p:spPr/>
        <p:txBody>
          <a:bodyPr/>
          <a:lstStyle/>
          <a:p>
            <a:fld id="{F82B15EE-1347-4E13-A70E-917AFD644764}" type="slidenum">
              <a:rPr lang="en-US" smtClean="0"/>
              <a:pPr/>
              <a:t>3</a:t>
            </a:fld>
            <a:endParaRPr lang="en-US" dirty="0"/>
          </a:p>
        </p:txBody>
      </p:sp>
      <p:sp>
        <p:nvSpPr>
          <p:cNvPr id="5" name="Rectangle 4"/>
          <p:cNvSpPr/>
          <p:nvPr/>
        </p:nvSpPr>
        <p:spPr>
          <a:xfrm>
            <a:off x="152400" y="1600200"/>
            <a:ext cx="8763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0906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Content Placeholder 10" descr="Figure 3.12 top.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1963" y="195263"/>
            <a:ext cx="8324850" cy="5957887"/>
          </a:xfrm>
        </p:spPr>
      </p:pic>
      <p:graphicFrame>
        <p:nvGraphicFramePr>
          <p:cNvPr id="12" name="Table 11"/>
          <p:cNvGraphicFramePr>
            <a:graphicFrameLocks noGrp="1"/>
          </p:cNvGraphicFramePr>
          <p:nvPr/>
        </p:nvGraphicFramePr>
        <p:xfrm>
          <a:off x="2401888" y="3668713"/>
          <a:ext cx="3400425" cy="1854200"/>
        </p:xfrm>
        <a:graphic>
          <a:graphicData uri="http://schemas.openxmlformats.org/drawingml/2006/table">
            <a:tbl>
              <a:tblPr firstRow="1" bandRow="1">
                <a:tableStyleId>{5C22544A-7EE6-4342-B048-85BDC9FD1C3A}</a:tableStyleId>
              </a:tblPr>
              <a:tblGrid>
                <a:gridCol w="2341376"/>
                <a:gridCol w="1059049"/>
              </a:tblGrid>
              <a:tr h="370840">
                <a:tc>
                  <a:txBody>
                    <a:bodyPr/>
                    <a:lstStyle/>
                    <a:p>
                      <a:r>
                        <a:rPr lang="en-US" dirty="0" smtClean="0"/>
                        <a:t>NED - </a:t>
                      </a:r>
                      <a:r>
                        <a:rPr lang="en-US" dirty="0" err="1" smtClean="0"/>
                        <a:t>Lidar</a:t>
                      </a:r>
                      <a:endParaRPr lang="en-US" dirty="0"/>
                    </a:p>
                  </a:txBody>
                  <a:tcPr marL="91422" marR="91422"/>
                </a:tc>
                <a:tc>
                  <a:txBody>
                    <a:bodyPr/>
                    <a:lstStyle/>
                    <a:p>
                      <a:r>
                        <a:rPr lang="en-US" dirty="0" smtClean="0"/>
                        <a:t>Feet</a:t>
                      </a:r>
                      <a:endParaRPr lang="en-US" dirty="0"/>
                    </a:p>
                  </a:txBody>
                  <a:tcPr marL="91422" marR="91422"/>
                </a:tc>
              </a:tr>
              <a:tr h="370840">
                <a:tc>
                  <a:txBody>
                    <a:bodyPr/>
                    <a:lstStyle/>
                    <a:p>
                      <a:r>
                        <a:rPr lang="en-US" dirty="0" smtClean="0">
                          <a:solidFill>
                            <a:srgbClr val="FF0000"/>
                          </a:solidFill>
                        </a:rPr>
                        <a:t>Mean</a:t>
                      </a:r>
                      <a:endParaRPr lang="en-US" dirty="0">
                        <a:solidFill>
                          <a:srgbClr val="FF0000"/>
                        </a:solidFill>
                      </a:endParaRPr>
                    </a:p>
                  </a:txBody>
                  <a:tcPr marL="91422" marR="91422"/>
                </a:tc>
                <a:tc>
                  <a:txBody>
                    <a:bodyPr/>
                    <a:lstStyle/>
                    <a:p>
                      <a:r>
                        <a:rPr lang="en-US" dirty="0" smtClean="0">
                          <a:solidFill>
                            <a:srgbClr val="FF0000"/>
                          </a:solidFill>
                        </a:rPr>
                        <a:t>0.5</a:t>
                      </a:r>
                      <a:endParaRPr lang="en-US" dirty="0">
                        <a:solidFill>
                          <a:srgbClr val="FF0000"/>
                        </a:solidFill>
                      </a:endParaRPr>
                    </a:p>
                  </a:txBody>
                  <a:tcPr marL="91422" marR="91422"/>
                </a:tc>
              </a:tr>
              <a:tr h="370840">
                <a:tc>
                  <a:txBody>
                    <a:bodyPr/>
                    <a:lstStyle/>
                    <a:p>
                      <a:r>
                        <a:rPr lang="en-US" dirty="0" smtClean="0">
                          <a:solidFill>
                            <a:srgbClr val="FF0000"/>
                          </a:solidFill>
                        </a:rPr>
                        <a:t>Standard deviation</a:t>
                      </a:r>
                      <a:endParaRPr lang="en-US" dirty="0">
                        <a:solidFill>
                          <a:srgbClr val="FF0000"/>
                        </a:solidFill>
                      </a:endParaRPr>
                    </a:p>
                  </a:txBody>
                  <a:tcPr marL="91422" marR="91422"/>
                </a:tc>
                <a:tc>
                  <a:txBody>
                    <a:bodyPr/>
                    <a:lstStyle/>
                    <a:p>
                      <a:r>
                        <a:rPr lang="en-US" dirty="0" smtClean="0">
                          <a:solidFill>
                            <a:srgbClr val="FF0000"/>
                          </a:solidFill>
                        </a:rPr>
                        <a:t>3.9</a:t>
                      </a:r>
                      <a:endParaRPr lang="en-US" dirty="0">
                        <a:solidFill>
                          <a:srgbClr val="FF0000"/>
                        </a:solidFill>
                      </a:endParaRPr>
                    </a:p>
                  </a:txBody>
                  <a:tcPr marL="91422" marR="91422"/>
                </a:tc>
              </a:tr>
              <a:tr h="370840">
                <a:tc>
                  <a:txBody>
                    <a:bodyPr/>
                    <a:lstStyle/>
                    <a:p>
                      <a:r>
                        <a:rPr lang="en-US" dirty="0" smtClean="0"/>
                        <a:t>Maximum</a:t>
                      </a:r>
                      <a:endParaRPr lang="en-US" dirty="0"/>
                    </a:p>
                  </a:txBody>
                  <a:tcPr marL="91422" marR="91422"/>
                </a:tc>
                <a:tc>
                  <a:txBody>
                    <a:bodyPr/>
                    <a:lstStyle/>
                    <a:p>
                      <a:r>
                        <a:rPr lang="en-US" dirty="0" smtClean="0"/>
                        <a:t>34.8</a:t>
                      </a:r>
                      <a:endParaRPr lang="en-US" dirty="0"/>
                    </a:p>
                  </a:txBody>
                  <a:tcPr marL="91422" marR="91422"/>
                </a:tc>
              </a:tr>
              <a:tr h="370840">
                <a:tc>
                  <a:txBody>
                    <a:bodyPr/>
                    <a:lstStyle/>
                    <a:p>
                      <a:r>
                        <a:rPr lang="en-US" dirty="0" smtClean="0"/>
                        <a:t>Minimum</a:t>
                      </a:r>
                      <a:endParaRPr lang="en-US" dirty="0"/>
                    </a:p>
                  </a:txBody>
                  <a:tcPr marL="91422" marR="91422"/>
                </a:tc>
                <a:tc>
                  <a:txBody>
                    <a:bodyPr/>
                    <a:lstStyle/>
                    <a:p>
                      <a:r>
                        <a:rPr lang="en-US" dirty="0" smtClean="0"/>
                        <a:t>-25.3</a:t>
                      </a:r>
                      <a:endParaRPr lang="en-US" dirty="0"/>
                    </a:p>
                  </a:txBody>
                  <a:tcPr marL="91422" marR="91422"/>
                </a:tc>
              </a:tr>
            </a:tbl>
          </a:graphicData>
        </a:graphic>
      </p:graphicFrame>
      <p:graphicFrame>
        <p:nvGraphicFramePr>
          <p:cNvPr id="4098" name="Object 5"/>
          <p:cNvGraphicFramePr>
            <a:graphicFrameLocks noChangeAspect="1"/>
          </p:cNvGraphicFramePr>
          <p:nvPr/>
        </p:nvGraphicFramePr>
        <p:xfrm>
          <a:off x="6083300" y="828675"/>
          <a:ext cx="2525713" cy="1893888"/>
        </p:xfrm>
        <a:graphic>
          <a:graphicData uri="http://schemas.openxmlformats.org/presentationml/2006/ole">
            <mc:AlternateContent xmlns:mc="http://schemas.openxmlformats.org/markup-compatibility/2006">
              <mc:Choice xmlns:v="urn:schemas-microsoft-com:vml" Requires="v">
                <p:oleObj spid="_x0000_s5135" name="Presentation" r:id="rId4" imgW="4572129" imgH="3428876" progId="PowerPoint.Show.8">
                  <p:embed/>
                </p:oleObj>
              </mc:Choice>
              <mc:Fallback>
                <p:oleObj name="Presentation" r:id="rId4" imgW="4572129" imgH="3428876" progId="PowerPoint.Show.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3300" y="828675"/>
                        <a:ext cx="2525713" cy="189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120" name="Straight Arrow Connector 14"/>
          <p:cNvCxnSpPr>
            <a:cxnSpLocks noChangeShapeType="1"/>
          </p:cNvCxnSpPr>
          <p:nvPr/>
        </p:nvCxnSpPr>
        <p:spPr bwMode="auto">
          <a:xfrm>
            <a:off x="7269163" y="787400"/>
            <a:ext cx="833437" cy="6524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30269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3" y="0"/>
            <a:ext cx="92222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066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2800" dirty="0" smtClean="0"/>
              <a:t>Effect on Base Flood Elevation of </a:t>
            </a:r>
            <a:r>
              <a:rPr lang="en-US" sz="2800" dirty="0" smtClean="0">
                <a:solidFill>
                  <a:srgbClr val="FF0000"/>
                </a:solidFill>
              </a:rPr>
              <a:t>Hydrologic Methods</a:t>
            </a:r>
            <a:r>
              <a:rPr lang="en-US" sz="2800" dirty="0" smtClean="0"/>
              <a:t/>
            </a:r>
            <a:br>
              <a:rPr lang="en-US" sz="2800" dirty="0" smtClean="0"/>
            </a:br>
            <a:r>
              <a:rPr lang="en-US" sz="2800" dirty="0" smtClean="0"/>
              <a:t>(Long Creek, Mecklenburg County)</a:t>
            </a:r>
          </a:p>
        </p:txBody>
      </p:sp>
      <p:pic>
        <p:nvPicPr>
          <p:cNvPr id="46083" name="Content Placeholder 3" descr="Figure 4.10.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323975"/>
            <a:ext cx="8102600" cy="4686300"/>
          </a:xfrm>
        </p:spPr>
      </p:pic>
      <p:pic>
        <p:nvPicPr>
          <p:cNvPr id="460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3205163"/>
            <a:ext cx="3043238" cy="2033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6034585"/>
            <a:ext cx="7566238" cy="461665"/>
          </a:xfrm>
          <a:prstGeom prst="rect">
            <a:avLst/>
          </a:prstGeom>
          <a:noFill/>
          <a:ln>
            <a:solidFill>
              <a:schemeClr val="tx1"/>
            </a:solidFill>
          </a:ln>
        </p:spPr>
        <p:txBody>
          <a:bodyPr wrap="none" rtlCol="0">
            <a:spAutoFit/>
          </a:bodyPr>
          <a:lstStyle/>
          <a:p>
            <a:r>
              <a:rPr lang="en-US" sz="2400" i="1" dirty="0" smtClean="0">
                <a:solidFill>
                  <a:schemeClr val="tx2">
                    <a:lumMod val="60000"/>
                    <a:lumOff val="40000"/>
                  </a:schemeClr>
                </a:solidFill>
              </a:rPr>
              <a:t>Hydrologic methods define how large is the flood discharge</a:t>
            </a:r>
            <a:endParaRPr lang="en-US" sz="2400" i="1" dirty="0">
              <a:solidFill>
                <a:schemeClr val="tx2">
                  <a:lumMod val="60000"/>
                  <a:lumOff val="40000"/>
                </a:schemeClr>
              </a:solidFill>
            </a:endParaRPr>
          </a:p>
        </p:txBody>
      </p:sp>
    </p:spTree>
    <p:extLst>
      <p:ext uri="{BB962C8B-B14F-4D97-AF65-F5344CB8AC3E}">
        <p14:creationId xmlns:p14="http://schemas.microsoft.com/office/powerpoint/2010/main" val="3644743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3200" dirty="0" smtClean="0"/>
              <a:t>Effect on BFE of variation in </a:t>
            </a:r>
            <a:r>
              <a:rPr lang="en-US" sz="3200" dirty="0" smtClean="0">
                <a:solidFill>
                  <a:srgbClr val="FF0000"/>
                </a:solidFill>
              </a:rPr>
              <a:t>hydraulic methods and terrain data </a:t>
            </a:r>
            <a:r>
              <a:rPr lang="en-US" sz="3200" dirty="0" smtClean="0"/>
              <a:t>(Long Creek)</a:t>
            </a:r>
          </a:p>
        </p:txBody>
      </p:sp>
      <p:pic>
        <p:nvPicPr>
          <p:cNvPr id="52227" name="Content Placeholder 6" descr="Figure 4.15.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8625" y="1495425"/>
            <a:ext cx="8151813" cy="4627563"/>
          </a:xfrm>
        </p:spPr>
      </p:pic>
      <p:sp>
        <p:nvSpPr>
          <p:cNvPr id="52228" name="TextBox 7"/>
          <p:cNvSpPr txBox="1">
            <a:spLocks noChangeArrowheads="1"/>
          </p:cNvSpPr>
          <p:nvPr/>
        </p:nvSpPr>
        <p:spPr bwMode="auto">
          <a:xfrm>
            <a:off x="1733550" y="1666875"/>
            <a:ext cx="4303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chemeClr val="accent2"/>
                </a:solidFill>
              </a:rPr>
              <a:t>Approximate Study using NED</a:t>
            </a:r>
          </a:p>
        </p:txBody>
      </p:sp>
      <p:cxnSp>
        <p:nvCxnSpPr>
          <p:cNvPr id="52229" name="Straight Arrow Connector 9"/>
          <p:cNvCxnSpPr>
            <a:cxnSpLocks noChangeShapeType="1"/>
          </p:cNvCxnSpPr>
          <p:nvPr/>
        </p:nvCxnSpPr>
        <p:spPr bwMode="auto">
          <a:xfrm>
            <a:off x="5943600" y="1895475"/>
            <a:ext cx="571500" cy="295275"/>
          </a:xfrm>
          <a:prstGeom prst="straightConnector1">
            <a:avLst/>
          </a:prstGeom>
          <a:noFill/>
          <a:ln w="9525" algn="ctr">
            <a:solidFill>
              <a:schemeClr val="accent2"/>
            </a:solidFill>
            <a:round/>
            <a:headEnd/>
            <a:tailEnd type="arrow" w="med" len="med"/>
          </a:ln>
        </p:spPr>
      </p:cxnSp>
      <p:cxnSp>
        <p:nvCxnSpPr>
          <p:cNvPr id="52230" name="Straight Arrow Connector 11"/>
          <p:cNvCxnSpPr>
            <a:cxnSpLocks noChangeShapeType="1"/>
          </p:cNvCxnSpPr>
          <p:nvPr/>
        </p:nvCxnSpPr>
        <p:spPr bwMode="auto">
          <a:xfrm rot="5400000">
            <a:off x="3344863" y="3343275"/>
            <a:ext cx="808037" cy="11113"/>
          </a:xfrm>
          <a:prstGeom prst="straightConnector1">
            <a:avLst/>
          </a:prstGeom>
          <a:noFill/>
          <a:ln w="25400" algn="ctr">
            <a:solidFill>
              <a:schemeClr val="accent2"/>
            </a:solidFill>
            <a:round/>
            <a:headEnd type="triangle" w="med" len="med"/>
            <a:tailEnd type="triangle" w="med" len="med"/>
          </a:ln>
        </p:spPr>
      </p:cxnSp>
      <p:sp>
        <p:nvSpPr>
          <p:cNvPr id="52231" name="TextBox 12"/>
          <p:cNvSpPr txBox="1">
            <a:spLocks noChangeArrowheads="1"/>
          </p:cNvSpPr>
          <p:nvPr/>
        </p:nvSpPr>
        <p:spPr bwMode="auto">
          <a:xfrm>
            <a:off x="3810000" y="2962275"/>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chemeClr val="accent2"/>
                </a:solidFill>
              </a:rPr>
              <a:t>21 ft</a:t>
            </a:r>
          </a:p>
        </p:txBody>
      </p:sp>
      <p:sp>
        <p:nvSpPr>
          <p:cNvPr id="8" name="TextBox 7"/>
          <p:cNvSpPr txBox="1"/>
          <p:nvPr/>
        </p:nvSpPr>
        <p:spPr>
          <a:xfrm>
            <a:off x="602152" y="6172200"/>
            <a:ext cx="7968272" cy="461665"/>
          </a:xfrm>
          <a:prstGeom prst="rect">
            <a:avLst/>
          </a:prstGeom>
          <a:noFill/>
          <a:ln>
            <a:solidFill>
              <a:schemeClr val="tx1"/>
            </a:solidFill>
          </a:ln>
        </p:spPr>
        <p:txBody>
          <a:bodyPr wrap="none" rtlCol="0">
            <a:spAutoFit/>
          </a:bodyPr>
          <a:lstStyle/>
          <a:p>
            <a:r>
              <a:rPr lang="en-US" sz="2400" i="1" dirty="0" smtClean="0">
                <a:solidFill>
                  <a:schemeClr val="tx2">
                    <a:lumMod val="60000"/>
                    <a:lumOff val="40000"/>
                  </a:schemeClr>
                </a:solidFill>
              </a:rPr>
              <a:t>Hydraulic methods define how high is the Base Flood Elevation</a:t>
            </a:r>
            <a:endParaRPr lang="en-US" sz="2400" i="1" dirty="0">
              <a:solidFill>
                <a:schemeClr val="tx2">
                  <a:lumMod val="60000"/>
                  <a:lumOff val="40000"/>
                </a:schemeClr>
              </a:solidFill>
            </a:endParaRPr>
          </a:p>
        </p:txBody>
      </p:sp>
    </p:spTree>
    <p:extLst>
      <p:ext uri="{BB962C8B-B14F-4D97-AF65-F5344CB8AC3E}">
        <p14:creationId xmlns:p14="http://schemas.microsoft.com/office/powerpoint/2010/main" val="91486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Approximate Study BFE Profiles</a:t>
            </a:r>
          </a:p>
        </p:txBody>
      </p:sp>
      <p:pic>
        <p:nvPicPr>
          <p:cNvPr id="53251"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76750" y="2066925"/>
            <a:ext cx="4475163" cy="3184525"/>
          </a:xfrm>
          <a:noFill/>
        </p:spPr>
      </p:pic>
      <p:pic>
        <p:nvPicPr>
          <p:cNvPr id="5325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09575" y="2041525"/>
            <a:ext cx="4019550" cy="3244850"/>
          </a:xfrm>
          <a:noFill/>
        </p:spPr>
      </p:pic>
      <p:sp>
        <p:nvSpPr>
          <p:cNvPr id="53253" name="TextBox 6"/>
          <p:cNvSpPr txBox="1">
            <a:spLocks noChangeArrowheads="1"/>
          </p:cNvSpPr>
          <p:nvPr/>
        </p:nvSpPr>
        <p:spPr bwMode="auto">
          <a:xfrm>
            <a:off x="504825" y="1352550"/>
            <a:ext cx="375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Approximate - Lidar</a:t>
            </a:r>
          </a:p>
        </p:txBody>
      </p:sp>
      <p:sp>
        <p:nvSpPr>
          <p:cNvPr id="53254" name="TextBox 7"/>
          <p:cNvSpPr txBox="1">
            <a:spLocks noChangeArrowheads="1"/>
          </p:cNvSpPr>
          <p:nvPr/>
        </p:nvSpPr>
        <p:spPr bwMode="auto">
          <a:xfrm>
            <a:off x="4772025" y="1362075"/>
            <a:ext cx="3716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Approximate - NED</a:t>
            </a:r>
          </a:p>
        </p:txBody>
      </p:sp>
      <p:sp>
        <p:nvSpPr>
          <p:cNvPr id="53255" name="TextBox 8"/>
          <p:cNvSpPr txBox="1">
            <a:spLocks noChangeArrowheads="1"/>
          </p:cNvSpPr>
          <p:nvPr/>
        </p:nvSpPr>
        <p:spPr bwMode="auto">
          <a:xfrm>
            <a:off x="203200" y="5381625"/>
            <a:ext cx="83693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i="1">
                <a:solidFill>
                  <a:srgbClr val="CC0000"/>
                </a:solidFill>
              </a:rPr>
              <a:t>Misalignment (100 – 200 ft) of mapped 2D planimetric streamline with NED 3D elevation data</a:t>
            </a:r>
          </a:p>
        </p:txBody>
      </p:sp>
      <p:cxnSp>
        <p:nvCxnSpPr>
          <p:cNvPr id="53256" name="Straight Arrow Connector 10"/>
          <p:cNvCxnSpPr>
            <a:cxnSpLocks noChangeShapeType="1"/>
          </p:cNvCxnSpPr>
          <p:nvPr/>
        </p:nvCxnSpPr>
        <p:spPr bwMode="auto">
          <a:xfrm rot="5400000" flipH="1" flipV="1">
            <a:off x="5357812" y="4367213"/>
            <a:ext cx="1266825" cy="914400"/>
          </a:xfrm>
          <a:prstGeom prst="straightConnector1">
            <a:avLst/>
          </a:prstGeom>
          <a:noFill/>
          <a:ln w="9525" algn="ctr">
            <a:solidFill>
              <a:schemeClr val="tx1"/>
            </a:solidFill>
            <a:round/>
            <a:headEnd/>
            <a:tailEnd type="arrow" w="med" len="med"/>
          </a:ln>
        </p:spPr>
      </p:cxnSp>
    </p:spTree>
    <p:extLst>
      <p:ext uri="{BB962C8B-B14F-4D97-AF65-F5344CB8AC3E}">
        <p14:creationId xmlns:p14="http://schemas.microsoft.com/office/powerpoint/2010/main" val="1909137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g 2.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658225"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517525" y="1209675"/>
            <a:ext cx="5241925" cy="2411413"/>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 name="TextBox 4"/>
          <p:cNvSpPr txBox="1">
            <a:spLocks noChangeArrowheads="1"/>
          </p:cNvSpPr>
          <p:nvPr/>
        </p:nvSpPr>
        <p:spPr bwMode="auto">
          <a:xfrm>
            <a:off x="228600" y="3576638"/>
            <a:ext cx="30130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Alignment of </a:t>
            </a:r>
            <a:r>
              <a:rPr lang="en-US">
                <a:solidFill>
                  <a:srgbClr val="FF0000"/>
                </a:solidFill>
              </a:rPr>
              <a:t>planimetrics</a:t>
            </a:r>
            <a:r>
              <a:rPr lang="en-US"/>
              <a:t> and </a:t>
            </a:r>
          </a:p>
          <a:p>
            <a:pPr eaLnBrk="1" hangingPunct="1"/>
            <a:r>
              <a:rPr lang="en-US">
                <a:solidFill>
                  <a:srgbClr val="FF0000"/>
                </a:solidFill>
              </a:rPr>
              <a:t>elevation</a:t>
            </a:r>
            <a:r>
              <a:rPr lang="en-US"/>
              <a:t> data really matters</a:t>
            </a:r>
          </a:p>
        </p:txBody>
      </p:sp>
    </p:spTree>
    <p:extLst>
      <p:ext uri="{BB962C8B-B14F-4D97-AF65-F5344CB8AC3E}">
        <p14:creationId xmlns:p14="http://schemas.microsoft.com/office/powerpoint/2010/main" val="1367943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sz="3600" dirty="0" smtClean="0"/>
              <a:t>Defining Uncertainty in Base Flood Elevation</a:t>
            </a:r>
            <a:r>
              <a:rPr lang="en-US" dirty="0" smtClean="0"/>
              <a:t/>
            </a:r>
            <a:br>
              <a:rPr lang="en-US" dirty="0" smtClean="0"/>
            </a:br>
            <a:r>
              <a:rPr lang="en-US" sz="2400" dirty="0" smtClean="0"/>
              <a:t>Long term records of extreme stages recorded at USGS gages</a:t>
            </a:r>
          </a:p>
        </p:txBody>
      </p:sp>
      <p:pic>
        <p:nvPicPr>
          <p:cNvPr id="34819" name="Content Placeholder 3" descr="Figure 3.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5913" y="1608138"/>
            <a:ext cx="8643937" cy="3479800"/>
          </a:xfrm>
        </p:spPr>
      </p:pic>
      <p:sp>
        <p:nvSpPr>
          <p:cNvPr id="34820" name="Rectangle 5"/>
          <p:cNvSpPr>
            <a:spLocks noChangeArrowheads="1"/>
          </p:cNvSpPr>
          <p:nvPr/>
        </p:nvSpPr>
        <p:spPr bwMode="auto">
          <a:xfrm>
            <a:off x="542925" y="4924425"/>
            <a:ext cx="84296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t>At each gage the peak </a:t>
            </a:r>
            <a:r>
              <a:rPr lang="en-US" sz="2400">
                <a:solidFill>
                  <a:srgbClr val="FF0000"/>
                </a:solidFill>
              </a:rPr>
              <a:t>stage</a:t>
            </a:r>
            <a:r>
              <a:rPr lang="en-US" sz="2400"/>
              <a:t> is recorded for each year along with the peak </a:t>
            </a:r>
            <a:r>
              <a:rPr lang="en-US" sz="2400">
                <a:solidFill>
                  <a:srgbClr val="FF0000"/>
                </a:solidFill>
              </a:rPr>
              <a:t>flow</a:t>
            </a:r>
            <a:r>
              <a:rPr lang="en-US" sz="2400"/>
              <a:t> – do a frequency analysis of these.</a:t>
            </a:r>
          </a:p>
          <a:p>
            <a:pPr algn="ctr"/>
            <a:endParaRPr lang="en-US" sz="2000"/>
          </a:p>
        </p:txBody>
      </p:sp>
    </p:spTree>
    <p:extLst>
      <p:ext uri="{BB962C8B-B14F-4D97-AF65-F5344CB8AC3E}">
        <p14:creationId xmlns:p14="http://schemas.microsoft.com/office/powerpoint/2010/main" val="522691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85800" y="242888"/>
            <a:ext cx="7772400" cy="1143000"/>
          </a:xfrm>
        </p:spPr>
        <p:txBody>
          <a:bodyPr>
            <a:normAutofit fontScale="90000"/>
          </a:bodyPr>
          <a:lstStyle/>
          <a:p>
            <a:r>
              <a:rPr lang="en-US" sz="4000" smtClean="0"/>
              <a:t>Frequency Analysis of Stage Heights at 31 gages</a:t>
            </a:r>
          </a:p>
        </p:txBody>
      </p:sp>
      <p:pic>
        <p:nvPicPr>
          <p:cNvPr id="35843" name="Content Placeholder 3" descr="Figure 4.1.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0813" y="1468438"/>
            <a:ext cx="6600825" cy="4497387"/>
          </a:xfrm>
        </p:spPr>
      </p:pic>
      <p:sp>
        <p:nvSpPr>
          <p:cNvPr id="35844" name="TextBox 4"/>
          <p:cNvSpPr txBox="1">
            <a:spLocks noChangeArrowheads="1"/>
          </p:cNvSpPr>
          <p:nvPr/>
        </p:nvSpPr>
        <p:spPr bwMode="auto">
          <a:xfrm>
            <a:off x="217488" y="3168650"/>
            <a:ext cx="3249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21 gages in NC</a:t>
            </a:r>
          </a:p>
        </p:txBody>
      </p:sp>
      <p:sp>
        <p:nvSpPr>
          <p:cNvPr id="35845" name="TextBox 5"/>
          <p:cNvSpPr txBox="1">
            <a:spLocks noChangeArrowheads="1"/>
          </p:cNvSpPr>
          <p:nvPr/>
        </p:nvSpPr>
        <p:spPr bwMode="auto">
          <a:xfrm>
            <a:off x="3746500" y="5249863"/>
            <a:ext cx="289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10 gages in FL</a:t>
            </a:r>
          </a:p>
        </p:txBody>
      </p:sp>
      <p:sp>
        <p:nvSpPr>
          <p:cNvPr id="35846" name="TextBox 6"/>
          <p:cNvSpPr txBox="1">
            <a:spLocks noChangeArrowheads="1"/>
          </p:cNvSpPr>
          <p:nvPr/>
        </p:nvSpPr>
        <p:spPr bwMode="auto">
          <a:xfrm>
            <a:off x="207963" y="4922838"/>
            <a:ext cx="3251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All gages have at least 20 years record</a:t>
            </a:r>
          </a:p>
          <a:p>
            <a:pPr algn="ctr" eaLnBrk="1" hangingPunct="1"/>
            <a:r>
              <a:rPr lang="en-US" sz="2400"/>
              <a:t>(average is 54 years)</a:t>
            </a:r>
          </a:p>
        </p:txBody>
      </p:sp>
      <p:sp>
        <p:nvSpPr>
          <p:cNvPr id="35847" name="TextBox 7"/>
          <p:cNvSpPr txBox="1">
            <a:spLocks noChangeArrowheads="1"/>
          </p:cNvSpPr>
          <p:nvPr/>
        </p:nvSpPr>
        <p:spPr bwMode="auto">
          <a:xfrm>
            <a:off x="2770188" y="1574800"/>
            <a:ext cx="4127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6</a:t>
            </a:r>
          </a:p>
        </p:txBody>
      </p:sp>
      <p:sp>
        <p:nvSpPr>
          <p:cNvPr id="35848" name="TextBox 8"/>
          <p:cNvSpPr txBox="1">
            <a:spLocks noChangeArrowheads="1"/>
          </p:cNvSpPr>
          <p:nvPr/>
        </p:nvSpPr>
        <p:spPr bwMode="auto">
          <a:xfrm>
            <a:off x="6345238" y="3032125"/>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8</a:t>
            </a:r>
          </a:p>
        </p:txBody>
      </p:sp>
      <p:sp>
        <p:nvSpPr>
          <p:cNvPr id="35849" name="TextBox 9"/>
          <p:cNvSpPr txBox="1">
            <a:spLocks noChangeArrowheads="1"/>
          </p:cNvSpPr>
          <p:nvPr/>
        </p:nvSpPr>
        <p:spPr bwMode="auto">
          <a:xfrm>
            <a:off x="3709988" y="2895600"/>
            <a:ext cx="412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7</a:t>
            </a:r>
          </a:p>
        </p:txBody>
      </p:sp>
      <p:sp>
        <p:nvSpPr>
          <p:cNvPr id="35850" name="TextBox 11"/>
          <p:cNvSpPr txBox="1">
            <a:spLocks noChangeArrowheads="1"/>
          </p:cNvSpPr>
          <p:nvPr/>
        </p:nvSpPr>
        <p:spPr bwMode="auto">
          <a:xfrm>
            <a:off x="7250113" y="3657600"/>
            <a:ext cx="1893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Is pitted FL landscape different?</a:t>
            </a:r>
          </a:p>
        </p:txBody>
      </p:sp>
    </p:spTree>
    <p:extLst>
      <p:ext uri="{BB962C8B-B14F-4D97-AF65-F5344CB8AC3E}">
        <p14:creationId xmlns:p14="http://schemas.microsoft.com/office/powerpoint/2010/main" val="1927069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5" descr="Figure 4.2 (top).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14388" y="211138"/>
            <a:ext cx="7107237" cy="5918200"/>
          </a:xfrm>
        </p:spPr>
      </p:pic>
      <p:sp>
        <p:nvSpPr>
          <p:cNvPr id="36867" name="TextBox 8"/>
          <p:cNvSpPr txBox="1">
            <a:spLocks noChangeArrowheads="1"/>
          </p:cNvSpPr>
          <p:nvPr/>
        </p:nvSpPr>
        <p:spPr bwMode="auto">
          <a:xfrm>
            <a:off x="1135063" y="5351463"/>
            <a:ext cx="7381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Produced using the Corps HEC-SSP Program (Bulletin 17-B standard procedure)</a:t>
            </a:r>
          </a:p>
        </p:txBody>
      </p:sp>
      <p:cxnSp>
        <p:nvCxnSpPr>
          <p:cNvPr id="36868" name="Straight Connector 10"/>
          <p:cNvCxnSpPr>
            <a:cxnSpLocks noChangeShapeType="1"/>
          </p:cNvCxnSpPr>
          <p:nvPr/>
        </p:nvCxnSpPr>
        <p:spPr bwMode="auto">
          <a:xfrm rot="16200000" flipV="1">
            <a:off x="4739481" y="2385219"/>
            <a:ext cx="3586163" cy="9525"/>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6869" name="Straight Arrow Connector 12"/>
          <p:cNvCxnSpPr>
            <a:cxnSpLocks noChangeShapeType="1"/>
          </p:cNvCxnSpPr>
          <p:nvPr/>
        </p:nvCxnSpPr>
        <p:spPr bwMode="auto">
          <a:xfrm rot="10800000" flipV="1">
            <a:off x="2290763" y="1420813"/>
            <a:ext cx="4237037" cy="95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6870" name="TextBox 13"/>
          <p:cNvSpPr txBox="1">
            <a:spLocks noChangeArrowheads="1"/>
          </p:cNvSpPr>
          <p:nvPr/>
        </p:nvSpPr>
        <p:spPr bwMode="auto">
          <a:xfrm>
            <a:off x="2489200" y="904875"/>
            <a:ext cx="306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Base flood discharge</a:t>
            </a:r>
          </a:p>
        </p:txBody>
      </p:sp>
      <p:sp>
        <p:nvSpPr>
          <p:cNvPr id="36871" name="TextBox 14"/>
          <p:cNvSpPr txBox="1">
            <a:spLocks noChangeArrowheads="1"/>
          </p:cNvSpPr>
          <p:nvPr/>
        </p:nvSpPr>
        <p:spPr bwMode="auto">
          <a:xfrm>
            <a:off x="1738313" y="163513"/>
            <a:ext cx="6323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000"/>
              <a:t>Swannanoa River at Biltmore, NC (78 years of record)</a:t>
            </a:r>
          </a:p>
        </p:txBody>
      </p:sp>
      <p:sp>
        <p:nvSpPr>
          <p:cNvPr id="36872" name="TextBox 15"/>
          <p:cNvSpPr txBox="1">
            <a:spLocks noChangeArrowheads="1"/>
          </p:cNvSpPr>
          <p:nvPr/>
        </p:nvSpPr>
        <p:spPr bwMode="auto">
          <a:xfrm rot="-5400000">
            <a:off x="5792788" y="2560638"/>
            <a:ext cx="206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T = 100 years</a:t>
            </a:r>
          </a:p>
        </p:txBody>
      </p:sp>
      <p:sp>
        <p:nvSpPr>
          <p:cNvPr id="36873" name="TextBox 16"/>
          <p:cNvSpPr txBox="1">
            <a:spLocks noChangeArrowheads="1"/>
          </p:cNvSpPr>
          <p:nvPr/>
        </p:nvSpPr>
        <p:spPr bwMode="auto">
          <a:xfrm rot="-5400000">
            <a:off x="525462" y="2252663"/>
            <a:ext cx="17367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t>Discharge (cfs)</a:t>
            </a:r>
          </a:p>
        </p:txBody>
      </p:sp>
      <p:sp>
        <p:nvSpPr>
          <p:cNvPr id="36874" name="TextBox 17"/>
          <p:cNvSpPr txBox="1">
            <a:spLocks noChangeArrowheads="1"/>
          </p:cNvSpPr>
          <p:nvPr/>
        </p:nvSpPr>
        <p:spPr bwMode="auto">
          <a:xfrm>
            <a:off x="3159125" y="4468813"/>
            <a:ext cx="33766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t>Annual Exceedence Probability</a:t>
            </a:r>
          </a:p>
        </p:txBody>
      </p:sp>
    </p:spTree>
    <p:extLst>
      <p:ext uri="{BB962C8B-B14F-4D97-AF65-F5344CB8AC3E}">
        <p14:creationId xmlns:p14="http://schemas.microsoft.com/office/powerpoint/2010/main" val="30155226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Content Placeholder 19" descr="Figure 4.2 (bottom).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3513" y="225425"/>
            <a:ext cx="6907212" cy="5753100"/>
          </a:xfrm>
        </p:spPr>
      </p:pic>
      <p:sp>
        <p:nvSpPr>
          <p:cNvPr id="5124" name="TextBox 8"/>
          <p:cNvSpPr txBox="1">
            <a:spLocks noChangeArrowheads="1"/>
          </p:cNvSpPr>
          <p:nvPr/>
        </p:nvSpPr>
        <p:spPr bwMode="auto">
          <a:xfrm>
            <a:off x="488950" y="5540375"/>
            <a:ext cx="8134350" cy="4619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chemeClr val="accent2"/>
                </a:solidFill>
              </a:rPr>
              <a:t>Uncertainty in BFE = Uncertainty in 100-year stage height </a:t>
            </a:r>
          </a:p>
        </p:txBody>
      </p:sp>
      <p:cxnSp>
        <p:nvCxnSpPr>
          <p:cNvPr id="5125" name="Straight Connector 10"/>
          <p:cNvCxnSpPr>
            <a:cxnSpLocks noChangeShapeType="1"/>
          </p:cNvCxnSpPr>
          <p:nvPr/>
        </p:nvCxnSpPr>
        <p:spPr bwMode="auto">
          <a:xfrm rot="16200000" flipV="1">
            <a:off x="3842544" y="2385219"/>
            <a:ext cx="3586163" cy="9525"/>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5126" name="TextBox 14"/>
          <p:cNvSpPr txBox="1">
            <a:spLocks noChangeArrowheads="1"/>
          </p:cNvSpPr>
          <p:nvPr/>
        </p:nvSpPr>
        <p:spPr bwMode="auto">
          <a:xfrm>
            <a:off x="1738313" y="163513"/>
            <a:ext cx="6323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000"/>
              <a:t>Swannanoa River at Biltmore, NC (78 years of record)</a:t>
            </a:r>
          </a:p>
        </p:txBody>
      </p:sp>
      <p:sp>
        <p:nvSpPr>
          <p:cNvPr id="5127" name="TextBox 15"/>
          <p:cNvSpPr txBox="1">
            <a:spLocks noChangeArrowheads="1"/>
          </p:cNvSpPr>
          <p:nvPr/>
        </p:nvSpPr>
        <p:spPr bwMode="auto">
          <a:xfrm rot="-5400000">
            <a:off x="4868863" y="2760662"/>
            <a:ext cx="2070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T = 100 years</a:t>
            </a:r>
          </a:p>
        </p:txBody>
      </p:sp>
      <p:sp>
        <p:nvSpPr>
          <p:cNvPr id="5128" name="TextBox 16"/>
          <p:cNvSpPr txBox="1">
            <a:spLocks noChangeArrowheads="1"/>
          </p:cNvSpPr>
          <p:nvPr/>
        </p:nvSpPr>
        <p:spPr bwMode="auto">
          <a:xfrm rot="-5400000">
            <a:off x="102394" y="2251869"/>
            <a:ext cx="11334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t>Stage (ft)</a:t>
            </a:r>
          </a:p>
        </p:txBody>
      </p:sp>
      <p:sp>
        <p:nvSpPr>
          <p:cNvPr id="5129" name="TextBox 17"/>
          <p:cNvSpPr txBox="1">
            <a:spLocks noChangeArrowheads="1"/>
          </p:cNvSpPr>
          <p:nvPr/>
        </p:nvSpPr>
        <p:spPr bwMode="auto">
          <a:xfrm>
            <a:off x="2262188" y="4368800"/>
            <a:ext cx="3378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t>Annual Exceedence Probability</a:t>
            </a:r>
          </a:p>
        </p:txBody>
      </p:sp>
      <p:pic>
        <p:nvPicPr>
          <p:cNvPr id="5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263" y="977900"/>
            <a:ext cx="1339850" cy="12858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31" name="TextBox 20"/>
          <p:cNvSpPr txBox="1">
            <a:spLocks noChangeArrowheads="1"/>
          </p:cNvSpPr>
          <p:nvPr/>
        </p:nvSpPr>
        <p:spPr bwMode="auto">
          <a:xfrm>
            <a:off x="8140700" y="1376363"/>
            <a:ext cx="87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solidFill>
                  <a:schemeClr val="accent2"/>
                </a:solidFill>
              </a:rPr>
              <a:t>5% CL</a:t>
            </a:r>
          </a:p>
        </p:txBody>
      </p:sp>
      <p:sp>
        <p:nvSpPr>
          <p:cNvPr id="5132" name="TextBox 21"/>
          <p:cNvSpPr txBox="1">
            <a:spLocks noChangeArrowheads="1"/>
          </p:cNvSpPr>
          <p:nvPr/>
        </p:nvSpPr>
        <p:spPr bwMode="auto">
          <a:xfrm>
            <a:off x="8083550" y="822325"/>
            <a:ext cx="1006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solidFill>
                  <a:schemeClr val="accent2"/>
                </a:solidFill>
              </a:rPr>
              <a:t>95% CL</a:t>
            </a:r>
          </a:p>
        </p:txBody>
      </p:sp>
      <p:sp>
        <p:nvSpPr>
          <p:cNvPr id="5133" name="Rectangle 22"/>
          <p:cNvSpPr>
            <a:spLocks noChangeArrowheads="1"/>
          </p:cNvSpPr>
          <p:nvPr/>
        </p:nvSpPr>
        <p:spPr bwMode="auto">
          <a:xfrm>
            <a:off x="5241925" y="1303338"/>
            <a:ext cx="806450" cy="75247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34" name="Right Brace 27"/>
          <p:cNvSpPr>
            <a:spLocks/>
          </p:cNvSpPr>
          <p:nvPr/>
        </p:nvSpPr>
        <p:spPr bwMode="auto">
          <a:xfrm>
            <a:off x="7505700" y="1466850"/>
            <a:ext cx="225425" cy="415925"/>
          </a:xfrm>
          <a:prstGeom prst="rightBrace">
            <a:avLst>
              <a:gd name="adj1" fmla="val 8354"/>
              <a:gd name="adj2" fmla="val 50000"/>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5122" name="Object 3"/>
          <p:cNvGraphicFramePr>
            <a:graphicFrameLocks noChangeAspect="1"/>
          </p:cNvGraphicFramePr>
          <p:nvPr/>
        </p:nvGraphicFramePr>
        <p:xfrm>
          <a:off x="6896100" y="2887663"/>
          <a:ext cx="1770063" cy="661987"/>
        </p:xfrm>
        <a:graphic>
          <a:graphicData uri="http://schemas.openxmlformats.org/presentationml/2006/ole">
            <mc:AlternateContent xmlns:mc="http://schemas.openxmlformats.org/markup-compatibility/2006">
              <mc:Choice xmlns:v="urn:schemas-microsoft-com:vml" Requires="v">
                <p:oleObj spid="_x0000_s6159" name="Equation" r:id="rId5" imgW="1054080" imgH="393480" progId="Equation.3">
                  <p:embed/>
                </p:oleObj>
              </mc:Choice>
              <mc:Fallback>
                <p:oleObj name="Equation" r:id="rId5" imgW="105408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100" y="2887663"/>
                        <a:ext cx="1770063" cy="66198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35" name="TextBox 31"/>
          <p:cNvSpPr txBox="1">
            <a:spLocks noChangeArrowheads="1"/>
          </p:cNvSpPr>
          <p:nvPr/>
        </p:nvSpPr>
        <p:spPr bwMode="auto">
          <a:xfrm>
            <a:off x="6564313" y="2444750"/>
            <a:ext cx="2470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solidFill>
                  <a:schemeClr val="accent2"/>
                </a:solidFill>
              </a:rPr>
              <a:t>Sampling error =</a:t>
            </a:r>
          </a:p>
        </p:txBody>
      </p:sp>
    </p:spTree>
    <p:extLst>
      <p:ext uri="{BB962C8B-B14F-4D97-AF65-F5344CB8AC3E}">
        <p14:creationId xmlns:p14="http://schemas.microsoft.com/office/powerpoint/2010/main" val="2151782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Hazard</a:t>
            </a:r>
            <a:endParaRPr lang="en-US" dirty="0"/>
          </a:p>
        </p:txBody>
      </p:sp>
      <p:sp>
        <p:nvSpPr>
          <p:cNvPr id="3" name="Content Placeholder 2"/>
          <p:cNvSpPr>
            <a:spLocks noGrp="1"/>
          </p:cNvSpPr>
          <p:nvPr>
            <p:ph sz="half" idx="1"/>
          </p:nvPr>
        </p:nvSpPr>
        <p:spPr/>
        <p:txBody>
          <a:bodyPr>
            <a:normAutofit/>
          </a:bodyPr>
          <a:lstStyle/>
          <a:p>
            <a:r>
              <a:rPr lang="en-US" dirty="0" smtClean="0"/>
              <a:t>Flooding is by far the </a:t>
            </a:r>
            <a:r>
              <a:rPr lang="en-US" dirty="0" smtClean="0">
                <a:solidFill>
                  <a:srgbClr val="FF0000"/>
                </a:solidFill>
              </a:rPr>
              <a:t>largest natural hazard </a:t>
            </a:r>
            <a:r>
              <a:rPr lang="en-US" dirty="0" smtClean="0"/>
              <a:t>facing people</a:t>
            </a:r>
          </a:p>
          <a:p>
            <a:r>
              <a:rPr lang="en-US" dirty="0" smtClean="0"/>
              <a:t>Causes two-thirds of all declared </a:t>
            </a:r>
            <a:r>
              <a:rPr lang="en-US" dirty="0" smtClean="0">
                <a:solidFill>
                  <a:srgbClr val="FF0000"/>
                </a:solidFill>
              </a:rPr>
              <a:t>federal disasters </a:t>
            </a:r>
            <a:endParaRPr lang="en-US" dirty="0">
              <a:solidFill>
                <a:srgbClr val="FF0000"/>
              </a:solidFill>
            </a:endParaRPr>
          </a:p>
          <a:p>
            <a:r>
              <a:rPr lang="en-US" dirty="0" smtClean="0"/>
              <a:t>Threat to</a:t>
            </a:r>
            <a:r>
              <a:rPr lang="en-US" dirty="0" smtClean="0">
                <a:solidFill>
                  <a:srgbClr val="FF0000"/>
                </a:solidFill>
              </a:rPr>
              <a:t> life </a:t>
            </a:r>
            <a:r>
              <a:rPr lang="en-US" dirty="0" smtClean="0"/>
              <a:t>(more than 1000 deaths in Katrina)</a:t>
            </a:r>
          </a:p>
        </p:txBody>
      </p:sp>
      <p:pic>
        <p:nvPicPr>
          <p:cNvPr id="5" name="Picture 10" descr="image467_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394831"/>
            <a:ext cx="3870960" cy="253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allison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75091" y="4114800"/>
            <a:ext cx="3820269" cy="2483643"/>
          </a:xfrm>
          <a:noFill/>
        </p:spPr>
      </p:pic>
    </p:spTree>
    <p:extLst>
      <p:ext uri="{BB962C8B-B14F-4D97-AF65-F5344CB8AC3E}">
        <p14:creationId xmlns:p14="http://schemas.microsoft.com/office/powerpoint/2010/main" val="32899127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88938" y="260350"/>
            <a:ext cx="8069262" cy="1143000"/>
          </a:xfrm>
        </p:spPr>
        <p:txBody>
          <a:bodyPr/>
          <a:lstStyle/>
          <a:p>
            <a:r>
              <a:rPr lang="en-US" sz="3600" smtClean="0"/>
              <a:t>Sampling Error of 100-year Stage Heights</a:t>
            </a:r>
          </a:p>
        </p:txBody>
      </p:sp>
      <p:pic>
        <p:nvPicPr>
          <p:cNvPr id="37891" name="Content Placeholder 3" descr="Figure 4.3.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09588" y="1112838"/>
            <a:ext cx="8348662" cy="5048250"/>
          </a:xfrm>
        </p:spPr>
      </p:pic>
      <p:sp>
        <p:nvSpPr>
          <p:cNvPr id="37892" name="TextBox 5"/>
          <p:cNvSpPr txBox="1">
            <a:spLocks noChangeArrowheads="1"/>
          </p:cNvSpPr>
          <p:nvPr/>
        </p:nvSpPr>
        <p:spPr bwMode="auto">
          <a:xfrm>
            <a:off x="6430963" y="4560888"/>
            <a:ext cx="2530475"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Average = 1.06 ft</a:t>
            </a:r>
          </a:p>
        </p:txBody>
      </p:sp>
      <p:cxnSp>
        <p:nvCxnSpPr>
          <p:cNvPr id="37893" name="Straight Arrow Connector 7"/>
          <p:cNvCxnSpPr>
            <a:cxnSpLocks noChangeShapeType="1"/>
            <a:stCxn id="37892" idx="1"/>
          </p:cNvCxnSpPr>
          <p:nvPr/>
        </p:nvCxnSpPr>
        <p:spPr bwMode="auto">
          <a:xfrm rot="10800000">
            <a:off x="5988050" y="4433888"/>
            <a:ext cx="442913" cy="3571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894" name="TextBox 8"/>
          <p:cNvSpPr txBox="1">
            <a:spLocks noChangeArrowheads="1"/>
          </p:cNvSpPr>
          <p:nvPr/>
        </p:nvSpPr>
        <p:spPr bwMode="auto">
          <a:xfrm>
            <a:off x="3836988" y="1411288"/>
            <a:ext cx="2436812"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200"/>
              <a:t>Outlier (skewed frequency curve)</a:t>
            </a:r>
          </a:p>
        </p:txBody>
      </p:sp>
      <p:sp>
        <p:nvSpPr>
          <p:cNvPr id="10" name="TextBox 9"/>
          <p:cNvSpPr txBox="1">
            <a:spLocks noChangeArrowheads="1"/>
          </p:cNvSpPr>
          <p:nvPr/>
        </p:nvSpPr>
        <p:spPr bwMode="auto">
          <a:xfrm>
            <a:off x="1676400" y="1841500"/>
            <a:ext cx="6194425"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i="1">
                <a:solidFill>
                  <a:srgbClr val="FF0000"/>
                </a:solidFill>
              </a:rPr>
              <a:t>No systematic variation in sampling error by </a:t>
            </a:r>
          </a:p>
          <a:p>
            <a:pPr algn="ctr" eaLnBrk="1" hangingPunct="1"/>
            <a:r>
              <a:rPr lang="en-US" sz="2400" i="1">
                <a:solidFill>
                  <a:srgbClr val="FF0000"/>
                </a:solidFill>
              </a:rPr>
              <a:t>drainage area or topographic region</a:t>
            </a:r>
          </a:p>
        </p:txBody>
      </p:sp>
      <p:sp>
        <p:nvSpPr>
          <p:cNvPr id="37896" name="TextBox 10"/>
          <p:cNvSpPr txBox="1">
            <a:spLocks noChangeArrowheads="1"/>
          </p:cNvSpPr>
          <p:nvPr/>
        </p:nvSpPr>
        <p:spPr bwMode="auto">
          <a:xfrm>
            <a:off x="2559050" y="5680075"/>
            <a:ext cx="27622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t>Drainage Area (Sq miles)</a:t>
            </a:r>
          </a:p>
        </p:txBody>
      </p:sp>
      <p:sp>
        <p:nvSpPr>
          <p:cNvPr id="12" name="TextBox 11"/>
          <p:cNvSpPr txBox="1"/>
          <p:nvPr/>
        </p:nvSpPr>
        <p:spPr>
          <a:xfrm>
            <a:off x="-304800" y="2932546"/>
            <a:ext cx="2069797" cy="369332"/>
          </a:xfrm>
          <a:prstGeom prst="rect">
            <a:avLst/>
          </a:prstGeom>
          <a:solidFill>
            <a:schemeClr val="bg1"/>
          </a:solidFill>
          <a:scene3d>
            <a:camera prst="orthographicFront">
              <a:rot lat="0" lon="0" rev="5400000"/>
            </a:camera>
            <a:lightRig rig="threePt" dir="t"/>
          </a:scene3d>
        </p:spPr>
        <p:txBody>
          <a:bodyPr wrap="none">
            <a:spAutoFit/>
          </a:bodyPr>
          <a:lstStyle/>
          <a:p>
            <a:pPr>
              <a:defRPr/>
            </a:pPr>
            <a:r>
              <a:rPr lang="en-US" sz="1800" dirty="0"/>
              <a:t>Sampling Error (ft)</a:t>
            </a:r>
          </a:p>
        </p:txBody>
      </p:sp>
    </p:spTree>
    <p:extLst>
      <p:ext uri="{BB962C8B-B14F-4D97-AF65-F5344CB8AC3E}">
        <p14:creationId xmlns:p14="http://schemas.microsoft.com/office/powerpoint/2010/main" val="585281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down)">
                                      <p:cBhvr>
                                        <p:cTn id="7" dur="500"/>
                                        <p:tgtEl>
                                          <p:spTgt spid="10">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down)">
                                      <p:cBhvr>
                                        <p:cTn id="10" dur="500"/>
                                        <p:tgtEl>
                                          <p:spTgt spid="1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wipe(down)">
                                      <p:cBhvr>
                                        <p:cTn id="1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6"/>
          <p:cNvSpPr>
            <a:spLocks noGrp="1" noChangeArrowheads="1"/>
          </p:cNvSpPr>
          <p:nvPr>
            <p:ph type="title"/>
          </p:nvPr>
        </p:nvSpPr>
        <p:spPr>
          <a:xfrm>
            <a:off x="685800" y="242888"/>
            <a:ext cx="7772400" cy="1143000"/>
          </a:xfrm>
        </p:spPr>
        <p:txBody>
          <a:bodyPr>
            <a:normAutofit fontScale="90000"/>
          </a:bodyPr>
          <a:lstStyle/>
          <a:p>
            <a:r>
              <a:rPr lang="en-US" dirty="0" smtClean="0"/>
              <a:t>Uncertainty in Base Flood Elevation</a:t>
            </a:r>
          </a:p>
        </p:txBody>
      </p:sp>
      <p:sp>
        <p:nvSpPr>
          <p:cNvPr id="38915" name="Rectangle 17"/>
          <p:cNvSpPr>
            <a:spLocks noGrp="1" noChangeArrowheads="1"/>
          </p:cNvSpPr>
          <p:nvPr>
            <p:ph type="body" sz="half" idx="1"/>
          </p:nvPr>
        </p:nvSpPr>
        <p:spPr>
          <a:xfrm>
            <a:off x="376238" y="1255713"/>
            <a:ext cx="4259262" cy="4773612"/>
          </a:xfrm>
        </p:spPr>
        <p:txBody>
          <a:bodyPr>
            <a:normAutofit lnSpcReduction="10000"/>
          </a:bodyPr>
          <a:lstStyle/>
          <a:p>
            <a:pPr>
              <a:lnSpc>
                <a:spcPct val="90000"/>
              </a:lnSpc>
            </a:pPr>
            <a:r>
              <a:rPr lang="en-US" sz="2400" smtClean="0"/>
              <a:t>BFE and Base Stage Height differ by a constant amount (gage datum – geodetic datum)</a:t>
            </a:r>
            <a:endParaRPr lang="en-US" sz="2000" smtClean="0"/>
          </a:p>
          <a:p>
            <a:pPr>
              <a:lnSpc>
                <a:spcPct val="90000"/>
              </a:lnSpc>
            </a:pPr>
            <a:r>
              <a:rPr lang="en-US" sz="2400" smtClean="0"/>
              <a:t>This doesn’t affect uncertainty of </a:t>
            </a:r>
            <a:r>
              <a:rPr lang="en-US" sz="2400" smtClean="0">
                <a:solidFill>
                  <a:schemeClr val="accent2"/>
                </a:solidFill>
              </a:rPr>
              <a:t>statistical variation </a:t>
            </a:r>
            <a:r>
              <a:rPr lang="en-US" sz="2400" smtClean="0"/>
              <a:t>of sample data around the 100-year estimate</a:t>
            </a:r>
          </a:p>
          <a:p>
            <a:pPr>
              <a:lnSpc>
                <a:spcPct val="90000"/>
              </a:lnSpc>
            </a:pPr>
            <a:r>
              <a:rPr lang="en-US" sz="2400" smtClean="0"/>
              <a:t>Average value of sample error at 30 of 31 gage sites is 1.06 ft</a:t>
            </a:r>
          </a:p>
          <a:p>
            <a:pPr>
              <a:lnSpc>
                <a:spcPct val="90000"/>
              </a:lnSpc>
            </a:pPr>
            <a:r>
              <a:rPr lang="en-US" sz="2400" i="1" smtClean="0">
                <a:solidFill>
                  <a:srgbClr val="CC0000"/>
                </a:solidFill>
              </a:rPr>
              <a:t>A </a:t>
            </a:r>
            <a:r>
              <a:rPr lang="en-US" sz="2400" b="1" i="1" smtClean="0">
                <a:solidFill>
                  <a:srgbClr val="CC0000"/>
                </a:solidFill>
              </a:rPr>
              <a:t>Lower Bound </a:t>
            </a:r>
            <a:r>
              <a:rPr lang="en-US" sz="2400" i="1" smtClean="0">
                <a:solidFill>
                  <a:srgbClr val="CC0000"/>
                </a:solidFill>
              </a:rPr>
              <a:t>on the uncertainty of the BFE is a standard error of estimate of approximately one foot</a:t>
            </a:r>
          </a:p>
        </p:txBody>
      </p:sp>
      <p:sp>
        <p:nvSpPr>
          <p:cNvPr id="38916" name="Freeform 5"/>
          <p:cNvSpPr>
            <a:spLocks/>
          </p:cNvSpPr>
          <p:nvPr/>
        </p:nvSpPr>
        <p:spPr bwMode="auto">
          <a:xfrm>
            <a:off x="5257800" y="2520950"/>
            <a:ext cx="2895600" cy="1079500"/>
          </a:xfrm>
          <a:custGeom>
            <a:avLst/>
            <a:gdLst>
              <a:gd name="T0" fmla="*/ 0 w 1824"/>
              <a:gd name="T1" fmla="*/ 76200 h 680"/>
              <a:gd name="T2" fmla="*/ 304800 w 1824"/>
              <a:gd name="T3" fmla="*/ 228600 h 680"/>
              <a:gd name="T4" fmla="*/ 533400 w 1824"/>
              <a:gd name="T5" fmla="*/ 533400 h 680"/>
              <a:gd name="T6" fmla="*/ 762000 w 1824"/>
              <a:gd name="T7" fmla="*/ 838200 h 680"/>
              <a:gd name="T8" fmla="*/ 1066800 w 1824"/>
              <a:gd name="T9" fmla="*/ 990600 h 680"/>
              <a:gd name="T10" fmla="*/ 1371600 w 1824"/>
              <a:gd name="T11" fmla="*/ 1066800 h 680"/>
              <a:gd name="T12" fmla="*/ 2057400 w 1824"/>
              <a:gd name="T13" fmla="*/ 990600 h 680"/>
              <a:gd name="T14" fmla="*/ 2438400 w 1824"/>
              <a:gd name="T15" fmla="*/ 533400 h 680"/>
              <a:gd name="T16" fmla="*/ 2895600 w 1824"/>
              <a:gd name="T17" fmla="*/ 0 h 6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4"/>
              <a:gd name="T28" fmla="*/ 0 h 680"/>
              <a:gd name="T29" fmla="*/ 1824 w 1824"/>
              <a:gd name="T30" fmla="*/ 680 h 6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4" h="680">
                <a:moveTo>
                  <a:pt x="0" y="48"/>
                </a:moveTo>
                <a:cubicBezTo>
                  <a:pt x="68" y="72"/>
                  <a:pt x="136" y="96"/>
                  <a:pt x="192" y="144"/>
                </a:cubicBezTo>
                <a:cubicBezTo>
                  <a:pt x="248" y="192"/>
                  <a:pt x="288" y="272"/>
                  <a:pt x="336" y="336"/>
                </a:cubicBezTo>
                <a:cubicBezTo>
                  <a:pt x="384" y="400"/>
                  <a:pt x="424" y="480"/>
                  <a:pt x="480" y="528"/>
                </a:cubicBezTo>
                <a:cubicBezTo>
                  <a:pt x="536" y="576"/>
                  <a:pt x="608" y="600"/>
                  <a:pt x="672" y="624"/>
                </a:cubicBezTo>
                <a:cubicBezTo>
                  <a:pt x="736" y="648"/>
                  <a:pt x="760" y="672"/>
                  <a:pt x="864" y="672"/>
                </a:cubicBezTo>
                <a:cubicBezTo>
                  <a:pt x="968" y="672"/>
                  <a:pt x="1184" y="680"/>
                  <a:pt x="1296" y="624"/>
                </a:cubicBezTo>
                <a:cubicBezTo>
                  <a:pt x="1408" y="568"/>
                  <a:pt x="1448" y="440"/>
                  <a:pt x="1536" y="336"/>
                </a:cubicBezTo>
                <a:cubicBezTo>
                  <a:pt x="1624" y="232"/>
                  <a:pt x="1776" y="56"/>
                  <a:pt x="1824" y="0"/>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7" name="Line 6"/>
          <p:cNvSpPr>
            <a:spLocks noChangeShapeType="1"/>
          </p:cNvSpPr>
          <p:nvPr/>
        </p:nvSpPr>
        <p:spPr bwMode="auto">
          <a:xfrm>
            <a:off x="5715000" y="2901950"/>
            <a:ext cx="2133600" cy="0"/>
          </a:xfrm>
          <a:prstGeom prst="line">
            <a:avLst/>
          </a:prstGeom>
          <a:noFill/>
          <a:ln w="28575">
            <a:solidFill>
              <a:srgbClr val="00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8" name="Text Box 11"/>
          <p:cNvSpPr txBox="1">
            <a:spLocks noChangeArrowheads="1"/>
          </p:cNvSpPr>
          <p:nvPr/>
        </p:nvSpPr>
        <p:spPr bwMode="auto">
          <a:xfrm>
            <a:off x="7375525" y="3624263"/>
            <a:ext cx="1438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BFE, h</a:t>
            </a:r>
          </a:p>
        </p:txBody>
      </p:sp>
      <p:sp>
        <p:nvSpPr>
          <p:cNvPr id="38919" name="Line 23"/>
          <p:cNvSpPr>
            <a:spLocks noChangeShapeType="1"/>
          </p:cNvSpPr>
          <p:nvPr/>
        </p:nvSpPr>
        <p:spPr bwMode="auto">
          <a:xfrm>
            <a:off x="7126288" y="5300663"/>
            <a:ext cx="609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0" name="AutoShape 32"/>
          <p:cNvSpPr>
            <a:spLocks noChangeArrowheads="1"/>
          </p:cNvSpPr>
          <p:nvPr/>
        </p:nvSpPr>
        <p:spPr bwMode="auto">
          <a:xfrm flipV="1">
            <a:off x="6477000" y="2717800"/>
            <a:ext cx="152400" cy="152400"/>
          </a:xfrm>
          <a:prstGeom prst="triangle">
            <a:avLst>
              <a:gd name="adj" fmla="val 50000"/>
            </a:avLst>
          </a:prstGeom>
          <a:solidFill>
            <a:schemeClr val="accent1"/>
          </a:solidFill>
          <a:ln w="28575">
            <a:solidFill>
              <a:srgbClr val="3333FF"/>
            </a:solidFill>
            <a:miter lim="800000"/>
            <a:headEnd/>
            <a:tailEnd/>
          </a:ln>
        </p:spPr>
        <p:txBody>
          <a:bodyPr wrap="none" anchor="ctr"/>
          <a:lstStyle/>
          <a:p>
            <a:endParaRPr lang="en-US"/>
          </a:p>
        </p:txBody>
      </p:sp>
      <p:cxnSp>
        <p:nvCxnSpPr>
          <p:cNvPr id="38921" name="Straight Arrow Connector 23"/>
          <p:cNvCxnSpPr>
            <a:cxnSpLocks noChangeShapeType="1"/>
          </p:cNvCxnSpPr>
          <p:nvPr/>
        </p:nvCxnSpPr>
        <p:spPr bwMode="auto">
          <a:xfrm rot="16200000" flipH="1">
            <a:off x="5605463" y="3597275"/>
            <a:ext cx="1389062" cy="1588"/>
          </a:xfrm>
          <a:prstGeom prst="straightConnector1">
            <a:avLst/>
          </a:prstGeom>
          <a:noFill/>
          <a:ln w="25400"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38922" name="Line 23"/>
          <p:cNvSpPr>
            <a:spLocks noChangeShapeType="1"/>
          </p:cNvSpPr>
          <p:nvPr/>
        </p:nvSpPr>
        <p:spPr bwMode="auto">
          <a:xfrm>
            <a:off x="6002338" y="4303713"/>
            <a:ext cx="609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3" name="TextBox 26"/>
          <p:cNvSpPr txBox="1">
            <a:spLocks noChangeArrowheads="1"/>
          </p:cNvSpPr>
          <p:nvPr/>
        </p:nvSpPr>
        <p:spPr bwMode="auto">
          <a:xfrm>
            <a:off x="6005513" y="5370513"/>
            <a:ext cx="2357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Geodetic datum</a:t>
            </a:r>
          </a:p>
        </p:txBody>
      </p:sp>
      <p:sp>
        <p:nvSpPr>
          <p:cNvPr id="38924" name="TextBox 27"/>
          <p:cNvSpPr txBox="1">
            <a:spLocks noChangeArrowheads="1"/>
          </p:cNvSpPr>
          <p:nvPr/>
        </p:nvSpPr>
        <p:spPr bwMode="auto">
          <a:xfrm>
            <a:off x="5270500" y="436880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Gage datum</a:t>
            </a:r>
          </a:p>
        </p:txBody>
      </p:sp>
      <p:cxnSp>
        <p:nvCxnSpPr>
          <p:cNvPr id="38925" name="Straight Arrow Connector 28"/>
          <p:cNvCxnSpPr>
            <a:cxnSpLocks noChangeShapeType="1"/>
          </p:cNvCxnSpPr>
          <p:nvPr/>
        </p:nvCxnSpPr>
        <p:spPr bwMode="auto">
          <a:xfrm rot="16200000" flipH="1">
            <a:off x="6117432" y="4098131"/>
            <a:ext cx="2413000" cy="20637"/>
          </a:xfrm>
          <a:prstGeom prst="straightConnector1">
            <a:avLst/>
          </a:prstGeom>
          <a:noFill/>
          <a:ln w="25400"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38926" name="TextBox 31"/>
          <p:cNvSpPr txBox="1">
            <a:spLocks noChangeArrowheads="1"/>
          </p:cNvSpPr>
          <p:nvPr/>
        </p:nvSpPr>
        <p:spPr bwMode="auto">
          <a:xfrm>
            <a:off x="4386263" y="3424238"/>
            <a:ext cx="2159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algn="ctr" eaLnBrk="1" hangingPunct="1"/>
            <a:r>
              <a:rPr lang="en-US" sz="2400"/>
              <a:t>Base Stage Height </a:t>
            </a:r>
          </a:p>
        </p:txBody>
      </p:sp>
      <p:pic>
        <p:nvPicPr>
          <p:cNvPr id="389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1368425"/>
            <a:ext cx="1341438" cy="12842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8" name="Right Brace 33"/>
          <p:cNvSpPr>
            <a:spLocks/>
          </p:cNvSpPr>
          <p:nvPr/>
        </p:nvSpPr>
        <p:spPr bwMode="auto">
          <a:xfrm>
            <a:off x="7405688" y="1865313"/>
            <a:ext cx="227012" cy="415925"/>
          </a:xfrm>
          <a:prstGeom prst="rightBrace">
            <a:avLst>
              <a:gd name="adj1" fmla="val 8296"/>
              <a:gd name="adj2" fmla="val 50000"/>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9" name="TextBox 34"/>
          <p:cNvSpPr txBox="1">
            <a:spLocks noChangeArrowheads="1"/>
          </p:cNvSpPr>
          <p:nvPr/>
        </p:nvSpPr>
        <p:spPr bwMode="auto">
          <a:xfrm>
            <a:off x="8050213" y="1647825"/>
            <a:ext cx="87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solidFill>
                  <a:schemeClr val="accent2"/>
                </a:solidFill>
              </a:rPr>
              <a:t>5% CL</a:t>
            </a:r>
          </a:p>
        </p:txBody>
      </p:sp>
      <p:sp>
        <p:nvSpPr>
          <p:cNvPr id="38930" name="TextBox 35"/>
          <p:cNvSpPr txBox="1">
            <a:spLocks noChangeArrowheads="1"/>
          </p:cNvSpPr>
          <p:nvPr/>
        </p:nvSpPr>
        <p:spPr bwMode="auto">
          <a:xfrm>
            <a:off x="7985125" y="1112838"/>
            <a:ext cx="1004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800">
                <a:solidFill>
                  <a:schemeClr val="accent2"/>
                </a:solidFill>
              </a:rPr>
              <a:t>95% CL</a:t>
            </a:r>
          </a:p>
        </p:txBody>
      </p:sp>
      <p:sp>
        <p:nvSpPr>
          <p:cNvPr id="38931" name="Rectangle 36"/>
          <p:cNvSpPr>
            <a:spLocks noChangeArrowheads="1"/>
          </p:cNvSpPr>
          <p:nvPr/>
        </p:nvSpPr>
        <p:spPr bwMode="auto">
          <a:xfrm>
            <a:off x="562928" y="4368800"/>
            <a:ext cx="3838575" cy="1362075"/>
          </a:xfrm>
          <a:prstGeom prst="rect">
            <a:avLst/>
          </a:prstGeom>
          <a:noFill/>
          <a:ln w="2540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7162991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n-US" sz="4000" smtClean="0"/>
              <a:t>Uncertainty in Floodplain Boundary Location</a:t>
            </a:r>
          </a:p>
        </p:txBody>
      </p:sp>
      <p:sp>
        <p:nvSpPr>
          <p:cNvPr id="39939" name="Freeform 4"/>
          <p:cNvSpPr>
            <a:spLocks/>
          </p:cNvSpPr>
          <p:nvPr/>
        </p:nvSpPr>
        <p:spPr bwMode="auto">
          <a:xfrm>
            <a:off x="5781675" y="3095625"/>
            <a:ext cx="2600325" cy="1531938"/>
          </a:xfrm>
          <a:custGeom>
            <a:avLst/>
            <a:gdLst>
              <a:gd name="T0" fmla="*/ 2600325 w 624"/>
              <a:gd name="T1" fmla="*/ 0 h 576"/>
              <a:gd name="T2" fmla="*/ 1800225 w 624"/>
              <a:gd name="T3" fmla="*/ 382985 h 576"/>
              <a:gd name="T4" fmla="*/ 1400175 w 624"/>
              <a:gd name="T5" fmla="*/ 893630 h 576"/>
              <a:gd name="T6" fmla="*/ 400050 w 624"/>
              <a:gd name="T7" fmla="*/ 1404277 h 576"/>
              <a:gd name="T8" fmla="*/ 0 w 624"/>
              <a:gd name="T9" fmla="*/ 1531938 h 576"/>
              <a:gd name="T10" fmla="*/ 0 60000 65536"/>
              <a:gd name="T11" fmla="*/ 0 60000 65536"/>
              <a:gd name="T12" fmla="*/ 0 60000 65536"/>
              <a:gd name="T13" fmla="*/ 0 60000 65536"/>
              <a:gd name="T14" fmla="*/ 0 60000 65536"/>
              <a:gd name="T15" fmla="*/ 0 w 624"/>
              <a:gd name="T16" fmla="*/ 0 h 576"/>
              <a:gd name="T17" fmla="*/ 624 w 624"/>
              <a:gd name="T18" fmla="*/ 576 h 576"/>
            </a:gdLst>
            <a:ahLst/>
            <a:cxnLst>
              <a:cxn ang="T10">
                <a:pos x="T0" y="T1"/>
              </a:cxn>
              <a:cxn ang="T11">
                <a:pos x="T2" y="T3"/>
              </a:cxn>
              <a:cxn ang="T12">
                <a:pos x="T4" y="T5"/>
              </a:cxn>
              <a:cxn ang="T13">
                <a:pos x="T6" y="T7"/>
              </a:cxn>
              <a:cxn ang="T14">
                <a:pos x="T8" y="T9"/>
              </a:cxn>
            </a:cxnLst>
            <a:rect l="T15" t="T16" r="T17" b="T18"/>
            <a:pathLst>
              <a:path w="624" h="576">
                <a:moveTo>
                  <a:pt x="624" y="0"/>
                </a:moveTo>
                <a:cubicBezTo>
                  <a:pt x="552" y="44"/>
                  <a:pt x="480" y="88"/>
                  <a:pt x="432" y="144"/>
                </a:cubicBezTo>
                <a:cubicBezTo>
                  <a:pt x="384" y="200"/>
                  <a:pt x="392" y="272"/>
                  <a:pt x="336" y="336"/>
                </a:cubicBezTo>
                <a:cubicBezTo>
                  <a:pt x="280" y="400"/>
                  <a:pt x="152" y="488"/>
                  <a:pt x="96" y="528"/>
                </a:cubicBezTo>
                <a:cubicBezTo>
                  <a:pt x="40" y="568"/>
                  <a:pt x="20" y="572"/>
                  <a:pt x="0" y="576"/>
                </a:cubicBezTo>
              </a:path>
            </a:pathLst>
          </a:custGeom>
          <a:noFill/>
          <a:ln w="28575">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0" name="Line 5"/>
          <p:cNvSpPr>
            <a:spLocks noChangeShapeType="1"/>
          </p:cNvSpPr>
          <p:nvPr/>
        </p:nvSpPr>
        <p:spPr bwMode="auto">
          <a:xfrm>
            <a:off x="5410200" y="3738563"/>
            <a:ext cx="1963738" cy="0"/>
          </a:xfrm>
          <a:prstGeom prst="line">
            <a:avLst/>
          </a:prstGeom>
          <a:noFill/>
          <a:ln w="2857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1" name="Line 6"/>
          <p:cNvSpPr>
            <a:spLocks noChangeShapeType="1"/>
          </p:cNvSpPr>
          <p:nvPr/>
        </p:nvSpPr>
        <p:spPr bwMode="auto">
          <a:xfrm>
            <a:off x="5994400" y="3738563"/>
            <a:ext cx="0" cy="1185862"/>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9942" name="Text Box 7"/>
          <p:cNvSpPr txBox="1">
            <a:spLocks noChangeArrowheads="1"/>
          </p:cNvSpPr>
          <p:nvPr/>
        </p:nvSpPr>
        <p:spPr bwMode="auto">
          <a:xfrm>
            <a:off x="6016625" y="394335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h</a:t>
            </a:r>
          </a:p>
        </p:txBody>
      </p:sp>
      <p:sp>
        <p:nvSpPr>
          <p:cNvPr id="39943" name="Text Box 8"/>
          <p:cNvSpPr txBox="1">
            <a:spLocks noChangeArrowheads="1"/>
          </p:cNvSpPr>
          <p:nvPr/>
        </p:nvSpPr>
        <p:spPr bwMode="auto">
          <a:xfrm>
            <a:off x="6799263" y="32797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solidFill>
                  <a:srgbClr val="3333FF"/>
                </a:solidFill>
              </a:rPr>
              <a:t>w</a:t>
            </a:r>
          </a:p>
        </p:txBody>
      </p:sp>
      <p:sp>
        <p:nvSpPr>
          <p:cNvPr id="39944" name="Line 9"/>
          <p:cNvSpPr>
            <a:spLocks noChangeShapeType="1"/>
          </p:cNvSpPr>
          <p:nvPr/>
        </p:nvSpPr>
        <p:spPr bwMode="auto">
          <a:xfrm flipH="1">
            <a:off x="7108825" y="3392488"/>
            <a:ext cx="477838" cy="7905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Line 10"/>
          <p:cNvSpPr>
            <a:spLocks noChangeShapeType="1"/>
          </p:cNvSpPr>
          <p:nvPr/>
        </p:nvSpPr>
        <p:spPr bwMode="auto">
          <a:xfrm>
            <a:off x="7586663" y="3392488"/>
            <a:ext cx="0" cy="790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11"/>
          <p:cNvSpPr>
            <a:spLocks noChangeShapeType="1"/>
          </p:cNvSpPr>
          <p:nvPr/>
        </p:nvSpPr>
        <p:spPr bwMode="auto">
          <a:xfrm>
            <a:off x="7108825" y="4183063"/>
            <a:ext cx="4778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7" name="Text Box 12"/>
          <p:cNvSpPr txBox="1">
            <a:spLocks noChangeArrowheads="1"/>
          </p:cNvSpPr>
          <p:nvPr/>
        </p:nvSpPr>
        <p:spPr bwMode="auto">
          <a:xfrm>
            <a:off x="7256463" y="4157663"/>
            <a:ext cx="47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dw</a:t>
            </a:r>
          </a:p>
        </p:txBody>
      </p:sp>
      <p:sp>
        <p:nvSpPr>
          <p:cNvPr id="39948" name="Text Box 13"/>
          <p:cNvSpPr txBox="1">
            <a:spLocks noChangeArrowheads="1"/>
          </p:cNvSpPr>
          <p:nvPr/>
        </p:nvSpPr>
        <p:spPr bwMode="auto">
          <a:xfrm>
            <a:off x="7586663" y="368935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a:t>dh</a:t>
            </a:r>
          </a:p>
        </p:txBody>
      </p:sp>
      <p:sp>
        <p:nvSpPr>
          <p:cNvPr id="39949" name="Text Box 16"/>
          <p:cNvSpPr txBox="1">
            <a:spLocks noChangeArrowheads="1"/>
          </p:cNvSpPr>
          <p:nvPr/>
        </p:nvSpPr>
        <p:spPr bwMode="auto">
          <a:xfrm>
            <a:off x="2124075" y="1895475"/>
            <a:ext cx="2624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2400"/>
              <a:t>dw/dh = Run/Rise</a:t>
            </a:r>
          </a:p>
        </p:txBody>
      </p:sp>
      <p:graphicFrame>
        <p:nvGraphicFramePr>
          <p:cNvPr id="16448" name="Group 64"/>
          <p:cNvGraphicFramePr>
            <a:graphicFrameLocks noGrp="1"/>
          </p:cNvGraphicFramePr>
          <p:nvPr/>
        </p:nvGraphicFramePr>
        <p:xfrm>
          <a:off x="609600" y="2390775"/>
          <a:ext cx="4191000" cy="2508420"/>
        </p:xfrm>
        <a:graphic>
          <a:graphicData uri="http://schemas.openxmlformats.org/drawingml/2006/table">
            <a:tbl>
              <a:tblPr/>
              <a:tblGrid>
                <a:gridCol w="1719263"/>
                <a:gridCol w="1204912"/>
                <a:gridCol w="1266825"/>
              </a:tblGrid>
              <a:tr h="6400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3300"/>
                          </a:solidFill>
                          <a:effectLst/>
                          <a:latin typeface="Arial" charset="0"/>
                        </a:rPr>
                        <a:t>County</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Lateral slope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Run/rise (ft)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48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3300"/>
                          </a:solidFill>
                          <a:effectLst/>
                          <a:latin typeface="Arial" charset="0"/>
                        </a:rPr>
                        <a:t>Ahoskie Creek</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2.4</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cs typeface="Arial" charset="0"/>
                        </a:rPr>
                        <a:t>42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3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3300"/>
                          </a:solidFill>
                          <a:effectLst/>
                          <a:latin typeface="Arial" charset="0"/>
                        </a:rPr>
                        <a:t>Long Creek</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9.8</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10</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3300"/>
                          </a:solidFill>
                          <a:effectLst/>
                          <a:latin typeface="Arial" charset="0"/>
                        </a:rPr>
                        <a:t>Swannanoa River</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12.9</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8</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72" name="Text Box 59"/>
          <p:cNvSpPr txBox="1">
            <a:spLocks noChangeArrowheads="1"/>
          </p:cNvSpPr>
          <p:nvPr/>
        </p:nvSpPr>
        <p:spPr bwMode="auto">
          <a:xfrm>
            <a:off x="898525" y="6208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endParaRPr lang="en-US"/>
          </a:p>
        </p:txBody>
      </p:sp>
      <p:sp>
        <p:nvSpPr>
          <p:cNvPr id="39973" name="TextBox 18"/>
          <p:cNvSpPr txBox="1">
            <a:spLocks noChangeArrowheads="1"/>
          </p:cNvSpPr>
          <p:nvPr/>
        </p:nvSpPr>
        <p:spPr bwMode="auto">
          <a:xfrm>
            <a:off x="4943475" y="1774825"/>
            <a:ext cx="3552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2"/>
                </a:solidFill>
                <a:latin typeface="News Gothic MT" pitchFamily="34" charset="0"/>
              </a:defRPr>
            </a:lvl1pPr>
            <a:lvl2pPr marL="742950" indent="-285750" eaLnBrk="0" hangingPunct="0">
              <a:defRPr sz="3200">
                <a:solidFill>
                  <a:schemeClr val="tx2"/>
                </a:solidFill>
                <a:latin typeface="News Gothic MT" pitchFamily="34" charset="0"/>
              </a:defRPr>
            </a:lvl2pPr>
            <a:lvl3pPr marL="1143000" indent="-228600" eaLnBrk="0" hangingPunct="0">
              <a:defRPr sz="3200">
                <a:solidFill>
                  <a:schemeClr val="tx2"/>
                </a:solidFill>
                <a:latin typeface="News Gothic MT" pitchFamily="34" charset="0"/>
              </a:defRPr>
            </a:lvl3pPr>
            <a:lvl4pPr marL="1600200" indent="-228600" eaLnBrk="0" hangingPunct="0">
              <a:defRPr sz="3200">
                <a:solidFill>
                  <a:schemeClr val="tx2"/>
                </a:solidFill>
                <a:latin typeface="News Gothic MT" pitchFamily="34" charset="0"/>
              </a:defRPr>
            </a:lvl4pPr>
            <a:lvl5pPr marL="2057400" indent="-228600" eaLnBrk="0" hangingPunct="0">
              <a:defRPr sz="3200">
                <a:solidFill>
                  <a:schemeClr val="tx2"/>
                </a:solidFill>
                <a:latin typeface="News Gothic MT" pitchFamily="34" charset="0"/>
              </a:defRPr>
            </a:lvl5pPr>
            <a:lvl6pPr marL="2514600" indent="-228600" eaLnBrk="0" fontAlgn="base" hangingPunct="0">
              <a:spcBef>
                <a:spcPct val="0"/>
              </a:spcBef>
              <a:spcAft>
                <a:spcPct val="0"/>
              </a:spcAft>
              <a:defRPr sz="3200">
                <a:solidFill>
                  <a:schemeClr val="tx2"/>
                </a:solidFill>
                <a:latin typeface="News Gothic MT" pitchFamily="34" charset="0"/>
              </a:defRPr>
            </a:lvl6pPr>
            <a:lvl7pPr marL="2971800" indent="-228600" eaLnBrk="0" fontAlgn="base" hangingPunct="0">
              <a:spcBef>
                <a:spcPct val="0"/>
              </a:spcBef>
              <a:spcAft>
                <a:spcPct val="0"/>
              </a:spcAft>
              <a:defRPr sz="3200">
                <a:solidFill>
                  <a:schemeClr val="tx2"/>
                </a:solidFill>
                <a:latin typeface="News Gothic MT" pitchFamily="34" charset="0"/>
              </a:defRPr>
            </a:lvl7pPr>
            <a:lvl8pPr marL="3429000" indent="-228600" eaLnBrk="0" fontAlgn="base" hangingPunct="0">
              <a:spcBef>
                <a:spcPct val="0"/>
              </a:spcBef>
              <a:spcAft>
                <a:spcPct val="0"/>
              </a:spcAft>
              <a:defRPr sz="3200">
                <a:solidFill>
                  <a:schemeClr val="tx2"/>
                </a:solidFill>
                <a:latin typeface="News Gothic MT" pitchFamily="34" charset="0"/>
              </a:defRPr>
            </a:lvl8pPr>
            <a:lvl9pPr marL="3886200" indent="-228600" eaLnBrk="0" fontAlgn="base" hangingPunct="0">
              <a:spcBef>
                <a:spcPct val="0"/>
              </a:spcBef>
              <a:spcAft>
                <a:spcPct val="0"/>
              </a:spcAft>
              <a:defRPr sz="3200">
                <a:solidFill>
                  <a:schemeClr val="tx2"/>
                </a:solidFill>
                <a:latin typeface="News Gothic MT" pitchFamily="34" charset="0"/>
              </a:defRPr>
            </a:lvl9pPr>
          </a:lstStyle>
          <a:p>
            <a:pPr eaLnBrk="1" hangingPunct="1"/>
            <a:r>
              <a:rPr lang="en-US" sz="1400"/>
              <a:t>Lateral channel slope is calculated on HEC-RAS cross-sections at the point of intersection of water surface with land surface  (left and right banks) and averaged for all cross-sections in the reach</a:t>
            </a:r>
          </a:p>
        </p:txBody>
      </p:sp>
      <p:sp>
        <p:nvSpPr>
          <p:cNvPr id="39974" name="Rectangle 19"/>
          <p:cNvSpPr>
            <a:spLocks noChangeArrowheads="1"/>
          </p:cNvSpPr>
          <p:nvPr/>
        </p:nvSpPr>
        <p:spPr bwMode="auto">
          <a:xfrm>
            <a:off x="346075" y="5043488"/>
            <a:ext cx="8429625" cy="1103312"/>
          </a:xfrm>
          <a:prstGeom prst="rect">
            <a:avLst/>
          </a:prstGeom>
          <a:noFill/>
          <a:ln w="254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lnSpc>
                <a:spcPct val="90000"/>
              </a:lnSpc>
            </a:pPr>
            <a:r>
              <a:rPr lang="en-US" sz="2400" i="1">
                <a:solidFill>
                  <a:srgbClr val="CC0000"/>
                </a:solidFill>
              </a:rPr>
              <a:t>A </a:t>
            </a:r>
            <a:r>
              <a:rPr lang="en-US" sz="2400" b="1" i="1">
                <a:solidFill>
                  <a:srgbClr val="CC0000"/>
                </a:solidFill>
              </a:rPr>
              <a:t>Lower Bound </a:t>
            </a:r>
            <a:r>
              <a:rPr lang="en-US" sz="2400" i="1">
                <a:solidFill>
                  <a:srgbClr val="CC0000"/>
                </a:solidFill>
              </a:rPr>
              <a:t>on the uncertainty of the floodplain boundary location ranges from approximately 8ft in the mountains to approximately 40 ft in the coastal plain</a:t>
            </a:r>
          </a:p>
        </p:txBody>
      </p:sp>
    </p:spTree>
    <p:extLst>
      <p:ext uri="{BB962C8B-B14F-4D97-AF65-F5344CB8AC3E}">
        <p14:creationId xmlns:p14="http://schemas.microsoft.com/office/powerpoint/2010/main" val="3193670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from 2009 NRC Study</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There are </a:t>
            </a:r>
            <a:r>
              <a:rPr lang="en-US" dirty="0" smtClean="0">
                <a:solidFill>
                  <a:srgbClr val="FF0000"/>
                </a:solidFill>
              </a:rPr>
              <a:t>hydrologic, hydraulic </a:t>
            </a:r>
            <a:r>
              <a:rPr lang="en-US" dirty="0" smtClean="0"/>
              <a:t>and</a:t>
            </a:r>
            <a:r>
              <a:rPr lang="en-US" dirty="0" smtClean="0">
                <a:solidFill>
                  <a:srgbClr val="FF0000"/>
                </a:solidFill>
              </a:rPr>
              <a:t> terrain </a:t>
            </a:r>
            <a:r>
              <a:rPr lang="en-US" dirty="0" smtClean="0"/>
              <a:t>data uncertainties</a:t>
            </a:r>
          </a:p>
          <a:p>
            <a:r>
              <a:rPr lang="en-US" dirty="0" smtClean="0"/>
              <a:t>Accuracy of </a:t>
            </a:r>
            <a:r>
              <a:rPr lang="en-US" dirty="0" smtClean="0">
                <a:solidFill>
                  <a:srgbClr val="FF0000"/>
                </a:solidFill>
              </a:rPr>
              <a:t>land elevation</a:t>
            </a:r>
            <a:r>
              <a:rPr lang="en-US" dirty="0" smtClean="0"/>
              <a:t> is single largest factor governing accuracy of </a:t>
            </a:r>
            <a:r>
              <a:rPr lang="en-US" dirty="0" smtClean="0">
                <a:solidFill>
                  <a:srgbClr val="FF0000"/>
                </a:solidFill>
              </a:rPr>
              <a:t>flood elevation</a:t>
            </a:r>
          </a:p>
          <a:p>
            <a:r>
              <a:rPr lang="en-US" dirty="0" smtClean="0"/>
              <a:t>Inherent uncertainty in base flood elevation is ~ </a:t>
            </a:r>
            <a:r>
              <a:rPr lang="en-US" dirty="0" smtClean="0">
                <a:solidFill>
                  <a:srgbClr val="FF0000"/>
                </a:solidFill>
              </a:rPr>
              <a:t>1 foot </a:t>
            </a:r>
          </a:p>
        </p:txBody>
      </p:sp>
      <p:pic>
        <p:nvPicPr>
          <p:cNvPr id="5" name="Picture 4"/>
          <p:cNvPicPr>
            <a:picLocks noChangeAspect="1" noChangeArrowheads="1"/>
          </p:cNvPicPr>
          <p:nvPr/>
        </p:nvPicPr>
        <p:blipFill>
          <a:blip r:embed="rId2" cstate="print"/>
          <a:srcRect/>
          <a:stretch>
            <a:fillRect/>
          </a:stretch>
        </p:blipFill>
        <p:spPr bwMode="auto">
          <a:xfrm>
            <a:off x="5029200" y="1600199"/>
            <a:ext cx="3581400" cy="4641251"/>
          </a:xfrm>
          <a:prstGeom prst="rect">
            <a:avLst/>
          </a:prstGeom>
          <a:noFill/>
          <a:ln w="9525" algn="ctr">
            <a:noFill/>
            <a:miter lim="800000"/>
            <a:headEnd/>
            <a:tailEnd/>
          </a:ln>
        </p:spPr>
      </p:pic>
      <p:sp>
        <p:nvSpPr>
          <p:cNvPr id="6" name="TextBox 5"/>
          <p:cNvSpPr txBox="1"/>
          <p:nvPr/>
        </p:nvSpPr>
        <p:spPr>
          <a:xfrm>
            <a:off x="381000" y="6241450"/>
            <a:ext cx="4392613" cy="461665"/>
          </a:xfrm>
          <a:prstGeom prst="rect">
            <a:avLst/>
          </a:prstGeom>
          <a:noFill/>
          <a:ln>
            <a:solidFill>
              <a:schemeClr val="tx1"/>
            </a:solidFill>
          </a:ln>
        </p:spPr>
        <p:txBody>
          <a:bodyPr wrap="none" rtlCol="0">
            <a:spAutoFit/>
          </a:bodyPr>
          <a:lstStyle/>
          <a:p>
            <a:r>
              <a:rPr lang="en-US" sz="2400" dirty="0" smtClean="0">
                <a:solidFill>
                  <a:schemeClr val="tx2">
                    <a:lumMod val="75000"/>
                  </a:schemeClr>
                </a:solidFill>
              </a:rPr>
              <a:t>Flood mapping needs LIDAR data!</a:t>
            </a:r>
            <a:endParaRPr lang="en-US" sz="2400" dirty="0">
              <a:solidFill>
                <a:schemeClr val="tx2">
                  <a:lumMod val="75000"/>
                </a:schemeClr>
              </a:solidFill>
            </a:endParaRPr>
          </a:p>
        </p:txBody>
      </p:sp>
    </p:spTree>
    <p:extLst>
      <p:ext uri="{BB962C8B-B14F-4D97-AF65-F5344CB8AC3E}">
        <p14:creationId xmlns:p14="http://schemas.microsoft.com/office/powerpoint/2010/main" val="42633701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Flood Risk</a:t>
            </a:r>
            <a:endParaRPr lang="en-US" dirty="0"/>
          </a:p>
        </p:txBody>
      </p:sp>
      <p:sp>
        <p:nvSpPr>
          <p:cNvPr id="3" name="Content Placeholder 2"/>
          <p:cNvSpPr>
            <a:spLocks noGrp="1"/>
          </p:cNvSpPr>
          <p:nvPr>
            <p:ph idx="1"/>
          </p:nvPr>
        </p:nvSpPr>
        <p:spPr>
          <a:xfrm>
            <a:off x="228600" y="1600200"/>
            <a:ext cx="8763000" cy="4525963"/>
          </a:xfrm>
        </p:spPr>
        <p:txBody>
          <a:bodyPr/>
          <a:lstStyle/>
          <a:p>
            <a:r>
              <a:rPr lang="en-US" dirty="0" smtClean="0">
                <a:solidFill>
                  <a:srgbClr val="FF0000"/>
                </a:solidFill>
              </a:rPr>
              <a:t>The vision </a:t>
            </a:r>
            <a:r>
              <a:rPr lang="en-US" dirty="0" smtClean="0"/>
              <a:t>– digital flood risk maps for the nation</a:t>
            </a:r>
          </a:p>
          <a:p>
            <a:r>
              <a:rPr lang="en-US" dirty="0" smtClean="0">
                <a:solidFill>
                  <a:srgbClr val="FF0000"/>
                </a:solidFill>
              </a:rPr>
              <a:t>The issues </a:t>
            </a:r>
            <a:r>
              <a:rPr lang="en-US" dirty="0" smtClean="0"/>
              <a:t>– cost, accuracy, data</a:t>
            </a:r>
          </a:p>
          <a:p>
            <a:r>
              <a:rPr lang="en-US" dirty="0" smtClean="0">
                <a:solidFill>
                  <a:srgbClr val="FF0000"/>
                </a:solidFill>
              </a:rPr>
              <a:t>The studies </a:t>
            </a:r>
            <a:r>
              <a:rPr lang="en-US" dirty="0" smtClean="0"/>
              <a:t>– two reports from National Academy of Sciences</a:t>
            </a:r>
          </a:p>
          <a:p>
            <a:r>
              <a:rPr lang="en-US" dirty="0" smtClean="0">
                <a:solidFill>
                  <a:srgbClr val="FF0000"/>
                </a:solidFill>
              </a:rPr>
              <a:t>Assessment</a:t>
            </a:r>
            <a:r>
              <a:rPr lang="en-US" dirty="0" smtClean="0"/>
              <a:t> – where are we now?</a:t>
            </a:r>
          </a:p>
          <a:p>
            <a:endParaRPr lang="en-US" dirty="0" smtClean="0"/>
          </a:p>
        </p:txBody>
      </p:sp>
      <p:sp>
        <p:nvSpPr>
          <p:cNvPr id="4" name="Slide Number Placeholder 3"/>
          <p:cNvSpPr>
            <a:spLocks noGrp="1"/>
          </p:cNvSpPr>
          <p:nvPr>
            <p:ph type="sldNum" sz="quarter" idx="12"/>
          </p:nvPr>
        </p:nvSpPr>
        <p:spPr/>
        <p:txBody>
          <a:bodyPr/>
          <a:lstStyle/>
          <a:p>
            <a:fld id="{F82B15EE-1347-4E13-A70E-917AFD644764}" type="slidenum">
              <a:rPr lang="en-US" smtClean="0"/>
              <a:pPr/>
              <a:t>44</a:t>
            </a:fld>
            <a:endParaRPr lang="en-US"/>
          </a:p>
        </p:txBody>
      </p:sp>
      <p:sp>
        <p:nvSpPr>
          <p:cNvPr id="5" name="Rectangle 4"/>
          <p:cNvSpPr/>
          <p:nvPr/>
        </p:nvSpPr>
        <p:spPr>
          <a:xfrm>
            <a:off x="152400" y="3886200"/>
            <a:ext cx="63246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212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38100"/>
            <a:ext cx="9144000" cy="67818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C963CBAA-90BE-4B90-A69F-08BC16058E66}" type="slidenum">
              <a:rPr lang="en-US" smtClean="0"/>
              <a:pPr/>
              <a:t>45</a:t>
            </a:fld>
            <a:endParaRPr lang="en-US"/>
          </a:p>
        </p:txBody>
      </p:sp>
    </p:spTree>
    <p:extLst>
      <p:ext uri="{BB962C8B-B14F-4D97-AF65-F5344CB8AC3E}">
        <p14:creationId xmlns:p14="http://schemas.microsoft.com/office/powerpoint/2010/main" val="41392821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0"/>
            <a:ext cx="9099390" cy="67818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C963CBAA-90BE-4B90-A69F-08BC16058E66}" type="slidenum">
              <a:rPr lang="en-US" smtClean="0"/>
              <a:pPr/>
              <a:t>46</a:t>
            </a:fld>
            <a:endParaRPr lang="en-US"/>
          </a:p>
        </p:txBody>
      </p:sp>
    </p:spTree>
    <p:extLst>
      <p:ext uri="{BB962C8B-B14F-4D97-AF65-F5344CB8AC3E}">
        <p14:creationId xmlns:p14="http://schemas.microsoft.com/office/powerpoint/2010/main" val="504670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1"/>
            <a:ext cx="9144000" cy="684843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C963CBAA-90BE-4B90-A69F-08BC16058E66}" type="slidenum">
              <a:rPr lang="en-US" smtClean="0"/>
              <a:pPr/>
              <a:t>47</a:t>
            </a:fld>
            <a:endParaRPr lang="en-US"/>
          </a:p>
        </p:txBody>
      </p:sp>
      <p:sp>
        <p:nvSpPr>
          <p:cNvPr id="2" name="Rectangle 1"/>
          <p:cNvSpPr/>
          <p:nvPr/>
        </p:nvSpPr>
        <p:spPr>
          <a:xfrm>
            <a:off x="304800" y="2971800"/>
            <a:ext cx="8686800" cy="274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944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07" y="157388"/>
            <a:ext cx="8458200" cy="1143000"/>
          </a:xfrm>
        </p:spPr>
        <p:txBody>
          <a:bodyPr>
            <a:normAutofit/>
          </a:bodyPr>
          <a:lstStyle/>
          <a:p>
            <a:r>
              <a:rPr lang="en-US" sz="3200" dirty="0" smtClean="0"/>
              <a:t>National Digital Elevation Acquisition Plan (2010)</a:t>
            </a:r>
            <a:endParaRPr lang="en-US" sz="3200" dirty="0"/>
          </a:p>
        </p:txBody>
      </p:sp>
      <p:sp>
        <p:nvSpPr>
          <p:cNvPr id="3" name="Content Placeholder 2"/>
          <p:cNvSpPr>
            <a:spLocks noGrp="1"/>
          </p:cNvSpPr>
          <p:nvPr>
            <p:ph sz="half" idx="1"/>
          </p:nvPr>
        </p:nvSpPr>
        <p:spPr>
          <a:xfrm>
            <a:off x="228600" y="1600200"/>
            <a:ext cx="4343400" cy="4525963"/>
          </a:xfrm>
        </p:spPr>
        <p:txBody>
          <a:bodyPr>
            <a:normAutofit lnSpcReduction="10000"/>
          </a:bodyPr>
          <a:lstStyle/>
          <a:p>
            <a:r>
              <a:rPr lang="en-US" dirty="0"/>
              <a:t>FEMA </a:t>
            </a:r>
            <a:r>
              <a:rPr lang="en-US" dirty="0" smtClean="0"/>
              <a:t>was </a:t>
            </a:r>
            <a:r>
              <a:rPr lang="en-US" dirty="0" smtClean="0">
                <a:solidFill>
                  <a:srgbClr val="FF0000"/>
                </a:solidFill>
              </a:rPr>
              <a:t>directed </a:t>
            </a:r>
            <a:r>
              <a:rPr lang="en-US" dirty="0">
                <a:solidFill>
                  <a:srgbClr val="FF0000"/>
                </a:solidFill>
              </a:rPr>
              <a:t>by </a:t>
            </a:r>
            <a:r>
              <a:rPr lang="en-US" dirty="0" smtClean="0">
                <a:solidFill>
                  <a:srgbClr val="FF0000"/>
                </a:solidFill>
              </a:rPr>
              <a:t>Congress </a:t>
            </a:r>
            <a:r>
              <a:rPr lang="en-US" dirty="0" smtClean="0"/>
              <a:t>to </a:t>
            </a:r>
            <a:r>
              <a:rPr lang="en-US" dirty="0"/>
              <a:t>develop a National Digital Elevation Acquisition and Utilization </a:t>
            </a:r>
            <a:r>
              <a:rPr lang="en-US" dirty="0" smtClean="0"/>
              <a:t>plan</a:t>
            </a:r>
          </a:p>
          <a:p>
            <a:r>
              <a:rPr lang="en-US" dirty="0"/>
              <a:t>FEMA will acquire </a:t>
            </a:r>
            <a:r>
              <a:rPr lang="en-US" dirty="0">
                <a:solidFill>
                  <a:srgbClr val="FF0000"/>
                </a:solidFill>
              </a:rPr>
              <a:t>new elevation </a:t>
            </a:r>
            <a:r>
              <a:rPr lang="en-US" dirty="0" smtClean="0">
                <a:solidFill>
                  <a:srgbClr val="FF0000"/>
                </a:solidFill>
              </a:rPr>
              <a:t>data</a:t>
            </a:r>
          </a:p>
          <a:p>
            <a:r>
              <a:rPr lang="en-US" dirty="0"/>
              <a:t>FEMA anticipates </a:t>
            </a:r>
            <a:r>
              <a:rPr lang="en-US" dirty="0" smtClean="0"/>
              <a:t>a </a:t>
            </a:r>
            <a:r>
              <a:rPr lang="en-US" dirty="0">
                <a:solidFill>
                  <a:srgbClr val="FF0000"/>
                </a:solidFill>
              </a:rPr>
              <a:t>$20 million annual investment </a:t>
            </a:r>
            <a:r>
              <a:rPr lang="en-US" dirty="0" smtClean="0"/>
              <a:t>over 5 year period</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707" y="1268543"/>
            <a:ext cx="3886200" cy="497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272157"/>
            <a:ext cx="8358314" cy="400110"/>
          </a:xfrm>
          <a:prstGeom prst="rect">
            <a:avLst/>
          </a:prstGeom>
          <a:noFill/>
        </p:spPr>
        <p:txBody>
          <a:bodyPr wrap="none" rtlCol="0">
            <a:spAutoFit/>
          </a:bodyPr>
          <a:lstStyle/>
          <a:p>
            <a:r>
              <a:rPr lang="en-US" sz="2000" b="1" i="1" dirty="0" smtClean="0">
                <a:solidFill>
                  <a:schemeClr val="tx2">
                    <a:lumMod val="60000"/>
                    <a:lumOff val="40000"/>
                  </a:schemeClr>
                </a:solidFill>
              </a:rPr>
              <a:t>This is the largest single investment in elevation data acquisition in the nation</a:t>
            </a:r>
            <a:endParaRPr lang="en-US" sz="2000" b="1" i="1" dirty="0">
              <a:solidFill>
                <a:schemeClr val="tx2">
                  <a:lumMod val="60000"/>
                  <a:lumOff val="40000"/>
                </a:schemeClr>
              </a:solidFill>
            </a:endParaRPr>
          </a:p>
        </p:txBody>
      </p:sp>
    </p:spTree>
    <p:extLst>
      <p:ext uri="{BB962C8B-B14F-4D97-AF65-F5344CB8AC3E}">
        <p14:creationId xmlns:p14="http://schemas.microsoft.com/office/powerpoint/2010/main" val="37937303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Digital flood mapping is a </a:t>
            </a:r>
            <a:r>
              <a:rPr lang="en-US" dirty="0" smtClean="0">
                <a:solidFill>
                  <a:srgbClr val="FF0000"/>
                </a:solidFill>
              </a:rPr>
              <a:t>worthy national investment</a:t>
            </a:r>
          </a:p>
          <a:p>
            <a:r>
              <a:rPr lang="en-US" dirty="0" smtClean="0"/>
              <a:t>FEMA Map Modernization has created a </a:t>
            </a:r>
            <a:r>
              <a:rPr lang="en-US" dirty="0" smtClean="0">
                <a:solidFill>
                  <a:srgbClr val="FF0000"/>
                </a:solidFill>
              </a:rPr>
              <a:t>flood mapping industry</a:t>
            </a:r>
            <a:r>
              <a:rPr lang="en-US" dirty="0" smtClean="0"/>
              <a:t> and has </a:t>
            </a:r>
            <a:r>
              <a:rPr lang="en-US" dirty="0" smtClean="0">
                <a:solidFill>
                  <a:srgbClr val="FF0000"/>
                </a:solidFill>
              </a:rPr>
              <a:t>matured </a:t>
            </a:r>
            <a:r>
              <a:rPr lang="en-US" dirty="0" err="1" smtClean="0">
                <a:solidFill>
                  <a:srgbClr val="FF0000"/>
                </a:solidFill>
              </a:rPr>
              <a:t>Lidar</a:t>
            </a:r>
            <a:r>
              <a:rPr lang="en-US" dirty="0" smtClean="0">
                <a:solidFill>
                  <a:srgbClr val="FF0000"/>
                </a:solidFill>
              </a:rPr>
              <a:t> </a:t>
            </a:r>
            <a:r>
              <a:rPr lang="en-US" dirty="0" smtClean="0"/>
              <a:t>elevation measurement technology</a:t>
            </a:r>
          </a:p>
          <a:p>
            <a:r>
              <a:rPr lang="en-US" dirty="0" smtClean="0"/>
              <a:t>Single largest factor affecting </a:t>
            </a:r>
            <a:r>
              <a:rPr lang="en-US" dirty="0" smtClean="0">
                <a:solidFill>
                  <a:srgbClr val="FF0000"/>
                </a:solidFill>
              </a:rPr>
              <a:t>accurate flood elevation </a:t>
            </a:r>
            <a:r>
              <a:rPr lang="en-US" dirty="0" smtClean="0"/>
              <a:t>is </a:t>
            </a:r>
            <a:r>
              <a:rPr lang="en-US" dirty="0" smtClean="0">
                <a:solidFill>
                  <a:srgbClr val="FF0000"/>
                </a:solidFill>
              </a:rPr>
              <a:t>accurate land elevation </a:t>
            </a:r>
            <a:r>
              <a:rPr lang="en-US" dirty="0" smtClean="0"/>
              <a:t>mapping</a:t>
            </a:r>
          </a:p>
          <a:p>
            <a:r>
              <a:rPr lang="en-US" dirty="0" smtClean="0">
                <a:solidFill>
                  <a:srgbClr val="FF0000"/>
                </a:solidFill>
              </a:rPr>
              <a:t>Academic review </a:t>
            </a:r>
            <a:r>
              <a:rPr lang="en-US" dirty="0" smtClean="0"/>
              <a:t>can lead to a significant shift in national policy</a:t>
            </a:r>
          </a:p>
        </p:txBody>
      </p:sp>
    </p:spTree>
    <p:extLst>
      <p:ext uri="{BB962C8B-B14F-4D97-AF65-F5344CB8AC3E}">
        <p14:creationId xmlns:p14="http://schemas.microsoft.com/office/powerpoint/2010/main" val="1812427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Flood Insurance Program</a:t>
            </a:r>
            <a:endParaRPr lang="en-US" dirty="0"/>
          </a:p>
        </p:txBody>
      </p:sp>
      <p:sp>
        <p:nvSpPr>
          <p:cNvPr id="3" name="Content Placeholder 2"/>
          <p:cNvSpPr>
            <a:spLocks noGrp="1"/>
          </p:cNvSpPr>
          <p:nvPr>
            <p:ph sz="half" idx="1"/>
          </p:nvPr>
        </p:nvSpPr>
        <p:spPr/>
        <p:txBody>
          <a:bodyPr>
            <a:normAutofit fontScale="92500"/>
          </a:bodyPr>
          <a:lstStyle/>
          <a:p>
            <a:r>
              <a:rPr lang="en-US" dirty="0" smtClean="0"/>
              <a:t>Started in 1968 and administered by </a:t>
            </a:r>
            <a:r>
              <a:rPr lang="en-US" dirty="0" smtClean="0">
                <a:solidFill>
                  <a:srgbClr val="FF0000"/>
                </a:solidFill>
              </a:rPr>
              <a:t>FEMA</a:t>
            </a:r>
          </a:p>
          <a:p>
            <a:r>
              <a:rPr lang="en-US" dirty="0" smtClean="0"/>
              <a:t>Based on agreement between </a:t>
            </a:r>
            <a:r>
              <a:rPr lang="en-US" dirty="0" smtClean="0">
                <a:solidFill>
                  <a:srgbClr val="FF0000"/>
                </a:solidFill>
              </a:rPr>
              <a:t>federal and local government</a:t>
            </a:r>
          </a:p>
          <a:p>
            <a:r>
              <a:rPr lang="en-US" dirty="0" smtClean="0"/>
              <a:t>Federal government provides </a:t>
            </a:r>
            <a:r>
              <a:rPr lang="en-US" dirty="0" smtClean="0">
                <a:solidFill>
                  <a:srgbClr val="FF0000"/>
                </a:solidFill>
              </a:rPr>
              <a:t>flood insurance</a:t>
            </a:r>
          </a:p>
          <a:p>
            <a:r>
              <a:rPr lang="en-US" dirty="0" smtClean="0"/>
              <a:t>Local government regulates land use to </a:t>
            </a:r>
            <a:r>
              <a:rPr lang="en-US" dirty="0" smtClean="0">
                <a:solidFill>
                  <a:srgbClr val="FF0000"/>
                </a:solidFill>
              </a:rPr>
              <a:t>minimize flood risk</a:t>
            </a:r>
          </a:p>
          <a:p>
            <a:endParaRPr lang="en-US" dirty="0"/>
          </a:p>
        </p:txBody>
      </p:sp>
      <p:sp>
        <p:nvSpPr>
          <p:cNvPr id="5" name="TextBox 4"/>
          <p:cNvSpPr txBox="1"/>
          <p:nvPr/>
        </p:nvSpPr>
        <p:spPr>
          <a:xfrm>
            <a:off x="6019800" y="2133600"/>
            <a:ext cx="2133600" cy="1323439"/>
          </a:xfrm>
          <a:prstGeom prst="rect">
            <a:avLst/>
          </a:prstGeom>
          <a:noFill/>
          <a:ln>
            <a:solidFill>
              <a:schemeClr val="tx2"/>
            </a:solidFill>
          </a:ln>
        </p:spPr>
        <p:txBody>
          <a:bodyPr wrap="square" rtlCol="0">
            <a:spAutoFit/>
          </a:bodyPr>
          <a:lstStyle/>
          <a:p>
            <a:pPr algn="ctr"/>
            <a:r>
              <a:rPr lang="en-US" sz="2000" dirty="0" smtClean="0">
                <a:solidFill>
                  <a:srgbClr val="FF0000"/>
                </a:solidFill>
              </a:rPr>
              <a:t>Federal Government </a:t>
            </a:r>
          </a:p>
          <a:p>
            <a:pPr algn="ctr"/>
            <a:r>
              <a:rPr lang="en-US" sz="2000" dirty="0" smtClean="0"/>
              <a:t>(Flood insurance, flood mapping)</a:t>
            </a:r>
            <a:endParaRPr lang="en-US" sz="2000" dirty="0"/>
          </a:p>
        </p:txBody>
      </p:sp>
      <p:sp>
        <p:nvSpPr>
          <p:cNvPr id="6" name="TextBox 5"/>
          <p:cNvSpPr txBox="1"/>
          <p:nvPr/>
        </p:nvSpPr>
        <p:spPr>
          <a:xfrm>
            <a:off x="6019800" y="4145280"/>
            <a:ext cx="2133600" cy="1323439"/>
          </a:xfrm>
          <a:prstGeom prst="rect">
            <a:avLst/>
          </a:prstGeom>
          <a:noFill/>
          <a:ln>
            <a:solidFill>
              <a:schemeClr val="tx2"/>
            </a:solidFill>
          </a:ln>
        </p:spPr>
        <p:txBody>
          <a:bodyPr wrap="square" rtlCol="0">
            <a:spAutoFit/>
          </a:bodyPr>
          <a:lstStyle/>
          <a:p>
            <a:pPr algn="ctr"/>
            <a:r>
              <a:rPr lang="en-US" sz="2000" dirty="0" smtClean="0">
                <a:solidFill>
                  <a:srgbClr val="FF0000"/>
                </a:solidFill>
              </a:rPr>
              <a:t>Local Government </a:t>
            </a:r>
            <a:r>
              <a:rPr lang="en-US" sz="2000" dirty="0" smtClean="0"/>
              <a:t>(Cities, Counties)</a:t>
            </a:r>
          </a:p>
          <a:p>
            <a:pPr algn="ctr"/>
            <a:r>
              <a:rPr lang="en-US" sz="2000" dirty="0" smtClean="0"/>
              <a:t>Floodplain regulation</a:t>
            </a:r>
            <a:endParaRPr lang="en-US" sz="2000" dirty="0"/>
          </a:p>
        </p:txBody>
      </p:sp>
      <p:sp>
        <p:nvSpPr>
          <p:cNvPr id="7" name="Curved Left Arrow 6"/>
          <p:cNvSpPr/>
          <p:nvPr/>
        </p:nvSpPr>
        <p:spPr>
          <a:xfrm>
            <a:off x="8229600" y="2795319"/>
            <a:ext cx="685800" cy="223388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urved Left Arrow 7"/>
          <p:cNvSpPr/>
          <p:nvPr/>
        </p:nvSpPr>
        <p:spPr>
          <a:xfrm>
            <a:off x="5105400" y="2780079"/>
            <a:ext cx="685800" cy="2233881"/>
          </a:xfrm>
          <a:prstGeom prst="curvedLeft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63052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 Insurance Rate Map (FIRM)</a:t>
            </a:r>
            <a:endParaRPr lang="en-US" dirty="0"/>
          </a:p>
        </p:txBody>
      </p:sp>
      <p:pic>
        <p:nvPicPr>
          <p:cNvPr id="3" name="Picture 3" descr="Fig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490663"/>
            <a:ext cx="9144000" cy="5367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3989665"/>
            <a:ext cx="1929695" cy="369332"/>
          </a:xfrm>
          <a:prstGeom prst="rect">
            <a:avLst/>
          </a:prstGeom>
          <a:solidFill>
            <a:srgbClr val="00B0F0"/>
          </a:solidFill>
          <a:ln>
            <a:solidFill>
              <a:schemeClr val="tx2"/>
            </a:solidFill>
          </a:ln>
        </p:spPr>
        <p:txBody>
          <a:bodyPr wrap="none" rtlCol="0">
            <a:spAutoFit/>
          </a:bodyPr>
          <a:lstStyle/>
          <a:p>
            <a:r>
              <a:rPr lang="en-US" dirty="0" smtClean="0">
                <a:solidFill>
                  <a:schemeClr val="bg1"/>
                </a:solidFill>
              </a:rPr>
              <a:t>Flood Hazard Zone</a:t>
            </a:r>
            <a:endParaRPr lang="en-US" dirty="0">
              <a:solidFill>
                <a:schemeClr val="bg1"/>
              </a:solidFill>
            </a:endParaRPr>
          </a:p>
        </p:txBody>
      </p:sp>
      <p:sp>
        <p:nvSpPr>
          <p:cNvPr id="5" name="TextBox 4"/>
          <p:cNvSpPr txBox="1"/>
          <p:nvPr/>
        </p:nvSpPr>
        <p:spPr>
          <a:xfrm>
            <a:off x="4251960" y="5943600"/>
            <a:ext cx="2362200" cy="646331"/>
          </a:xfrm>
          <a:prstGeom prst="rect">
            <a:avLst/>
          </a:prstGeom>
          <a:solidFill>
            <a:srgbClr val="00B0F0"/>
          </a:solidFill>
          <a:ln>
            <a:solidFill>
              <a:schemeClr val="tx2"/>
            </a:solidFill>
          </a:ln>
        </p:spPr>
        <p:txBody>
          <a:bodyPr wrap="square" rtlCol="0">
            <a:spAutoFit/>
          </a:bodyPr>
          <a:lstStyle/>
          <a:p>
            <a:pPr algn="ctr"/>
            <a:r>
              <a:rPr lang="en-US" dirty="0" smtClean="0">
                <a:solidFill>
                  <a:schemeClr val="bg1"/>
                </a:solidFill>
              </a:rPr>
              <a:t>≥ 1% chance of flooding in any year</a:t>
            </a:r>
            <a:endParaRPr lang="en-US" dirty="0">
              <a:solidFill>
                <a:schemeClr val="bg1"/>
              </a:solidFill>
            </a:endParaRPr>
          </a:p>
        </p:txBody>
      </p:sp>
      <p:cxnSp>
        <p:nvCxnSpPr>
          <p:cNvPr id="7" name="Straight Arrow Connector 6"/>
          <p:cNvCxnSpPr/>
          <p:nvPr/>
        </p:nvCxnSpPr>
        <p:spPr>
          <a:xfrm>
            <a:off x="1752600" y="4358997"/>
            <a:ext cx="533400" cy="822603"/>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326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Digital Flood Insurance Rate Map (DFIRM)</a:t>
            </a:r>
            <a:endParaRPr lang="en-US" dirty="0"/>
          </a:p>
        </p:txBody>
      </p:sp>
      <p:pic>
        <p:nvPicPr>
          <p:cNvPr id="3" name="Picture 2" descr="Fig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1738" y="1851025"/>
            <a:ext cx="6677025" cy="3152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a:spLocks noChangeArrowheads="1"/>
          </p:cNvSpPr>
          <p:nvPr/>
        </p:nvSpPr>
        <p:spPr bwMode="auto">
          <a:xfrm>
            <a:off x="1814513" y="1492250"/>
            <a:ext cx="193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Old, paper FIRM</a:t>
            </a:r>
          </a:p>
        </p:txBody>
      </p:sp>
      <p:sp>
        <p:nvSpPr>
          <p:cNvPr id="5" name="Text Box 4"/>
          <p:cNvSpPr txBox="1">
            <a:spLocks noChangeArrowheads="1"/>
          </p:cNvSpPr>
          <p:nvPr/>
        </p:nvSpPr>
        <p:spPr bwMode="auto">
          <a:xfrm>
            <a:off x="5056188" y="1498600"/>
            <a:ext cx="2393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New, digital (D)FIRM</a:t>
            </a:r>
          </a:p>
        </p:txBody>
      </p:sp>
      <p:sp>
        <p:nvSpPr>
          <p:cNvPr id="6" name="Text Box 5"/>
          <p:cNvSpPr txBox="1">
            <a:spLocks noChangeArrowheads="1"/>
          </p:cNvSpPr>
          <p:nvPr/>
        </p:nvSpPr>
        <p:spPr bwMode="auto">
          <a:xfrm>
            <a:off x="820737" y="4969510"/>
            <a:ext cx="74390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400" dirty="0">
              <a:latin typeface="Arial Unicode MS" pitchFamily="34" charset="-128"/>
            </a:endParaRPr>
          </a:p>
          <a:p>
            <a:r>
              <a:rPr lang="en-US" sz="2400" dirty="0" smtClean="0">
                <a:latin typeface="Arial Unicode MS" pitchFamily="34" charset="-128"/>
              </a:rPr>
              <a:t>The </a:t>
            </a:r>
            <a:r>
              <a:rPr lang="en-US" sz="2400" dirty="0">
                <a:latin typeface="Arial Unicode MS" pitchFamily="34" charset="-128"/>
              </a:rPr>
              <a:t>ideal DFIRM:  more </a:t>
            </a:r>
            <a:r>
              <a:rPr lang="en-US" sz="2400" dirty="0">
                <a:solidFill>
                  <a:srgbClr val="FF0000"/>
                </a:solidFill>
                <a:latin typeface="Arial Unicode MS" pitchFamily="34" charset="-128"/>
              </a:rPr>
              <a:t>accurate</a:t>
            </a:r>
            <a:r>
              <a:rPr lang="en-US" sz="2400" dirty="0">
                <a:latin typeface="Arial Unicode MS" pitchFamily="34" charset="-128"/>
              </a:rPr>
              <a:t> than paper FIRM, more </a:t>
            </a:r>
            <a:r>
              <a:rPr lang="en-US" sz="2400" dirty="0">
                <a:solidFill>
                  <a:srgbClr val="FF0000"/>
                </a:solidFill>
                <a:latin typeface="Arial Unicode MS" pitchFamily="34" charset="-128"/>
              </a:rPr>
              <a:t>flexible</a:t>
            </a:r>
            <a:r>
              <a:rPr lang="en-US" sz="2400" dirty="0">
                <a:latin typeface="Arial Unicode MS" pitchFamily="34" charset="-128"/>
              </a:rPr>
              <a:t> to use and update, more </a:t>
            </a:r>
            <a:r>
              <a:rPr lang="en-US" sz="2400" dirty="0">
                <a:solidFill>
                  <a:srgbClr val="FF0000"/>
                </a:solidFill>
                <a:latin typeface="Arial Unicode MS" pitchFamily="34" charset="-128"/>
              </a:rPr>
              <a:t>versatile</a:t>
            </a:r>
            <a:r>
              <a:rPr lang="en-US" sz="2400" dirty="0">
                <a:latin typeface="Arial Unicode MS" pitchFamily="34" charset="-128"/>
              </a:rPr>
              <a:t> for community use</a:t>
            </a:r>
          </a:p>
        </p:txBody>
      </p:sp>
    </p:spTree>
    <p:extLst>
      <p:ext uri="{BB962C8B-B14F-4D97-AF65-F5344CB8AC3E}">
        <p14:creationId xmlns:p14="http://schemas.microsoft.com/office/powerpoint/2010/main" val="2233625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ig 2.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550" y="254000"/>
            <a:ext cx="8658225"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ChangeArrowheads="1"/>
          </p:cNvSpPr>
          <p:nvPr/>
        </p:nvSpPr>
        <p:spPr bwMode="auto">
          <a:xfrm>
            <a:off x="517525" y="1209675"/>
            <a:ext cx="5241925" cy="2411413"/>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 name="TextBox 1"/>
          <p:cNvSpPr txBox="1"/>
          <p:nvPr/>
        </p:nvSpPr>
        <p:spPr>
          <a:xfrm>
            <a:off x="2209800" y="3159423"/>
            <a:ext cx="720069" cy="461665"/>
          </a:xfrm>
          <a:prstGeom prst="rect">
            <a:avLst/>
          </a:prstGeom>
          <a:noFill/>
        </p:spPr>
        <p:txBody>
          <a:bodyPr wrap="none" rtlCol="0">
            <a:spAutoFit/>
          </a:bodyPr>
          <a:lstStyle/>
          <a:p>
            <a:r>
              <a:rPr lang="en-US" sz="2400" dirty="0" smtClean="0">
                <a:solidFill>
                  <a:srgbClr val="FF0000"/>
                </a:solidFill>
              </a:rPr>
              <a:t>(</a:t>
            </a:r>
            <a:r>
              <a:rPr lang="en-US" sz="2400" dirty="0" err="1" smtClean="0">
                <a:solidFill>
                  <a:srgbClr val="FF0000"/>
                </a:solidFill>
              </a:rPr>
              <a:t>x,y</a:t>
            </a:r>
            <a:r>
              <a:rPr lang="en-US" sz="2400" dirty="0" smtClean="0">
                <a:solidFill>
                  <a:srgbClr val="FF0000"/>
                </a:solidFill>
              </a:rPr>
              <a:t>)</a:t>
            </a:r>
            <a:endParaRPr lang="en-US" sz="2400" dirty="0">
              <a:solidFill>
                <a:srgbClr val="FF0000"/>
              </a:solidFill>
            </a:endParaRPr>
          </a:p>
        </p:txBody>
      </p:sp>
      <p:sp>
        <p:nvSpPr>
          <p:cNvPr id="6" name="TextBox 5"/>
          <p:cNvSpPr txBox="1"/>
          <p:nvPr/>
        </p:nvSpPr>
        <p:spPr>
          <a:xfrm>
            <a:off x="5039381" y="3159423"/>
            <a:ext cx="492443" cy="461665"/>
          </a:xfrm>
          <a:prstGeom prst="rect">
            <a:avLst/>
          </a:prstGeom>
          <a:noFill/>
        </p:spPr>
        <p:txBody>
          <a:bodyPr wrap="none" rtlCol="0">
            <a:spAutoFit/>
          </a:bodyPr>
          <a:lstStyle/>
          <a:p>
            <a:r>
              <a:rPr lang="en-US" sz="2400" dirty="0" smtClean="0">
                <a:solidFill>
                  <a:srgbClr val="FF0000"/>
                </a:solidFill>
              </a:rPr>
              <a:t>(z)</a:t>
            </a:r>
            <a:endParaRPr lang="en-US" sz="2400" dirty="0">
              <a:solidFill>
                <a:srgbClr val="FF0000"/>
              </a:solidFill>
            </a:endParaRPr>
          </a:p>
        </p:txBody>
      </p:sp>
    </p:spTree>
    <p:extLst>
      <p:ext uri="{BB962C8B-B14F-4D97-AF65-F5344CB8AC3E}">
        <p14:creationId xmlns:p14="http://schemas.microsoft.com/office/powerpoint/2010/main" val="3472866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FEMA Map Modernization</a:t>
            </a:r>
            <a:endParaRPr lang="en-US" sz="3600" dirty="0"/>
          </a:p>
        </p:txBody>
      </p:sp>
      <p:pic>
        <p:nvPicPr>
          <p:cNvPr id="3" name="Picture 5" descr="Fig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67" y="1246981"/>
            <a:ext cx="4195695" cy="4122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46719" y="5715000"/>
            <a:ext cx="4819717" cy="400110"/>
          </a:xfrm>
          <a:prstGeom prst="rect">
            <a:avLst/>
          </a:prstGeom>
          <a:noFill/>
        </p:spPr>
        <p:txBody>
          <a:bodyPr wrap="none" rtlCol="0">
            <a:spAutoFit/>
          </a:bodyPr>
          <a:lstStyle/>
          <a:p>
            <a:r>
              <a:rPr lang="en-US" sz="2000" dirty="0" smtClean="0"/>
              <a:t>More than </a:t>
            </a:r>
            <a:r>
              <a:rPr lang="en-US" sz="2000" dirty="0" smtClean="0">
                <a:solidFill>
                  <a:srgbClr val="FF0000"/>
                </a:solidFill>
              </a:rPr>
              <a:t>$1 billion spent </a:t>
            </a:r>
            <a:r>
              <a:rPr lang="en-US" sz="2000" dirty="0" smtClean="0"/>
              <a:t>to achieve this…..</a:t>
            </a:r>
          </a:p>
        </p:txBody>
      </p:sp>
      <p:sp>
        <p:nvSpPr>
          <p:cNvPr id="5" name="TextBox 4"/>
          <p:cNvSpPr txBox="1"/>
          <p:nvPr/>
        </p:nvSpPr>
        <p:spPr>
          <a:xfrm>
            <a:off x="1646719" y="6129963"/>
            <a:ext cx="6839745" cy="400110"/>
          </a:xfrm>
          <a:prstGeom prst="rect">
            <a:avLst/>
          </a:prstGeom>
          <a:noFill/>
        </p:spPr>
        <p:txBody>
          <a:bodyPr wrap="square" rtlCol="0">
            <a:spAutoFit/>
          </a:bodyPr>
          <a:lstStyle/>
          <a:p>
            <a:r>
              <a:rPr lang="en-US" sz="2000" dirty="0" smtClean="0"/>
              <a:t>…. said to be the </a:t>
            </a:r>
            <a:r>
              <a:rPr lang="en-US" sz="2000" dirty="0" smtClean="0">
                <a:solidFill>
                  <a:srgbClr val="FF0000"/>
                </a:solidFill>
              </a:rPr>
              <a:t>largest civilian mapping program </a:t>
            </a:r>
            <a:r>
              <a:rPr lang="en-US" sz="2000" dirty="0" smtClean="0"/>
              <a:t>in the world</a:t>
            </a:r>
            <a:endParaRPr lang="en-US" sz="2000" dirty="0"/>
          </a:p>
        </p:txBody>
      </p:sp>
      <p:grpSp>
        <p:nvGrpSpPr>
          <p:cNvPr id="6" name="Group 5"/>
          <p:cNvGrpSpPr>
            <a:grpSpLocks/>
          </p:cNvGrpSpPr>
          <p:nvPr/>
        </p:nvGrpSpPr>
        <p:grpSpPr bwMode="auto">
          <a:xfrm>
            <a:off x="6278562" y="3896478"/>
            <a:ext cx="2630488" cy="1295400"/>
            <a:chOff x="144" y="1776"/>
            <a:chExt cx="1824" cy="816"/>
          </a:xfrm>
        </p:grpSpPr>
        <p:pic>
          <p:nvPicPr>
            <p:cNvPr id="22" name="Picture 21" descr="2004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 y="1776"/>
              <a:ext cx="1728" cy="7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6"/>
            <p:cNvSpPr txBox="1">
              <a:spLocks noChangeArrowheads="1"/>
            </p:cNvSpPr>
            <p:nvPr/>
          </p:nvSpPr>
          <p:spPr bwMode="auto">
            <a:xfrm>
              <a:off x="144" y="24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eaLnBrk="1" hangingPunct="1">
                <a:spcBef>
                  <a:spcPct val="50000"/>
                </a:spcBef>
              </a:pPr>
              <a:r>
                <a:rPr lang="en-US" sz="1400" b="1">
                  <a:solidFill>
                    <a:srgbClr val="CC3300"/>
                  </a:solidFill>
                  <a:latin typeface="Trebuchet MS" pitchFamily="34" charset="0"/>
                </a:rPr>
                <a:t>2004</a:t>
              </a:r>
            </a:p>
          </p:txBody>
        </p:sp>
      </p:grpSp>
      <p:grpSp>
        <p:nvGrpSpPr>
          <p:cNvPr id="7" name="Group 6"/>
          <p:cNvGrpSpPr>
            <a:grpSpLocks/>
          </p:cNvGrpSpPr>
          <p:nvPr/>
        </p:nvGrpSpPr>
        <p:grpSpPr bwMode="auto">
          <a:xfrm>
            <a:off x="6417009" y="3896478"/>
            <a:ext cx="2435225" cy="1295400"/>
            <a:chOff x="2064" y="2160"/>
            <a:chExt cx="1707" cy="816"/>
          </a:xfrm>
        </p:grpSpPr>
        <p:pic>
          <p:nvPicPr>
            <p:cNvPr id="20" name="Picture 19" descr="2005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4" y="2160"/>
              <a:ext cx="1707" cy="7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9"/>
            <p:cNvSpPr txBox="1">
              <a:spLocks noChangeArrowheads="1"/>
            </p:cNvSpPr>
            <p:nvPr/>
          </p:nvSpPr>
          <p:spPr bwMode="auto">
            <a:xfrm>
              <a:off x="2112"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eaLnBrk="1" hangingPunct="1">
                <a:spcBef>
                  <a:spcPct val="50000"/>
                </a:spcBef>
              </a:pPr>
              <a:r>
                <a:rPr lang="en-US" sz="1400" b="1">
                  <a:solidFill>
                    <a:srgbClr val="CC3300"/>
                  </a:solidFill>
                  <a:latin typeface="Trebuchet MS" pitchFamily="34" charset="0"/>
                </a:rPr>
                <a:t>2005</a:t>
              </a:r>
            </a:p>
          </p:txBody>
        </p:sp>
      </p:grpSp>
      <p:grpSp>
        <p:nvGrpSpPr>
          <p:cNvPr id="8" name="Group 7"/>
          <p:cNvGrpSpPr>
            <a:grpSpLocks/>
          </p:cNvGrpSpPr>
          <p:nvPr/>
        </p:nvGrpSpPr>
        <p:grpSpPr bwMode="auto">
          <a:xfrm>
            <a:off x="6417009" y="3943350"/>
            <a:ext cx="2500313" cy="1219200"/>
            <a:chOff x="3888" y="2208"/>
            <a:chExt cx="1720" cy="768"/>
          </a:xfrm>
        </p:grpSpPr>
        <p:pic>
          <p:nvPicPr>
            <p:cNvPr id="18" name="Picture 17" descr="2006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2208"/>
              <a:ext cx="1720" cy="762"/>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2"/>
            <p:cNvSpPr txBox="1">
              <a:spLocks noChangeArrowheads="1"/>
            </p:cNvSpPr>
            <p:nvPr/>
          </p:nvSpPr>
          <p:spPr bwMode="auto">
            <a:xfrm>
              <a:off x="3888" y="278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eaLnBrk="1" hangingPunct="1">
                <a:spcBef>
                  <a:spcPct val="50000"/>
                </a:spcBef>
              </a:pPr>
              <a:r>
                <a:rPr lang="en-US" sz="1400" b="1">
                  <a:solidFill>
                    <a:srgbClr val="CC3300"/>
                  </a:solidFill>
                  <a:latin typeface="Trebuchet MS" pitchFamily="34" charset="0"/>
                </a:rPr>
                <a:t>2006</a:t>
              </a:r>
            </a:p>
          </p:txBody>
        </p:sp>
      </p:grpSp>
      <p:grpSp>
        <p:nvGrpSpPr>
          <p:cNvPr id="9" name="Group 8"/>
          <p:cNvGrpSpPr>
            <a:grpSpLocks/>
          </p:cNvGrpSpPr>
          <p:nvPr/>
        </p:nvGrpSpPr>
        <p:grpSpPr bwMode="auto">
          <a:xfrm>
            <a:off x="6253661" y="3905250"/>
            <a:ext cx="2679700" cy="1295400"/>
            <a:chOff x="144" y="2880"/>
            <a:chExt cx="1811" cy="816"/>
          </a:xfrm>
        </p:grpSpPr>
        <p:pic>
          <p:nvPicPr>
            <p:cNvPr id="16" name="Picture 15" descr="2007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 y="2880"/>
              <a:ext cx="1715" cy="7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5"/>
            <p:cNvSpPr txBox="1">
              <a:spLocks noChangeArrowheads="1"/>
            </p:cNvSpPr>
            <p:nvPr/>
          </p:nvSpPr>
          <p:spPr bwMode="auto">
            <a:xfrm>
              <a:off x="144"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eaLnBrk="1" hangingPunct="1">
                <a:spcBef>
                  <a:spcPct val="50000"/>
                </a:spcBef>
              </a:pPr>
              <a:r>
                <a:rPr lang="en-US" sz="1400" b="1">
                  <a:solidFill>
                    <a:srgbClr val="CC3300"/>
                  </a:solidFill>
                  <a:latin typeface="Trebuchet MS" pitchFamily="34" charset="0"/>
                </a:rPr>
                <a:t>2007</a:t>
              </a:r>
            </a:p>
          </p:txBody>
        </p:sp>
      </p:grpSp>
      <p:grpSp>
        <p:nvGrpSpPr>
          <p:cNvPr id="10" name="Group 9"/>
          <p:cNvGrpSpPr>
            <a:grpSpLocks/>
          </p:cNvGrpSpPr>
          <p:nvPr/>
        </p:nvGrpSpPr>
        <p:grpSpPr bwMode="auto">
          <a:xfrm>
            <a:off x="6399212" y="3962400"/>
            <a:ext cx="2509838" cy="1295400"/>
            <a:chOff x="2064" y="2976"/>
            <a:chExt cx="1709" cy="816"/>
          </a:xfrm>
        </p:grpSpPr>
        <p:pic>
          <p:nvPicPr>
            <p:cNvPr id="14" name="Picture 13" descr="2008ma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64" y="2976"/>
              <a:ext cx="1709" cy="7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8"/>
            <p:cNvSpPr txBox="1">
              <a:spLocks noChangeArrowheads="1"/>
            </p:cNvSpPr>
            <p:nvPr/>
          </p:nvSpPr>
          <p:spPr bwMode="auto">
            <a:xfrm>
              <a:off x="2064" y="3600"/>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eaLnBrk="1" hangingPunct="1">
                <a:spcBef>
                  <a:spcPct val="50000"/>
                </a:spcBef>
              </a:pPr>
              <a:r>
                <a:rPr lang="en-US" sz="1400" b="1">
                  <a:solidFill>
                    <a:srgbClr val="CC3300"/>
                  </a:solidFill>
                  <a:latin typeface="Trebuchet MS" pitchFamily="34" charset="0"/>
                </a:rPr>
                <a:t>2008</a:t>
              </a:r>
            </a:p>
          </p:txBody>
        </p:sp>
      </p:grpSp>
      <p:grpSp>
        <p:nvGrpSpPr>
          <p:cNvPr id="11" name="Group 10"/>
          <p:cNvGrpSpPr>
            <a:grpSpLocks/>
          </p:cNvGrpSpPr>
          <p:nvPr/>
        </p:nvGrpSpPr>
        <p:grpSpPr bwMode="auto">
          <a:xfrm>
            <a:off x="6378575" y="3959225"/>
            <a:ext cx="2530475" cy="1279525"/>
            <a:chOff x="3888" y="2890"/>
            <a:chExt cx="1711" cy="806"/>
          </a:xfrm>
        </p:grpSpPr>
        <p:pic>
          <p:nvPicPr>
            <p:cNvPr id="12" name="Picture 11" descr="2009ma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88" y="2890"/>
              <a:ext cx="1711" cy="7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p:cNvSpPr txBox="1">
              <a:spLocks noChangeArrowheads="1"/>
            </p:cNvSpPr>
            <p:nvPr/>
          </p:nvSpPr>
          <p:spPr bwMode="auto">
            <a:xfrm>
              <a:off x="3888" y="3504"/>
              <a:ext cx="67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ctr" eaLnBrk="1" hangingPunct="1">
                <a:spcBef>
                  <a:spcPct val="50000"/>
                </a:spcBef>
              </a:pPr>
              <a:r>
                <a:rPr lang="en-US" sz="1400" b="1">
                  <a:solidFill>
                    <a:srgbClr val="CC3300"/>
                  </a:solidFill>
                  <a:latin typeface="Trebuchet MS" pitchFamily="34" charset="0"/>
                </a:rPr>
                <a:t>2009</a:t>
              </a:r>
            </a:p>
          </p:txBody>
        </p:sp>
      </p:grpSp>
      <p:sp>
        <p:nvSpPr>
          <p:cNvPr id="25" name="TextBox 24"/>
          <p:cNvSpPr txBox="1"/>
          <p:nvPr/>
        </p:nvSpPr>
        <p:spPr>
          <a:xfrm>
            <a:off x="228599" y="1246981"/>
            <a:ext cx="1854267" cy="3046988"/>
          </a:xfrm>
          <a:prstGeom prst="rect">
            <a:avLst/>
          </a:prstGeom>
          <a:noFill/>
        </p:spPr>
        <p:txBody>
          <a:bodyPr wrap="square" rtlCol="0">
            <a:spAutoFit/>
          </a:bodyPr>
          <a:lstStyle/>
          <a:p>
            <a:r>
              <a:rPr lang="en-US" sz="2400" dirty="0" smtClean="0">
                <a:solidFill>
                  <a:srgbClr val="FF0000"/>
                </a:solidFill>
              </a:rPr>
              <a:t>Example: </a:t>
            </a:r>
            <a:r>
              <a:rPr lang="en-US" sz="2400" dirty="0" smtClean="0"/>
              <a:t>Floodplain map for Bexar County, Texas,      (San Antonio)</a:t>
            </a:r>
            <a:endParaRPr lang="en-US" sz="2400" dirty="0"/>
          </a:p>
        </p:txBody>
      </p:sp>
      <p:sp>
        <p:nvSpPr>
          <p:cNvPr id="26" name="TextBox 25"/>
          <p:cNvSpPr txBox="1"/>
          <p:nvPr/>
        </p:nvSpPr>
        <p:spPr>
          <a:xfrm>
            <a:off x="6763125" y="1246981"/>
            <a:ext cx="1600199" cy="2308324"/>
          </a:xfrm>
          <a:prstGeom prst="rect">
            <a:avLst/>
          </a:prstGeom>
          <a:noFill/>
        </p:spPr>
        <p:txBody>
          <a:bodyPr wrap="square" rtlCol="0">
            <a:spAutoFit/>
          </a:bodyPr>
          <a:lstStyle/>
          <a:p>
            <a:r>
              <a:rPr lang="en-US" sz="2400" dirty="0" smtClean="0">
                <a:solidFill>
                  <a:srgbClr val="FF0000"/>
                </a:solidFill>
              </a:rPr>
              <a:t>Goal: </a:t>
            </a:r>
            <a:r>
              <a:rPr lang="en-US" sz="2400" dirty="0" smtClean="0"/>
              <a:t>National coverage of digital floodplain maps</a:t>
            </a:r>
            <a:endParaRPr lang="en-US" sz="2400" dirty="0"/>
          </a:p>
        </p:txBody>
      </p:sp>
    </p:spTree>
    <p:extLst>
      <p:ext uri="{BB962C8B-B14F-4D97-AF65-F5344CB8AC3E}">
        <p14:creationId xmlns:p14="http://schemas.microsoft.com/office/powerpoint/2010/main" val="348145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TotalTime>
  <Words>1851</Words>
  <Application>Microsoft Office PowerPoint</Application>
  <PresentationFormat>On-screen Show (4:3)</PresentationFormat>
  <Paragraphs>299</Paragraphs>
  <Slides>49</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2" baseType="lpstr">
      <vt:lpstr>Office Theme</vt:lpstr>
      <vt:lpstr>Presentation</vt:lpstr>
      <vt:lpstr>Equation</vt:lpstr>
      <vt:lpstr>Mapping Flood Risk</vt:lpstr>
      <vt:lpstr>Mapping Flood Risk</vt:lpstr>
      <vt:lpstr>Mapping Flood Risk</vt:lpstr>
      <vt:lpstr>Flood Hazard</vt:lpstr>
      <vt:lpstr>National Flood Insurance Program</vt:lpstr>
      <vt:lpstr>Flood Insurance Rate Map (FIRM)</vt:lpstr>
      <vt:lpstr>Digital Flood Insurance Rate Map (DFIRM)</vt:lpstr>
      <vt:lpstr>PowerPoint Presentation</vt:lpstr>
      <vt:lpstr>FEMA Map Modernization</vt:lpstr>
      <vt:lpstr>Mapping Flood Risk</vt:lpstr>
      <vt:lpstr>Issues with Map Modernization</vt:lpstr>
      <vt:lpstr>Map Mod MidCourse Correction (2005)</vt:lpstr>
      <vt:lpstr>Where is Flood Risk the Greatest?</vt:lpstr>
      <vt:lpstr>Floodplain Boundary Standard</vt:lpstr>
      <vt:lpstr>What had been achieved by 2008</vt:lpstr>
      <vt:lpstr>Mapping Flood Risk</vt:lpstr>
      <vt:lpstr>PowerPoint Presentation</vt:lpstr>
      <vt:lpstr>PowerPoint Presentation</vt:lpstr>
      <vt:lpstr>PowerPoint Presentation</vt:lpstr>
      <vt:lpstr>PowerPoint Presentation</vt:lpstr>
      <vt:lpstr>PowerPoint Presentation</vt:lpstr>
      <vt:lpstr>LIDAR Land Elevation Mapping</vt:lpstr>
      <vt:lpstr>Conclusions from 2007 Study</vt:lpstr>
      <vt:lpstr>2009 National Research Council Study</vt:lpstr>
      <vt:lpstr>North Carolina Case Studies  http://www.ncfloodmaps.com/program_review.htm </vt:lpstr>
      <vt:lpstr>One River Reach studied in detail in each region (each reach 5-7 miles long)</vt:lpstr>
      <vt:lpstr>Terrain Data for Case Studies</vt:lpstr>
      <vt:lpstr>PowerPoint Presentation</vt:lpstr>
      <vt:lpstr>PowerPoint Presentation</vt:lpstr>
      <vt:lpstr>PowerPoint Presentation</vt:lpstr>
      <vt:lpstr>PowerPoint Presentation</vt:lpstr>
      <vt:lpstr>Effect on Base Flood Elevation of Hydrologic Methods (Long Creek, Mecklenburg County)</vt:lpstr>
      <vt:lpstr>Effect on BFE of variation in hydraulic methods and terrain data (Long Creek)</vt:lpstr>
      <vt:lpstr>Approximate Study BFE Profiles</vt:lpstr>
      <vt:lpstr>PowerPoint Presentation</vt:lpstr>
      <vt:lpstr>Defining Uncertainty in Base Flood Elevation Long term records of extreme stages recorded at USGS gages</vt:lpstr>
      <vt:lpstr>Frequency Analysis of Stage Heights at 31 gages</vt:lpstr>
      <vt:lpstr>PowerPoint Presentation</vt:lpstr>
      <vt:lpstr>PowerPoint Presentation</vt:lpstr>
      <vt:lpstr>Sampling Error of 100-year Stage Heights</vt:lpstr>
      <vt:lpstr>Uncertainty in Base Flood Elevation</vt:lpstr>
      <vt:lpstr>Uncertainty in Floodplain Boundary Location</vt:lpstr>
      <vt:lpstr>Conclusions from 2009 NRC Study</vt:lpstr>
      <vt:lpstr>Mapping Flood Risk</vt:lpstr>
      <vt:lpstr>PowerPoint Presentation</vt:lpstr>
      <vt:lpstr>PowerPoint Presentation</vt:lpstr>
      <vt:lpstr>PowerPoint Presentation</vt:lpstr>
      <vt:lpstr>National Digital Elevation Acquisition Plan (2010)</vt:lpstr>
      <vt:lpstr>Conclusions</vt:lpstr>
    </vt:vector>
  </TitlesOfParts>
  <Company>The University of Texas at Austin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Flood Risk</dc:title>
  <dc:creator>David R Maidment</dc:creator>
  <cp:lastModifiedBy>maidment</cp:lastModifiedBy>
  <cp:revision>43</cp:revision>
  <dcterms:created xsi:type="dcterms:W3CDTF">2011-03-16T19:08:27Z</dcterms:created>
  <dcterms:modified xsi:type="dcterms:W3CDTF">2011-03-30T22:46:38Z</dcterms:modified>
</cp:coreProperties>
</file>