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9" r:id="rId3"/>
    <p:sldId id="290" r:id="rId4"/>
    <p:sldId id="287" r:id="rId5"/>
    <p:sldId id="288" r:id="rId6"/>
    <p:sldId id="291" r:id="rId7"/>
    <p:sldId id="257" r:id="rId8"/>
    <p:sldId id="258" r:id="rId9"/>
    <p:sldId id="293" r:id="rId10"/>
    <p:sldId id="259" r:id="rId11"/>
    <p:sldId id="260" r:id="rId12"/>
    <p:sldId id="261" r:id="rId13"/>
    <p:sldId id="262" r:id="rId14"/>
    <p:sldId id="263" r:id="rId15"/>
    <p:sldId id="292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1" autoAdjust="0"/>
    <p:restoredTop sz="94660"/>
  </p:normalViewPr>
  <p:slideViewPr>
    <p:cSldViewPr>
      <p:cViewPr>
        <p:scale>
          <a:sx n="114" d="100"/>
          <a:sy n="114" d="100"/>
        </p:scale>
        <p:origin x="-66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CABFC4-CD07-47EE-8D38-BFB9A5688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8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AB56A0-5E66-40D6-AD9C-0C0B3EC6CD54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5B1FAA-A819-4306-BE96-45A6AC22D3F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86440A-2BBE-4927-A3F1-495D781074C3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1625D6-4B45-4FD6-851B-18B45F7D7675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7C9991-78A6-4A31-9608-757D32D14E9A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AB48B5-C6CB-43A4-AF55-657F1CE3F911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C795E3-7040-40B0-A5DB-5DC69F5F2928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24E09C-C425-4748-AF38-8790FC58CEF0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0842-DF07-4EF1-A44E-6C304D550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599D4-1E1C-45A6-AE8C-771868C6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6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BA68-DCEB-431D-80C5-E09FA557B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8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E95B-91CC-4D04-BA9A-86138B4EB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C61-1D94-4CF8-84A0-C9CDBB906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C046-70B6-4BEE-A7CF-5824460F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6FD75-1FC8-408F-9BD2-BCE024F33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1B5D-5C2B-4E0D-863A-FD403DEB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1E75-F5DF-420B-B38B-5849960A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6B481-E539-4D89-9533-AFFC6C02F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5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F3396-16BF-499B-A728-F934DD302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1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5208E-0978-406C-AF97-1F5473E80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8352-0E61-4802-9C8F-1F2A4FC31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1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D012391-C5B6-4B45-8F43-E0557A18B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geography.uoregon.edu/envchange/clim_animations/flash/netrad.html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aterservices.usgs.gov/nwis/iv?sites=08158000&amp;period=P7D&amp;parameterCd=0006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r.utexas.edu/grace/gallery/animations/measurement/measurement_qt.html" TargetMode="External"/><Relationship Id="rId2" Type="http://schemas.openxmlformats.org/officeDocument/2006/relationships/hyperlink" Target="http://www.csr.utexas.edu/grac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Grace.wmv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CE 394K.2 </a:t>
            </a:r>
            <a:br>
              <a:rPr lang="en-US" sz="4000" smtClean="0"/>
            </a:br>
            <a:r>
              <a:rPr lang="en-US" sz="4000" smtClean="0"/>
              <a:t>Mass, Momentum, Energy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Begin with the Reynolds Transport Theorem</a:t>
            </a:r>
          </a:p>
          <a:p>
            <a:pPr eaLnBrk="1" hangingPunct="1"/>
            <a:r>
              <a:rPr lang="en-US" dirty="0" smtClean="0"/>
              <a:t>Mass – continuity equation</a:t>
            </a:r>
          </a:p>
          <a:p>
            <a:pPr eaLnBrk="1" hangingPunct="1"/>
            <a:r>
              <a:rPr lang="en-US" dirty="0" smtClean="0"/>
              <a:t>Momentum – Manning and Darcy </a:t>
            </a:r>
            <a:r>
              <a:rPr lang="en-US" dirty="0" err="1" smtClean="0"/>
              <a:t>eqns</a:t>
            </a:r>
            <a:endParaRPr lang="en-US" dirty="0" smtClean="0"/>
          </a:p>
          <a:p>
            <a:pPr eaLnBrk="1" hangingPunct="1"/>
            <a:r>
              <a:rPr lang="en-US" dirty="0" smtClean="0"/>
              <a:t>Energy – conduction, convection, radiation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371600" y="4874567"/>
            <a:ext cx="662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Reading: Applied Hydrology Sections </a:t>
            </a:r>
            <a:r>
              <a:rPr lang="en-US" sz="2400" dirty="0" smtClean="0">
                <a:solidFill>
                  <a:srgbClr val="0070C0"/>
                </a:solidFill>
              </a:rPr>
              <a:t>2.3 to 2.8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Earth Datums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 vertical datum defines elevation, z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NGVD29</a:t>
            </a:r>
            <a:r>
              <a:rPr lang="en-US" smtClean="0"/>
              <a:t> (National Geodetic Vertical Datum of 1929)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NAVD88</a:t>
            </a:r>
            <a:r>
              <a:rPr lang="en-US" smtClean="0"/>
              <a:t> (North American Vertical Datum of 1988)</a:t>
            </a:r>
          </a:p>
          <a:p>
            <a:pPr eaLnBrk="1" hangingPunct="1"/>
            <a:r>
              <a:rPr lang="en-US" smtClean="0"/>
              <a:t>takes into account a map of gravity anomalies between the ellipsoid and the geoid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Energy equation of fluid mechanics</a:t>
            </a: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2590800"/>
          <a:ext cx="33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4" imgW="241200" imgH="444240" progId="Equation.3">
                  <p:embed/>
                </p:oleObj>
              </mc:Choice>
              <mc:Fallback>
                <p:oleObj name="Equation" r:id="rId4" imgW="2412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90800"/>
                        <a:ext cx="33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57400" y="1143000"/>
          <a:ext cx="4800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6" imgW="1942920" imgH="444240" progId="Equation.3">
                  <p:embed/>
                </p:oleObj>
              </mc:Choice>
              <mc:Fallback>
                <p:oleObj name="Equation" r:id="rId6" imgW="19429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4800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12192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304800" y="563880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Datum</a:t>
            </a:r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1219200" y="4191000"/>
            <a:ext cx="6096000" cy="685800"/>
          </a:xfrm>
          <a:prstGeom prst="line">
            <a:avLst/>
          </a:prstGeom>
          <a:noFill/>
          <a:ln w="28575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>
            <a:off x="1219200" y="3124200"/>
            <a:ext cx="6096000" cy="6858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>
            <a:off x="1219200" y="2514600"/>
            <a:ext cx="6096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0"/>
          <p:cNvSpPr>
            <a:spLocks noChangeShapeType="1"/>
          </p:cNvSpPr>
          <p:nvPr/>
        </p:nvSpPr>
        <p:spPr bwMode="auto">
          <a:xfrm>
            <a:off x="1600200" y="426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1"/>
          <p:cNvSpPr>
            <a:spLocks noChangeShapeType="1"/>
          </p:cNvSpPr>
          <p:nvPr/>
        </p:nvSpPr>
        <p:spPr bwMode="auto">
          <a:xfrm>
            <a:off x="1600200" y="3200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2"/>
          <p:cNvSpPr>
            <a:spLocks noChangeShapeType="1"/>
          </p:cNvSpPr>
          <p:nvPr/>
        </p:nvSpPr>
        <p:spPr bwMode="auto">
          <a:xfrm>
            <a:off x="1600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Text Box 13"/>
          <p:cNvSpPr txBox="1">
            <a:spLocks noChangeArrowheads="1"/>
          </p:cNvSpPr>
          <p:nvPr/>
        </p:nvSpPr>
        <p:spPr bwMode="auto">
          <a:xfrm>
            <a:off x="1676400" y="4876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1</a:t>
            </a:r>
          </a:p>
        </p:txBody>
      </p:sp>
      <p:sp>
        <p:nvSpPr>
          <p:cNvPr id="5136" name="Text Box 14"/>
          <p:cNvSpPr txBox="1">
            <a:spLocks noChangeArrowheads="1"/>
          </p:cNvSpPr>
          <p:nvPr/>
        </p:nvSpPr>
        <p:spPr bwMode="auto">
          <a:xfrm>
            <a:off x="1676400" y="35052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1</a:t>
            </a:r>
          </a:p>
        </p:txBody>
      </p:sp>
      <p:sp>
        <p:nvSpPr>
          <p:cNvPr id="5137" name="Text Box 15"/>
          <p:cNvSpPr txBox="1">
            <a:spLocks noChangeArrowheads="1"/>
          </p:cNvSpPr>
          <p:nvPr/>
        </p:nvSpPr>
        <p:spPr bwMode="auto">
          <a:xfrm>
            <a:off x="7680325" y="468471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bed</a:t>
            </a:r>
          </a:p>
        </p:txBody>
      </p:sp>
      <p:sp>
        <p:nvSpPr>
          <p:cNvPr id="5138" name="Text Box 16"/>
          <p:cNvSpPr txBox="1">
            <a:spLocks noChangeArrowheads="1"/>
          </p:cNvSpPr>
          <p:nvPr/>
        </p:nvSpPr>
        <p:spPr bwMode="auto">
          <a:xfrm>
            <a:off x="7680325" y="3617913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</a:t>
            </a:r>
          </a:p>
          <a:p>
            <a:pPr eaLnBrk="1" hangingPunct="1"/>
            <a:r>
              <a:rPr lang="en-US"/>
              <a:t>surface</a:t>
            </a:r>
          </a:p>
        </p:txBody>
      </p:sp>
      <p:sp>
        <p:nvSpPr>
          <p:cNvPr id="5139" name="AutoShape 17"/>
          <p:cNvSpPr>
            <a:spLocks noChangeArrowheads="1"/>
          </p:cNvSpPr>
          <p:nvPr/>
        </p:nvSpPr>
        <p:spPr bwMode="auto">
          <a:xfrm flipV="1">
            <a:off x="4143375" y="3316288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18"/>
          <p:cNvSpPr txBox="1">
            <a:spLocks noChangeArrowheads="1"/>
          </p:cNvSpPr>
          <p:nvPr/>
        </p:nvSpPr>
        <p:spPr bwMode="auto">
          <a:xfrm>
            <a:off x="7696200" y="2895600"/>
            <a:ext cx="118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energy </a:t>
            </a:r>
          </a:p>
          <a:p>
            <a:pPr eaLnBrk="1" hangingPunct="1"/>
            <a:r>
              <a:rPr lang="en-US"/>
              <a:t>grade line</a:t>
            </a:r>
          </a:p>
        </p:txBody>
      </p:sp>
      <p:sp>
        <p:nvSpPr>
          <p:cNvPr id="5141" name="Line 19"/>
          <p:cNvSpPr>
            <a:spLocks noChangeShapeType="1"/>
          </p:cNvSpPr>
          <p:nvPr/>
        </p:nvSpPr>
        <p:spPr bwMode="auto">
          <a:xfrm>
            <a:off x="1600200" y="2514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0"/>
          <p:cNvSpPr>
            <a:spLocks noChangeShapeType="1"/>
          </p:cNvSpPr>
          <p:nvPr/>
        </p:nvSpPr>
        <p:spPr bwMode="auto">
          <a:xfrm>
            <a:off x="70866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Text Box 21"/>
          <p:cNvSpPr txBox="1">
            <a:spLocks noChangeArrowheads="1"/>
          </p:cNvSpPr>
          <p:nvPr/>
        </p:nvSpPr>
        <p:spPr bwMode="auto">
          <a:xfrm>
            <a:off x="7146925" y="2627313"/>
            <a:ext cx="354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</a:t>
            </a:r>
            <a:r>
              <a:rPr lang="en-US" baseline="-25000"/>
              <a:t>f</a:t>
            </a:r>
          </a:p>
        </p:txBody>
      </p:sp>
      <p:sp>
        <p:nvSpPr>
          <p:cNvPr id="5144" name="Line 22"/>
          <p:cNvSpPr>
            <a:spLocks noChangeShapeType="1"/>
          </p:cNvSpPr>
          <p:nvPr/>
        </p:nvSpPr>
        <p:spPr bwMode="auto">
          <a:xfrm>
            <a:off x="7086600" y="4876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3"/>
          <p:cNvSpPr>
            <a:spLocks noChangeShapeType="1"/>
          </p:cNvSpPr>
          <p:nvPr/>
        </p:nvSpPr>
        <p:spPr bwMode="auto">
          <a:xfrm>
            <a:off x="7086600" y="3810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4"/>
          <p:cNvSpPr>
            <a:spLocks noChangeShapeType="1"/>
          </p:cNvSpPr>
          <p:nvPr/>
        </p:nvSpPr>
        <p:spPr bwMode="auto">
          <a:xfrm>
            <a:off x="7086600" y="3200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Text Box 25"/>
          <p:cNvSpPr txBox="1">
            <a:spLocks noChangeArrowheads="1"/>
          </p:cNvSpPr>
          <p:nvPr/>
        </p:nvSpPr>
        <p:spPr bwMode="auto">
          <a:xfrm>
            <a:off x="7162800" y="51054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z</a:t>
            </a:r>
            <a:r>
              <a:rPr lang="en-US" baseline="-25000"/>
              <a:t>2</a:t>
            </a:r>
          </a:p>
        </p:txBody>
      </p:sp>
      <p:sp>
        <p:nvSpPr>
          <p:cNvPr id="5148" name="Text Box 26"/>
          <p:cNvSpPr txBox="1">
            <a:spLocks noChangeArrowheads="1"/>
          </p:cNvSpPr>
          <p:nvPr/>
        </p:nvSpPr>
        <p:spPr bwMode="auto">
          <a:xfrm>
            <a:off x="7162800" y="41148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y</a:t>
            </a:r>
            <a:r>
              <a:rPr lang="en-US" baseline="-25000"/>
              <a:t>2</a:t>
            </a:r>
          </a:p>
        </p:txBody>
      </p:sp>
      <p:graphicFrame>
        <p:nvGraphicFramePr>
          <p:cNvPr id="5124" name="Object 27"/>
          <p:cNvGraphicFramePr>
            <a:graphicFrameLocks noChangeAspect="1"/>
          </p:cNvGraphicFramePr>
          <p:nvPr/>
        </p:nvGraphicFramePr>
        <p:xfrm>
          <a:off x="7086600" y="3124200"/>
          <a:ext cx="38576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8" imgW="241200" imgH="444240" progId="Equation.3">
                  <p:embed/>
                </p:oleObj>
              </mc:Choice>
              <mc:Fallback>
                <p:oleObj name="Equation" r:id="rId8" imgW="241200" imgH="4442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24200"/>
                        <a:ext cx="38576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9" name="Line 28"/>
          <p:cNvSpPr>
            <a:spLocks noChangeShapeType="1"/>
          </p:cNvSpPr>
          <p:nvPr/>
        </p:nvSpPr>
        <p:spPr bwMode="auto">
          <a:xfrm>
            <a:off x="1600200" y="5638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Text Box 29"/>
          <p:cNvSpPr txBox="1">
            <a:spLocks noChangeArrowheads="1"/>
          </p:cNvSpPr>
          <p:nvPr/>
        </p:nvSpPr>
        <p:spPr bwMode="auto">
          <a:xfrm>
            <a:off x="3870325" y="5218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L</a:t>
            </a:r>
          </a:p>
        </p:txBody>
      </p:sp>
      <p:sp>
        <p:nvSpPr>
          <p:cNvPr id="5151" name="Text Box 30"/>
          <p:cNvSpPr txBox="1">
            <a:spLocks noChangeArrowheads="1"/>
          </p:cNvSpPr>
          <p:nvPr/>
        </p:nvSpPr>
        <p:spPr bwMode="auto">
          <a:xfrm>
            <a:off x="974725" y="6132513"/>
            <a:ext cx="342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How do we relate friction slope, </a:t>
            </a:r>
          </a:p>
        </p:txBody>
      </p:sp>
      <p:graphicFrame>
        <p:nvGraphicFramePr>
          <p:cNvPr id="5125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43400" y="5921375"/>
          <a:ext cx="10096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0" imgW="545760" imgH="419040" progId="Equation.3">
                  <p:embed/>
                </p:oleObj>
              </mc:Choice>
              <mc:Fallback>
                <p:oleObj name="Equation" r:id="rId10" imgW="545760" imgH="419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921375"/>
                        <a:ext cx="10096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5394325" y="6132513"/>
            <a:ext cx="243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 the velocity of flow?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Open channel flow</a:t>
            </a:r>
            <a:br>
              <a:rPr lang="en-US" sz="4000" smtClean="0"/>
            </a:br>
            <a:r>
              <a:rPr lang="en-US" sz="2400" smtClean="0"/>
              <a:t>Manning’s equation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1295400"/>
          <a:ext cx="32924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" imgW="1066680" imgH="393480" progId="Equation.3">
                  <p:embed/>
                </p:oleObj>
              </mc:Choice>
              <mc:Fallback>
                <p:oleObj name="Equation" r:id="rId4" imgW="1066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3292475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Channel Roughness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2743200" y="23622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19200" y="388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03325" y="3846513"/>
            <a:ext cx="210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Channel Geometry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3276600" y="3886200"/>
            <a:ext cx="2743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124200" y="2057400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57200" y="4343400"/>
            <a:ext cx="25939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Hydrologic Processes</a:t>
            </a:r>
          </a:p>
          <a:p>
            <a:pPr algn="ctr" eaLnBrk="1" hangingPunct="1"/>
            <a:r>
              <a:rPr lang="en-US" b="1"/>
              <a:t>(Open channel flow)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6250" y="6096000"/>
            <a:ext cx="2555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Physical environment</a:t>
            </a:r>
          </a:p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(Channel n, R)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514600" y="5181600"/>
            <a:ext cx="2606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Hydrologic conditions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(V, S</a:t>
            </a:r>
            <a:r>
              <a:rPr lang="en-US" b="1" baseline="-25000">
                <a:solidFill>
                  <a:srgbClr val="0066FF"/>
                </a:solidFill>
              </a:rPr>
              <a:t>f</a:t>
            </a:r>
            <a:r>
              <a:rPr lang="en-US" b="1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6158" name="AutoShape 14"/>
          <p:cNvCxnSpPr>
            <a:cxnSpLocks noChangeShapeType="1"/>
            <a:stCxn id="6157" idx="2"/>
            <a:endCxn id="6156" idx="0"/>
          </p:cNvCxnSpPr>
          <p:nvPr/>
        </p:nvCxnSpPr>
        <p:spPr bwMode="auto">
          <a:xfrm flipH="1">
            <a:off x="1754188" y="5832475"/>
            <a:ext cx="20637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AutoShape 15"/>
          <p:cNvCxnSpPr>
            <a:cxnSpLocks noChangeShapeType="1"/>
            <a:stCxn id="6155" idx="2"/>
            <a:endCxn id="6156" idx="0"/>
          </p:cNvCxnSpPr>
          <p:nvPr/>
        </p:nvCxnSpPr>
        <p:spPr bwMode="auto">
          <a:xfrm>
            <a:off x="1754188" y="4994275"/>
            <a:ext cx="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6"/>
          <p:cNvCxnSpPr>
            <a:cxnSpLocks noChangeShapeType="1"/>
            <a:stCxn id="6155" idx="2"/>
            <a:endCxn id="6157" idx="0"/>
          </p:cNvCxnSpPr>
          <p:nvPr/>
        </p:nvCxnSpPr>
        <p:spPr bwMode="auto">
          <a:xfrm>
            <a:off x="1754188" y="4994275"/>
            <a:ext cx="2063750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Subsurface flow</a:t>
            </a:r>
            <a:br>
              <a:rPr lang="en-US" sz="4000" smtClean="0"/>
            </a:br>
            <a:r>
              <a:rPr lang="en-US" sz="2400" smtClean="0"/>
              <a:t>Darcy’s equation</a:t>
            </a: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92463" y="1295400"/>
          <a:ext cx="25463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4" imgW="825480" imgH="393480" progId="Equation.3">
                  <p:embed/>
                </p:oleObj>
              </mc:Choice>
              <mc:Fallback>
                <p:oleObj name="Equation" r:id="rId4" imgW="8254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295400"/>
                        <a:ext cx="25463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239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996600"/>
                </a:solidFill>
              </a:rPr>
              <a:t>Hydraulic conductivity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19200" y="388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3962400"/>
            <a:ext cx="25939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/>
              <a:t>Hydrologic Processes</a:t>
            </a:r>
          </a:p>
          <a:p>
            <a:pPr algn="ctr" eaLnBrk="1" hangingPunct="1"/>
            <a:r>
              <a:rPr lang="en-US" b="1"/>
              <a:t>(Porous medium flow)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76250" y="5715000"/>
            <a:ext cx="2555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Physical environment</a:t>
            </a:r>
          </a:p>
          <a:p>
            <a:pPr algn="ctr" eaLnBrk="1" hangingPunct="1"/>
            <a:r>
              <a:rPr lang="en-US" b="1">
                <a:solidFill>
                  <a:srgbClr val="996600"/>
                </a:solidFill>
              </a:rPr>
              <a:t>(Medium K)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514600" y="4800600"/>
            <a:ext cx="2606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Hydrologic conditions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</a:rPr>
              <a:t>(q, S</a:t>
            </a:r>
            <a:r>
              <a:rPr lang="en-US" b="1" baseline="-25000">
                <a:solidFill>
                  <a:srgbClr val="0066FF"/>
                </a:solidFill>
              </a:rPr>
              <a:t>f</a:t>
            </a:r>
            <a:r>
              <a:rPr lang="en-US" b="1">
                <a:solidFill>
                  <a:srgbClr val="0066FF"/>
                </a:solidFill>
              </a:rPr>
              <a:t>)</a:t>
            </a:r>
          </a:p>
        </p:txBody>
      </p:sp>
      <p:cxnSp>
        <p:nvCxnSpPr>
          <p:cNvPr id="7177" name="AutoShape 9"/>
          <p:cNvCxnSpPr>
            <a:cxnSpLocks noChangeShapeType="1"/>
            <a:stCxn id="7176" idx="2"/>
            <a:endCxn id="7175" idx="0"/>
          </p:cNvCxnSpPr>
          <p:nvPr/>
        </p:nvCxnSpPr>
        <p:spPr bwMode="auto">
          <a:xfrm flipH="1">
            <a:off x="1754188" y="5451475"/>
            <a:ext cx="20637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AutoShape 10"/>
          <p:cNvCxnSpPr>
            <a:cxnSpLocks noChangeShapeType="1"/>
            <a:stCxn id="7174" idx="2"/>
            <a:endCxn id="7175" idx="0"/>
          </p:cNvCxnSpPr>
          <p:nvPr/>
        </p:nvCxnSpPr>
        <p:spPr bwMode="auto">
          <a:xfrm>
            <a:off x="1754188" y="4613275"/>
            <a:ext cx="0" cy="1101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AutoShape 11"/>
          <p:cNvCxnSpPr>
            <a:cxnSpLocks noChangeShapeType="1"/>
            <a:stCxn id="7174" idx="2"/>
            <a:endCxn id="7176" idx="0"/>
          </p:cNvCxnSpPr>
          <p:nvPr/>
        </p:nvCxnSpPr>
        <p:spPr bwMode="auto">
          <a:xfrm>
            <a:off x="1754188" y="4613275"/>
            <a:ext cx="2063750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Rectangle 12" descr="25%"/>
          <p:cNvSpPr>
            <a:spLocks noChangeArrowheads="1"/>
          </p:cNvSpPr>
          <p:nvPr/>
        </p:nvSpPr>
        <p:spPr bwMode="auto">
          <a:xfrm>
            <a:off x="5562600" y="2743200"/>
            <a:ext cx="2209800" cy="914400"/>
          </a:xfrm>
          <a:prstGeom prst="rect">
            <a:avLst/>
          </a:prstGeom>
          <a:pattFill prst="pct25">
            <a:fgClr>
              <a:srgbClr val="9966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3352800" y="2057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4800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7724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089525" y="2855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924800" y="2819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66294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629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flow equations</a:t>
            </a:r>
          </a:p>
        </p:txBody>
      </p:sp>
      <p:graphicFrame>
        <p:nvGraphicFramePr>
          <p:cNvPr id="819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912938"/>
          <a:ext cx="403860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4" imgW="1358640" imgH="393480" progId="Equation.3">
                  <p:embed/>
                </p:oleObj>
              </mc:Choice>
              <mc:Fallback>
                <p:oleObj name="Equation" r:id="rId4" imgW="13586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12938"/>
                        <a:ext cx="4038600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447800" y="3733800"/>
          <a:ext cx="25463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6" imgW="825480" imgH="393480" progId="Equation.3">
                  <p:embed/>
                </p:oleObj>
              </mc:Choice>
              <mc:Fallback>
                <p:oleObj name="Equation" r:id="rId6" imgW="8254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2546350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943600" y="2362200"/>
            <a:ext cx="220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Open Channel Flow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67400" y="4191000"/>
            <a:ext cx="225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Porous medium flow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46325" y="5373688"/>
            <a:ext cx="5095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Why is there a different power of S</a:t>
            </a:r>
            <a:r>
              <a:rPr lang="en-US" sz="2400" baseline="-25000"/>
              <a:t>f</a:t>
            </a:r>
            <a:r>
              <a:rPr lang="en-US" sz="2400"/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15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 = E = mv</a:t>
            </a:r>
            <a:r>
              <a:rPr lang="en-US" baseline="30000"/>
              <a:t>2</a:t>
            </a:r>
            <a:r>
              <a:rPr lang="en-US"/>
              <a:t>/2 + mgz + E</a:t>
            </a:r>
            <a:r>
              <a:rPr lang="en-US" baseline="-25000"/>
              <a:t>u</a:t>
            </a:r>
            <a:r>
              <a:rPr lang="en-US"/>
              <a:t>; 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= dB/dm = v</a:t>
            </a:r>
            <a:r>
              <a:rPr lang="en-US" baseline="-25000"/>
              <a:t>2</a:t>
            </a:r>
            <a:r>
              <a:rPr lang="en-US"/>
              <a:t>/2 + gz + e</a:t>
            </a:r>
            <a:r>
              <a:rPr lang="en-US" baseline="-25000"/>
              <a:t>u</a:t>
            </a:r>
            <a:r>
              <a:rPr lang="en-US"/>
              <a:t>; </a:t>
            </a:r>
          </a:p>
          <a:p>
            <a:pPr eaLnBrk="1" hangingPunct="1"/>
            <a:r>
              <a:rPr lang="en-US"/>
              <a:t>dE/dt = dH/dt – dW/dt  (heat input – work output) First Law of Thermodynamics</a:t>
            </a:r>
          </a:p>
        </p:txBody>
      </p:sp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0" y="3276600"/>
          <a:ext cx="8809038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5" imgW="3746160" imgH="469800" progId="Equation.3">
                  <p:embed/>
                </p:oleObj>
              </mc:Choice>
              <mc:Fallback>
                <p:oleObj name="Equation" r:id="rId5" imgW="37461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8809038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508125" y="4989513"/>
            <a:ext cx="6835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Generally in hydrology, the heat or internal energy component</a:t>
            </a:r>
          </a:p>
          <a:p>
            <a:pPr eaLnBrk="1" hangingPunct="1"/>
            <a:r>
              <a:rPr lang="en-US"/>
              <a:t>(E</a:t>
            </a:r>
            <a:r>
              <a:rPr lang="en-US" baseline="-25000"/>
              <a:t>u</a:t>
            </a:r>
            <a:r>
              <a:rPr lang="en-US"/>
              <a:t>, dominates the mechanical energy components (mv</a:t>
            </a:r>
            <a:r>
              <a:rPr lang="en-US" baseline="30000"/>
              <a:t>2</a:t>
            </a:r>
            <a:r>
              <a:rPr lang="en-US"/>
              <a:t>/2 + mgz)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energy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Energy</a:t>
            </a:r>
          </a:p>
          <a:p>
            <a:pPr lvl="1" eaLnBrk="1" hangingPunct="1"/>
            <a:r>
              <a:rPr lang="en-US" smtClean="0"/>
              <a:t>Potential, Kinetic, </a:t>
            </a:r>
            <a:r>
              <a:rPr lang="en-US" smtClean="0">
                <a:solidFill>
                  <a:srgbClr val="FF3300"/>
                </a:solidFill>
              </a:rPr>
              <a:t>Internal (E</a:t>
            </a:r>
            <a:r>
              <a:rPr lang="en-US" baseline="-25000" smtClean="0">
                <a:solidFill>
                  <a:srgbClr val="FF3300"/>
                </a:solidFill>
              </a:rPr>
              <a:t>u</a:t>
            </a:r>
            <a:r>
              <a:rPr lang="en-US" smtClean="0">
                <a:solidFill>
                  <a:srgbClr val="FF3300"/>
                </a:solidFill>
              </a:rPr>
              <a:t>)</a:t>
            </a:r>
          </a:p>
          <a:p>
            <a:pPr eaLnBrk="1" hangingPunct="1"/>
            <a:r>
              <a:rPr lang="en-US" smtClean="0"/>
              <a:t>Internal energy</a:t>
            </a:r>
          </a:p>
          <a:p>
            <a:pPr lvl="1" eaLnBrk="1" hangingPunct="1"/>
            <a:r>
              <a:rPr lang="en-US" i="1" smtClean="0">
                <a:solidFill>
                  <a:srgbClr val="FF3300"/>
                </a:solidFill>
              </a:rPr>
              <a:t>Sensible</a:t>
            </a:r>
            <a:r>
              <a:rPr lang="en-US" smtClean="0">
                <a:solidFill>
                  <a:srgbClr val="FF3300"/>
                </a:solidFill>
              </a:rPr>
              <a:t> </a:t>
            </a:r>
            <a:r>
              <a:rPr lang="en-US" i="1" smtClean="0">
                <a:solidFill>
                  <a:srgbClr val="FF3300"/>
                </a:solidFill>
              </a:rPr>
              <a:t>heat</a:t>
            </a:r>
            <a:r>
              <a:rPr lang="en-US" smtClean="0"/>
              <a:t> – heat content that can be </a:t>
            </a:r>
            <a:r>
              <a:rPr lang="en-US" i="1" smtClean="0"/>
              <a:t>measured</a:t>
            </a:r>
            <a:r>
              <a:rPr lang="en-US" smtClean="0"/>
              <a:t> and is proportional to </a:t>
            </a:r>
            <a:r>
              <a:rPr lang="en-US" i="1" smtClean="0">
                <a:solidFill>
                  <a:srgbClr val="FF3300"/>
                </a:solidFill>
              </a:rPr>
              <a:t>temperature</a:t>
            </a:r>
          </a:p>
          <a:p>
            <a:pPr lvl="1" eaLnBrk="1" hangingPunct="1"/>
            <a:r>
              <a:rPr lang="en-US" i="1" smtClean="0">
                <a:solidFill>
                  <a:srgbClr val="FF3300"/>
                </a:solidFill>
              </a:rPr>
              <a:t>Latent heat</a:t>
            </a:r>
            <a:r>
              <a:rPr lang="en-US" smtClean="0"/>
              <a:t> – “hidden” heat content that is related to </a:t>
            </a:r>
            <a:r>
              <a:rPr lang="en-US" i="1" smtClean="0">
                <a:solidFill>
                  <a:srgbClr val="FF3300"/>
                </a:solidFill>
              </a:rPr>
              <a:t>phase changes</a:t>
            </a:r>
          </a:p>
          <a:p>
            <a:pPr lvl="2" eaLnBrk="1" hangingPunct="1">
              <a:buFontTx/>
              <a:buNone/>
            </a:pPr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590800" y="1524000"/>
          <a:ext cx="48006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3" imgW="1942920" imgH="444240" progId="Equation.3">
                  <p:embed/>
                </p:oleObj>
              </mc:Choice>
              <mc:Fallback>
                <p:oleObj name="Equation" r:id="rId3" imgW="19429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24000"/>
                        <a:ext cx="48006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AutoShape 5"/>
          <p:cNvSpPr>
            <a:spLocks/>
          </p:cNvSpPr>
          <p:nvPr/>
        </p:nvSpPr>
        <p:spPr bwMode="auto">
          <a:xfrm rot="5400000">
            <a:off x="3009900" y="20193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2209800" y="2667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 rot="5400000">
            <a:off x="4076700" y="22479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581400" y="2819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 rot="5400000">
            <a:off x="7010400" y="21336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5029200" y="2667000"/>
            <a:ext cx="2057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Units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 SI units</a:t>
            </a:r>
            <a:r>
              <a:rPr lang="en-US" smtClean="0"/>
              <a:t>, the basic unit of energy is </a:t>
            </a:r>
            <a:r>
              <a:rPr lang="en-US" smtClean="0">
                <a:solidFill>
                  <a:srgbClr val="FF3300"/>
                </a:solidFill>
              </a:rPr>
              <a:t>Joule (J),</a:t>
            </a:r>
            <a:r>
              <a:rPr lang="en-US" smtClean="0"/>
              <a:t> where 1 J = 1 kg x 1 m/s</a:t>
            </a:r>
            <a:r>
              <a:rPr lang="en-US" baseline="30000" smtClean="0"/>
              <a:t>2</a:t>
            </a:r>
          </a:p>
          <a:p>
            <a:pPr eaLnBrk="1" hangingPunct="1"/>
            <a:r>
              <a:rPr lang="en-US" smtClean="0"/>
              <a:t>Energy can also be measured in </a:t>
            </a:r>
            <a:r>
              <a:rPr lang="en-US" smtClean="0">
                <a:solidFill>
                  <a:srgbClr val="FF3300"/>
                </a:solidFill>
              </a:rPr>
              <a:t>calories</a:t>
            </a:r>
            <a:r>
              <a:rPr lang="en-US" smtClean="0"/>
              <a:t> where 1 calorie = heat required to raise 1 gm of water by 1</a:t>
            </a:r>
            <a:r>
              <a:rPr lang="en-US" smtClean="0">
                <a:cs typeface="Arial" charset="0"/>
              </a:rPr>
              <a:t>°C and 1 kilocalorie (C) = 1000 calories (1 calorie = 4.19 Joules)</a:t>
            </a:r>
          </a:p>
          <a:p>
            <a:pPr eaLnBrk="1" hangingPunct="1"/>
            <a:r>
              <a:rPr lang="en-US" smtClean="0">
                <a:cs typeface="Arial" charset="0"/>
              </a:rPr>
              <a:t>We will use the </a:t>
            </a:r>
            <a:r>
              <a:rPr lang="en-US" smtClean="0">
                <a:solidFill>
                  <a:srgbClr val="FF3300"/>
                </a:solidFill>
                <a:cs typeface="Arial" charset="0"/>
              </a:rPr>
              <a:t>SI system of units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fluxes and flows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Volume [L</a:t>
            </a:r>
            <a:r>
              <a:rPr lang="en-US" baseline="30000" smtClean="0"/>
              <a:t>3</a:t>
            </a:r>
            <a:r>
              <a:rPr lang="en-US" smtClean="0"/>
              <a:t>] (acre-ft, m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Water flow [L</a:t>
            </a:r>
            <a:r>
              <a:rPr lang="en-US" baseline="30000" smtClean="0"/>
              <a:t>3</a:t>
            </a:r>
            <a:r>
              <a:rPr lang="en-US" smtClean="0"/>
              <a:t>/T] (cfs or m</a:t>
            </a:r>
            <a:r>
              <a:rPr lang="en-US" baseline="30000" smtClean="0"/>
              <a:t>3</a:t>
            </a:r>
            <a:r>
              <a:rPr lang="en-US" smtClean="0"/>
              <a:t>/s)</a:t>
            </a:r>
          </a:p>
          <a:p>
            <a:pPr eaLnBrk="1" hangingPunct="1"/>
            <a:r>
              <a:rPr lang="en-US" smtClean="0"/>
              <a:t>Water flux [L/T] (in/day, mm/day)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amount</a:t>
            </a:r>
            <a:r>
              <a:rPr lang="en-US" smtClean="0"/>
              <a:t> [E] (Joules)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“flow”</a:t>
            </a:r>
            <a:r>
              <a:rPr lang="en-US" smtClean="0"/>
              <a:t> in Watts [E/T] (1W = 1 J/s)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Energy flux</a:t>
            </a:r>
            <a:r>
              <a:rPr lang="en-US" smtClean="0"/>
              <a:t> [E/L</a:t>
            </a:r>
            <a:r>
              <a:rPr lang="en-US" baseline="30000" smtClean="0"/>
              <a:t>2</a:t>
            </a:r>
            <a:r>
              <a:rPr lang="en-US" smtClean="0"/>
              <a:t>T] in Watts/m</a:t>
            </a:r>
            <a:r>
              <a:rPr lang="en-US" baseline="30000" smtClean="0"/>
              <a:t>2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0" y="3505200"/>
            <a:ext cx="4038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124200" y="54102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124200" y="5410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219200" y="4724400"/>
            <a:ext cx="21161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Energy flow of</a:t>
            </a:r>
          </a:p>
          <a:p>
            <a:pPr eaLnBrk="1" hangingPunct="1"/>
            <a:r>
              <a:rPr lang="en-US" sz="2400"/>
              <a:t>1 Joule/sec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318125" y="5751513"/>
            <a:ext cx="1392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 flipV="1">
            <a:off x="5029200" y="5791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MegaJoules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working with evaporation, its more convenient to use </a:t>
            </a:r>
            <a:r>
              <a:rPr lang="en-US" smtClean="0">
                <a:solidFill>
                  <a:srgbClr val="FF3300"/>
                </a:solidFill>
              </a:rPr>
              <a:t>MegaJoules</a:t>
            </a:r>
            <a:r>
              <a:rPr lang="en-US" smtClean="0"/>
              <a:t>, MJ (J x 10</a:t>
            </a:r>
            <a:r>
              <a:rPr lang="en-US" baseline="30000" smtClean="0"/>
              <a:t>6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So units are</a:t>
            </a:r>
          </a:p>
          <a:p>
            <a:pPr lvl="1" eaLnBrk="1" hangingPunct="1"/>
            <a:r>
              <a:rPr lang="en-US" smtClean="0"/>
              <a:t>Energy amount (MJ)</a:t>
            </a:r>
          </a:p>
          <a:p>
            <a:pPr lvl="1" eaLnBrk="1" hangingPunct="1"/>
            <a:r>
              <a:rPr lang="en-US" smtClean="0"/>
              <a:t>Energy flow (MJ/day, MJ/month)</a:t>
            </a:r>
          </a:p>
          <a:p>
            <a:pPr lvl="1" eaLnBrk="1" hangingPunct="1"/>
            <a:r>
              <a:rPr lang="en-US" smtClean="0"/>
              <a:t>Energy flux (MJ/m</a:t>
            </a:r>
            <a:r>
              <a:rPr lang="en-US" baseline="30000" smtClean="0"/>
              <a:t>2</a:t>
            </a:r>
            <a:r>
              <a:rPr lang="en-US" smtClean="0"/>
              <a:t>-day, MJ/m</a:t>
            </a:r>
            <a:r>
              <a:rPr lang="en-US" baseline="30000" smtClean="0"/>
              <a:t>2</a:t>
            </a:r>
            <a:r>
              <a:rPr lang="en-US" smtClean="0"/>
              <a:t>-month)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Reynolds Transport Theorem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295400" y="1905000"/>
          <a:ext cx="64008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1688760" imgH="444240" progId="Equation.3">
                  <p:embed/>
                </p:oleObj>
              </mc:Choice>
              <mc:Fallback>
                <p:oleObj name="Equation" r:id="rId3" imgW="168876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5000"/>
                        <a:ext cx="6400800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762000" y="3733800"/>
            <a:ext cx="1539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Total rate of change of B in the fluid system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971800" y="3657600"/>
            <a:ext cx="1828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Rate of change of B stored in the control volume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5943600" y="3733800"/>
            <a:ext cx="1828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Net outflow of B across the control surface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 of Water</a:t>
            </a:r>
          </a:p>
        </p:txBody>
      </p:sp>
      <p:graphicFrame>
        <p:nvGraphicFramePr>
          <p:cNvPr id="1126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09600" y="1141413"/>
          <a:ext cx="8153400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Chart" r:id="rId3" imgW="4667217" imgH="2286118" progId="Excel.Chart.8">
                  <p:embed/>
                </p:oleObj>
              </mc:Choice>
              <mc:Fallback>
                <p:oleObj name="Chart" r:id="rId3" imgW="4667217" imgH="228611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41413"/>
                        <a:ext cx="8153400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5027613"/>
            <a:ext cx="5949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	</a:t>
            </a:r>
            <a:r>
              <a:rPr lang="en-US" b="1"/>
              <a:t>Heat Capacity (J/kg-K)	Latent Heat (MJ/kg)</a:t>
            </a:r>
          </a:p>
          <a:p>
            <a:pPr eaLnBrk="1" hangingPunct="1"/>
            <a:r>
              <a:rPr lang="en-US" b="1"/>
              <a:t>Ice</a:t>
            </a:r>
            <a:r>
              <a:rPr lang="en-US"/>
              <a:t>		2220			0.33</a:t>
            </a:r>
          </a:p>
          <a:p>
            <a:pPr eaLnBrk="1" hangingPunct="1"/>
            <a:r>
              <a:rPr lang="en-US" b="1"/>
              <a:t>Water</a:t>
            </a:r>
            <a:r>
              <a:rPr lang="en-US"/>
              <a:t>		4190			2.5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17725" y="3616325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Ice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22725" y="3159125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Water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994525" y="155892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Water vapor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019800" y="5332413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 flipV="1">
            <a:off x="2971800" y="3884613"/>
            <a:ext cx="3048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957888" y="5618163"/>
            <a:ext cx="685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019800" y="2741613"/>
            <a:ext cx="7620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836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Water may evaporate at any temperature in range 0 – 100</a:t>
            </a:r>
            <a:r>
              <a:rPr lang="en-US">
                <a:cs typeface="Arial" charset="0"/>
              </a:rPr>
              <a:t>°</a:t>
            </a:r>
            <a:r>
              <a:rPr lang="en-US"/>
              <a:t>C</a:t>
            </a:r>
          </a:p>
          <a:p>
            <a:pPr eaLnBrk="1" hangingPunct="1"/>
            <a:r>
              <a:rPr lang="en-US"/>
              <a:t>Latent heat of </a:t>
            </a:r>
            <a:r>
              <a:rPr lang="en-US" i="1">
                <a:solidFill>
                  <a:srgbClr val="FF3300"/>
                </a:solidFill>
              </a:rPr>
              <a:t>vaporization</a:t>
            </a:r>
            <a:r>
              <a:rPr lang="en-US"/>
              <a:t> consumes 7.6 times the latent heat of </a:t>
            </a:r>
            <a:r>
              <a:rPr lang="en-US" i="1">
                <a:solidFill>
                  <a:srgbClr val="FF3300"/>
                </a:solidFill>
              </a:rPr>
              <a:t>fusion</a:t>
            </a:r>
            <a:r>
              <a:rPr lang="en-US"/>
              <a:t> (melting)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7162800" y="5486400"/>
            <a:ext cx="158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3300"/>
                </a:solidFill>
              </a:rPr>
              <a:t>2.5/0.33 = 7.6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Mass Fluxes and Flows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Volume, V [L</a:t>
            </a:r>
            <a:r>
              <a:rPr lang="en-US" baseline="30000" smtClean="0"/>
              <a:t>3</a:t>
            </a:r>
            <a:r>
              <a:rPr lang="en-US" smtClean="0"/>
              <a:t>] (acre-ft, m</a:t>
            </a:r>
            <a:r>
              <a:rPr lang="en-US" baseline="30000" smtClean="0"/>
              <a:t>3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Water flow, Q [L</a:t>
            </a:r>
            <a:r>
              <a:rPr lang="en-US" baseline="30000" smtClean="0"/>
              <a:t>3</a:t>
            </a:r>
            <a:r>
              <a:rPr lang="en-US" smtClean="0"/>
              <a:t>/T] (cfs or m</a:t>
            </a:r>
            <a:r>
              <a:rPr lang="en-US" baseline="30000" smtClean="0"/>
              <a:t>3</a:t>
            </a:r>
            <a:r>
              <a:rPr lang="en-US" smtClean="0"/>
              <a:t>/s)</a:t>
            </a:r>
          </a:p>
          <a:p>
            <a:pPr eaLnBrk="1" hangingPunct="1"/>
            <a:r>
              <a:rPr lang="en-US" smtClean="0"/>
              <a:t>Water flux, q [L/T] (in/day, mm/day)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</a:t>
            </a:r>
            <a:r>
              <a:rPr lang="en-US" smtClean="0"/>
              <a:t> [m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V] (Kg)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 flow rate</a:t>
            </a:r>
            <a:r>
              <a:rPr lang="en-US" smtClean="0"/>
              <a:t> [m/T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Q]  (kg/s or kg/day)</a:t>
            </a:r>
          </a:p>
          <a:p>
            <a:pPr eaLnBrk="1" hangingPunct="1"/>
            <a:r>
              <a:rPr lang="en-US" i="1" smtClean="0">
                <a:solidFill>
                  <a:srgbClr val="FF3300"/>
                </a:solidFill>
              </a:rPr>
              <a:t>Water mass flux</a:t>
            </a:r>
            <a:r>
              <a:rPr lang="en-US" smtClean="0"/>
              <a:t> [M/L</a:t>
            </a:r>
            <a:r>
              <a:rPr lang="en-US" baseline="30000" smtClean="0"/>
              <a:t>2</a:t>
            </a:r>
            <a:r>
              <a:rPr lang="en-US" smtClean="0"/>
              <a:t>T = </a:t>
            </a:r>
            <a:r>
              <a:rPr lang="en-US" smtClean="0">
                <a:latin typeface="Symbol" pitchFamily="18" charset="2"/>
              </a:rPr>
              <a:t>r</a:t>
            </a:r>
            <a:r>
              <a:rPr lang="en-US" smtClean="0"/>
              <a:t>q] in kg/m</a:t>
            </a:r>
            <a:r>
              <a:rPr lang="en-US" baseline="30000" smtClean="0"/>
              <a:t>2</a:t>
            </a:r>
            <a:r>
              <a:rPr lang="en-US" smtClean="0"/>
              <a:t>-day</a:t>
            </a:r>
            <a:endParaRPr lang="en-US" baseline="30000" smtClean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648200" y="3810000"/>
            <a:ext cx="4038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371600" y="5029200"/>
            <a:ext cx="155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Water flux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981200" y="56388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175125" y="5980113"/>
            <a:ext cx="1392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 flipV="1">
            <a:off x="3886200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048000" y="45720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794125" y="468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Latent heat flux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flux</a:t>
            </a:r>
          </a:p>
          <a:p>
            <a:pPr lvl="1" eaLnBrk="1" hangingPunct="1"/>
            <a:r>
              <a:rPr lang="en-US" smtClean="0"/>
              <a:t>Evaporation rate, E (mm/day)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flux </a:t>
            </a:r>
          </a:p>
          <a:p>
            <a:pPr lvl="1" eaLnBrk="1" hangingPunct="1"/>
            <a:r>
              <a:rPr lang="en-US" smtClean="0"/>
              <a:t>Latent heat flux (W/m</a:t>
            </a:r>
            <a:r>
              <a:rPr lang="en-US" baseline="30000" smtClean="0"/>
              <a:t>2</a:t>
            </a:r>
            <a:r>
              <a:rPr lang="en-US" smtClean="0"/>
              <a:t>), H</a:t>
            </a:r>
            <a:r>
              <a:rPr lang="en-US" baseline="-25000" smtClean="0"/>
              <a:t>l</a:t>
            </a:r>
          </a:p>
        </p:txBody>
      </p:sp>
      <p:sp>
        <p:nvSpPr>
          <p:cNvPr id="12295" name="AutoShape 5"/>
          <p:cNvSpPr>
            <a:spLocks noChangeArrowheads="1"/>
          </p:cNvSpPr>
          <p:nvPr/>
        </p:nvSpPr>
        <p:spPr bwMode="auto">
          <a:xfrm>
            <a:off x="3424238" y="5638800"/>
            <a:ext cx="2133600" cy="914400"/>
          </a:xfrm>
          <a:prstGeom prst="parallelogram">
            <a:avLst>
              <a:gd name="adj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219200" y="4724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5618163" y="5980113"/>
            <a:ext cx="1392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Area = 1 m</a:t>
            </a:r>
            <a:r>
              <a:rPr lang="en-US" baseline="30000"/>
              <a:t>2</a:t>
            </a:r>
          </a:p>
        </p:txBody>
      </p:sp>
      <p:sp>
        <p:nvSpPr>
          <p:cNvPr id="12298" name="Line 8"/>
          <p:cNvSpPr>
            <a:spLocks noChangeShapeType="1"/>
          </p:cNvSpPr>
          <p:nvPr/>
        </p:nvSpPr>
        <p:spPr bwMode="auto">
          <a:xfrm flipH="1" flipV="1">
            <a:off x="5329238" y="601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AutoShape 9"/>
          <p:cNvSpPr>
            <a:spLocks noChangeArrowheads="1"/>
          </p:cNvSpPr>
          <p:nvPr/>
        </p:nvSpPr>
        <p:spPr bwMode="auto">
          <a:xfrm>
            <a:off x="4491038" y="4572000"/>
            <a:ext cx="381000" cy="990600"/>
          </a:xfrm>
          <a:prstGeom prst="up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5237163" y="468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3200400" y="3200400"/>
          <a:ext cx="22352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3" imgW="660240" imgH="228600" progId="Equation.3">
                  <p:embed/>
                </p:oleObj>
              </mc:Choice>
              <mc:Fallback>
                <p:oleObj name="Equation" r:id="rId3" imgW="660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00400"/>
                        <a:ext cx="223520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762000" y="3276600"/>
            <a:ext cx="2149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1000 kg/m</a:t>
            </a:r>
            <a:r>
              <a:rPr lang="en-US" baseline="30000"/>
              <a:t>3</a:t>
            </a:r>
          </a:p>
          <a:p>
            <a:pPr eaLnBrk="1" hangingPunct="1"/>
            <a:r>
              <a:rPr lang="en-US"/>
              <a:t>l</a:t>
            </a:r>
            <a:r>
              <a:rPr lang="en-US" baseline="-25000"/>
              <a:t>v</a:t>
            </a:r>
            <a:r>
              <a:rPr lang="en-US"/>
              <a:t> = 2.5 MJ/kg</a:t>
            </a:r>
          </a:p>
          <a:p>
            <a:pPr eaLnBrk="1" hangingPunct="1"/>
            <a:endParaRPr lang="en-US"/>
          </a:p>
        </p:txBody>
      </p:sp>
      <p:graphicFrame>
        <p:nvGraphicFramePr>
          <p:cNvPr id="12291" name="Object 13"/>
          <p:cNvGraphicFramePr>
            <a:graphicFrameLocks noChangeAspect="1"/>
          </p:cNvGraphicFramePr>
          <p:nvPr/>
        </p:nvGraphicFramePr>
        <p:xfrm>
          <a:off x="795338" y="3962400"/>
          <a:ext cx="74755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5" imgW="5562360" imgH="457200" progId="Equation.3">
                  <p:embed/>
                </p:oleObj>
              </mc:Choice>
              <mc:Fallback>
                <p:oleObj name="Equation" r:id="rId5" imgW="556236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3962400"/>
                        <a:ext cx="74755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08125" y="4608513"/>
            <a:ext cx="263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28.94 W/m</a:t>
            </a:r>
            <a:r>
              <a:rPr lang="en-US" baseline="30000"/>
              <a:t>2</a:t>
            </a:r>
            <a:r>
              <a:rPr lang="en-US"/>
              <a:t> = 1 mm/day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Radiation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Two basic laws</a:t>
            </a:r>
          </a:p>
          <a:p>
            <a:pPr lvl="1" eaLnBrk="1" hangingPunct="1"/>
            <a:r>
              <a:rPr lang="en-US" sz="2400" i="1" smtClean="0">
                <a:solidFill>
                  <a:srgbClr val="FF3300"/>
                </a:solidFill>
              </a:rPr>
              <a:t>Stefan-Boltzman Law</a:t>
            </a:r>
          </a:p>
          <a:p>
            <a:pPr lvl="2" eaLnBrk="1" hangingPunct="1"/>
            <a:r>
              <a:rPr lang="en-US" sz="2000" smtClean="0"/>
              <a:t>R = emitted radiation (W/m2)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e</a:t>
            </a:r>
            <a:r>
              <a:rPr lang="en-US" sz="2000" smtClean="0"/>
              <a:t> = emissivity (0-1)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smtClean="0"/>
              <a:t> = 5.67x10</a:t>
            </a:r>
            <a:r>
              <a:rPr lang="en-US" sz="2000" baseline="30000" smtClean="0"/>
              <a:t>-8</a:t>
            </a:r>
            <a:r>
              <a:rPr lang="en-US" sz="2000" smtClean="0"/>
              <a:t>W/m2-K</a:t>
            </a:r>
            <a:r>
              <a:rPr lang="en-US" sz="2000" baseline="30000" smtClean="0"/>
              <a:t>4</a:t>
            </a:r>
          </a:p>
          <a:p>
            <a:pPr lvl="2" eaLnBrk="1" hangingPunct="1"/>
            <a:r>
              <a:rPr lang="en-US" sz="2000" smtClean="0"/>
              <a:t>T = absolute temperature (K)</a:t>
            </a:r>
          </a:p>
          <a:p>
            <a:pPr lvl="1" eaLnBrk="1" hangingPunct="1"/>
            <a:r>
              <a:rPr lang="en-US" sz="2400" i="1" smtClean="0">
                <a:solidFill>
                  <a:srgbClr val="FF3300"/>
                </a:solidFill>
              </a:rPr>
              <a:t>Wiens Law</a:t>
            </a:r>
          </a:p>
          <a:p>
            <a:pPr lvl="2" eaLnBrk="1" hangingPunct="1"/>
            <a:r>
              <a:rPr lang="en-US" sz="2000" smtClean="0">
                <a:latin typeface="Symbol" pitchFamily="18" charset="2"/>
              </a:rPr>
              <a:t>l</a:t>
            </a:r>
            <a:r>
              <a:rPr lang="en-US" sz="2000" smtClean="0"/>
              <a:t> = wavelength of emitted radiation (m)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7800" y="1752600"/>
          <a:ext cx="2781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609480" imgH="203040" progId="Equation.3">
                  <p:embed/>
                </p:oleObj>
              </mc:Choice>
              <mc:Fallback>
                <p:oleObj name="Equation" r:id="rId3" imgW="609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52600"/>
                        <a:ext cx="2781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3000" y="4191000"/>
          <a:ext cx="3281363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939600" imgH="419040" progId="Equation.3">
                  <p:embed/>
                </p:oleObj>
              </mc:Choice>
              <mc:Fallback>
                <p:oleObj name="Equation" r:id="rId5" imgW="9396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191000"/>
                        <a:ext cx="3281363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5870575"/>
            <a:ext cx="6154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Hot </a:t>
            </a:r>
            <a:r>
              <a:rPr lang="en-US" sz="2400"/>
              <a:t>bodies (sun) emit </a:t>
            </a:r>
            <a:r>
              <a:rPr lang="en-US" sz="2400">
                <a:solidFill>
                  <a:srgbClr val="FF3300"/>
                </a:solidFill>
              </a:rPr>
              <a:t>short wave</a:t>
            </a:r>
            <a:r>
              <a:rPr lang="en-US" sz="2400"/>
              <a:t> radiation</a:t>
            </a:r>
          </a:p>
          <a:p>
            <a:pPr eaLnBrk="1" hangingPunct="1"/>
            <a:r>
              <a:rPr lang="en-US" sz="2400">
                <a:solidFill>
                  <a:srgbClr val="FF3300"/>
                </a:solidFill>
              </a:rPr>
              <a:t>Cool </a:t>
            </a:r>
            <a:r>
              <a:rPr lang="en-US" sz="2400"/>
              <a:t>bodies (earth) emit </a:t>
            </a:r>
            <a:r>
              <a:rPr lang="en-US" sz="2400">
                <a:solidFill>
                  <a:srgbClr val="FF3300"/>
                </a:solidFill>
              </a:rPr>
              <a:t>long wave</a:t>
            </a:r>
            <a:r>
              <a:rPr lang="en-US" sz="2400"/>
              <a:t> radiation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953000" y="2895600"/>
            <a:ext cx="342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3300"/>
                </a:solidFill>
              </a:rPr>
              <a:t>All bodies emit radiation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14340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1524000" y="2627313"/>
            <a:ext cx="1981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 flipV="1">
            <a:off x="3505200" y="3313113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3416300" y="42275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1736725" y="2209800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i</a:t>
            </a:r>
            <a:r>
              <a:rPr lang="en-US" sz="2400"/>
              <a:t>  Incoming Radiation</a:t>
            </a:r>
            <a:endParaRPr lang="en-US" sz="2400" baseline="-25000"/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4343400" y="2855913"/>
            <a:ext cx="4495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o</a:t>
            </a:r>
            <a:r>
              <a:rPr lang="en-US" sz="2400"/>
              <a:t> =</a:t>
            </a:r>
            <a:r>
              <a:rPr lang="en-US" sz="2400">
                <a:latin typeface="Symbol" pitchFamily="18" charset="2"/>
              </a:rPr>
              <a:t>a</a:t>
            </a:r>
            <a:r>
              <a:rPr lang="en-US" sz="2400"/>
              <a:t>R</a:t>
            </a:r>
            <a:r>
              <a:rPr lang="en-US" sz="2400" baseline="-25000"/>
              <a:t>i   </a:t>
            </a:r>
            <a:r>
              <a:rPr lang="en-US" sz="2400"/>
              <a:t>Reflected radiation</a:t>
            </a:r>
          </a:p>
          <a:p>
            <a:pPr eaLnBrk="1" hangingPunct="1"/>
            <a:endParaRPr lang="en-US" sz="2400">
              <a:latin typeface="Symbol" pitchFamily="18" charset="2"/>
            </a:endParaRPr>
          </a:p>
          <a:p>
            <a:pPr eaLnBrk="1" hangingPunct="1">
              <a:buFont typeface="Symbol" pitchFamily="18" charset="2"/>
              <a:buChar char="a"/>
            </a:pPr>
            <a:r>
              <a:rPr lang="en-US" sz="2400">
                <a:latin typeface="Symbol" pitchFamily="18" charset="2"/>
              </a:rPr>
              <a:t>= </a:t>
            </a:r>
            <a:r>
              <a:rPr lang="en-US" sz="2400">
                <a:latin typeface="Times New Roman" pitchFamily="18" charset="0"/>
              </a:rPr>
              <a:t>albedo (0 – 1)</a:t>
            </a:r>
          </a:p>
          <a:p>
            <a:pPr eaLnBrk="1" hangingPunct="1">
              <a:buFont typeface="Symbol" pitchFamily="18" charset="2"/>
              <a:buNone/>
            </a:pPr>
            <a:endParaRPr lang="en-US" sz="2400">
              <a:latin typeface="Symbol" pitchFamily="18" charset="2"/>
            </a:endParaRP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3505200" y="5065713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sp>
        <p:nvSpPr>
          <p:cNvPr id="14347" name="Freeform 10"/>
          <p:cNvSpPr>
            <a:spLocks/>
          </p:cNvSpPr>
          <p:nvPr/>
        </p:nvSpPr>
        <p:spPr bwMode="auto">
          <a:xfrm flipV="1">
            <a:off x="1828800" y="3313113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1371600" y="3011488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R</a:t>
            </a:r>
            <a:r>
              <a:rPr lang="en-US" sz="2400" baseline="-25000"/>
              <a:t>e</a:t>
            </a:r>
          </a:p>
        </p:txBody>
      </p:sp>
      <p:graphicFrame>
        <p:nvGraphicFramePr>
          <p:cNvPr id="1433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5105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1168200" imgH="241200" progId="Equation.3">
                  <p:embed/>
                </p:oleObj>
              </mc:Choice>
              <mc:Fallback>
                <p:oleObj name="Equation" r:id="rId3" imgW="116820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51054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 Radiation, R</a:t>
            </a:r>
            <a:r>
              <a:rPr lang="en-US" baseline="-25000" smtClean="0"/>
              <a:t>n</a:t>
            </a:r>
            <a:r>
              <a:rPr lang="en-US" smtClean="0"/>
              <a:t> 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1676400" y="4227513"/>
            <a:ext cx="3962400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Freeform 4"/>
          <p:cNvSpPr>
            <a:spLocks/>
          </p:cNvSpPr>
          <p:nvPr/>
        </p:nvSpPr>
        <p:spPr bwMode="auto">
          <a:xfrm flipV="1">
            <a:off x="3810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048000" y="5105400"/>
            <a:ext cx="248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</a:t>
            </a:r>
            <a:r>
              <a:rPr lang="en-US" sz="2400" baseline="-25000"/>
              <a:t>n  </a:t>
            </a:r>
            <a:r>
              <a:rPr lang="en-US" sz="2400"/>
              <a:t>Net Radiation</a:t>
            </a:r>
            <a:endParaRPr lang="en-US" sz="2400" baseline="-25000"/>
          </a:p>
        </p:txBody>
      </p:sp>
      <p:graphicFrame>
        <p:nvGraphicFramePr>
          <p:cNvPr id="1536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149475" y="1295400"/>
          <a:ext cx="49196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3" imgW="1066680" imgH="228600" progId="Equation.3">
                  <p:embed/>
                </p:oleObj>
              </mc:Choice>
              <mc:Fallback>
                <p:oleObj name="Equation" r:id="rId3" imgW="10666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295400"/>
                        <a:ext cx="491966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04975" y="5730875"/>
            <a:ext cx="5534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Average value of R</a:t>
            </a:r>
            <a:r>
              <a:rPr lang="en-US" sz="2400" baseline="-25000">
                <a:solidFill>
                  <a:srgbClr val="FF3300"/>
                </a:solidFill>
              </a:rPr>
              <a:t>n</a:t>
            </a:r>
            <a:r>
              <a:rPr lang="en-US" sz="2400">
                <a:solidFill>
                  <a:srgbClr val="FF3300"/>
                </a:solidFill>
              </a:rPr>
              <a:t> over the earth and </a:t>
            </a:r>
          </a:p>
          <a:p>
            <a:pPr algn="ctr" eaLnBrk="1" hangingPunct="1"/>
            <a:r>
              <a:rPr lang="en-US" sz="2400">
                <a:solidFill>
                  <a:srgbClr val="FF3300"/>
                </a:solidFill>
              </a:rPr>
              <a:t>over the year is 105 W/m</a:t>
            </a:r>
            <a:r>
              <a:rPr lang="en-US" sz="2400" baseline="30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3200400" y="42672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4419600" y="4267200"/>
            <a:ext cx="228600" cy="5334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 flipV="1">
            <a:off x="2667000" y="3352800"/>
            <a:ext cx="330200" cy="838200"/>
          </a:xfrm>
          <a:custGeom>
            <a:avLst/>
            <a:gdLst>
              <a:gd name="T0" fmla="*/ 56 w 208"/>
              <a:gd name="T1" fmla="*/ 0 h 528"/>
              <a:gd name="T2" fmla="*/ 200 w 208"/>
              <a:gd name="T3" fmla="*/ 144 h 528"/>
              <a:gd name="T4" fmla="*/ 8 w 208"/>
              <a:gd name="T5" fmla="*/ 240 h 528"/>
              <a:gd name="T6" fmla="*/ 152 w 208"/>
              <a:gd name="T7" fmla="*/ 384 h 528"/>
              <a:gd name="T8" fmla="*/ 8 w 208"/>
              <a:gd name="T9" fmla="*/ 528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528"/>
              <a:gd name="T17" fmla="*/ 208 w 20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528">
                <a:moveTo>
                  <a:pt x="56" y="0"/>
                </a:moveTo>
                <a:cubicBezTo>
                  <a:pt x="132" y="52"/>
                  <a:pt x="208" y="104"/>
                  <a:pt x="200" y="144"/>
                </a:cubicBezTo>
                <a:cubicBezTo>
                  <a:pt x="192" y="184"/>
                  <a:pt x="16" y="200"/>
                  <a:pt x="8" y="240"/>
                </a:cubicBezTo>
                <a:cubicBezTo>
                  <a:pt x="0" y="280"/>
                  <a:pt x="152" y="336"/>
                  <a:pt x="152" y="384"/>
                </a:cubicBezTo>
                <a:cubicBezTo>
                  <a:pt x="152" y="432"/>
                  <a:pt x="32" y="504"/>
                  <a:pt x="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48200" y="4348163"/>
            <a:ext cx="312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G – Ground Heat Flux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962400" y="29718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LE – Evaporation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33400" y="2971800"/>
            <a:ext cx="249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</a:rPr>
              <a:t>H – Sensible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8750" y="6172200"/>
            <a:ext cx="898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http://www.uwsp.edu/geo/faculty/ritter/geog101/textbook/energy/radiation_balance.html</a:t>
            </a:r>
          </a:p>
        </p:txBody>
      </p:sp>
      <p:pic>
        <p:nvPicPr>
          <p:cNvPr id="36867" name="Picture 3" descr="radiation_balance_usgs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Balance of Earth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27125" y="1789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6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90800" y="16002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100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305800" y="14478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70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505200" y="5410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51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013325" y="49895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21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7467600" y="2286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26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8382000" y="3276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38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553200" y="1905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962400" y="15240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553200" y="3581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257800" y="5221288"/>
            <a:ext cx="2846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Sensible heat flux 7</a:t>
            </a:r>
          </a:p>
          <a:p>
            <a:pPr eaLnBrk="1" hangingPunct="1"/>
            <a:r>
              <a:rPr lang="en-US" sz="2400">
                <a:solidFill>
                  <a:srgbClr val="0066FF"/>
                </a:solidFill>
              </a:rPr>
              <a:t>Latent heat flux 23</a:t>
            </a:r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rot="-3030025">
            <a:off x="8001000" y="5334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581400" y="4267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Net Radiation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72855"/>
            <a:ext cx="5291138" cy="26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54172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84" y="2895600"/>
            <a:ext cx="419631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371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annual net radiation over the earth and over the year is 105 W/m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71445" y="2555151"/>
            <a:ext cx="0" cy="39987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9600" y="85427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geography.uoregon.edu/envchange/clim_animations/flash/netrad.html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2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679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 = m;  b = dB/dm = dm/dm = 1; dB/dt = 0 (conservation of mass)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2209800" y="2590800"/>
          <a:ext cx="43434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5" imgW="1574640" imgH="444240" progId="Equation.3">
                  <p:embed/>
                </p:oleObj>
              </mc:Choice>
              <mc:Fallback>
                <p:oleObj name="Equation" r:id="rId5" imgW="1574640" imgH="444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43434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2819400" y="3810000"/>
            <a:ext cx="2386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Symbol" pitchFamily="18" charset="2"/>
              </a:rPr>
              <a:t>r</a:t>
            </a:r>
            <a:r>
              <a:rPr lang="en-US"/>
              <a:t> = constant for water</a:t>
            </a:r>
          </a:p>
        </p:txBody>
      </p:sp>
      <p:graphicFrame>
        <p:nvGraphicFramePr>
          <p:cNvPr id="2052" name="Object 16"/>
          <p:cNvGraphicFramePr>
            <a:graphicFrameLocks noChangeAspect="1"/>
          </p:cNvGraphicFramePr>
          <p:nvPr/>
        </p:nvGraphicFramePr>
        <p:xfrm>
          <a:off x="2133600" y="4114800"/>
          <a:ext cx="35052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7" imgW="1371600" imgH="444240" progId="Equation.3">
                  <p:embed/>
                </p:oleObj>
              </mc:Choice>
              <mc:Fallback>
                <p:oleObj name="Equation" r:id="rId7" imgW="13716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14800"/>
                        <a:ext cx="35052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9"/>
          <p:cNvGraphicFramePr>
            <a:graphicFrameLocks noChangeAspect="1"/>
          </p:cNvGraphicFramePr>
          <p:nvPr/>
        </p:nvGraphicFramePr>
        <p:xfrm>
          <a:off x="2667000" y="5181600"/>
          <a:ext cx="25638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9" imgW="1002960" imgH="393480" progId="Equation.3">
                  <p:embed/>
                </p:oleObj>
              </mc:Choice>
              <mc:Fallback>
                <p:oleObj name="Equation" r:id="rId9" imgW="100296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5638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22"/>
          <p:cNvGraphicFramePr>
            <a:graphicFrameLocks noChangeAspect="1"/>
          </p:cNvGraphicFramePr>
          <p:nvPr/>
        </p:nvGraphicFramePr>
        <p:xfrm>
          <a:off x="6172200" y="5181600"/>
          <a:ext cx="181768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11" imgW="711000" imgH="393480" progId="Equation.3">
                  <p:embed/>
                </p:oleObj>
              </mc:Choice>
              <mc:Fallback>
                <p:oleObj name="Equation" r:id="rId11" imgW="71100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81600"/>
                        <a:ext cx="1817688" cy="1003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Text Box 23"/>
          <p:cNvSpPr txBox="1">
            <a:spLocks noChangeArrowheads="1"/>
          </p:cNvSpPr>
          <p:nvPr/>
        </p:nvSpPr>
        <p:spPr bwMode="auto">
          <a:xfrm>
            <a:off x="5546725" y="55229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or</a:t>
            </a:r>
          </a:p>
        </p:txBody>
      </p:sp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1524000" y="5562600"/>
            <a:ext cx="80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Continuous and Discrete time data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7117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29200" y="2057400"/>
            <a:ext cx="335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Continuous</a:t>
            </a:r>
            <a:r>
              <a:rPr lang="en-US"/>
              <a:t> time representation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13325" y="3770313"/>
            <a:ext cx="4019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Sampled or Instantaneous data</a:t>
            </a:r>
          </a:p>
          <a:p>
            <a:pPr eaLnBrk="1" hangingPunct="1"/>
            <a:r>
              <a:rPr lang="en-US"/>
              <a:t>(streamflow)</a:t>
            </a:r>
          </a:p>
          <a:p>
            <a:pPr eaLnBrk="1" hangingPunct="1"/>
            <a:r>
              <a:rPr lang="en-US"/>
              <a:t>truthful for rate, volume is interpolated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181600" y="5791200"/>
            <a:ext cx="38544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Pulse or Interval data</a:t>
            </a:r>
          </a:p>
          <a:p>
            <a:pPr eaLnBrk="1" hangingPunct="1"/>
            <a:r>
              <a:rPr lang="en-US"/>
              <a:t>(precipitation)</a:t>
            </a:r>
          </a:p>
          <a:p>
            <a:pPr eaLnBrk="1" hangingPunct="1"/>
            <a:r>
              <a:rPr lang="en-US"/>
              <a:t>truthful for depth, rate is interpolated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22525" y="1179513"/>
            <a:ext cx="395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Figure 2.3.1, p. 28 Applied Hydrology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4740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Can we close a discrete-time water balance?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2125" y="304800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waterservices.usgs.gov/nwis/iv?sites=08158000&amp;period=P7D&amp;parameterCd=00060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2.3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2093913" y="276225"/>
            <a:ext cx="49561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057400" y="1295400"/>
          <a:ext cx="44196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3" imgW="1866600" imgH="444240" progId="Equation.3">
                  <p:embed/>
                </p:oleObj>
              </mc:Choice>
              <mc:Fallback>
                <p:oleObj name="Equation" r:id="rId3" imgW="1866600" imgH="444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44196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1066800" y="2282825"/>
            <a:ext cx="7827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 = m</a:t>
            </a:r>
            <a:r>
              <a:rPr lang="en-US" u="sng"/>
              <a:t>v</a:t>
            </a:r>
            <a:r>
              <a:rPr lang="en-US"/>
              <a:t>;  b = dB/dm = dm</a:t>
            </a:r>
            <a:r>
              <a:rPr lang="en-US" u="sng"/>
              <a:t>v</a:t>
            </a:r>
            <a:r>
              <a:rPr lang="en-US"/>
              <a:t>/dm = </a:t>
            </a:r>
            <a:r>
              <a:rPr lang="en-US" u="sng"/>
              <a:t>v</a:t>
            </a:r>
            <a:r>
              <a:rPr lang="en-US"/>
              <a:t>; dB/dt = d(m</a:t>
            </a:r>
            <a:r>
              <a:rPr lang="en-US" u="sng"/>
              <a:t>v</a:t>
            </a:r>
            <a:r>
              <a:rPr lang="en-US"/>
              <a:t>)/dt = </a:t>
            </a:r>
            <a:r>
              <a:rPr lang="en-US">
                <a:latin typeface="Symbol" pitchFamily="18" charset="2"/>
              </a:rPr>
              <a:t>S</a:t>
            </a:r>
            <a:r>
              <a:rPr lang="en-US" u="sng"/>
              <a:t>F</a:t>
            </a:r>
            <a:r>
              <a:rPr lang="en-US"/>
              <a:t> (Newtons 2</a:t>
            </a:r>
            <a:r>
              <a:rPr lang="en-US" baseline="30000"/>
              <a:t>nd</a:t>
            </a:r>
            <a:r>
              <a:rPr lang="en-US"/>
              <a:t> Law)</a:t>
            </a:r>
          </a:p>
        </p:txBody>
      </p:sp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736725" y="2590800"/>
          <a:ext cx="52895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5" imgW="1917360" imgH="444240" progId="Equation.3">
                  <p:embed/>
                </p:oleObj>
              </mc:Choice>
              <mc:Fallback>
                <p:oleObj name="Equation" r:id="rId5" imgW="191736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2590800"/>
                        <a:ext cx="528955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6350000" y="5359400"/>
          <a:ext cx="1460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7" imgW="571320" imgH="253800" progId="Equation.3">
                  <p:embed/>
                </p:oleObj>
              </mc:Choice>
              <mc:Fallback>
                <p:oleObj name="Equation" r:id="rId7" imgW="5713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5359400"/>
                        <a:ext cx="1460500" cy="647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546725" y="5522913"/>
            <a:ext cx="42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914400" y="4191000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 steady flow</a:t>
            </a:r>
          </a:p>
        </p:txBody>
      </p:sp>
      <p:graphicFrame>
        <p:nvGraphicFramePr>
          <p:cNvPr id="4101" name="Object 15"/>
          <p:cNvGraphicFramePr>
            <a:graphicFrameLocks noChangeAspect="1"/>
          </p:cNvGraphicFramePr>
          <p:nvPr/>
        </p:nvGraphicFramePr>
        <p:xfrm>
          <a:off x="2819400" y="3871913"/>
          <a:ext cx="24384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9" imgW="977760" imgH="444240" progId="Equation.3">
                  <p:embed/>
                </p:oleObj>
              </mc:Choice>
              <mc:Fallback>
                <p:oleObj name="Equation" r:id="rId9" imgW="97776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71913"/>
                        <a:ext cx="243840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838200" y="54102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For uniform flow</a:t>
            </a:r>
          </a:p>
        </p:txBody>
      </p:sp>
      <p:graphicFrame>
        <p:nvGraphicFramePr>
          <p:cNvPr id="4102" name="Object 22"/>
          <p:cNvGraphicFramePr>
            <a:graphicFrameLocks noChangeAspect="1"/>
          </p:cNvGraphicFramePr>
          <p:nvPr/>
        </p:nvGraphicFramePr>
        <p:xfrm>
          <a:off x="2971800" y="5181600"/>
          <a:ext cx="2209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11" imgW="850680" imgH="380880" progId="Equation.3">
                  <p:embed/>
                </p:oleObj>
              </mc:Choice>
              <mc:Fallback>
                <p:oleObj name="Equation" r:id="rId11" imgW="850680" imgH="3808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81600"/>
                        <a:ext cx="2209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23"/>
          <p:cNvSpPr txBox="1">
            <a:spLocks noChangeArrowheads="1"/>
          </p:cNvSpPr>
          <p:nvPr/>
        </p:nvSpPr>
        <p:spPr bwMode="auto">
          <a:xfrm>
            <a:off x="5699125" y="6132513"/>
            <a:ext cx="266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 a steady, uniform flow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0066FF"/>
                </a:solidFill>
              </a:rPr>
              <a:t>Surface and Groundwater Flow Levels</a:t>
            </a:r>
            <a:r>
              <a:rPr lang="en-US" sz="3600" smtClean="0"/>
              <a:t> </a:t>
            </a:r>
            <a:r>
              <a:rPr lang="en-US" sz="2400" smtClean="0"/>
              <a:t>are related to Mean Sea Level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447800" y="2286000"/>
            <a:ext cx="7175500" cy="4176713"/>
            <a:chOff x="806" y="1040"/>
            <a:chExt cx="4520" cy="2631"/>
          </a:xfrm>
        </p:grpSpPr>
        <p:sp>
          <p:nvSpPr>
            <p:cNvPr id="29701" name="Freeform 4"/>
            <p:cNvSpPr>
              <a:spLocks/>
            </p:cNvSpPr>
            <p:nvPr/>
          </p:nvSpPr>
          <p:spPr bwMode="auto">
            <a:xfrm>
              <a:off x="1046" y="1152"/>
              <a:ext cx="2948" cy="2423"/>
            </a:xfrm>
            <a:custGeom>
              <a:avLst/>
              <a:gdLst>
                <a:gd name="T0" fmla="*/ 344 w 2064"/>
                <a:gd name="T1" fmla="*/ 400 h 1568"/>
                <a:gd name="T2" fmla="*/ 488 w 2064"/>
                <a:gd name="T3" fmla="*/ 448 h 1568"/>
                <a:gd name="T4" fmla="*/ 680 w 2064"/>
                <a:gd name="T5" fmla="*/ 448 h 1568"/>
                <a:gd name="T6" fmla="*/ 824 w 2064"/>
                <a:gd name="T7" fmla="*/ 304 h 1568"/>
                <a:gd name="T8" fmla="*/ 872 w 2064"/>
                <a:gd name="T9" fmla="*/ 160 h 1568"/>
                <a:gd name="T10" fmla="*/ 968 w 2064"/>
                <a:gd name="T11" fmla="*/ 64 h 1568"/>
                <a:gd name="T12" fmla="*/ 1160 w 2064"/>
                <a:gd name="T13" fmla="*/ 16 h 1568"/>
                <a:gd name="T14" fmla="*/ 1400 w 2064"/>
                <a:gd name="T15" fmla="*/ 160 h 1568"/>
                <a:gd name="T16" fmla="*/ 1784 w 2064"/>
                <a:gd name="T17" fmla="*/ 304 h 1568"/>
                <a:gd name="T18" fmla="*/ 1928 w 2064"/>
                <a:gd name="T19" fmla="*/ 592 h 1568"/>
                <a:gd name="T20" fmla="*/ 2024 w 2064"/>
                <a:gd name="T21" fmla="*/ 928 h 1568"/>
                <a:gd name="T22" fmla="*/ 1688 w 2064"/>
                <a:gd name="T23" fmla="*/ 1312 h 1568"/>
                <a:gd name="T24" fmla="*/ 1256 w 2064"/>
                <a:gd name="T25" fmla="*/ 1456 h 1568"/>
                <a:gd name="T26" fmla="*/ 1160 w 2064"/>
                <a:gd name="T27" fmla="*/ 1360 h 1568"/>
                <a:gd name="T28" fmla="*/ 1016 w 2064"/>
                <a:gd name="T29" fmla="*/ 1408 h 1568"/>
                <a:gd name="T30" fmla="*/ 968 w 2064"/>
                <a:gd name="T31" fmla="*/ 1456 h 1568"/>
                <a:gd name="T32" fmla="*/ 776 w 2064"/>
                <a:gd name="T33" fmla="*/ 1552 h 1568"/>
                <a:gd name="T34" fmla="*/ 488 w 2064"/>
                <a:gd name="T35" fmla="*/ 1360 h 1568"/>
                <a:gd name="T36" fmla="*/ 56 w 2064"/>
                <a:gd name="T37" fmla="*/ 1120 h 1568"/>
                <a:gd name="T38" fmla="*/ 152 w 2064"/>
                <a:gd name="T39" fmla="*/ 592 h 1568"/>
                <a:gd name="T40" fmla="*/ 152 w 2064"/>
                <a:gd name="T41" fmla="*/ 352 h 1568"/>
                <a:gd name="T42" fmla="*/ 344 w 2064"/>
                <a:gd name="T43" fmla="*/ 400 h 1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4"/>
                <a:gd name="T67" fmla="*/ 0 h 1568"/>
                <a:gd name="T68" fmla="*/ 2064 w 2064"/>
                <a:gd name="T69" fmla="*/ 1568 h 1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4" h="1568">
                  <a:moveTo>
                    <a:pt x="344" y="400"/>
                  </a:moveTo>
                  <a:cubicBezTo>
                    <a:pt x="400" y="416"/>
                    <a:pt x="432" y="440"/>
                    <a:pt x="488" y="448"/>
                  </a:cubicBezTo>
                  <a:cubicBezTo>
                    <a:pt x="544" y="456"/>
                    <a:pt x="624" y="472"/>
                    <a:pt x="680" y="448"/>
                  </a:cubicBezTo>
                  <a:cubicBezTo>
                    <a:pt x="736" y="424"/>
                    <a:pt x="792" y="352"/>
                    <a:pt x="824" y="304"/>
                  </a:cubicBezTo>
                  <a:cubicBezTo>
                    <a:pt x="856" y="256"/>
                    <a:pt x="848" y="200"/>
                    <a:pt x="872" y="160"/>
                  </a:cubicBezTo>
                  <a:cubicBezTo>
                    <a:pt x="896" y="120"/>
                    <a:pt x="920" y="88"/>
                    <a:pt x="968" y="64"/>
                  </a:cubicBezTo>
                  <a:cubicBezTo>
                    <a:pt x="1016" y="40"/>
                    <a:pt x="1088" y="0"/>
                    <a:pt x="1160" y="16"/>
                  </a:cubicBezTo>
                  <a:cubicBezTo>
                    <a:pt x="1232" y="32"/>
                    <a:pt x="1296" y="112"/>
                    <a:pt x="1400" y="160"/>
                  </a:cubicBezTo>
                  <a:cubicBezTo>
                    <a:pt x="1504" y="208"/>
                    <a:pt x="1696" y="232"/>
                    <a:pt x="1784" y="304"/>
                  </a:cubicBezTo>
                  <a:cubicBezTo>
                    <a:pt x="1872" y="376"/>
                    <a:pt x="1888" y="488"/>
                    <a:pt x="1928" y="592"/>
                  </a:cubicBezTo>
                  <a:cubicBezTo>
                    <a:pt x="1968" y="696"/>
                    <a:pt x="2064" y="808"/>
                    <a:pt x="2024" y="928"/>
                  </a:cubicBezTo>
                  <a:cubicBezTo>
                    <a:pt x="1984" y="1048"/>
                    <a:pt x="1816" y="1224"/>
                    <a:pt x="1688" y="1312"/>
                  </a:cubicBezTo>
                  <a:cubicBezTo>
                    <a:pt x="1560" y="1400"/>
                    <a:pt x="1344" y="1448"/>
                    <a:pt x="1256" y="1456"/>
                  </a:cubicBezTo>
                  <a:cubicBezTo>
                    <a:pt x="1168" y="1464"/>
                    <a:pt x="1200" y="1368"/>
                    <a:pt x="1160" y="1360"/>
                  </a:cubicBezTo>
                  <a:cubicBezTo>
                    <a:pt x="1120" y="1352"/>
                    <a:pt x="1048" y="1392"/>
                    <a:pt x="1016" y="1408"/>
                  </a:cubicBezTo>
                  <a:cubicBezTo>
                    <a:pt x="984" y="1424"/>
                    <a:pt x="1008" y="1432"/>
                    <a:pt x="968" y="1456"/>
                  </a:cubicBezTo>
                  <a:cubicBezTo>
                    <a:pt x="928" y="1480"/>
                    <a:pt x="856" y="1568"/>
                    <a:pt x="776" y="1552"/>
                  </a:cubicBezTo>
                  <a:cubicBezTo>
                    <a:pt x="696" y="1536"/>
                    <a:pt x="608" y="1432"/>
                    <a:pt x="488" y="1360"/>
                  </a:cubicBezTo>
                  <a:cubicBezTo>
                    <a:pt x="368" y="1288"/>
                    <a:pt x="112" y="1248"/>
                    <a:pt x="56" y="1120"/>
                  </a:cubicBezTo>
                  <a:cubicBezTo>
                    <a:pt x="0" y="992"/>
                    <a:pt x="136" y="720"/>
                    <a:pt x="152" y="592"/>
                  </a:cubicBezTo>
                  <a:cubicBezTo>
                    <a:pt x="168" y="464"/>
                    <a:pt x="120" y="384"/>
                    <a:pt x="152" y="352"/>
                  </a:cubicBezTo>
                  <a:cubicBezTo>
                    <a:pt x="184" y="320"/>
                    <a:pt x="288" y="384"/>
                    <a:pt x="344" y="400"/>
                  </a:cubicBez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2" name="Oval 5"/>
            <p:cNvSpPr>
              <a:spLocks noChangeArrowheads="1"/>
            </p:cNvSpPr>
            <p:nvPr/>
          </p:nvSpPr>
          <p:spPr bwMode="auto">
            <a:xfrm>
              <a:off x="1263" y="1463"/>
              <a:ext cx="2537" cy="194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>
              <a:off x="1252" y="1295"/>
              <a:ext cx="411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H="1">
              <a:off x="3377" y="1223"/>
              <a:ext cx="343" cy="5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H="1">
              <a:off x="3771" y="2664"/>
              <a:ext cx="343" cy="216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1246" y="1440"/>
              <a:ext cx="2628" cy="1980"/>
            </a:xfrm>
            <a:custGeom>
              <a:avLst/>
              <a:gdLst>
                <a:gd name="T0" fmla="*/ 712 w 1840"/>
                <a:gd name="T1" fmla="*/ 48 h 1320"/>
                <a:gd name="T2" fmla="*/ 808 w 1840"/>
                <a:gd name="T3" fmla="*/ 0 h 1320"/>
                <a:gd name="T4" fmla="*/ 1000 w 1840"/>
                <a:gd name="T5" fmla="*/ 48 h 1320"/>
                <a:gd name="T6" fmla="*/ 1144 w 1840"/>
                <a:gd name="T7" fmla="*/ 48 h 1320"/>
                <a:gd name="T8" fmla="*/ 1336 w 1840"/>
                <a:gd name="T9" fmla="*/ 96 h 1320"/>
                <a:gd name="T10" fmla="*/ 1384 w 1840"/>
                <a:gd name="T11" fmla="*/ 144 h 1320"/>
                <a:gd name="T12" fmla="*/ 1576 w 1840"/>
                <a:gd name="T13" fmla="*/ 192 h 1320"/>
                <a:gd name="T14" fmla="*/ 1624 w 1840"/>
                <a:gd name="T15" fmla="*/ 288 h 1320"/>
                <a:gd name="T16" fmla="*/ 1672 w 1840"/>
                <a:gd name="T17" fmla="*/ 336 h 1320"/>
                <a:gd name="T18" fmla="*/ 1816 w 1840"/>
                <a:gd name="T19" fmla="*/ 528 h 1320"/>
                <a:gd name="T20" fmla="*/ 1816 w 1840"/>
                <a:gd name="T21" fmla="*/ 720 h 1320"/>
                <a:gd name="T22" fmla="*/ 1672 w 1840"/>
                <a:gd name="T23" fmla="*/ 1008 h 1320"/>
                <a:gd name="T24" fmla="*/ 1528 w 1840"/>
                <a:gd name="T25" fmla="*/ 1200 h 1320"/>
                <a:gd name="T26" fmla="*/ 1096 w 1840"/>
                <a:gd name="T27" fmla="*/ 1296 h 1320"/>
                <a:gd name="T28" fmla="*/ 808 w 1840"/>
                <a:gd name="T29" fmla="*/ 1296 h 1320"/>
                <a:gd name="T30" fmla="*/ 568 w 1840"/>
                <a:gd name="T31" fmla="*/ 1296 h 1320"/>
                <a:gd name="T32" fmla="*/ 280 w 1840"/>
                <a:gd name="T33" fmla="*/ 1152 h 1320"/>
                <a:gd name="T34" fmla="*/ 40 w 1840"/>
                <a:gd name="T35" fmla="*/ 960 h 1320"/>
                <a:gd name="T36" fmla="*/ 40 w 1840"/>
                <a:gd name="T37" fmla="*/ 672 h 1320"/>
                <a:gd name="T38" fmla="*/ 88 w 1840"/>
                <a:gd name="T39" fmla="*/ 336 h 1320"/>
                <a:gd name="T40" fmla="*/ 232 w 1840"/>
                <a:gd name="T41" fmla="*/ 240 h 1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0"/>
                <a:gd name="T64" fmla="*/ 0 h 1320"/>
                <a:gd name="T65" fmla="*/ 1840 w 1840"/>
                <a:gd name="T66" fmla="*/ 1320 h 1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0" h="1320">
                  <a:moveTo>
                    <a:pt x="712" y="48"/>
                  </a:moveTo>
                  <a:cubicBezTo>
                    <a:pt x="736" y="24"/>
                    <a:pt x="760" y="0"/>
                    <a:pt x="808" y="0"/>
                  </a:cubicBezTo>
                  <a:cubicBezTo>
                    <a:pt x="856" y="0"/>
                    <a:pt x="944" y="40"/>
                    <a:pt x="1000" y="48"/>
                  </a:cubicBezTo>
                  <a:cubicBezTo>
                    <a:pt x="1056" y="56"/>
                    <a:pt x="1088" y="40"/>
                    <a:pt x="1144" y="48"/>
                  </a:cubicBezTo>
                  <a:cubicBezTo>
                    <a:pt x="1200" y="56"/>
                    <a:pt x="1296" y="80"/>
                    <a:pt x="1336" y="96"/>
                  </a:cubicBezTo>
                  <a:cubicBezTo>
                    <a:pt x="1376" y="112"/>
                    <a:pt x="1344" y="128"/>
                    <a:pt x="1384" y="144"/>
                  </a:cubicBezTo>
                  <a:cubicBezTo>
                    <a:pt x="1424" y="160"/>
                    <a:pt x="1536" y="168"/>
                    <a:pt x="1576" y="192"/>
                  </a:cubicBezTo>
                  <a:cubicBezTo>
                    <a:pt x="1616" y="216"/>
                    <a:pt x="1608" y="264"/>
                    <a:pt x="1624" y="288"/>
                  </a:cubicBezTo>
                  <a:cubicBezTo>
                    <a:pt x="1640" y="312"/>
                    <a:pt x="1640" y="296"/>
                    <a:pt x="1672" y="336"/>
                  </a:cubicBezTo>
                  <a:cubicBezTo>
                    <a:pt x="1704" y="376"/>
                    <a:pt x="1792" y="464"/>
                    <a:pt x="1816" y="528"/>
                  </a:cubicBezTo>
                  <a:cubicBezTo>
                    <a:pt x="1840" y="592"/>
                    <a:pt x="1840" y="640"/>
                    <a:pt x="1816" y="720"/>
                  </a:cubicBezTo>
                  <a:cubicBezTo>
                    <a:pt x="1792" y="800"/>
                    <a:pt x="1720" y="928"/>
                    <a:pt x="1672" y="1008"/>
                  </a:cubicBezTo>
                  <a:cubicBezTo>
                    <a:pt x="1624" y="1088"/>
                    <a:pt x="1624" y="1152"/>
                    <a:pt x="1528" y="1200"/>
                  </a:cubicBezTo>
                  <a:cubicBezTo>
                    <a:pt x="1432" y="1248"/>
                    <a:pt x="1216" y="1280"/>
                    <a:pt x="1096" y="1296"/>
                  </a:cubicBezTo>
                  <a:cubicBezTo>
                    <a:pt x="976" y="1312"/>
                    <a:pt x="896" y="1296"/>
                    <a:pt x="808" y="1296"/>
                  </a:cubicBezTo>
                  <a:cubicBezTo>
                    <a:pt x="720" y="1296"/>
                    <a:pt x="656" y="1320"/>
                    <a:pt x="568" y="1296"/>
                  </a:cubicBezTo>
                  <a:cubicBezTo>
                    <a:pt x="480" y="1272"/>
                    <a:pt x="368" y="1208"/>
                    <a:pt x="280" y="1152"/>
                  </a:cubicBezTo>
                  <a:cubicBezTo>
                    <a:pt x="192" y="1096"/>
                    <a:pt x="80" y="1040"/>
                    <a:pt x="40" y="960"/>
                  </a:cubicBezTo>
                  <a:cubicBezTo>
                    <a:pt x="0" y="880"/>
                    <a:pt x="32" y="776"/>
                    <a:pt x="40" y="672"/>
                  </a:cubicBezTo>
                  <a:cubicBezTo>
                    <a:pt x="48" y="568"/>
                    <a:pt x="56" y="408"/>
                    <a:pt x="88" y="336"/>
                  </a:cubicBezTo>
                  <a:cubicBezTo>
                    <a:pt x="120" y="264"/>
                    <a:pt x="176" y="252"/>
                    <a:pt x="232" y="240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7" name="Arc 10"/>
            <p:cNvSpPr>
              <a:spLocks/>
            </p:cNvSpPr>
            <p:nvPr/>
          </p:nvSpPr>
          <p:spPr bwMode="auto">
            <a:xfrm>
              <a:off x="1609" y="1496"/>
              <a:ext cx="917" cy="951"/>
            </a:xfrm>
            <a:custGeom>
              <a:avLst/>
              <a:gdLst>
                <a:gd name="T0" fmla="*/ 0 w 15780"/>
                <a:gd name="T1" fmla="*/ 287 h 21139"/>
                <a:gd name="T2" fmla="*/ 659 w 15780"/>
                <a:gd name="T3" fmla="*/ 0 h 21139"/>
                <a:gd name="T4" fmla="*/ 917 w 15780"/>
                <a:gd name="T5" fmla="*/ 951 h 21139"/>
                <a:gd name="T6" fmla="*/ 0 60000 65536"/>
                <a:gd name="T7" fmla="*/ 0 60000 65536"/>
                <a:gd name="T8" fmla="*/ 0 60000 65536"/>
                <a:gd name="T9" fmla="*/ 0 w 15780"/>
                <a:gd name="T10" fmla="*/ 0 h 21139"/>
                <a:gd name="T11" fmla="*/ 15780 w 15780"/>
                <a:gd name="T12" fmla="*/ 21139 h 2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80" h="21139" fill="none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</a:path>
                <a:path w="15780" h="21139" stroke="0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  <a:lnTo>
                    <a:pt x="15780" y="2113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8" name="Arc 11"/>
            <p:cNvSpPr>
              <a:spLocks/>
            </p:cNvSpPr>
            <p:nvPr/>
          </p:nvSpPr>
          <p:spPr bwMode="auto">
            <a:xfrm>
              <a:off x="2443" y="2432"/>
              <a:ext cx="324" cy="972"/>
            </a:xfrm>
            <a:custGeom>
              <a:avLst/>
              <a:gdLst>
                <a:gd name="T0" fmla="*/ 324 w 5567"/>
                <a:gd name="T1" fmla="*/ 953 h 21600"/>
                <a:gd name="T2" fmla="*/ 0 w 5567"/>
                <a:gd name="T3" fmla="*/ 970 h 21600"/>
                <a:gd name="T4" fmla="*/ 76 w 5567"/>
                <a:gd name="T5" fmla="*/ 0 h 21600"/>
                <a:gd name="T6" fmla="*/ 0 60000 65536"/>
                <a:gd name="T7" fmla="*/ 0 60000 65536"/>
                <a:gd name="T8" fmla="*/ 0 60000 65536"/>
                <a:gd name="T9" fmla="*/ 0 w 5567"/>
                <a:gd name="T10" fmla="*/ 0 h 21600"/>
                <a:gd name="T11" fmla="*/ 5567 w 55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7" h="21600" fill="none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</a:path>
                <a:path w="5567" h="21600" stroke="0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  <a:lnTo>
                    <a:pt x="1304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 flipH="1">
              <a:off x="1440" y="3240"/>
              <a:ext cx="274" cy="28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29710" name="Text Box 13"/>
            <p:cNvSpPr txBox="1">
              <a:spLocks noChangeArrowheads="1"/>
            </p:cNvSpPr>
            <p:nvPr/>
          </p:nvSpPr>
          <p:spPr bwMode="auto">
            <a:xfrm>
              <a:off x="4118" y="2480"/>
              <a:ext cx="120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rgbClr val="996633"/>
                  </a:solidFill>
                </a:rPr>
                <a:t>Earth surface</a:t>
              </a:r>
            </a:p>
          </p:txBody>
        </p:sp>
        <p:sp>
          <p:nvSpPr>
            <p:cNvPr id="29711" name="Text Box 14"/>
            <p:cNvSpPr txBox="1">
              <a:spLocks noChangeArrowheads="1"/>
            </p:cNvSpPr>
            <p:nvPr/>
          </p:nvSpPr>
          <p:spPr bwMode="auto">
            <a:xfrm>
              <a:off x="3734" y="1088"/>
              <a:ext cx="80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chemeClr val="accent1"/>
                  </a:solidFill>
                </a:rPr>
                <a:t>Ellipsoid</a:t>
              </a:r>
            </a:p>
          </p:txBody>
        </p:sp>
        <p:sp>
          <p:nvSpPr>
            <p:cNvPr id="29712" name="Text Box 15"/>
            <p:cNvSpPr txBox="1">
              <a:spLocks noChangeArrowheads="1"/>
            </p:cNvSpPr>
            <p:nvPr/>
          </p:nvSpPr>
          <p:spPr bwMode="auto">
            <a:xfrm>
              <a:off x="806" y="1040"/>
              <a:ext cx="109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chemeClr val="accent2"/>
                  </a:solidFill>
                </a:rPr>
                <a:t>Sea surface</a:t>
              </a:r>
            </a:p>
          </p:txBody>
        </p:sp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902" y="3392"/>
              <a:ext cx="60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300">
                  <a:solidFill>
                    <a:srgbClr val="FF0066"/>
                  </a:solidFill>
                </a:rPr>
                <a:t>Geoid</a:t>
              </a:r>
            </a:p>
          </p:txBody>
        </p:sp>
      </p:grpSp>
      <p:sp>
        <p:nvSpPr>
          <p:cNvPr id="29700" name="Rectangle 17"/>
          <p:cNvSpPr>
            <a:spLocks noChangeArrowheads="1"/>
          </p:cNvSpPr>
          <p:nvPr/>
        </p:nvSpPr>
        <p:spPr bwMode="auto">
          <a:xfrm>
            <a:off x="2286000" y="1447800"/>
            <a:ext cx="510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Mean Sea Level is a surface of constant </a:t>
            </a:r>
          </a:p>
          <a:p>
            <a:pPr eaLnBrk="0" hangingPunct="0"/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gravitational potential</a:t>
            </a:r>
            <a:r>
              <a:rPr lang="en-US" sz="2400">
                <a:latin typeface="Times New Roman" pitchFamily="18" charset="0"/>
              </a:rPr>
              <a:t> called the 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Geoid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eoi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7937500" cy="6462713"/>
          </a:xfr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5257800"/>
            <a:ext cx="535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http://www.csr.utexas.edu/ocean/mss.html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GRACE Mission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3200" dirty="0" smtClean="0"/>
              <a:t>ravity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3200" dirty="0" smtClean="0"/>
              <a:t>ecovery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200" dirty="0" smtClean="0"/>
              <a:t>nd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3200" dirty="0" smtClean="0"/>
              <a:t>limat</a:t>
            </a:r>
            <a:r>
              <a:rPr lang="en-US" sz="3200" dirty="0" smtClean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sz="3200" dirty="0" smtClean="0">
                <a:solidFill>
                  <a:schemeClr val="tx1"/>
                </a:solidFill>
              </a:rPr>
              <a:t>xperiment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818892" y="1371600"/>
            <a:ext cx="357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http://www.csr.utexas.edu/grace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828800"/>
            <a:ext cx="637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Creating a new map of the earth’s gravity field every 30 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9760" y="5887854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www.csr.utexas.edu/grace/gallery/animations/measurement/measurement_qt.html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79183"/>
            <a:ext cx="2771644" cy="35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733800"/>
            <a:ext cx="22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 action="ppaction://hlinkfile"/>
              </a:rPr>
              <a:t>Water Mass of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1019</Words>
  <Application>Microsoft Office PowerPoint</Application>
  <PresentationFormat>On-screen Show (4:3)</PresentationFormat>
  <Paragraphs>203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Equation</vt:lpstr>
      <vt:lpstr>Chart</vt:lpstr>
      <vt:lpstr>CE 394K.2  Mass, Momentum, Energy</vt:lpstr>
      <vt:lpstr>Reynolds Transport Theorem</vt:lpstr>
      <vt:lpstr>Continuity Equation</vt:lpstr>
      <vt:lpstr>Continuous and Discrete time data</vt:lpstr>
      <vt:lpstr>PowerPoint Presentation</vt:lpstr>
      <vt:lpstr>Momentum</vt:lpstr>
      <vt:lpstr>Surface and Groundwater Flow Levels are related to Mean Sea Level</vt:lpstr>
      <vt:lpstr>PowerPoint Presentation</vt:lpstr>
      <vt:lpstr>GRACE Mission Gravity Recovery And Climate Experiment  </vt:lpstr>
      <vt:lpstr>Vertical Earth Datums</vt:lpstr>
      <vt:lpstr>Energy equation of fluid mechanics</vt:lpstr>
      <vt:lpstr>Open channel flow Manning’s equation</vt:lpstr>
      <vt:lpstr>Subsurface flow Darcy’s equation</vt:lpstr>
      <vt:lpstr>Comparison of flow equations</vt:lpstr>
      <vt:lpstr>Energy</vt:lpstr>
      <vt:lpstr>Heat energy</vt:lpstr>
      <vt:lpstr>Energy Units</vt:lpstr>
      <vt:lpstr>Energy fluxes and flows</vt:lpstr>
      <vt:lpstr>MegaJoules</vt:lpstr>
      <vt:lpstr>Internal Energy of Water</vt:lpstr>
      <vt:lpstr>Water Mass Fluxes and Flows</vt:lpstr>
      <vt:lpstr>Latent heat flux</vt:lpstr>
      <vt:lpstr>Radiation</vt:lpstr>
      <vt:lpstr>Net Radiation, Rn </vt:lpstr>
      <vt:lpstr>Net Radiation, Rn </vt:lpstr>
      <vt:lpstr>Energy Balance of Earth</vt:lpstr>
      <vt:lpstr>Net Radiation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Maidment</dc:creator>
  <cp:lastModifiedBy>maidment</cp:lastModifiedBy>
  <cp:revision>16</cp:revision>
  <dcterms:created xsi:type="dcterms:W3CDTF">2008-01-24T16:43:19Z</dcterms:created>
  <dcterms:modified xsi:type="dcterms:W3CDTF">2011-01-25T16:36:20Z</dcterms:modified>
</cp:coreProperties>
</file>