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8" r:id="rId3"/>
    <p:sldId id="300" r:id="rId4"/>
    <p:sldId id="412" r:id="rId5"/>
    <p:sldId id="388" r:id="rId6"/>
    <p:sldId id="389" r:id="rId7"/>
    <p:sldId id="390" r:id="rId8"/>
    <p:sldId id="299" r:id="rId9"/>
    <p:sldId id="393" r:id="rId10"/>
    <p:sldId id="484" r:id="rId11"/>
    <p:sldId id="267" r:id="rId12"/>
    <p:sldId id="270" r:id="rId13"/>
    <p:sldId id="413" r:id="rId14"/>
    <p:sldId id="417" r:id="rId15"/>
    <p:sldId id="419" r:id="rId16"/>
    <p:sldId id="423" r:id="rId17"/>
    <p:sldId id="485" r:id="rId18"/>
    <p:sldId id="477" r:id="rId19"/>
    <p:sldId id="426" r:id="rId20"/>
    <p:sldId id="430" r:id="rId21"/>
    <p:sldId id="431" r:id="rId22"/>
    <p:sldId id="435" r:id="rId23"/>
    <p:sldId id="439" r:id="rId24"/>
    <p:sldId id="443" r:id="rId25"/>
    <p:sldId id="486" r:id="rId26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A0F8F8"/>
    <a:srgbClr val="FEF49A"/>
    <a:srgbClr val="FF3300"/>
    <a:srgbClr val="FF33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4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02"/>
    </p:cViewPr>
  </p:sorterViewPr>
  <p:notesViewPr>
    <p:cSldViewPr>
      <p:cViewPr varScale="1">
        <p:scale>
          <a:sx n="56" d="100"/>
          <a:sy n="56" d="100"/>
        </p:scale>
        <p:origin x="-1788" y="-84"/>
      </p:cViewPr>
      <p:guideLst>
        <p:guide orient="horz" pos="2910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66C2EBD3-B403-4CD2-A18E-5FF82A149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36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4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6C113E-E40E-4B68-A06E-A86F72E5D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19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2FCD-C7AA-483C-A7AF-0ECEC84E0A52}" type="slidenum">
              <a:rPr lang="en-US"/>
              <a:pPr/>
              <a:t>1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03DD2-4461-4485-BCB2-1300BD78691C}" type="slidenum">
              <a:rPr lang="en-US"/>
              <a:pPr/>
              <a:t>4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E7F906-8A5E-4331-A11A-FC36C144AB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4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DDF7B1-B859-4997-B4C2-63FA7DF821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3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00E40A-D9E8-49C8-AB9A-AD00C5B14B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0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69F47E-F28B-4E7A-A53F-9320CE540F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A11A6F-EA56-4710-B246-C05ED9EA0E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D81BD1-68A0-4EA7-A564-6AC047FC95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C447E7-B1F6-4732-9195-F67A326045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7FEBC5-5E7E-4476-ADAE-1E780DDB7B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2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B93742-A319-460F-8697-6E598BB46D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808A04-E027-4C06-AA7B-91F67E2B54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5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D8BB07-0AE3-43DF-8A70-CF2BAE00A8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9C5A70-7CBA-4078-8F5A-F7292D1F85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8C36D1-2B21-4A1E-9268-C6052F9A55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6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E5F57A76-FD6B-4C36-88DB-0AF8ACA1B3D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102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102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02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02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102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102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102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102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02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102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102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02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pic>
        <p:nvPicPr>
          <p:cNvPr id="310289" name="Picture 17" descr="NCCcoloredstate3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0"/>
            <a:ext cx="7340600" cy="1828800"/>
          </a:xfrm>
        </p:spPr>
        <p:txBody>
          <a:bodyPr/>
          <a:lstStyle/>
          <a:p>
            <a:pPr algn="ctr"/>
            <a:r>
              <a:rPr lang="en-US" sz="3200" b="1"/>
              <a:t>Assessment of Economic Benefits of the North Carolina Floodplain Mapping Program</a:t>
            </a:r>
            <a:br>
              <a:rPr lang="en-US" sz="3200" b="1"/>
            </a:br>
            <a:r>
              <a:rPr lang="en-US" sz="3200"/>
              <a:t> </a:t>
            </a:r>
            <a:br>
              <a:rPr lang="en-US" sz="3200"/>
            </a:br>
            <a:r>
              <a:rPr lang="en-US" sz="3200" i="1"/>
              <a:t>Hydrologic and Hydraulic Case Studies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Adapted from a Presentation </a:t>
            </a:r>
            <a:r>
              <a:rPr lang="en-US" sz="1800" dirty="0"/>
              <a:t>to  NRC Committee on FEMA  Flood Maps</a:t>
            </a:r>
            <a:br>
              <a:rPr lang="en-US" sz="1800" dirty="0"/>
            </a:br>
            <a:r>
              <a:rPr lang="en-US" sz="1800" dirty="0"/>
              <a:t>January 14, 2008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by Thomas </a:t>
            </a:r>
            <a:r>
              <a:rPr lang="en-US" sz="1800" dirty="0" err="1"/>
              <a:t>Langan</a:t>
            </a:r>
            <a:r>
              <a:rPr lang="en-US" sz="1800" dirty="0"/>
              <a:t>, P.E., CFM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North Carolina Floodplain Mapping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USGS Regional Regression Equations</a:t>
            </a:r>
            <a:endParaRPr lang="en-US" dirty="0"/>
          </a:p>
        </p:txBody>
      </p:sp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5219700" cy="5448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209800"/>
            <a:ext cx="259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a 100 square mile drainage area, the 100-year flood discharge estimate is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13,250 </a:t>
            </a:r>
            <a:r>
              <a:rPr lang="en-US" dirty="0" err="1">
                <a:solidFill>
                  <a:srgbClr val="FF0000"/>
                </a:solidFill>
              </a:rPr>
              <a:t>cfs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the Blue Ridge-Piedmont,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6340 </a:t>
            </a:r>
            <a:r>
              <a:rPr lang="en-US" dirty="0" err="1">
                <a:solidFill>
                  <a:srgbClr val="FF0000"/>
                </a:solidFill>
              </a:rPr>
              <a:t>cfs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the coastal plain,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3400 </a:t>
            </a:r>
            <a:r>
              <a:rPr lang="en-US" dirty="0" err="1">
                <a:solidFill>
                  <a:srgbClr val="FF0000"/>
                </a:solidFill>
              </a:rPr>
              <a:t>cfs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the Sand Hills.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34525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Ridge - Piedmont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2339" y="221941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 Hills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V="1">
            <a:off x="6144045" y="1981200"/>
            <a:ext cx="409155" cy="238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934200" y="187301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Coastal Plain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715000"/>
            <a:ext cx="3499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95% Confidence interval is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+/- 42-47% </a:t>
            </a:r>
            <a:r>
              <a:rPr lang="en-US" dirty="0" smtClean="0"/>
              <a:t>of the estimated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1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5720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486400" y="4419600"/>
            <a:ext cx="0" cy="9144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5486400" y="3352800"/>
            <a:ext cx="0" cy="8382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24450" y="4114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14-ft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52600" y="3276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WSEL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286000" y="3581400"/>
            <a:ext cx="533400" cy="6096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1981200" y="5105400"/>
            <a:ext cx="1143000" cy="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276600" y="4876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Downstream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791200" y="1600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Bottom of Bridge Deck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6553200" y="2209800"/>
            <a:ext cx="685800" cy="4572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5" name="Line 1027"/>
          <p:cNvSpPr>
            <a:spLocks noChangeShapeType="1"/>
          </p:cNvSpPr>
          <p:nvPr/>
        </p:nvSpPr>
        <p:spPr bwMode="auto">
          <a:xfrm>
            <a:off x="7620000" y="2514600"/>
            <a:ext cx="0" cy="3048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6" name="Line 1028"/>
          <p:cNvSpPr>
            <a:spLocks noChangeShapeType="1"/>
          </p:cNvSpPr>
          <p:nvPr/>
        </p:nvSpPr>
        <p:spPr bwMode="auto">
          <a:xfrm flipH="1" flipV="1">
            <a:off x="7620000" y="1981200"/>
            <a:ext cx="0" cy="3048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7" name="Text Box 1029"/>
          <p:cNvSpPr txBox="1">
            <a:spLocks noChangeArrowheads="1"/>
          </p:cNvSpPr>
          <p:nvPr/>
        </p:nvSpPr>
        <p:spPr bwMode="auto">
          <a:xfrm>
            <a:off x="7315200" y="2209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15-ft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3" name="Line 3"/>
          <p:cNvSpPr>
            <a:spLocks noChangeShapeType="1"/>
          </p:cNvSpPr>
          <p:nvPr/>
        </p:nvSpPr>
        <p:spPr bwMode="auto">
          <a:xfrm>
            <a:off x="3429000" y="5105400"/>
            <a:ext cx="0" cy="2286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 flipH="1" flipV="1">
            <a:off x="3429000" y="4495800"/>
            <a:ext cx="0" cy="3810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067050" y="48006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19-ft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hydrologic methods are calibrated to results from frequency analysis at USGS gages so gage analysis drives results</a:t>
            </a:r>
          </a:p>
          <a:p>
            <a:r>
              <a:rPr lang="en-US" dirty="0" smtClean="0"/>
              <a:t>Main effect is produced by stretching USGS regression equation results out to their limits (not realistic actually)</a:t>
            </a:r>
          </a:p>
          <a:p>
            <a:r>
              <a:rPr lang="en-US" dirty="0" smtClean="0"/>
              <a:t>Varying hydrologic methods changes elevation by 1-2 </a:t>
            </a:r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05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8153400" cy="3656013"/>
          </a:xfrm>
          <a:noFill/>
        </p:spPr>
        <p:txBody>
          <a:bodyPr/>
          <a:lstStyle/>
          <a:p>
            <a:pPr algn="ctr"/>
            <a:r>
              <a:rPr lang="en-US" sz="4000"/>
              <a:t>Analytical Results</a:t>
            </a:r>
            <a:br>
              <a:rPr lang="en-US" sz="4000"/>
            </a:br>
            <a:r>
              <a:rPr lang="en-US" sz="4000"/>
              <a:t>Water Surface Elevation Profiles</a:t>
            </a:r>
            <a:r>
              <a:rPr lang="en-US" sz="4000" i="1"/>
              <a:t/>
            </a:r>
            <a:br>
              <a:rPr lang="en-US" sz="4000" i="1"/>
            </a:br>
            <a:r>
              <a:rPr lang="en-US" sz="4000" i="1"/>
              <a:t/>
            </a:r>
            <a:br>
              <a:rPr lang="en-US" sz="4000" i="1"/>
            </a:br>
            <a:r>
              <a:rPr lang="en-US" sz="4000" i="1"/>
              <a:t>Hydraulic Study Type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Assess impacts to 100-yr water surface elevations (WSELs) and special flood hazard areas boundaries by changing:</a:t>
            </a:r>
          </a:p>
          <a:p>
            <a:pPr lvl="1"/>
            <a:r>
              <a:rPr lang="en-US"/>
              <a:t>Physiographic region</a:t>
            </a:r>
          </a:p>
          <a:p>
            <a:pPr lvl="1"/>
            <a:r>
              <a:rPr lang="en-US"/>
              <a:t>Hydrologic modeling methodology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Hydraulic study type (Primary Goal)</a:t>
            </a:r>
          </a:p>
          <a:p>
            <a:pPr lvl="1"/>
            <a:r>
              <a:rPr lang="en-US"/>
              <a:t>Topographic data 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2286000" y="3124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Changes SFHA</a:t>
            </a:r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3124200" y="3505200"/>
            <a:ext cx="304800" cy="3048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r>
              <a:rPr lang="en-US" dirty="0" smtClean="0"/>
              <a:t>Uncertainty induced by changing the terrain data dominates other hydraulic model uncertainties</a:t>
            </a:r>
          </a:p>
          <a:p>
            <a:r>
              <a:rPr lang="en-US" dirty="0" smtClean="0"/>
              <a:t>There is a huge effect of terrain data uncertainty in the in the Long Creek example in Charlotte, NC </a:t>
            </a:r>
          </a:p>
          <a:p>
            <a:pPr lvl="1"/>
            <a:r>
              <a:rPr lang="en-US" dirty="0" smtClean="0"/>
              <a:t>Floodplain derived from the LIDAR data is underground when viewed on the National Elevation Dataset!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 Selection Criteria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Physiographic Regions – Coastal, Piedmont, Mountains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Should be in or near County w/ GIS building footprints</a:t>
            </a:r>
          </a:p>
          <a:p>
            <a:pPr>
              <a:lnSpc>
                <a:spcPct val="80000"/>
              </a:lnSpc>
            </a:pPr>
            <a:r>
              <a:rPr lang="en-US" sz="2400"/>
              <a:t>Hydrologic Methodology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All locations should have stream gage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One County with a rainfall runoff model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Suburban/Rural land use</a:t>
            </a:r>
          </a:p>
          <a:p>
            <a:pPr>
              <a:lnSpc>
                <a:spcPct val="80000"/>
              </a:lnSpc>
            </a:pPr>
            <a:r>
              <a:rPr lang="en-US" sz="2400"/>
              <a:t>Hydraulic Study Type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Existing detail study (DS) HEC-RAS model</a:t>
            </a:r>
          </a:p>
          <a:p>
            <a:pPr lvl="2">
              <a:lnSpc>
                <a:spcPct val="80000"/>
              </a:lnSpc>
            </a:pPr>
            <a:r>
              <a:rPr lang="en-US" sz="1700"/>
              <a:t>20 years of peak and average daily discharge record</a:t>
            </a:r>
          </a:p>
          <a:p>
            <a:pPr>
              <a:lnSpc>
                <a:spcPct val="80000"/>
              </a:lnSpc>
            </a:pPr>
            <a:r>
              <a:rPr lang="en-US" sz="2400"/>
              <a:t>Topography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NC LiDAR or Equivalent Accuracy (2 ½ -ft contour)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 lvl="1">
              <a:lnSpc>
                <a:spcPct val="80000"/>
              </a:lnSpc>
            </a:pPr>
            <a:endParaRPr 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181254" name="Picture 6" descr="StreamSelectionCou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5613"/>
            <a:ext cx="8281987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 lvl="1"/>
            <a:endParaRPr lang="en-US" sz="2400"/>
          </a:p>
        </p:txBody>
      </p:sp>
      <p:pic>
        <p:nvPicPr>
          <p:cNvPr id="143368" name="Picture 8" descr="Ahoskie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5613"/>
            <a:ext cx="8281987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494" name="Group 134"/>
          <p:cNvGraphicFramePr>
            <a:graphicFrameLocks noGrp="1"/>
          </p:cNvGraphicFramePr>
          <p:nvPr>
            <p:ph sz="half" idx="2"/>
          </p:nvPr>
        </p:nvGraphicFramePr>
        <p:xfrm>
          <a:off x="5715000" y="4953000"/>
          <a:ext cx="3276600" cy="1645920"/>
        </p:xfrm>
        <a:graphic>
          <a:graphicData uri="http://schemas.openxmlformats.org/drawingml/2006/table">
            <a:tbl>
              <a:tblPr/>
              <a:tblGrid>
                <a:gridCol w="2047875"/>
                <a:gridCol w="1228725"/>
              </a:tblGrid>
              <a:tr h="215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Length (mi)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XS Spacing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Structures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 Drainage Area (mi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DS Drainage Area (mi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 (7545 cfs)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65" name="Rectangle 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 lvl="1"/>
            <a:endParaRPr lang="en-US" sz="2400"/>
          </a:p>
        </p:txBody>
      </p:sp>
      <p:pic>
        <p:nvPicPr>
          <p:cNvPr id="144390" name="Picture 6" descr="Long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5613"/>
            <a:ext cx="8281987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4558" name="Group 174"/>
          <p:cNvGraphicFramePr>
            <a:graphicFrameLocks noGrp="1"/>
          </p:cNvGraphicFramePr>
          <p:nvPr>
            <p:ph sz="half" idx="2"/>
          </p:nvPr>
        </p:nvGraphicFramePr>
        <p:xfrm>
          <a:off x="5715000" y="4876800"/>
          <a:ext cx="3124200" cy="1645920"/>
        </p:xfrm>
        <a:graphic>
          <a:graphicData uri="http://schemas.openxmlformats.org/drawingml/2006/table">
            <a:tbl>
              <a:tblPr/>
              <a:tblGrid>
                <a:gridCol w="1922463"/>
                <a:gridCol w="1201737"/>
              </a:tblGrid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Length (mi)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XS Spacing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Structures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 Drainage Area (mi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DS Drainage Area (mi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(4394 cfs)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88" name="Rectangle 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 lvl="1"/>
            <a:endParaRPr lang="en-US" sz="2400"/>
          </a:p>
        </p:txBody>
      </p:sp>
      <p:pic>
        <p:nvPicPr>
          <p:cNvPr id="145413" name="Picture 5" descr="Swan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5613"/>
            <a:ext cx="8281987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5509" name="Group 101"/>
          <p:cNvGraphicFramePr>
            <a:graphicFrameLocks noGrp="1"/>
          </p:cNvGraphicFramePr>
          <p:nvPr>
            <p:ph sz="half" idx="2"/>
          </p:nvPr>
        </p:nvGraphicFramePr>
        <p:xfrm>
          <a:off x="5791200" y="3810000"/>
          <a:ext cx="3276600" cy="1645920"/>
        </p:xfrm>
        <a:graphic>
          <a:graphicData uri="http://schemas.openxmlformats.org/drawingml/2006/table">
            <a:tbl>
              <a:tblPr/>
              <a:tblGrid>
                <a:gridCol w="1981200"/>
                <a:gridCol w="1295400"/>
              </a:tblGrid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Length (mi)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XS Spacing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Structures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 Drainage Area (mi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DS Drainage Area (mi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 (19710 cfs)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/>
              <a:t>Analytical Approach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2743200" cy="838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Hydrologic Methodology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3276600" y="2514600"/>
            <a:ext cx="2819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/>
              <a:t>Hydraulic Study Type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6400800" y="2514600"/>
            <a:ext cx="2438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/>
              <a:t>Topography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3276600" y="6172200"/>
            <a:ext cx="281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/>
              <a:t>Statistics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3276600" y="4419600"/>
            <a:ext cx="281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/>
              <a:t>Hydraulics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3276600" y="3733800"/>
            <a:ext cx="281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/>
              <a:t>Hydrology</a:t>
            </a: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3276600" y="5181600"/>
            <a:ext cx="2819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/>
              <a:t>Floodplain Mapping</a:t>
            </a:r>
          </a:p>
        </p:txBody>
      </p:sp>
      <p:cxnSp>
        <p:nvCxnSpPr>
          <p:cNvPr id="46105" name="AutoShape 25"/>
          <p:cNvCxnSpPr>
            <a:cxnSpLocks noChangeShapeType="1"/>
            <a:stCxn id="46083" idx="2"/>
            <a:endCxn id="46101" idx="1"/>
          </p:cNvCxnSpPr>
          <p:nvPr/>
        </p:nvCxnSpPr>
        <p:spPr bwMode="auto">
          <a:xfrm rot="16200000" flipH="1">
            <a:off x="2209800" y="2895600"/>
            <a:ext cx="609600" cy="1524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6" name="AutoShape 26"/>
          <p:cNvCxnSpPr>
            <a:cxnSpLocks noChangeShapeType="1"/>
            <a:stCxn id="46096" idx="2"/>
            <a:endCxn id="46101" idx="3"/>
          </p:cNvCxnSpPr>
          <p:nvPr/>
        </p:nvCxnSpPr>
        <p:spPr bwMode="auto">
          <a:xfrm rot="5400000">
            <a:off x="6553200" y="2895600"/>
            <a:ext cx="609600" cy="1524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8" name="AutoShape 28"/>
          <p:cNvCxnSpPr>
            <a:cxnSpLocks noChangeShapeType="1"/>
            <a:stCxn id="46095" idx="2"/>
            <a:endCxn id="46101" idx="0"/>
          </p:cNvCxnSpPr>
          <p:nvPr/>
        </p:nvCxnSpPr>
        <p:spPr bwMode="auto">
          <a:xfrm>
            <a:off x="4686300" y="3352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9" name="AutoShape 29"/>
          <p:cNvCxnSpPr>
            <a:cxnSpLocks noChangeShapeType="1"/>
            <a:stCxn id="46101" idx="2"/>
            <a:endCxn id="46099" idx="0"/>
          </p:cNvCxnSpPr>
          <p:nvPr/>
        </p:nvCxnSpPr>
        <p:spPr bwMode="auto">
          <a:xfrm>
            <a:off x="4686300" y="41910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10" name="AutoShape 30"/>
          <p:cNvCxnSpPr>
            <a:cxnSpLocks noChangeShapeType="1"/>
            <a:stCxn id="46099" idx="2"/>
            <a:endCxn id="46102" idx="0"/>
          </p:cNvCxnSpPr>
          <p:nvPr/>
        </p:nvCxnSpPr>
        <p:spPr bwMode="auto">
          <a:xfrm>
            <a:off x="4686300" y="4876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11" name="AutoShape 31"/>
          <p:cNvCxnSpPr>
            <a:cxnSpLocks noChangeShapeType="1"/>
            <a:stCxn id="46102" idx="2"/>
            <a:endCxn id="46097" idx="0"/>
          </p:cNvCxnSpPr>
          <p:nvPr/>
        </p:nvCxnSpPr>
        <p:spPr bwMode="auto">
          <a:xfrm>
            <a:off x="4686300" y="5867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3276600" y="1371600"/>
            <a:ext cx="2819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/>
              <a:t>Physiographic Region</a:t>
            </a:r>
          </a:p>
        </p:txBody>
      </p:sp>
      <p:cxnSp>
        <p:nvCxnSpPr>
          <p:cNvPr id="46113" name="AutoShape 33"/>
          <p:cNvCxnSpPr>
            <a:cxnSpLocks noChangeShapeType="1"/>
            <a:stCxn id="46112" idx="1"/>
            <a:endCxn id="46083" idx="0"/>
          </p:cNvCxnSpPr>
          <p:nvPr/>
        </p:nvCxnSpPr>
        <p:spPr bwMode="auto">
          <a:xfrm rot="10800000" flipV="1">
            <a:off x="1752600" y="1790700"/>
            <a:ext cx="1524000" cy="723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14" name="AutoShape 34"/>
          <p:cNvCxnSpPr>
            <a:cxnSpLocks noChangeShapeType="1"/>
            <a:stCxn id="46112" idx="2"/>
            <a:endCxn id="46095" idx="0"/>
          </p:cNvCxnSpPr>
          <p:nvPr/>
        </p:nvCxnSpPr>
        <p:spPr bwMode="auto">
          <a:xfrm>
            <a:off x="4686300" y="2209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15" name="AutoShape 35"/>
          <p:cNvCxnSpPr>
            <a:cxnSpLocks noChangeShapeType="1"/>
            <a:stCxn id="46112" idx="3"/>
            <a:endCxn id="46096" idx="0"/>
          </p:cNvCxnSpPr>
          <p:nvPr/>
        </p:nvCxnSpPr>
        <p:spPr bwMode="auto">
          <a:xfrm>
            <a:off x="6096000" y="1790700"/>
            <a:ext cx="1524000" cy="723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05600" y="1371600"/>
            <a:ext cx="2078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Variables</a:t>
            </a:r>
          </a:p>
        </p:txBody>
      </p:sp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257175" y="1219200"/>
            <a:ext cx="8763000" cy="24384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2895600" y="3657600"/>
            <a:ext cx="3581400" cy="30480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6629400" y="4572000"/>
            <a:ext cx="2078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Analyses</a:t>
            </a:r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 flipH="1">
            <a:off x="6477000" y="4876800"/>
            <a:ext cx="228600" cy="22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123" name="AutoShape 43"/>
          <p:cNvCxnSpPr>
            <a:cxnSpLocks noChangeShapeType="1"/>
            <a:stCxn id="46099" idx="1"/>
            <a:endCxn id="46097" idx="1"/>
          </p:cNvCxnSpPr>
          <p:nvPr/>
        </p:nvCxnSpPr>
        <p:spPr bwMode="auto">
          <a:xfrm rot="10800000" flipH="1" flipV="1">
            <a:off x="3276600" y="4648200"/>
            <a:ext cx="1588" cy="17526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Hydrologic Methodology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Flow estimate methods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Rainfall-runoff (RR) – HEC-1 or HEC-HMS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LPIII Weighted Adjusted Regional Regression (ADJREG)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Rural Regional Regression (REG)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Upper and Lower Limit of the Standard Error of Prediction of Regional Regression (REGUP &amp; REGLOW) (+/- 42% Coast, Piedmont, Mountains - +/- 47%)</a:t>
            </a:r>
          </a:p>
          <a:p>
            <a:pPr>
              <a:lnSpc>
                <a:spcPct val="90000"/>
              </a:lnSpc>
            </a:pPr>
            <a:r>
              <a:rPr lang="en-US" sz="2800"/>
              <a:t>Parameters varied for only DS model runs and for 100-yr return period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3161</TotalTime>
  <Words>479</Words>
  <Application>Microsoft Office PowerPoint</Application>
  <PresentationFormat>On-screen Show (4:3)</PresentationFormat>
  <Paragraphs>113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Pixel</vt:lpstr>
      <vt:lpstr>Assessment of Economic Benefits of the North Carolina Floodplain Mapping Program   Hydrologic and Hydraulic Case Studies </vt:lpstr>
      <vt:lpstr>Purpose</vt:lpstr>
      <vt:lpstr>Site Selection Criteria</vt:lpstr>
      <vt:lpstr>PowerPoint Presentation</vt:lpstr>
      <vt:lpstr>PowerPoint Presentation</vt:lpstr>
      <vt:lpstr>PowerPoint Presentation</vt:lpstr>
      <vt:lpstr>PowerPoint Presentation</vt:lpstr>
      <vt:lpstr>Analytical Approach</vt:lpstr>
      <vt:lpstr>Hydrologic Methodology</vt:lpstr>
      <vt:lpstr>USGS Regional Regression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Analytical Results Water Surface Elevation Profiles  Hydraulic Study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NC Emergency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tlangan</dc:creator>
  <cp:lastModifiedBy>Maidment, David R</cp:lastModifiedBy>
  <cp:revision>480</cp:revision>
  <dcterms:created xsi:type="dcterms:W3CDTF">2008-01-08T13:44:04Z</dcterms:created>
  <dcterms:modified xsi:type="dcterms:W3CDTF">2011-04-04T22:29:13Z</dcterms:modified>
</cp:coreProperties>
</file>