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21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9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8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7.wmf"/><Relationship Id="rId5" Type="http://schemas.openxmlformats.org/officeDocument/2006/relationships/image" Target="../media/image72.wmf"/><Relationship Id="rId10" Type="http://schemas.openxmlformats.org/officeDocument/2006/relationships/image" Target="../media/image63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Relationship Id="rId14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11" Type="http://schemas.openxmlformats.org/officeDocument/2006/relationships/image" Target="../media/image92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85.wmf"/><Relationship Id="rId9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6B52-21F2-499E-B32F-E24895D40CDA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40FD-97DC-4C4E-8F9B-34074B027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1A35E-9D34-49FA-9C40-57268D9FDFF7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CFDFD-3DB0-42A3-BBD0-FF0CDACAED18}" type="slidenum">
              <a:rPr lang="en-US"/>
              <a:pPr/>
              <a:t>41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/>
              <a:t>Ideally should have Two D Models…... A floodplain delineation process determines inundation extent by comparing water levels with ground surface elevations. We start with a DTM or topomap. &gt; Water levels are computed based on cross-sections. During normal condition, flow remains within the main channel, but  &gt; during flood, water spill over the bank. In these cases it’s important to extent cross-section over the floodplain. &gt; We then bring back water levels on the topomap. &gt; Extent water levels until hit contour of higher elevations. &gt; Finally delineate floodplain following the contours. The accuracy largely depends on water levels and in turns on the cross-section used for computation.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FF1EA9-42A1-44A0-951D-9FC82F52C34E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6C238-B912-4DF7-8AEB-FC63BCD836EA}" type="slidenum">
              <a:rPr lang="en-US"/>
              <a:pPr eaLnBrk="1" hangingPunct="1"/>
              <a:t>43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13EAC-BA93-4B9C-A13E-225CF9515359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814FA-916D-4B5F-8D92-F4133F846F05}" type="slidenum">
              <a:rPr lang="en-US"/>
              <a:pPr eaLnBrk="1" hangingPunct="1"/>
              <a:t>45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7306E5-FC70-4EBC-8F0F-14D04AAA553B}" type="slidenum">
              <a:rPr lang="en-US"/>
              <a:pPr eaLnBrk="1" hangingPunct="1"/>
              <a:t>46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3BB7A-D7E2-4EED-A70F-A920683CC131}" type="slidenum">
              <a:rPr lang="en-US"/>
              <a:pPr/>
              <a:t>52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3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7215-793A-4F71-8B72-A5E295C3E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6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DE69-E0B3-46AA-AAF8-4CEEBEAD5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1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85E5-D7DE-4EFF-8B55-7C56FD2E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3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0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1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C5ED5-6329-4A97-933F-181DA706C7F0}" type="datetimeFigureOut">
              <a:rPr lang="en-US" smtClean="0"/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409C6-9162-48EA-B6F0-068ED25E5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47.pn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61.wmf"/><Relationship Id="rId9" Type="http://schemas.openxmlformats.org/officeDocument/2006/relationships/image" Target="../media/image66.wmf"/><Relationship Id="rId1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1.bin"/><Relationship Id="rId3" Type="http://schemas.openxmlformats.org/officeDocument/2006/relationships/oleObject" Target="../embeddings/oleObject40.bin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4.wmf"/><Relationship Id="rId25" Type="http://schemas.openxmlformats.org/officeDocument/2006/relationships/image" Target="../media/image7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1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66.wmf"/><Relationship Id="rId15" Type="http://schemas.openxmlformats.org/officeDocument/2006/relationships/image" Target="../media/image73.wmf"/><Relationship Id="rId23" Type="http://schemas.openxmlformats.org/officeDocument/2006/relationships/image" Target="../media/image63.wmf"/><Relationship Id="rId28" Type="http://schemas.openxmlformats.org/officeDocument/2006/relationships/oleObject" Target="../embeddings/oleObject52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75.wmf"/><Relationship Id="rId31" Type="http://schemas.openxmlformats.org/officeDocument/2006/relationships/image" Target="../media/image80.wmf"/><Relationship Id="rId4" Type="http://schemas.openxmlformats.org/officeDocument/2006/relationships/image" Target="../media/image68.wmf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78.wmf"/><Relationship Id="rId30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62.bin"/><Relationship Id="rId26" Type="http://schemas.openxmlformats.org/officeDocument/2006/relationships/image" Target="../media/image92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88.wmf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3.wmf"/><Relationship Id="rId11" Type="http://schemas.openxmlformats.org/officeDocument/2006/relationships/image" Target="../media/image85.wmf"/><Relationship Id="rId24" Type="http://schemas.openxmlformats.org/officeDocument/2006/relationships/image" Target="../media/image91.wmf"/><Relationship Id="rId5" Type="http://schemas.openxmlformats.org/officeDocument/2006/relationships/oleObject" Target="../embeddings/oleObject55.bin"/><Relationship Id="rId15" Type="http://schemas.openxmlformats.org/officeDocument/2006/relationships/image" Target="../media/image87.wmf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93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89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0.bin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6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c.usace.army.mil/software/hec-ras/documents/HEC-RAS_4.1_Reference_Manual.pdf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11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7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13.png"/><Relationship Id="rId5" Type="http://schemas.openxmlformats.org/officeDocument/2006/relationships/image" Target="../media/image108.wmf"/><Relationship Id="rId10" Type="http://schemas.openxmlformats.org/officeDocument/2006/relationships/image" Target="../media/image112.png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1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7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8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2.png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8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emf"/><Relationship Id="rId4" Type="http://schemas.openxmlformats.org/officeDocument/2006/relationships/image" Target="../media/image129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39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4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14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374K Hydrology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Review for Second Exam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April 14, 2011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13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Experiments showed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So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0750" y="2197100"/>
          <a:ext cx="1028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1028520" imgH="330120" progId="Equation.3">
                  <p:embed/>
                </p:oleObj>
              </mc:Choice>
              <mc:Fallback>
                <p:oleObj name="Equation" r:id="rId3" imgW="1028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197100"/>
                        <a:ext cx="1028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95350" y="3141663"/>
          <a:ext cx="1612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141663"/>
                        <a:ext cx="16129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3643313" y="2773363"/>
          <a:ext cx="5253037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Chart" r:id="rId7" imgW="7096049" imgH="4848149" progId="Excel.Chart.8">
                  <p:embed/>
                </p:oleObj>
              </mc:Choice>
              <mc:Fallback>
                <p:oleObj name="Chart" r:id="rId7" imgW="70960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773363"/>
                        <a:ext cx="5253037" cy="358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991100" y="1587500"/>
            <a:ext cx="29083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Surface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Impervious:  CN = 100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Natural:  CN &lt; 100</a:t>
            </a:r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460375" y="4106863"/>
          <a:ext cx="29924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9" imgW="3251160" imgH="990360" progId="Equation.3">
                  <p:embed/>
                </p:oleObj>
              </mc:Choice>
              <mc:Fallback>
                <p:oleObj name="Equation" r:id="rId9" imgW="3251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106863"/>
                        <a:ext cx="299243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484188" y="5199063"/>
          <a:ext cx="23844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1" imgW="2590560" imgH="990360" progId="Equation.3">
                  <p:embed/>
                </p:oleObj>
              </mc:Choice>
              <mc:Fallback>
                <p:oleObj name="Equation" r:id="rId11" imgW="25905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5199063"/>
                        <a:ext cx="23844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5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- SCS Method - 1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792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Rainfall: 5 in.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Area: 1000-ac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Soils: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Class B: 50%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Class C: 50%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Antecedent moisture: AMC(II)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Land 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Residential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40% with 30% impervious cover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12% with 65% impervious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Paved roads: 18% with curbs and storm sewers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Open land: 16%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50% fair grass cover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50% good grass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Parking lots, etc.: 14%</a:t>
            </a:r>
          </a:p>
        </p:txBody>
      </p:sp>
    </p:spTree>
    <p:extLst>
      <p:ext uri="{BB962C8B-B14F-4D97-AF65-F5344CB8AC3E}">
        <p14:creationId xmlns:p14="http://schemas.microsoft.com/office/powerpoint/2010/main" val="39231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(SCS Method – 1, Cont.)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55000" cy="4432302"/>
        </p:xfrm>
        <a:graphic>
          <a:graphicData uri="http://schemas.openxmlformats.org/drawingml/2006/table">
            <a:tbl>
              <a:tblPr/>
              <a:tblGrid>
                <a:gridCol w="2560638"/>
                <a:gridCol w="752475"/>
                <a:gridCol w="892175"/>
                <a:gridCol w="1233487"/>
                <a:gridCol w="817563"/>
                <a:gridCol w="817562"/>
                <a:gridCol w="1181100"/>
              </a:tblGrid>
              <a:tr h="40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Hydrologic Soil Group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 use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Residential (30% imp cover)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Residential (65% imp cover)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Roads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land: good cover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land: Fair cover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Parking lots, etc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40.38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66" name="Object 8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0" y="6096000"/>
          <a:ext cx="2628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2730240" imgH="241200" progId="Equation.3">
                  <p:embed/>
                </p:oleObj>
              </mc:Choice>
              <mc:Fallback>
                <p:oleObj name="Equation" r:id="rId3" imgW="273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96000"/>
                        <a:ext cx="26289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9" name="Text Box 85"/>
          <p:cNvSpPr txBox="1">
            <a:spLocks noChangeArrowheads="1"/>
          </p:cNvSpPr>
          <p:nvPr/>
        </p:nvSpPr>
        <p:spPr bwMode="auto">
          <a:xfrm>
            <a:off x="152400" y="61722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CN values come from Table 5.5.2</a:t>
            </a:r>
          </a:p>
        </p:txBody>
      </p:sp>
    </p:spTree>
    <p:extLst>
      <p:ext uri="{BB962C8B-B14F-4D97-AF65-F5344CB8AC3E}">
        <p14:creationId xmlns:p14="http://schemas.microsoft.com/office/powerpoint/2010/main" val="6894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7772400" cy="3048000"/>
          </a:xfrm>
        </p:spPr>
        <p:txBody>
          <a:bodyPr/>
          <a:lstStyle/>
          <a:p>
            <a:pPr eaLnBrk="1" hangingPunct="1"/>
            <a:r>
              <a:rPr lang="en-US" sz="2800" smtClean="0"/>
              <a:t>S and CN depend on antecedent rainfall conditions</a:t>
            </a:r>
          </a:p>
          <a:p>
            <a:pPr eaLnBrk="1" hangingPunct="1"/>
            <a:r>
              <a:rPr lang="en-US" sz="2800" smtClean="0"/>
              <a:t>Normal conditions, AMC(II)</a:t>
            </a:r>
          </a:p>
          <a:p>
            <a:pPr eaLnBrk="1" hangingPunct="1"/>
            <a:r>
              <a:rPr lang="en-US" sz="2800" smtClean="0"/>
              <a:t>Dry conditions, AMC(I)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Wet conditions, AMC(III)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5156200" y="3009900"/>
          <a:ext cx="2755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2755800" imgH="660240" progId="Equation.3">
                  <p:embed/>
                </p:oleObj>
              </mc:Choice>
              <mc:Fallback>
                <p:oleObj name="Equation" r:id="rId3" imgW="2755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3009900"/>
                        <a:ext cx="2755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5194300" y="3987800"/>
          <a:ext cx="2806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2806560" imgH="660240" progId="Equation.3">
                  <p:embed/>
                </p:oleObj>
              </mc:Choice>
              <mc:Fallback>
                <p:oleObj name="Equation" r:id="rId5" imgW="2806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987800"/>
                        <a:ext cx="2806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1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Precipitation Station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2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Tipping Bucket Raingage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gauge registers precipitation (rainfall) by counting small increments of rain collected.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rain falls into the funnel it runs into a container divided into two equal compartments by a partition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a specified amount of rain has drained from the funnel the bucket tilts the opposite way.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number and rate of bucket movements are counted and logged electronically. </a:t>
            </a:r>
          </a:p>
        </p:txBody>
      </p:sp>
      <p:pic>
        <p:nvPicPr>
          <p:cNvPr id="35844" name="Picture 4" descr="tip-buck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002088"/>
            <a:ext cx="21764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rain_ga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377950"/>
            <a:ext cx="1484313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Evaporation pan</a:t>
            </a:r>
          </a:p>
        </p:txBody>
      </p:sp>
      <p:pic>
        <p:nvPicPr>
          <p:cNvPr id="40963" name="Picture 3" descr="sukhothai_evaporation_pan_win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509111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ev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Measuring streamflow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1227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 descr="Current meter to find the velocity of a strea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17267" r="3999" b="2158"/>
          <a:stretch>
            <a:fillRect/>
          </a:stretch>
        </p:blipFill>
        <p:spPr bwMode="auto">
          <a:xfrm>
            <a:off x="5486400" y="2362200"/>
            <a:ext cx="2209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Stream Flow Rate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49053"/>
              </p:ext>
            </p:extLst>
          </p:nvPr>
        </p:nvGraphicFramePr>
        <p:xfrm>
          <a:off x="4238625" y="5233988"/>
          <a:ext cx="1270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1269720" imgH="558720" progId="Equation.3">
                  <p:embed/>
                </p:oleObj>
              </mc:Choice>
              <mc:Fallback>
                <p:oleObj name="Equation" r:id="rId3" imgW="12697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25" y="5233988"/>
                        <a:ext cx="1270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76825" y="4773613"/>
            <a:ext cx="2908300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Discharge at a cross-section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30200" y="2120900"/>
            <a:ext cx="2954338" cy="2362200"/>
            <a:chOff x="136" y="1920"/>
            <a:chExt cx="1861" cy="1488"/>
          </a:xfrm>
        </p:grpSpPr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36" y="1920"/>
              <a:ext cx="1848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flipV="1">
              <a:off x="584" y="2032"/>
              <a:ext cx="0" cy="10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584" y="3080"/>
              <a:ext cx="9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576" y="2160"/>
              <a:ext cx="800" cy="923"/>
            </a:xfrm>
            <a:custGeom>
              <a:avLst/>
              <a:gdLst>
                <a:gd name="T0" fmla="*/ 0 w 800"/>
                <a:gd name="T1" fmla="*/ 920 h 923"/>
                <a:gd name="T2" fmla="*/ 232 w 800"/>
                <a:gd name="T3" fmla="*/ 912 h 923"/>
                <a:gd name="T4" fmla="*/ 392 w 800"/>
                <a:gd name="T5" fmla="*/ 856 h 923"/>
                <a:gd name="T6" fmla="*/ 608 w 800"/>
                <a:gd name="T7" fmla="*/ 672 h 923"/>
                <a:gd name="T8" fmla="*/ 752 w 800"/>
                <a:gd name="T9" fmla="*/ 408 h 923"/>
                <a:gd name="T10" fmla="*/ 792 w 800"/>
                <a:gd name="T11" fmla="*/ 192 h 923"/>
                <a:gd name="T12" fmla="*/ 800 w 800"/>
                <a:gd name="T13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923">
                  <a:moveTo>
                    <a:pt x="0" y="920"/>
                  </a:moveTo>
                  <a:cubicBezTo>
                    <a:pt x="83" y="921"/>
                    <a:pt x="167" y="923"/>
                    <a:pt x="232" y="912"/>
                  </a:cubicBezTo>
                  <a:cubicBezTo>
                    <a:pt x="297" y="901"/>
                    <a:pt x="329" y="896"/>
                    <a:pt x="392" y="856"/>
                  </a:cubicBezTo>
                  <a:cubicBezTo>
                    <a:pt x="455" y="816"/>
                    <a:pt x="548" y="747"/>
                    <a:pt x="608" y="672"/>
                  </a:cubicBezTo>
                  <a:cubicBezTo>
                    <a:pt x="668" y="597"/>
                    <a:pt x="721" y="488"/>
                    <a:pt x="752" y="408"/>
                  </a:cubicBezTo>
                  <a:cubicBezTo>
                    <a:pt x="783" y="328"/>
                    <a:pt x="784" y="260"/>
                    <a:pt x="792" y="192"/>
                  </a:cubicBezTo>
                  <a:cubicBezTo>
                    <a:pt x="800" y="124"/>
                    <a:pt x="800" y="62"/>
                    <a:pt x="800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576" y="2152"/>
              <a:ext cx="9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584" y="2712"/>
              <a:ext cx="6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1174" y="1964"/>
              <a:ext cx="77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Water Surface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1406" y="2412"/>
              <a:ext cx="591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Depth </a:t>
              </a:r>
            </a:p>
            <a:p>
              <a:r>
                <a:rPr lang="en-US" sz="1400" b="1"/>
                <a:t>Averaged </a:t>
              </a:r>
            </a:p>
            <a:p>
              <a:r>
                <a:rPr lang="en-US" sz="1400" b="1"/>
                <a:t>Velocity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50" y="2252"/>
              <a:ext cx="484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Height </a:t>
              </a:r>
            </a:p>
            <a:p>
              <a:r>
                <a:rPr lang="en-US" sz="1400" b="1"/>
                <a:t>above </a:t>
              </a:r>
            </a:p>
            <a:p>
              <a:r>
                <a:rPr lang="en-US" sz="1400" b="1"/>
                <a:t>bed</a:t>
              </a:r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744" y="2144"/>
              <a:ext cx="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744" y="2720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0927761"/>
                </p:ext>
              </p:extLst>
            </p:nvPr>
          </p:nvGraphicFramePr>
          <p:xfrm>
            <a:off x="646" y="2365"/>
            <a:ext cx="230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7" name="Equation" r:id="rId5" imgW="507960" imgH="241200" progId="Equation.3">
                    <p:embed/>
                  </p:oleObj>
                </mc:Choice>
                <mc:Fallback>
                  <p:oleObj name="Equation" r:id="rId5" imgW="50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2365"/>
                          <a:ext cx="230" cy="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3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263210"/>
                </p:ext>
              </p:extLst>
            </p:nvPr>
          </p:nvGraphicFramePr>
          <p:xfrm>
            <a:off x="646" y="2801"/>
            <a:ext cx="230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8" name="Equation" r:id="rId7" imgW="507960" imgH="241200" progId="Equation.3">
                    <p:embed/>
                  </p:oleObj>
                </mc:Choice>
                <mc:Fallback>
                  <p:oleObj name="Equation" r:id="rId7" imgW="507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2801"/>
                          <a:ext cx="230" cy="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H="1">
              <a:off x="1248" y="2704"/>
              <a:ext cx="1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Text Box 20"/>
            <p:cNvSpPr txBox="1">
              <a:spLocks noChangeArrowheads="1"/>
            </p:cNvSpPr>
            <p:nvPr/>
          </p:nvSpPr>
          <p:spPr bwMode="auto">
            <a:xfrm>
              <a:off x="1190" y="3124"/>
              <a:ext cx="5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Velocity</a:t>
              </a:r>
            </a:p>
          </p:txBody>
        </p:sp>
      </p:grpSp>
      <p:graphicFrame>
        <p:nvGraphicFramePr>
          <p:cNvPr id="133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69945"/>
              </p:ext>
            </p:extLst>
          </p:nvPr>
        </p:nvGraphicFramePr>
        <p:xfrm>
          <a:off x="6797675" y="5221288"/>
          <a:ext cx="181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9" imgW="1815840" imgH="685800" progId="Equation.3">
                  <p:embed/>
                </p:oleObj>
              </mc:Choice>
              <mc:Fallback>
                <p:oleObj name="Equation" r:id="rId9" imgW="1815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221288"/>
                        <a:ext cx="181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3556000" y="1524000"/>
            <a:ext cx="5257800" cy="3225800"/>
            <a:chOff x="2152" y="1376"/>
            <a:chExt cx="3312" cy="2032"/>
          </a:xfrm>
        </p:grpSpPr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152" y="1376"/>
              <a:ext cx="3312" cy="20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Freeform 24" descr="Dark upward diagonal"/>
            <p:cNvSpPr>
              <a:spLocks/>
            </p:cNvSpPr>
            <p:nvPr/>
          </p:nvSpPr>
          <p:spPr bwMode="auto">
            <a:xfrm>
              <a:off x="3608" y="2088"/>
              <a:ext cx="264" cy="1056"/>
            </a:xfrm>
            <a:custGeom>
              <a:avLst/>
              <a:gdLst>
                <a:gd name="T0" fmla="*/ 0 w 264"/>
                <a:gd name="T1" fmla="*/ 0 h 1056"/>
                <a:gd name="T2" fmla="*/ 0 w 264"/>
                <a:gd name="T3" fmla="*/ 832 h 1056"/>
                <a:gd name="T4" fmla="*/ 88 w 264"/>
                <a:gd name="T5" fmla="*/ 904 h 1056"/>
                <a:gd name="T6" fmla="*/ 160 w 264"/>
                <a:gd name="T7" fmla="*/ 992 h 1056"/>
                <a:gd name="T8" fmla="*/ 208 w 264"/>
                <a:gd name="T9" fmla="*/ 1048 h 1056"/>
                <a:gd name="T10" fmla="*/ 264 w 264"/>
                <a:gd name="T11" fmla="*/ 1056 h 1056"/>
                <a:gd name="T12" fmla="*/ 264 w 264"/>
                <a:gd name="T13" fmla="*/ 0 h 1056"/>
                <a:gd name="T14" fmla="*/ 0 w 264"/>
                <a:gd name="T15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" h="1056">
                  <a:moveTo>
                    <a:pt x="0" y="0"/>
                  </a:moveTo>
                  <a:lnTo>
                    <a:pt x="0" y="832"/>
                  </a:lnTo>
                  <a:lnTo>
                    <a:pt x="88" y="904"/>
                  </a:lnTo>
                  <a:lnTo>
                    <a:pt x="160" y="992"/>
                  </a:lnTo>
                  <a:lnTo>
                    <a:pt x="208" y="1048"/>
                  </a:lnTo>
                  <a:lnTo>
                    <a:pt x="264" y="1056"/>
                  </a:lnTo>
                  <a:lnTo>
                    <a:pt x="264" y="0"/>
                  </a:lnTo>
                  <a:lnTo>
                    <a:pt x="0" y="0"/>
                  </a:lnTo>
                  <a:close/>
                </a:path>
              </a:pathLst>
            </a:custGeom>
            <a:pattFill prst="dkUpDiag">
              <a:fgClr>
                <a:schemeClr val="accent1"/>
              </a:fgClr>
              <a:bgClr>
                <a:schemeClr val="bg1"/>
              </a:bgClr>
            </a:patt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2288" y="1848"/>
              <a:ext cx="3048" cy="1371"/>
            </a:xfrm>
            <a:custGeom>
              <a:avLst/>
              <a:gdLst>
                <a:gd name="T0" fmla="*/ 0 w 3048"/>
                <a:gd name="T1" fmla="*/ 112 h 1371"/>
                <a:gd name="T2" fmla="*/ 256 w 3048"/>
                <a:gd name="T3" fmla="*/ 248 h 1371"/>
                <a:gd name="T4" fmla="*/ 368 w 3048"/>
                <a:gd name="T5" fmla="*/ 392 h 1371"/>
                <a:gd name="T6" fmla="*/ 528 w 3048"/>
                <a:gd name="T7" fmla="*/ 584 h 1371"/>
                <a:gd name="T8" fmla="*/ 664 w 3048"/>
                <a:gd name="T9" fmla="*/ 712 h 1371"/>
                <a:gd name="T10" fmla="*/ 912 w 3048"/>
                <a:gd name="T11" fmla="*/ 840 h 1371"/>
                <a:gd name="T12" fmla="*/ 1072 w 3048"/>
                <a:gd name="T13" fmla="*/ 952 h 1371"/>
                <a:gd name="T14" fmla="*/ 1152 w 3048"/>
                <a:gd name="T15" fmla="*/ 1048 h 1371"/>
                <a:gd name="T16" fmla="*/ 1352 w 3048"/>
                <a:gd name="T17" fmla="*/ 1096 h 1371"/>
                <a:gd name="T18" fmla="*/ 1488 w 3048"/>
                <a:gd name="T19" fmla="*/ 1240 h 1371"/>
                <a:gd name="T20" fmla="*/ 1552 w 3048"/>
                <a:gd name="T21" fmla="*/ 1304 h 1371"/>
                <a:gd name="T22" fmla="*/ 1632 w 3048"/>
                <a:gd name="T23" fmla="*/ 1304 h 1371"/>
                <a:gd name="T24" fmla="*/ 1696 w 3048"/>
                <a:gd name="T25" fmla="*/ 1368 h 1371"/>
                <a:gd name="T26" fmla="*/ 1808 w 3048"/>
                <a:gd name="T27" fmla="*/ 1288 h 1371"/>
                <a:gd name="T28" fmla="*/ 1888 w 3048"/>
                <a:gd name="T29" fmla="*/ 1248 h 1371"/>
                <a:gd name="T30" fmla="*/ 2072 w 3048"/>
                <a:gd name="T31" fmla="*/ 1296 h 1371"/>
                <a:gd name="T32" fmla="*/ 2248 w 3048"/>
                <a:gd name="T33" fmla="*/ 1176 h 1371"/>
                <a:gd name="T34" fmla="*/ 2456 w 3048"/>
                <a:gd name="T35" fmla="*/ 1048 h 1371"/>
                <a:gd name="T36" fmla="*/ 2528 w 3048"/>
                <a:gd name="T37" fmla="*/ 840 h 1371"/>
                <a:gd name="T38" fmla="*/ 2648 w 3048"/>
                <a:gd name="T39" fmla="*/ 728 h 1371"/>
                <a:gd name="T40" fmla="*/ 2768 w 3048"/>
                <a:gd name="T41" fmla="*/ 680 h 1371"/>
                <a:gd name="T42" fmla="*/ 2864 w 3048"/>
                <a:gd name="T43" fmla="*/ 520 h 1371"/>
                <a:gd name="T44" fmla="*/ 2928 w 3048"/>
                <a:gd name="T45" fmla="*/ 336 h 1371"/>
                <a:gd name="T46" fmla="*/ 2984 w 3048"/>
                <a:gd name="T47" fmla="*/ 136 h 1371"/>
                <a:gd name="T48" fmla="*/ 3048 w 3048"/>
                <a:gd name="T49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8" h="1371">
                  <a:moveTo>
                    <a:pt x="0" y="112"/>
                  </a:moveTo>
                  <a:cubicBezTo>
                    <a:pt x="97" y="156"/>
                    <a:pt x="195" y="201"/>
                    <a:pt x="256" y="248"/>
                  </a:cubicBezTo>
                  <a:cubicBezTo>
                    <a:pt x="317" y="295"/>
                    <a:pt x="323" y="336"/>
                    <a:pt x="368" y="392"/>
                  </a:cubicBezTo>
                  <a:cubicBezTo>
                    <a:pt x="413" y="448"/>
                    <a:pt x="479" y="531"/>
                    <a:pt x="528" y="584"/>
                  </a:cubicBezTo>
                  <a:cubicBezTo>
                    <a:pt x="577" y="637"/>
                    <a:pt x="600" y="669"/>
                    <a:pt x="664" y="712"/>
                  </a:cubicBezTo>
                  <a:cubicBezTo>
                    <a:pt x="728" y="755"/>
                    <a:pt x="844" y="800"/>
                    <a:pt x="912" y="840"/>
                  </a:cubicBezTo>
                  <a:cubicBezTo>
                    <a:pt x="980" y="880"/>
                    <a:pt x="1032" y="917"/>
                    <a:pt x="1072" y="952"/>
                  </a:cubicBezTo>
                  <a:cubicBezTo>
                    <a:pt x="1112" y="987"/>
                    <a:pt x="1106" y="1024"/>
                    <a:pt x="1152" y="1048"/>
                  </a:cubicBezTo>
                  <a:cubicBezTo>
                    <a:pt x="1198" y="1072"/>
                    <a:pt x="1296" y="1064"/>
                    <a:pt x="1352" y="1096"/>
                  </a:cubicBezTo>
                  <a:cubicBezTo>
                    <a:pt x="1408" y="1128"/>
                    <a:pt x="1455" y="1205"/>
                    <a:pt x="1488" y="1240"/>
                  </a:cubicBezTo>
                  <a:cubicBezTo>
                    <a:pt x="1521" y="1275"/>
                    <a:pt x="1528" y="1293"/>
                    <a:pt x="1552" y="1304"/>
                  </a:cubicBezTo>
                  <a:cubicBezTo>
                    <a:pt x="1576" y="1315"/>
                    <a:pt x="1608" y="1293"/>
                    <a:pt x="1632" y="1304"/>
                  </a:cubicBezTo>
                  <a:cubicBezTo>
                    <a:pt x="1656" y="1315"/>
                    <a:pt x="1667" y="1371"/>
                    <a:pt x="1696" y="1368"/>
                  </a:cubicBezTo>
                  <a:cubicBezTo>
                    <a:pt x="1725" y="1365"/>
                    <a:pt x="1776" y="1308"/>
                    <a:pt x="1808" y="1288"/>
                  </a:cubicBezTo>
                  <a:cubicBezTo>
                    <a:pt x="1840" y="1268"/>
                    <a:pt x="1844" y="1247"/>
                    <a:pt x="1888" y="1248"/>
                  </a:cubicBezTo>
                  <a:cubicBezTo>
                    <a:pt x="1932" y="1249"/>
                    <a:pt x="2012" y="1308"/>
                    <a:pt x="2072" y="1296"/>
                  </a:cubicBezTo>
                  <a:cubicBezTo>
                    <a:pt x="2132" y="1284"/>
                    <a:pt x="2184" y="1217"/>
                    <a:pt x="2248" y="1176"/>
                  </a:cubicBezTo>
                  <a:cubicBezTo>
                    <a:pt x="2312" y="1135"/>
                    <a:pt x="2409" y="1104"/>
                    <a:pt x="2456" y="1048"/>
                  </a:cubicBezTo>
                  <a:cubicBezTo>
                    <a:pt x="2503" y="992"/>
                    <a:pt x="2496" y="893"/>
                    <a:pt x="2528" y="840"/>
                  </a:cubicBezTo>
                  <a:cubicBezTo>
                    <a:pt x="2560" y="787"/>
                    <a:pt x="2608" y="755"/>
                    <a:pt x="2648" y="728"/>
                  </a:cubicBezTo>
                  <a:cubicBezTo>
                    <a:pt x="2688" y="701"/>
                    <a:pt x="2732" y="715"/>
                    <a:pt x="2768" y="680"/>
                  </a:cubicBezTo>
                  <a:cubicBezTo>
                    <a:pt x="2804" y="645"/>
                    <a:pt x="2837" y="577"/>
                    <a:pt x="2864" y="520"/>
                  </a:cubicBezTo>
                  <a:cubicBezTo>
                    <a:pt x="2891" y="463"/>
                    <a:pt x="2908" y="400"/>
                    <a:pt x="2928" y="336"/>
                  </a:cubicBezTo>
                  <a:cubicBezTo>
                    <a:pt x="2948" y="272"/>
                    <a:pt x="2964" y="192"/>
                    <a:pt x="2984" y="136"/>
                  </a:cubicBezTo>
                  <a:cubicBezTo>
                    <a:pt x="3004" y="80"/>
                    <a:pt x="3035" y="28"/>
                    <a:pt x="3048" y="0"/>
                  </a:cubicBezTo>
                </a:path>
              </a:pathLst>
            </a:custGeom>
            <a:noFill/>
            <a:ln w="41275" cmpd="sng">
              <a:solidFill>
                <a:srgbClr val="99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2552" y="2089"/>
              <a:ext cx="2696" cy="7"/>
            </a:xfrm>
            <a:custGeom>
              <a:avLst/>
              <a:gdLst>
                <a:gd name="T0" fmla="*/ 0 w 2696"/>
                <a:gd name="T1" fmla="*/ 7 h 7"/>
                <a:gd name="T2" fmla="*/ 2696 w 2696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96" h="7">
                  <a:moveTo>
                    <a:pt x="0" y="7"/>
                  </a:moveTo>
                  <a:lnTo>
                    <a:pt x="2696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>
              <a:off x="2880" y="208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>
              <a:off x="3168" y="2096"/>
              <a:ext cx="0" cy="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>
              <a:off x="3472" y="2096"/>
              <a:ext cx="0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3736" y="2096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>
              <a:off x="4024" y="2096"/>
              <a:ext cx="0" cy="1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2"/>
            <p:cNvSpPr>
              <a:spLocks noChangeShapeType="1"/>
            </p:cNvSpPr>
            <p:nvPr/>
          </p:nvSpPr>
          <p:spPr bwMode="auto">
            <a:xfrm>
              <a:off x="4304" y="2088"/>
              <a:ext cx="0" cy="10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33"/>
            <p:cNvSpPr>
              <a:spLocks noChangeShapeType="1"/>
            </p:cNvSpPr>
            <p:nvPr/>
          </p:nvSpPr>
          <p:spPr bwMode="auto">
            <a:xfrm>
              <a:off x="4616" y="2088"/>
              <a:ext cx="0" cy="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34"/>
            <p:cNvSpPr>
              <a:spLocks noChangeShapeType="1"/>
            </p:cNvSpPr>
            <p:nvPr/>
          </p:nvSpPr>
          <p:spPr bwMode="auto">
            <a:xfrm>
              <a:off x="4920" y="2080"/>
              <a:ext cx="0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 flipV="1">
              <a:off x="3600" y="1824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flipV="1">
              <a:off x="3864" y="1824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3600" y="1912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5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1331910"/>
                </p:ext>
              </p:extLst>
            </p:nvPr>
          </p:nvGraphicFramePr>
          <p:xfrm>
            <a:off x="3650" y="1657"/>
            <a:ext cx="16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0" name="Equation" r:id="rId11" imgW="266400" imgH="330120" progId="Equation.3">
                    <p:embed/>
                  </p:oleObj>
                </mc:Choice>
                <mc:Fallback>
                  <p:oleObj name="Equation" r:id="rId11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0" y="1657"/>
                          <a:ext cx="16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>
              <a:off x="3736" y="21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5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7763740"/>
                </p:ext>
              </p:extLst>
            </p:nvPr>
          </p:nvGraphicFramePr>
          <p:xfrm>
            <a:off x="3666" y="2417"/>
            <a:ext cx="15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1" name="Equation" r:id="rId13" imgW="241200" imgH="330120" progId="Equation.3">
                    <p:embed/>
                  </p:oleObj>
                </mc:Choice>
                <mc:Fallback>
                  <p:oleObj name="Equation" r:id="rId13" imgW="2412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6" y="2417"/>
                          <a:ext cx="15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>
              <a:off x="3720" y="2720"/>
              <a:ext cx="56" cy="5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5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775587"/>
                </p:ext>
              </p:extLst>
            </p:nvPr>
          </p:nvGraphicFramePr>
          <p:xfrm>
            <a:off x="2638" y="1869"/>
            <a:ext cx="28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2" name="Equation" r:id="rId15" imgW="457200" imgH="241200" progId="Equation.3">
                    <p:embed/>
                  </p:oleObj>
                </mc:Choice>
                <mc:Fallback>
                  <p:oleObj name="Equation" r:id="rId15" imgW="457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" y="1869"/>
                          <a:ext cx="28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5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8817209"/>
                </p:ext>
              </p:extLst>
            </p:nvPr>
          </p:nvGraphicFramePr>
          <p:xfrm>
            <a:off x="4794" y="1853"/>
            <a:ext cx="32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3" name="Equation" r:id="rId17" imgW="507960" imgH="228600" progId="Equation.3">
                    <p:embed/>
                  </p:oleObj>
                </mc:Choice>
                <mc:Fallback>
                  <p:oleObj name="Equation" r:id="rId17" imgW="507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" y="1853"/>
                          <a:ext cx="320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403225" y="4667250"/>
            <a:ext cx="208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Velocity profile in stream</a:t>
            </a:r>
          </a:p>
        </p:txBody>
      </p:sp>
    </p:spTree>
    <p:extLst>
      <p:ext uri="{BB962C8B-B14F-4D97-AF65-F5344CB8AC3E}">
        <p14:creationId xmlns:p14="http://schemas.microsoft.com/office/powerpoint/2010/main" val="312963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793355-E40C-47E6-975A-C4FE1F34D33D}" type="slidenum">
              <a:rPr lang="en-US"/>
              <a:pPr/>
              <a:t>18</a:t>
            </a:fld>
            <a:endParaRPr lang="en-US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Rating Curve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467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It is not feasible to measure flow daily.</a:t>
            </a:r>
          </a:p>
          <a:p>
            <a:pPr>
              <a:lnSpc>
                <a:spcPct val="80000"/>
              </a:lnSpc>
            </a:pPr>
            <a:r>
              <a:rPr lang="en-US" sz="2400"/>
              <a:t>Rating curves are used to estimate flow from stage data</a:t>
            </a:r>
          </a:p>
          <a:p>
            <a:pPr>
              <a:lnSpc>
                <a:spcPct val="80000"/>
              </a:lnSpc>
            </a:pPr>
            <a:r>
              <a:rPr lang="en-US" sz="2400"/>
              <a:t>Rating curve defines stage/streamflow relationship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2590800"/>
            <a:ext cx="5402262" cy="3692525"/>
          </a:xfrm>
          <a:noFill/>
          <a:ln/>
        </p:spPr>
      </p:pic>
      <p:graphicFrame>
        <p:nvGraphicFramePr>
          <p:cNvPr id="2355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04954267"/>
              </p:ext>
            </p:extLst>
          </p:nvPr>
        </p:nvGraphicFramePr>
        <p:xfrm>
          <a:off x="7924800" y="1828800"/>
          <a:ext cx="10588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r:id="rId4" imgW="1219200" imgH="5210233" progId="Excel.Sheet.8">
                  <p:embed/>
                </p:oleObj>
              </mc:Choice>
              <mc:Fallback>
                <p:oleObj name="Worksheet" r:id="rId4" imgW="1219200" imgH="521023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105886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1276" y="6206525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http://nwis.waterdata.usgs.gov/nwis/measurements/?site_no=08158000</a:t>
            </a:r>
          </a:p>
        </p:txBody>
      </p:sp>
    </p:spTree>
    <p:extLst>
      <p:ext uri="{BB962C8B-B14F-4D97-AF65-F5344CB8AC3E}">
        <p14:creationId xmlns:p14="http://schemas.microsoft.com/office/powerpoint/2010/main" val="15723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Hydrologic Analysis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4143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465263"/>
            <a:ext cx="25336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781550" y="175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27263"/>
            <a:ext cx="1295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4343400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Change in storage w.r.t. time  = inflow - outflow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2057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57200" y="4814888"/>
            <a:ext cx="472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In the case of a linear reservoir, </a:t>
            </a:r>
            <a:r>
              <a:rPr lang="en-US" i="1">
                <a:latin typeface="Garamond" pitchFamily="18" charset="0"/>
              </a:rPr>
              <a:t>S = kQ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36863"/>
            <a:ext cx="1143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828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1981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124200" y="5943600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chemeClr val="hlink"/>
                </a:solidFill>
                <a:latin typeface="Garamond" pitchFamily="18" charset="0"/>
              </a:rPr>
              <a:t>Transfer function for a linear system (S = kQ).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163888" y="5951538"/>
            <a:ext cx="3773487" cy="4064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Hortonian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495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Sheet flow described by Horton in 1930s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</a:t>
            </a:r>
            <a:r>
              <a:rPr lang="en-US" sz="2800" i="1" smtClean="0"/>
              <a:t>i</a:t>
            </a:r>
            <a:r>
              <a:rPr lang="en-US" sz="2800" smtClean="0"/>
              <a:t>&lt;</a:t>
            </a:r>
            <a:r>
              <a:rPr lang="en-US" sz="2800" i="1" smtClean="0"/>
              <a:t>f</a:t>
            </a:r>
            <a:r>
              <a:rPr lang="en-US" sz="2800" smtClean="0"/>
              <a:t>, all </a:t>
            </a:r>
            <a:r>
              <a:rPr lang="en-US" sz="2800" i="1" smtClean="0"/>
              <a:t>i</a:t>
            </a:r>
            <a:r>
              <a:rPr lang="en-US" sz="2800" smtClean="0"/>
              <a:t> is absorbed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</a:t>
            </a:r>
            <a:r>
              <a:rPr lang="en-US" sz="2800" i="1" smtClean="0"/>
              <a:t>i</a:t>
            </a:r>
            <a:r>
              <a:rPr lang="en-US" sz="2800" smtClean="0"/>
              <a:t> &gt; </a:t>
            </a:r>
            <a:r>
              <a:rPr lang="en-US" sz="2800" i="1" smtClean="0"/>
              <a:t>f</a:t>
            </a:r>
            <a:r>
              <a:rPr lang="en-US" sz="2800" smtClean="0"/>
              <a:t>, (</a:t>
            </a:r>
            <a:r>
              <a:rPr lang="en-US" sz="2800" i="1" smtClean="0"/>
              <a:t>i-f</a:t>
            </a:r>
            <a:r>
              <a:rPr lang="en-US" sz="2800" smtClean="0"/>
              <a:t>) results in rainfall excess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Applicable 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impervious surfaces (urban areas)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Steep slopes with thin soil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hydrophobic or compacted soil with low infiltration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5273675" y="2936875"/>
            <a:ext cx="3367088" cy="2320925"/>
          </a:xfrm>
          <a:custGeom>
            <a:avLst/>
            <a:gdLst>
              <a:gd name="T0" fmla="*/ 0 w 2121"/>
              <a:gd name="T1" fmla="*/ 0 h 1462"/>
              <a:gd name="T2" fmla="*/ 483870072 w 2121"/>
              <a:gd name="T3" fmla="*/ 73083738 h 1462"/>
              <a:gd name="T4" fmla="*/ 894656395 w 2121"/>
              <a:gd name="T5" fmla="*/ 413305625 h 1462"/>
              <a:gd name="T6" fmla="*/ 1547376167 w 2121"/>
              <a:gd name="T7" fmla="*/ 362902500 h 1462"/>
              <a:gd name="T8" fmla="*/ 2031246239 w 2121"/>
              <a:gd name="T9" fmla="*/ 725805000 h 1462"/>
              <a:gd name="T10" fmla="*/ 2147483647 w 2121"/>
              <a:gd name="T11" fmla="*/ 824091888 h 1462"/>
              <a:gd name="T12" fmla="*/ 2147483647 w 2121"/>
              <a:gd name="T13" fmla="*/ 1260078125 h 1462"/>
              <a:gd name="T14" fmla="*/ 2147483647 w 2121"/>
              <a:gd name="T15" fmla="*/ 1622980625 h 1462"/>
              <a:gd name="T16" fmla="*/ 2147483647 w 2121"/>
              <a:gd name="T17" fmla="*/ 2147483647 h 1462"/>
              <a:gd name="T18" fmla="*/ 2147483647 w 2121"/>
              <a:gd name="T19" fmla="*/ 2147483647 h 1462"/>
              <a:gd name="T20" fmla="*/ 2147483647 w 2121"/>
              <a:gd name="T21" fmla="*/ 1572577500 h 14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21"/>
              <a:gd name="T34" fmla="*/ 0 h 1462"/>
              <a:gd name="T35" fmla="*/ 2121 w 2121"/>
              <a:gd name="T36" fmla="*/ 1462 h 14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21" h="1462">
                <a:moveTo>
                  <a:pt x="0" y="0"/>
                </a:moveTo>
                <a:cubicBezTo>
                  <a:pt x="32" y="6"/>
                  <a:pt x="133" y="2"/>
                  <a:pt x="192" y="29"/>
                </a:cubicBezTo>
                <a:cubicBezTo>
                  <a:pt x="251" y="56"/>
                  <a:pt x="285" y="145"/>
                  <a:pt x="355" y="164"/>
                </a:cubicBezTo>
                <a:cubicBezTo>
                  <a:pt x="425" y="183"/>
                  <a:pt x="539" y="123"/>
                  <a:pt x="614" y="144"/>
                </a:cubicBezTo>
                <a:cubicBezTo>
                  <a:pt x="689" y="165"/>
                  <a:pt x="720" y="258"/>
                  <a:pt x="806" y="288"/>
                </a:cubicBezTo>
                <a:cubicBezTo>
                  <a:pt x="892" y="318"/>
                  <a:pt x="1020" y="292"/>
                  <a:pt x="1132" y="327"/>
                </a:cubicBezTo>
                <a:cubicBezTo>
                  <a:pt x="1244" y="362"/>
                  <a:pt x="1403" y="447"/>
                  <a:pt x="1478" y="500"/>
                </a:cubicBezTo>
                <a:cubicBezTo>
                  <a:pt x="1553" y="553"/>
                  <a:pt x="1541" y="505"/>
                  <a:pt x="1584" y="644"/>
                </a:cubicBezTo>
                <a:cubicBezTo>
                  <a:pt x="1627" y="783"/>
                  <a:pt x="1676" y="1218"/>
                  <a:pt x="1737" y="1335"/>
                </a:cubicBezTo>
                <a:cubicBezTo>
                  <a:pt x="1798" y="1452"/>
                  <a:pt x="1884" y="1462"/>
                  <a:pt x="1948" y="1344"/>
                </a:cubicBezTo>
                <a:cubicBezTo>
                  <a:pt x="2012" y="1226"/>
                  <a:pt x="2085" y="774"/>
                  <a:pt x="2121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5257800" y="2800350"/>
            <a:ext cx="3013075" cy="1812925"/>
          </a:xfrm>
          <a:custGeom>
            <a:avLst/>
            <a:gdLst>
              <a:gd name="T0" fmla="*/ 0 w 1898"/>
              <a:gd name="T1" fmla="*/ 0 h 1142"/>
              <a:gd name="T2" fmla="*/ 2147483647 w 1898"/>
              <a:gd name="T3" fmla="*/ 1403727825 h 1142"/>
              <a:gd name="T4" fmla="*/ 2147483647 w 1898"/>
              <a:gd name="T5" fmla="*/ 2147483647 h 1142"/>
              <a:gd name="T6" fmla="*/ 0 60000 65536"/>
              <a:gd name="T7" fmla="*/ 0 60000 65536"/>
              <a:gd name="T8" fmla="*/ 0 60000 65536"/>
              <a:gd name="T9" fmla="*/ 0 w 1898"/>
              <a:gd name="T10" fmla="*/ 0 h 1142"/>
              <a:gd name="T11" fmla="*/ 1898 w 1898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" h="1142">
                <a:moveTo>
                  <a:pt x="0" y="0"/>
                </a:moveTo>
                <a:cubicBezTo>
                  <a:pt x="266" y="93"/>
                  <a:pt x="1290" y="367"/>
                  <a:pt x="1594" y="557"/>
                </a:cubicBezTo>
                <a:cubicBezTo>
                  <a:pt x="1898" y="747"/>
                  <a:pt x="1776" y="1020"/>
                  <a:pt x="1824" y="1142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7924800" y="4629150"/>
            <a:ext cx="566738" cy="1588"/>
          </a:xfrm>
          <a:custGeom>
            <a:avLst/>
            <a:gdLst>
              <a:gd name="T0" fmla="*/ 0 w 357"/>
              <a:gd name="T1" fmla="*/ 0 h 1"/>
              <a:gd name="T2" fmla="*/ 899697369 w 357"/>
              <a:gd name="T3" fmla="*/ 0 h 1"/>
              <a:gd name="T4" fmla="*/ 0 60000 65536"/>
              <a:gd name="T5" fmla="*/ 0 60000 65536"/>
              <a:gd name="T6" fmla="*/ 0 w 357"/>
              <a:gd name="T7" fmla="*/ 0 h 1"/>
              <a:gd name="T8" fmla="*/ 357 w 35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" h="1">
                <a:moveTo>
                  <a:pt x="0" y="0"/>
                </a:moveTo>
                <a:lnTo>
                  <a:pt x="35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7929563" y="4700588"/>
            <a:ext cx="547687" cy="1587"/>
          </a:xfrm>
          <a:custGeom>
            <a:avLst/>
            <a:gdLst>
              <a:gd name="T0" fmla="*/ 0 w 345"/>
              <a:gd name="T1" fmla="*/ 0 h 1"/>
              <a:gd name="T2" fmla="*/ 869452319 w 345"/>
              <a:gd name="T3" fmla="*/ 0 h 1"/>
              <a:gd name="T4" fmla="*/ 0 60000 65536"/>
              <a:gd name="T5" fmla="*/ 0 60000 65536"/>
              <a:gd name="T6" fmla="*/ 0 w 345"/>
              <a:gd name="T7" fmla="*/ 0 h 1"/>
              <a:gd name="T8" fmla="*/ 345 w 34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" h="1">
                <a:moveTo>
                  <a:pt x="0" y="0"/>
                </a:moveTo>
                <a:lnTo>
                  <a:pt x="34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7948613" y="4781550"/>
            <a:ext cx="504825" cy="1588"/>
          </a:xfrm>
          <a:custGeom>
            <a:avLst/>
            <a:gdLst>
              <a:gd name="T0" fmla="*/ 0 w 318"/>
              <a:gd name="T1" fmla="*/ 0 h 1"/>
              <a:gd name="T2" fmla="*/ 801409688 w 318"/>
              <a:gd name="T3" fmla="*/ 0 h 1"/>
              <a:gd name="T4" fmla="*/ 0 60000 65536"/>
              <a:gd name="T5" fmla="*/ 0 60000 65536"/>
              <a:gd name="T6" fmla="*/ 0 w 318"/>
              <a:gd name="T7" fmla="*/ 0 h 1"/>
              <a:gd name="T8" fmla="*/ 318 w 3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">
                <a:moveTo>
                  <a:pt x="0" y="0"/>
                </a:moveTo>
                <a:lnTo>
                  <a:pt x="31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7962900" y="4857750"/>
            <a:ext cx="476250" cy="1588"/>
          </a:xfrm>
          <a:custGeom>
            <a:avLst/>
            <a:gdLst>
              <a:gd name="T0" fmla="*/ 0 w 300"/>
              <a:gd name="T1" fmla="*/ 0 h 1"/>
              <a:gd name="T2" fmla="*/ 756046875 w 300"/>
              <a:gd name="T3" fmla="*/ 0 h 1"/>
              <a:gd name="T4" fmla="*/ 0 60000 65536"/>
              <a:gd name="T5" fmla="*/ 0 60000 65536"/>
              <a:gd name="T6" fmla="*/ 0 w 300"/>
              <a:gd name="T7" fmla="*/ 0 h 1"/>
              <a:gd name="T8" fmla="*/ 300 w 3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0" h="1">
                <a:moveTo>
                  <a:pt x="0" y="0"/>
                </a:moveTo>
                <a:lnTo>
                  <a:pt x="30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7986713" y="4933950"/>
            <a:ext cx="433387" cy="1588"/>
          </a:xfrm>
          <a:custGeom>
            <a:avLst/>
            <a:gdLst>
              <a:gd name="T0" fmla="*/ 0 w 273"/>
              <a:gd name="T1" fmla="*/ 0 h 1"/>
              <a:gd name="T2" fmla="*/ 688001069 w 273"/>
              <a:gd name="T3" fmla="*/ 0 h 1"/>
              <a:gd name="T4" fmla="*/ 0 60000 65536"/>
              <a:gd name="T5" fmla="*/ 0 60000 65536"/>
              <a:gd name="T6" fmla="*/ 0 w 273"/>
              <a:gd name="T7" fmla="*/ 0 h 1"/>
              <a:gd name="T8" fmla="*/ 273 w 27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">
                <a:moveTo>
                  <a:pt x="0" y="0"/>
                </a:moveTo>
                <a:lnTo>
                  <a:pt x="27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8010525" y="5000625"/>
            <a:ext cx="381000" cy="4763"/>
          </a:xfrm>
          <a:custGeom>
            <a:avLst/>
            <a:gdLst>
              <a:gd name="T0" fmla="*/ 0 w 240"/>
              <a:gd name="T1" fmla="*/ 7562056 h 3"/>
              <a:gd name="T2" fmla="*/ 604837500 w 240"/>
              <a:gd name="T3" fmla="*/ 0 h 3"/>
              <a:gd name="T4" fmla="*/ 0 60000 65536"/>
              <a:gd name="T5" fmla="*/ 0 60000 65536"/>
              <a:gd name="T6" fmla="*/ 0 w 240"/>
              <a:gd name="T7" fmla="*/ 0 h 3"/>
              <a:gd name="T8" fmla="*/ 240 w 24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3">
                <a:moveTo>
                  <a:pt x="0" y="3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8048625" y="5086350"/>
            <a:ext cx="309563" cy="1588"/>
          </a:xfrm>
          <a:custGeom>
            <a:avLst/>
            <a:gdLst>
              <a:gd name="T0" fmla="*/ 0 w 195"/>
              <a:gd name="T1" fmla="*/ 0 h 1"/>
              <a:gd name="T2" fmla="*/ 491432056 w 195"/>
              <a:gd name="T3" fmla="*/ 0 h 1"/>
              <a:gd name="T4" fmla="*/ 0 60000 65536"/>
              <a:gd name="T5" fmla="*/ 0 60000 65536"/>
              <a:gd name="T6" fmla="*/ 0 w 195"/>
              <a:gd name="T7" fmla="*/ 0 h 1"/>
              <a:gd name="T8" fmla="*/ 195 w 19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" h="1">
                <a:moveTo>
                  <a:pt x="0" y="0"/>
                </a:moveTo>
                <a:lnTo>
                  <a:pt x="19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172200" y="2495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477000" y="26479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6858000" y="2724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6324600" y="3333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629400" y="348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7010400" y="3562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7391400" y="3714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96000" y="219075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Rainfall, </a:t>
            </a:r>
            <a:r>
              <a:rPr lang="en-US" sz="1400" i="1"/>
              <a:t>i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096000" y="401955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Infiltration, </a:t>
            </a:r>
            <a:r>
              <a:rPr lang="en-US" sz="1400" i="1"/>
              <a:t>f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848600" y="2743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i &gt; q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" y="60960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Garamond" pitchFamily="18" charset="0"/>
              </a:rPr>
              <a:t>Later studies showed that Hortonian flow rarely occurs on vegetated surfaces in humid regions.</a:t>
            </a:r>
          </a:p>
        </p:txBody>
      </p:sp>
    </p:spTree>
    <p:extLst>
      <p:ext uri="{BB962C8B-B14F-4D97-AF65-F5344CB8AC3E}">
        <p14:creationId xmlns:p14="http://schemas.microsoft.com/office/powerpoint/2010/main" val="25786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Proportionality and superposition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992563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Linear system (</a:t>
            </a:r>
            <a:r>
              <a:rPr lang="en-US" i="1" smtClean="0"/>
              <a:t>k</a:t>
            </a:r>
            <a:r>
              <a:rPr lang="en-US" smtClean="0"/>
              <a:t> is constant in </a:t>
            </a:r>
            <a:r>
              <a:rPr lang="en-US" i="1" smtClean="0"/>
              <a:t>S = kQ</a:t>
            </a:r>
            <a:r>
              <a:rPr lang="en-US" smtClean="0"/>
              <a:t>) </a:t>
            </a:r>
          </a:p>
          <a:p>
            <a:pPr lvl="1" eaLnBrk="1" hangingPunct="1"/>
            <a:r>
              <a:rPr lang="en-US" smtClean="0"/>
              <a:t>Proportionality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then </a:t>
            </a:r>
            <a:r>
              <a:rPr lang="en-US" smtClean="0">
                <a:sym typeface="Wingdings" pitchFamily="2" charset="2"/>
              </a:rPr>
              <a:t>C*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C*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 </a:t>
            </a:r>
            <a:endParaRPr lang="en-US" i="1" smtClean="0"/>
          </a:p>
          <a:p>
            <a:pPr lvl="1" eaLnBrk="1" hangingPunct="1"/>
            <a:r>
              <a:rPr lang="en-US" smtClean="0"/>
              <a:t>Superposition</a:t>
            </a:r>
          </a:p>
          <a:p>
            <a:pPr lvl="2" eaLnBrk="1" hangingPunct="1"/>
            <a:r>
              <a:rPr lang="en-US" i="1" smtClean="0"/>
              <a:t>If  I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and 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, t</a:t>
            </a:r>
            <a:r>
              <a:rPr lang="en-US" i="1" smtClean="0"/>
              <a:t>hen  I</a:t>
            </a:r>
            <a:r>
              <a:rPr lang="en-US" baseline="-25000" smtClean="0"/>
              <a:t>1</a:t>
            </a:r>
            <a:r>
              <a:rPr lang="en-US" smtClean="0"/>
              <a:t> +</a:t>
            </a:r>
            <a:r>
              <a:rPr lang="en-US" i="1" smtClean="0"/>
              <a:t>I</a:t>
            </a:r>
            <a:r>
              <a:rPr lang="en-US" baseline="-25000" smtClean="0"/>
              <a:t>2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+ </a:t>
            </a:r>
            <a:r>
              <a:rPr lang="en-US" i="1" smtClean="0">
                <a:sym typeface="Wingdings" pitchFamily="2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</a:p>
          <a:p>
            <a:pPr lvl="2" eaLnBrk="1" hangingPunct="1"/>
            <a:endParaRPr lang="en-US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4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Impulse response function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493963"/>
            <a:ext cx="4076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500" y="1495425"/>
            <a:ext cx="869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Impulse input: an input applied instantaneously (spike) at time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zero everywhere else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481513" y="2408238"/>
            <a:ext cx="3729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 unit impulse at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produces as unit impulse response function u(t-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t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376738"/>
            <a:ext cx="50482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8913" y="4878388"/>
            <a:ext cx="2989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Principle of proportionality and superposition</a:t>
            </a:r>
          </a:p>
        </p:txBody>
      </p:sp>
    </p:spTree>
    <p:extLst>
      <p:ext uri="{BB962C8B-B14F-4D97-AF65-F5344CB8AC3E}">
        <p14:creationId xmlns:p14="http://schemas.microsoft.com/office/powerpoint/2010/main" val="40542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and pulse inputs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33950" cy="4525963"/>
          </a:xfrm>
        </p:spPr>
        <p:txBody>
          <a:bodyPr/>
          <a:lstStyle/>
          <a:p>
            <a:pPr eaLnBrk="1" hangingPunct="1"/>
            <a:r>
              <a:rPr lang="en-US" smtClean="0"/>
              <a:t>A unit step input is an input that goes from 0 to 1 at time 0 and continues indefinitely thereafter</a:t>
            </a:r>
          </a:p>
          <a:p>
            <a:pPr eaLnBrk="1" hangingPunct="1"/>
            <a:r>
              <a:rPr lang="en-US" smtClean="0"/>
              <a:t>A unit pulse is an input of unit amount occurring in duration </a:t>
            </a:r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t and 0 elsewhere.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612900"/>
            <a:ext cx="25066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122738"/>
            <a:ext cx="25050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9088" y="6197600"/>
            <a:ext cx="584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Precipitation is a series of pulse inputs!</a:t>
            </a:r>
          </a:p>
        </p:txBody>
      </p:sp>
    </p:spTree>
    <p:extLst>
      <p:ext uri="{BB962C8B-B14F-4D97-AF65-F5344CB8AC3E}">
        <p14:creationId xmlns:p14="http://schemas.microsoft.com/office/powerpoint/2010/main" val="35582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Unit Hydrograph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325" y="1504950"/>
            <a:ext cx="8170863" cy="5064125"/>
          </a:xfrm>
          <a:noFill/>
        </p:spPr>
        <p:txBody>
          <a:bodyPr/>
          <a:lstStyle/>
          <a:p>
            <a:pPr marL="457200" indent="-457200" eaLnBrk="1" hangingPunct="1"/>
            <a:r>
              <a:rPr lang="en-US" smtClean="0"/>
              <a:t>Direct runoff hydrograph resulting from a unit depth of excess rainfall occurring uniformly on a watershed at a constant rate for a specified duration.</a:t>
            </a:r>
          </a:p>
          <a:p>
            <a:pPr marL="457200" indent="-457200" eaLnBrk="1" hangingPunct="1"/>
            <a:r>
              <a:rPr lang="en-US" smtClean="0"/>
              <a:t>Unit pulse response function of a linear hydrologic system</a:t>
            </a:r>
          </a:p>
          <a:p>
            <a:pPr marL="457200" indent="-457200" eaLnBrk="1" hangingPunct="1"/>
            <a:r>
              <a:rPr lang="en-US" smtClean="0"/>
              <a:t>Can be used to derive runoff from any excess rainfall on the watershed.</a:t>
            </a:r>
          </a:p>
        </p:txBody>
      </p:sp>
    </p:spTree>
    <p:extLst>
      <p:ext uri="{BB962C8B-B14F-4D97-AF65-F5344CB8AC3E}">
        <p14:creationId xmlns:p14="http://schemas.microsoft.com/office/powerpoint/2010/main" val="9091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hydrograph assumptions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800" smtClean="0"/>
              <a:t>Assumptions</a:t>
            </a:r>
          </a:p>
          <a:p>
            <a:pPr lvl="1" eaLnBrk="1" hangingPunct="1"/>
            <a:r>
              <a:rPr lang="en-US" smtClean="0"/>
              <a:t>Excess rainfall has constant intensity during duration</a:t>
            </a:r>
          </a:p>
          <a:p>
            <a:pPr lvl="1" eaLnBrk="1" hangingPunct="1"/>
            <a:r>
              <a:rPr lang="en-US" smtClean="0"/>
              <a:t>Excess rainfall is uniformly distributed on watershed</a:t>
            </a:r>
          </a:p>
          <a:p>
            <a:pPr lvl="1" eaLnBrk="1" hangingPunct="1"/>
            <a:r>
              <a:rPr lang="en-US" smtClean="0"/>
              <a:t>Base time of runoff is constant</a:t>
            </a:r>
          </a:p>
          <a:p>
            <a:pPr lvl="1" eaLnBrk="1" hangingPunct="1"/>
            <a:r>
              <a:rPr lang="en-US" smtClean="0"/>
              <a:t>Ordinates of unit hydrograph are proportional to total runoff (linearity)</a:t>
            </a:r>
          </a:p>
          <a:p>
            <a:pPr lvl="1" eaLnBrk="1" hangingPunct="1"/>
            <a:r>
              <a:rPr lang="en-US" smtClean="0"/>
              <a:t>Unit hydrograph represents all characteristics of watershed (lumped parameter) and is time invariant (stationarity)</a:t>
            </a:r>
          </a:p>
        </p:txBody>
      </p:sp>
    </p:spTree>
    <p:extLst>
      <p:ext uri="{BB962C8B-B14F-4D97-AF65-F5344CB8AC3E}">
        <p14:creationId xmlns:p14="http://schemas.microsoft.com/office/powerpoint/2010/main" val="1444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79463"/>
          </a:xfrm>
        </p:spPr>
        <p:txBody>
          <a:bodyPr/>
          <a:lstStyle/>
          <a:p>
            <a:pPr eaLnBrk="1" hangingPunct="1"/>
            <a:r>
              <a:rPr lang="en-US" smtClean="0"/>
              <a:t>Discrete Convolution 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1376363"/>
            <a:ext cx="21875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22575" y="2338388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1091880" imgH="431640" progId="Equation.3">
                  <p:embed/>
                </p:oleObj>
              </mc:Choice>
              <mc:Fallback>
                <p:oleObj name="Equation" r:id="rId4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2338388"/>
                        <a:ext cx="212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55663" y="150971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Continuous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50900" y="2505075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Discrete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39750" y="3587750"/>
            <a:ext cx="7156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Q is flow, P is precipitation and U is unit hydrograph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M is the number of precipitation pulses, n is the number of flow rate intervals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Garamond" pitchFamily="18" charset="0"/>
              </a:rPr>
              <a:t>The unit hydrograph has N-M+1 pulses</a:t>
            </a:r>
          </a:p>
        </p:txBody>
      </p:sp>
    </p:spTree>
    <p:extLst>
      <p:ext uri="{BB962C8B-B14F-4D97-AF65-F5344CB8AC3E}">
        <p14:creationId xmlns:p14="http://schemas.microsoft.com/office/powerpoint/2010/main" val="24431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315913"/>
            <a:ext cx="3692525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8925" y="1112838"/>
            <a:ext cx="3292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Application of convolution to the output from a linear system</a:t>
            </a:r>
          </a:p>
        </p:txBody>
      </p:sp>
    </p:spTree>
    <p:extLst>
      <p:ext uri="{BB962C8B-B14F-4D97-AF65-F5344CB8AC3E}">
        <p14:creationId xmlns:p14="http://schemas.microsoft.com/office/powerpoint/2010/main" val="9688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SCS dimensionless hydrograph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3200400" cy="2743200"/>
          </a:xfrm>
        </p:spPr>
        <p:txBody>
          <a:bodyPr/>
          <a:lstStyle/>
          <a:p>
            <a:pPr eaLnBrk="1" hangingPunct="1"/>
            <a:r>
              <a:rPr lang="en-US" sz="2000" smtClean="0"/>
              <a:t>Synthetic UH in which the discharge is expressed by the ratio of q to q</a:t>
            </a:r>
            <a:r>
              <a:rPr lang="en-US" sz="2000" baseline="-25000" smtClean="0"/>
              <a:t>p </a:t>
            </a:r>
            <a:r>
              <a:rPr lang="en-US" sz="2000" smtClean="0"/>
              <a:t>and time by the ratio of t to T</a:t>
            </a:r>
            <a:r>
              <a:rPr lang="en-US" sz="2000" baseline="-25000" smtClean="0"/>
              <a:t>p</a:t>
            </a:r>
          </a:p>
          <a:p>
            <a:pPr eaLnBrk="1" hangingPunct="1"/>
            <a:r>
              <a:rPr lang="en-US" sz="2000" smtClean="0"/>
              <a:t>If peak discharge and lag time are known, UH can be estimated. </a:t>
            </a:r>
            <a:endParaRPr lang="en-US" sz="2000" baseline="-25000" smtClean="0"/>
          </a:p>
          <a:p>
            <a:pPr eaLnBrk="1" hangingPunct="1"/>
            <a:endParaRPr lang="en-US" sz="2000" baseline="-25000" smtClean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684712" y="36513"/>
            <a:ext cx="2974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54550"/>
            <a:ext cx="1073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64150"/>
            <a:ext cx="12271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5257800"/>
            <a:ext cx="98583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Freeform 8"/>
          <p:cNvSpPr>
            <a:spLocks/>
          </p:cNvSpPr>
          <p:nvPr/>
        </p:nvSpPr>
        <p:spPr bwMode="auto">
          <a:xfrm>
            <a:off x="4076700" y="1479550"/>
            <a:ext cx="488950" cy="2355850"/>
          </a:xfrm>
          <a:custGeom>
            <a:avLst/>
            <a:gdLst>
              <a:gd name="T0" fmla="*/ 0 w 308"/>
              <a:gd name="T1" fmla="*/ 1484 h 1484"/>
              <a:gd name="T2" fmla="*/ 308 w 308"/>
              <a:gd name="T3" fmla="*/ 0 h 1484"/>
              <a:gd name="T4" fmla="*/ 0 60000 65536"/>
              <a:gd name="T5" fmla="*/ 0 60000 65536"/>
              <a:gd name="T6" fmla="*/ 0 w 308"/>
              <a:gd name="T7" fmla="*/ 0 h 1484"/>
              <a:gd name="T8" fmla="*/ 308 w 308"/>
              <a:gd name="T9" fmla="*/ 1484 h 14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" h="1484">
                <a:moveTo>
                  <a:pt x="0" y="1484"/>
                </a:moveTo>
                <a:lnTo>
                  <a:pt x="30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565650" y="1479550"/>
            <a:ext cx="762000" cy="2349500"/>
          </a:xfrm>
          <a:custGeom>
            <a:avLst/>
            <a:gdLst>
              <a:gd name="T0" fmla="*/ 0 w 480"/>
              <a:gd name="T1" fmla="*/ 0 h 1480"/>
              <a:gd name="T2" fmla="*/ 480 w 480"/>
              <a:gd name="T3" fmla="*/ 1480 h 1480"/>
              <a:gd name="T4" fmla="*/ 0 60000 65536"/>
              <a:gd name="T5" fmla="*/ 0 60000 65536"/>
              <a:gd name="T6" fmla="*/ 0 w 480"/>
              <a:gd name="T7" fmla="*/ 0 h 1480"/>
              <a:gd name="T8" fmla="*/ 480 w 480"/>
              <a:gd name="T9" fmla="*/ 1480 h 1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480">
                <a:moveTo>
                  <a:pt x="0" y="0"/>
                </a:moveTo>
                <a:lnTo>
                  <a:pt x="480" y="148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28600" y="4495800"/>
            <a:ext cx="2971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T</a:t>
            </a:r>
            <a:r>
              <a:rPr lang="en-US" baseline="-25000">
                <a:latin typeface="Garamond" pitchFamily="18" charset="0"/>
              </a:rPr>
              <a:t>c</a:t>
            </a:r>
            <a:r>
              <a:rPr lang="en-US">
                <a:latin typeface="Garamond" pitchFamily="18" charset="0"/>
              </a:rPr>
              <a:t>: time of concentration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C = 2.08 (483.4 in English system)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A: drainage area in km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 (mi</a:t>
            </a:r>
            <a:r>
              <a:rPr lang="en-US" baseline="30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>
              <a:latin typeface="Garamond" pitchFamily="18" charset="0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13208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1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F9886-D69D-4F91-B760-38749EC033BE}" type="slidenum">
              <a:rPr lang="en-US"/>
              <a:pPr/>
              <a:t>28</a:t>
            </a:fld>
            <a:endParaRPr lang="en-US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427038"/>
            <a:ext cx="41910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Flow Routing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35814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Procedure to determine the flow hydrograph at a point on a watershed from a known hydrograph upstream</a:t>
            </a:r>
          </a:p>
          <a:p>
            <a:pPr>
              <a:lnSpc>
                <a:spcPct val="90000"/>
              </a:lnSpc>
            </a:pPr>
            <a:r>
              <a:rPr lang="en-US" sz="2800"/>
              <a:t>As the hydrograph travels, it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attenuates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gets delayed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4876800" y="152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876800" y="1447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876800" y="317500"/>
            <a:ext cx="1219200" cy="1130300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7086600" y="18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086600" y="3124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7239000" y="2127250"/>
            <a:ext cx="1511300" cy="99695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6934200" y="3429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6934200" y="4724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7239000" y="3990975"/>
            <a:ext cx="1676400" cy="733425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495800" y="547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096000" y="1371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705600" y="2057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458200" y="30622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5532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8458200" y="46624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3886200" y="1752600"/>
            <a:ext cx="2743200" cy="2819400"/>
          </a:xfrm>
          <a:custGeom>
            <a:avLst/>
            <a:gdLst>
              <a:gd name="T0" fmla="*/ 1248 w 1728"/>
              <a:gd name="T1" fmla="*/ 1680 h 1776"/>
              <a:gd name="T2" fmla="*/ 768 w 1728"/>
              <a:gd name="T3" fmla="*/ 1488 h 1776"/>
              <a:gd name="T4" fmla="*/ 432 w 1728"/>
              <a:gd name="T5" fmla="*/ 1296 h 1776"/>
              <a:gd name="T6" fmla="*/ 96 w 1728"/>
              <a:gd name="T7" fmla="*/ 960 h 1776"/>
              <a:gd name="T8" fmla="*/ 0 w 1728"/>
              <a:gd name="T9" fmla="*/ 672 h 1776"/>
              <a:gd name="T10" fmla="*/ 96 w 1728"/>
              <a:gd name="T11" fmla="*/ 336 h 1776"/>
              <a:gd name="T12" fmla="*/ 336 w 1728"/>
              <a:gd name="T13" fmla="*/ 144 h 1776"/>
              <a:gd name="T14" fmla="*/ 672 w 1728"/>
              <a:gd name="T15" fmla="*/ 0 h 1776"/>
              <a:gd name="T16" fmla="*/ 1008 w 1728"/>
              <a:gd name="T17" fmla="*/ 192 h 1776"/>
              <a:gd name="T18" fmla="*/ 1336 w 1728"/>
              <a:gd name="T19" fmla="*/ 463 h 1776"/>
              <a:gd name="T20" fmla="*/ 1461 w 1728"/>
              <a:gd name="T21" fmla="*/ 774 h 1776"/>
              <a:gd name="T22" fmla="*/ 1584 w 1728"/>
              <a:gd name="T23" fmla="*/ 1344 h 1776"/>
              <a:gd name="T24" fmla="*/ 1728 w 1728"/>
              <a:gd name="T25" fmla="*/ 1728 h 1776"/>
              <a:gd name="T26" fmla="*/ 1728 w 1728"/>
              <a:gd name="T27" fmla="*/ 1776 h 1776"/>
              <a:gd name="T28" fmla="*/ 1536 w 1728"/>
              <a:gd name="T29" fmla="*/ 1728 h 1776"/>
              <a:gd name="T30" fmla="*/ 1248 w 1728"/>
              <a:gd name="T31" fmla="*/ 168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8" h="1776">
                <a:moveTo>
                  <a:pt x="1248" y="1680"/>
                </a:moveTo>
                <a:lnTo>
                  <a:pt x="768" y="1488"/>
                </a:lnTo>
                <a:lnTo>
                  <a:pt x="432" y="1296"/>
                </a:lnTo>
                <a:lnTo>
                  <a:pt x="96" y="960"/>
                </a:lnTo>
                <a:lnTo>
                  <a:pt x="0" y="672"/>
                </a:lnTo>
                <a:lnTo>
                  <a:pt x="96" y="336"/>
                </a:lnTo>
                <a:lnTo>
                  <a:pt x="336" y="144"/>
                </a:lnTo>
                <a:lnTo>
                  <a:pt x="672" y="0"/>
                </a:lnTo>
                <a:lnTo>
                  <a:pt x="1008" y="192"/>
                </a:lnTo>
                <a:lnTo>
                  <a:pt x="1336" y="463"/>
                </a:lnTo>
                <a:lnTo>
                  <a:pt x="1461" y="774"/>
                </a:lnTo>
                <a:lnTo>
                  <a:pt x="1584" y="1344"/>
                </a:lnTo>
                <a:lnTo>
                  <a:pt x="1728" y="1728"/>
                </a:lnTo>
                <a:lnTo>
                  <a:pt x="1728" y="1776"/>
                </a:lnTo>
                <a:lnTo>
                  <a:pt x="1536" y="1728"/>
                </a:lnTo>
                <a:lnTo>
                  <a:pt x="1248" y="168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4495800" y="2209800"/>
            <a:ext cx="2133600" cy="2362200"/>
          </a:xfrm>
          <a:custGeom>
            <a:avLst/>
            <a:gdLst>
              <a:gd name="T0" fmla="*/ 1344 w 1344"/>
              <a:gd name="T1" fmla="*/ 1488 h 1488"/>
              <a:gd name="T2" fmla="*/ 1008 w 1344"/>
              <a:gd name="T3" fmla="*/ 1104 h 1488"/>
              <a:gd name="T4" fmla="*/ 720 w 1344"/>
              <a:gd name="T5" fmla="*/ 864 h 1488"/>
              <a:gd name="T6" fmla="*/ 563 w 1344"/>
              <a:gd name="T7" fmla="*/ 642 h 1488"/>
              <a:gd name="T8" fmla="*/ 336 w 1344"/>
              <a:gd name="T9" fmla="*/ 336 h 1488"/>
              <a:gd name="T10" fmla="*/ 0 w 1344"/>
              <a:gd name="T11" fmla="*/ 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4" h="1488">
                <a:moveTo>
                  <a:pt x="1344" y="1488"/>
                </a:moveTo>
                <a:cubicBezTo>
                  <a:pt x="1228" y="1348"/>
                  <a:pt x="1112" y="1208"/>
                  <a:pt x="1008" y="1104"/>
                </a:cubicBezTo>
                <a:cubicBezTo>
                  <a:pt x="904" y="1000"/>
                  <a:pt x="794" y="941"/>
                  <a:pt x="720" y="864"/>
                </a:cubicBezTo>
                <a:cubicBezTo>
                  <a:pt x="646" y="787"/>
                  <a:pt x="627" y="730"/>
                  <a:pt x="563" y="642"/>
                </a:cubicBezTo>
                <a:cubicBezTo>
                  <a:pt x="499" y="554"/>
                  <a:pt x="430" y="443"/>
                  <a:pt x="336" y="336"/>
                </a:cubicBezTo>
                <a:cubicBezTo>
                  <a:pt x="242" y="229"/>
                  <a:pt x="136" y="10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4784725" y="3476625"/>
            <a:ext cx="1320800" cy="481013"/>
          </a:xfrm>
          <a:custGeom>
            <a:avLst/>
            <a:gdLst>
              <a:gd name="T0" fmla="*/ 832 w 832"/>
              <a:gd name="T1" fmla="*/ 303 h 303"/>
              <a:gd name="T2" fmla="*/ 724 w 832"/>
              <a:gd name="T3" fmla="*/ 257 h 303"/>
              <a:gd name="T4" fmla="*/ 303 w 832"/>
              <a:gd name="T5" fmla="*/ 202 h 303"/>
              <a:gd name="T6" fmla="*/ 155 w 832"/>
              <a:gd name="T7" fmla="*/ 54 h 303"/>
              <a:gd name="T8" fmla="*/ 0 w 832"/>
              <a:gd name="T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2" h="303">
                <a:moveTo>
                  <a:pt x="832" y="303"/>
                </a:moveTo>
                <a:cubicBezTo>
                  <a:pt x="813" y="275"/>
                  <a:pt x="756" y="267"/>
                  <a:pt x="724" y="257"/>
                </a:cubicBezTo>
                <a:cubicBezTo>
                  <a:pt x="620" y="188"/>
                  <a:pt x="396" y="205"/>
                  <a:pt x="303" y="202"/>
                </a:cubicBezTo>
                <a:cubicBezTo>
                  <a:pt x="229" y="176"/>
                  <a:pt x="206" y="105"/>
                  <a:pt x="155" y="54"/>
                </a:cubicBezTo>
                <a:cubicBezTo>
                  <a:pt x="124" y="23"/>
                  <a:pt x="42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5562600" y="2611438"/>
            <a:ext cx="247650" cy="1050925"/>
          </a:xfrm>
          <a:custGeom>
            <a:avLst/>
            <a:gdLst>
              <a:gd name="T0" fmla="*/ 117 w 156"/>
              <a:gd name="T1" fmla="*/ 662 h 662"/>
              <a:gd name="T2" fmla="*/ 78 w 156"/>
              <a:gd name="T3" fmla="*/ 420 h 662"/>
              <a:gd name="T4" fmla="*/ 47 w 156"/>
              <a:gd name="T5" fmla="*/ 109 h 662"/>
              <a:gd name="T6" fmla="*/ 0 w 156"/>
              <a:gd name="T7" fmla="*/ 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" h="662">
                <a:moveTo>
                  <a:pt x="117" y="662"/>
                </a:moveTo>
                <a:cubicBezTo>
                  <a:pt x="129" y="578"/>
                  <a:pt x="156" y="474"/>
                  <a:pt x="78" y="420"/>
                </a:cubicBezTo>
                <a:cubicBezTo>
                  <a:pt x="13" y="326"/>
                  <a:pt x="57" y="246"/>
                  <a:pt x="47" y="109"/>
                </a:cubicBezTo>
                <a:cubicBezTo>
                  <a:pt x="44" y="75"/>
                  <a:pt x="15" y="3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4165600" y="2619375"/>
            <a:ext cx="952500" cy="250825"/>
          </a:xfrm>
          <a:custGeom>
            <a:avLst/>
            <a:gdLst>
              <a:gd name="T0" fmla="*/ 600 w 600"/>
              <a:gd name="T1" fmla="*/ 158 h 158"/>
              <a:gd name="T2" fmla="*/ 281 w 600"/>
              <a:gd name="T3" fmla="*/ 135 h 158"/>
              <a:gd name="T4" fmla="*/ 179 w 600"/>
              <a:gd name="T5" fmla="*/ 73 h 158"/>
              <a:gd name="T6" fmla="*/ 0 w 600"/>
              <a:gd name="T7" fmla="*/ 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158">
                <a:moveTo>
                  <a:pt x="600" y="158"/>
                </a:moveTo>
                <a:cubicBezTo>
                  <a:pt x="479" y="123"/>
                  <a:pt x="509" y="142"/>
                  <a:pt x="281" y="135"/>
                </a:cubicBezTo>
                <a:cubicBezTo>
                  <a:pt x="247" y="114"/>
                  <a:pt x="213" y="94"/>
                  <a:pt x="179" y="73"/>
                </a:cubicBezTo>
                <a:cubicBezTo>
                  <a:pt x="158" y="0"/>
                  <a:pt x="61" y="3"/>
                  <a:pt x="0" y="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5010150" y="1993900"/>
            <a:ext cx="258763" cy="914400"/>
          </a:xfrm>
          <a:custGeom>
            <a:avLst/>
            <a:gdLst>
              <a:gd name="T0" fmla="*/ 107 w 163"/>
              <a:gd name="T1" fmla="*/ 576 h 576"/>
              <a:gd name="T2" fmla="*/ 68 w 163"/>
              <a:gd name="T3" fmla="*/ 249 h 576"/>
              <a:gd name="T4" fmla="*/ 37 w 163"/>
              <a:gd name="T5" fmla="*/ 210 h 576"/>
              <a:gd name="T6" fmla="*/ 6 w 163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576">
                <a:moveTo>
                  <a:pt x="107" y="576"/>
                </a:moveTo>
                <a:cubicBezTo>
                  <a:pt x="135" y="481"/>
                  <a:pt x="163" y="311"/>
                  <a:pt x="68" y="249"/>
                </a:cubicBezTo>
                <a:cubicBezTo>
                  <a:pt x="38" y="163"/>
                  <a:pt x="88" y="293"/>
                  <a:pt x="37" y="210"/>
                </a:cubicBezTo>
                <a:cubicBezTo>
                  <a:pt x="0" y="151"/>
                  <a:pt x="6" y="62"/>
                  <a:pt x="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4648200" y="1524000"/>
            <a:ext cx="533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5334000" y="2743200"/>
            <a:ext cx="1600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 flipV="1">
            <a:off x="6248400" y="41148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3352800" y="47386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3352800" y="60340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3352800" y="4903788"/>
            <a:ext cx="1219200" cy="1130300"/>
          </a:xfrm>
          <a:custGeom>
            <a:avLst/>
            <a:gdLst>
              <a:gd name="T0" fmla="*/ 0 w 768"/>
              <a:gd name="T1" fmla="*/ 712 h 712"/>
              <a:gd name="T2" fmla="*/ 144 w 768"/>
              <a:gd name="T3" fmla="*/ 472 h 712"/>
              <a:gd name="T4" fmla="*/ 240 w 768"/>
              <a:gd name="T5" fmla="*/ 40 h 712"/>
              <a:gd name="T6" fmla="*/ 288 w 768"/>
              <a:gd name="T7" fmla="*/ 232 h 712"/>
              <a:gd name="T8" fmla="*/ 336 w 768"/>
              <a:gd name="T9" fmla="*/ 472 h 712"/>
              <a:gd name="T10" fmla="*/ 480 w 768"/>
              <a:gd name="T11" fmla="*/ 616 h 712"/>
              <a:gd name="T12" fmla="*/ 768 w 768"/>
              <a:gd name="T13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712">
                <a:moveTo>
                  <a:pt x="0" y="712"/>
                </a:moveTo>
                <a:cubicBezTo>
                  <a:pt x="52" y="648"/>
                  <a:pt x="104" y="584"/>
                  <a:pt x="144" y="472"/>
                </a:cubicBezTo>
                <a:cubicBezTo>
                  <a:pt x="184" y="360"/>
                  <a:pt x="216" y="80"/>
                  <a:pt x="240" y="40"/>
                </a:cubicBezTo>
                <a:cubicBezTo>
                  <a:pt x="264" y="0"/>
                  <a:pt x="272" y="160"/>
                  <a:pt x="288" y="232"/>
                </a:cubicBezTo>
                <a:cubicBezTo>
                  <a:pt x="304" y="304"/>
                  <a:pt x="304" y="408"/>
                  <a:pt x="336" y="472"/>
                </a:cubicBezTo>
                <a:cubicBezTo>
                  <a:pt x="368" y="536"/>
                  <a:pt x="408" y="576"/>
                  <a:pt x="480" y="616"/>
                </a:cubicBezTo>
                <a:cubicBezTo>
                  <a:pt x="552" y="656"/>
                  <a:pt x="660" y="684"/>
                  <a:pt x="768" y="712"/>
                </a:cubicBezTo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971800" y="51339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Q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5029200" y="59578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t</a:t>
            </a:r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3505200" y="5022850"/>
            <a:ext cx="1511300" cy="996950"/>
          </a:xfrm>
          <a:custGeom>
            <a:avLst/>
            <a:gdLst>
              <a:gd name="T0" fmla="*/ 0 w 952"/>
              <a:gd name="T1" fmla="*/ 628 h 628"/>
              <a:gd name="T2" fmla="*/ 144 w 952"/>
              <a:gd name="T3" fmla="*/ 388 h 628"/>
              <a:gd name="T4" fmla="*/ 298 w 952"/>
              <a:gd name="T5" fmla="*/ 31 h 628"/>
              <a:gd name="T6" fmla="*/ 376 w 952"/>
              <a:gd name="T7" fmla="*/ 202 h 628"/>
              <a:gd name="T8" fmla="*/ 477 w 952"/>
              <a:gd name="T9" fmla="*/ 413 h 628"/>
              <a:gd name="T10" fmla="*/ 633 w 952"/>
              <a:gd name="T11" fmla="*/ 529 h 628"/>
              <a:gd name="T12" fmla="*/ 952 w 952"/>
              <a:gd name="T13" fmla="*/ 623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628">
                <a:moveTo>
                  <a:pt x="0" y="628"/>
                </a:moveTo>
                <a:cubicBezTo>
                  <a:pt x="52" y="564"/>
                  <a:pt x="94" y="488"/>
                  <a:pt x="144" y="388"/>
                </a:cubicBezTo>
                <a:cubicBezTo>
                  <a:pt x="194" y="288"/>
                  <a:pt x="259" y="62"/>
                  <a:pt x="298" y="31"/>
                </a:cubicBezTo>
                <a:cubicBezTo>
                  <a:pt x="337" y="0"/>
                  <a:pt x="346" y="138"/>
                  <a:pt x="376" y="202"/>
                </a:cubicBezTo>
                <a:cubicBezTo>
                  <a:pt x="406" y="266"/>
                  <a:pt x="434" y="359"/>
                  <a:pt x="477" y="413"/>
                </a:cubicBezTo>
                <a:cubicBezTo>
                  <a:pt x="520" y="467"/>
                  <a:pt x="554" y="494"/>
                  <a:pt x="633" y="529"/>
                </a:cubicBezTo>
                <a:cubicBezTo>
                  <a:pt x="712" y="564"/>
                  <a:pt x="886" y="604"/>
                  <a:pt x="952" y="623"/>
                </a:cubicBezTo>
              </a:path>
            </a:pathLst>
          </a:cu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3657600" y="5286375"/>
            <a:ext cx="1676400" cy="733425"/>
          </a:xfrm>
          <a:custGeom>
            <a:avLst/>
            <a:gdLst>
              <a:gd name="T0" fmla="*/ 0 w 1056"/>
              <a:gd name="T1" fmla="*/ 462 h 462"/>
              <a:gd name="T2" fmla="*/ 275 w 1056"/>
              <a:gd name="T3" fmla="*/ 188 h 462"/>
              <a:gd name="T4" fmla="*/ 528 w 1056"/>
              <a:gd name="T5" fmla="*/ 30 h 462"/>
              <a:gd name="T6" fmla="*/ 912 w 1056"/>
              <a:gd name="T7" fmla="*/ 366 h 462"/>
              <a:gd name="T8" fmla="*/ 1056 w 1056"/>
              <a:gd name="T9" fmla="*/ 46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462">
                <a:moveTo>
                  <a:pt x="0" y="462"/>
                </a:moveTo>
                <a:cubicBezTo>
                  <a:pt x="46" y="416"/>
                  <a:pt x="187" y="260"/>
                  <a:pt x="275" y="188"/>
                </a:cubicBezTo>
                <a:cubicBezTo>
                  <a:pt x="363" y="116"/>
                  <a:pt x="422" y="0"/>
                  <a:pt x="528" y="30"/>
                </a:cubicBezTo>
                <a:cubicBezTo>
                  <a:pt x="634" y="60"/>
                  <a:pt x="824" y="294"/>
                  <a:pt x="912" y="366"/>
                </a:cubicBezTo>
                <a:cubicBezTo>
                  <a:pt x="1000" y="438"/>
                  <a:pt x="1028" y="450"/>
                  <a:pt x="1056" y="462"/>
                </a:cubicBez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BBBE-C3E4-43DA-B76C-D88B38946179}" type="slidenum">
              <a:rPr lang="en-US"/>
              <a:pPr/>
              <a:t>29</a:t>
            </a:fld>
            <a:endParaRPr lang="en-US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/>
              <a:t>Hydrologic Routing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7713895"/>
              </p:ext>
            </p:extLst>
          </p:nvPr>
        </p:nvGraphicFramePr>
        <p:xfrm>
          <a:off x="1055688" y="2819400"/>
          <a:ext cx="1306512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1307880" imgH="304560" progId="Equation.3">
                  <p:embed/>
                </p:oleObj>
              </mc:Choice>
              <mc:Fallback>
                <p:oleObj name="Equation" r:id="rId3" imgW="13078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819400"/>
                        <a:ext cx="1306512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14388"/>
              </p:ext>
            </p:extLst>
          </p:nvPr>
        </p:nvGraphicFramePr>
        <p:xfrm>
          <a:off x="6705600" y="2819400"/>
          <a:ext cx="15319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1536480" imgH="304560" progId="Equation.3">
                  <p:embed/>
                </p:oleObj>
              </mc:Choice>
              <mc:Fallback>
                <p:oleObj name="Equation" r:id="rId5" imgW="15364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153193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" y="3138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Upstream hydrograph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3600" y="3124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Downstream hydrograph</a:t>
            </a:r>
          </a:p>
        </p:txBody>
      </p:sp>
      <p:graphicFrame>
        <p:nvGraphicFramePr>
          <p:cNvPr id="10250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5184251"/>
              </p:ext>
            </p:extLst>
          </p:nvPr>
        </p:nvGraphicFramePr>
        <p:xfrm>
          <a:off x="381000" y="4191000"/>
          <a:ext cx="16541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7" imgW="1650960" imgH="609480" progId="Equation.3">
                  <p:embed/>
                </p:oleObj>
              </mc:Choice>
              <mc:Fallback>
                <p:oleObj name="Equation" r:id="rId7" imgW="1650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16541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28600" y="36576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Input, output, and storage are related by continuity equation:</a:t>
            </a: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228600" y="914400"/>
            <a:ext cx="2922588" cy="1784350"/>
            <a:chOff x="153" y="1147"/>
            <a:chExt cx="1841" cy="1124"/>
          </a:xfrm>
        </p:grpSpPr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153" y="1147"/>
              <a:ext cx="1841" cy="1124"/>
              <a:chOff x="153" y="1147"/>
              <a:chExt cx="1841" cy="1124"/>
            </a:xfrm>
          </p:grpSpPr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180" y="1147"/>
                <a:ext cx="1814" cy="1094"/>
              </a:xfrm>
              <a:prstGeom prst="rect">
                <a:avLst/>
              </a:prstGeom>
              <a:solidFill>
                <a:srgbClr val="02AA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257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" t="42827" r="52379" b="6725"/>
              <a:stretch>
                <a:fillRect/>
              </a:stretch>
            </p:blipFill>
            <p:spPr bwMode="auto">
              <a:xfrm>
                <a:off x="153" y="1209"/>
                <a:ext cx="1787" cy="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307" y="2156"/>
                <a:ext cx="1646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 flipV="1">
                <a:off x="314" y="1222"/>
                <a:ext cx="0" cy="93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Text Box 20"/>
              <p:cNvSpPr txBox="1">
                <a:spLocks noChangeArrowheads="1"/>
              </p:cNvSpPr>
              <p:nvPr/>
            </p:nvSpPr>
            <p:spPr bwMode="auto">
              <a:xfrm>
                <a:off x="310" y="1187"/>
                <a:ext cx="6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2"/>
                    </a:solidFill>
                    <a:effectLst/>
                  </a:rPr>
                  <a:t>Discharge</a:t>
                </a:r>
              </a:p>
            </p:txBody>
          </p:sp>
          <p:sp>
            <p:nvSpPr>
              <p:cNvPr id="10261" name="Text Box 21"/>
              <p:cNvSpPr txBox="1">
                <a:spLocks noChangeArrowheads="1"/>
              </p:cNvSpPr>
              <p:nvPr/>
            </p:nvSpPr>
            <p:spPr bwMode="auto">
              <a:xfrm>
                <a:off x="439" y="1403"/>
                <a:ext cx="42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tx1"/>
                    </a:solidFill>
                    <a:effectLst/>
                  </a:rPr>
                  <a:t>Inflow</a:t>
                </a:r>
              </a:p>
            </p:txBody>
          </p:sp>
        </p:grpSp>
        <p:graphicFrame>
          <p:nvGraphicFramePr>
            <p:cNvPr id="1026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9357651"/>
                </p:ext>
              </p:extLst>
            </p:nvPr>
          </p:nvGraphicFramePr>
          <p:xfrm>
            <a:off x="1210" y="1239"/>
            <a:ext cx="296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1" name="Equation" r:id="rId10" imgW="469800" imgH="304560" progId="Equation.3">
                    <p:embed/>
                  </p:oleObj>
                </mc:Choice>
                <mc:Fallback>
                  <p:oleObj name="Equation" r:id="rId10" imgW="46980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0" y="1239"/>
                          <a:ext cx="296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5956300" y="931863"/>
            <a:ext cx="2995613" cy="1743075"/>
            <a:chOff x="3617" y="1075"/>
            <a:chExt cx="1887" cy="1098"/>
          </a:xfrm>
        </p:grpSpPr>
        <p:grpSp>
          <p:nvGrpSpPr>
            <p:cNvPr id="10264" name="Group 24"/>
            <p:cNvGrpSpPr>
              <a:grpSpLocks/>
            </p:cNvGrpSpPr>
            <p:nvPr/>
          </p:nvGrpSpPr>
          <p:grpSpPr bwMode="auto">
            <a:xfrm>
              <a:off x="3617" y="1075"/>
              <a:ext cx="1887" cy="1098"/>
              <a:chOff x="2979" y="1243"/>
              <a:chExt cx="2447" cy="1554"/>
            </a:xfrm>
          </p:grpSpPr>
          <p:sp>
            <p:nvSpPr>
              <p:cNvPr id="10265" name="Rectangle 25"/>
              <p:cNvSpPr>
                <a:spLocks noChangeArrowheads="1"/>
              </p:cNvSpPr>
              <p:nvPr/>
            </p:nvSpPr>
            <p:spPr bwMode="auto">
              <a:xfrm>
                <a:off x="2979" y="1243"/>
                <a:ext cx="2447" cy="1554"/>
              </a:xfrm>
              <a:prstGeom prst="rect">
                <a:avLst/>
              </a:prstGeom>
              <a:solidFill>
                <a:srgbClr val="02AA8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26"/>
              <p:cNvSpPr>
                <a:spLocks/>
              </p:cNvSpPr>
              <p:nvPr/>
            </p:nvSpPr>
            <p:spPr bwMode="auto">
              <a:xfrm>
                <a:off x="3154" y="1940"/>
                <a:ext cx="2150" cy="737"/>
              </a:xfrm>
              <a:custGeom>
                <a:avLst/>
                <a:gdLst>
                  <a:gd name="T0" fmla="*/ 0 w 2150"/>
                  <a:gd name="T1" fmla="*/ 737 h 737"/>
                  <a:gd name="T2" fmla="*/ 183 w 2150"/>
                  <a:gd name="T3" fmla="*/ 673 h 737"/>
                  <a:gd name="T4" fmla="*/ 329 w 2150"/>
                  <a:gd name="T5" fmla="*/ 526 h 737"/>
                  <a:gd name="T6" fmla="*/ 494 w 2150"/>
                  <a:gd name="T7" fmla="*/ 353 h 737"/>
                  <a:gd name="T8" fmla="*/ 732 w 2150"/>
                  <a:gd name="T9" fmla="*/ 161 h 737"/>
                  <a:gd name="T10" fmla="*/ 1106 w 2150"/>
                  <a:gd name="T11" fmla="*/ 23 h 737"/>
                  <a:gd name="T12" fmla="*/ 1190 w 2150"/>
                  <a:gd name="T13" fmla="*/ 24 h 737"/>
                  <a:gd name="T14" fmla="*/ 1342 w 2150"/>
                  <a:gd name="T15" fmla="*/ 72 h 737"/>
                  <a:gd name="T16" fmla="*/ 1458 w 2150"/>
                  <a:gd name="T17" fmla="*/ 148 h 737"/>
                  <a:gd name="T18" fmla="*/ 1602 w 2150"/>
                  <a:gd name="T19" fmla="*/ 308 h 737"/>
                  <a:gd name="T20" fmla="*/ 1698 w 2150"/>
                  <a:gd name="T21" fmla="*/ 400 h 737"/>
                  <a:gd name="T22" fmla="*/ 1818 w 2150"/>
                  <a:gd name="T23" fmla="*/ 512 h 737"/>
                  <a:gd name="T24" fmla="*/ 1930 w 2150"/>
                  <a:gd name="T25" fmla="*/ 604 h 737"/>
                  <a:gd name="T26" fmla="*/ 2034 w 2150"/>
                  <a:gd name="T27" fmla="*/ 664 h 737"/>
                  <a:gd name="T28" fmla="*/ 2150 w 2150"/>
                  <a:gd name="T29" fmla="*/ 71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0" h="737">
                    <a:moveTo>
                      <a:pt x="0" y="737"/>
                    </a:moveTo>
                    <a:cubicBezTo>
                      <a:pt x="30" y="726"/>
                      <a:pt x="128" y="708"/>
                      <a:pt x="183" y="673"/>
                    </a:cubicBezTo>
                    <a:cubicBezTo>
                      <a:pt x="238" y="638"/>
                      <a:pt x="277" y="579"/>
                      <a:pt x="329" y="526"/>
                    </a:cubicBezTo>
                    <a:cubicBezTo>
                      <a:pt x="381" y="473"/>
                      <a:pt x="427" y="414"/>
                      <a:pt x="494" y="353"/>
                    </a:cubicBezTo>
                    <a:cubicBezTo>
                      <a:pt x="561" y="292"/>
                      <a:pt x="630" y="216"/>
                      <a:pt x="732" y="161"/>
                    </a:cubicBezTo>
                    <a:cubicBezTo>
                      <a:pt x="834" y="106"/>
                      <a:pt x="1030" y="46"/>
                      <a:pt x="1106" y="23"/>
                    </a:cubicBezTo>
                    <a:cubicBezTo>
                      <a:pt x="1182" y="0"/>
                      <a:pt x="1151" y="16"/>
                      <a:pt x="1190" y="24"/>
                    </a:cubicBezTo>
                    <a:cubicBezTo>
                      <a:pt x="1229" y="32"/>
                      <a:pt x="1297" y="51"/>
                      <a:pt x="1342" y="72"/>
                    </a:cubicBezTo>
                    <a:cubicBezTo>
                      <a:pt x="1387" y="93"/>
                      <a:pt x="1415" y="109"/>
                      <a:pt x="1458" y="148"/>
                    </a:cubicBezTo>
                    <a:cubicBezTo>
                      <a:pt x="1501" y="187"/>
                      <a:pt x="1562" y="266"/>
                      <a:pt x="1602" y="308"/>
                    </a:cubicBezTo>
                    <a:cubicBezTo>
                      <a:pt x="1642" y="350"/>
                      <a:pt x="1662" y="366"/>
                      <a:pt x="1698" y="400"/>
                    </a:cubicBezTo>
                    <a:cubicBezTo>
                      <a:pt x="1734" y="434"/>
                      <a:pt x="1779" y="478"/>
                      <a:pt x="1818" y="512"/>
                    </a:cubicBezTo>
                    <a:cubicBezTo>
                      <a:pt x="1857" y="546"/>
                      <a:pt x="1894" y="579"/>
                      <a:pt x="1930" y="604"/>
                    </a:cubicBezTo>
                    <a:cubicBezTo>
                      <a:pt x="1966" y="629"/>
                      <a:pt x="1997" y="646"/>
                      <a:pt x="2034" y="664"/>
                    </a:cubicBezTo>
                    <a:cubicBezTo>
                      <a:pt x="2071" y="682"/>
                      <a:pt x="2126" y="702"/>
                      <a:pt x="2150" y="712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67" name="Group 27"/>
              <p:cNvGrpSpPr>
                <a:grpSpLocks/>
              </p:cNvGrpSpPr>
              <p:nvPr/>
            </p:nvGrpSpPr>
            <p:grpSpPr bwMode="auto">
              <a:xfrm>
                <a:off x="3136" y="1350"/>
                <a:ext cx="2259" cy="1325"/>
                <a:chOff x="530" y="1070"/>
                <a:chExt cx="2259" cy="1325"/>
              </a:xfrm>
            </p:grpSpPr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>
                  <a:off x="530" y="2395"/>
                  <a:ext cx="2259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39" y="1070"/>
                  <a:ext cx="0" cy="132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70" name="Text Box 30"/>
              <p:cNvSpPr txBox="1">
                <a:spLocks noChangeArrowheads="1"/>
              </p:cNvSpPr>
              <p:nvPr/>
            </p:nvSpPr>
            <p:spPr bwMode="auto">
              <a:xfrm>
                <a:off x="3139" y="1301"/>
                <a:ext cx="784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2"/>
                    </a:solidFill>
                    <a:effectLst/>
                  </a:rPr>
                  <a:t>Discharge</a:t>
                </a:r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4675" y="2043"/>
                <a:ext cx="651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tx1"/>
                    </a:solidFill>
                    <a:effectLst/>
                  </a:rPr>
                  <a:t>Outflow</a:t>
                </a:r>
              </a:p>
            </p:txBody>
          </p:sp>
        </p:grpSp>
        <p:graphicFrame>
          <p:nvGraphicFramePr>
            <p:cNvPr id="1027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287384"/>
                </p:ext>
              </p:extLst>
            </p:nvPr>
          </p:nvGraphicFramePr>
          <p:xfrm>
            <a:off x="4034" y="1334"/>
            <a:ext cx="335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name="Equation" r:id="rId12" imgW="533160" imgH="304560" progId="Equation.3">
                    <p:embed/>
                  </p:oleObj>
                </mc:Choice>
                <mc:Fallback>
                  <p:oleObj name="Equation" r:id="rId12" imgW="533160" imgH="304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4" y="1334"/>
                          <a:ext cx="335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5249863" y="1436688"/>
            <a:ext cx="817562" cy="420687"/>
          </a:xfrm>
          <a:prstGeom prst="rightArrow">
            <a:avLst>
              <a:gd name="adj1" fmla="val 50000"/>
              <a:gd name="adj2" fmla="val 4858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22700" y="1316038"/>
            <a:ext cx="1524000" cy="782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Transfer</a:t>
            </a:r>
          </a:p>
          <a:p>
            <a:pPr algn="ctr" eaLnBrk="0" hangingPunct="0"/>
            <a:r>
              <a:rPr lang="en-US" sz="1800">
                <a:solidFill>
                  <a:schemeClr val="tx1"/>
                </a:solidFill>
                <a:effectLst/>
              </a:rPr>
              <a:t>Function</a:t>
            </a: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2695575" y="1520825"/>
            <a:ext cx="1103313" cy="379413"/>
          </a:xfrm>
          <a:prstGeom prst="rightArrow">
            <a:avLst>
              <a:gd name="adj1" fmla="val 50000"/>
              <a:gd name="adj2" fmla="val 7269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2133600" y="42814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Q and S are unknown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04800" y="4967288"/>
            <a:ext cx="6553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Storage can be expressed as a function of I(t) or Q(t) or both</a:t>
            </a:r>
          </a:p>
        </p:txBody>
      </p:sp>
      <p:pic>
        <p:nvPicPr>
          <p:cNvPr id="10281" name="Picture 4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2705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457200" y="6172200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effectLst/>
              </a:rPr>
              <a:t>For a linear reservoir, S=</a:t>
            </a:r>
            <a:r>
              <a:rPr lang="en-US" sz="1800" b="0" i="1">
                <a:solidFill>
                  <a:schemeClr val="tx1"/>
                </a:solidFill>
                <a:effectLst/>
              </a:rPr>
              <a:t>k</a:t>
            </a:r>
            <a:r>
              <a:rPr lang="en-US" sz="1800" b="0">
                <a:solidFill>
                  <a:schemeClr val="tx1"/>
                </a:solidFill>
                <a:effectLst/>
              </a:rPr>
              <a:t>Q</a:t>
            </a:r>
          </a:p>
        </p:txBody>
      </p:sp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4287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400"/>
            <a:ext cx="1533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3200400" y="5562600"/>
            <a:ext cx="3124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Subsurface flow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Lateral movement of water occurring through the soil above the water 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primary mechanism for stream flow generation when </a:t>
            </a:r>
            <a:r>
              <a:rPr lang="en-US" sz="2800" i="1" smtClean="0"/>
              <a:t>f</a:t>
            </a:r>
            <a:r>
              <a:rPr lang="en-US" sz="2800" smtClean="0"/>
              <a:t>&gt;</a:t>
            </a:r>
            <a:r>
              <a:rPr lang="en-US" sz="2800" i="1" smtClean="0"/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Matrix/translatory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Lateral flow of old water displaced by precipitation inputs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Near surface lateral conductivity is greater than overall vertical conductivity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Porosity and permeability higher near the 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Macropore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Movement of water through large conduits in the soil</a:t>
            </a:r>
          </a:p>
        </p:txBody>
      </p:sp>
    </p:spTree>
    <p:extLst>
      <p:ext uri="{BB962C8B-B14F-4D97-AF65-F5344CB8AC3E}">
        <p14:creationId xmlns:p14="http://schemas.microsoft.com/office/powerpoint/2010/main" val="12217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2C66F-01A0-47F6-81A3-9B4167227DA7}" type="slidenum">
              <a:rPr lang="en-US"/>
              <a:pPr/>
              <a:t>30</a:t>
            </a:fld>
            <a:endParaRPr lang="en-US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7638"/>
            <a:ext cx="8229600" cy="766762"/>
          </a:xfrm>
        </p:spPr>
        <p:txBody>
          <a:bodyPr/>
          <a:lstStyle/>
          <a:p>
            <a:r>
              <a:rPr lang="en-US"/>
              <a:t>Level pool methodology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33388" y="1141413"/>
            <a:ext cx="4471987" cy="5605462"/>
            <a:chOff x="273" y="719"/>
            <a:chExt cx="2817" cy="3531"/>
          </a:xfrm>
        </p:grpSpPr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73" y="2541"/>
              <a:ext cx="2817" cy="1709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74" y="719"/>
              <a:ext cx="2807" cy="1746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979795"/>
                </p:ext>
              </p:extLst>
            </p:nvPr>
          </p:nvGraphicFramePr>
          <p:xfrm>
            <a:off x="484" y="1156"/>
            <a:ext cx="28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6" name="Equation" r:id="rId3" imgW="457200" imgH="368280" progId="Equation.3">
                    <p:embed/>
                  </p:oleObj>
                </mc:Choice>
                <mc:Fallback>
                  <p:oleObj name="Equation" r:id="rId3" imgW="4572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156"/>
                          <a:ext cx="28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" t="42827" r="52379" b="6725"/>
            <a:stretch>
              <a:fillRect/>
            </a:stretch>
          </p:blipFill>
          <p:spPr bwMode="auto">
            <a:xfrm>
              <a:off x="600" y="807"/>
              <a:ext cx="2216" cy="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809" y="1416"/>
              <a:ext cx="2194" cy="737"/>
            </a:xfrm>
            <a:custGeom>
              <a:avLst/>
              <a:gdLst>
                <a:gd name="T0" fmla="*/ 0 w 2194"/>
                <a:gd name="T1" fmla="*/ 737 h 737"/>
                <a:gd name="T2" fmla="*/ 183 w 2194"/>
                <a:gd name="T3" fmla="*/ 673 h 737"/>
                <a:gd name="T4" fmla="*/ 329 w 2194"/>
                <a:gd name="T5" fmla="*/ 526 h 737"/>
                <a:gd name="T6" fmla="*/ 494 w 2194"/>
                <a:gd name="T7" fmla="*/ 353 h 737"/>
                <a:gd name="T8" fmla="*/ 732 w 2194"/>
                <a:gd name="T9" fmla="*/ 161 h 737"/>
                <a:gd name="T10" fmla="*/ 1106 w 2194"/>
                <a:gd name="T11" fmla="*/ 23 h 737"/>
                <a:gd name="T12" fmla="*/ 1381 w 2194"/>
                <a:gd name="T13" fmla="*/ 23 h 737"/>
                <a:gd name="T14" fmla="*/ 1664 w 2194"/>
                <a:gd name="T15" fmla="*/ 78 h 737"/>
                <a:gd name="T16" fmla="*/ 1884 w 2194"/>
                <a:gd name="T17" fmla="*/ 170 h 737"/>
                <a:gd name="T18" fmla="*/ 2194 w 2194"/>
                <a:gd name="T19" fmla="*/ 362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4" h="737">
                  <a:moveTo>
                    <a:pt x="0" y="737"/>
                  </a:moveTo>
                  <a:cubicBezTo>
                    <a:pt x="30" y="726"/>
                    <a:pt x="128" y="708"/>
                    <a:pt x="183" y="673"/>
                  </a:cubicBezTo>
                  <a:cubicBezTo>
                    <a:pt x="238" y="638"/>
                    <a:pt x="277" y="579"/>
                    <a:pt x="329" y="526"/>
                  </a:cubicBezTo>
                  <a:cubicBezTo>
                    <a:pt x="381" y="473"/>
                    <a:pt x="427" y="414"/>
                    <a:pt x="494" y="353"/>
                  </a:cubicBezTo>
                  <a:cubicBezTo>
                    <a:pt x="561" y="292"/>
                    <a:pt x="630" y="216"/>
                    <a:pt x="732" y="161"/>
                  </a:cubicBezTo>
                  <a:cubicBezTo>
                    <a:pt x="834" y="106"/>
                    <a:pt x="998" y="46"/>
                    <a:pt x="1106" y="23"/>
                  </a:cubicBezTo>
                  <a:cubicBezTo>
                    <a:pt x="1214" y="0"/>
                    <a:pt x="1288" y="14"/>
                    <a:pt x="1381" y="23"/>
                  </a:cubicBezTo>
                  <a:cubicBezTo>
                    <a:pt x="1474" y="32"/>
                    <a:pt x="1580" y="54"/>
                    <a:pt x="1664" y="78"/>
                  </a:cubicBezTo>
                  <a:cubicBezTo>
                    <a:pt x="1748" y="102"/>
                    <a:pt x="1796" y="123"/>
                    <a:pt x="1884" y="170"/>
                  </a:cubicBezTo>
                  <a:cubicBezTo>
                    <a:pt x="1972" y="217"/>
                    <a:pt x="2142" y="330"/>
                    <a:pt x="2194" y="36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998" y="1408"/>
              <a:ext cx="0" cy="260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891" y="3181"/>
              <a:ext cx="2176" cy="788"/>
            </a:xfrm>
            <a:custGeom>
              <a:avLst/>
              <a:gdLst>
                <a:gd name="T0" fmla="*/ 0 w 2176"/>
                <a:gd name="T1" fmla="*/ 788 h 788"/>
                <a:gd name="T2" fmla="*/ 237 w 2176"/>
                <a:gd name="T3" fmla="*/ 688 h 788"/>
                <a:gd name="T4" fmla="*/ 420 w 2176"/>
                <a:gd name="T5" fmla="*/ 523 h 788"/>
                <a:gd name="T6" fmla="*/ 585 w 2176"/>
                <a:gd name="T7" fmla="*/ 313 h 788"/>
                <a:gd name="T8" fmla="*/ 786 w 2176"/>
                <a:gd name="T9" fmla="*/ 94 h 788"/>
                <a:gd name="T10" fmla="*/ 1069 w 2176"/>
                <a:gd name="T11" fmla="*/ 11 h 788"/>
                <a:gd name="T12" fmla="*/ 1334 w 2176"/>
                <a:gd name="T13" fmla="*/ 30 h 788"/>
                <a:gd name="T14" fmla="*/ 1572 w 2176"/>
                <a:gd name="T15" fmla="*/ 139 h 788"/>
                <a:gd name="T16" fmla="*/ 1792 w 2176"/>
                <a:gd name="T17" fmla="*/ 304 h 788"/>
                <a:gd name="T18" fmla="*/ 2176 w 2176"/>
                <a:gd name="T19" fmla="*/ 551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6" h="788">
                  <a:moveTo>
                    <a:pt x="0" y="788"/>
                  </a:moveTo>
                  <a:cubicBezTo>
                    <a:pt x="39" y="771"/>
                    <a:pt x="167" y="732"/>
                    <a:pt x="237" y="688"/>
                  </a:cubicBezTo>
                  <a:cubicBezTo>
                    <a:pt x="307" y="644"/>
                    <a:pt x="362" y="585"/>
                    <a:pt x="420" y="523"/>
                  </a:cubicBezTo>
                  <a:cubicBezTo>
                    <a:pt x="478" y="461"/>
                    <a:pt x="524" y="384"/>
                    <a:pt x="585" y="313"/>
                  </a:cubicBezTo>
                  <a:cubicBezTo>
                    <a:pt x="646" y="242"/>
                    <a:pt x="705" y="144"/>
                    <a:pt x="786" y="94"/>
                  </a:cubicBezTo>
                  <a:cubicBezTo>
                    <a:pt x="867" y="44"/>
                    <a:pt x="978" y="22"/>
                    <a:pt x="1069" y="11"/>
                  </a:cubicBezTo>
                  <a:cubicBezTo>
                    <a:pt x="1160" y="0"/>
                    <a:pt x="1250" y="9"/>
                    <a:pt x="1334" y="30"/>
                  </a:cubicBezTo>
                  <a:cubicBezTo>
                    <a:pt x="1418" y="51"/>
                    <a:pt x="1496" y="93"/>
                    <a:pt x="1572" y="139"/>
                  </a:cubicBezTo>
                  <a:cubicBezTo>
                    <a:pt x="1648" y="185"/>
                    <a:pt x="1691" y="235"/>
                    <a:pt x="1792" y="304"/>
                  </a:cubicBezTo>
                  <a:cubicBezTo>
                    <a:pt x="1893" y="373"/>
                    <a:pt x="2096" y="500"/>
                    <a:pt x="2176" y="55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791" y="962"/>
              <a:ext cx="2259" cy="1325"/>
              <a:chOff x="530" y="1070"/>
              <a:chExt cx="2259" cy="1325"/>
            </a:xfrm>
          </p:grpSpPr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530" y="2395"/>
                <a:ext cx="225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Line 13"/>
              <p:cNvSpPr>
                <a:spLocks noChangeShapeType="1"/>
              </p:cNvSpPr>
              <p:nvPr/>
            </p:nvSpPr>
            <p:spPr bwMode="auto">
              <a:xfrm flipV="1">
                <a:off x="539" y="1070"/>
                <a:ext cx="0" cy="132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800" y="2694"/>
              <a:ext cx="2259" cy="1325"/>
              <a:chOff x="480" y="2784"/>
              <a:chExt cx="2259" cy="1325"/>
            </a:xfrm>
          </p:grpSpPr>
          <p:sp>
            <p:nvSpPr>
              <p:cNvPr id="14351" name="Line 15"/>
              <p:cNvSpPr>
                <a:spLocks noChangeShapeType="1"/>
              </p:cNvSpPr>
              <p:nvPr/>
            </p:nvSpPr>
            <p:spPr bwMode="auto">
              <a:xfrm>
                <a:off x="480" y="4109"/>
                <a:ext cx="2259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 flipV="1">
                <a:off x="489" y="2784"/>
                <a:ext cx="0" cy="132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723" y="776"/>
              <a:ext cx="6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Discharge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658" y="4032"/>
              <a:ext cx="3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Time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650" y="2538"/>
              <a:ext cx="4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Storage</a:t>
              </a: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2599" y="2282"/>
              <a:ext cx="3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2"/>
                  </a:solidFill>
                  <a:effectLst/>
                </a:rPr>
                <a:t>Time</a:t>
              </a:r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1116" y="1677"/>
              <a:ext cx="0" cy="218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1332" y="1297"/>
              <a:ext cx="0" cy="234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5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131558"/>
                </p:ext>
              </p:extLst>
            </p:nvPr>
          </p:nvGraphicFramePr>
          <p:xfrm>
            <a:off x="601" y="1482"/>
            <a:ext cx="139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7" name="Equation" r:id="rId6" imgW="266400" imgH="368280" progId="Equation.3">
                    <p:embed/>
                  </p:oleObj>
                </mc:Choice>
                <mc:Fallback>
                  <p:oleObj name="Equation" r:id="rId6" imgW="2664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" y="1482"/>
                          <a:ext cx="139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0664039"/>
                </p:ext>
              </p:extLst>
            </p:nvPr>
          </p:nvGraphicFramePr>
          <p:xfrm>
            <a:off x="481" y="1720"/>
            <a:ext cx="27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8" name="Equation" r:id="rId8" imgW="520560" imgH="368280" progId="Equation.3">
                    <p:embed/>
                  </p:oleObj>
                </mc:Choice>
                <mc:Fallback>
                  <p:oleObj name="Equation" r:id="rId8" imgW="5205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" y="1720"/>
                          <a:ext cx="27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1259964"/>
                </p:ext>
              </p:extLst>
            </p:nvPr>
          </p:nvGraphicFramePr>
          <p:xfrm>
            <a:off x="575" y="1934"/>
            <a:ext cx="165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9" name="Equation" r:id="rId10" imgW="317160" imgH="368280" progId="Equation.3">
                    <p:embed/>
                  </p:oleObj>
                </mc:Choice>
                <mc:Fallback>
                  <p:oleObj name="Equation" r:id="rId10" imgW="3171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" y="1934"/>
                          <a:ext cx="165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458851"/>
                </p:ext>
              </p:extLst>
            </p:nvPr>
          </p:nvGraphicFramePr>
          <p:xfrm>
            <a:off x="523" y="3517"/>
            <a:ext cx="251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0" name="Equation" r:id="rId12" imgW="482400" imgH="368280" progId="Equation.3">
                    <p:embed/>
                  </p:oleObj>
                </mc:Choice>
                <mc:Fallback>
                  <p:oleObj name="Equation" r:id="rId12" imgW="4824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" y="3517"/>
                          <a:ext cx="25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816229"/>
                </p:ext>
              </p:extLst>
            </p:nvPr>
          </p:nvGraphicFramePr>
          <p:xfrm>
            <a:off x="614" y="3767"/>
            <a:ext cx="15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1" name="Equation" r:id="rId14" imgW="291960" imgH="368280" progId="Equation.3">
                    <p:embed/>
                  </p:oleObj>
                </mc:Choice>
                <mc:Fallback>
                  <p:oleObj name="Equation" r:id="rId14" imgW="29196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" y="3767"/>
                          <a:ext cx="15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62550"/>
                </p:ext>
              </p:extLst>
            </p:nvPr>
          </p:nvGraphicFramePr>
          <p:xfrm>
            <a:off x="1358" y="2316"/>
            <a:ext cx="403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2" name="Equation" r:id="rId16" imgW="774360" imgH="253800" progId="Equation.3">
                    <p:embed/>
                  </p:oleObj>
                </mc:Choice>
                <mc:Fallback>
                  <p:oleObj name="Equation" r:id="rId16" imgW="7743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8" y="2316"/>
                          <a:ext cx="403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0555010"/>
                </p:ext>
              </p:extLst>
            </p:nvPr>
          </p:nvGraphicFramePr>
          <p:xfrm>
            <a:off x="899" y="2326"/>
            <a:ext cx="172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3" name="Equation" r:id="rId18" imgW="330120" imgH="241200" progId="Equation.3">
                    <p:embed/>
                  </p:oleObj>
                </mc:Choice>
                <mc:Fallback>
                  <p:oleObj name="Equation" r:id="rId18" imgW="3301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9" y="2326"/>
                          <a:ext cx="172" cy="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992906"/>
                </p:ext>
              </p:extLst>
            </p:nvPr>
          </p:nvGraphicFramePr>
          <p:xfrm>
            <a:off x="1164" y="2066"/>
            <a:ext cx="126" cy="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4" name="Equation" r:id="rId20" imgW="241200" imgH="203040" progId="Equation.3">
                    <p:embed/>
                  </p:oleObj>
                </mc:Choice>
                <mc:Fallback>
                  <p:oleObj name="Equation" r:id="rId20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" y="2066"/>
                          <a:ext cx="126" cy="1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>
              <a:off x="823" y="365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 flipH="1">
              <a:off x="814" y="3858"/>
              <a:ext cx="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 flipH="1">
              <a:off x="805" y="1957"/>
              <a:ext cx="3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 flipH="1">
              <a:off x="814" y="173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H="1">
              <a:off x="805" y="1682"/>
              <a:ext cx="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 flipH="1">
              <a:off x="795" y="1280"/>
              <a:ext cx="5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1696" y="845"/>
              <a:ext cx="42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Inflow</a:t>
              </a:r>
            </a:p>
          </p:txBody>
        </p: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2469" y="1289"/>
              <a:ext cx="50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Outflow</a:t>
              </a:r>
            </a:p>
          </p:txBody>
        </p:sp>
      </p:grpSp>
      <p:graphicFrame>
        <p:nvGraphicFramePr>
          <p:cNvPr id="14375" name="Object 3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5934298"/>
              </p:ext>
            </p:extLst>
          </p:nvPr>
        </p:nvGraphicFramePr>
        <p:xfrm>
          <a:off x="5114925" y="1143000"/>
          <a:ext cx="165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22" imgW="1650960" imgH="609480" progId="Equation.3">
                  <p:embed/>
                </p:oleObj>
              </mc:Choice>
              <mc:Fallback>
                <p:oleObj name="Equation" r:id="rId22" imgW="1650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1143000"/>
                        <a:ext cx="1651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42"/>
              </p:ext>
            </p:extLst>
          </p:nvPr>
        </p:nvGraphicFramePr>
        <p:xfrm>
          <a:off x="5118100" y="2082800"/>
          <a:ext cx="2501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24" imgW="2501640" imgH="888840" progId="Equation.3">
                  <p:embed/>
                </p:oleObj>
              </mc:Choice>
              <mc:Fallback>
                <p:oleObj name="Equation" r:id="rId24" imgW="25016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082800"/>
                        <a:ext cx="2501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458256"/>
              </p:ext>
            </p:extLst>
          </p:nvPr>
        </p:nvGraphicFramePr>
        <p:xfrm>
          <a:off x="5105400" y="3225800"/>
          <a:ext cx="3556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26" imgW="3555720" imgH="660240" progId="Equation.3">
                  <p:embed/>
                </p:oleObj>
              </mc:Choice>
              <mc:Fallback>
                <p:oleObj name="Equation" r:id="rId26" imgW="3555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25800"/>
                        <a:ext cx="3556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27992"/>
              </p:ext>
            </p:extLst>
          </p:nvPr>
        </p:nvGraphicFramePr>
        <p:xfrm>
          <a:off x="5173663" y="4070350"/>
          <a:ext cx="3771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28" imgW="3771720" imgH="660240" progId="Equation.3">
                  <p:embed/>
                </p:oleObj>
              </mc:Choice>
              <mc:Fallback>
                <p:oleObj name="Equation" r:id="rId28" imgW="3771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4070350"/>
                        <a:ext cx="3771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9" name="AutoShape 43"/>
          <p:cNvSpPr>
            <a:spLocks/>
          </p:cNvSpPr>
          <p:nvPr/>
        </p:nvSpPr>
        <p:spPr bwMode="auto">
          <a:xfrm rot="-5400000">
            <a:off x="5734050" y="4340226"/>
            <a:ext cx="274637" cy="1262062"/>
          </a:xfrm>
          <a:prstGeom prst="leftBrace">
            <a:avLst>
              <a:gd name="adj1" fmla="val 3829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AutoShape 44"/>
          <p:cNvSpPr>
            <a:spLocks/>
          </p:cNvSpPr>
          <p:nvPr/>
        </p:nvSpPr>
        <p:spPr bwMode="auto">
          <a:xfrm rot="-5400000">
            <a:off x="7708107" y="3940969"/>
            <a:ext cx="274637" cy="2060575"/>
          </a:xfrm>
          <a:prstGeom prst="leftBrace">
            <a:avLst>
              <a:gd name="adj1" fmla="val 6252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480050" y="5218113"/>
            <a:ext cx="92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Unknown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7404100" y="5218113"/>
            <a:ext cx="719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Known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5511800" y="548640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hlink"/>
                </a:solidFill>
                <a:effectLst/>
              </a:rPr>
              <a:t>Need a function relating</a:t>
            </a:r>
          </a:p>
        </p:txBody>
      </p:sp>
      <p:graphicFrame>
        <p:nvGraphicFramePr>
          <p:cNvPr id="14384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67536"/>
              </p:ext>
            </p:extLst>
          </p:nvPr>
        </p:nvGraphicFramePr>
        <p:xfrm>
          <a:off x="5651500" y="5867400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30" imgW="1434960" imgH="609480" progId="Equation.3">
                  <p:embed/>
                </p:oleObj>
              </mc:Choice>
              <mc:Fallback>
                <p:oleObj name="Equation" r:id="rId30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867400"/>
                        <a:ext cx="1435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5562600" y="6477000"/>
            <a:ext cx="2049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Storage-outflow function</a:t>
            </a:r>
          </a:p>
        </p:txBody>
      </p:sp>
    </p:spTree>
    <p:extLst>
      <p:ext uri="{BB962C8B-B14F-4D97-AF65-F5344CB8AC3E}">
        <p14:creationId xmlns:p14="http://schemas.microsoft.com/office/powerpoint/2010/main" val="41902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876CF7-10E3-48C3-96C9-883027A9050C}" type="slidenum">
              <a:rPr lang="en-US"/>
              <a:pPr/>
              <a:t>31</a:t>
            </a:fld>
            <a:endParaRPr lang="en-US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Level pool methodology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229600" cy="5562600"/>
          </a:xfrm>
        </p:spPr>
        <p:txBody>
          <a:bodyPr/>
          <a:lstStyle/>
          <a:p>
            <a:pPr marL="609600" indent="-609600"/>
            <a:r>
              <a:rPr lang="en-US"/>
              <a:t>Given </a:t>
            </a:r>
          </a:p>
          <a:p>
            <a:pPr marL="990600" lvl="1" indent="-533400"/>
            <a:r>
              <a:rPr lang="en-US"/>
              <a:t>Inflow hydrograph</a:t>
            </a:r>
          </a:p>
          <a:p>
            <a:pPr marL="990600" lvl="1" indent="-533400"/>
            <a:r>
              <a:rPr lang="en-US"/>
              <a:t>Q and H relationship</a:t>
            </a:r>
          </a:p>
          <a:p>
            <a:pPr marL="609600" indent="-609600"/>
            <a:endParaRPr lang="en-US"/>
          </a:p>
          <a:p>
            <a:pPr marL="609600" indent="-609600"/>
            <a:r>
              <a:rPr lang="en-US"/>
              <a:t>Steps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Develop Q versus Q+ 2S/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t relationship using Q/H relationship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Compute Q+ 2S/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t using 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/>
              <a:t>Use the relationship developed in step 1 to get Q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21200"/>
            <a:ext cx="37719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7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391400" cy="715963"/>
          </a:xfrm>
        </p:spPr>
        <p:txBody>
          <a:bodyPr>
            <a:normAutofit fontScale="90000"/>
          </a:bodyPr>
          <a:lstStyle/>
          <a:p>
            <a:r>
              <a:rPr lang="en-US" sz="3600"/>
              <a:t>Hydrologic river routing (Muskingum Method)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19200"/>
            <a:ext cx="3489325" cy="533400"/>
          </a:xfrm>
          <a:noFill/>
          <a:ln/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sz="2800"/>
              <a:t>Wedge storage in reach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467100" y="1693863"/>
            <a:ext cx="5148263" cy="2446337"/>
            <a:chOff x="2270" y="1169"/>
            <a:chExt cx="3243" cy="1541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917" y="1169"/>
              <a:ext cx="2596" cy="154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3047" y="1244"/>
              <a:ext cx="2393" cy="640"/>
              <a:chOff x="3047" y="1244"/>
              <a:chExt cx="2393" cy="640"/>
            </a:xfrm>
          </p:grpSpPr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>
                <a:off x="3047" y="150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1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7152010"/>
                  </p:ext>
                </p:extLst>
              </p:nvPr>
            </p:nvGraphicFramePr>
            <p:xfrm>
              <a:off x="3201" y="136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0" name="Equation" r:id="rId3" imgW="164880" imgH="228600" progId="Equation.3">
                      <p:embed/>
                    </p:oleObj>
                  </mc:Choice>
                  <mc:Fallback>
                    <p:oleObj name="Equation" r:id="rId3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136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2" name="AutoShape 10"/>
              <p:cNvSpPr>
                <a:spLocks noChangeArrowheads="1"/>
              </p:cNvSpPr>
              <p:nvPr/>
            </p:nvSpPr>
            <p:spPr bwMode="auto">
              <a:xfrm>
                <a:off x="4918" y="164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3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6216240"/>
                  </p:ext>
                </p:extLst>
              </p:nvPr>
            </p:nvGraphicFramePr>
            <p:xfrm>
              <a:off x="5107" y="1465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1" name="Equation" r:id="rId5" imgW="228600" imgH="291960" progId="Equation.3">
                      <p:embed/>
                    </p:oleObj>
                  </mc:Choice>
                  <mc:Fallback>
                    <p:oleObj name="Equation" r:id="rId5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1465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3624" y="124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5" name="Group 13"/>
            <p:cNvGrpSpPr>
              <a:grpSpLocks/>
            </p:cNvGrpSpPr>
            <p:nvPr/>
          </p:nvGrpSpPr>
          <p:grpSpPr bwMode="auto">
            <a:xfrm>
              <a:off x="3042" y="1942"/>
              <a:ext cx="2398" cy="720"/>
              <a:chOff x="3042" y="1942"/>
              <a:chExt cx="2398" cy="720"/>
            </a:xfrm>
          </p:grpSpPr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3624" y="2305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AutoShape 15"/>
              <p:cNvSpPr>
                <a:spLocks noChangeArrowheads="1"/>
              </p:cNvSpPr>
              <p:nvPr/>
            </p:nvSpPr>
            <p:spPr bwMode="auto">
              <a:xfrm>
                <a:off x="4918" y="2410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68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9252124"/>
                  </p:ext>
                </p:extLst>
              </p:nvPr>
            </p:nvGraphicFramePr>
            <p:xfrm>
              <a:off x="5107" y="219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2" name="Equation" r:id="rId7" imgW="228600" imgH="291960" progId="Equation.3">
                      <p:embed/>
                    </p:oleObj>
                  </mc:Choice>
                  <mc:Fallback>
                    <p:oleObj name="Equation" r:id="rId7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219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9" name="AutoShape 17"/>
              <p:cNvSpPr>
                <a:spLocks noChangeArrowheads="1"/>
              </p:cNvSpPr>
              <p:nvPr/>
            </p:nvSpPr>
            <p:spPr bwMode="auto">
              <a:xfrm>
                <a:off x="3624" y="2032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70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2822009"/>
                  </p:ext>
                </p:extLst>
              </p:nvPr>
            </p:nvGraphicFramePr>
            <p:xfrm>
              <a:off x="3181" y="225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3" name="Equation" r:id="rId9" imgW="228600" imgH="291960" progId="Equation.3">
                      <p:embed/>
                    </p:oleObj>
                  </mc:Choice>
                  <mc:Fallback>
                    <p:oleObj name="Equation" r:id="rId9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1" y="225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1" name="AutoShape 19"/>
              <p:cNvSpPr>
                <a:spLocks noChangeArrowheads="1"/>
              </p:cNvSpPr>
              <p:nvPr/>
            </p:nvSpPr>
            <p:spPr bwMode="auto">
              <a:xfrm>
                <a:off x="3257" y="2137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72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1687854"/>
                  </p:ext>
                </p:extLst>
              </p:nvPr>
            </p:nvGraphicFramePr>
            <p:xfrm>
              <a:off x="3042" y="1942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4" name="Equation" r:id="rId10" imgW="571320" imgH="291960" progId="Equation.3">
                      <p:embed/>
                    </p:oleObj>
                  </mc:Choice>
                  <mc:Fallback>
                    <p:oleObj name="Equation" r:id="rId10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2" y="1942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3" name="AutoShape 21"/>
              <p:cNvSpPr>
                <a:spLocks noChangeArrowheads="1"/>
              </p:cNvSpPr>
              <p:nvPr/>
            </p:nvSpPr>
            <p:spPr bwMode="auto">
              <a:xfrm>
                <a:off x="3074" y="239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2270" y="1388"/>
              <a:ext cx="627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Advancing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schemeClr val="tx1"/>
                  </a:solidFill>
                  <a:effectLst/>
                </a:rPr>
                <a:t>I</a:t>
              </a:r>
              <a:r>
                <a:rPr lang="en-US" sz="1400">
                  <a:solidFill>
                    <a:schemeClr val="tx1"/>
                  </a:solidFill>
                  <a:effectLst/>
                </a:rPr>
                <a:t> &gt; </a:t>
              </a:r>
              <a:r>
                <a:rPr lang="en-US" sz="1400" i="1">
                  <a:solidFill>
                    <a:schemeClr val="tx1"/>
                  </a:solidFill>
                  <a:effectLst/>
                </a:rPr>
                <a:t>Q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581400" y="4170363"/>
            <a:ext cx="5033963" cy="2382837"/>
            <a:chOff x="2342" y="2729"/>
            <a:chExt cx="3171" cy="1501"/>
          </a:xfrm>
        </p:grpSpPr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2917" y="2729"/>
              <a:ext cx="2596" cy="150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77" name="Group 25"/>
            <p:cNvGrpSpPr>
              <a:grpSpLocks/>
            </p:cNvGrpSpPr>
            <p:nvPr/>
          </p:nvGrpSpPr>
          <p:grpSpPr bwMode="auto">
            <a:xfrm>
              <a:off x="3066" y="3438"/>
              <a:ext cx="2366" cy="720"/>
              <a:chOff x="3074" y="2830"/>
              <a:chExt cx="2366" cy="720"/>
            </a:xfrm>
          </p:grpSpPr>
          <p:sp>
            <p:nvSpPr>
              <p:cNvPr id="23578" name="Rectangle 26"/>
              <p:cNvSpPr>
                <a:spLocks noChangeArrowheads="1"/>
              </p:cNvSpPr>
              <p:nvPr/>
            </p:nvSpPr>
            <p:spPr bwMode="auto">
              <a:xfrm>
                <a:off x="3624" y="3193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AutoShape 27"/>
              <p:cNvSpPr>
                <a:spLocks noChangeArrowheads="1"/>
              </p:cNvSpPr>
              <p:nvPr/>
            </p:nvSpPr>
            <p:spPr bwMode="auto">
              <a:xfrm>
                <a:off x="4918" y="3298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0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2855432"/>
                  </p:ext>
                </p:extLst>
              </p:nvPr>
            </p:nvGraphicFramePr>
            <p:xfrm>
              <a:off x="5127" y="314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5" name="Equation" r:id="rId12" imgW="164880" imgH="228600" progId="Equation.3">
                      <p:embed/>
                    </p:oleObj>
                  </mc:Choice>
                  <mc:Fallback>
                    <p:oleObj name="Equation" r:id="rId12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7" y="314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1" name="AutoShape 29"/>
              <p:cNvSpPr>
                <a:spLocks noChangeArrowheads="1"/>
              </p:cNvSpPr>
              <p:nvPr/>
            </p:nvSpPr>
            <p:spPr bwMode="auto">
              <a:xfrm flipH="1">
                <a:off x="3624" y="2920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2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3774155"/>
                  </p:ext>
                </p:extLst>
              </p:nvPr>
            </p:nvGraphicFramePr>
            <p:xfrm>
              <a:off x="3201" y="316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6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316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3" name="AutoShape 31"/>
              <p:cNvSpPr>
                <a:spLocks noChangeArrowheads="1"/>
              </p:cNvSpPr>
              <p:nvPr/>
            </p:nvSpPr>
            <p:spPr bwMode="auto">
              <a:xfrm>
                <a:off x="4921" y="3025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4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47493"/>
                  </p:ext>
                </p:extLst>
              </p:nvPr>
            </p:nvGraphicFramePr>
            <p:xfrm>
              <a:off x="4962" y="2830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7" name="Equation" r:id="rId16" imgW="571320" imgH="291960" progId="Equation.3">
                      <p:embed/>
                    </p:oleObj>
                  </mc:Choice>
                  <mc:Fallback>
                    <p:oleObj name="Equation" r:id="rId16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2830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5" name="AutoShape 33"/>
              <p:cNvSpPr>
                <a:spLocks noChangeArrowheads="1"/>
              </p:cNvSpPr>
              <p:nvPr/>
            </p:nvSpPr>
            <p:spPr bwMode="auto">
              <a:xfrm>
                <a:off x="3074" y="3284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3038" y="2772"/>
              <a:ext cx="2406" cy="640"/>
              <a:chOff x="366" y="2884"/>
              <a:chExt cx="2406" cy="640"/>
            </a:xfrm>
          </p:grpSpPr>
          <p:sp>
            <p:nvSpPr>
              <p:cNvPr id="23587" name="AutoShape 35"/>
              <p:cNvSpPr>
                <a:spLocks noChangeArrowheads="1"/>
              </p:cNvSpPr>
              <p:nvPr/>
            </p:nvSpPr>
            <p:spPr bwMode="auto">
              <a:xfrm>
                <a:off x="2223" y="314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88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6525458"/>
                  </p:ext>
                </p:extLst>
              </p:nvPr>
            </p:nvGraphicFramePr>
            <p:xfrm>
              <a:off x="513" y="300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8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" y="300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9" name="AutoShape 37"/>
              <p:cNvSpPr>
                <a:spLocks noChangeArrowheads="1"/>
              </p:cNvSpPr>
              <p:nvPr/>
            </p:nvSpPr>
            <p:spPr bwMode="auto">
              <a:xfrm>
                <a:off x="366" y="328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3590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8793575"/>
                  </p:ext>
                </p:extLst>
              </p:nvPr>
            </p:nvGraphicFramePr>
            <p:xfrm>
              <a:off x="2419" y="2977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9" name="Equation" r:id="rId20" imgW="228600" imgH="291960" progId="Equation.3">
                      <p:embed/>
                    </p:oleObj>
                  </mc:Choice>
                  <mc:Fallback>
                    <p:oleObj name="Equation" r:id="rId20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9" y="2977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91" name="Freeform 39"/>
              <p:cNvSpPr>
                <a:spLocks/>
              </p:cNvSpPr>
              <p:nvPr/>
            </p:nvSpPr>
            <p:spPr bwMode="auto">
              <a:xfrm flipH="1">
                <a:off x="936" y="288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2342" y="3172"/>
              <a:ext cx="57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Receding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schemeClr val="tx1"/>
                  </a:solidFill>
                  <a:effectLst/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schemeClr val="tx1"/>
                  </a:solidFill>
                  <a:effectLst/>
                </a:rPr>
                <a:t>Q</a:t>
              </a:r>
              <a:r>
                <a:rPr lang="en-US" sz="1400">
                  <a:solidFill>
                    <a:schemeClr val="tx1"/>
                  </a:solidFill>
                  <a:effectLst/>
                </a:rPr>
                <a:t> &gt; </a:t>
              </a:r>
              <a:r>
                <a:rPr lang="en-US" sz="1400" i="1">
                  <a:solidFill>
                    <a:schemeClr val="tx1"/>
                  </a:solidFill>
                  <a:effectLst/>
                </a:rPr>
                <a:t>I</a:t>
              </a:r>
            </a:p>
          </p:txBody>
        </p:sp>
      </p:grpSp>
      <p:graphicFrame>
        <p:nvGraphicFramePr>
          <p:cNvPr id="2359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431454"/>
              </p:ext>
            </p:extLst>
          </p:nvPr>
        </p:nvGraphicFramePr>
        <p:xfrm>
          <a:off x="457200" y="2165350"/>
          <a:ext cx="133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21" imgW="1333440" imgH="330120" progId="Equation.3">
                  <p:embed/>
                </p:oleObj>
              </mc:Choice>
              <mc:Fallback>
                <p:oleObj name="Equation" r:id="rId21" imgW="13334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65350"/>
                        <a:ext cx="1333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4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05082"/>
              </p:ext>
            </p:extLst>
          </p:nvPr>
        </p:nvGraphicFramePr>
        <p:xfrm>
          <a:off x="457200" y="2603500"/>
          <a:ext cx="214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Equation" r:id="rId23" imgW="2145960" imgH="368280" progId="Equation.3">
                  <p:embed/>
                </p:oleObj>
              </mc:Choice>
              <mc:Fallback>
                <p:oleObj name="Equation" r:id="rId23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03500"/>
                        <a:ext cx="214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381000" y="3200400"/>
            <a:ext cx="4038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K = travel time of peak through the reach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X = weight on inflow versus outflow (0 ≤ X ≤ 0.5)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</a:rPr>
              <a:t>X = 0 </a:t>
            </a:r>
            <a:r>
              <a:rPr lang="en-US" sz="1400">
                <a:solidFill>
                  <a:schemeClr val="tx1"/>
                </a:solidFill>
                <a:effectLst/>
                <a:sym typeface="Wingdings" pitchFamily="2" charset="2"/>
              </a:rPr>
              <a:t> Reservoir, storage depends on outflow, no wedge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  <a:effectLst/>
                <a:sym typeface="Wingdings" pitchFamily="2" charset="2"/>
              </a:rPr>
              <a:t>X = 0.0 - 0.3  Natural stream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3596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070482"/>
              </p:ext>
            </p:extLst>
          </p:nvPr>
        </p:nvGraphicFramePr>
        <p:xfrm>
          <a:off x="385763" y="4689475"/>
          <a:ext cx="214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Equation" r:id="rId25" imgW="2145960" imgH="304560" progId="Equation.3">
                  <p:embed/>
                </p:oleObj>
              </mc:Choice>
              <mc:Fallback>
                <p:oleObj name="Equation" r:id="rId25" imgW="2145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4689475"/>
                        <a:ext cx="2146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05236"/>
              </p:ext>
            </p:extLst>
          </p:nvPr>
        </p:nvGraphicFramePr>
        <p:xfrm>
          <a:off x="398463" y="5349875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Equation" r:id="rId27" imgW="2222280" imgH="304560" progId="Equation.3">
                  <p:embed/>
                </p:oleObj>
              </mc:Choice>
              <mc:Fallback>
                <p:oleObj name="Equation" r:id="rId27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349875"/>
                        <a:ext cx="2222500" cy="304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7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9FEE1-A08A-4962-BECC-F5D0EF06D0C2}" type="slidenum">
              <a:rPr lang="en-US"/>
              <a:pPr/>
              <a:t>33</a:t>
            </a:fld>
            <a:endParaRPr lang="en-US"/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Muskingum Method (Cont.)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8846694"/>
              </p:ext>
            </p:extLst>
          </p:nvPr>
        </p:nvGraphicFramePr>
        <p:xfrm>
          <a:off x="762000" y="1143000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3" imgW="2222280" imgH="304560" progId="Equation.3">
                  <p:embed/>
                </p:oleObj>
              </mc:Choice>
              <mc:Fallback>
                <p:oleObj name="Equation" r:id="rId3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222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19194"/>
              </p:ext>
            </p:extLst>
          </p:nvPr>
        </p:nvGraphicFramePr>
        <p:xfrm>
          <a:off x="762000" y="1644650"/>
          <a:ext cx="595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5" imgW="5956200" imgH="368280" progId="Equation.3">
                  <p:embed/>
                </p:oleObj>
              </mc:Choice>
              <mc:Fallback>
                <p:oleObj name="Equation" r:id="rId5" imgW="5956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44650"/>
                        <a:ext cx="595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0536335"/>
              </p:ext>
            </p:extLst>
          </p:nvPr>
        </p:nvGraphicFramePr>
        <p:xfrm>
          <a:off x="762000" y="2822575"/>
          <a:ext cx="3556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7" imgW="4076640" imgH="660240" progId="Equation.3">
                  <p:embed/>
                </p:oleObj>
              </mc:Choice>
              <mc:Fallback>
                <p:oleObj name="Equation" r:id="rId7" imgW="4076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22575"/>
                        <a:ext cx="35560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44625"/>
              </p:ext>
            </p:extLst>
          </p:nvPr>
        </p:nvGraphicFramePr>
        <p:xfrm>
          <a:off x="762000" y="422275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9" imgW="3047760" imgH="368280" progId="Equation.3">
                  <p:embed/>
                </p:oleObj>
              </mc:Choice>
              <mc:Fallback>
                <p:oleObj name="Equation" r:id="rId9" imgW="30477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22750"/>
                        <a:ext cx="3048000" cy="368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061450"/>
              </p:ext>
            </p:extLst>
          </p:nvPr>
        </p:nvGraphicFramePr>
        <p:xfrm>
          <a:off x="4162425" y="3632200"/>
          <a:ext cx="21463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1" imgW="2145960" imgH="2133360" progId="Equation.3">
                  <p:embed/>
                </p:oleObj>
              </mc:Choice>
              <mc:Fallback>
                <p:oleObj name="Equation" r:id="rId11" imgW="214596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3632200"/>
                        <a:ext cx="2146300" cy="213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23717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Recall: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2000" y="3705225"/>
            <a:ext cx="113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tx1"/>
                </a:solidFill>
                <a:effectLst/>
              </a:rPr>
              <a:t>Combine: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2400" y="6096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effectLst/>
              </a:rPr>
              <a:t>If </a:t>
            </a:r>
            <a:r>
              <a:rPr lang="en-US" sz="2400" b="0" i="1">
                <a:solidFill>
                  <a:schemeClr val="tx1"/>
                </a:solidFill>
                <a:effectLst/>
              </a:rPr>
              <a:t>I(t)</a:t>
            </a:r>
            <a:r>
              <a:rPr lang="en-US" sz="2400" b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1">
                <a:solidFill>
                  <a:schemeClr val="tx1"/>
                </a:solidFill>
                <a:effectLst/>
              </a:rPr>
              <a:t>K</a:t>
            </a:r>
            <a:r>
              <a:rPr lang="en-US" sz="2400" b="0">
                <a:solidFill>
                  <a:schemeClr val="tx1"/>
                </a:solidFill>
                <a:effectLst/>
              </a:rPr>
              <a:t> and </a:t>
            </a:r>
            <a:r>
              <a:rPr lang="en-US" sz="2400" b="0" i="1">
                <a:solidFill>
                  <a:schemeClr val="tx1"/>
                </a:solidFill>
                <a:effectLst/>
              </a:rPr>
              <a:t>X</a:t>
            </a:r>
            <a:r>
              <a:rPr lang="en-US" sz="2400" b="0">
                <a:solidFill>
                  <a:schemeClr val="tx1"/>
                </a:solidFill>
                <a:effectLst/>
              </a:rPr>
              <a:t> are known, </a:t>
            </a:r>
            <a:r>
              <a:rPr lang="en-US" sz="2400" b="0" i="1">
                <a:solidFill>
                  <a:schemeClr val="tx1"/>
                </a:solidFill>
                <a:effectLst/>
              </a:rPr>
              <a:t>Q(t)</a:t>
            </a:r>
            <a:r>
              <a:rPr lang="en-US" sz="2400" b="0">
                <a:solidFill>
                  <a:schemeClr val="tx1"/>
                </a:solidFill>
                <a:effectLst/>
              </a:rPr>
              <a:t> can be calculated using above equations</a:t>
            </a:r>
          </a:p>
        </p:txBody>
      </p:sp>
    </p:spTree>
    <p:extLst>
      <p:ext uri="{BB962C8B-B14F-4D97-AF65-F5344CB8AC3E}">
        <p14:creationId xmlns:p14="http://schemas.microsoft.com/office/powerpoint/2010/main" val="13149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E8B66-309E-4AE1-88B3-1367CACFC708}" type="slidenum">
              <a:rPr lang="en-US"/>
              <a:pPr/>
              <a:t>34</a:t>
            </a:fld>
            <a:endParaRPr lang="en-US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/>
              <a:t>Types of flow routing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4724400"/>
          </a:xfrm>
        </p:spPr>
        <p:txBody>
          <a:bodyPr>
            <a:normAutofit lnSpcReduction="10000"/>
          </a:bodyPr>
          <a:lstStyle/>
          <a:p>
            <a:r>
              <a:rPr lang="en-US"/>
              <a:t>Lumped/hydrologic</a:t>
            </a:r>
          </a:p>
          <a:p>
            <a:pPr lvl="1"/>
            <a:r>
              <a:rPr lang="en-US"/>
              <a:t>Flow is calculated as a function of time alone at a particular location</a:t>
            </a:r>
          </a:p>
          <a:p>
            <a:pPr lvl="1"/>
            <a:r>
              <a:rPr lang="en-US"/>
              <a:t>Governed by continuity equation and flow/storage relationship </a:t>
            </a:r>
          </a:p>
          <a:p>
            <a:r>
              <a:rPr lang="en-US"/>
              <a:t>Distributed/hydraulic</a:t>
            </a:r>
          </a:p>
          <a:p>
            <a:pPr lvl="1"/>
            <a:r>
              <a:rPr lang="en-US"/>
              <a:t>Flow is calculated as a function of space and time throughout the system</a:t>
            </a:r>
          </a:p>
          <a:p>
            <a:pPr lvl="1"/>
            <a:r>
              <a:rPr lang="en-US"/>
              <a:t>Governed by continuity and momentum equations</a:t>
            </a:r>
          </a:p>
        </p:txBody>
      </p:sp>
    </p:spTree>
    <p:extLst>
      <p:ext uri="{BB962C8B-B14F-4D97-AF65-F5344CB8AC3E}">
        <p14:creationId xmlns:p14="http://schemas.microsoft.com/office/powerpoint/2010/main" val="24344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Routing in Rivers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Reference: HEC-RAS Hydraulic Reference Manual, Version 4.1, Chapters 1 and 2</a:t>
            </a:r>
          </a:p>
          <a:p>
            <a:endParaRPr lang="en-US" dirty="0"/>
          </a:p>
          <a:p>
            <a:r>
              <a:rPr lang="en-US" b="1" dirty="0" smtClean="0"/>
              <a:t>Reading: HEC-RAS Manual pp. 2-1 to 2-12</a:t>
            </a:r>
          </a:p>
          <a:p>
            <a:endParaRPr lang="en-US" b="1" dirty="0"/>
          </a:p>
          <a:p>
            <a:r>
              <a:rPr lang="en-US" b="1" dirty="0" smtClean="0"/>
              <a:t>Applied Hydrology, Sections 10-1 and 10-2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8729"/>
            <a:ext cx="4797740" cy="6129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976" y="6448454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http://www.hec.usace.army.mil/software/hec-ras/documents/HEC-RAS_4.1_Reference_Manual.pdf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82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Flood Inundation</a:t>
            </a:r>
          </a:p>
        </p:txBody>
      </p:sp>
      <p:pic>
        <p:nvPicPr>
          <p:cNvPr id="107523" name="Picture 3" descr="C:\geosnsn\NSNWRCons\Ch05\Images\fpCS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767638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4" name="Picture 4" descr="C:\geosnsn\NSNWRCons\Ch05\Images\fpCS0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93888"/>
            <a:ext cx="7767638" cy="36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8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Flow Solution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4575"/>
            <a:ext cx="722047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8342"/>
            <a:ext cx="5534025" cy="1136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981200" y="1295400"/>
          <a:ext cx="48704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Bitmap Image" r:id="rId3" imgW="4172532" imgH="4439270" progId="PBrush">
                  <p:embed/>
                </p:oleObj>
              </mc:Choice>
              <mc:Fallback>
                <p:oleObj name="Bitmap Image" r:id="rId3" imgW="4172532" imgH="443927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8704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041525" y="468471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Right Overbank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581400" y="5029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165725" y="4684713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Left Overbank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4724400" y="4876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089525" y="3389313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Channel </a:t>
            </a:r>
            <a:r>
              <a:rPr lang="en-US">
                <a:solidFill>
                  <a:srgbClr val="66CCFF"/>
                </a:solidFill>
              </a:rPr>
              <a:t>centerline</a:t>
            </a:r>
          </a:p>
          <a:p>
            <a:r>
              <a:rPr lang="en-US"/>
              <a:t>and </a:t>
            </a:r>
            <a:r>
              <a:rPr lang="en-US">
                <a:solidFill>
                  <a:srgbClr val="FF3300"/>
                </a:solidFill>
              </a:rPr>
              <a:t>banklines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4419600" y="3581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905000" y="28956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Cross-section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429000" y="32766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41525" y="304800"/>
            <a:ext cx="561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One-Dimensional Flow </a:t>
            </a:r>
            <a:r>
              <a:rPr lang="en-US" sz="2800" dirty="0" smtClean="0"/>
              <a:t>Computations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8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Steady Flow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conditions at (1) are known, Q is 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Y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f</a:t>
            </a:r>
            <a:r>
              <a:rPr lang="en-US" dirty="0" smtClean="0"/>
              <a:t>, h</a:t>
            </a:r>
            <a:r>
              <a:rPr lang="en-US" baseline="-25000" dirty="0" smtClean="0"/>
              <a:t>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energy equation (A), compute h</a:t>
            </a:r>
            <a:r>
              <a:rPr lang="en-US" baseline="-25000" dirty="0" smtClean="0"/>
              <a:t>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new h</a:t>
            </a:r>
            <a:r>
              <a:rPr lang="en-US" baseline="-25000" dirty="0" smtClean="0"/>
              <a:t>2 </a:t>
            </a:r>
            <a:r>
              <a:rPr lang="en-US" dirty="0" smtClean="0"/>
              <a:t>with the value assumed in Step 2, and repeat until convergence occurs</a:t>
            </a:r>
          </a:p>
          <a:p>
            <a:pPr marL="514350" indent="-514350">
              <a:buFont typeface="+mj-lt"/>
              <a:buAutoNum type="arabicPeriod"/>
            </a:pPr>
            <a:endParaRPr lang="en-US" baseline="-25000" dirty="0" smtClean="0"/>
          </a:p>
          <a:p>
            <a:pPr marL="514350" indent="-514350">
              <a:buFont typeface="+mj-lt"/>
              <a:buAutoNum type="arabicPeriod"/>
            </a:pPr>
            <a:endParaRPr lang="en-US" baseline="-25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62" y="3048000"/>
            <a:ext cx="4237832" cy="24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24" y="1931242"/>
            <a:ext cx="3248025" cy="666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3400" y="427509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8442" y="3581400"/>
            <a:ext cx="0" cy="1600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1266" y="515419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82819" y="51816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67073" y="449527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748820" y="4191000"/>
            <a:ext cx="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22641" y="1371600"/>
            <a:ext cx="292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is known throughout reach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27369" y="5555909"/>
                <a:ext cx="1292533" cy="776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69" y="5555909"/>
                <a:ext cx="1292533" cy="7764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324139" y="207698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Saturation overland flow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Soil is saturated from below by subsurface flow</a:t>
            </a:r>
          </a:p>
          <a:p>
            <a:pPr eaLnBrk="1" hangingPunct="1"/>
            <a:r>
              <a:rPr lang="en-US" smtClean="0"/>
              <a:t>Any precipitation occurring over a saturated surface becomes overland flow</a:t>
            </a:r>
          </a:p>
          <a:p>
            <a:pPr eaLnBrk="1" hangingPunct="1"/>
            <a:r>
              <a:rPr lang="en-US" smtClean="0"/>
              <a:t>Occurs mainly at the bottom of hill slopes and near stream banks</a:t>
            </a:r>
          </a:p>
        </p:txBody>
      </p:sp>
      <p:pic>
        <p:nvPicPr>
          <p:cNvPr id="12292" name="Picture 4" descr="Bild0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46482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Computations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81200" y="1295400"/>
          <a:ext cx="48704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Bitmap Image" r:id="rId3" imgW="4172532" imgH="4439270" progId="PBrush">
                  <p:embed/>
                </p:oleObj>
              </mc:Choice>
              <mc:Fallback>
                <p:oleObj name="Bitmap Image" r:id="rId3" imgW="4172532" imgH="443927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95400"/>
                        <a:ext cx="48704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4375" y="2286000"/>
            <a:ext cx="92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1112" y="2113526"/>
            <a:ext cx="92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791200"/>
            <a:ext cx="92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9977" y="4114800"/>
            <a:ext cx="3728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 at the downstream end (for subcritical flow)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Treat each reach separately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Compute h upstream, one cross-section at a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computed h values to delineate the floodplain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342900"/>
            <a:ext cx="8458200" cy="6858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tint val="31373"/>
                  <a:invGamma/>
                </a:srgbClr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17500"/>
            <a:ext cx="8077200" cy="736600"/>
          </a:xfrm>
        </p:spPr>
        <p:txBody>
          <a:bodyPr/>
          <a:lstStyle/>
          <a:p>
            <a:r>
              <a:rPr lang="en-US" sz="4000"/>
              <a:t>Floodplain Delineation</a:t>
            </a:r>
          </a:p>
        </p:txBody>
      </p:sp>
      <p:pic>
        <p:nvPicPr>
          <p:cNvPr id="26628" name="Picture 4" descr="C:\geosnsn\NSNWRCons\BYUPresent\RiverChannelPics\floodA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98550"/>
            <a:ext cx="74676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geosnsn\NSNWRCons\BYUPresent\RiverChannelPics\floodB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98550"/>
            <a:ext cx="74676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geosnsn\NSNWRCons\BYUPresent\RiverChannelPics\floodC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98550"/>
            <a:ext cx="74676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geosnsn\NSNWRCons\BYUPresent\RiverChannelPics\floodD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98550"/>
            <a:ext cx="74676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Unsteady</a:t>
            </a:r>
            <a:r>
              <a:rPr lang="en-US" sz="3600" dirty="0" smtClean="0"/>
              <a:t> Flow Routing in Open Channels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is one-dimensional</a:t>
            </a:r>
          </a:p>
          <a:p>
            <a:pPr eaLnBrk="1" hangingPunct="1"/>
            <a:r>
              <a:rPr lang="en-US" smtClean="0"/>
              <a:t>Hydrostatic pressure prevails and vertical accelerations are negligible</a:t>
            </a:r>
          </a:p>
          <a:p>
            <a:pPr eaLnBrk="1" hangingPunct="1"/>
            <a:r>
              <a:rPr lang="en-US" smtClean="0"/>
              <a:t>Streamline curvature is small. </a:t>
            </a:r>
          </a:p>
          <a:p>
            <a:pPr eaLnBrk="1" hangingPunct="1"/>
            <a:r>
              <a:rPr lang="en-US" smtClean="0"/>
              <a:t>Bottom slope of the channel is small.</a:t>
            </a:r>
          </a:p>
          <a:p>
            <a:pPr eaLnBrk="1" hangingPunct="1"/>
            <a:r>
              <a:rPr lang="en-US" smtClean="0"/>
              <a:t>Manning’s equation is used to describe resistance effects</a:t>
            </a:r>
          </a:p>
          <a:p>
            <a:pPr eaLnBrk="1" hangingPunct="1"/>
            <a:r>
              <a:rPr lang="en-US" smtClean="0"/>
              <a:t>The fluid is incompressible</a:t>
            </a:r>
          </a:p>
        </p:txBody>
      </p:sp>
    </p:spTree>
    <p:extLst>
      <p:ext uri="{BB962C8B-B14F-4D97-AF65-F5344CB8AC3E}">
        <p14:creationId xmlns:p14="http://schemas.microsoft.com/office/powerpoint/2010/main" val="1781185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838825" y="2590800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4" imgW="672840" imgH="393480" progId="Equation.3">
                  <p:embed/>
                </p:oleObj>
              </mc:Choice>
              <mc:Fallback>
                <p:oleObj name="Equation" r:id="rId4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2590800"/>
                        <a:ext cx="673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91225" y="2057400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6" imgW="253800" imgH="393480" progId="Equation.3">
                  <p:embed/>
                </p:oleObj>
              </mc:Choice>
              <mc:Fallback>
                <p:oleObj name="Equation" r:id="rId6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057400"/>
                        <a:ext cx="254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40425" y="3124200"/>
          <a:ext cx="58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8" imgW="583920" imgH="393480" progId="Equation.3">
                  <p:embed/>
                </p:oleObj>
              </mc:Choice>
              <mc:Fallback>
                <p:oleObj name="Equation" r:id="rId8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124200"/>
                        <a:ext cx="584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8863"/>
            <a:ext cx="4876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157663"/>
            <a:ext cx="50196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915025" y="1219200"/>
            <a:ext cx="2819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Q = inflow to the control volume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/>
              <a:t>q = lateral inflow 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838325" y="3840163"/>
            <a:ext cx="1752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Elevation View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1905000" y="64008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Plan View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296025" y="19812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296025" y="1981200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Rate of change of flow with distance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6600825" y="2667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Outflow from the C.V.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6600825" y="3124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Change in mass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5610225" y="38862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Reynolds transport theorem </a:t>
            </a:r>
          </a:p>
        </p:txBody>
      </p:sp>
      <p:graphicFrame>
        <p:nvGraphicFramePr>
          <p:cNvPr id="2053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15025" y="4495800"/>
          <a:ext cx="24384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2" imgW="1600200" imgH="444240" progId="Equation.3">
                  <p:embed/>
                </p:oleObj>
              </mc:Choice>
              <mc:Fallback>
                <p:oleObj name="Equation" r:id="rId12" imgW="1600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495800"/>
                        <a:ext cx="24384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AutoShape 17"/>
          <p:cNvSpPr>
            <a:spLocks/>
          </p:cNvSpPr>
          <p:nvPr/>
        </p:nvSpPr>
        <p:spPr bwMode="auto">
          <a:xfrm rot="5400000">
            <a:off x="7934325" y="46863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18"/>
          <p:cNvSpPr>
            <a:spLocks/>
          </p:cNvSpPr>
          <p:nvPr/>
        </p:nvSpPr>
        <p:spPr bwMode="auto">
          <a:xfrm rot="5400000">
            <a:off x="6638925" y="46863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/>
          </p:cNvSpPr>
          <p:nvPr/>
        </p:nvSpPr>
        <p:spPr bwMode="auto">
          <a:xfrm>
            <a:off x="8582025" y="1219200"/>
            <a:ext cx="76200" cy="1752600"/>
          </a:xfrm>
          <a:prstGeom prst="rightBrace">
            <a:avLst>
              <a:gd name="adj1" fmla="val 1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5461000" y="3276600"/>
            <a:ext cx="1216025" cy="2433638"/>
          </a:xfrm>
          <a:custGeom>
            <a:avLst/>
            <a:gdLst>
              <a:gd name="T0" fmla="*/ 238 w 766"/>
              <a:gd name="T1" fmla="*/ 0 h 1533"/>
              <a:gd name="T2" fmla="*/ 133 w 766"/>
              <a:gd name="T3" fmla="*/ 66 h 1533"/>
              <a:gd name="T4" fmla="*/ 8 w 766"/>
              <a:gd name="T5" fmla="*/ 341 h 1533"/>
              <a:gd name="T6" fmla="*/ 86 w 766"/>
              <a:gd name="T7" fmla="*/ 964 h 1533"/>
              <a:gd name="T8" fmla="*/ 358 w 766"/>
              <a:gd name="T9" fmla="*/ 1478 h 1533"/>
              <a:gd name="T10" fmla="*/ 766 w 766"/>
              <a:gd name="T11" fmla="*/ 1296 h 15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6"/>
              <a:gd name="T19" fmla="*/ 0 h 1533"/>
              <a:gd name="T20" fmla="*/ 766 w 766"/>
              <a:gd name="T21" fmla="*/ 1533 h 15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6" h="1533">
                <a:moveTo>
                  <a:pt x="238" y="0"/>
                </a:moveTo>
                <a:cubicBezTo>
                  <a:pt x="221" y="11"/>
                  <a:pt x="171" y="9"/>
                  <a:pt x="133" y="66"/>
                </a:cubicBezTo>
                <a:cubicBezTo>
                  <a:pt x="95" y="123"/>
                  <a:pt x="16" y="191"/>
                  <a:pt x="8" y="341"/>
                </a:cubicBezTo>
                <a:cubicBezTo>
                  <a:pt x="0" y="491"/>
                  <a:pt x="28" y="775"/>
                  <a:pt x="86" y="964"/>
                </a:cubicBezTo>
                <a:cubicBezTo>
                  <a:pt x="144" y="1153"/>
                  <a:pt x="245" y="1423"/>
                  <a:pt x="358" y="1478"/>
                </a:cubicBezTo>
                <a:cubicBezTo>
                  <a:pt x="471" y="1533"/>
                  <a:pt x="681" y="1334"/>
                  <a:pt x="766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7972425" y="2120900"/>
            <a:ext cx="965200" cy="3454400"/>
          </a:xfrm>
          <a:custGeom>
            <a:avLst/>
            <a:gdLst>
              <a:gd name="T0" fmla="*/ 454 w 608"/>
              <a:gd name="T1" fmla="*/ 0 h 2176"/>
              <a:gd name="T2" fmla="*/ 596 w 608"/>
              <a:gd name="T3" fmla="*/ 217 h 2176"/>
              <a:gd name="T4" fmla="*/ 528 w 608"/>
              <a:gd name="T5" fmla="*/ 1064 h 2176"/>
              <a:gd name="T6" fmla="*/ 432 w 608"/>
              <a:gd name="T7" fmla="*/ 1976 h 2176"/>
              <a:gd name="T8" fmla="*/ 96 w 608"/>
              <a:gd name="T9" fmla="*/ 2168 h 2176"/>
              <a:gd name="T10" fmla="*/ 0 w 608"/>
              <a:gd name="T11" fmla="*/ 2024 h 2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8"/>
              <a:gd name="T19" fmla="*/ 0 h 2176"/>
              <a:gd name="T20" fmla="*/ 608 w 608"/>
              <a:gd name="T21" fmla="*/ 2176 h 2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8" h="2176">
                <a:moveTo>
                  <a:pt x="454" y="0"/>
                </a:moveTo>
                <a:cubicBezTo>
                  <a:pt x="478" y="36"/>
                  <a:pt x="584" y="40"/>
                  <a:pt x="596" y="217"/>
                </a:cubicBezTo>
                <a:cubicBezTo>
                  <a:pt x="608" y="394"/>
                  <a:pt x="555" y="771"/>
                  <a:pt x="528" y="1064"/>
                </a:cubicBezTo>
                <a:cubicBezTo>
                  <a:pt x="501" y="1357"/>
                  <a:pt x="504" y="1792"/>
                  <a:pt x="432" y="1976"/>
                </a:cubicBezTo>
                <a:cubicBezTo>
                  <a:pt x="360" y="2160"/>
                  <a:pt x="168" y="2160"/>
                  <a:pt x="96" y="2168"/>
                </a:cubicBezTo>
                <a:cubicBezTo>
                  <a:pt x="24" y="2176"/>
                  <a:pt x="12" y="2100"/>
                  <a:pt x="0" y="20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 Equation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1295400"/>
          </a:xfrm>
        </p:spPr>
        <p:txBody>
          <a:bodyPr/>
          <a:lstStyle/>
          <a:p>
            <a:pPr eaLnBrk="1" hangingPunct="1"/>
            <a:r>
              <a:rPr lang="en-US" sz="2800" smtClean="0"/>
              <a:t>From Newton’s 2</a:t>
            </a:r>
            <a:r>
              <a:rPr lang="en-US" sz="2800" baseline="30000" smtClean="0"/>
              <a:t>nd</a:t>
            </a:r>
            <a:r>
              <a:rPr lang="en-US" sz="2800" smtClean="0"/>
              <a:t> Law: </a:t>
            </a:r>
          </a:p>
          <a:p>
            <a:pPr eaLnBrk="1" hangingPunct="1"/>
            <a:r>
              <a:rPr lang="en-US" sz="2800" smtClean="0"/>
              <a:t>Net force = time rate of change of momentum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2813050"/>
          <a:ext cx="4419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4" imgW="1968480" imgH="444240" progId="Equation.3">
                  <p:embed/>
                </p:oleObj>
              </mc:Choice>
              <mc:Fallback>
                <p:oleObj name="Equation" r:id="rId4" imgW="1968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3050"/>
                        <a:ext cx="44196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66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43434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Sum of forces on the C.V.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 rot="5400000">
            <a:off x="2667000" y="3200400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2695575" y="4038600"/>
            <a:ext cx="1588" cy="914400"/>
          </a:xfrm>
          <a:custGeom>
            <a:avLst/>
            <a:gdLst>
              <a:gd name="T0" fmla="*/ 0 w 1"/>
              <a:gd name="T1" fmla="*/ 0 h 576"/>
              <a:gd name="T2" fmla="*/ 0 w 1"/>
              <a:gd name="T3" fmla="*/ 576 h 576"/>
              <a:gd name="T4" fmla="*/ 0 60000 65536"/>
              <a:gd name="T5" fmla="*/ 0 60000 65536"/>
              <a:gd name="T6" fmla="*/ 0 w 1"/>
              <a:gd name="T7" fmla="*/ 0 h 576"/>
              <a:gd name="T8" fmla="*/ 1 w 1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76">
                <a:moveTo>
                  <a:pt x="0" y="0"/>
                </a:move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828800" y="50292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Momentum stored within the C.V</a:t>
            </a:r>
          </a:p>
        </p:txBody>
      </p:sp>
      <p:sp>
        <p:nvSpPr>
          <p:cNvPr id="4106" name="AutoShape 10"/>
          <p:cNvSpPr>
            <a:spLocks/>
          </p:cNvSpPr>
          <p:nvPr/>
        </p:nvSpPr>
        <p:spPr bwMode="auto">
          <a:xfrm rot="5400000">
            <a:off x="4572000" y="3200400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4600575" y="4038600"/>
            <a:ext cx="1588" cy="914400"/>
          </a:xfrm>
          <a:custGeom>
            <a:avLst/>
            <a:gdLst>
              <a:gd name="T0" fmla="*/ 0 w 1"/>
              <a:gd name="T1" fmla="*/ 0 h 576"/>
              <a:gd name="T2" fmla="*/ 0 w 1"/>
              <a:gd name="T3" fmla="*/ 576 h 576"/>
              <a:gd name="T4" fmla="*/ 0 60000 65536"/>
              <a:gd name="T5" fmla="*/ 0 60000 65536"/>
              <a:gd name="T6" fmla="*/ 0 w 1"/>
              <a:gd name="T7" fmla="*/ 0 h 576"/>
              <a:gd name="T8" fmla="*/ 1 w 1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76">
                <a:moveTo>
                  <a:pt x="0" y="0"/>
                </a:move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86200" y="5029200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Momentum flow across the C. S.</a:t>
            </a:r>
          </a:p>
        </p:txBody>
      </p:sp>
    </p:spTree>
    <p:extLst>
      <p:ext uri="{BB962C8B-B14F-4D97-AF65-F5344CB8AC3E}">
        <p14:creationId xmlns:p14="http://schemas.microsoft.com/office/powerpoint/2010/main" val="27953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458913" y="3276600"/>
          <a:ext cx="57038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4" imgW="2158920" imgH="393480" progId="Equation.3">
                  <p:embed/>
                </p:oleObj>
              </mc:Choice>
              <mc:Fallback>
                <p:oleObj name="Equation" r:id="rId4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276600"/>
                        <a:ext cx="570388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1233488"/>
          <a:ext cx="66294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6" imgW="2654280" imgH="482400" progId="Equation.3">
                  <p:embed/>
                </p:oleObj>
              </mc:Choice>
              <mc:Fallback>
                <p:oleObj name="Equation" r:id="rId6" imgW="2654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33488"/>
                        <a:ext cx="66294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Momentum Equation(2)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1219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Local acceleration term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0800" y="2514600"/>
            <a:ext cx="1219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Convective acceleration term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43400" y="2514600"/>
            <a:ext cx="914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Pressure force term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10200" y="2514600"/>
            <a:ext cx="762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Gravity force term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324600" y="251460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Friction force term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482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4290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3716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371600" y="56388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29000" y="5029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648200" y="4495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162800" y="4343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Kinematic Wave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162800" y="48768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Diffusion Wave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162800" y="5486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Dynamic Wave</a:t>
            </a:r>
          </a:p>
        </p:txBody>
      </p:sp>
    </p:spTree>
    <p:extLst>
      <p:ext uri="{BB962C8B-B14F-4D97-AF65-F5344CB8AC3E}">
        <p14:creationId xmlns:p14="http://schemas.microsoft.com/office/powerpoint/2010/main" val="7934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 Equation (3)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14400" y="1676400"/>
          <a:ext cx="49387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1892160" imgH="419040" progId="Equation.3">
                  <p:embed/>
                </p:oleObj>
              </mc:Choice>
              <mc:Fallback>
                <p:oleObj name="Equation" r:id="rId4" imgW="1892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49387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419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4419600" y="2895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867400" y="26812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Steady, uniform flow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3622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2362200" y="3581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867400" y="33670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Steady, non-uniform flow</a:t>
            </a:r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9144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914400" y="4343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5867400" y="41290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Unsteady, non-uniform flow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19" y="4953000"/>
            <a:ext cx="5534025" cy="1136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638800" y="2514600"/>
            <a:ext cx="8382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95800" y="2438400"/>
            <a:ext cx="2286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09800" y="2438400"/>
            <a:ext cx="2423731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14800" y="2667000"/>
            <a:ext cx="9144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0" y="2681288"/>
            <a:ext cx="1219200" cy="265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24200" y="2681288"/>
            <a:ext cx="2590800" cy="2500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124200" y="2681288"/>
            <a:ext cx="533400" cy="2500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4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Mapping Flood Risk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477" y="3432175"/>
            <a:ext cx="83820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Presented by David R. Maidment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Director, Center for Research in Water Resources, University of Texas at Austin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684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Distinguished </a:t>
            </a:r>
            <a:r>
              <a:rPr lang="en-US" smtClean="0">
                <a:solidFill>
                  <a:schemeClr val="accent1"/>
                </a:solidFill>
              </a:rPr>
              <a:t>Lecture presented at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University of South Carolina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March 18, 2011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887" y="379412"/>
            <a:ext cx="2419350" cy="313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6" descr="Elevation Data for Floodplain Mapp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20812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1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Flood Insurance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Started in 1968 and administered by </a:t>
            </a:r>
            <a:r>
              <a:rPr lang="en-US" dirty="0" smtClean="0">
                <a:solidFill>
                  <a:srgbClr val="FF0000"/>
                </a:solidFill>
              </a:rPr>
              <a:t>FEMA</a:t>
            </a:r>
          </a:p>
          <a:p>
            <a:r>
              <a:rPr lang="en-US" dirty="0" smtClean="0"/>
              <a:t>Based on agreement between </a:t>
            </a:r>
            <a:r>
              <a:rPr lang="en-US" dirty="0" smtClean="0">
                <a:solidFill>
                  <a:srgbClr val="FF0000"/>
                </a:solidFill>
              </a:rPr>
              <a:t>federal and local government</a:t>
            </a:r>
          </a:p>
          <a:p>
            <a:r>
              <a:rPr lang="en-US" dirty="0" smtClean="0"/>
              <a:t>Federal government provides </a:t>
            </a:r>
            <a:r>
              <a:rPr lang="en-US" dirty="0" smtClean="0">
                <a:solidFill>
                  <a:srgbClr val="FF0000"/>
                </a:solidFill>
              </a:rPr>
              <a:t>flood insurance</a:t>
            </a:r>
          </a:p>
          <a:p>
            <a:r>
              <a:rPr lang="en-US" dirty="0" smtClean="0"/>
              <a:t>Local government regulates land use to </a:t>
            </a:r>
            <a:r>
              <a:rPr lang="en-US" dirty="0" smtClean="0">
                <a:solidFill>
                  <a:srgbClr val="FF0000"/>
                </a:solidFill>
              </a:rPr>
              <a:t>minimize flood risk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133600"/>
            <a:ext cx="2133600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Federal Government </a:t>
            </a:r>
          </a:p>
          <a:p>
            <a:pPr algn="ctr"/>
            <a:r>
              <a:rPr lang="en-US" sz="2000" dirty="0" smtClean="0"/>
              <a:t>(Flood insurance, flood mapping)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145280"/>
            <a:ext cx="2133600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Local Government </a:t>
            </a:r>
            <a:r>
              <a:rPr lang="en-US" sz="2000" dirty="0" smtClean="0"/>
              <a:t>(Cities, Counties)</a:t>
            </a:r>
          </a:p>
          <a:p>
            <a:pPr algn="ctr"/>
            <a:r>
              <a:rPr lang="en-US" sz="2000" dirty="0" smtClean="0"/>
              <a:t>Floodplain regulation</a:t>
            </a:r>
            <a:endParaRPr lang="en-US" sz="2000" dirty="0"/>
          </a:p>
        </p:txBody>
      </p:sp>
      <p:sp>
        <p:nvSpPr>
          <p:cNvPr id="7" name="Curved Left Arrow 6"/>
          <p:cNvSpPr/>
          <p:nvPr/>
        </p:nvSpPr>
        <p:spPr>
          <a:xfrm>
            <a:off x="8229600" y="2795319"/>
            <a:ext cx="685800" cy="22338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>
            <a:off x="5105400" y="2780079"/>
            <a:ext cx="685800" cy="2233881"/>
          </a:xfrm>
          <a:prstGeom prst="curvedLeft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Insurance Rate Map (FIRM)</a:t>
            </a:r>
            <a:endParaRPr lang="en-US" dirty="0"/>
          </a:p>
        </p:txBody>
      </p:sp>
      <p:pic>
        <p:nvPicPr>
          <p:cNvPr id="3" name="Picture 3" descr="Fig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0663"/>
            <a:ext cx="9144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989665"/>
            <a:ext cx="1929695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Flood Hazard Zone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1960" y="5943600"/>
            <a:ext cx="23622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≥ 1% chance of flooding in any year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4358997"/>
            <a:ext cx="533400" cy="82260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6591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7244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Streamflow hydrograph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9624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Graph of stream discharge as a function of time at a given location on the stream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962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191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9800" y="3200400"/>
            <a:ext cx="160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Perennial river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14438" y="6186488"/>
            <a:ext cx="1751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Ephemeral river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0" y="6110288"/>
            <a:ext cx="166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Snow-fed River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6705600" y="914400"/>
            <a:ext cx="2286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58000" y="685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Direct runoff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5562600" y="2057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6096000" y="2133600"/>
            <a:ext cx="152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715000" y="23622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Baseflow</a:t>
            </a:r>
          </a:p>
        </p:txBody>
      </p:sp>
    </p:spTree>
    <p:extLst>
      <p:ext uri="{BB962C8B-B14F-4D97-AF65-F5344CB8AC3E}">
        <p14:creationId xmlns:p14="http://schemas.microsoft.com/office/powerpoint/2010/main" val="33282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Digital Flood Insurance Rate Map (DFIRM)</a:t>
            </a:r>
            <a:endParaRPr lang="en-US" dirty="0"/>
          </a:p>
        </p:txBody>
      </p:sp>
      <p:pic>
        <p:nvPicPr>
          <p:cNvPr id="3" name="Picture 2" descr="Fig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851025"/>
            <a:ext cx="66770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14513" y="1492250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Old, paper FIRM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56188" y="1498600"/>
            <a:ext cx="239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New, digital (D)FIRM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0737" y="4969510"/>
            <a:ext cx="74390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dirty="0">
              <a:latin typeface="Arial Unicode MS" pitchFamily="34" charset="-128"/>
            </a:endParaRPr>
          </a:p>
          <a:p>
            <a:r>
              <a:rPr lang="en-US" sz="2400" dirty="0" smtClean="0">
                <a:latin typeface="Arial Unicode MS" pitchFamily="34" charset="-128"/>
              </a:rPr>
              <a:t>The </a:t>
            </a:r>
            <a:r>
              <a:rPr lang="en-US" sz="2400" dirty="0">
                <a:latin typeface="Arial Unicode MS" pitchFamily="34" charset="-128"/>
              </a:rPr>
              <a:t>ideal DFIRM:  more </a:t>
            </a: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</a:rPr>
              <a:t>accurate</a:t>
            </a:r>
            <a:r>
              <a:rPr lang="en-US" sz="2400" dirty="0">
                <a:latin typeface="Arial Unicode MS" pitchFamily="34" charset="-128"/>
              </a:rPr>
              <a:t> than paper FIRM, more </a:t>
            </a: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</a:rPr>
              <a:t>flexible</a:t>
            </a:r>
            <a:r>
              <a:rPr lang="en-US" sz="2400" dirty="0">
                <a:latin typeface="Arial Unicode MS" pitchFamily="34" charset="-128"/>
              </a:rPr>
              <a:t> to use and update, more </a:t>
            </a: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</a:rPr>
              <a:t>versatile</a:t>
            </a:r>
            <a:r>
              <a:rPr lang="en-US" sz="2400" dirty="0">
                <a:latin typeface="Arial Unicode MS" pitchFamily="34" charset="-128"/>
              </a:rPr>
              <a:t> for community use</a:t>
            </a:r>
          </a:p>
        </p:txBody>
      </p:sp>
    </p:spTree>
    <p:extLst>
      <p:ext uri="{BB962C8B-B14F-4D97-AF65-F5344CB8AC3E}">
        <p14:creationId xmlns:p14="http://schemas.microsoft.com/office/powerpoint/2010/main" val="23077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 2.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54000"/>
            <a:ext cx="8658225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17525" y="1209675"/>
            <a:ext cx="5241925" cy="2411413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315942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x,y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9381" y="315942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(z)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Fi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27050"/>
            <a:ext cx="7602538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1001713" y="1231900"/>
            <a:ext cx="4614862" cy="2251075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212725" y="4911725"/>
            <a:ext cx="27892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 Unicode MS" pitchFamily="34" charset="-128"/>
              </a:rPr>
              <a:t>This study addressed the technologies producing Imagery and Elevation data components of the DFIRM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2185988" y="1241425"/>
            <a:ext cx="2255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‘Base map information’</a:t>
            </a:r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 flipH="1">
            <a:off x="1335088" y="3497263"/>
            <a:ext cx="1030287" cy="1495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7378700" y="3101975"/>
            <a:ext cx="26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*</a:t>
            </a:r>
          </a:p>
        </p:txBody>
      </p:sp>
      <p:pic>
        <p:nvPicPr>
          <p:cNvPr id="9" name="Picture 6" descr="Elevation Data for Floodplain Mapp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497263"/>
            <a:ext cx="20812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6261" y="76200"/>
            <a:ext cx="6931128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2007 National Research Council Study: </a:t>
            </a:r>
          </a:p>
          <a:p>
            <a:pPr algn="ctr"/>
            <a:r>
              <a:rPr lang="en-US" sz="3200" dirty="0" err="1" smtClean="0"/>
              <a:t>Basemap</a:t>
            </a:r>
            <a:r>
              <a:rPr lang="en-US" sz="3200" dirty="0" smtClean="0"/>
              <a:t> Inputs for Floodplain  Mapping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01963" y="5640388"/>
            <a:ext cx="3124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Study was prompted by questions from the </a:t>
            </a:r>
            <a:r>
              <a:rPr lang="en-US" dirty="0" smtClean="0">
                <a:solidFill>
                  <a:srgbClr val="FF0000"/>
                </a:solidFill>
              </a:rPr>
              <a:t>Senate Appropriations Committee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32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 from 2007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8105"/>
            <a:ext cx="6019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Basemap</a:t>
            </a:r>
            <a:r>
              <a:rPr lang="en-US" dirty="0" smtClean="0">
                <a:solidFill>
                  <a:srgbClr val="FF0000"/>
                </a:solidFill>
              </a:rPr>
              <a:t> imagery is fine </a:t>
            </a:r>
            <a:r>
              <a:rPr lang="en-US" dirty="0" smtClean="0"/>
              <a:t>for floodplain mapping</a:t>
            </a:r>
          </a:p>
          <a:p>
            <a:r>
              <a:rPr lang="en-US" dirty="0" smtClean="0"/>
              <a:t>Existing elevation data have about </a:t>
            </a:r>
            <a:r>
              <a:rPr lang="en-US" dirty="0" smtClean="0">
                <a:solidFill>
                  <a:srgbClr val="FF0000"/>
                </a:solidFill>
              </a:rPr>
              <a:t>1/10 accuracy </a:t>
            </a:r>
            <a:r>
              <a:rPr lang="en-US" dirty="0" smtClean="0"/>
              <a:t>needed for floodplain mapping and are </a:t>
            </a:r>
            <a:r>
              <a:rPr lang="en-US" dirty="0" smtClean="0">
                <a:solidFill>
                  <a:srgbClr val="FF0000"/>
                </a:solidFill>
              </a:rPr>
              <a:t>too old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new elevation coverage</a:t>
            </a:r>
            <a:r>
              <a:rPr lang="en-US" dirty="0" smtClean="0"/>
              <a:t> of the nation is needed</a:t>
            </a:r>
          </a:p>
          <a:p>
            <a:r>
              <a:rPr lang="en-US" dirty="0" smtClean="0"/>
              <a:t>Most likely technology to produce this is </a:t>
            </a:r>
            <a:r>
              <a:rPr lang="en-US" dirty="0" err="1" smtClean="0">
                <a:solidFill>
                  <a:srgbClr val="FF0000"/>
                </a:solidFill>
              </a:rPr>
              <a:t>Lidar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Cost for national coverage ~ $500-600 million</a:t>
            </a:r>
            <a:endParaRPr lang="en-US" dirty="0"/>
          </a:p>
        </p:txBody>
      </p:sp>
      <p:pic>
        <p:nvPicPr>
          <p:cNvPr id="4" name="Picture 6" descr="Elevation Data for Floodplain Mapp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057400"/>
            <a:ext cx="208121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6004560"/>
            <a:ext cx="69676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 need “Elevation for the Nation”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2009 National Research Council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Sponsored by </a:t>
            </a:r>
            <a:r>
              <a:rPr lang="en-US" dirty="0" smtClean="0">
                <a:solidFill>
                  <a:srgbClr val="FF0000"/>
                </a:solidFill>
              </a:rPr>
              <a:t>FEMA and NOAA</a:t>
            </a:r>
          </a:p>
          <a:p>
            <a:r>
              <a:rPr lang="en-US" dirty="0" smtClean="0"/>
              <a:t>Examined tradeoffs between </a:t>
            </a:r>
            <a:r>
              <a:rPr lang="en-US" dirty="0" smtClean="0">
                <a:solidFill>
                  <a:srgbClr val="FF0000"/>
                </a:solidFill>
              </a:rPr>
              <a:t>cost and accuracy </a:t>
            </a:r>
            <a:r>
              <a:rPr lang="en-US" dirty="0" smtClean="0"/>
              <a:t>of flood mapping</a:t>
            </a:r>
          </a:p>
          <a:p>
            <a:r>
              <a:rPr lang="en-US" dirty="0" smtClean="0"/>
              <a:t>Detailed </a:t>
            </a:r>
            <a:r>
              <a:rPr lang="en-US" dirty="0" smtClean="0">
                <a:solidFill>
                  <a:srgbClr val="FF0000"/>
                </a:solidFill>
              </a:rPr>
              <a:t>case studies </a:t>
            </a:r>
            <a:r>
              <a:rPr lang="en-US" dirty="0" smtClean="0"/>
              <a:t>in North Carolina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Riverine</a:t>
            </a:r>
            <a:r>
              <a:rPr lang="en-US" dirty="0" smtClean="0"/>
              <a:t> and coastal flooding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199"/>
            <a:ext cx="3581400" cy="4641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7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43" y="0"/>
            <a:ext cx="92222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8938" y="260350"/>
            <a:ext cx="8069262" cy="1143000"/>
          </a:xfrm>
        </p:spPr>
        <p:txBody>
          <a:bodyPr/>
          <a:lstStyle/>
          <a:p>
            <a:r>
              <a:rPr lang="en-US" sz="3600" smtClean="0"/>
              <a:t>Sampling Error of 100-year Stage Heights</a:t>
            </a:r>
          </a:p>
        </p:txBody>
      </p:sp>
      <p:pic>
        <p:nvPicPr>
          <p:cNvPr id="37891" name="Content Placeholder 3" descr="Figure 4.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8" y="1112838"/>
            <a:ext cx="8348662" cy="5048250"/>
          </a:xfrm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6430963" y="4560888"/>
            <a:ext cx="2530475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2400"/>
              <a:t>Average = 1.06 ft</a:t>
            </a:r>
          </a:p>
        </p:txBody>
      </p:sp>
      <p:cxnSp>
        <p:nvCxnSpPr>
          <p:cNvPr id="37893" name="Straight Arrow Connector 7"/>
          <p:cNvCxnSpPr>
            <a:cxnSpLocks noChangeShapeType="1"/>
            <a:stCxn id="37892" idx="1"/>
          </p:cNvCxnSpPr>
          <p:nvPr/>
        </p:nvCxnSpPr>
        <p:spPr bwMode="auto">
          <a:xfrm rot="10800000">
            <a:off x="5988050" y="4433888"/>
            <a:ext cx="442913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3836988" y="1411288"/>
            <a:ext cx="243681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200"/>
              <a:t>Outlier (skewed frequency curve)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1841500"/>
            <a:ext cx="619442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algn="ctr" eaLnBrk="1" hangingPunct="1"/>
            <a:r>
              <a:rPr lang="en-US" sz="2400" i="1">
                <a:solidFill>
                  <a:srgbClr val="FF0000"/>
                </a:solidFill>
              </a:rPr>
              <a:t>No systematic variation in sampling error by </a:t>
            </a:r>
          </a:p>
          <a:p>
            <a:pPr algn="ctr" eaLnBrk="1" hangingPunct="1"/>
            <a:r>
              <a:rPr lang="en-US" sz="2400" i="1">
                <a:solidFill>
                  <a:srgbClr val="FF0000"/>
                </a:solidFill>
              </a:rPr>
              <a:t>drainage area or topographic region</a:t>
            </a: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2559050" y="5680075"/>
            <a:ext cx="27622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News Gothic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News Gothic MT" pitchFamily="34" charset="0"/>
              </a:defRPr>
            </a:lvl9pPr>
          </a:lstStyle>
          <a:p>
            <a:pPr eaLnBrk="1" hangingPunct="1"/>
            <a:r>
              <a:rPr lang="en-US" sz="1800"/>
              <a:t>Drainage Area (Sq miles)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04800" y="2932546"/>
            <a:ext cx="2069797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Sampling Error (ft)</a:t>
            </a:r>
          </a:p>
        </p:txBody>
      </p:sp>
    </p:spTree>
    <p:extLst>
      <p:ext uri="{BB962C8B-B14F-4D97-AF65-F5344CB8AC3E}">
        <p14:creationId xmlns:p14="http://schemas.microsoft.com/office/powerpoint/2010/main" val="40474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2009 NRC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hydrologic, hydraulic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terrain </a:t>
            </a:r>
            <a:r>
              <a:rPr lang="en-US" dirty="0" smtClean="0"/>
              <a:t>data uncertainties</a:t>
            </a:r>
          </a:p>
          <a:p>
            <a:r>
              <a:rPr lang="en-US" dirty="0" smtClean="0"/>
              <a:t>Accuracy of </a:t>
            </a:r>
            <a:r>
              <a:rPr lang="en-US" dirty="0" smtClean="0">
                <a:solidFill>
                  <a:srgbClr val="FF0000"/>
                </a:solidFill>
              </a:rPr>
              <a:t>land elevation</a:t>
            </a:r>
            <a:r>
              <a:rPr lang="en-US" dirty="0" smtClean="0"/>
              <a:t> is single largest factor governing accuracy of </a:t>
            </a:r>
            <a:r>
              <a:rPr lang="en-US" dirty="0" smtClean="0">
                <a:solidFill>
                  <a:srgbClr val="FF0000"/>
                </a:solidFill>
              </a:rPr>
              <a:t>flood elevation</a:t>
            </a:r>
          </a:p>
          <a:p>
            <a:r>
              <a:rPr lang="en-US" dirty="0" smtClean="0"/>
              <a:t>Inherent uncertainty in base flood elevation is ~ </a:t>
            </a:r>
            <a:r>
              <a:rPr lang="en-US" dirty="0" smtClean="0">
                <a:solidFill>
                  <a:srgbClr val="FF0000"/>
                </a:solidFill>
              </a:rPr>
              <a:t>1 foot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199"/>
            <a:ext cx="3581400" cy="46412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241450"/>
            <a:ext cx="43926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Flood mapping needs LIDAR data!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78045A04-C513-47E8-ADFD-A3DB881D9B62}" type="slidenum">
              <a:rPr lang="en-US"/>
              <a:pPr algn="ctr">
                <a:defRPr/>
              </a:pPr>
              <a:t>58</a:t>
            </a:fld>
            <a:endParaRPr lang="en-US"/>
          </a:p>
        </p:txBody>
      </p:sp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Variable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Random variable: a quantity used to represent probabilistic uncertainty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Incremental precipitation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Instantaneous streamflow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Wind velocity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Random variable (X) is described by a probability distribution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Probability distribution is a set of probabilities associated with the values in a random variable’s sample space</a:t>
            </a:r>
          </a:p>
        </p:txBody>
      </p:sp>
    </p:spTree>
    <p:extLst>
      <p:ext uri="{BB962C8B-B14F-4D97-AF65-F5344CB8AC3E}">
        <p14:creationId xmlns:p14="http://schemas.microsoft.com/office/powerpoint/2010/main" val="35253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11.1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66800" y="889000"/>
            <a:ext cx="69215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Excess rainfall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Rainfall that is neither retained on the land surface nor infiltrated into the soil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Graph of excess rainfall versus time is called excess rainfall hyetograph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Direct runoff = observed streamflow - baseflow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Excess rainfall = observed rainfall - abstractions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Abstractions/losses – difference between total rainfall hyetograph and excess rainfall hyetograph</a:t>
            </a:r>
          </a:p>
        </p:txBody>
      </p:sp>
    </p:spTree>
    <p:extLst>
      <p:ext uri="{BB962C8B-B14F-4D97-AF65-F5344CB8AC3E}">
        <p14:creationId xmlns:p14="http://schemas.microsoft.com/office/powerpoint/2010/main" val="34014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DBD5C6-D534-4E92-BF24-A8BF16BB1698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statistics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620000" cy="4525963"/>
          </a:xfrm>
        </p:spPr>
        <p:txBody>
          <a:bodyPr/>
          <a:lstStyle/>
          <a:p>
            <a:r>
              <a:rPr lang="en-US" sz="2800" smtClean="0"/>
              <a:t>Also called descriptive statistics</a:t>
            </a:r>
          </a:p>
          <a:p>
            <a:pPr lvl="1"/>
            <a:r>
              <a:rPr lang="en-US" sz="2400" smtClean="0"/>
              <a:t>If x</a:t>
            </a:r>
            <a:r>
              <a:rPr lang="en-US" sz="2400" baseline="-25000" smtClean="0"/>
              <a:t>1</a:t>
            </a:r>
            <a:r>
              <a:rPr lang="en-US" sz="2400" smtClean="0"/>
              <a:t>, x</a:t>
            </a:r>
            <a:r>
              <a:rPr lang="en-US" sz="2400" baseline="-25000" smtClean="0"/>
              <a:t>2</a:t>
            </a:r>
            <a:r>
              <a:rPr lang="en-US" sz="2400" smtClean="0"/>
              <a:t>, …x</a:t>
            </a:r>
            <a:r>
              <a:rPr lang="en-US" sz="2400" baseline="-25000" smtClean="0"/>
              <a:t>n</a:t>
            </a:r>
            <a:r>
              <a:rPr lang="en-US" sz="2400" smtClean="0"/>
              <a:t> is a sample then</a:t>
            </a:r>
          </a:p>
          <a:p>
            <a:pPr lvl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2743200"/>
            <a:ext cx="11366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3649663"/>
            <a:ext cx="17462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65638"/>
            <a:ext cx="8604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70488"/>
            <a:ext cx="860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609600" y="286543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Mean, 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609600" y="377983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Variance, 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228600" y="4479925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Standard deviation, 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0" y="5318125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/>
              <a:t>Coeff. of variation, 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4572000" y="2833688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m</a:t>
            </a:r>
            <a:r>
              <a:rPr lang="en-US"/>
              <a:t> for continuous data 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4572000" y="37338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s</a:t>
            </a:r>
            <a:r>
              <a:rPr lang="en-US" baseline="30000">
                <a:latin typeface="Symbol" pitchFamily="18" charset="2"/>
              </a:rPr>
              <a:t>2</a:t>
            </a:r>
            <a:r>
              <a:rPr lang="en-US"/>
              <a:t> for continuous data 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4572000" y="4419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s</a:t>
            </a:r>
            <a:r>
              <a:rPr lang="en-US"/>
              <a:t> for continuous data </a:t>
            </a: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228600" y="5943600"/>
            <a:ext cx="876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Also included in summary statistics are  median, skewness, correlation coefficient,</a:t>
            </a:r>
          </a:p>
        </p:txBody>
      </p:sp>
    </p:spTree>
    <p:extLst>
      <p:ext uri="{BB962C8B-B14F-4D97-AF65-F5344CB8AC3E}">
        <p14:creationId xmlns:p14="http://schemas.microsoft.com/office/powerpoint/2010/main" val="18001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1.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947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11.2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073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1.4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6388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CD106-9066-4358-B4A8-F7A7D868B31E}" type="slidenum">
              <a:rPr lang="en-US"/>
              <a:pPr/>
              <a:t>64</a:t>
            </a:fld>
            <a:endParaRPr lang="en-US"/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Return Period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60438"/>
            <a:ext cx="7753350" cy="5592762"/>
          </a:xfrm>
        </p:spPr>
        <p:txBody>
          <a:bodyPr/>
          <a:lstStyle/>
          <a:p>
            <a:r>
              <a:rPr lang="en-US" sz="2800" dirty="0"/>
              <a:t>Random variable:</a:t>
            </a:r>
          </a:p>
          <a:p>
            <a:r>
              <a:rPr lang="en-US" sz="2800" dirty="0"/>
              <a:t>Threshold level:</a:t>
            </a:r>
          </a:p>
          <a:p>
            <a:r>
              <a:rPr lang="en-US" sz="2800" dirty="0"/>
              <a:t>Extreme event occurs if: </a:t>
            </a:r>
          </a:p>
          <a:p>
            <a:r>
              <a:rPr lang="en-US" sz="2800" dirty="0"/>
              <a:t>Recurrence interval: </a:t>
            </a:r>
          </a:p>
          <a:p>
            <a:r>
              <a:rPr lang="en-US" sz="2800" dirty="0"/>
              <a:t>Return Period: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Average recurrence interval between events </a:t>
            </a:r>
            <a:r>
              <a:rPr lang="en-US" sz="2400" dirty="0" err="1"/>
              <a:t>equalling</a:t>
            </a:r>
            <a:r>
              <a:rPr lang="en-US" sz="2400" dirty="0"/>
              <a:t> or exceeding a threshold</a:t>
            </a:r>
          </a:p>
          <a:p>
            <a:r>
              <a:rPr lang="en-US" sz="2800" dirty="0"/>
              <a:t>If </a:t>
            </a:r>
            <a:r>
              <a:rPr lang="en-US" sz="2800" i="1" dirty="0"/>
              <a:t>p</a:t>
            </a:r>
            <a:r>
              <a:rPr lang="en-US" sz="2800" dirty="0"/>
              <a:t> is the probability of occurrence of an extreme event, then</a:t>
            </a:r>
          </a:p>
          <a:p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or </a:t>
            </a:r>
          </a:p>
          <a:p>
            <a:endParaRPr lang="en-US" sz="2800" dirty="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0267818"/>
              </p:ext>
            </p:extLst>
          </p:nvPr>
        </p:nvGraphicFramePr>
        <p:xfrm>
          <a:off x="4505325" y="2009775"/>
          <a:ext cx="8985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" imgW="571320" imgH="253800" progId="Equation.3">
                  <p:embed/>
                </p:oleObj>
              </mc:Choice>
              <mc:Fallback>
                <p:oleObj name="Equation" r:id="rId3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2009775"/>
                        <a:ext cx="898525" cy="398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23945"/>
              </p:ext>
            </p:extLst>
          </p:nvPr>
        </p:nvGraphicFramePr>
        <p:xfrm>
          <a:off x="3725863" y="1474788"/>
          <a:ext cx="325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5" imgW="228600" imgH="253800" progId="Equation.3">
                  <p:embed/>
                </p:oleObj>
              </mc:Choice>
              <mc:Fallback>
                <p:oleObj name="Equation" r:id="rId5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1474788"/>
                        <a:ext cx="325437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23428"/>
              </p:ext>
            </p:extLst>
          </p:nvPr>
        </p:nvGraphicFramePr>
        <p:xfrm>
          <a:off x="3700463" y="1058863"/>
          <a:ext cx="3286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7" imgW="203040" imgH="190440" progId="Equation.3">
                  <p:embed/>
                </p:oleObj>
              </mc:Choice>
              <mc:Fallback>
                <p:oleObj name="Equation" r:id="rId7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1058863"/>
                        <a:ext cx="328612" cy="30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25345"/>
              </p:ext>
            </p:extLst>
          </p:nvPr>
        </p:nvGraphicFramePr>
        <p:xfrm>
          <a:off x="3886200" y="2590800"/>
          <a:ext cx="34734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9" imgW="2425680" imgH="215640" progId="Equation.3">
                  <p:embed/>
                </p:oleObj>
              </mc:Choice>
              <mc:Fallback>
                <p:oleObj name="Equation" r:id="rId9" imgW="2425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590800"/>
                        <a:ext cx="3473450" cy="307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73779"/>
              </p:ext>
            </p:extLst>
          </p:nvPr>
        </p:nvGraphicFramePr>
        <p:xfrm>
          <a:off x="3149600" y="3111500"/>
          <a:ext cx="5810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11" imgW="406080" imgH="241200" progId="Equation.3">
                  <p:embed/>
                </p:oleObj>
              </mc:Choice>
              <mc:Fallback>
                <p:oleObj name="Equation" r:id="rId11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111500"/>
                        <a:ext cx="581025" cy="344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1270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91200"/>
            <a:ext cx="16764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9635CB-C781-4E99-A5CA-E4816CDE5B7A}" type="slidenum">
              <a:rPr lang="en-US"/>
              <a:pPr/>
              <a:t>65</a:t>
            </a:fld>
            <a:endParaRPr lang="en-US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Probability distributions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724400"/>
          </a:xfrm>
        </p:spPr>
        <p:txBody>
          <a:bodyPr/>
          <a:lstStyle/>
          <a:p>
            <a:r>
              <a:rPr lang="en-US"/>
              <a:t>Normal family</a:t>
            </a:r>
          </a:p>
          <a:p>
            <a:pPr lvl="1"/>
            <a:r>
              <a:rPr lang="en-US"/>
              <a:t>Normal, lognormal, lognormal-III</a:t>
            </a:r>
          </a:p>
          <a:p>
            <a:r>
              <a:rPr lang="en-US"/>
              <a:t>Generalized extreme value family</a:t>
            </a:r>
          </a:p>
          <a:p>
            <a:pPr lvl="1"/>
            <a:r>
              <a:rPr lang="en-US"/>
              <a:t>EV1 (Gumbel), GEV, and EVIII (Weibull) </a:t>
            </a:r>
          </a:p>
          <a:p>
            <a:r>
              <a:rPr lang="en-US"/>
              <a:t>Exponential/Pearson type family</a:t>
            </a:r>
          </a:p>
          <a:p>
            <a:pPr lvl="1"/>
            <a:r>
              <a:rPr lang="en-US"/>
              <a:t>Exponential, Pearson type III, Log-Pearson type III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37B02A-DFC9-4F73-BA52-D5C9BBA52D63}" type="slidenum">
              <a:rPr lang="en-US"/>
              <a:pPr/>
              <a:t>66</a:t>
            </a:fld>
            <a:endParaRPr lang="en-US"/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Factors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72425" cy="4525963"/>
          </a:xfrm>
        </p:spPr>
        <p:txBody>
          <a:bodyPr/>
          <a:lstStyle/>
          <a:p>
            <a:r>
              <a:rPr lang="en-US" sz="2800" dirty="0" smtClean="0"/>
              <a:t>Once </a:t>
            </a:r>
            <a:r>
              <a:rPr lang="en-US" sz="2800" dirty="0"/>
              <a:t>a distribution has been selected and its parameters estimated, then how do we use it?</a:t>
            </a:r>
          </a:p>
          <a:p>
            <a:r>
              <a:rPr lang="en-US" sz="2800" dirty="0"/>
              <a:t>Chow proposed using:</a:t>
            </a:r>
          </a:p>
          <a:p>
            <a:endParaRPr lang="en-US" sz="2800" dirty="0"/>
          </a:p>
          <a:p>
            <a:r>
              <a:rPr lang="en-US" sz="2800" dirty="0"/>
              <a:t>where</a:t>
            </a:r>
          </a:p>
          <a:p>
            <a:endParaRPr lang="en-US" sz="2800" dirty="0"/>
          </a:p>
        </p:txBody>
      </p:sp>
      <p:graphicFrame>
        <p:nvGraphicFramePr>
          <p:cNvPr id="4301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5092128"/>
              </p:ext>
            </p:extLst>
          </p:nvPr>
        </p:nvGraphicFramePr>
        <p:xfrm>
          <a:off x="4495800" y="3535363"/>
          <a:ext cx="16875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3" imgW="1028520" imgH="253800" progId="Equation.3">
                  <p:embed/>
                </p:oleObj>
              </mc:Choice>
              <mc:Fallback>
                <p:oleObj name="Equation" r:id="rId3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35363"/>
                        <a:ext cx="1687513" cy="417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33925"/>
              </p:ext>
            </p:extLst>
          </p:nvPr>
        </p:nvGraphicFramePr>
        <p:xfrm>
          <a:off x="1849438" y="4267200"/>
          <a:ext cx="3722687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5" imgW="2501640" imgH="1396800" progId="Equation.3">
                  <p:embed/>
                </p:oleObj>
              </mc:Choice>
              <mc:Fallback>
                <p:oleObj name="Equation" r:id="rId5" imgW="25016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4267200"/>
                        <a:ext cx="3722687" cy="208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5676900" y="4260850"/>
            <a:ext cx="3267075" cy="2132013"/>
            <a:chOff x="3558" y="2600"/>
            <a:chExt cx="2058" cy="1343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3558" y="2610"/>
              <a:ext cx="1946" cy="13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1200" b="1">
                <a:latin typeface="Times New Roman" pitchFamily="18" charset="0"/>
              </a:endParaRPr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4863" y="3498"/>
              <a:ext cx="318" cy="252"/>
            </a:xfrm>
            <a:custGeom>
              <a:avLst/>
              <a:gdLst>
                <a:gd name="T0" fmla="*/ 6 w 318"/>
                <a:gd name="T1" fmla="*/ 0 h 252"/>
                <a:gd name="T2" fmla="*/ 0 w 318"/>
                <a:gd name="T3" fmla="*/ 249 h 252"/>
                <a:gd name="T4" fmla="*/ 318 w 318"/>
                <a:gd name="T5" fmla="*/ 252 h 252"/>
                <a:gd name="T6" fmla="*/ 306 w 318"/>
                <a:gd name="T7" fmla="*/ 213 h 252"/>
                <a:gd name="T8" fmla="*/ 168 w 318"/>
                <a:gd name="T9" fmla="*/ 165 h 252"/>
                <a:gd name="T10" fmla="*/ 66 w 318"/>
                <a:gd name="T11" fmla="*/ 90 h 252"/>
                <a:gd name="T12" fmla="*/ 6 w 318"/>
                <a:gd name="T1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252">
                  <a:moveTo>
                    <a:pt x="6" y="0"/>
                  </a:moveTo>
                  <a:lnTo>
                    <a:pt x="0" y="249"/>
                  </a:lnTo>
                  <a:lnTo>
                    <a:pt x="318" y="252"/>
                  </a:lnTo>
                  <a:lnTo>
                    <a:pt x="306" y="213"/>
                  </a:lnTo>
                  <a:lnTo>
                    <a:pt x="168" y="165"/>
                  </a:lnTo>
                  <a:lnTo>
                    <a:pt x="66" y="9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V="1">
              <a:off x="3798" y="2782"/>
              <a:ext cx="0" cy="9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3798" y="3751"/>
              <a:ext cx="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Text Box 11"/>
            <p:cNvSpPr txBox="1">
              <a:spLocks noChangeArrowheads="1"/>
            </p:cNvSpPr>
            <p:nvPr/>
          </p:nvSpPr>
          <p:spPr bwMode="auto">
            <a:xfrm>
              <a:off x="5034" y="3751"/>
              <a:ext cx="4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 b="1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3020" name="Text Box 12"/>
            <p:cNvSpPr txBox="1">
              <a:spLocks noChangeArrowheads="1"/>
            </p:cNvSpPr>
            <p:nvPr/>
          </p:nvSpPr>
          <p:spPr bwMode="auto">
            <a:xfrm>
              <a:off x="3577" y="2600"/>
              <a:ext cx="4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1200" b="1" i="1">
                  <a:latin typeface="Times New Roman" pitchFamily="18" charset="0"/>
                </a:rPr>
                <a:t>f</a:t>
              </a:r>
              <a:r>
                <a:rPr kumimoji="1" lang="en-US" sz="1200" b="1" i="1" baseline="-25000">
                  <a:latin typeface="Times New Roman" pitchFamily="18" charset="0"/>
                </a:rPr>
                <a:t>X</a:t>
              </a:r>
              <a:r>
                <a:rPr kumimoji="1" lang="en-US" sz="1200" b="1">
                  <a:latin typeface="Times New Roman" pitchFamily="18" charset="0"/>
                </a:rPr>
                <a:t>(</a:t>
              </a:r>
              <a:r>
                <a:rPr kumimoji="1" lang="en-US" sz="1200" b="1" i="1">
                  <a:latin typeface="Times New Roman" pitchFamily="18" charset="0"/>
                </a:rPr>
                <a:t>x</a:t>
              </a:r>
              <a:r>
                <a:rPr kumimoji="1" lang="en-US" sz="1200" b="1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auto">
            <a:xfrm>
              <a:off x="3826" y="2999"/>
              <a:ext cx="1342" cy="743"/>
            </a:xfrm>
            <a:custGeom>
              <a:avLst/>
              <a:gdLst>
                <a:gd name="T0" fmla="*/ 0 w 1120"/>
                <a:gd name="T1" fmla="*/ 619 h 619"/>
                <a:gd name="T2" fmla="*/ 224 w 1120"/>
                <a:gd name="T3" fmla="*/ 571 h 619"/>
                <a:gd name="T4" fmla="*/ 392 w 1120"/>
                <a:gd name="T5" fmla="*/ 403 h 619"/>
                <a:gd name="T6" fmla="*/ 560 w 1120"/>
                <a:gd name="T7" fmla="*/ 67 h 619"/>
                <a:gd name="T8" fmla="*/ 696 w 1120"/>
                <a:gd name="T9" fmla="*/ 3 h 619"/>
                <a:gd name="T10" fmla="*/ 760 w 1120"/>
                <a:gd name="T11" fmla="*/ 83 h 619"/>
                <a:gd name="T12" fmla="*/ 864 w 1120"/>
                <a:gd name="T13" fmla="*/ 403 h 619"/>
                <a:gd name="T14" fmla="*/ 976 w 1120"/>
                <a:gd name="T15" fmla="*/ 531 h 619"/>
                <a:gd name="T16" fmla="*/ 1120 w 1120"/>
                <a:gd name="T17" fmla="*/ 595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0" h="619">
                  <a:moveTo>
                    <a:pt x="0" y="619"/>
                  </a:moveTo>
                  <a:cubicBezTo>
                    <a:pt x="79" y="613"/>
                    <a:pt x="159" y="607"/>
                    <a:pt x="224" y="571"/>
                  </a:cubicBezTo>
                  <a:cubicBezTo>
                    <a:pt x="289" y="535"/>
                    <a:pt x="336" y="487"/>
                    <a:pt x="392" y="403"/>
                  </a:cubicBezTo>
                  <a:cubicBezTo>
                    <a:pt x="448" y="319"/>
                    <a:pt x="509" y="134"/>
                    <a:pt x="560" y="67"/>
                  </a:cubicBezTo>
                  <a:cubicBezTo>
                    <a:pt x="611" y="0"/>
                    <a:pt x="663" y="0"/>
                    <a:pt x="696" y="3"/>
                  </a:cubicBezTo>
                  <a:cubicBezTo>
                    <a:pt x="729" y="6"/>
                    <a:pt x="732" y="16"/>
                    <a:pt x="760" y="83"/>
                  </a:cubicBezTo>
                  <a:cubicBezTo>
                    <a:pt x="788" y="150"/>
                    <a:pt x="828" y="328"/>
                    <a:pt x="864" y="403"/>
                  </a:cubicBezTo>
                  <a:cubicBezTo>
                    <a:pt x="900" y="478"/>
                    <a:pt x="933" y="499"/>
                    <a:pt x="976" y="531"/>
                  </a:cubicBezTo>
                  <a:cubicBezTo>
                    <a:pt x="1019" y="563"/>
                    <a:pt x="1090" y="582"/>
                    <a:pt x="1120" y="59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4612" y="3005"/>
              <a:ext cx="0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>
              <a:off x="4302" y="3176"/>
              <a:ext cx="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>
              <a:off x="4865" y="3166"/>
              <a:ext cx="3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302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43428"/>
                </p:ext>
              </p:extLst>
            </p:nvPr>
          </p:nvGraphicFramePr>
          <p:xfrm>
            <a:off x="4940" y="3025"/>
            <a:ext cx="184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0" name="Equation" r:id="rId7" imgW="368280" imgH="253800" progId="Equation.3">
                    <p:embed/>
                  </p:oleObj>
                </mc:Choice>
                <mc:Fallback>
                  <p:oleObj name="Equation" r:id="rId7" imgW="3682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0" y="3025"/>
                          <a:ext cx="184" cy="12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2835609"/>
                </p:ext>
              </p:extLst>
            </p:nvPr>
          </p:nvGraphicFramePr>
          <p:xfrm>
            <a:off x="4556" y="2863"/>
            <a:ext cx="81" cy="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1" name="Equation" r:id="rId9" imgW="152280" imgH="190440" progId="Equation.3">
                    <p:embed/>
                  </p:oleObj>
                </mc:Choice>
                <mc:Fallback>
                  <p:oleObj name="Equation" r:id="rId9" imgW="15228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" y="2863"/>
                          <a:ext cx="81" cy="1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2344828"/>
                </p:ext>
              </p:extLst>
            </p:nvPr>
          </p:nvGraphicFramePr>
          <p:xfrm>
            <a:off x="4808" y="3783"/>
            <a:ext cx="115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2" name="Equation" r:id="rId11" imgW="228600" imgH="253800" progId="Equation.3">
                    <p:embed/>
                  </p:oleObj>
                </mc:Choice>
                <mc:Fallback>
                  <p:oleObj name="Equation" r:id="rId11" imgW="22860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18015" r="3999"/>
                        <a:stretch>
                          <a:fillRect/>
                        </a:stretch>
                      </p:blipFill>
                      <p:spPr bwMode="auto">
                        <a:xfrm>
                          <a:off x="4808" y="3783"/>
                          <a:ext cx="115" cy="1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28" name="Line 20"/>
            <p:cNvSpPr>
              <a:spLocks noChangeShapeType="1"/>
            </p:cNvSpPr>
            <p:nvPr/>
          </p:nvSpPr>
          <p:spPr bwMode="auto">
            <a:xfrm>
              <a:off x="4867" y="3101"/>
              <a:ext cx="0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30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6018274"/>
                </p:ext>
              </p:extLst>
            </p:nvPr>
          </p:nvGraphicFramePr>
          <p:xfrm>
            <a:off x="5069" y="3230"/>
            <a:ext cx="547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" name="Equation" r:id="rId13" imgW="1180800" imgH="469800" progId="Equation.3">
                    <p:embed/>
                  </p:oleObj>
                </mc:Choice>
                <mc:Fallback>
                  <p:oleObj name="Equation" r:id="rId13" imgW="118080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3893" r="1549"/>
                        <a:stretch>
                          <a:fillRect/>
                        </a:stretch>
                      </p:blipFill>
                      <p:spPr bwMode="auto">
                        <a:xfrm>
                          <a:off x="5069" y="3230"/>
                          <a:ext cx="547" cy="2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 flipH="1">
              <a:off x="4932" y="3384"/>
              <a:ext cx="180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5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-index method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81213"/>
            <a:ext cx="19050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343400" cy="46021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800" smtClean="0"/>
              <a:t>Goal: pick </a:t>
            </a:r>
            <a:r>
              <a:rPr lang="en-US" sz="2800" smtClean="0">
                <a:latin typeface="Symbol" pitchFamily="18" charset="2"/>
              </a:rPr>
              <a:t>D</a:t>
            </a:r>
            <a:r>
              <a:rPr lang="en-US" sz="2800" smtClean="0"/>
              <a:t>t, and adjust value of M to satisfy the equation 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smtClean="0"/>
              <a:t>Steps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Estimate baseflow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DRH = streamflow hydrograph – baseflow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Compute r</a:t>
            </a:r>
            <a:r>
              <a:rPr lang="en-US" sz="2400" baseline="-25000" smtClean="0"/>
              <a:t>d</a:t>
            </a:r>
            <a:r>
              <a:rPr lang="en-US" sz="2400" smtClean="0"/>
              <a:t>, r</a:t>
            </a:r>
            <a:r>
              <a:rPr lang="en-US" sz="2400" baseline="-25000" smtClean="0"/>
              <a:t>d</a:t>
            </a:r>
            <a:r>
              <a:rPr lang="en-US" sz="2400" smtClean="0"/>
              <a:t> = V</a:t>
            </a:r>
            <a:r>
              <a:rPr lang="en-US" sz="2400" baseline="-25000" smtClean="0"/>
              <a:t>d</a:t>
            </a:r>
            <a:r>
              <a:rPr lang="en-US" sz="2400" smtClean="0"/>
              <a:t>/watershed area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Adjust M until you get a satisfactory value of </a:t>
            </a:r>
            <a:r>
              <a:rPr lang="en-US" sz="2400" smtClean="0">
                <a:latin typeface="Symbol" pitchFamily="18" charset="2"/>
              </a:rPr>
              <a:t>f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ERH = R</a:t>
            </a:r>
            <a:r>
              <a:rPr lang="en-US" sz="2400" baseline="-25000" smtClean="0"/>
              <a:t>m</a:t>
            </a:r>
            <a:r>
              <a:rPr lang="en-US" sz="2400" smtClean="0"/>
              <a:t> - </a:t>
            </a:r>
            <a:r>
              <a:rPr lang="en-US" sz="2400" smtClean="0">
                <a:latin typeface="Symbol" pitchFamily="18" charset="2"/>
              </a:rPr>
              <a:t>fD</a:t>
            </a:r>
            <a:r>
              <a:rPr lang="en-US" sz="2400" smtClean="0"/>
              <a:t>t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95613"/>
            <a:ext cx="33083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6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SCS method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Soil conservation service (SCS) method is an experimentally derived method to determine rainfall excess using information about soils, vegetative cover, hydrologic condition and antecedent moisture conditions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is based on the simple relationship that P</a:t>
            </a:r>
            <a:r>
              <a:rPr lang="en-US" sz="2800" baseline="-25000" smtClean="0"/>
              <a:t>e</a:t>
            </a:r>
            <a:r>
              <a:rPr lang="en-US" sz="2800" smtClean="0"/>
              <a:t> = P - F</a:t>
            </a:r>
            <a:r>
              <a:rPr lang="en-US" sz="2800" baseline="-25000" smtClean="0"/>
              <a:t>a</a:t>
            </a:r>
            <a:r>
              <a:rPr lang="en-US" sz="2800" smtClean="0"/>
              <a:t> – I</a:t>
            </a:r>
            <a:r>
              <a:rPr lang="en-US" sz="2800" baseline="-25000" smtClean="0"/>
              <a:t>a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4175125"/>
            <a:ext cx="335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</a:t>
            </a:r>
            <a:r>
              <a:rPr lang="en-US" sz="2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runoff volume, P is precipitation volume, F</a:t>
            </a:r>
            <a:r>
              <a:rPr lang="en-US" sz="2000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continuing abstraction, and I</a:t>
            </a:r>
            <a:r>
              <a:rPr lang="en-US" sz="20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the sum of initial losses (depression storage, interception, ET)</a:t>
            </a:r>
            <a:r>
              <a:rPr lang="en-US" sz="2000">
                <a:latin typeface="Garamond" pitchFamily="18" charset="0"/>
              </a:rPr>
              <a:t> </a:t>
            </a:r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4572000" y="3429000"/>
            <a:ext cx="3657600" cy="3136900"/>
            <a:chOff x="3112" y="1136"/>
            <a:chExt cx="2304" cy="1976"/>
          </a:xfrm>
        </p:grpSpPr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7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1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2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4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Text Box 16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Time</a:t>
              </a:r>
            </a:p>
          </p:txBody>
        </p:sp>
        <p:sp>
          <p:nvSpPr>
            <p:cNvPr id="7190" name="Text Box 17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Precipitation</a:t>
              </a:r>
              <a:endParaRPr lang="en-US" sz="1000" b="1" i="1">
                <a:latin typeface="Garamond" pitchFamily="18" charset="0"/>
              </a:endParaRPr>
            </a:p>
          </p:txBody>
        </p:sp>
        <p:graphicFrame>
          <p:nvGraphicFramePr>
            <p:cNvPr id="7170" name="Object 18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1" name="Line 19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0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1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2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3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4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1" name="Object 26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7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28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29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611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Abstractions – SCS Method</a:t>
            </a: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950" y="1295400"/>
            <a:ext cx="4038600" cy="4665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general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After runoff begins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Potential runoff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SCS Assumption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Combining SCS assumption with P=P</a:t>
            </a:r>
            <a:r>
              <a:rPr lang="en-US" sz="2400" baseline="-25000" smtClean="0"/>
              <a:t>e</a:t>
            </a:r>
            <a:r>
              <a:rPr lang="en-US" sz="2400" smtClean="0"/>
              <a:t>+I</a:t>
            </a:r>
            <a:r>
              <a:rPr lang="en-US" sz="2400" baseline="-25000" smtClean="0"/>
              <a:t>a</a:t>
            </a:r>
            <a:r>
              <a:rPr lang="en-US" sz="2400" smtClean="0"/>
              <a:t>+F</a:t>
            </a:r>
            <a:r>
              <a:rPr lang="en-US" sz="2400" baseline="-25000" smtClean="0"/>
              <a:t>a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8207" name="Group 4"/>
          <p:cNvGrpSpPr>
            <a:grpSpLocks/>
          </p:cNvGrpSpPr>
          <p:nvPr/>
        </p:nvGrpSpPr>
        <p:grpSpPr bwMode="auto">
          <a:xfrm>
            <a:off x="4940300" y="1803400"/>
            <a:ext cx="3657600" cy="3136900"/>
            <a:chOff x="3112" y="1136"/>
            <a:chExt cx="2304" cy="1976"/>
          </a:xfrm>
        </p:grpSpPr>
        <p:sp>
          <p:nvSpPr>
            <p:cNvPr id="8208" name="Rectangle 5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6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Freeform 7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8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1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12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Time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Precipitation</a:t>
              </a:r>
              <a:endParaRPr lang="en-US" sz="1000" b="1" i="1">
                <a:latin typeface="Garamond" pitchFamily="18" charset="0"/>
              </a:endParaRPr>
            </a:p>
          </p:txBody>
        </p:sp>
        <p:graphicFrame>
          <p:nvGraphicFramePr>
            <p:cNvPr id="8200" name="Object 17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1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Line 18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19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20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21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22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3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24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1" name="Object 25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2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6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7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4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28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4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5541963" y="5094288"/>
          <a:ext cx="25812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13" imgW="3225600" imgH="1841400" progId="Equation.3">
                  <p:embed/>
                </p:oleObj>
              </mc:Choice>
              <mc:Fallback>
                <p:oleObj name="Equation" r:id="rId13" imgW="322560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5094288"/>
                        <a:ext cx="25812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0"/>
          <p:cNvGraphicFramePr>
            <a:graphicFrameLocks noChangeAspect="1"/>
          </p:cNvGraphicFramePr>
          <p:nvPr/>
        </p:nvGraphicFramePr>
        <p:xfrm>
          <a:off x="1371600" y="1754188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tion" r:id="rId15" imgW="723600" imgH="330120" progId="Equation.3">
                  <p:embed/>
                </p:oleObj>
              </mc:Choice>
              <mc:Fallback>
                <p:oleObj name="Equation" r:id="rId15" imgW="723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4188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1"/>
          <p:cNvGraphicFramePr>
            <a:graphicFrameLocks noChangeAspect="1"/>
          </p:cNvGraphicFramePr>
          <p:nvPr/>
        </p:nvGraphicFramePr>
        <p:xfrm>
          <a:off x="1371600" y="2536825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17" imgW="749160" imgH="330120" progId="Equation.3">
                  <p:embed/>
                </p:oleObj>
              </mc:Choice>
              <mc:Fallback>
                <p:oleObj name="Equation" r:id="rId17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6825"/>
                        <a:ext cx="749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2"/>
          <p:cNvGraphicFramePr>
            <a:graphicFrameLocks noChangeAspect="1"/>
          </p:cNvGraphicFramePr>
          <p:nvPr/>
        </p:nvGraphicFramePr>
        <p:xfrm>
          <a:off x="1371600" y="3328988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19" imgW="660240" imgH="330120" progId="Equation.3">
                  <p:embed/>
                </p:oleObj>
              </mc:Choice>
              <mc:Fallback>
                <p:oleObj name="Equation" r:id="rId19" imgW="6602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28988"/>
                        <a:ext cx="660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3"/>
          <p:cNvGraphicFramePr>
            <a:graphicFrameLocks noChangeAspect="1"/>
          </p:cNvGraphicFramePr>
          <p:nvPr/>
        </p:nvGraphicFramePr>
        <p:xfrm>
          <a:off x="1341438" y="4149725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21" imgW="1295280" imgH="685800" progId="Equation.3">
                  <p:embed/>
                </p:oleObj>
              </mc:Choice>
              <mc:Fallback>
                <p:oleObj name="Equation" r:id="rId21" imgW="1295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149725"/>
                        <a:ext cx="129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4"/>
          <p:cNvGraphicFramePr>
            <a:graphicFrameLocks noChangeAspect="1"/>
          </p:cNvGraphicFramePr>
          <p:nvPr/>
        </p:nvGraphicFramePr>
        <p:xfrm>
          <a:off x="1295400" y="5867400"/>
          <a:ext cx="1612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23" imgW="1612800" imgH="761760" progId="Equation.3">
                  <p:embed/>
                </p:oleObj>
              </mc:Choice>
              <mc:Fallback>
                <p:oleObj name="Equation" r:id="rId23" imgW="1612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867400"/>
                        <a:ext cx="1612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1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2448</Words>
  <Application>Microsoft Office PowerPoint</Application>
  <PresentationFormat>On-screen Show (4:3)</PresentationFormat>
  <Paragraphs>483</Paragraphs>
  <Slides>66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Office Theme</vt:lpstr>
      <vt:lpstr>Equation</vt:lpstr>
      <vt:lpstr>Chart</vt:lpstr>
      <vt:lpstr>Worksheet</vt:lpstr>
      <vt:lpstr>Bitmap Image</vt:lpstr>
      <vt:lpstr>CE 374K Hydrology</vt:lpstr>
      <vt:lpstr>Hortonian Flow</vt:lpstr>
      <vt:lpstr>Subsurface flow</vt:lpstr>
      <vt:lpstr>Saturation overland flow</vt:lpstr>
      <vt:lpstr>Streamflow hydrograph</vt:lpstr>
      <vt:lpstr>Excess rainfall </vt:lpstr>
      <vt:lpstr>f-index method</vt:lpstr>
      <vt:lpstr>SCS method</vt:lpstr>
      <vt:lpstr>Abstractions – SCS Method</vt:lpstr>
      <vt:lpstr>SCS Method (Cont.)</vt:lpstr>
      <vt:lpstr>Example - SCS Method - 1</vt:lpstr>
      <vt:lpstr>Example (SCS Method – 1, Cont.)</vt:lpstr>
      <vt:lpstr>SCS Method (Cont.)</vt:lpstr>
      <vt:lpstr>Precipitation Station</vt:lpstr>
      <vt:lpstr>Evaporation pan</vt:lpstr>
      <vt:lpstr>Measuring streamflow</vt:lpstr>
      <vt:lpstr>Stream Flow Rate</vt:lpstr>
      <vt:lpstr>Rating Curve</vt:lpstr>
      <vt:lpstr>Hydrologic Analysis</vt:lpstr>
      <vt:lpstr>Proportionality and superposition</vt:lpstr>
      <vt:lpstr>Impulse response function</vt:lpstr>
      <vt:lpstr>Step and pulse inputs</vt:lpstr>
      <vt:lpstr>Unit Hydrograph Theory</vt:lpstr>
      <vt:lpstr>Unit hydrograph assumptions</vt:lpstr>
      <vt:lpstr>Discrete Convolution </vt:lpstr>
      <vt:lpstr>PowerPoint Presentation</vt:lpstr>
      <vt:lpstr>SCS dimensionless hydrograph</vt:lpstr>
      <vt:lpstr>Flow Routing</vt:lpstr>
      <vt:lpstr>Hydrologic Routing</vt:lpstr>
      <vt:lpstr>Level pool methodology</vt:lpstr>
      <vt:lpstr>Level pool methodology</vt:lpstr>
      <vt:lpstr>Hydrologic river routing (Muskingum Method)</vt:lpstr>
      <vt:lpstr>Muskingum Method (Cont.)</vt:lpstr>
      <vt:lpstr>Types of flow routing</vt:lpstr>
      <vt:lpstr>Hydraulic Routing in Rivers</vt:lpstr>
      <vt:lpstr>Flood Inundation</vt:lpstr>
      <vt:lpstr>Steady Flow Solution</vt:lpstr>
      <vt:lpstr>PowerPoint Presentation</vt:lpstr>
      <vt:lpstr>Solving Steady Flow Equations</vt:lpstr>
      <vt:lpstr>Flow Computations</vt:lpstr>
      <vt:lpstr>Floodplain Delineation</vt:lpstr>
      <vt:lpstr>Unsteady Flow Routing in Open Channels</vt:lpstr>
      <vt:lpstr>Continuity Equation</vt:lpstr>
      <vt:lpstr>Momentum Equation</vt:lpstr>
      <vt:lpstr>Momentum Equation(2)</vt:lpstr>
      <vt:lpstr>Momentum Equation (3)</vt:lpstr>
      <vt:lpstr>Mapping Flood Risk</vt:lpstr>
      <vt:lpstr>National Flood Insurance Program</vt:lpstr>
      <vt:lpstr>Flood Insurance Rate Map (FIRM)</vt:lpstr>
      <vt:lpstr>Digital Flood Insurance Rate Map (DFIRM)</vt:lpstr>
      <vt:lpstr>PowerPoint Presentation</vt:lpstr>
      <vt:lpstr>PowerPoint Presentation</vt:lpstr>
      <vt:lpstr>Conclusions from 2007 Study</vt:lpstr>
      <vt:lpstr>2009 National Research Council Study</vt:lpstr>
      <vt:lpstr>PowerPoint Presentation</vt:lpstr>
      <vt:lpstr>Sampling Error of 100-year Stage Heights</vt:lpstr>
      <vt:lpstr>Conclusions from 2009 NRC Study</vt:lpstr>
      <vt:lpstr>Random Variable</vt:lpstr>
      <vt:lpstr>PowerPoint Presentation</vt:lpstr>
      <vt:lpstr>Summary statistics</vt:lpstr>
      <vt:lpstr>PowerPoint Presentation</vt:lpstr>
      <vt:lpstr>PowerPoint Presentation</vt:lpstr>
      <vt:lpstr>PowerPoint Presentation</vt:lpstr>
      <vt:lpstr>Return Period</vt:lpstr>
      <vt:lpstr>Probability distributions </vt:lpstr>
      <vt:lpstr>Frequency Factors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374K Hydrology</dc:title>
  <dc:creator>maidment</dc:creator>
  <cp:lastModifiedBy>David R Maidment</cp:lastModifiedBy>
  <cp:revision>18</cp:revision>
  <dcterms:created xsi:type="dcterms:W3CDTF">2011-02-14T20:57:54Z</dcterms:created>
  <dcterms:modified xsi:type="dcterms:W3CDTF">2011-04-14T05:32:52Z</dcterms:modified>
</cp:coreProperties>
</file>