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9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61C4E1-7514-4731-B9A0-D84B53D693F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2C0145-05B5-41A5-B554-CF3F83C38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3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CAEC65-10A9-4667-B953-D7C8DAE08246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8294C3-3D7D-4140-9A31-C6D88B96A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AD350F-1FF7-437A-ABAD-4F87EDF0CEAB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FF1EA9-42A1-44A0-951D-9FC82F52C34E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16C238-B912-4DF7-8AEB-FC63BCD836EA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D88AE6-7527-40DE-8543-F9CC7E7AD730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313EAC-BA93-4B9C-A13E-225CF9515359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8D0974-BC79-4186-B359-89057E681D83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0B41C6-F3CD-495B-85F3-B872C91F5897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C814FA-916D-4B5F-8D92-F4133F846F05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7306E5-FC70-4EBC-8F0F-14D04AAA553B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0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0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4D017-48A8-4C98-AABC-FB726215F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29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C85E5-D7DE-4EFF-8B55-7C56FD2E0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27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A3C0A-01D9-43F2-A79B-854947E6A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37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8DC3D-BAAB-485B-A66C-76BFF82D0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6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5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3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9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F93F-4361-456A-8733-406C77B6E249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73B80-1921-46AF-9854-B2A3A6E77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0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jpe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png"/><Relationship Id="rId5" Type="http://schemas.openxmlformats.org/officeDocument/2006/relationships/image" Target="../media/image5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 </a:t>
            </a:r>
            <a:r>
              <a:rPr lang="en-US" dirty="0" err="1" smtClean="0"/>
              <a:t>Venant</a:t>
            </a:r>
            <a:r>
              <a:rPr lang="en-US" dirty="0" smtClean="0"/>
              <a:t> Equations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Reading: Sections 9.1 – 9.2</a:t>
            </a:r>
          </a:p>
        </p:txBody>
      </p:sp>
    </p:spTree>
    <p:extLst>
      <p:ext uri="{BB962C8B-B14F-4D97-AF65-F5344CB8AC3E}">
        <p14:creationId xmlns:p14="http://schemas.microsoft.com/office/powerpoint/2010/main" val="1565969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Forces acting on the C.V.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8388"/>
            <a:ext cx="4724400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19575"/>
            <a:ext cx="48768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838325" y="3840163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/>
              <a:t>Elevation View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05000" y="6354763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/>
              <a:t>Plan View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486400" y="1143000"/>
            <a:ext cx="3352800" cy="5257800"/>
          </a:xfrm>
        </p:spPr>
        <p:txBody>
          <a:bodyPr/>
          <a:lstStyle/>
          <a:p>
            <a:pPr eaLnBrk="1" hangingPunct="1"/>
            <a:r>
              <a:rPr lang="en-US" sz="1800" smtClean="0"/>
              <a:t>F</a:t>
            </a:r>
            <a:r>
              <a:rPr lang="en-US" sz="1800" baseline="-25000" smtClean="0"/>
              <a:t>g</a:t>
            </a:r>
            <a:r>
              <a:rPr lang="en-US" sz="1800" smtClean="0"/>
              <a:t> = Gravity force due to weight of water in the C.V.</a:t>
            </a:r>
          </a:p>
          <a:p>
            <a:pPr eaLnBrk="1" hangingPunct="1"/>
            <a:r>
              <a:rPr lang="en-US" sz="1800" smtClean="0"/>
              <a:t>F</a:t>
            </a:r>
            <a:r>
              <a:rPr lang="en-US" sz="1800" baseline="-25000" smtClean="0"/>
              <a:t>f</a:t>
            </a:r>
            <a:r>
              <a:rPr lang="en-US" sz="1800" smtClean="0"/>
              <a:t> = friction force due to shear stress along the bottom and sides of the C.V.</a:t>
            </a:r>
          </a:p>
          <a:p>
            <a:pPr eaLnBrk="1" hangingPunct="1"/>
            <a:r>
              <a:rPr lang="en-US" sz="1800" smtClean="0"/>
              <a:t>F</a:t>
            </a:r>
            <a:r>
              <a:rPr lang="en-US" sz="1800" baseline="-25000" smtClean="0"/>
              <a:t>e</a:t>
            </a:r>
            <a:r>
              <a:rPr lang="en-US" sz="1800" smtClean="0"/>
              <a:t> = contraction/expansion force due to abrupt changes in the channel cross-section</a:t>
            </a:r>
          </a:p>
          <a:p>
            <a:pPr eaLnBrk="1" hangingPunct="1"/>
            <a:r>
              <a:rPr lang="en-US" sz="1800" smtClean="0"/>
              <a:t>F</a:t>
            </a:r>
            <a:r>
              <a:rPr lang="en-US" sz="1800" baseline="-25000" smtClean="0"/>
              <a:t>w</a:t>
            </a:r>
            <a:r>
              <a:rPr lang="en-US" sz="1800" smtClean="0"/>
              <a:t> = wind shear force due to frictional resistance of wind at the water surface</a:t>
            </a:r>
          </a:p>
          <a:p>
            <a:pPr eaLnBrk="1" hangingPunct="1"/>
            <a:r>
              <a:rPr lang="en-US" sz="1800" smtClean="0"/>
              <a:t>F</a:t>
            </a:r>
            <a:r>
              <a:rPr lang="en-US" sz="1800" baseline="-25000" smtClean="0"/>
              <a:t>p</a:t>
            </a:r>
            <a:r>
              <a:rPr lang="en-US" sz="1800" smtClean="0"/>
              <a:t> = unbalanced pressure forces due to hydrostatic forces on the left and right hand side of the C.V. and pressure force exerted by banks</a:t>
            </a:r>
          </a:p>
        </p:txBody>
      </p:sp>
    </p:spTree>
    <p:extLst>
      <p:ext uri="{BB962C8B-B14F-4D97-AF65-F5344CB8AC3E}">
        <p14:creationId xmlns:p14="http://schemas.microsoft.com/office/powerpoint/2010/main" val="142331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Momentum Equation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2057400" y="1381125"/>
          <a:ext cx="44196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1968480" imgH="444240" progId="Equation.3">
                  <p:embed/>
                </p:oleObj>
              </mc:Choice>
              <mc:Fallback>
                <p:oleObj name="Equation" r:id="rId4" imgW="1968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381125"/>
                        <a:ext cx="44196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2286000" y="23780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524000" y="2911475"/>
            <a:ext cx="1524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Sum of forces on the C.V.</a:t>
            </a:r>
          </a:p>
        </p:txBody>
      </p:sp>
      <p:sp>
        <p:nvSpPr>
          <p:cNvPr id="5127" name="AutoShape 6"/>
          <p:cNvSpPr>
            <a:spLocks/>
          </p:cNvSpPr>
          <p:nvPr/>
        </p:nvSpPr>
        <p:spPr bwMode="auto">
          <a:xfrm rot="5400000">
            <a:off x="3886200" y="1768475"/>
            <a:ext cx="76200" cy="1447800"/>
          </a:xfrm>
          <a:prstGeom prst="righ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Freeform 7"/>
          <p:cNvSpPr>
            <a:spLocks/>
          </p:cNvSpPr>
          <p:nvPr/>
        </p:nvSpPr>
        <p:spPr bwMode="auto">
          <a:xfrm>
            <a:off x="3914775" y="2606675"/>
            <a:ext cx="1588" cy="914400"/>
          </a:xfrm>
          <a:custGeom>
            <a:avLst/>
            <a:gdLst>
              <a:gd name="T0" fmla="*/ 0 w 1"/>
              <a:gd name="T1" fmla="*/ 0 h 576"/>
              <a:gd name="T2" fmla="*/ 0 w 1"/>
              <a:gd name="T3" fmla="*/ 576 h 576"/>
              <a:gd name="T4" fmla="*/ 0 60000 65536"/>
              <a:gd name="T5" fmla="*/ 0 60000 65536"/>
              <a:gd name="T6" fmla="*/ 0 w 1"/>
              <a:gd name="T7" fmla="*/ 0 h 576"/>
              <a:gd name="T8" fmla="*/ 1 w 1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576">
                <a:moveTo>
                  <a:pt x="0" y="0"/>
                </a:moveTo>
                <a:lnTo>
                  <a:pt x="0" y="57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3048000" y="3597275"/>
            <a:ext cx="1752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Momentum stored within the C.V</a:t>
            </a:r>
          </a:p>
        </p:txBody>
      </p:sp>
      <p:sp>
        <p:nvSpPr>
          <p:cNvPr id="5130" name="AutoShape 9"/>
          <p:cNvSpPr>
            <a:spLocks/>
          </p:cNvSpPr>
          <p:nvPr/>
        </p:nvSpPr>
        <p:spPr bwMode="auto">
          <a:xfrm rot="5400000">
            <a:off x="5791200" y="1768475"/>
            <a:ext cx="76200" cy="1447800"/>
          </a:xfrm>
          <a:prstGeom prst="righ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Freeform 10"/>
          <p:cNvSpPr>
            <a:spLocks/>
          </p:cNvSpPr>
          <p:nvPr/>
        </p:nvSpPr>
        <p:spPr bwMode="auto">
          <a:xfrm>
            <a:off x="5819775" y="2606675"/>
            <a:ext cx="1588" cy="914400"/>
          </a:xfrm>
          <a:custGeom>
            <a:avLst/>
            <a:gdLst>
              <a:gd name="T0" fmla="*/ 0 w 1"/>
              <a:gd name="T1" fmla="*/ 0 h 576"/>
              <a:gd name="T2" fmla="*/ 0 w 1"/>
              <a:gd name="T3" fmla="*/ 576 h 576"/>
              <a:gd name="T4" fmla="*/ 0 60000 65536"/>
              <a:gd name="T5" fmla="*/ 0 60000 65536"/>
              <a:gd name="T6" fmla="*/ 0 w 1"/>
              <a:gd name="T7" fmla="*/ 0 h 576"/>
              <a:gd name="T8" fmla="*/ 1 w 1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576">
                <a:moveTo>
                  <a:pt x="0" y="0"/>
                </a:moveTo>
                <a:lnTo>
                  <a:pt x="0" y="57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5105400" y="3597275"/>
            <a:ext cx="1600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Momentum flow across the C. S.</a:t>
            </a:r>
          </a:p>
        </p:txBody>
      </p:sp>
      <p:pic>
        <p:nvPicPr>
          <p:cNvPr id="48140" name="Picture 12" descr="magi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828800"/>
            <a:ext cx="12573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828800" y="4114800"/>
            <a:ext cx="5867400" cy="1828800"/>
            <a:chOff x="1008" y="2592"/>
            <a:chExt cx="3696" cy="1152"/>
          </a:xfrm>
        </p:grpSpPr>
        <p:sp>
          <p:nvSpPr>
            <p:cNvPr id="5135" name="Line 14"/>
            <p:cNvSpPr>
              <a:spLocks noChangeShapeType="1"/>
            </p:cNvSpPr>
            <p:nvPr/>
          </p:nvSpPr>
          <p:spPr bwMode="auto">
            <a:xfrm>
              <a:off x="2784" y="2592"/>
              <a:ext cx="0" cy="3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23" name="Object 15"/>
            <p:cNvGraphicFramePr>
              <a:graphicFrameLocks noChangeAspect="1"/>
            </p:cNvGraphicFramePr>
            <p:nvPr/>
          </p:nvGraphicFramePr>
          <p:xfrm>
            <a:off x="1008" y="3072"/>
            <a:ext cx="3696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Equation" r:id="rId7" imgW="2654280" imgH="482400" progId="Equation.3">
                    <p:embed/>
                  </p:oleObj>
                </mc:Choice>
                <mc:Fallback>
                  <p:oleObj name="Equation" r:id="rId7" imgW="265428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2"/>
                          <a:ext cx="3696" cy="6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5660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64162E-6 C -0.00035 0.03168 -0.0007 0.06336 -0.02205 0.08648 C -0.04341 0.1096 -0.0915 0.12347 -0.12848 0.13943 C -0.16563 0.15538 -0.18229 0.17434 -0.24445 0.18174 C -0.30643 0.18914 -0.42848 0.18382 -0.50174 0.18382 C -0.57483 0.18382 -0.63403 0.17688 -0.68264 0.18174 C -0.73091 0.18659 -0.76789 0.18914 -0.79202 0.21341 C -0.81632 0.23769 -0.84289 0.29226 -0.82848 0.32763 C -0.81407 0.36301 -0.73091 0.40532 -0.70521 0.42567 " pathEditMode="relative" rAng="0" ptsTypes="aaaaaaaaa">
                                      <p:cBhvr>
                                        <p:cTn id="11" dur="5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53" y="2127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3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458913" y="3276600"/>
          <a:ext cx="570388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2158920" imgH="393480" progId="Equation.3">
                  <p:embed/>
                </p:oleObj>
              </mc:Choice>
              <mc:Fallback>
                <p:oleObj name="Equation" r:id="rId4" imgW="2158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3276600"/>
                        <a:ext cx="5703887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0600" y="1233488"/>
          <a:ext cx="66294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6" imgW="2654280" imgH="482400" progId="Equation.3">
                  <p:embed/>
                </p:oleObj>
              </mc:Choice>
              <mc:Fallback>
                <p:oleObj name="Equation" r:id="rId6" imgW="2654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33488"/>
                        <a:ext cx="6629400" cy="120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Momentum Equation(2)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2514600"/>
            <a:ext cx="12192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Local acceleration term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90800" y="2514600"/>
            <a:ext cx="12192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Convective acceleration term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343400" y="2514600"/>
            <a:ext cx="914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Pressure force term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410200" y="2514600"/>
            <a:ext cx="7620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Gravity force term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324600" y="2514600"/>
            <a:ext cx="8382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Friction force term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4648200" y="4267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34290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371600" y="541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1371600" y="56388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429000" y="5029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648200" y="4495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162800" y="43434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Kinematic Wave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7162800" y="48768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Diffusion Wave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162800" y="5486400"/>
            <a:ext cx="1600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Dynamic Wave</a:t>
            </a:r>
          </a:p>
        </p:txBody>
      </p:sp>
    </p:spTree>
    <p:extLst>
      <p:ext uri="{BB962C8B-B14F-4D97-AF65-F5344CB8AC3E}">
        <p14:creationId xmlns:p14="http://schemas.microsoft.com/office/powerpoint/2010/main" val="34076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Momentum Equation (3)</a:t>
            </a:r>
          </a:p>
        </p:txBody>
      </p:sp>
      <p:graphicFrame>
        <p:nvGraphicFramePr>
          <p:cNvPr id="717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914400" y="1676400"/>
          <a:ext cx="4938713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4" imgW="1892160" imgH="419040" progId="Equation.3">
                  <p:embed/>
                </p:oleObj>
              </mc:Choice>
              <mc:Fallback>
                <p:oleObj name="Equation" r:id="rId4" imgW="1892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76400"/>
                        <a:ext cx="4938713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Line 6"/>
          <p:cNvSpPr>
            <a:spLocks noChangeShapeType="1"/>
          </p:cNvSpPr>
          <p:nvPr/>
        </p:nvSpPr>
        <p:spPr bwMode="auto">
          <a:xfrm>
            <a:off x="44196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7"/>
          <p:cNvSpPr>
            <a:spLocks noChangeShapeType="1"/>
          </p:cNvSpPr>
          <p:nvPr/>
        </p:nvSpPr>
        <p:spPr bwMode="auto">
          <a:xfrm>
            <a:off x="4419600" y="2895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5867400" y="2681288"/>
            <a:ext cx="2362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Steady, uniform flow</a:t>
            </a:r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2362200" y="3352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2362200" y="3581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5867400" y="3367088"/>
            <a:ext cx="2743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Steady, non-uniform flow</a:t>
            </a:r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>
            <a:off x="9144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>
            <a:off x="914400" y="43434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5867400" y="4129088"/>
            <a:ext cx="3048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Unsteady, non-uniform flow</a:t>
            </a:r>
          </a:p>
        </p:txBody>
      </p:sp>
    </p:spTree>
    <p:extLst>
      <p:ext uri="{BB962C8B-B14F-4D97-AF65-F5344CB8AC3E}">
        <p14:creationId xmlns:p14="http://schemas.microsoft.com/office/powerpoint/2010/main" val="159077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5E8B66-309E-4AE1-88B3-1367CACFC708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98438"/>
            <a:ext cx="8229600" cy="944562"/>
          </a:xfrm>
        </p:spPr>
        <p:txBody>
          <a:bodyPr/>
          <a:lstStyle/>
          <a:p>
            <a:r>
              <a:rPr lang="en-US"/>
              <a:t>Types of flow routing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077200" cy="4724400"/>
          </a:xfrm>
        </p:spPr>
        <p:txBody>
          <a:bodyPr>
            <a:normAutofit lnSpcReduction="10000"/>
          </a:bodyPr>
          <a:lstStyle/>
          <a:p>
            <a:r>
              <a:rPr lang="en-US"/>
              <a:t>Lumped/hydrologic</a:t>
            </a:r>
          </a:p>
          <a:p>
            <a:pPr lvl="1"/>
            <a:r>
              <a:rPr lang="en-US"/>
              <a:t>Flow is calculated as a function of time alone at a particular location</a:t>
            </a:r>
          </a:p>
          <a:p>
            <a:pPr lvl="1"/>
            <a:r>
              <a:rPr lang="en-US"/>
              <a:t>Governed by continuity equation and flow/storage relationship </a:t>
            </a:r>
          </a:p>
          <a:p>
            <a:r>
              <a:rPr lang="en-US"/>
              <a:t>Distributed/hydraulic</a:t>
            </a:r>
          </a:p>
          <a:p>
            <a:pPr lvl="1"/>
            <a:r>
              <a:rPr lang="en-US"/>
              <a:t>Flow is calculated as a function of space and time throughout the system</a:t>
            </a:r>
          </a:p>
          <a:p>
            <a:pPr lvl="1"/>
            <a:r>
              <a:rPr lang="en-US"/>
              <a:t>Governed by continuity and momentum equations</a:t>
            </a:r>
          </a:p>
        </p:txBody>
      </p:sp>
    </p:spTree>
    <p:extLst>
      <p:ext uri="{BB962C8B-B14F-4D97-AF65-F5344CB8AC3E}">
        <p14:creationId xmlns:p14="http://schemas.microsoft.com/office/powerpoint/2010/main" val="2395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1.4.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459158" y="1223420"/>
            <a:ext cx="8625386" cy="455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28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1.4.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2133600" y="111125"/>
            <a:ext cx="4648200" cy="652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8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Distributed Flow routing in channels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Distributed Routing</a:t>
            </a:r>
          </a:p>
          <a:p>
            <a:pPr eaLnBrk="1" hangingPunct="1"/>
            <a:r>
              <a:rPr lang="en-US" sz="2800" smtClean="0"/>
              <a:t>St. Venant equations</a:t>
            </a:r>
          </a:p>
          <a:p>
            <a:pPr lvl="1" eaLnBrk="1" hangingPunct="1"/>
            <a:r>
              <a:rPr lang="en-US" sz="2400" smtClean="0"/>
              <a:t>Continuity equation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lvl="1" eaLnBrk="1" hangingPunct="1"/>
            <a:r>
              <a:rPr lang="en-US" sz="2400" smtClean="0"/>
              <a:t>Momentum Equation</a:t>
            </a:r>
          </a:p>
          <a:p>
            <a:pPr eaLnBrk="1" hangingPunct="1"/>
            <a:endParaRPr lang="en-US" sz="2800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95400" y="3124200"/>
          <a:ext cx="1752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812520" imgH="393480" progId="Equation.3">
                  <p:embed/>
                </p:oleObj>
              </mc:Choice>
              <mc:Fallback>
                <p:oleObj name="Equation" r:id="rId4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24200"/>
                        <a:ext cx="1752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304800" y="6019800"/>
            <a:ext cx="739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/>
              <a:t>What are all these terms, and where are they coming from?</a:t>
            </a:r>
          </a:p>
        </p:txBody>
      </p:sp>
      <p:graphicFrame>
        <p:nvGraphicFramePr>
          <p:cNvPr id="1027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43000" y="4648200"/>
          <a:ext cx="52578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6" imgW="2654280" imgH="482400" progId="Equation.3">
                  <p:embed/>
                </p:oleObj>
              </mc:Choice>
              <mc:Fallback>
                <p:oleObj name="Equation" r:id="rId6" imgW="2654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48200"/>
                        <a:ext cx="52578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68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Assumptions for St. Venant Equations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 is one-dimensional</a:t>
            </a:r>
          </a:p>
          <a:p>
            <a:pPr eaLnBrk="1" hangingPunct="1"/>
            <a:r>
              <a:rPr lang="en-US" smtClean="0"/>
              <a:t>Hydrostatic pressure prevails and vertical accelerations are negligible</a:t>
            </a:r>
          </a:p>
          <a:p>
            <a:pPr eaLnBrk="1" hangingPunct="1"/>
            <a:r>
              <a:rPr lang="en-US" smtClean="0"/>
              <a:t>Streamline curvature is small. </a:t>
            </a:r>
          </a:p>
          <a:p>
            <a:pPr eaLnBrk="1" hangingPunct="1"/>
            <a:r>
              <a:rPr lang="en-US" smtClean="0"/>
              <a:t>Bottom slope of the channel is small.</a:t>
            </a:r>
          </a:p>
          <a:p>
            <a:pPr eaLnBrk="1" hangingPunct="1"/>
            <a:r>
              <a:rPr lang="en-US" smtClean="0"/>
              <a:t>Manning’s equation is used to describe resistance effects</a:t>
            </a:r>
          </a:p>
          <a:p>
            <a:pPr eaLnBrk="1" hangingPunct="1"/>
            <a:r>
              <a:rPr lang="en-US" smtClean="0"/>
              <a:t>The fluid is incompressible</a:t>
            </a:r>
          </a:p>
        </p:txBody>
      </p:sp>
    </p:spTree>
    <p:extLst>
      <p:ext uri="{BB962C8B-B14F-4D97-AF65-F5344CB8AC3E}">
        <p14:creationId xmlns:p14="http://schemas.microsoft.com/office/powerpoint/2010/main" val="224667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Continuity Equation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838825" y="2590800"/>
          <a:ext cx="673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672840" imgH="393480" progId="Equation.3">
                  <p:embed/>
                </p:oleObj>
              </mc:Choice>
              <mc:Fallback>
                <p:oleObj name="Equation" r:id="rId4" imgW="672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8825" y="2590800"/>
                        <a:ext cx="6731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991225" y="2057400"/>
          <a:ext cx="254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253800" imgH="393480" progId="Equation.3">
                  <p:embed/>
                </p:oleObj>
              </mc:Choice>
              <mc:Fallback>
                <p:oleObj name="Equation" r:id="rId6" imgW="253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2057400"/>
                        <a:ext cx="254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940425" y="3124200"/>
          <a:ext cx="584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8" imgW="583920" imgH="393480" progId="Equation.3">
                  <p:embed/>
                </p:oleObj>
              </mc:Choice>
              <mc:Fallback>
                <p:oleObj name="Equation" r:id="rId8" imgW="583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3124200"/>
                        <a:ext cx="5842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58863"/>
            <a:ext cx="4876800" cy="275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157663"/>
            <a:ext cx="5019675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915025" y="1219200"/>
            <a:ext cx="28194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Q = inflow to the control volume</a:t>
            </a:r>
          </a:p>
          <a:p>
            <a:pPr eaLnBrk="1" hangingPunct="1">
              <a:spcBef>
                <a:spcPct val="50000"/>
              </a:spcBef>
            </a:pPr>
            <a:r>
              <a:rPr lang="en-US" sz="1400"/>
              <a:t>q = lateral inflow 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1838325" y="3840163"/>
            <a:ext cx="1752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/>
              <a:t>Elevation View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1905000" y="6400800"/>
            <a:ext cx="1752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/>
              <a:t>Plan View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6296025" y="19812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6296025" y="1981200"/>
            <a:ext cx="1981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Rate of change of flow with distance</a:t>
            </a: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6600825" y="2667000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Outflow from the C.V.</a:t>
            </a:r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6600825" y="3124200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Change in mass</a:t>
            </a:r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5610225" y="38862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Reynolds transport theorem </a:t>
            </a:r>
          </a:p>
        </p:txBody>
      </p:sp>
      <p:graphicFrame>
        <p:nvGraphicFramePr>
          <p:cNvPr id="2053" name="Object 16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915025" y="4495800"/>
          <a:ext cx="24384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2" imgW="1600200" imgH="444240" progId="Equation.3">
                  <p:embed/>
                </p:oleObj>
              </mc:Choice>
              <mc:Fallback>
                <p:oleObj name="Equation" r:id="rId12" imgW="1600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4495800"/>
                        <a:ext cx="2438400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5" name="AutoShape 17"/>
          <p:cNvSpPr>
            <a:spLocks/>
          </p:cNvSpPr>
          <p:nvPr/>
        </p:nvSpPr>
        <p:spPr bwMode="auto">
          <a:xfrm rot="5400000">
            <a:off x="7934325" y="4686300"/>
            <a:ext cx="76200" cy="1066800"/>
          </a:xfrm>
          <a:prstGeom prst="righ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AutoShape 18"/>
          <p:cNvSpPr>
            <a:spLocks/>
          </p:cNvSpPr>
          <p:nvPr/>
        </p:nvSpPr>
        <p:spPr bwMode="auto">
          <a:xfrm rot="5400000">
            <a:off x="6638925" y="4686300"/>
            <a:ext cx="76200" cy="1066800"/>
          </a:xfrm>
          <a:prstGeom prst="righ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AutoShape 19"/>
          <p:cNvSpPr>
            <a:spLocks/>
          </p:cNvSpPr>
          <p:nvPr/>
        </p:nvSpPr>
        <p:spPr bwMode="auto">
          <a:xfrm>
            <a:off x="8582025" y="1219200"/>
            <a:ext cx="76200" cy="1752600"/>
          </a:xfrm>
          <a:prstGeom prst="rightBrace">
            <a:avLst>
              <a:gd name="adj1" fmla="val 19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Freeform 20"/>
          <p:cNvSpPr>
            <a:spLocks/>
          </p:cNvSpPr>
          <p:nvPr/>
        </p:nvSpPr>
        <p:spPr bwMode="auto">
          <a:xfrm>
            <a:off x="5461000" y="3276600"/>
            <a:ext cx="1216025" cy="2433638"/>
          </a:xfrm>
          <a:custGeom>
            <a:avLst/>
            <a:gdLst>
              <a:gd name="T0" fmla="*/ 238 w 766"/>
              <a:gd name="T1" fmla="*/ 0 h 1533"/>
              <a:gd name="T2" fmla="*/ 133 w 766"/>
              <a:gd name="T3" fmla="*/ 66 h 1533"/>
              <a:gd name="T4" fmla="*/ 8 w 766"/>
              <a:gd name="T5" fmla="*/ 341 h 1533"/>
              <a:gd name="T6" fmla="*/ 86 w 766"/>
              <a:gd name="T7" fmla="*/ 964 h 1533"/>
              <a:gd name="T8" fmla="*/ 358 w 766"/>
              <a:gd name="T9" fmla="*/ 1478 h 1533"/>
              <a:gd name="T10" fmla="*/ 766 w 766"/>
              <a:gd name="T11" fmla="*/ 1296 h 15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66"/>
              <a:gd name="T19" fmla="*/ 0 h 1533"/>
              <a:gd name="T20" fmla="*/ 766 w 766"/>
              <a:gd name="T21" fmla="*/ 1533 h 153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66" h="1533">
                <a:moveTo>
                  <a:pt x="238" y="0"/>
                </a:moveTo>
                <a:cubicBezTo>
                  <a:pt x="221" y="11"/>
                  <a:pt x="171" y="9"/>
                  <a:pt x="133" y="66"/>
                </a:cubicBezTo>
                <a:cubicBezTo>
                  <a:pt x="95" y="123"/>
                  <a:pt x="16" y="191"/>
                  <a:pt x="8" y="341"/>
                </a:cubicBezTo>
                <a:cubicBezTo>
                  <a:pt x="0" y="491"/>
                  <a:pt x="28" y="775"/>
                  <a:pt x="86" y="964"/>
                </a:cubicBezTo>
                <a:cubicBezTo>
                  <a:pt x="144" y="1153"/>
                  <a:pt x="245" y="1423"/>
                  <a:pt x="358" y="1478"/>
                </a:cubicBezTo>
                <a:cubicBezTo>
                  <a:pt x="471" y="1533"/>
                  <a:pt x="681" y="1334"/>
                  <a:pt x="766" y="12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Freeform 21"/>
          <p:cNvSpPr>
            <a:spLocks/>
          </p:cNvSpPr>
          <p:nvPr/>
        </p:nvSpPr>
        <p:spPr bwMode="auto">
          <a:xfrm>
            <a:off x="7972425" y="2120900"/>
            <a:ext cx="965200" cy="3454400"/>
          </a:xfrm>
          <a:custGeom>
            <a:avLst/>
            <a:gdLst>
              <a:gd name="T0" fmla="*/ 454 w 608"/>
              <a:gd name="T1" fmla="*/ 0 h 2176"/>
              <a:gd name="T2" fmla="*/ 596 w 608"/>
              <a:gd name="T3" fmla="*/ 217 h 2176"/>
              <a:gd name="T4" fmla="*/ 528 w 608"/>
              <a:gd name="T5" fmla="*/ 1064 h 2176"/>
              <a:gd name="T6" fmla="*/ 432 w 608"/>
              <a:gd name="T7" fmla="*/ 1976 h 2176"/>
              <a:gd name="T8" fmla="*/ 96 w 608"/>
              <a:gd name="T9" fmla="*/ 2168 h 2176"/>
              <a:gd name="T10" fmla="*/ 0 w 608"/>
              <a:gd name="T11" fmla="*/ 2024 h 21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08"/>
              <a:gd name="T19" fmla="*/ 0 h 2176"/>
              <a:gd name="T20" fmla="*/ 608 w 608"/>
              <a:gd name="T21" fmla="*/ 2176 h 21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08" h="2176">
                <a:moveTo>
                  <a:pt x="454" y="0"/>
                </a:moveTo>
                <a:cubicBezTo>
                  <a:pt x="478" y="36"/>
                  <a:pt x="584" y="40"/>
                  <a:pt x="596" y="217"/>
                </a:cubicBezTo>
                <a:cubicBezTo>
                  <a:pt x="608" y="394"/>
                  <a:pt x="555" y="771"/>
                  <a:pt x="528" y="1064"/>
                </a:cubicBezTo>
                <a:cubicBezTo>
                  <a:pt x="501" y="1357"/>
                  <a:pt x="504" y="1792"/>
                  <a:pt x="432" y="1976"/>
                </a:cubicBezTo>
                <a:cubicBezTo>
                  <a:pt x="360" y="2160"/>
                  <a:pt x="168" y="2160"/>
                  <a:pt x="96" y="2168"/>
                </a:cubicBezTo>
                <a:cubicBezTo>
                  <a:pt x="24" y="2176"/>
                  <a:pt x="12" y="2100"/>
                  <a:pt x="0" y="20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Continuity Equation (2)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823913" y="1752600"/>
          <a:ext cx="1462087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812520" imgH="393480" progId="Equation.3">
                  <p:embed/>
                </p:oleObj>
              </mc:Choice>
              <mc:Fallback>
                <p:oleObj name="Equation" r:id="rId4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1752600"/>
                        <a:ext cx="146208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62000" y="3048000"/>
          <a:ext cx="17526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6" imgW="939600" imgH="393480" progId="Equation.3">
                  <p:embed/>
                </p:oleObj>
              </mc:Choice>
              <mc:Fallback>
                <p:oleObj name="Equation" r:id="rId6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048000"/>
                        <a:ext cx="17526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62000" y="4210050"/>
          <a:ext cx="2514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8" imgW="1333440" imgH="393480" progId="Equation.3">
                  <p:embed/>
                </p:oleObj>
              </mc:Choice>
              <mc:Fallback>
                <p:oleObj name="Equation" r:id="rId8" imgW="1333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10050"/>
                        <a:ext cx="2514600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657600" y="1828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Conservation form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657600" y="3625850"/>
            <a:ext cx="487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Non-conservation form (velocity is dependent variable)</a:t>
            </a:r>
          </a:p>
        </p:txBody>
      </p:sp>
      <p:sp>
        <p:nvSpPr>
          <p:cNvPr id="3080" name="AutoShape 8"/>
          <p:cNvSpPr>
            <a:spLocks/>
          </p:cNvSpPr>
          <p:nvPr/>
        </p:nvSpPr>
        <p:spPr bwMode="auto">
          <a:xfrm>
            <a:off x="3352800" y="3048000"/>
            <a:ext cx="76200" cy="1828800"/>
          </a:xfrm>
          <a:prstGeom prst="rightBrace">
            <a:avLst>
              <a:gd name="adj1" fmla="val 200000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Momentum Equation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1000" cy="1295400"/>
          </a:xfrm>
        </p:spPr>
        <p:txBody>
          <a:bodyPr/>
          <a:lstStyle/>
          <a:p>
            <a:pPr eaLnBrk="1" hangingPunct="1"/>
            <a:r>
              <a:rPr lang="en-US" sz="2800" smtClean="0"/>
              <a:t>From Newton’s 2</a:t>
            </a:r>
            <a:r>
              <a:rPr lang="en-US" sz="2800" baseline="30000" smtClean="0"/>
              <a:t>nd</a:t>
            </a:r>
            <a:r>
              <a:rPr lang="en-US" sz="2800" smtClean="0"/>
              <a:t> Law: </a:t>
            </a:r>
          </a:p>
          <a:p>
            <a:pPr eaLnBrk="1" hangingPunct="1"/>
            <a:r>
              <a:rPr lang="en-US" sz="2800" smtClean="0"/>
              <a:t>Net force = time rate of change of momentum</a:t>
            </a:r>
          </a:p>
          <a:p>
            <a:pPr eaLnBrk="1" hangingPunct="1"/>
            <a:endParaRPr lang="en-US" sz="2800" smtClean="0"/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838200" y="2813050"/>
          <a:ext cx="44196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968480" imgH="444240" progId="Equation.3">
                  <p:embed/>
                </p:oleObj>
              </mc:Choice>
              <mc:Fallback>
                <p:oleObj name="Equation" r:id="rId4" imgW="1968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3050"/>
                        <a:ext cx="44196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10668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4800" y="4343400"/>
            <a:ext cx="1524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Sum of forces on the C.V.</a:t>
            </a:r>
          </a:p>
        </p:txBody>
      </p:sp>
      <p:sp>
        <p:nvSpPr>
          <p:cNvPr id="4103" name="AutoShape 7"/>
          <p:cNvSpPr>
            <a:spLocks/>
          </p:cNvSpPr>
          <p:nvPr/>
        </p:nvSpPr>
        <p:spPr bwMode="auto">
          <a:xfrm rot="5400000">
            <a:off x="2667000" y="3200400"/>
            <a:ext cx="76200" cy="1447800"/>
          </a:xfrm>
          <a:prstGeom prst="righ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2695575" y="4038600"/>
            <a:ext cx="1588" cy="914400"/>
          </a:xfrm>
          <a:custGeom>
            <a:avLst/>
            <a:gdLst>
              <a:gd name="T0" fmla="*/ 0 w 1"/>
              <a:gd name="T1" fmla="*/ 0 h 576"/>
              <a:gd name="T2" fmla="*/ 0 w 1"/>
              <a:gd name="T3" fmla="*/ 576 h 576"/>
              <a:gd name="T4" fmla="*/ 0 60000 65536"/>
              <a:gd name="T5" fmla="*/ 0 60000 65536"/>
              <a:gd name="T6" fmla="*/ 0 w 1"/>
              <a:gd name="T7" fmla="*/ 0 h 576"/>
              <a:gd name="T8" fmla="*/ 1 w 1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576">
                <a:moveTo>
                  <a:pt x="0" y="0"/>
                </a:moveTo>
                <a:lnTo>
                  <a:pt x="0" y="57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28800" y="5029200"/>
            <a:ext cx="1752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Momentum stored within the C.V</a:t>
            </a:r>
          </a:p>
        </p:txBody>
      </p:sp>
      <p:sp>
        <p:nvSpPr>
          <p:cNvPr id="4106" name="AutoShape 10"/>
          <p:cNvSpPr>
            <a:spLocks/>
          </p:cNvSpPr>
          <p:nvPr/>
        </p:nvSpPr>
        <p:spPr bwMode="auto">
          <a:xfrm rot="5400000">
            <a:off x="4572000" y="3200400"/>
            <a:ext cx="76200" cy="1447800"/>
          </a:xfrm>
          <a:prstGeom prst="righ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Freeform 11"/>
          <p:cNvSpPr>
            <a:spLocks/>
          </p:cNvSpPr>
          <p:nvPr/>
        </p:nvSpPr>
        <p:spPr bwMode="auto">
          <a:xfrm>
            <a:off x="4600575" y="4038600"/>
            <a:ext cx="1588" cy="914400"/>
          </a:xfrm>
          <a:custGeom>
            <a:avLst/>
            <a:gdLst>
              <a:gd name="T0" fmla="*/ 0 w 1"/>
              <a:gd name="T1" fmla="*/ 0 h 576"/>
              <a:gd name="T2" fmla="*/ 0 w 1"/>
              <a:gd name="T3" fmla="*/ 576 h 576"/>
              <a:gd name="T4" fmla="*/ 0 60000 65536"/>
              <a:gd name="T5" fmla="*/ 0 60000 65536"/>
              <a:gd name="T6" fmla="*/ 0 w 1"/>
              <a:gd name="T7" fmla="*/ 0 h 576"/>
              <a:gd name="T8" fmla="*/ 1 w 1"/>
              <a:gd name="T9" fmla="*/ 576 h 5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576">
                <a:moveTo>
                  <a:pt x="0" y="0"/>
                </a:moveTo>
                <a:lnTo>
                  <a:pt x="0" y="57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886200" y="5029200"/>
            <a:ext cx="1600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/>
              <a:t>Momentum flow across the C. S.</a:t>
            </a:r>
          </a:p>
        </p:txBody>
      </p:sp>
    </p:spTree>
    <p:extLst>
      <p:ext uri="{BB962C8B-B14F-4D97-AF65-F5344CB8AC3E}">
        <p14:creationId xmlns:p14="http://schemas.microsoft.com/office/powerpoint/2010/main" val="114714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376</Words>
  <Application>Microsoft Office PowerPoint</Application>
  <PresentationFormat>On-screen Show (4:3)</PresentationFormat>
  <Paragraphs>77</Paragraphs>
  <Slides>13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St Venant Equations</vt:lpstr>
      <vt:lpstr>Types of flow routing</vt:lpstr>
      <vt:lpstr>PowerPoint Presentation</vt:lpstr>
      <vt:lpstr>PowerPoint Presentation</vt:lpstr>
      <vt:lpstr>Distributed Flow routing in channels</vt:lpstr>
      <vt:lpstr>Assumptions for St. Venant Equations</vt:lpstr>
      <vt:lpstr>Continuity Equation</vt:lpstr>
      <vt:lpstr>Continuity Equation (2)</vt:lpstr>
      <vt:lpstr>Momentum Equation</vt:lpstr>
      <vt:lpstr>Forces acting on the C.V.</vt:lpstr>
      <vt:lpstr>Momentum Equation</vt:lpstr>
      <vt:lpstr>Momentum Equation(2)</vt:lpstr>
      <vt:lpstr>Momentum Equation (3)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 Venant Equations</dc:title>
  <dc:creator>Maidment, David R</dc:creator>
  <cp:lastModifiedBy>maidment</cp:lastModifiedBy>
  <cp:revision>2</cp:revision>
  <cp:lastPrinted>2011-03-22T15:44:38Z</cp:lastPrinted>
  <dcterms:created xsi:type="dcterms:W3CDTF">2011-03-21T21:58:06Z</dcterms:created>
  <dcterms:modified xsi:type="dcterms:W3CDTF">2011-03-22T15:51:15Z</dcterms:modified>
</cp:coreProperties>
</file>