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82" r:id="rId12"/>
    <p:sldId id="267" r:id="rId13"/>
    <p:sldId id="283" r:id="rId14"/>
    <p:sldId id="265" r:id="rId15"/>
    <p:sldId id="266" r:id="rId16"/>
    <p:sldId id="28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o Hijar" initials="AH" lastIdx="1" clrIdx="0">
    <p:extLst>
      <p:ext uri="{19B8F6BF-5375-455C-9EA6-DF929625EA0E}">
        <p15:presenceInfo xmlns:p15="http://schemas.microsoft.com/office/powerpoint/2012/main" userId="627df60762f88a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583" autoAdjust="0"/>
  </p:normalViewPr>
  <p:slideViewPr>
    <p:cSldViewPr snapToGrid="0">
      <p:cViewPr varScale="1">
        <p:scale>
          <a:sx n="61" d="100"/>
          <a:sy n="61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52D8D-77F9-4B79-AE01-A6A3C99B135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006F-263A-4F1D-AC3D-C7B1F672F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  <a:r>
              <a:rPr lang="en-US" baseline="0" dirty="0" smtClean="0"/>
              <a:t> are a major problem in the US, every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Downstream hydraulic geometry:</a:t>
            </a:r>
            <a:r>
              <a:rPr lang="en-US" baseline="0" dirty="0" smtClean="0"/>
              <a:t> when using the same frequency of discharge or mean annual discharge, there is relationship between width, depth, </a:t>
            </a:r>
            <a:r>
              <a:rPr lang="en-US" baseline="0" dirty="0" err="1" smtClean="0"/>
              <a:t>vel</a:t>
            </a:r>
            <a:r>
              <a:rPr lang="en-US" baseline="0" dirty="0" smtClean="0"/>
              <a:t> and that discharge/drainage area.</a:t>
            </a:r>
          </a:p>
          <a:p>
            <a:r>
              <a:rPr lang="en-US" baseline="0" dirty="0" smtClean="0"/>
              <a:t>Idea extracted from hydraulic geometry to approximate XS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Hydraulic flow routing</a:t>
            </a:r>
            <a:r>
              <a:rPr lang="en-US" baseline="0" dirty="0" smtClean="0"/>
              <a:t> recommended for unsteady flow.</a:t>
            </a:r>
          </a:p>
          <a:p>
            <a:r>
              <a:rPr lang="en-US" baseline="0" dirty="0" smtClean="0"/>
              <a:t>There are fully dynamic SV eq. and also simple forms of SVE such as kinematic or diffusion wave equation.</a:t>
            </a:r>
          </a:p>
          <a:p>
            <a:r>
              <a:rPr lang="en-US" baseline="0" dirty="0" smtClean="0"/>
              <a:t>Full dynamic SVE require channel data, lateral inflows or boundary conditions, initial conditions, friction slope (manning n or roughness), and energy gradient slope (So).</a:t>
            </a:r>
          </a:p>
          <a:p>
            <a:r>
              <a:rPr lang="en-US" baseline="0" dirty="0" smtClean="0"/>
              <a:t>Hydraulic routing serves as a tool for flood forecasting.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several studies, simpler cross sections are assumed. Either</a:t>
            </a:r>
            <a:r>
              <a:rPr lang="en-US" baseline="0" dirty="0" smtClean="0"/>
              <a:t> rectangular or XS with vertically varying widths based on hydraulic geometry relationships.</a:t>
            </a:r>
          </a:p>
          <a:p>
            <a:r>
              <a:rPr lang="en-US" baseline="0" dirty="0" smtClean="0"/>
              <a:t>Triangular or rectangular XS approximations can lead to improvements in flow simulations using hydraulic routing models (</a:t>
            </a:r>
            <a:r>
              <a:rPr lang="en-US" baseline="0" dirty="0" err="1" smtClean="0"/>
              <a:t>orlandini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rosso</a:t>
            </a:r>
            <a:r>
              <a:rPr lang="en-US" baseline="0" dirty="0" smtClean="0"/>
              <a:t> 1998, </a:t>
            </a:r>
            <a:r>
              <a:rPr lang="en-US" baseline="0" dirty="0" err="1" smtClean="0"/>
              <a:t>mejia</a:t>
            </a:r>
            <a:r>
              <a:rPr lang="en-US" baseline="0" dirty="0" smtClean="0"/>
              <a:t> 2011).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5195</a:t>
            </a:r>
            <a:r>
              <a:rPr lang="en-US" baseline="0" dirty="0" smtClean="0"/>
              <a:t> streams. Each stream has one catchment area.</a:t>
            </a:r>
          </a:p>
          <a:p>
            <a:r>
              <a:rPr lang="en-US" baseline="0" dirty="0" smtClean="0"/>
              <a:t>Studies before from rapid.</a:t>
            </a:r>
          </a:p>
          <a:p>
            <a:r>
              <a:rPr lang="en-US" baseline="0" dirty="0" smtClean="0"/>
              <a:t>Not so many dams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height is usually</a:t>
            </a:r>
            <a:r>
              <a:rPr lang="en-US" baseline="0" dirty="0" smtClean="0"/>
              <a:t> take at the deepest point in the stream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it takes for runoff to travel from the most </a:t>
            </a:r>
          </a:p>
          <a:p>
            <a:r>
              <a:rPr lang="en-US" dirty="0" smtClean="0"/>
              <a:t>hydraulically distant point in the watershed to a </a:t>
            </a:r>
          </a:p>
          <a:p>
            <a:r>
              <a:rPr lang="en-US" dirty="0" smtClean="0"/>
              <a:t>point of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topological checking on the connectivity of the river network,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006F-263A-4F1D-AC3D-C7B1F672F6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92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1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58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3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7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D3F7-5CFC-4667-910D-BDE8CE86038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6C33A-57E2-4ECA-9B41-BA225DC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river cross section for SPRINT: Guadalupe and San Antonio River Basins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Alfredo Hijar</a:t>
            </a:r>
          </a:p>
          <a:p>
            <a:r>
              <a:rPr lang="en-US" dirty="0" smtClean="0"/>
              <a:t>Flood Forecasting</a:t>
            </a:r>
          </a:p>
        </p:txBody>
      </p:sp>
    </p:spTree>
    <p:extLst>
      <p:ext uri="{BB962C8B-B14F-4D97-AF65-F5344CB8AC3E}">
        <p14:creationId xmlns:p14="http://schemas.microsoft.com/office/powerpoint/2010/main" val="306651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692"/>
            <a:ext cx="4516966" cy="4113957"/>
          </a:xfrm>
        </p:spPr>
        <p:txBody>
          <a:bodyPr/>
          <a:lstStyle/>
          <a:p>
            <a:r>
              <a:rPr lang="en-US" dirty="0" smtClean="0"/>
              <a:t>USGS streamflow stations:</a:t>
            </a:r>
          </a:p>
          <a:p>
            <a:pPr lvl="1"/>
            <a:r>
              <a:rPr lang="en-US" dirty="0" smtClean="0"/>
              <a:t>Channel top width (ft)</a:t>
            </a:r>
          </a:p>
          <a:p>
            <a:pPr lvl="1"/>
            <a:r>
              <a:rPr lang="en-US" dirty="0" smtClean="0"/>
              <a:t>Gage height (ft)/Channel mean depth (ft)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Hypothesis: </a:t>
            </a:r>
          </a:p>
          <a:p>
            <a:pPr lvl="1"/>
            <a:r>
              <a:rPr lang="en-US" dirty="0" smtClean="0"/>
              <a:t>Trapezoidal XS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39" y="2133600"/>
            <a:ext cx="6332076" cy="38059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738026" y="2849061"/>
            <a:ext cx="798403" cy="120521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64368" y="2406149"/>
            <a:ext cx="12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Floodplain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81038" y="3843867"/>
            <a:ext cx="3786702" cy="68727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3" y="4054278"/>
            <a:ext cx="4543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925463"/>
            <a:ext cx="6661610" cy="258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7198"/>
            <a:ext cx="5597132" cy="350989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 rot="10800000">
            <a:off x="1100667" y="2133598"/>
            <a:ext cx="5537200" cy="1168401"/>
          </a:xfrm>
          <a:prstGeom prst="trapezoid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983343" y="2200149"/>
            <a:ext cx="16934" cy="1035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7467" y="2232935"/>
            <a:ext cx="164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mean depth (ft)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2517" y="1592479"/>
            <a:ext cx="245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top width (ft)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0667" y="461747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in blue = Area in red</a:t>
            </a:r>
            <a:endParaRPr lang="en-US" dirty="0"/>
          </a:p>
        </p:txBody>
      </p:sp>
      <p:sp>
        <p:nvSpPr>
          <p:cNvPr id="12" name="Trapezoid 11"/>
          <p:cNvSpPr/>
          <p:nvPr/>
        </p:nvSpPr>
        <p:spPr>
          <a:xfrm rot="10800000">
            <a:off x="6502402" y="3916335"/>
            <a:ext cx="4910665" cy="1353647"/>
          </a:xfrm>
          <a:prstGeom prst="trapezoid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Streamflow Measurement Stations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554692"/>
            <a:ext cx="5630333" cy="4113957"/>
          </a:xfrm>
        </p:spPr>
        <p:txBody>
          <a:bodyPr>
            <a:normAutofit/>
          </a:bodyPr>
          <a:lstStyle/>
          <a:p>
            <a:r>
              <a:rPr lang="en-US" dirty="0" smtClean="0"/>
              <a:t>≈ 25 USGS stations.</a:t>
            </a:r>
          </a:p>
          <a:p>
            <a:endParaRPr lang="en-US" dirty="0"/>
          </a:p>
          <a:p>
            <a:r>
              <a:rPr lang="en-US" dirty="0" smtClean="0"/>
              <a:t>Data collected from 2007 to 2010.</a:t>
            </a:r>
          </a:p>
          <a:p>
            <a:endParaRPr lang="en-US" dirty="0"/>
          </a:p>
          <a:p>
            <a:r>
              <a:rPr lang="en-US" dirty="0" smtClean="0"/>
              <a:t>Simulation year: 2010.</a:t>
            </a:r>
          </a:p>
          <a:p>
            <a:endParaRPr lang="en-US" dirty="0"/>
          </a:p>
          <a:p>
            <a:r>
              <a:rPr lang="en-US" dirty="0" smtClean="0"/>
              <a:t>Rating Curve should be the same for data.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28" y="1270000"/>
            <a:ext cx="3848906" cy="52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Graph of channel discharge vs. stage height.</a:t>
            </a:r>
          </a:p>
          <a:p>
            <a:endParaRPr lang="en-US" sz="2000" dirty="0"/>
          </a:p>
          <a:p>
            <a:r>
              <a:rPr lang="en-US" sz="2000" dirty="0" smtClean="0"/>
              <a:t>Different Rating curves imply a change in channel XS.</a:t>
            </a:r>
          </a:p>
          <a:p>
            <a:pPr lvl="1"/>
            <a:r>
              <a:rPr lang="en-US" sz="1800" dirty="0" smtClean="0"/>
              <a:t>Storms</a:t>
            </a:r>
          </a:p>
          <a:p>
            <a:pPr lvl="1"/>
            <a:r>
              <a:rPr lang="en-US" sz="1800" dirty="0" smtClean="0"/>
              <a:t>Artificial changes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utdallas.edu/~brikowi/Teaching/Field_Methods/sanders-1998_fig3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34" y="2201333"/>
            <a:ext cx="5667666" cy="36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2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Plot data on scatter plot.</a:t>
            </a:r>
          </a:p>
          <a:p>
            <a:endParaRPr lang="en-US" sz="2400" dirty="0" smtClean="0"/>
          </a:p>
          <a:p>
            <a:r>
              <a:rPr lang="en-US" sz="2400" dirty="0" smtClean="0"/>
              <a:t>Detect trends or shifts in the data.</a:t>
            </a:r>
          </a:p>
          <a:p>
            <a:endParaRPr lang="en-US" sz="2400" dirty="0" smtClean="0"/>
          </a:p>
          <a:p>
            <a:r>
              <a:rPr lang="en-US" sz="2400" dirty="0" smtClean="0"/>
              <a:t>Kendall Correlation Coefficient (tau) – monotonic trend.</a:t>
            </a:r>
          </a:p>
          <a:p>
            <a:pPr lvl="1"/>
            <a:r>
              <a:rPr lang="en-US" sz="2000" dirty="0" smtClean="0"/>
              <a:t>Kendall correlation coefficient varies between 0.1 to 0.5.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Pearson Correlation Coefficient (r) – linear relationship.</a:t>
            </a:r>
          </a:p>
          <a:p>
            <a:pPr lvl="1"/>
            <a:r>
              <a:rPr lang="en-US" sz="2000" dirty="0" smtClean="0"/>
              <a:t>r values higher than 0.5.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2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5933" cy="4351338"/>
          </a:xfrm>
        </p:spPr>
        <p:txBody>
          <a:bodyPr/>
          <a:lstStyle/>
          <a:p>
            <a:r>
              <a:rPr lang="en-US" sz="2400" dirty="0" smtClean="0"/>
              <a:t>Develop a linear regression model:</a:t>
            </a:r>
          </a:p>
          <a:p>
            <a:pPr lvl="1"/>
            <a:r>
              <a:rPr lang="en-US" sz="2000" dirty="0" smtClean="0"/>
              <a:t>Determine parameters: intercept (b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and slope 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etermine significance of slope 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– t statistics</a:t>
            </a:r>
          </a:p>
          <a:p>
            <a:pPr lvl="1"/>
            <a:r>
              <a:rPr lang="en-US" sz="2000" dirty="0" smtClean="0"/>
              <a:t>Compute residuals</a:t>
            </a:r>
          </a:p>
          <a:p>
            <a:pPr lvl="1"/>
            <a:r>
              <a:rPr lang="en-US" sz="2000" dirty="0" smtClean="0"/>
              <a:t>Examine residuals distribution</a:t>
            </a:r>
          </a:p>
          <a:p>
            <a:pPr lvl="1"/>
            <a:r>
              <a:rPr lang="en-US" sz="2000" dirty="0" smtClean="0"/>
              <a:t>Plot residuals vs. time or space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33" y="2007167"/>
            <a:ext cx="6348507" cy="37873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334760" y="2665848"/>
            <a:ext cx="3704298" cy="16659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7273" y="4384159"/>
            <a:ext cx="137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bottom width</a:t>
            </a:r>
            <a:endParaRPr lang="en-US" dirty="0"/>
          </a:p>
        </p:txBody>
      </p:sp>
      <p:sp>
        <p:nvSpPr>
          <p:cNvPr id="10" name="Flowchart: Summing Junction 9"/>
          <p:cNvSpPr/>
          <p:nvPr/>
        </p:nvSpPr>
        <p:spPr>
          <a:xfrm>
            <a:off x="6259764" y="4250981"/>
            <a:ext cx="162732" cy="161582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8354130" y="2581915"/>
            <a:ext cx="1029964" cy="2339891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24658" y="43317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side wall slope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4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cross section approximation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63" y="1825625"/>
            <a:ext cx="9630474" cy="46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7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07" y="3024023"/>
            <a:ext cx="6062705" cy="3644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4" y="1473473"/>
            <a:ext cx="6070600" cy="36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Boundary conditions – Lateral inflows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en-US" sz="2400" dirty="0" smtClean="0"/>
              <a:t>River network – NHDPlus V.2.</a:t>
            </a:r>
          </a:p>
          <a:p>
            <a:pPr lvl="1"/>
            <a:r>
              <a:rPr lang="en-US" sz="2000" dirty="0" smtClean="0"/>
              <a:t>COMID, slope, areas, divergence, topological connection, length, etc.</a:t>
            </a:r>
          </a:p>
          <a:p>
            <a:r>
              <a:rPr lang="en-US" sz="2400" dirty="0" smtClean="0"/>
              <a:t>Noah </a:t>
            </a:r>
            <a:r>
              <a:rPr lang="en-US" sz="2400" dirty="0"/>
              <a:t>(LSM) provides lateral inflow to river network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Surface runoff</a:t>
            </a:r>
          </a:p>
          <a:p>
            <a:pPr lvl="1"/>
            <a:r>
              <a:rPr lang="en-US" sz="2000" dirty="0" smtClean="0"/>
              <a:t>Subsurface runoff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002" y="1772060"/>
            <a:ext cx="5911465" cy="44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8192"/>
            <a:ext cx="10515600" cy="1325563"/>
          </a:xfrm>
        </p:spPr>
        <p:txBody>
          <a:bodyPr/>
          <a:lstStyle/>
          <a:p>
            <a:r>
              <a:rPr lang="en-US" dirty="0" smtClean="0"/>
              <a:t>Boundary conditions – Lateral inflows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1825625"/>
            <a:ext cx="4682067" cy="4351338"/>
          </a:xfrm>
        </p:spPr>
        <p:txBody>
          <a:bodyPr/>
          <a:lstStyle/>
          <a:p>
            <a:r>
              <a:rPr lang="en-US" sz="2000" dirty="0" smtClean="0"/>
              <a:t>5,000 catchment areas –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Runoff data hourly for year 2010 – mm/hr.</a:t>
            </a:r>
          </a:p>
          <a:p>
            <a:endParaRPr lang="en-US" sz="2000" dirty="0"/>
          </a:p>
          <a:p>
            <a:r>
              <a:rPr lang="en-US" sz="2000" dirty="0" smtClean="0"/>
              <a:t>Lateral inflow = CA * Runoff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3666" r="3554" b="3561"/>
          <a:stretch/>
        </p:blipFill>
        <p:spPr>
          <a:xfrm>
            <a:off x="5401734" y="1727867"/>
            <a:ext cx="6553200" cy="45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/>
              <a:t>Hydraulic geometry, hydraulic routing models, channel cross section extraction</a:t>
            </a:r>
          </a:p>
          <a:p>
            <a:endParaRPr lang="en-US" dirty="0"/>
          </a:p>
          <a:p>
            <a:r>
              <a:rPr lang="en-US" dirty="0" smtClean="0"/>
              <a:t>Reliable channel cross section approximation</a:t>
            </a:r>
          </a:p>
          <a:p>
            <a:endParaRPr lang="en-US" dirty="0" smtClean="0"/>
          </a:p>
          <a:p>
            <a:r>
              <a:rPr lang="en-US" dirty="0" smtClean="0"/>
              <a:t>Boundary conditions – Noah Land Surface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6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Flow Routing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2143124"/>
            <a:ext cx="5969000" cy="4351338"/>
          </a:xfrm>
        </p:spPr>
        <p:txBody>
          <a:bodyPr/>
          <a:lstStyle/>
          <a:p>
            <a:r>
              <a:rPr lang="en-US" dirty="0" smtClean="0"/>
              <a:t>Supercritical and Subcritical Mixed Flows</a:t>
            </a:r>
          </a:p>
          <a:p>
            <a:endParaRPr lang="en-US" dirty="0"/>
          </a:p>
          <a:p>
            <a:r>
              <a:rPr lang="en-US" dirty="0" smtClean="0"/>
              <a:t>SPRINT can not handle supercritical flows at the junction nodes.</a:t>
            </a:r>
          </a:p>
          <a:p>
            <a:endParaRPr lang="en-US" dirty="0"/>
          </a:p>
          <a:p>
            <a:r>
              <a:rPr lang="en-US" dirty="0" smtClean="0"/>
              <a:t>Lateral flow calculation produces flow peaks – no time of concentration.</a:t>
            </a:r>
            <a:endParaRPr lang="en-US" dirty="0"/>
          </a:p>
        </p:txBody>
      </p:sp>
      <p:pic>
        <p:nvPicPr>
          <p:cNvPr id="5122" name="Picture 2" descr="http://upload.wikimedia.org/wikipedia/en/thumb/5/51/Equaltimeofoutflowlines.gif/1280px-Equaltimeofoutflowli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3124"/>
            <a:ext cx="5646469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9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Flow Routing Complexities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613" y="2060575"/>
            <a:ext cx="7291880" cy="388143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29040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Flow peaks up to 100 m</a:t>
            </a:r>
            <a:r>
              <a:rPr lang="en-US" baseline="30000" dirty="0" smtClean="0"/>
              <a:t>3</a:t>
            </a:r>
            <a:r>
              <a:rPr lang="en-US" dirty="0" smtClean="0"/>
              <a:t>/s.</a:t>
            </a:r>
          </a:p>
          <a:p>
            <a:r>
              <a:rPr lang="en-US" dirty="0" smtClean="0"/>
              <a:t>Unstable and convergence failure – SPRINT.</a:t>
            </a:r>
          </a:p>
          <a:p>
            <a:endParaRPr lang="en-US" dirty="0" smtClean="0"/>
          </a:p>
          <a:p>
            <a:r>
              <a:rPr lang="en-US" dirty="0" smtClean="0"/>
              <a:t>Low-pass filter – 1</a:t>
            </a:r>
            <a:r>
              <a:rPr lang="en-US" baseline="30000" dirty="0" smtClean="0"/>
              <a:t>st</a:t>
            </a:r>
            <a:r>
              <a:rPr lang="en-US" dirty="0" smtClean="0"/>
              <a:t> order.</a:t>
            </a:r>
          </a:p>
          <a:p>
            <a:r>
              <a:rPr lang="en-US" dirty="0" smtClean="0"/>
              <a:t>Mass conservation.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16" y="2389190"/>
            <a:ext cx="1616424" cy="627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3200400"/>
            <a:ext cx="17335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Program for River Networks (SPRINT)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Fully dynamic  Saint-Venant Equations.</a:t>
            </a:r>
          </a:p>
          <a:p>
            <a:r>
              <a:rPr lang="en-US" sz="2400" dirty="0" smtClean="0"/>
              <a:t>Channel network, geometry, </a:t>
            </a:r>
            <a:r>
              <a:rPr lang="en-US" sz="2400" dirty="0"/>
              <a:t>forcing </a:t>
            </a:r>
            <a:r>
              <a:rPr lang="en-US" sz="2400" dirty="0" smtClean="0"/>
              <a:t>terms (initial conditions) </a:t>
            </a:r>
            <a:r>
              <a:rPr lang="en-US" sz="2400" dirty="0"/>
              <a:t>and boundary conditions are specified as a “NETLIST”.</a:t>
            </a:r>
          </a:p>
          <a:p>
            <a:r>
              <a:rPr lang="en-US" sz="2400" dirty="0"/>
              <a:t>At each node, “A” and “Q” are computed by solving the Saint Venant Eq.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20" y="1308143"/>
            <a:ext cx="3621580" cy="2693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670" y="4901140"/>
            <a:ext cx="59912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SPRINT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4" y="2164965"/>
            <a:ext cx="11581660" cy="35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6" y="2047746"/>
            <a:ext cx="11527268" cy="32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Trapezoidal cross section approximation provides acceptable results.</a:t>
            </a:r>
          </a:p>
          <a:p>
            <a:r>
              <a:rPr lang="en-US" dirty="0" smtClean="0"/>
              <a:t>Spin-up time ≈ first 2 to 3 months.</a:t>
            </a:r>
          </a:p>
          <a:p>
            <a:r>
              <a:rPr lang="en-US" dirty="0" smtClean="0"/>
              <a:t>Noah provides acceptable lateral inflows – 10km x 10km grids.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Calibration for Manning’s n (0.05 for all reaches) – PEST.</a:t>
            </a:r>
          </a:p>
          <a:p>
            <a:r>
              <a:rPr lang="en-US" dirty="0" smtClean="0"/>
              <a:t>Use GeoNet for XS extraction and run SPRINT - 10m DEM.</a:t>
            </a:r>
          </a:p>
          <a:p>
            <a:r>
              <a:rPr lang="en-US" dirty="0" smtClean="0"/>
              <a:t>Use finer grids 3km x 3km LSM – WRF-Hydro models.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understanding river networks.</a:t>
            </a:r>
          </a:p>
          <a:p>
            <a:endParaRPr lang="en-US" dirty="0"/>
          </a:p>
          <a:p>
            <a:r>
              <a:rPr lang="en-US" dirty="0" smtClean="0"/>
              <a:t>Floods are a major problem in the US.</a:t>
            </a:r>
          </a:p>
          <a:p>
            <a:endParaRPr lang="en-US" dirty="0"/>
          </a:p>
          <a:p>
            <a:r>
              <a:rPr lang="en-US" dirty="0" smtClean="0"/>
              <a:t>Potential hydropower plants.</a:t>
            </a:r>
          </a:p>
          <a:p>
            <a:endParaRPr lang="en-US" dirty="0"/>
          </a:p>
          <a:p>
            <a:r>
              <a:rPr lang="en-US" dirty="0" smtClean="0"/>
              <a:t>Watershed management (sediment control, habitats).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4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366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Leopold (1953) introduced power law relationship between hydraulic variables.</a:t>
            </a:r>
          </a:p>
          <a:p>
            <a:r>
              <a:rPr lang="en-US" dirty="0" smtClean="0"/>
              <a:t>w = </a:t>
            </a:r>
            <a:r>
              <a:rPr lang="en-US" dirty="0" err="1" smtClean="0"/>
              <a:t>aQ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r>
              <a:rPr lang="en-US" dirty="0" smtClean="0"/>
              <a:t>d = </a:t>
            </a:r>
            <a:r>
              <a:rPr lang="en-US" dirty="0" err="1" smtClean="0"/>
              <a:t>cQ</a:t>
            </a:r>
            <a:r>
              <a:rPr lang="en-US" baseline="30000" dirty="0" err="1" smtClean="0"/>
              <a:t>f</a:t>
            </a:r>
            <a:endParaRPr lang="en-US" baseline="30000" dirty="0" smtClean="0"/>
          </a:p>
          <a:p>
            <a:r>
              <a:rPr lang="en-US" dirty="0" smtClean="0"/>
              <a:t>v = </a:t>
            </a:r>
            <a:r>
              <a:rPr lang="en-US" dirty="0" err="1" smtClean="0"/>
              <a:t>kQ</a:t>
            </a:r>
            <a:r>
              <a:rPr lang="en-US" baseline="30000" dirty="0" err="1" smtClean="0"/>
              <a:t>m</a:t>
            </a:r>
            <a:endParaRPr lang="en-US" baseline="30000" dirty="0" smtClean="0"/>
          </a:p>
          <a:p>
            <a:r>
              <a:rPr lang="en-US" dirty="0" smtClean="0"/>
              <a:t>w, d, and v change </a:t>
            </a:r>
            <a:r>
              <a:rPr lang="en-US" dirty="0"/>
              <a:t>with discharges of equal </a:t>
            </a:r>
            <a:r>
              <a:rPr lang="en-US" dirty="0" smtClean="0"/>
              <a:t>frequency.</a:t>
            </a:r>
          </a:p>
          <a:p>
            <a:r>
              <a:rPr lang="en-US" dirty="0" smtClean="0"/>
              <a:t>These discharges increase with drainage area.</a:t>
            </a:r>
            <a:endParaRPr lang="en-US" baseline="30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45" y="1422685"/>
            <a:ext cx="6168980" cy="51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Hydraulic/Distributed flow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is computed as a function of time and space. </a:t>
            </a:r>
          </a:p>
          <a:p>
            <a:endParaRPr lang="en-US" dirty="0" smtClean="0"/>
          </a:p>
          <a:p>
            <a:r>
              <a:rPr lang="en-US" dirty="0" smtClean="0"/>
              <a:t>1D unsteady flow equations – Saint Venant equations (1893).</a:t>
            </a:r>
          </a:p>
          <a:p>
            <a:pPr lvl="1"/>
            <a:r>
              <a:rPr lang="en-US" dirty="0" smtClean="0"/>
              <a:t>Governed by continuity and momentum equations</a:t>
            </a:r>
          </a:p>
          <a:p>
            <a:endParaRPr lang="en-US" dirty="0" smtClean="0"/>
          </a:p>
          <a:p>
            <a:r>
              <a:rPr lang="en-US" dirty="0" smtClean="0"/>
              <a:t>2 Equations, 2 variables (Q, A).</a:t>
            </a:r>
          </a:p>
          <a:p>
            <a:endParaRPr lang="en-US" dirty="0"/>
          </a:p>
          <a:p>
            <a:r>
              <a:rPr lang="en-US" dirty="0" smtClean="0"/>
              <a:t>Channel geometry – A(h).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45" y="4531784"/>
            <a:ext cx="4492155" cy="1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0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Hydraulic/Distributed flow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0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Data requirements for hydraulic routing models:</a:t>
            </a:r>
          </a:p>
          <a:p>
            <a:pPr lvl="1"/>
            <a:r>
              <a:rPr lang="en-US" dirty="0" smtClean="0"/>
              <a:t>Channel cross section geometry – level of detail?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Channel friction – Calibration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inflows or boundary conditions – hydrological models</a:t>
            </a:r>
          </a:p>
          <a:p>
            <a:pPr lvl="1"/>
            <a:endParaRPr lang="en-US" dirty="0"/>
          </a:p>
          <a:p>
            <a:r>
              <a:rPr lang="en-US" dirty="0" smtClean="0"/>
              <a:t>Tool for flood forecasting &amp; watershed management.</a:t>
            </a:r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73" y="2289175"/>
            <a:ext cx="389932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cross section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8" y="1825625"/>
            <a:ext cx="63309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Software tools are been developed to extract spatial features from DEM or </a:t>
            </a:r>
            <a:r>
              <a:rPr lang="en-US" dirty="0" err="1" smtClean="0"/>
              <a:t>LiDAR</a:t>
            </a:r>
            <a:r>
              <a:rPr lang="en-US" dirty="0" smtClean="0"/>
              <a:t> datasets.</a:t>
            </a:r>
          </a:p>
          <a:p>
            <a:endParaRPr lang="en-US" dirty="0"/>
          </a:p>
          <a:p>
            <a:r>
              <a:rPr lang="en-US" dirty="0" smtClean="0"/>
              <a:t>Extraction from ASTER GDEM. </a:t>
            </a:r>
          </a:p>
          <a:p>
            <a:pPr lvl="1"/>
            <a:r>
              <a:rPr lang="en-US" dirty="0" smtClean="0"/>
              <a:t>Triangular &amp; Synthetic XS.</a:t>
            </a:r>
          </a:p>
          <a:p>
            <a:endParaRPr lang="en-US" dirty="0"/>
          </a:p>
          <a:p>
            <a:r>
              <a:rPr lang="en-US" dirty="0" smtClean="0"/>
              <a:t>Extracted XS present similar results to surveyed/bathymetric data.</a:t>
            </a:r>
          </a:p>
          <a:p>
            <a:endParaRPr lang="en-US" dirty="0"/>
          </a:p>
          <a:p>
            <a:r>
              <a:rPr lang="en-US" dirty="0" smtClean="0"/>
              <a:t>New Software for XS extraction: GeoNet.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0" y="2017265"/>
            <a:ext cx="4870450" cy="39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0382" r="6381" b="9581"/>
          <a:stretch/>
        </p:blipFill>
        <p:spPr>
          <a:xfrm>
            <a:off x="204079" y="1690688"/>
            <a:ext cx="7755264" cy="5051560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11191" r="6848" b="10186"/>
          <a:stretch/>
        </p:blipFill>
        <p:spPr>
          <a:xfrm>
            <a:off x="8264143" y="365125"/>
            <a:ext cx="3723778" cy="240453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115199" y="3173018"/>
            <a:ext cx="3975202" cy="334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5,000 streams.</a:t>
            </a:r>
          </a:p>
          <a:p>
            <a:endParaRPr lang="en-US" dirty="0" smtClean="0"/>
          </a:p>
          <a:p>
            <a:r>
              <a:rPr lang="en-US" dirty="0" smtClean="0"/>
              <a:t>1,500 “source” nodes.</a:t>
            </a:r>
          </a:p>
          <a:p>
            <a:endParaRPr lang="en-US" dirty="0" smtClean="0"/>
          </a:p>
          <a:p>
            <a:r>
              <a:rPr lang="en-US" dirty="0" smtClean="0"/>
              <a:t>≈ 30 active USGS streamflow stations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cross section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926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Shape of cross section of river channels is a function of:</a:t>
            </a:r>
          </a:p>
          <a:p>
            <a:pPr lvl="1"/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Sediments</a:t>
            </a:r>
          </a:p>
          <a:p>
            <a:pPr lvl="1"/>
            <a:r>
              <a:rPr lang="en-US" dirty="0" smtClean="0"/>
              <a:t>Bed Material</a:t>
            </a:r>
          </a:p>
          <a:p>
            <a:endParaRPr lang="en-US" dirty="0" smtClean="0"/>
          </a:p>
          <a:p>
            <a:r>
              <a:rPr lang="en-US" dirty="0" smtClean="0"/>
              <a:t>Most river cross sections tend to have:</a:t>
            </a:r>
          </a:p>
          <a:p>
            <a:pPr lvl="1"/>
            <a:r>
              <a:rPr lang="en-US" dirty="0" smtClean="0"/>
              <a:t>Trapezoidal/rectangular,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ectangular, or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arabolic forms.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828" y="2038715"/>
            <a:ext cx="3287738" cy="3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85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1018</Words>
  <Application>Microsoft Office PowerPoint</Application>
  <PresentationFormat>Widescreen</PresentationFormat>
  <Paragraphs>185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Evaluating river cross section for SPRINT: Guadalupe and San Antonio River Basins</vt:lpstr>
      <vt:lpstr>Outline</vt:lpstr>
      <vt:lpstr>Introduction</vt:lpstr>
      <vt:lpstr>Hydraulic Geometry</vt:lpstr>
      <vt:lpstr>Hydraulic/Distributed flow routing</vt:lpstr>
      <vt:lpstr>Hydraulic/Distributed flow routing</vt:lpstr>
      <vt:lpstr>Channel cross section extraction</vt:lpstr>
      <vt:lpstr>Study Area</vt:lpstr>
      <vt:lpstr>Reliable cross section approximation</vt:lpstr>
      <vt:lpstr>Reliable cross section approximation</vt:lpstr>
      <vt:lpstr>Reliable cross section approximation</vt:lpstr>
      <vt:lpstr>USGS Streamflow Measurement Stations</vt:lpstr>
      <vt:lpstr>Rating Curve</vt:lpstr>
      <vt:lpstr>Reliable cross section approximation</vt:lpstr>
      <vt:lpstr>Reliable cross section approximation</vt:lpstr>
      <vt:lpstr>Reliable cross section approximation</vt:lpstr>
      <vt:lpstr>Reliable cross section approximation</vt:lpstr>
      <vt:lpstr>Boundary conditions – Lateral inflows</vt:lpstr>
      <vt:lpstr>Boundary conditions – Lateral inflows</vt:lpstr>
      <vt:lpstr>Hydraulic Flow Routing Complexities</vt:lpstr>
      <vt:lpstr>Hydraulic Flow Routing Complexities</vt:lpstr>
      <vt:lpstr>Simulation Program for River Networks (SPRINT)</vt:lpstr>
      <vt:lpstr>Results – SPRINT 2010</vt:lpstr>
      <vt:lpstr>Results</vt:lpstr>
      <vt:lpstr>Conclusions &amp;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river cross section for SPRINT: Guadalupe and San Antonio River Basins</dc:title>
  <dc:creator>Alfredo Hijar</dc:creator>
  <cp:lastModifiedBy>Maidment, David R</cp:lastModifiedBy>
  <cp:revision>49</cp:revision>
  <dcterms:created xsi:type="dcterms:W3CDTF">2015-04-15T20:43:42Z</dcterms:created>
  <dcterms:modified xsi:type="dcterms:W3CDTF">2015-04-29T17:46:44Z</dcterms:modified>
</cp:coreProperties>
</file>