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8"/>
  </p:notesMasterIdLst>
  <p:sldIdLst>
    <p:sldId id="727" r:id="rId2"/>
    <p:sldId id="728" r:id="rId3"/>
    <p:sldId id="729" r:id="rId4"/>
    <p:sldId id="731" r:id="rId5"/>
    <p:sldId id="730" r:id="rId6"/>
    <p:sldId id="732" r:id="rId7"/>
    <p:sldId id="733" r:id="rId8"/>
    <p:sldId id="734" r:id="rId9"/>
    <p:sldId id="735" r:id="rId10"/>
    <p:sldId id="740" r:id="rId11"/>
    <p:sldId id="736" r:id="rId12"/>
    <p:sldId id="737" r:id="rId13"/>
    <p:sldId id="738" r:id="rId14"/>
    <p:sldId id="741" r:id="rId15"/>
    <p:sldId id="739" r:id="rId16"/>
    <p:sldId id="742" r:id="rId17"/>
  </p:sldIdLst>
  <p:sldSz cx="9144000" cy="6858000" type="screen4x3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531F"/>
    <a:srgbClr val="C01338"/>
    <a:srgbClr val="C00000"/>
    <a:srgbClr val="79C82A"/>
    <a:srgbClr val="DE7E7A"/>
    <a:srgbClr val="D6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6" autoAdjust="0"/>
    <p:restoredTop sz="96984" autoAdjust="0"/>
  </p:normalViewPr>
  <p:slideViewPr>
    <p:cSldViewPr>
      <p:cViewPr varScale="1">
        <p:scale>
          <a:sx n="98" d="100"/>
          <a:sy n="98" d="100"/>
        </p:scale>
        <p:origin x="79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5/4/2015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700088"/>
            <a:ext cx="46545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399"/>
            <a:ext cx="5111750" cy="5257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66937"/>
            <a:ext cx="3008313" cy="4005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676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607993" y="964009"/>
            <a:ext cx="3429000" cy="683498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51037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7" r:id="rId7"/>
    <p:sldLayoutId id="2147483658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9.jpe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sites.google.com/site/geonethome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sangireddyharish/data-exploration/experimentsandsetupofpygeone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495800"/>
            <a:ext cx="4191000" cy="2133600"/>
          </a:xfrm>
        </p:spPr>
        <p:txBody>
          <a:bodyPr>
            <a:normAutofit fontScale="62500" lnSpcReduction="20000"/>
          </a:bodyPr>
          <a:lstStyle/>
          <a:p>
            <a:pPr algn="ctr" hangingPunct="0"/>
            <a:r>
              <a:rPr lang="en-US" b="1" dirty="0"/>
              <a:t>by</a:t>
            </a:r>
          </a:p>
          <a:p>
            <a:pPr algn="ctr" hangingPunct="0"/>
            <a:r>
              <a:rPr lang="en-US" b="1" dirty="0"/>
              <a:t>Anna </a:t>
            </a:r>
            <a:r>
              <a:rPr lang="en-US" b="1" dirty="0" err="1" smtClean="0"/>
              <a:t>Kladzyk</a:t>
            </a:r>
            <a:endParaRPr lang="en-US" b="1" dirty="0" smtClean="0"/>
          </a:p>
          <a:p>
            <a:pPr algn="ctr" hangingPunct="0"/>
            <a:endParaRPr lang="en-US" b="1" dirty="0"/>
          </a:p>
          <a:p>
            <a:pPr algn="ctr" hangingPunct="0"/>
            <a:r>
              <a:rPr lang="en-US" sz="2900" b="1" dirty="0"/>
              <a:t>CE397 Flood Forecasting</a:t>
            </a:r>
            <a:endParaRPr lang="en-US" sz="2900" dirty="0"/>
          </a:p>
          <a:p>
            <a:pPr algn="ctr" hangingPunct="0"/>
            <a:r>
              <a:rPr lang="en-US" sz="2900" b="1" dirty="0"/>
              <a:t>Term Project </a:t>
            </a:r>
            <a:endParaRPr lang="en-US" sz="2900" b="1" dirty="0" smtClean="0"/>
          </a:p>
          <a:p>
            <a:pPr algn="ctr" hangingPunct="0"/>
            <a:endParaRPr lang="en-US" sz="2900" b="1" dirty="0"/>
          </a:p>
          <a:p>
            <a:pPr algn="ctr" hangingPunct="0"/>
            <a:r>
              <a:rPr lang="en-US" sz="2900" b="1" dirty="0" smtClean="0"/>
              <a:t>May 4</a:t>
            </a:r>
            <a:r>
              <a:rPr lang="en-US" sz="2900" b="1" baseline="30000" dirty="0" smtClean="0"/>
              <a:t>th</a:t>
            </a:r>
            <a:r>
              <a:rPr lang="en-US" sz="2900" b="1" dirty="0" smtClean="0"/>
              <a:t>, 2015</a:t>
            </a:r>
            <a:endParaRPr lang="en-US" sz="2900" dirty="0"/>
          </a:p>
          <a:p>
            <a:pPr algn="ctr"/>
            <a:endParaRPr lang="en-US" dirty="0"/>
          </a:p>
        </p:txBody>
      </p:sp>
      <p:pic>
        <p:nvPicPr>
          <p:cNvPr id="1026" name="Picture 2" descr="C:\Users\akladzyk\Desktop\austinlidarResults\fieldWork\IMG_2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87400"/>
            <a:ext cx="4495800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4267200" cy="3276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Using </a:t>
            </a:r>
            <a:r>
              <a:rPr lang="en-US" sz="4000" b="1" dirty="0" err="1"/>
              <a:t>GeoNet</a:t>
            </a:r>
            <a:r>
              <a:rPr lang="en-US" sz="4000" b="1" dirty="0"/>
              <a:t> </a:t>
            </a:r>
            <a:r>
              <a:rPr lang="en-US" sz="4000" b="1" dirty="0" smtClean="0"/>
              <a:t>2.0</a:t>
            </a:r>
            <a:br>
              <a:rPr lang="en-US" sz="4000" b="1" dirty="0" smtClean="0"/>
            </a:br>
            <a:r>
              <a:rPr lang="en-US" sz="4000" b="1" dirty="0" smtClean="0"/>
              <a:t>for feature </a:t>
            </a:r>
            <a:br>
              <a:rPr lang="en-US" sz="4000" b="1" dirty="0" smtClean="0"/>
            </a:br>
            <a:r>
              <a:rPr lang="en-US" sz="4000" b="1" dirty="0" smtClean="0"/>
              <a:t>identification </a:t>
            </a:r>
            <a:br>
              <a:rPr lang="en-US" sz="4000" b="1" dirty="0" smtClean="0"/>
            </a:br>
            <a:r>
              <a:rPr lang="en-US" sz="4000" b="1" dirty="0" smtClean="0"/>
              <a:t>in </a:t>
            </a:r>
            <a:r>
              <a:rPr lang="en-US" sz="4000" b="1" dirty="0"/>
              <a:t>an </a:t>
            </a:r>
            <a:r>
              <a:rPr lang="en-US" sz="4000" b="1" dirty="0" smtClean="0"/>
              <a:t>urban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37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Site B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0" t="6507" r="11588" b="34921"/>
          <a:stretch/>
        </p:blipFill>
        <p:spPr>
          <a:xfrm>
            <a:off x="228600" y="1524000"/>
            <a:ext cx="4953000" cy="4966460"/>
          </a:xfrm>
          <a:prstGeom prst="rect">
            <a:avLst/>
          </a:prstGeom>
        </p:spPr>
      </p:pic>
      <p:pic>
        <p:nvPicPr>
          <p:cNvPr id="5122" name="Picture 2" descr="C:\Users\akladzyk\Desktop\austinlidarResults\fieldWork\IMG_25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6000"/>
                    </a14:imgEffect>
                    <a14:imgEffect>
                      <a14:brightnessContrast bright="9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13" y="2692400"/>
            <a:ext cx="274319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kladzyk\Desktop\austinlidarResults\fieldWork\IMG_25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6000"/>
                    </a14:imgEffect>
                    <a14:imgEffect>
                      <a14:brightnessContrast bright="13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14" y="609600"/>
            <a:ext cx="274319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kladzyk\Desktop\austinlidarResults\fieldWork\IMG_26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05000"/>
                    </a14:imgEffect>
                    <a14:imgEffect>
                      <a14:brightnessContrast bright="9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13" y="4792133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86800" y="645789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9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1752600" y="3048000"/>
            <a:ext cx="228600" cy="2286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486400" y="1409700"/>
            <a:ext cx="228600" cy="2286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/>
          <p:cNvSpPr/>
          <p:nvPr/>
        </p:nvSpPr>
        <p:spPr>
          <a:xfrm>
            <a:off x="2286000" y="3581400"/>
            <a:ext cx="152400" cy="228600"/>
          </a:xfrm>
          <a:prstGeom prst="moo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/>
          <p:cNvSpPr/>
          <p:nvPr/>
        </p:nvSpPr>
        <p:spPr>
          <a:xfrm>
            <a:off x="5524500" y="3695700"/>
            <a:ext cx="152400" cy="228600"/>
          </a:xfrm>
          <a:prstGeom prst="moo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2514600" y="3924300"/>
            <a:ext cx="304800" cy="2667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5448300" y="5638800"/>
            <a:ext cx="304800" cy="2667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 (best of): 1 m resolution DEMs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641772" y="6457890"/>
            <a:ext cx="502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10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6"/>
          <a:stretch/>
        </p:blipFill>
        <p:spPr>
          <a:xfrm>
            <a:off x="4710546" y="1600200"/>
            <a:ext cx="4357254" cy="48794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3"/>
          <a:stretch/>
        </p:blipFill>
        <p:spPr>
          <a:xfrm>
            <a:off x="76200" y="1619310"/>
            <a:ext cx="4357254" cy="4857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2227" y="1295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 smtClean="0">
                <a:solidFill>
                  <a:schemeClr val="accent1"/>
                </a:solidFill>
              </a:rPr>
              <a:t>MatLab</a:t>
            </a:r>
            <a:r>
              <a:rPr lang="en-US" sz="1800" b="1" dirty="0" smtClean="0">
                <a:solidFill>
                  <a:schemeClr val="accent1"/>
                </a:solidFill>
              </a:rPr>
              <a:t>-based </a:t>
            </a:r>
            <a:r>
              <a:rPr lang="en-US" sz="1800" b="1" dirty="0" err="1" smtClean="0">
                <a:solidFill>
                  <a:schemeClr val="accent1"/>
                </a:solidFill>
              </a:rPr>
              <a:t>GeoNet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6573" y="1295791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accent1"/>
                </a:solidFill>
              </a:rPr>
              <a:t>Python-based </a:t>
            </a:r>
            <a:r>
              <a:rPr lang="en-US" sz="1800" b="1" dirty="0" err="1" smtClean="0">
                <a:solidFill>
                  <a:schemeClr val="accent1"/>
                </a:solidFill>
              </a:rPr>
              <a:t>GeoNet</a:t>
            </a:r>
            <a:endParaRPr lang="en-US" sz="1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t="7829" r="3593" b="34688"/>
          <a:stretch/>
        </p:blipFill>
        <p:spPr bwMode="auto">
          <a:xfrm>
            <a:off x="0" y="1532166"/>
            <a:ext cx="6381750" cy="51734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905000" y="1854733"/>
            <a:ext cx="3370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hangingPunct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"/>
                <a:ea typeface="Times New Roman"/>
                <a:cs typeface="Times New Roman"/>
              </a:rPr>
              <a:t>a</a:t>
            </a:r>
            <a:endParaRPr lang="en-US" sz="1800" dirty="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4400" y="645789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11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dirty="0" smtClean="0"/>
              <a:t>Results: Detailed view of sites A and B</a:t>
            </a:r>
            <a:endParaRPr lang="en-US" sz="3200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105400" y="1844908"/>
            <a:ext cx="3370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hangingPunct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"/>
                <a:ea typeface="Times New Roman"/>
                <a:cs typeface="Times New Roman"/>
              </a:rPr>
              <a:t>a</a:t>
            </a:r>
            <a:endParaRPr lang="en-US" sz="1800" dirty="0">
              <a:effectLst/>
              <a:latin typeface="Times"/>
              <a:ea typeface="Times New Roman"/>
              <a:cs typeface="Times New Roman"/>
            </a:endParaRPr>
          </a:p>
        </p:txBody>
      </p:sp>
      <p:pic>
        <p:nvPicPr>
          <p:cNvPr id="14" name="Picture 13" descr="C:\Users\akladzyk\Desktop\austinlidarResults\fieldWork\dcim\P10503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74916"/>
            <a:ext cx="2713445" cy="20350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371600" y="4509787"/>
            <a:ext cx="3370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hangingPunct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Times"/>
                <a:ea typeface="Times New Roman"/>
                <a:cs typeface="Times New Roman"/>
              </a:rPr>
              <a:t>b</a:t>
            </a:r>
            <a:endParaRPr lang="en-US" sz="1800" dirty="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539717" y="4507468"/>
            <a:ext cx="3370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hangingPunct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latin typeface="Times"/>
                <a:ea typeface="Times New Roman"/>
                <a:cs typeface="Times New Roman"/>
              </a:rPr>
              <a:t>b</a:t>
            </a:r>
            <a:endParaRPr lang="en-US" sz="1800" dirty="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838200" y="4163547"/>
            <a:ext cx="228600" cy="2286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3962400" y="4179637"/>
            <a:ext cx="228600" cy="2286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>
            <a:off x="6477000" y="1889050"/>
            <a:ext cx="228600" cy="228600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6400800" y="4038600"/>
            <a:ext cx="2705100" cy="2281917"/>
          </a:xfrm>
        </p:spPr>
        <p:txBody>
          <a:bodyPr>
            <a:normAutofit fontScale="85000" lnSpcReduction="10000"/>
          </a:bodyPr>
          <a:lstStyle/>
          <a:p>
            <a:pPr>
              <a:buFont typeface="Wingdings"/>
              <a:buChar char="à"/>
            </a:pPr>
            <a:r>
              <a:rPr lang="en-US" sz="2000" dirty="0" smtClean="0"/>
              <a:t>Median </a:t>
            </a:r>
            <a:r>
              <a:rPr lang="en-US" sz="2000" dirty="0" err="1" smtClean="0"/>
              <a:t>filter+Geometric</a:t>
            </a:r>
            <a:r>
              <a:rPr lang="en-US" sz="2000" dirty="0" smtClean="0"/>
              <a:t> K preserves natural channel features</a:t>
            </a:r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Wingdings"/>
              <a:buChar char="à"/>
            </a:pPr>
            <a:r>
              <a:rPr lang="en-US" sz="2000" dirty="0" smtClean="0"/>
              <a:t>Laplacian K preserves engineered channel features</a:t>
            </a:r>
          </a:p>
        </p:txBody>
      </p:sp>
    </p:spTree>
    <p:extLst>
      <p:ext uri="{BB962C8B-B14F-4D97-AF65-F5344CB8AC3E}">
        <p14:creationId xmlns:p14="http://schemas.microsoft.com/office/powerpoint/2010/main" val="85008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PyGeoNet</a:t>
            </a:r>
            <a:r>
              <a:rPr lang="en-US" sz="4000" dirty="0" smtClean="0"/>
              <a:t> Results: 0.3 m resolution DEMs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34400" y="645789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12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" r="2663" b="20409"/>
          <a:stretch/>
        </p:blipFill>
        <p:spPr>
          <a:xfrm>
            <a:off x="76200" y="1839686"/>
            <a:ext cx="4376057" cy="4467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t="2806" b="20409"/>
          <a:stretch/>
        </p:blipFill>
        <p:spPr>
          <a:xfrm>
            <a:off x="4724400" y="1839686"/>
            <a:ext cx="4343400" cy="446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8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Extracting storm flow paths 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8534400" y="645789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13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8839200" cy="4972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4"/>
          <a:stretch/>
        </p:blipFill>
        <p:spPr>
          <a:xfrm>
            <a:off x="1922318" y="1294039"/>
            <a:ext cx="5299363" cy="5431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4"/>
          <a:stretch/>
        </p:blipFill>
        <p:spPr>
          <a:xfrm>
            <a:off x="1922318" y="1304925"/>
            <a:ext cx="5299363" cy="5431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4"/>
          <a:stretch/>
        </p:blipFill>
        <p:spPr>
          <a:xfrm>
            <a:off x="1922317" y="1304925"/>
            <a:ext cx="5299363" cy="5431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4"/>
          <a:stretch/>
        </p:blipFill>
        <p:spPr>
          <a:xfrm>
            <a:off x="1944089" y="1304925"/>
            <a:ext cx="5299363" cy="5431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4"/>
          <a:stretch/>
        </p:blipFill>
        <p:spPr>
          <a:xfrm>
            <a:off x="1922318" y="1304925"/>
            <a:ext cx="5299363" cy="5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6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Discussion &amp; Conclusions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Road width x 3 worked best for median filter kernel size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Geometric </a:t>
            </a:r>
            <a:r>
              <a:rPr lang="en-US" sz="2800" i="1" dirty="0" smtClean="0"/>
              <a:t>K</a:t>
            </a:r>
            <a:r>
              <a:rPr lang="en-US" sz="2800" dirty="0" smtClean="0"/>
              <a:t> more successfully extracts natural flow paths, whereas Laplacian </a:t>
            </a:r>
            <a:r>
              <a:rPr lang="en-US" sz="2800" i="1" dirty="0" smtClean="0"/>
              <a:t>K </a:t>
            </a:r>
            <a:r>
              <a:rPr lang="en-US" sz="2800" dirty="0"/>
              <a:t>more successfully extracts engineered </a:t>
            </a:r>
            <a:r>
              <a:rPr lang="en-US" sz="2800" dirty="0" smtClean="0"/>
              <a:t>flow paths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Utilization of 0.3 resolution data in </a:t>
            </a:r>
            <a:r>
              <a:rPr lang="en-US" sz="2800" dirty="0" err="1" smtClean="0"/>
              <a:t>GeoNet</a:t>
            </a:r>
            <a:r>
              <a:rPr lang="en-US" sz="2800" dirty="0" smtClean="0"/>
              <a:t> needs further work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Assigning a low flow accumulation area threshold may help extract ephemeral storm flow paths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34400" y="645789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14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kladzyk\Desktop\austinlidarResults\fieldWork\IMG_2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1534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Thanks!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Questions?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How can the </a:t>
            </a:r>
            <a:r>
              <a:rPr lang="en-US" sz="3000" b="1" dirty="0" err="1" smtClean="0"/>
              <a:t>GeoNet</a:t>
            </a:r>
            <a:r>
              <a:rPr lang="en-US" sz="3000" b="1" dirty="0" smtClean="0"/>
              <a:t> feature extraction tool support the NFIE?</a:t>
            </a:r>
            <a:endParaRPr lang="en-US" sz="3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 b="3956"/>
          <a:stretch/>
        </p:blipFill>
        <p:spPr bwMode="auto">
          <a:xfrm>
            <a:off x="762000" y="1600873"/>
            <a:ext cx="7696200" cy="525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5054067"/>
            <a:ext cx="2672493" cy="1803933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solidFill>
                  <a:srgbClr val="FF0000"/>
                </a:solidFill>
              </a:rPr>
              <a:t>Quick, reliable extraction of potential urban flow paths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744" y="6629400"/>
            <a:ext cx="27062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Image: http://www.atxfloods.com/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8686800" y="645789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1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6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0545"/>
            <a:ext cx="8229600" cy="1143000"/>
          </a:xfrm>
        </p:spPr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GeoNet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0"/>
            <a:ext cx="335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An open-source, automatic tool for extracting channel features from high resolution topography data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43000" y="1458686"/>
            <a:ext cx="6750183" cy="57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hlinkClick r:id="rId2"/>
              </a:rPr>
              <a:t>https://sites.google.com/site/geonethome/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5" t="7843" r="15358" b="27118"/>
          <a:stretch/>
        </p:blipFill>
        <p:spPr bwMode="auto">
          <a:xfrm>
            <a:off x="3581400" y="2196913"/>
            <a:ext cx="5486400" cy="44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86800" y="645789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357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Data &amp; Study Site</a:t>
            </a:r>
            <a:endParaRPr lang="en-US" sz="40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3483" r="13810" b="21982"/>
          <a:stretch/>
        </p:blipFill>
        <p:spPr bwMode="auto">
          <a:xfrm>
            <a:off x="232304" y="1447800"/>
            <a:ext cx="4339696" cy="50231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3513" r="3029" b="21767"/>
          <a:stretch/>
        </p:blipFill>
        <p:spPr bwMode="auto">
          <a:xfrm>
            <a:off x="4724400" y="1447801"/>
            <a:ext cx="4236720" cy="50023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86800" y="645789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971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382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Methods: </a:t>
            </a:r>
            <a:r>
              <a:rPr lang="en-US" dirty="0" err="1" smtClean="0"/>
              <a:t>GeoNet</a:t>
            </a:r>
            <a:r>
              <a:rPr lang="en-US" dirty="0" smtClean="0"/>
              <a:t> Curvature Options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061369"/>
            <a:ext cx="5410200" cy="4387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5029200"/>
                <a:ext cx="142853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29200"/>
                <a:ext cx="1428533" cy="622350"/>
              </a:xfrm>
              <a:prstGeom prst="rect">
                <a:avLst/>
              </a:prstGeom>
              <a:blipFill rotWithShape="1">
                <a:blip r:embed="rId3"/>
                <a:stretch>
                  <a:fillRect r="-27350" b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4648200" y="4472649"/>
            <a:ext cx="0" cy="50227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38600" y="5029200"/>
            <a:ext cx="1430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Ridges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772400" y="3409682"/>
            <a:ext cx="0" cy="47651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34200" y="2952690"/>
            <a:ext cx="1734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Channels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5309367" y="3600718"/>
            <a:ext cx="2005833" cy="5654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10762" y="3581400"/>
            <a:ext cx="1803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Diffusive portion of the landscape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" y="4415135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Geometric curvature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127364" y="3188407"/>
                <a:ext cx="1029384" cy="3929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𝛾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/>
                            </a:rPr>
                            <m:t>𝛻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64" y="3188407"/>
                <a:ext cx="1029384" cy="392993"/>
              </a:xfrm>
              <a:prstGeom prst="rect">
                <a:avLst/>
              </a:prstGeom>
              <a:blipFill rotWithShape="1">
                <a:blip r:embed="rId4"/>
                <a:stretch>
                  <a:fillRect l="-1775" r="-2485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0" y="2667000"/>
            <a:ext cx="3505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Laplacian curvature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686800" y="645789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6425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91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Methods: </a:t>
            </a:r>
            <a:r>
              <a:rPr lang="en-US" sz="4000" dirty="0" err="1" smtClean="0"/>
              <a:t>MatLab</a:t>
            </a:r>
            <a:r>
              <a:rPr lang="en-US" sz="4000" dirty="0" smtClean="0"/>
              <a:t>-based </a:t>
            </a:r>
            <a:r>
              <a:rPr lang="en-US" sz="4000" dirty="0" err="1" smtClean="0"/>
              <a:t>GeoNet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74837"/>
            <a:ext cx="3657600" cy="4525963"/>
          </a:xfrm>
        </p:spPr>
        <p:txBody>
          <a:bodyPr>
            <a:normAutofit/>
          </a:bodyPr>
          <a:lstStyle/>
          <a:p>
            <a:pPr>
              <a:buFont typeface="Wingdings"/>
              <a:buChar char="à"/>
            </a:pPr>
            <a:r>
              <a:rPr lang="en-US" dirty="0" smtClean="0"/>
              <a:t>Building mask used to prevent routing of flow across the buildings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/>
              <a:buChar char="à"/>
            </a:pPr>
            <a:r>
              <a:rPr lang="en-US" dirty="0" smtClean="0"/>
              <a:t>Median filter  + Geometric K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541" r="3055" b="22101"/>
          <a:stretch/>
        </p:blipFill>
        <p:spPr bwMode="auto">
          <a:xfrm>
            <a:off x="3733800" y="1432560"/>
            <a:ext cx="5214620" cy="5425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86800" y="645789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5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14800" y="1981200"/>
            <a:ext cx="4901270" cy="411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38200"/>
            <a:ext cx="893987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Methods: Low pass median filter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51037"/>
            <a:ext cx="3810000" cy="469463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Applied to landscapes with engineered features in </a:t>
            </a:r>
            <a:r>
              <a:rPr lang="en-US" sz="2000" dirty="0" err="1" smtClean="0"/>
              <a:t>MatLab</a:t>
            </a:r>
            <a:r>
              <a:rPr lang="en-US" sz="2000" dirty="0" smtClean="0"/>
              <a:t>-based </a:t>
            </a:r>
            <a:r>
              <a:rPr lang="en-US" sz="2000" dirty="0" err="1" smtClean="0"/>
              <a:t>GeoNet</a:t>
            </a:r>
            <a:r>
              <a:rPr lang="en-US" sz="2000" dirty="0" smtClean="0"/>
              <a:t> [</a:t>
            </a:r>
            <a:r>
              <a:rPr lang="en-US" sz="2000" i="1" dirty="0" err="1" smtClean="0"/>
              <a:t>Sangireddy</a:t>
            </a:r>
            <a:r>
              <a:rPr lang="en-US" sz="2000" i="1" dirty="0" smtClean="0"/>
              <a:t> </a:t>
            </a:r>
            <a:r>
              <a:rPr lang="en-US" sz="2000" i="1" dirty="0"/>
              <a:t>et al., </a:t>
            </a:r>
            <a:r>
              <a:rPr lang="en-US" sz="2000" dirty="0"/>
              <a:t>in </a:t>
            </a:r>
            <a:r>
              <a:rPr lang="en-US" sz="2000" dirty="0" smtClean="0"/>
              <a:t>review]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Size of filtering kernel (box) set by user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Suggested size is road width (9-15 m) </a:t>
            </a:r>
            <a:r>
              <a:rPr lang="en-US" sz="2000" dirty="0"/>
              <a:t>[</a:t>
            </a:r>
            <a:r>
              <a:rPr lang="en-US" sz="2000" i="1" dirty="0" smtClean="0"/>
              <a:t>Hughes </a:t>
            </a:r>
            <a:r>
              <a:rPr lang="en-US" sz="2000" i="1" dirty="0"/>
              <a:t>et al.</a:t>
            </a:r>
            <a:r>
              <a:rPr lang="en-US" sz="2000" dirty="0"/>
              <a:t>, </a:t>
            </a:r>
            <a:r>
              <a:rPr lang="en-US" sz="2000" dirty="0" smtClean="0"/>
              <a:t>2004]. I tested:</a:t>
            </a:r>
          </a:p>
          <a:p>
            <a:pPr lvl="1"/>
            <a:r>
              <a:rPr lang="en-US" sz="1600" dirty="0" smtClean="0"/>
              <a:t>16 m</a:t>
            </a:r>
          </a:p>
          <a:p>
            <a:pPr lvl="1"/>
            <a:r>
              <a:rPr lang="en-US" sz="1600" dirty="0" smtClean="0"/>
              <a:t>32 m</a:t>
            </a:r>
          </a:p>
          <a:p>
            <a:pPr lvl="1"/>
            <a:r>
              <a:rPr lang="en-US" sz="1600" dirty="0" smtClean="0"/>
              <a:t>48 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6800" y="645789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6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http://www2.hs-fulda.de/caelabor/inhalte/java/j3d/j3d_seminar/19/JAI%20Guide%20von%20Sun/Image-enhance.doc.anc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09800"/>
            <a:ext cx="490127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770" y="6629400"/>
            <a:ext cx="88174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Image: http</a:t>
            </a:r>
            <a:r>
              <a:rPr lang="en-US" sz="1000" dirty="0"/>
              <a:t>://</a:t>
            </a:r>
            <a:r>
              <a:rPr lang="en-US" sz="1000" dirty="0" smtClean="0"/>
              <a:t>www2.hs-fulda.de/caelabor/inhalte/java/j3d/j3d_seminar/19/JAI%20Guide%20von%20Sun/Image-enhance.doc.anc5.gif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504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Python-based </a:t>
            </a:r>
            <a:r>
              <a:rPr lang="en-US" dirty="0" err="1" smtClean="0"/>
              <a:t>GeoNet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943600" y="2484437"/>
            <a:ext cx="3352800" cy="3916363"/>
          </a:xfrm>
        </p:spPr>
        <p:txBody>
          <a:bodyPr/>
          <a:lstStyle/>
          <a:p>
            <a:pPr>
              <a:buFont typeface="Wingdings"/>
              <a:buChar char="à"/>
            </a:pPr>
            <a:r>
              <a:rPr lang="en-US" dirty="0" smtClean="0"/>
              <a:t>No building mask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/>
              <a:buChar char="à"/>
            </a:pPr>
            <a:r>
              <a:rPr lang="en-US" dirty="0" smtClean="0"/>
              <a:t>Laplacian K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/>
              <a:buChar char="à"/>
            </a:pPr>
            <a:r>
              <a:rPr lang="en-US" dirty="0" smtClean="0"/>
              <a:t>Geometric 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86800" y="645789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7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t="14441" r="49439" b="33272"/>
          <a:stretch/>
        </p:blipFill>
        <p:spPr bwMode="auto">
          <a:xfrm>
            <a:off x="174170" y="2590800"/>
            <a:ext cx="561702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169" y="1905000"/>
            <a:ext cx="5617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3"/>
              </a:rPr>
              <a:t>https://sites.google.com/site/sangireddyharish/data-exploration/experimentsandsetupofpygeonet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7638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kladzyk\Desktop\austinlidarResults\fieldWork\IMG_2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32560"/>
            <a:ext cx="3474720" cy="260604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kladzyk\Desktop\austinlidarResults\fieldWork\IMG_2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99560"/>
            <a:ext cx="3474720" cy="260604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Field Work: Two Sites</a:t>
            </a:r>
            <a:endParaRPr lang="en-US" sz="4000" dirty="0"/>
          </a:p>
        </p:txBody>
      </p:sp>
      <p:pic>
        <p:nvPicPr>
          <p:cNvPr id="4" name="Picture 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9" t="6689" r="13843" b="29979"/>
          <a:stretch/>
        </p:blipFill>
        <p:spPr bwMode="auto">
          <a:xfrm>
            <a:off x="152400" y="1524000"/>
            <a:ext cx="4495800" cy="5189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3154419" y="1600200"/>
            <a:ext cx="122181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429000" y="1626513"/>
            <a:ext cx="314325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hangingPunct="0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Times"/>
                <a:ea typeface="Times New Roman"/>
                <a:cs typeface="Times New Roman"/>
              </a:rPr>
              <a:t>a</a:t>
            </a:r>
            <a:endParaRPr lang="en-US" sz="2200" dirty="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203839" y="4391308"/>
            <a:ext cx="296571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hangingPunct="0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Times"/>
                <a:ea typeface="Times New Roman"/>
                <a:cs typeface="Times New Roman"/>
              </a:rPr>
              <a:t>b</a:t>
            </a:r>
            <a:endParaRPr lang="en-US" sz="2200" dirty="0">
              <a:effectLst/>
              <a:latin typeface="Times"/>
              <a:ea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71600" y="4923518"/>
            <a:ext cx="257620" cy="39079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71376" r="58202" b="4560"/>
          <a:stretch/>
        </p:blipFill>
        <p:spPr bwMode="auto">
          <a:xfrm>
            <a:off x="3261491" y="5142762"/>
            <a:ext cx="1386709" cy="1571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105400" y="1447799"/>
            <a:ext cx="358140" cy="38100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just" hangingPunct="0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Times"/>
                <a:ea typeface="Times New Roman"/>
                <a:cs typeface="Times New Roman"/>
              </a:rPr>
              <a:t>a</a:t>
            </a:r>
            <a:endParaRPr lang="en-US" sz="2200" dirty="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105400" y="4114800"/>
            <a:ext cx="400050" cy="35642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just" hangingPunct="0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effectLst/>
                <a:latin typeface="Times"/>
                <a:ea typeface="Times New Roman"/>
                <a:cs typeface="Times New Roman"/>
              </a:rPr>
              <a:t>b</a:t>
            </a:r>
            <a:endParaRPr lang="en-US" sz="2200" dirty="0">
              <a:effectLst/>
              <a:latin typeface="Times"/>
              <a:ea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86800" y="645789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8</a:t>
            </a:r>
          </a:p>
        </p:txBody>
      </p:sp>
      <p:pic>
        <p:nvPicPr>
          <p:cNvPr id="16" name="Picture 1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3" t="72888" r="13843" b="23932"/>
          <a:stretch/>
        </p:blipFill>
        <p:spPr bwMode="auto">
          <a:xfrm>
            <a:off x="180977" y="6445036"/>
            <a:ext cx="2007624" cy="2605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76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_01_Wordmark_4x3">
  <a:themeElements>
    <a:clrScheme name="Custom 1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0403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2014_01_Wordmark_4x3</Template>
  <TotalTime>3358</TotalTime>
  <Words>323</Words>
  <Application>Microsoft Office PowerPoint</Application>
  <PresentationFormat>On-screen Show (4:3)</PresentationFormat>
  <Paragraphs>86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 Math</vt:lpstr>
      <vt:lpstr>Times</vt:lpstr>
      <vt:lpstr>Times New Roman</vt:lpstr>
      <vt:lpstr>Wingdings</vt:lpstr>
      <vt:lpstr>ヒラギノ角ゴ Pro W3</vt:lpstr>
      <vt:lpstr>2014_01_Wordmark_4x3</vt:lpstr>
      <vt:lpstr>Using GeoNet 2.0 for feature  identification  in an urban environment</vt:lpstr>
      <vt:lpstr>How can the GeoNet feature extraction tool support the NFIE?</vt:lpstr>
      <vt:lpstr>What is GeoNet?</vt:lpstr>
      <vt:lpstr>Data &amp; Study Site</vt:lpstr>
      <vt:lpstr>Methods: GeoNet Curvature Options</vt:lpstr>
      <vt:lpstr>Methods: MatLab-based GeoNet</vt:lpstr>
      <vt:lpstr>Methods: Low pass median filter</vt:lpstr>
      <vt:lpstr>Methods: Python-based GeoNet</vt:lpstr>
      <vt:lpstr>Field Work: Two Sites</vt:lpstr>
      <vt:lpstr>Site B</vt:lpstr>
      <vt:lpstr>Results (best of): 1 m resolution DEMs</vt:lpstr>
      <vt:lpstr>PowerPoint Presentation</vt:lpstr>
      <vt:lpstr>PyGeoNet Results: 0.3 m resolution DEMs </vt:lpstr>
      <vt:lpstr>Extracting storm flow paths </vt:lpstr>
      <vt:lpstr>Discussion &amp; Conclusions</vt:lpstr>
      <vt:lpstr>Thanks!   Questions?</vt:lpstr>
    </vt:vector>
  </TitlesOfParts>
  <Company>The University of Texas at Austin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Kladzyk, Anna G</dc:creator>
  <cp:lastModifiedBy>Maidment, David R</cp:lastModifiedBy>
  <cp:revision>237</cp:revision>
  <cp:lastPrinted>2011-01-24T02:49:42Z</cp:lastPrinted>
  <dcterms:created xsi:type="dcterms:W3CDTF">2015-02-03T16:07:06Z</dcterms:created>
  <dcterms:modified xsi:type="dcterms:W3CDTF">2015-05-04T16:23:50Z</dcterms:modified>
</cp:coreProperties>
</file>