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8" r:id="rId4"/>
    <p:sldId id="271" r:id="rId5"/>
    <p:sldId id="267" r:id="rId6"/>
    <p:sldId id="269" r:id="rId7"/>
    <p:sldId id="270" r:id="rId8"/>
    <p:sldId id="258" r:id="rId9"/>
    <p:sldId id="259" r:id="rId10"/>
    <p:sldId id="272" r:id="rId11"/>
    <p:sldId id="273" r:id="rId12"/>
    <p:sldId id="262" r:id="rId13"/>
    <p:sldId id="263" r:id="rId14"/>
    <p:sldId id="275" r:id="rId15"/>
    <p:sldId id="276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26" y="77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82A52-C3E6-4326-B3AE-919B85B4CB1C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EEC22-0132-42CA-ABAE-E94C274B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EEC22-0132-42CA-ABAE-E94C274B4C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2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EEC22-0132-42CA-ABAE-E94C274B4C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8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EEC22-0132-42CA-ABAE-E94C274B4C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3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E12A-7B43-473E-AAC2-76436D207002}" type="datetime1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6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DBC6-F787-46D8-AF9F-02EFA7255599}" type="datetime1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5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BFF-C6AE-4C61-8DC4-312D4E44B128}" type="datetime1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4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3946-2BF1-46B7-B5A9-1C9A666DFBDD}" type="datetime1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D467-3BEE-4FE7-B3D9-168CA4EB2ED5}" type="datetime1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8DBF-DA82-4A8E-867C-74ADAD8C7137}" type="datetime1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9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3349-5529-4578-8FB6-526EB221F7E7}" type="datetime1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7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36B6-CEA8-4811-93FB-722D8A0C69F5}" type="datetime1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1691-D857-4593-AC5C-AC43D9BFF7D8}" type="datetime1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2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7BB42-1918-4A9A-B137-FD148AA963EF}" type="datetime1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E42-355A-496F-8B84-1D444D8CF931}" type="datetime1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97D1-5E70-4597-8E44-A3DB0648F607}" type="datetime1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2C73-A3F8-472D-A56A-41124317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Alicia Sendrowski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1" y="0"/>
            <a:ext cx="4586511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61" y="0"/>
            <a:ext cx="4560839" cy="346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0" y="3467100"/>
            <a:ext cx="4576080" cy="339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67101"/>
            <a:ext cx="4572000" cy="339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530" y="2074791"/>
            <a:ext cx="7772400" cy="2784618"/>
          </a:xfrm>
          <a:solidFill>
            <a:schemeClr val="bg2">
              <a:alpha val="50000"/>
            </a:schemeClr>
          </a:solidFill>
        </p:spPr>
        <p:txBody>
          <a:bodyPr anchor="ctr">
            <a:normAutofit/>
          </a:bodyPr>
          <a:lstStyle/>
          <a:p>
            <a:r>
              <a:rPr lang="en-US" sz="5400" b="1" dirty="0" smtClean="0"/>
              <a:t>Quantifying the effect of land use on flood severity</a:t>
            </a:r>
            <a:br>
              <a:rPr lang="en-US" sz="5400" b="1" dirty="0" smtClean="0"/>
            </a:br>
            <a:r>
              <a:rPr lang="en-US" sz="2400" b="1" dirty="0" smtClean="0"/>
              <a:t>Alicia Sendrowski</a:t>
            </a:r>
            <a:br>
              <a:rPr lang="en-US" sz="2400" b="1" dirty="0" smtClean="0"/>
            </a:br>
            <a:r>
              <a:rPr lang="en-US" sz="2400" b="1" dirty="0" smtClean="0"/>
              <a:t>May 4, 2015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825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8" cy="6858000"/>
          </a:xfrm>
        </p:spPr>
      </p:pic>
      <p:sp>
        <p:nvSpPr>
          <p:cNvPr id="7" name="TextBox 6"/>
          <p:cNvSpPr txBox="1"/>
          <p:nvPr/>
        </p:nvSpPr>
        <p:spPr>
          <a:xfrm>
            <a:off x="5544063" y="1779373"/>
            <a:ext cx="3122141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 smtClean="0"/>
              <a:t>Open Water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Developed, Open Space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Developed, Low Intensity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Developed, Medium Intensity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Developed, High Intensity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Deciduous Forest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Evergreen Forest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Shrub/Scrub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Grassland/Herbaceous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28926"/>
              </p:ext>
            </p:extLst>
          </p:nvPr>
        </p:nvGraphicFramePr>
        <p:xfrm>
          <a:off x="6063220" y="4255873"/>
          <a:ext cx="1663700" cy="192405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608439"/>
                <a:gridCol w="105526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Subbasin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%Impervious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30.0%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61.7%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47.1%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55.5%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71.6%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81.9%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91.2%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854"/>
            <a:ext cx="9122678" cy="4121146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Run HEC-HMS for 2001 and 2011 on </a:t>
            </a:r>
            <a:r>
              <a:rPr lang="en-US" sz="2000" dirty="0" err="1" smtClean="0">
                <a:latin typeface="+mj-lt"/>
              </a:rPr>
              <a:t>Blunn</a:t>
            </a:r>
            <a:r>
              <a:rPr lang="en-US" sz="2000" dirty="0" smtClean="0">
                <a:latin typeface="+mj-lt"/>
              </a:rPr>
              <a:t> Creek</a:t>
            </a:r>
          </a:p>
          <a:p>
            <a:r>
              <a:rPr lang="en-US" sz="2000" dirty="0" smtClean="0">
                <a:latin typeface="+mj-lt"/>
              </a:rPr>
              <a:t>Use %impervious cover as inputs</a:t>
            </a:r>
          </a:p>
          <a:p>
            <a:r>
              <a:rPr lang="en-US" sz="2000" dirty="0" smtClean="0">
                <a:latin typeface="+mj-lt"/>
              </a:rPr>
              <a:t>Look at outflow from two different storm events</a:t>
            </a:r>
          </a:p>
          <a:p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-10 Year Storm</a:t>
            </a:r>
          </a:p>
          <a:p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-100 Year Storm</a:t>
            </a:r>
          </a:p>
          <a:p>
            <a:r>
              <a:rPr lang="en-US" sz="2000" dirty="0" smtClean="0">
                <a:latin typeface="+mj-lt"/>
              </a:rPr>
              <a:t>Use the SCS Method for storm design</a:t>
            </a:r>
            <a:endParaRPr lang="en-US" sz="2000" dirty="0">
              <a:latin typeface="+mj-lt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18" y="93518"/>
            <a:ext cx="3678382" cy="23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511"/>
            <a:ext cx="4587443" cy="3813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43" y="1363861"/>
            <a:ext cx="4556558" cy="3813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Results: 10 Year Storm, Precipitation = 6.1 Inches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988603"/>
            <a:ext cx="458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2001, 41% Impervious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7443" y="988603"/>
            <a:ext cx="458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2011, 56% Impervious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253567"/>
            <a:ext cx="458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Discharge: 515.9 </a:t>
            </a:r>
            <a:r>
              <a:rPr lang="en-US" dirty="0" err="1" smtClean="0"/>
              <a:t>cfs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87443" y="5253567"/>
            <a:ext cx="45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Discharge: 545.8 </a:t>
            </a:r>
            <a:r>
              <a:rPr lang="en-US" dirty="0" err="1" smtClean="0"/>
              <a:t>cfs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7322" y="6026727"/>
            <a:ext cx="2109355" cy="461665"/>
          </a:xfrm>
          <a:prstGeom prst="rect">
            <a:avLst/>
          </a:prstGeom>
          <a:solidFill>
            <a:schemeClr val="accent1">
              <a:alpha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5.75% Increase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587"/>
            <a:ext cx="4572000" cy="4163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1008"/>
            <a:ext cx="4572000" cy="4220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Results for </a:t>
            </a:r>
            <a:r>
              <a:rPr lang="en-US" sz="3200" dirty="0" err="1" smtClean="0">
                <a:latin typeface="+mj-lt"/>
              </a:rPr>
              <a:t>Blunn</a:t>
            </a:r>
            <a:r>
              <a:rPr lang="en-US" sz="3200" dirty="0" smtClean="0">
                <a:latin typeface="+mj-lt"/>
              </a:rPr>
              <a:t> Creek </a:t>
            </a:r>
            <a:r>
              <a:rPr lang="en-US" sz="3200" dirty="0" err="1" smtClean="0">
                <a:latin typeface="+mj-lt"/>
              </a:rPr>
              <a:t>Subbasin</a:t>
            </a:r>
            <a:r>
              <a:rPr lang="en-US" sz="3200" dirty="0" smtClean="0">
                <a:latin typeface="+mj-lt"/>
              </a:rPr>
              <a:t> 30, 10 </a:t>
            </a:r>
            <a:r>
              <a:rPr lang="en-US" sz="3200" dirty="0" err="1" smtClean="0">
                <a:latin typeface="+mj-lt"/>
              </a:rPr>
              <a:t>Yr</a:t>
            </a:r>
            <a:r>
              <a:rPr lang="en-US" sz="3200" dirty="0" smtClean="0">
                <a:latin typeface="+mj-lt"/>
              </a:rPr>
              <a:t> Storm 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6309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2001, 27% Impervious Cover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86309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2011, 71% Impervious Cover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5259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Discharge: 38.6 </a:t>
            </a:r>
            <a:r>
              <a:rPr lang="en-US" dirty="0" err="1" smtClean="0"/>
              <a:t>cfs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45259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Discharge: 46.4 </a:t>
            </a:r>
            <a:r>
              <a:rPr lang="en-US" dirty="0" err="1" smtClean="0"/>
              <a:t>cfs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43300" y="5985163"/>
            <a:ext cx="2109355" cy="461665"/>
          </a:xfrm>
          <a:prstGeom prst="rect">
            <a:avLst/>
          </a:prstGeom>
          <a:solidFill>
            <a:schemeClr val="accent1">
              <a:alpha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20.2% Increase</a:t>
            </a: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7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Results: 100 Year Storm, Precipitation = 10.2 Inches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1144"/>
            <a:ext cx="4572000" cy="4372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09" y="1201144"/>
            <a:ext cx="4591691" cy="4372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31812"/>
            <a:ext cx="458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2001, 41% Impervious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7442" y="831812"/>
            <a:ext cx="458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2011, 56% Impervious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21" y="5573729"/>
            <a:ext cx="458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Discharge: 979.9 </a:t>
            </a:r>
            <a:r>
              <a:rPr lang="en-US" dirty="0" err="1" smtClean="0"/>
              <a:t>cfs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95164" y="5573729"/>
            <a:ext cx="45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Discharge: 1011.8 </a:t>
            </a:r>
            <a:r>
              <a:rPr lang="en-US" dirty="0" err="1" smtClean="0"/>
              <a:t>cfs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1022" y="6145228"/>
            <a:ext cx="2109355" cy="461665"/>
          </a:xfrm>
          <a:prstGeom prst="rect">
            <a:avLst/>
          </a:prstGeom>
          <a:solidFill>
            <a:schemeClr val="accent1">
              <a:alpha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3.26% Increase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Results for </a:t>
            </a:r>
            <a:r>
              <a:rPr lang="en-US" sz="3200" dirty="0" err="1" smtClean="0">
                <a:latin typeface="+mj-lt"/>
              </a:rPr>
              <a:t>Blunn</a:t>
            </a:r>
            <a:r>
              <a:rPr lang="en-US" sz="3200" dirty="0" smtClean="0">
                <a:latin typeface="+mj-lt"/>
              </a:rPr>
              <a:t> Creek </a:t>
            </a:r>
            <a:r>
              <a:rPr lang="en-US" sz="3200" dirty="0" err="1" smtClean="0">
                <a:latin typeface="+mj-lt"/>
              </a:rPr>
              <a:t>Subbasin</a:t>
            </a:r>
            <a:r>
              <a:rPr lang="en-US" sz="3200" dirty="0" smtClean="0">
                <a:latin typeface="+mj-lt"/>
              </a:rPr>
              <a:t> 30, 100Yr Storm 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6264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2001, 27% Impervious Cover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96264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2011, 71% Impervious Cover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55214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Discharge: 73.6 </a:t>
            </a:r>
            <a:r>
              <a:rPr lang="en-US" dirty="0" err="1" smtClean="0"/>
              <a:t>cfs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55214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Discharge: 81.1 </a:t>
            </a:r>
            <a:r>
              <a:rPr lang="en-US" dirty="0" err="1" smtClean="0"/>
              <a:t>cfs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43300" y="6084710"/>
            <a:ext cx="2109355" cy="461665"/>
          </a:xfrm>
          <a:prstGeom prst="rect">
            <a:avLst/>
          </a:prstGeom>
          <a:solidFill>
            <a:schemeClr val="accent1">
              <a:alpha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10.2% Increase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1976"/>
            <a:ext cx="4572000" cy="4270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84" y="1331976"/>
            <a:ext cx="4581716" cy="42702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463118"/>
            <a:ext cx="7886700" cy="862445"/>
          </a:xfrm>
          <a:solidFill>
            <a:schemeClr val="bg1">
              <a:lumMod val="75000"/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  <a:solidFill>
            <a:schemeClr val="bg1">
              <a:lumMod val="75000"/>
              <a:alpha val="60000"/>
            </a:schemeClr>
          </a:solidFill>
        </p:spPr>
        <p:txBody>
          <a:bodyPr/>
          <a:lstStyle/>
          <a:p>
            <a:r>
              <a:rPr lang="en-US" dirty="0" smtClean="0">
                <a:latin typeface="+mj-lt"/>
              </a:rPr>
              <a:t>Increase in impervious surface leads to </a:t>
            </a:r>
            <a:r>
              <a:rPr lang="en-US" b="1" dirty="0" smtClean="0">
                <a:latin typeface="+mj-lt"/>
              </a:rPr>
              <a:t>quantified increase</a:t>
            </a:r>
            <a:r>
              <a:rPr lang="en-US" dirty="0" smtClean="0">
                <a:latin typeface="+mj-lt"/>
              </a:rPr>
              <a:t> in outflow discharge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Combined for all watersheds across Travis County would likely increase outflow values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Need to correct for new curve number and lag time for more accurate results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6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48" y="2653723"/>
            <a:ext cx="2260552" cy="37026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6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48" y="2653723"/>
            <a:ext cx="2260552" cy="37026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311"/>
            <a:ext cx="9144000" cy="4672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City of Austin </a:t>
            </a:r>
            <a:r>
              <a:rPr lang="en-US" sz="3200" dirty="0">
                <a:latin typeface="+mj-lt"/>
              </a:rPr>
              <a:t>F</a:t>
            </a:r>
            <a:r>
              <a:rPr lang="en-US" sz="3200" dirty="0" smtClean="0">
                <a:latin typeface="+mj-lt"/>
              </a:rPr>
              <a:t>lood Modeling</a:t>
            </a:r>
          </a:p>
          <a:p>
            <a:endParaRPr lang="en-US" sz="3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Developed HEC-HMS Model for watersheds in Travis County</a:t>
            </a:r>
            <a:endParaRPr lang="en-US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7252854" y="1995055"/>
            <a:ext cx="1756675" cy="841663"/>
          </a:xfrm>
          <a:prstGeom prst="wedgeRectCallout">
            <a:avLst>
              <a:gd name="adj1" fmla="val -238012"/>
              <a:gd name="adj2" fmla="val 20316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8945" y="2123499"/>
            <a:ext cx="18605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err="1" smtClean="0"/>
              <a:t>Blunn</a:t>
            </a:r>
            <a:r>
              <a:rPr lang="en-US" sz="1600" b="1" dirty="0" smtClean="0"/>
              <a:t> Creek Watershed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60" cy="685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3810"/>
              </p:ext>
            </p:extLst>
          </p:nvPr>
        </p:nvGraphicFramePr>
        <p:xfrm>
          <a:off x="5962353" y="509476"/>
          <a:ext cx="2447999" cy="222885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895268"/>
                <a:gridCol w="1552731"/>
              </a:tblGrid>
              <a:tr h="221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Subbasin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Area, Sqr Miles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1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1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1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1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1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1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1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1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1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1.258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12327" y="3467100"/>
            <a:ext cx="3669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“Take </a:t>
            </a:r>
            <a:r>
              <a:rPr lang="en-US" dirty="0"/>
              <a:t>a hike along </a:t>
            </a:r>
            <a:r>
              <a:rPr lang="en-US" dirty="0" err="1"/>
              <a:t>Blunn</a:t>
            </a:r>
            <a:r>
              <a:rPr lang="en-US" dirty="0"/>
              <a:t> Creek to open the door of your imagination to a prehistoric Austin when active volcanoes dotted the landscape and gigantic sea creatures inhabited a shallow ocean environment</a:t>
            </a:r>
            <a:r>
              <a:rPr lang="en-US" dirty="0" smtClean="0"/>
              <a:t>.”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-COA Creek Information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6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2301" y="1705232"/>
            <a:ext cx="3122141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 smtClean="0"/>
              <a:t>Open Water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Developed, Open Space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Developed, Low Intensity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Developed, Medium Intensity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Developed, High Intensity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Deciduous Forest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Evergreen Forest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Shrub/Scrub</a:t>
            </a:r>
          </a:p>
          <a:p>
            <a:pPr>
              <a:lnSpc>
                <a:spcPts val="1750"/>
              </a:lnSpc>
            </a:pPr>
            <a:r>
              <a:rPr lang="en-US" sz="1400" dirty="0" smtClean="0"/>
              <a:t>Grassland/Herbaceous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074919"/>
              </p:ext>
            </p:extLst>
          </p:nvPr>
        </p:nvGraphicFramePr>
        <p:xfrm>
          <a:off x="5947890" y="4247635"/>
          <a:ext cx="1663700" cy="192405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608439"/>
                <a:gridCol w="105526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Subbasin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%Impervious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21.2%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54.8%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41.3%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21.5%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39.0%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26.9%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61.6%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87.7%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2C73-A3F8-472D-A56A-41124317B7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1470</TotalTime>
  <Words>406</Words>
  <Application>Microsoft Office PowerPoint</Application>
  <PresentationFormat>On-screen Show (4:3)</PresentationFormat>
  <Paragraphs>142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Quantifying the effect of land use on flood severity Alicia Sendrowski May 4,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Outline: Quantifying the effect of land use on flood severity</dc:title>
  <dc:creator>Alicia</dc:creator>
  <cp:lastModifiedBy>Maidment, David R</cp:lastModifiedBy>
  <cp:revision>30</cp:revision>
  <dcterms:created xsi:type="dcterms:W3CDTF">2015-05-03T03:52:50Z</dcterms:created>
  <dcterms:modified xsi:type="dcterms:W3CDTF">2015-05-04T16:25:49Z</dcterms:modified>
</cp:coreProperties>
</file>