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59" r:id="rId4"/>
    <p:sldId id="264" r:id="rId5"/>
    <p:sldId id="260" r:id="rId6"/>
    <p:sldId id="261" r:id="rId7"/>
    <p:sldId id="263" r:id="rId8"/>
    <p:sldId id="265" r:id="rId9"/>
    <p:sldId id="262" r:id="rId10"/>
    <p:sldId id="266" r:id="rId11"/>
    <p:sldId id="267" r:id="rId12"/>
    <p:sldId id="268" r:id="rId13"/>
    <p:sldId id="270"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3002" autoAdjust="0"/>
  </p:normalViewPr>
  <p:slideViewPr>
    <p:cSldViewPr>
      <p:cViewPr varScale="1">
        <p:scale>
          <a:sx n="74" d="100"/>
          <a:sy n="74" d="100"/>
        </p:scale>
        <p:origin x="171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ssandra\Downloads\Rollingwood%20Cross%20Sec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C:\Users\Cassandra\Downloads\Rollingwood%20Cross%20Sec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Eanes Creek at Bee Caves Road Cross-Section </a:t>
            </a:r>
            <a:endParaRPr lang="en-US" dirty="0">
              <a:effectLst/>
            </a:endParaRPr>
          </a:p>
        </c:rich>
      </c:tx>
      <c:overlay val="0"/>
    </c:title>
    <c:autoTitleDeleted val="0"/>
    <c:plotArea>
      <c:layout/>
      <c:scatterChart>
        <c:scatterStyle val="lineMarker"/>
        <c:varyColors val="0"/>
        <c:ser>
          <c:idx val="0"/>
          <c:order val="0"/>
          <c:tx>
            <c:strRef>
              <c:f>'[Rollingwood Cross Sections.xlsx]BCR CS'!$C$2</c:f>
              <c:strCache>
                <c:ptCount val="1"/>
                <c:pt idx="0">
                  <c:v>Graphic Profile 1</c:v>
                </c:pt>
              </c:strCache>
            </c:strRef>
          </c:tx>
          <c:spPr>
            <a:ln w="28575">
              <a:solidFill>
                <a:schemeClr val="accent1"/>
              </a:solidFill>
            </a:ln>
          </c:spPr>
          <c:marker>
            <c:symbol val="diamond"/>
            <c:size val="4"/>
          </c:marker>
          <c:xVal>
            <c:numRef>
              <c:f>'[Rollingwood Cross Sections.xlsx]BCR CS'!$B$3:$B$79</c:f>
              <c:numCache>
                <c:formatCode>General</c:formatCode>
                <c:ptCount val="77"/>
                <c:pt idx="0">
                  <c:v>0</c:v>
                </c:pt>
                <c:pt idx="1">
                  <c:v>3.35053401949</c:v>
                </c:pt>
                <c:pt idx="2">
                  <c:v>4.9076835923799997</c:v>
                </c:pt>
                <c:pt idx="3">
                  <c:v>8.4978658278099992</c:v>
                </c:pt>
                <c:pt idx="4">
                  <c:v>8.7646265114100004</c:v>
                </c:pt>
                <c:pt idx="5">
                  <c:v>8.9109806751199994</c:v>
                </c:pt>
                <c:pt idx="6">
                  <c:v>9.1052817001200008</c:v>
                </c:pt>
                <c:pt idx="7">
                  <c:v>13.820720121200001</c:v>
                </c:pt>
                <c:pt idx="8">
                  <c:v>17.040115739000001</c:v>
                </c:pt>
                <c:pt idx="9">
                  <c:v>17.0857327485</c:v>
                </c:pt>
                <c:pt idx="10">
                  <c:v>17.1245617752</c:v>
                </c:pt>
                <c:pt idx="11">
                  <c:v>19.435092628</c:v>
                </c:pt>
                <c:pt idx="12">
                  <c:v>21.4397130881</c:v>
                </c:pt>
                <c:pt idx="13">
                  <c:v>25.513339609999999</c:v>
                </c:pt>
                <c:pt idx="14">
                  <c:v>25.523497341100001</c:v>
                </c:pt>
                <c:pt idx="15">
                  <c:v>25.529862287099998</c:v>
                </c:pt>
                <c:pt idx="16">
                  <c:v>25.5383539812</c:v>
                </c:pt>
                <c:pt idx="17">
                  <c:v>29.349917655799999</c:v>
                </c:pt>
                <c:pt idx="18">
                  <c:v>30.8822294259</c:v>
                </c:pt>
                <c:pt idx="19">
                  <c:v>33.728323146999998</c:v>
                </c:pt>
                <c:pt idx="20">
                  <c:v>35.159739353799999</c:v>
                </c:pt>
                <c:pt idx="21">
                  <c:v>35.767597306600003</c:v>
                </c:pt>
                <c:pt idx="22">
                  <c:v>37.289753335100002</c:v>
                </c:pt>
                <c:pt idx="23">
                  <c:v>38.120252749099997</c:v>
                </c:pt>
                <c:pt idx="24">
                  <c:v>39.644255984600001</c:v>
                </c:pt>
                <c:pt idx="25">
                  <c:v>41.7775289804</c:v>
                </c:pt>
                <c:pt idx="26">
                  <c:v>42.194492131499999</c:v>
                </c:pt>
                <c:pt idx="27">
                  <c:v>44.439360596900002</c:v>
                </c:pt>
                <c:pt idx="28">
                  <c:v>45.585757231899997</c:v>
                </c:pt>
                <c:pt idx="29">
                  <c:v>45.9291952544</c:v>
                </c:pt>
                <c:pt idx="30">
                  <c:v>47.908904532699999</c:v>
                </c:pt>
                <c:pt idx="31">
                  <c:v>48.555624159200001</c:v>
                </c:pt>
                <c:pt idx="32">
                  <c:v>49.701272604800003</c:v>
                </c:pt>
                <c:pt idx="33">
                  <c:v>54.998857654600002</c:v>
                </c:pt>
                <c:pt idx="34">
                  <c:v>56.9077283588</c:v>
                </c:pt>
                <c:pt idx="35">
                  <c:v>57.717450371300004</c:v>
                </c:pt>
                <c:pt idx="36">
                  <c:v>58.724580019900003</c:v>
                </c:pt>
                <c:pt idx="37">
                  <c:v>60.591033976799999</c:v>
                </c:pt>
                <c:pt idx="38">
                  <c:v>61.578080307199997</c:v>
                </c:pt>
                <c:pt idx="39">
                  <c:v>64.855437271400007</c:v>
                </c:pt>
                <c:pt idx="40">
                  <c:v>65.021126027600005</c:v>
                </c:pt>
                <c:pt idx="41">
                  <c:v>67.781231930900006</c:v>
                </c:pt>
                <c:pt idx="42">
                  <c:v>69.056776678199995</c:v>
                </c:pt>
                <c:pt idx="43">
                  <c:v>70.744010551000002</c:v>
                </c:pt>
                <c:pt idx="44">
                  <c:v>72.487152958099998</c:v>
                </c:pt>
                <c:pt idx="45">
                  <c:v>76.151330521999995</c:v>
                </c:pt>
                <c:pt idx="46">
                  <c:v>76.177712259800003</c:v>
                </c:pt>
                <c:pt idx="47">
                  <c:v>76.194397718100007</c:v>
                </c:pt>
                <c:pt idx="48">
                  <c:v>76.216389501099997</c:v>
                </c:pt>
                <c:pt idx="49">
                  <c:v>77.996131022100002</c:v>
                </c:pt>
                <c:pt idx="50">
                  <c:v>80.469310509600007</c:v>
                </c:pt>
                <c:pt idx="51">
                  <c:v>82.532902902199993</c:v>
                </c:pt>
                <c:pt idx="52">
                  <c:v>83.605997182600007</c:v>
                </c:pt>
                <c:pt idx="53">
                  <c:v>84.213738465600002</c:v>
                </c:pt>
                <c:pt idx="54">
                  <c:v>86.923108873100006</c:v>
                </c:pt>
                <c:pt idx="55">
                  <c:v>87.448699376099995</c:v>
                </c:pt>
                <c:pt idx="56">
                  <c:v>87.477336652999995</c:v>
                </c:pt>
                <c:pt idx="57">
                  <c:v>87.545975722099996</c:v>
                </c:pt>
                <c:pt idx="58">
                  <c:v>90.706091955800005</c:v>
                </c:pt>
                <c:pt idx="59">
                  <c:v>90.915339321499999</c:v>
                </c:pt>
                <c:pt idx="60">
                  <c:v>91.984636219400002</c:v>
                </c:pt>
                <c:pt idx="61">
                  <c:v>93.931309014099995</c:v>
                </c:pt>
                <c:pt idx="62">
                  <c:v>96.007758501599994</c:v>
                </c:pt>
                <c:pt idx="63">
                  <c:v>96.545943837899998</c:v>
                </c:pt>
                <c:pt idx="64">
                  <c:v>97.036881951300003</c:v>
                </c:pt>
                <c:pt idx="65">
                  <c:v>97.195629224200005</c:v>
                </c:pt>
                <c:pt idx="66">
                  <c:v>97.547698899599993</c:v>
                </c:pt>
                <c:pt idx="67">
                  <c:v>98.872052964399998</c:v>
                </c:pt>
                <c:pt idx="68">
                  <c:v>99.883170535600001</c:v>
                </c:pt>
                <c:pt idx="69">
                  <c:v>100.112642693</c:v>
                </c:pt>
                <c:pt idx="70">
                  <c:v>100.40088613099999</c:v>
                </c:pt>
                <c:pt idx="71">
                  <c:v>102.56274960099999</c:v>
                </c:pt>
                <c:pt idx="72">
                  <c:v>104.84573559099999</c:v>
                </c:pt>
                <c:pt idx="73">
                  <c:v>106.269246106</c:v>
                </c:pt>
                <c:pt idx="74">
                  <c:v>107.833917146</c:v>
                </c:pt>
                <c:pt idx="75">
                  <c:v>109.613407553</c:v>
                </c:pt>
                <c:pt idx="76">
                  <c:v>110.05578611200001</c:v>
                </c:pt>
              </c:numCache>
            </c:numRef>
          </c:xVal>
          <c:yVal>
            <c:numRef>
              <c:f>'[Rollingwood Cross Sections.xlsx]BCR CS'!$C$3:$C$79</c:f>
              <c:numCache>
                <c:formatCode>General</c:formatCode>
                <c:ptCount val="77"/>
                <c:pt idx="0">
                  <c:v>573.05269999999996</c:v>
                </c:pt>
                <c:pt idx="1">
                  <c:v>572.66750000000002</c:v>
                </c:pt>
                <c:pt idx="2">
                  <c:v>572.3809</c:v>
                </c:pt>
                <c:pt idx="3">
                  <c:v>573.0557</c:v>
                </c:pt>
                <c:pt idx="4">
                  <c:v>573.05790000000002</c:v>
                </c:pt>
                <c:pt idx="5">
                  <c:v>573.05489999999998</c:v>
                </c:pt>
                <c:pt idx="6">
                  <c:v>573.06790000000001</c:v>
                </c:pt>
                <c:pt idx="7">
                  <c:v>572.7559</c:v>
                </c:pt>
                <c:pt idx="8">
                  <c:v>573.5136</c:v>
                </c:pt>
                <c:pt idx="9">
                  <c:v>573.52480000000003</c:v>
                </c:pt>
                <c:pt idx="10">
                  <c:v>573.53869999999995</c:v>
                </c:pt>
                <c:pt idx="11">
                  <c:v>573.72749999999996</c:v>
                </c:pt>
                <c:pt idx="12">
                  <c:v>573.78219999999999</c:v>
                </c:pt>
                <c:pt idx="13">
                  <c:v>573.81899999999996</c:v>
                </c:pt>
                <c:pt idx="14">
                  <c:v>573.81899999999996</c:v>
                </c:pt>
                <c:pt idx="15">
                  <c:v>573.81920000000002</c:v>
                </c:pt>
                <c:pt idx="16">
                  <c:v>573.81949999999995</c:v>
                </c:pt>
                <c:pt idx="17">
                  <c:v>573.55060000000003</c:v>
                </c:pt>
                <c:pt idx="18">
                  <c:v>573.33920000000001</c:v>
                </c:pt>
                <c:pt idx="19">
                  <c:v>572.89670000000001</c:v>
                </c:pt>
                <c:pt idx="20">
                  <c:v>573.03219999999999</c:v>
                </c:pt>
                <c:pt idx="21">
                  <c:v>572.98099999999999</c:v>
                </c:pt>
                <c:pt idx="22">
                  <c:v>572.89670000000001</c:v>
                </c:pt>
                <c:pt idx="23">
                  <c:v>572.8546</c:v>
                </c:pt>
                <c:pt idx="24">
                  <c:v>572.73710000000005</c:v>
                </c:pt>
                <c:pt idx="25">
                  <c:v>572.62019999999995</c:v>
                </c:pt>
                <c:pt idx="26">
                  <c:v>572.54909999999995</c:v>
                </c:pt>
                <c:pt idx="27">
                  <c:v>572.4742</c:v>
                </c:pt>
                <c:pt idx="28">
                  <c:v>572.43449999999996</c:v>
                </c:pt>
                <c:pt idx="29">
                  <c:v>572.3931</c:v>
                </c:pt>
                <c:pt idx="30">
                  <c:v>572.40840000000003</c:v>
                </c:pt>
                <c:pt idx="31">
                  <c:v>572.29909999999995</c:v>
                </c:pt>
                <c:pt idx="32">
                  <c:v>572.0317</c:v>
                </c:pt>
                <c:pt idx="33">
                  <c:v>571.11630000000002</c:v>
                </c:pt>
                <c:pt idx="34">
                  <c:v>570.37289999999996</c:v>
                </c:pt>
                <c:pt idx="35">
                  <c:v>570.08550000000002</c:v>
                </c:pt>
                <c:pt idx="36">
                  <c:v>569.88760000000002</c:v>
                </c:pt>
                <c:pt idx="37">
                  <c:v>569.54</c:v>
                </c:pt>
                <c:pt idx="38">
                  <c:v>569.18449999999996</c:v>
                </c:pt>
                <c:pt idx="39">
                  <c:v>569.79179999999997</c:v>
                </c:pt>
                <c:pt idx="40">
                  <c:v>569.82140000000004</c:v>
                </c:pt>
                <c:pt idx="41">
                  <c:v>570.97289999999998</c:v>
                </c:pt>
                <c:pt idx="42">
                  <c:v>571.52859999999998</c:v>
                </c:pt>
                <c:pt idx="43">
                  <c:v>571.96910000000003</c:v>
                </c:pt>
                <c:pt idx="44">
                  <c:v>572.42079999999999</c:v>
                </c:pt>
                <c:pt idx="45">
                  <c:v>573.06020000000001</c:v>
                </c:pt>
                <c:pt idx="46">
                  <c:v>573.06399999999996</c:v>
                </c:pt>
                <c:pt idx="47">
                  <c:v>573.0652</c:v>
                </c:pt>
                <c:pt idx="48">
                  <c:v>573.06690000000003</c:v>
                </c:pt>
                <c:pt idx="49">
                  <c:v>572.90200000000004</c:v>
                </c:pt>
                <c:pt idx="50">
                  <c:v>572.89020000000005</c:v>
                </c:pt>
                <c:pt idx="51">
                  <c:v>573.15470000000005</c:v>
                </c:pt>
                <c:pt idx="52">
                  <c:v>573.21799999999996</c:v>
                </c:pt>
                <c:pt idx="53">
                  <c:v>573.33910000000003</c:v>
                </c:pt>
                <c:pt idx="54">
                  <c:v>573.76009999999997</c:v>
                </c:pt>
                <c:pt idx="55">
                  <c:v>573.87630000000001</c:v>
                </c:pt>
                <c:pt idx="56">
                  <c:v>573.87519999999995</c:v>
                </c:pt>
                <c:pt idx="57">
                  <c:v>573.88239999999996</c:v>
                </c:pt>
                <c:pt idx="58">
                  <c:v>573.91030000000001</c:v>
                </c:pt>
                <c:pt idx="59">
                  <c:v>573.93730000000005</c:v>
                </c:pt>
                <c:pt idx="60">
                  <c:v>573.91380000000004</c:v>
                </c:pt>
                <c:pt idx="61">
                  <c:v>573.98990000000003</c:v>
                </c:pt>
                <c:pt idx="62">
                  <c:v>574.08720000000005</c:v>
                </c:pt>
                <c:pt idx="63">
                  <c:v>574.05550000000005</c:v>
                </c:pt>
                <c:pt idx="64">
                  <c:v>574.06889999999999</c:v>
                </c:pt>
                <c:pt idx="65">
                  <c:v>574.07619999999997</c:v>
                </c:pt>
                <c:pt idx="66">
                  <c:v>574.13580000000002</c:v>
                </c:pt>
                <c:pt idx="67">
                  <c:v>574.12549999999999</c:v>
                </c:pt>
                <c:pt idx="68">
                  <c:v>574.18179999999995</c:v>
                </c:pt>
                <c:pt idx="69">
                  <c:v>574.2029</c:v>
                </c:pt>
                <c:pt idx="70">
                  <c:v>574.18150000000003</c:v>
                </c:pt>
                <c:pt idx="71">
                  <c:v>574.30380000000002</c:v>
                </c:pt>
                <c:pt idx="72">
                  <c:v>574.43039999999996</c:v>
                </c:pt>
                <c:pt idx="73">
                  <c:v>574.5095</c:v>
                </c:pt>
                <c:pt idx="74">
                  <c:v>574.52149999999995</c:v>
                </c:pt>
                <c:pt idx="75">
                  <c:v>574.58659999999998</c:v>
                </c:pt>
                <c:pt idx="76">
                  <c:v>574.60350000000005</c:v>
                </c:pt>
              </c:numCache>
            </c:numRef>
          </c:yVal>
          <c:smooth val="0"/>
        </c:ser>
        <c:dLbls>
          <c:showLegendKey val="0"/>
          <c:showVal val="0"/>
          <c:showCatName val="0"/>
          <c:showSerName val="0"/>
          <c:showPercent val="0"/>
          <c:showBubbleSize val="0"/>
        </c:dLbls>
        <c:axId val="224416488"/>
        <c:axId val="224416880"/>
      </c:scatterChart>
      <c:valAx>
        <c:axId val="224416488"/>
        <c:scaling>
          <c:orientation val="minMax"/>
          <c:max val="120"/>
        </c:scaling>
        <c:delete val="0"/>
        <c:axPos val="b"/>
        <c:title>
          <c:tx>
            <c:rich>
              <a:bodyPr/>
              <a:lstStyle/>
              <a:p>
                <a:pPr>
                  <a:defRPr/>
                </a:pPr>
                <a:r>
                  <a:rPr lang="en-US"/>
                  <a:t>Distance, ft</a:t>
                </a:r>
              </a:p>
            </c:rich>
          </c:tx>
          <c:overlay val="0"/>
        </c:title>
        <c:numFmt formatCode="General" sourceLinked="1"/>
        <c:majorTickMark val="none"/>
        <c:minorTickMark val="none"/>
        <c:tickLblPos val="nextTo"/>
        <c:crossAx val="224416880"/>
        <c:crosses val="autoZero"/>
        <c:crossBetween val="midCat"/>
      </c:valAx>
      <c:valAx>
        <c:axId val="224416880"/>
        <c:scaling>
          <c:orientation val="minMax"/>
          <c:max val="575"/>
          <c:min val="569"/>
        </c:scaling>
        <c:delete val="0"/>
        <c:axPos val="l"/>
        <c:majorGridlines/>
        <c:title>
          <c:tx>
            <c:rich>
              <a:bodyPr/>
              <a:lstStyle/>
              <a:p>
                <a:pPr>
                  <a:defRPr/>
                </a:pPr>
                <a:r>
                  <a:rPr lang="en-US"/>
                  <a:t>Elevation,</a:t>
                </a:r>
                <a:r>
                  <a:rPr lang="en-US" baseline="0"/>
                  <a:t> ft</a:t>
                </a:r>
                <a:endParaRPr lang="en-US"/>
              </a:p>
            </c:rich>
          </c:tx>
          <c:overlay val="0"/>
        </c:title>
        <c:numFmt formatCode="General" sourceLinked="1"/>
        <c:majorTickMark val="none"/>
        <c:minorTickMark val="none"/>
        <c:tickLblPos val="nextTo"/>
        <c:crossAx val="22441648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Eanes Creek at </a:t>
            </a:r>
            <a:r>
              <a:rPr lang="en-US" sz="1800" b="1" i="0" baseline="0" dirty="0" err="1">
                <a:effectLst/>
              </a:rPr>
              <a:t>Edgegrove</a:t>
            </a:r>
            <a:r>
              <a:rPr lang="en-US" sz="1800" b="1" i="0" baseline="0" dirty="0">
                <a:effectLst/>
              </a:rPr>
              <a:t> Drive Cross-Section </a:t>
            </a:r>
            <a:endParaRPr lang="en-US" dirty="0">
              <a:effectLst/>
            </a:endParaRPr>
          </a:p>
        </c:rich>
      </c:tx>
      <c:overlay val="0"/>
    </c:title>
    <c:autoTitleDeleted val="0"/>
    <c:plotArea>
      <c:layout/>
      <c:scatterChart>
        <c:scatterStyle val="lineMarker"/>
        <c:varyColors val="0"/>
        <c:ser>
          <c:idx val="0"/>
          <c:order val="0"/>
          <c:tx>
            <c:strRef>
              <c:f>'[Rollingwood Cross Sections.xlsx]EGD CS'!$C$2</c:f>
              <c:strCache>
                <c:ptCount val="1"/>
                <c:pt idx="0">
                  <c:v>Graphic Profile 1</c:v>
                </c:pt>
              </c:strCache>
            </c:strRef>
          </c:tx>
          <c:spPr>
            <a:ln w="28575">
              <a:solidFill>
                <a:schemeClr val="accent1"/>
              </a:solidFill>
            </a:ln>
          </c:spPr>
          <c:marker>
            <c:symbol val="diamond"/>
            <c:size val="5"/>
          </c:marker>
          <c:xVal>
            <c:numRef>
              <c:f>'[Rollingwood Cross Sections.xlsx]EGD CS'!$B$3:$B$32</c:f>
              <c:numCache>
                <c:formatCode>General</c:formatCode>
                <c:ptCount val="30"/>
                <c:pt idx="0">
                  <c:v>0</c:v>
                </c:pt>
                <c:pt idx="1">
                  <c:v>5.96999698791E-2</c:v>
                </c:pt>
                <c:pt idx="2">
                  <c:v>1.08145924491</c:v>
                </c:pt>
                <c:pt idx="3">
                  <c:v>2.5825303991399999</c:v>
                </c:pt>
                <c:pt idx="4">
                  <c:v>5.6128059542099997</c:v>
                </c:pt>
                <c:pt idx="5">
                  <c:v>11.0712947344</c:v>
                </c:pt>
                <c:pt idx="6">
                  <c:v>12.674939521100001</c:v>
                </c:pt>
                <c:pt idx="7">
                  <c:v>16.613577013</c:v>
                </c:pt>
                <c:pt idx="8">
                  <c:v>17.145525574899999</c:v>
                </c:pt>
                <c:pt idx="9">
                  <c:v>18.691380142900002</c:v>
                </c:pt>
                <c:pt idx="10">
                  <c:v>22.277172372199999</c:v>
                </c:pt>
                <c:pt idx="11">
                  <c:v>22.8067366153</c:v>
                </c:pt>
                <c:pt idx="12">
                  <c:v>23.110944249700001</c:v>
                </c:pt>
                <c:pt idx="13">
                  <c:v>23.331970543800001</c:v>
                </c:pt>
                <c:pt idx="14">
                  <c:v>26.317381474800001</c:v>
                </c:pt>
                <c:pt idx="15">
                  <c:v>29.5599189008</c:v>
                </c:pt>
                <c:pt idx="16">
                  <c:v>31.307807949000001</c:v>
                </c:pt>
                <c:pt idx="17">
                  <c:v>33.471398410699997</c:v>
                </c:pt>
                <c:pt idx="18">
                  <c:v>36.878400425999999</c:v>
                </c:pt>
                <c:pt idx="19">
                  <c:v>38.359846528299997</c:v>
                </c:pt>
                <c:pt idx="20">
                  <c:v>38.527165799999999</c:v>
                </c:pt>
                <c:pt idx="21">
                  <c:v>39.025742054299997</c:v>
                </c:pt>
                <c:pt idx="22">
                  <c:v>40.020682343700003</c:v>
                </c:pt>
                <c:pt idx="23">
                  <c:v>41.0690419779</c:v>
                </c:pt>
                <c:pt idx="24">
                  <c:v>42.161344963200001</c:v>
                </c:pt>
                <c:pt idx="25">
                  <c:v>42.834603976499999</c:v>
                </c:pt>
                <c:pt idx="26">
                  <c:v>43.6564941448</c:v>
                </c:pt>
                <c:pt idx="27">
                  <c:v>44.020349261200003</c:v>
                </c:pt>
                <c:pt idx="28">
                  <c:v>44.594391401300001</c:v>
                </c:pt>
                <c:pt idx="29">
                  <c:v>45.878440168399997</c:v>
                </c:pt>
              </c:numCache>
            </c:numRef>
          </c:xVal>
          <c:yVal>
            <c:numRef>
              <c:f>'[Rollingwood Cross Sections.xlsx]EGD CS'!$C$3:$C$32</c:f>
              <c:numCache>
                <c:formatCode>General</c:formatCode>
                <c:ptCount val="30"/>
                <c:pt idx="0">
                  <c:v>559.23030000000006</c:v>
                </c:pt>
                <c:pt idx="1">
                  <c:v>559.22770000000003</c:v>
                </c:pt>
                <c:pt idx="2">
                  <c:v>559.18859999999995</c:v>
                </c:pt>
                <c:pt idx="3">
                  <c:v>558.70489999999995</c:v>
                </c:pt>
                <c:pt idx="4">
                  <c:v>558.57510000000002</c:v>
                </c:pt>
                <c:pt idx="5">
                  <c:v>555.6585</c:v>
                </c:pt>
                <c:pt idx="6">
                  <c:v>555.42319999999995</c:v>
                </c:pt>
                <c:pt idx="7">
                  <c:v>554.21979999999996</c:v>
                </c:pt>
                <c:pt idx="8">
                  <c:v>553.97529999999995</c:v>
                </c:pt>
                <c:pt idx="9">
                  <c:v>553.58190000000002</c:v>
                </c:pt>
                <c:pt idx="10">
                  <c:v>554.75509999999997</c:v>
                </c:pt>
                <c:pt idx="11">
                  <c:v>554.60770000000002</c:v>
                </c:pt>
                <c:pt idx="12">
                  <c:v>554.53219999999999</c:v>
                </c:pt>
                <c:pt idx="13">
                  <c:v>554.49670000000003</c:v>
                </c:pt>
                <c:pt idx="14">
                  <c:v>554.77290000000005</c:v>
                </c:pt>
                <c:pt idx="15">
                  <c:v>554.07780000000002</c:v>
                </c:pt>
                <c:pt idx="16">
                  <c:v>553.78660000000002</c:v>
                </c:pt>
                <c:pt idx="17">
                  <c:v>555.19889999999998</c:v>
                </c:pt>
                <c:pt idx="18">
                  <c:v>557.1481</c:v>
                </c:pt>
                <c:pt idx="19">
                  <c:v>557.53920000000005</c:v>
                </c:pt>
                <c:pt idx="20">
                  <c:v>557.54420000000005</c:v>
                </c:pt>
                <c:pt idx="21">
                  <c:v>557.6268</c:v>
                </c:pt>
                <c:pt idx="22">
                  <c:v>557.75699999999995</c:v>
                </c:pt>
                <c:pt idx="23">
                  <c:v>557.75189999999998</c:v>
                </c:pt>
                <c:pt idx="24">
                  <c:v>558.06280000000004</c:v>
                </c:pt>
                <c:pt idx="25">
                  <c:v>558.25540000000001</c:v>
                </c:pt>
                <c:pt idx="26">
                  <c:v>558.48019999999997</c:v>
                </c:pt>
                <c:pt idx="27">
                  <c:v>558.42690000000005</c:v>
                </c:pt>
                <c:pt idx="28">
                  <c:v>558.43259999999998</c:v>
                </c:pt>
                <c:pt idx="29">
                  <c:v>558.20280000000002</c:v>
                </c:pt>
              </c:numCache>
            </c:numRef>
          </c:yVal>
          <c:smooth val="0"/>
        </c:ser>
        <c:dLbls>
          <c:showLegendKey val="0"/>
          <c:showVal val="0"/>
          <c:showCatName val="0"/>
          <c:showSerName val="0"/>
          <c:showPercent val="0"/>
          <c:showBubbleSize val="0"/>
        </c:dLbls>
        <c:axId val="225418456"/>
        <c:axId val="225420808"/>
      </c:scatterChart>
      <c:valAx>
        <c:axId val="225418456"/>
        <c:scaling>
          <c:orientation val="minMax"/>
        </c:scaling>
        <c:delete val="0"/>
        <c:axPos val="b"/>
        <c:title>
          <c:tx>
            <c:rich>
              <a:bodyPr/>
              <a:lstStyle/>
              <a:p>
                <a:pPr>
                  <a:defRPr/>
                </a:pPr>
                <a:r>
                  <a:rPr lang="en-US"/>
                  <a:t>Distance,</a:t>
                </a:r>
                <a:r>
                  <a:rPr lang="en-US" baseline="0"/>
                  <a:t> ft</a:t>
                </a:r>
                <a:endParaRPr lang="en-US"/>
              </a:p>
            </c:rich>
          </c:tx>
          <c:overlay val="0"/>
        </c:title>
        <c:numFmt formatCode="General" sourceLinked="1"/>
        <c:majorTickMark val="none"/>
        <c:minorTickMark val="none"/>
        <c:tickLblPos val="nextTo"/>
        <c:crossAx val="225420808"/>
        <c:crosses val="autoZero"/>
        <c:crossBetween val="midCat"/>
      </c:valAx>
      <c:valAx>
        <c:axId val="225420808"/>
        <c:scaling>
          <c:orientation val="minMax"/>
        </c:scaling>
        <c:delete val="0"/>
        <c:axPos val="l"/>
        <c:majorGridlines/>
        <c:title>
          <c:tx>
            <c:rich>
              <a:bodyPr/>
              <a:lstStyle/>
              <a:p>
                <a:pPr>
                  <a:defRPr/>
                </a:pPr>
                <a:r>
                  <a:rPr lang="en-US"/>
                  <a:t>Elevation, ft</a:t>
                </a:r>
              </a:p>
            </c:rich>
          </c:tx>
          <c:overlay val="0"/>
        </c:title>
        <c:numFmt formatCode="General" sourceLinked="1"/>
        <c:majorTickMark val="none"/>
        <c:minorTickMark val="none"/>
        <c:tickLblPos val="nextTo"/>
        <c:crossAx val="225418456"/>
        <c:crosses val="autoZero"/>
        <c:crossBetween val="midCat"/>
      </c:valAx>
    </c:plotArea>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Eanes Creek at </a:t>
            </a:r>
            <a:r>
              <a:rPr lang="en-US" dirty="0" err="1"/>
              <a:t>Dellana</a:t>
            </a:r>
            <a:r>
              <a:rPr lang="en-US" dirty="0"/>
              <a:t> Lane Cross-Section </a:t>
            </a:r>
          </a:p>
        </c:rich>
      </c:tx>
      <c:overlay val="0"/>
    </c:title>
    <c:autoTitleDeleted val="0"/>
    <c:plotArea>
      <c:layout/>
      <c:scatterChart>
        <c:scatterStyle val="lineMarker"/>
        <c:varyColors val="0"/>
        <c:ser>
          <c:idx val="0"/>
          <c:order val="0"/>
          <c:spPr>
            <a:ln w="28575">
              <a:solidFill>
                <a:schemeClr val="accent1"/>
              </a:solidFill>
            </a:ln>
          </c:spPr>
          <c:marker>
            <c:symbol val="diamond"/>
            <c:size val="5"/>
          </c:marker>
          <c:xVal>
            <c:numRef>
              <c:f>'[Rollingwood Cross Sections.xlsx]DL CS'!$B$3:$B$106</c:f>
              <c:numCache>
                <c:formatCode>General</c:formatCode>
                <c:ptCount val="104"/>
                <c:pt idx="0">
                  <c:v>0</c:v>
                </c:pt>
                <c:pt idx="1">
                  <c:v>2.66303524926</c:v>
                </c:pt>
                <c:pt idx="2">
                  <c:v>3.2734578283500002</c:v>
                </c:pt>
                <c:pt idx="3">
                  <c:v>4.2292473467200002</c:v>
                </c:pt>
                <c:pt idx="4">
                  <c:v>5.4656316894800003</c:v>
                </c:pt>
                <c:pt idx="5">
                  <c:v>5.7104943047100001</c:v>
                </c:pt>
                <c:pt idx="6">
                  <c:v>5.78745813961</c:v>
                </c:pt>
                <c:pt idx="7">
                  <c:v>5.9574306656499996</c:v>
                </c:pt>
                <c:pt idx="8">
                  <c:v>6.2320687081899999</c:v>
                </c:pt>
                <c:pt idx="9">
                  <c:v>6.4090292151400003</c:v>
                </c:pt>
                <c:pt idx="10">
                  <c:v>6.6729239526099997</c:v>
                </c:pt>
                <c:pt idx="11">
                  <c:v>7.0660063598000002</c:v>
                </c:pt>
                <c:pt idx="12">
                  <c:v>7.2021055287899998</c:v>
                </c:pt>
                <c:pt idx="13">
                  <c:v>7.3204699918099996</c:v>
                </c:pt>
                <c:pt idx="14">
                  <c:v>8.1491019953499997</c:v>
                </c:pt>
                <c:pt idx="15">
                  <c:v>8.3850537495099999</c:v>
                </c:pt>
                <c:pt idx="16">
                  <c:v>8.6008869295799997</c:v>
                </c:pt>
                <c:pt idx="17">
                  <c:v>8.6904084034900002</c:v>
                </c:pt>
                <c:pt idx="18">
                  <c:v>8.7908511785600005</c:v>
                </c:pt>
                <c:pt idx="19">
                  <c:v>9.6405806373399994</c:v>
                </c:pt>
                <c:pt idx="20">
                  <c:v>9.82704927256</c:v>
                </c:pt>
                <c:pt idx="21">
                  <c:v>10.2188354684</c:v>
                </c:pt>
                <c:pt idx="22">
                  <c:v>10.436346225899999</c:v>
                </c:pt>
                <c:pt idx="23">
                  <c:v>10.643888003400001</c:v>
                </c:pt>
                <c:pt idx="24">
                  <c:v>10.9195253669</c:v>
                </c:pt>
                <c:pt idx="25">
                  <c:v>11.4332105949</c:v>
                </c:pt>
                <c:pt idx="26">
                  <c:v>11.583615288400001</c:v>
                </c:pt>
                <c:pt idx="27">
                  <c:v>12.2491745739</c:v>
                </c:pt>
                <c:pt idx="28">
                  <c:v>12.3974534918</c:v>
                </c:pt>
                <c:pt idx="29">
                  <c:v>12.7062509831</c:v>
                </c:pt>
                <c:pt idx="30">
                  <c:v>13.511307674099999</c:v>
                </c:pt>
                <c:pt idx="31">
                  <c:v>13.674667296999999</c:v>
                </c:pt>
                <c:pt idx="32">
                  <c:v>14.4444896801</c:v>
                </c:pt>
                <c:pt idx="33">
                  <c:v>14.557641178200001</c:v>
                </c:pt>
                <c:pt idx="34">
                  <c:v>15.258463562799999</c:v>
                </c:pt>
                <c:pt idx="35">
                  <c:v>16.421814120299999</c:v>
                </c:pt>
                <c:pt idx="36">
                  <c:v>16.709469888699999</c:v>
                </c:pt>
                <c:pt idx="37">
                  <c:v>17.443183275900001</c:v>
                </c:pt>
                <c:pt idx="38">
                  <c:v>18.372316063500001</c:v>
                </c:pt>
                <c:pt idx="39">
                  <c:v>19.2270244226</c:v>
                </c:pt>
                <c:pt idx="40">
                  <c:v>19.600299257700001</c:v>
                </c:pt>
                <c:pt idx="41">
                  <c:v>20.7102953566</c:v>
                </c:pt>
                <c:pt idx="42">
                  <c:v>20.845886476499999</c:v>
                </c:pt>
                <c:pt idx="43">
                  <c:v>21.390577044</c:v>
                </c:pt>
                <c:pt idx="44">
                  <c:v>21.5400145077</c:v>
                </c:pt>
                <c:pt idx="45">
                  <c:v>22.6037117929</c:v>
                </c:pt>
                <c:pt idx="46">
                  <c:v>24.211293978499999</c:v>
                </c:pt>
                <c:pt idx="47">
                  <c:v>24.788096851999999</c:v>
                </c:pt>
                <c:pt idx="48">
                  <c:v>25.411171176700002</c:v>
                </c:pt>
                <c:pt idx="49">
                  <c:v>25.726595592300001</c:v>
                </c:pt>
                <c:pt idx="50">
                  <c:v>26.421617757</c:v>
                </c:pt>
                <c:pt idx="51">
                  <c:v>26.9688736192</c:v>
                </c:pt>
                <c:pt idx="52">
                  <c:v>27.579350635400001</c:v>
                </c:pt>
                <c:pt idx="53">
                  <c:v>28.5101461637</c:v>
                </c:pt>
                <c:pt idx="54">
                  <c:v>29.024818576099999</c:v>
                </c:pt>
                <c:pt idx="55">
                  <c:v>29.934082296100001</c:v>
                </c:pt>
                <c:pt idx="56">
                  <c:v>32.278340243499997</c:v>
                </c:pt>
                <c:pt idx="57">
                  <c:v>33.002664545899997</c:v>
                </c:pt>
                <c:pt idx="58">
                  <c:v>33.480729360200002</c:v>
                </c:pt>
                <c:pt idx="59">
                  <c:v>33.681808857599997</c:v>
                </c:pt>
                <c:pt idx="60">
                  <c:v>33.948500901700001</c:v>
                </c:pt>
                <c:pt idx="61">
                  <c:v>34.231999236199997</c:v>
                </c:pt>
                <c:pt idx="62">
                  <c:v>35.9622861263</c:v>
                </c:pt>
                <c:pt idx="63">
                  <c:v>36.499122920200001</c:v>
                </c:pt>
                <c:pt idx="64">
                  <c:v>37.652244461800002</c:v>
                </c:pt>
                <c:pt idx="65">
                  <c:v>38.948378905600002</c:v>
                </c:pt>
                <c:pt idx="66">
                  <c:v>40.1756649469</c:v>
                </c:pt>
                <c:pt idx="67">
                  <c:v>40.848936947200002</c:v>
                </c:pt>
                <c:pt idx="68">
                  <c:v>44.1770645792</c:v>
                </c:pt>
                <c:pt idx="69">
                  <c:v>44.495362596600003</c:v>
                </c:pt>
                <c:pt idx="70">
                  <c:v>44.839239100199997</c:v>
                </c:pt>
                <c:pt idx="71">
                  <c:v>45.216457912700001</c:v>
                </c:pt>
                <c:pt idx="72">
                  <c:v>45.631119927999997</c:v>
                </c:pt>
                <c:pt idx="73">
                  <c:v>46.0834698301</c:v>
                </c:pt>
                <c:pt idx="74">
                  <c:v>47.882197329699999</c:v>
                </c:pt>
                <c:pt idx="75">
                  <c:v>48.201104121699998</c:v>
                </c:pt>
                <c:pt idx="76">
                  <c:v>48.819825033999997</c:v>
                </c:pt>
                <c:pt idx="77">
                  <c:v>49.644448688399997</c:v>
                </c:pt>
                <c:pt idx="78">
                  <c:v>50.415429164199999</c:v>
                </c:pt>
                <c:pt idx="79">
                  <c:v>51.206987578400003</c:v>
                </c:pt>
                <c:pt idx="80">
                  <c:v>51.2234638555</c:v>
                </c:pt>
                <c:pt idx="81">
                  <c:v>51.256163080699999</c:v>
                </c:pt>
                <c:pt idx="82">
                  <c:v>51.325058539099999</c:v>
                </c:pt>
                <c:pt idx="83">
                  <c:v>53.875064548499999</c:v>
                </c:pt>
                <c:pt idx="84">
                  <c:v>54.085292247399998</c:v>
                </c:pt>
                <c:pt idx="85">
                  <c:v>54.147159031699999</c:v>
                </c:pt>
                <c:pt idx="86">
                  <c:v>54.338183241700001</c:v>
                </c:pt>
                <c:pt idx="87">
                  <c:v>54.629646281799999</c:v>
                </c:pt>
                <c:pt idx="88">
                  <c:v>56.123494935899998</c:v>
                </c:pt>
                <c:pt idx="89">
                  <c:v>56.614347460700003</c:v>
                </c:pt>
                <c:pt idx="90">
                  <c:v>57.029435805600002</c:v>
                </c:pt>
                <c:pt idx="91">
                  <c:v>57.123365768600003</c:v>
                </c:pt>
                <c:pt idx="92">
                  <c:v>57.532146998499996</c:v>
                </c:pt>
                <c:pt idx="93">
                  <c:v>57.941733565100002</c:v>
                </c:pt>
                <c:pt idx="94">
                  <c:v>59.254207985199997</c:v>
                </c:pt>
                <c:pt idx="95">
                  <c:v>62.648243569599998</c:v>
                </c:pt>
                <c:pt idx="96">
                  <c:v>63.761226356199998</c:v>
                </c:pt>
                <c:pt idx="97">
                  <c:v>64.005905278900002</c:v>
                </c:pt>
                <c:pt idx="98">
                  <c:v>64.643286602299995</c:v>
                </c:pt>
                <c:pt idx="99">
                  <c:v>65.219499810900004</c:v>
                </c:pt>
                <c:pt idx="100">
                  <c:v>65.256764905500006</c:v>
                </c:pt>
                <c:pt idx="101">
                  <c:v>65.911777173399997</c:v>
                </c:pt>
                <c:pt idx="102">
                  <c:v>67.353000424100003</c:v>
                </c:pt>
                <c:pt idx="103">
                  <c:v>67.683984456199994</c:v>
                </c:pt>
              </c:numCache>
            </c:numRef>
          </c:xVal>
          <c:yVal>
            <c:numRef>
              <c:f>'[Rollingwood Cross Sections.xlsx]DL CS'!$C$3:$C$106</c:f>
              <c:numCache>
                <c:formatCode>General</c:formatCode>
                <c:ptCount val="104"/>
                <c:pt idx="0">
                  <c:v>519.30219999999997</c:v>
                </c:pt>
                <c:pt idx="1">
                  <c:v>519.09619999999995</c:v>
                </c:pt>
                <c:pt idx="2">
                  <c:v>519.10050000000001</c:v>
                </c:pt>
                <c:pt idx="3">
                  <c:v>519.0204</c:v>
                </c:pt>
                <c:pt idx="4">
                  <c:v>518.90170000000001</c:v>
                </c:pt>
                <c:pt idx="5">
                  <c:v>518.90200000000004</c:v>
                </c:pt>
                <c:pt idx="6">
                  <c:v>518.89390000000003</c:v>
                </c:pt>
                <c:pt idx="7">
                  <c:v>518.89369999999997</c:v>
                </c:pt>
                <c:pt idx="8">
                  <c:v>518.87570000000005</c:v>
                </c:pt>
                <c:pt idx="9">
                  <c:v>518.83950000000004</c:v>
                </c:pt>
                <c:pt idx="10">
                  <c:v>518.85429999999997</c:v>
                </c:pt>
                <c:pt idx="11">
                  <c:v>518.82280000000003</c:v>
                </c:pt>
                <c:pt idx="12">
                  <c:v>518.87159999999994</c:v>
                </c:pt>
                <c:pt idx="13">
                  <c:v>518.87149999999997</c:v>
                </c:pt>
                <c:pt idx="14">
                  <c:v>518.87180000000001</c:v>
                </c:pt>
                <c:pt idx="15">
                  <c:v>518.90229999999997</c:v>
                </c:pt>
                <c:pt idx="16">
                  <c:v>518.89490000000001</c:v>
                </c:pt>
                <c:pt idx="17">
                  <c:v>518.87120000000004</c:v>
                </c:pt>
                <c:pt idx="18">
                  <c:v>518.87990000000002</c:v>
                </c:pt>
                <c:pt idx="19">
                  <c:v>518.88620000000003</c:v>
                </c:pt>
                <c:pt idx="20">
                  <c:v>518.80330000000004</c:v>
                </c:pt>
                <c:pt idx="21">
                  <c:v>518.77729999999997</c:v>
                </c:pt>
                <c:pt idx="22">
                  <c:v>518.81489999999997</c:v>
                </c:pt>
                <c:pt idx="23">
                  <c:v>518.7826</c:v>
                </c:pt>
                <c:pt idx="24">
                  <c:v>518.80020000000002</c:v>
                </c:pt>
                <c:pt idx="25">
                  <c:v>518.74130000000002</c:v>
                </c:pt>
                <c:pt idx="26">
                  <c:v>518.72609999999997</c:v>
                </c:pt>
                <c:pt idx="27">
                  <c:v>518.78340000000003</c:v>
                </c:pt>
                <c:pt idx="28">
                  <c:v>518.76599999999996</c:v>
                </c:pt>
                <c:pt idx="29">
                  <c:v>518.7518</c:v>
                </c:pt>
                <c:pt idx="30">
                  <c:v>518.58709999999996</c:v>
                </c:pt>
                <c:pt idx="31">
                  <c:v>518.59690000000001</c:v>
                </c:pt>
                <c:pt idx="32">
                  <c:v>518.36839999999995</c:v>
                </c:pt>
                <c:pt idx="33">
                  <c:v>518.3655</c:v>
                </c:pt>
                <c:pt idx="34">
                  <c:v>518.19939999999997</c:v>
                </c:pt>
                <c:pt idx="35">
                  <c:v>517.99720000000002</c:v>
                </c:pt>
                <c:pt idx="36">
                  <c:v>517.96079999999995</c:v>
                </c:pt>
                <c:pt idx="37">
                  <c:v>517.65009999999995</c:v>
                </c:pt>
                <c:pt idx="38">
                  <c:v>517.70590000000004</c:v>
                </c:pt>
                <c:pt idx="39">
                  <c:v>517.71529999999996</c:v>
                </c:pt>
                <c:pt idx="40">
                  <c:v>517.66579999999999</c:v>
                </c:pt>
                <c:pt idx="41">
                  <c:v>517.26819999999998</c:v>
                </c:pt>
                <c:pt idx="42">
                  <c:v>517.26199999999994</c:v>
                </c:pt>
                <c:pt idx="43">
                  <c:v>517.10320000000002</c:v>
                </c:pt>
                <c:pt idx="44">
                  <c:v>517.10239999999999</c:v>
                </c:pt>
                <c:pt idx="45">
                  <c:v>516.73710000000005</c:v>
                </c:pt>
                <c:pt idx="46">
                  <c:v>516.47529999999995</c:v>
                </c:pt>
                <c:pt idx="47">
                  <c:v>516.37540000000001</c:v>
                </c:pt>
                <c:pt idx="48">
                  <c:v>516.38930000000005</c:v>
                </c:pt>
                <c:pt idx="49">
                  <c:v>516.36590000000001</c:v>
                </c:pt>
                <c:pt idx="50">
                  <c:v>516.42790000000002</c:v>
                </c:pt>
                <c:pt idx="51">
                  <c:v>516.63130000000001</c:v>
                </c:pt>
                <c:pt idx="52">
                  <c:v>516.48239999999998</c:v>
                </c:pt>
                <c:pt idx="53">
                  <c:v>516.42280000000005</c:v>
                </c:pt>
                <c:pt idx="54">
                  <c:v>516.44949999999994</c:v>
                </c:pt>
                <c:pt idx="55">
                  <c:v>516.48019999999997</c:v>
                </c:pt>
                <c:pt idx="56">
                  <c:v>516.50139999999999</c:v>
                </c:pt>
                <c:pt idx="57">
                  <c:v>516.46780000000001</c:v>
                </c:pt>
                <c:pt idx="58">
                  <c:v>516.53449999999998</c:v>
                </c:pt>
                <c:pt idx="59">
                  <c:v>516.48329999999999</c:v>
                </c:pt>
                <c:pt idx="60">
                  <c:v>516.50559999999996</c:v>
                </c:pt>
                <c:pt idx="61">
                  <c:v>516.53330000000005</c:v>
                </c:pt>
                <c:pt idx="62">
                  <c:v>516.56619999999998</c:v>
                </c:pt>
                <c:pt idx="63">
                  <c:v>516.53859999999997</c:v>
                </c:pt>
                <c:pt idx="64">
                  <c:v>516.53729999999996</c:v>
                </c:pt>
                <c:pt idx="65">
                  <c:v>516.67939999999999</c:v>
                </c:pt>
                <c:pt idx="66">
                  <c:v>516.61279999999999</c:v>
                </c:pt>
                <c:pt idx="67">
                  <c:v>516.57629999999995</c:v>
                </c:pt>
                <c:pt idx="68">
                  <c:v>516.60889999999995</c:v>
                </c:pt>
                <c:pt idx="69">
                  <c:v>516.60410000000002</c:v>
                </c:pt>
                <c:pt idx="70">
                  <c:v>516.60299999999995</c:v>
                </c:pt>
                <c:pt idx="71">
                  <c:v>516.59360000000004</c:v>
                </c:pt>
                <c:pt idx="72">
                  <c:v>516.58810000000005</c:v>
                </c:pt>
                <c:pt idx="73">
                  <c:v>516.62199999999996</c:v>
                </c:pt>
                <c:pt idx="74">
                  <c:v>516.71130000000005</c:v>
                </c:pt>
                <c:pt idx="75">
                  <c:v>516.7269</c:v>
                </c:pt>
                <c:pt idx="76">
                  <c:v>516.66719999999998</c:v>
                </c:pt>
                <c:pt idx="77">
                  <c:v>516.6499</c:v>
                </c:pt>
                <c:pt idx="78">
                  <c:v>516.64400000000001</c:v>
                </c:pt>
                <c:pt idx="79">
                  <c:v>516.47540000000004</c:v>
                </c:pt>
                <c:pt idx="80">
                  <c:v>516.47190000000001</c:v>
                </c:pt>
                <c:pt idx="81">
                  <c:v>516.46799999999996</c:v>
                </c:pt>
                <c:pt idx="82">
                  <c:v>516.46879999999999</c:v>
                </c:pt>
                <c:pt idx="83">
                  <c:v>516.43439999999998</c:v>
                </c:pt>
                <c:pt idx="84">
                  <c:v>516.42280000000005</c:v>
                </c:pt>
                <c:pt idx="85">
                  <c:v>516.36360000000002</c:v>
                </c:pt>
                <c:pt idx="86">
                  <c:v>516.41189999999995</c:v>
                </c:pt>
                <c:pt idx="87">
                  <c:v>516.38130000000001</c:v>
                </c:pt>
                <c:pt idx="88">
                  <c:v>516.29989999999998</c:v>
                </c:pt>
                <c:pt idx="89">
                  <c:v>516.29870000000005</c:v>
                </c:pt>
                <c:pt idx="90">
                  <c:v>516.32129999999995</c:v>
                </c:pt>
                <c:pt idx="91">
                  <c:v>516.33249999999998</c:v>
                </c:pt>
                <c:pt idx="92">
                  <c:v>516.36789999999996</c:v>
                </c:pt>
                <c:pt idx="93">
                  <c:v>516.42740000000003</c:v>
                </c:pt>
                <c:pt idx="94">
                  <c:v>517.05619999999999</c:v>
                </c:pt>
                <c:pt idx="95">
                  <c:v>518.69629999999995</c:v>
                </c:pt>
                <c:pt idx="96">
                  <c:v>518.83759999999995</c:v>
                </c:pt>
                <c:pt idx="97">
                  <c:v>518.81889999999999</c:v>
                </c:pt>
                <c:pt idx="98">
                  <c:v>518.86739999999998</c:v>
                </c:pt>
                <c:pt idx="99">
                  <c:v>518.93029999999999</c:v>
                </c:pt>
                <c:pt idx="100">
                  <c:v>518.93119999999999</c:v>
                </c:pt>
                <c:pt idx="101">
                  <c:v>518.97140000000002</c:v>
                </c:pt>
                <c:pt idx="102">
                  <c:v>519.06399999999996</c:v>
                </c:pt>
                <c:pt idx="103">
                  <c:v>519.07799999999997</c:v>
                </c:pt>
              </c:numCache>
            </c:numRef>
          </c:yVal>
          <c:smooth val="0"/>
        </c:ser>
        <c:dLbls>
          <c:showLegendKey val="0"/>
          <c:showVal val="0"/>
          <c:showCatName val="0"/>
          <c:showSerName val="0"/>
          <c:showPercent val="0"/>
          <c:showBubbleSize val="0"/>
        </c:dLbls>
        <c:axId val="225421984"/>
        <c:axId val="280180304"/>
      </c:scatterChart>
      <c:valAx>
        <c:axId val="225421984"/>
        <c:scaling>
          <c:orientation val="minMax"/>
          <c:max val="70"/>
        </c:scaling>
        <c:delete val="0"/>
        <c:axPos val="b"/>
        <c:majorGridlines/>
        <c:title>
          <c:tx>
            <c:rich>
              <a:bodyPr/>
              <a:lstStyle/>
              <a:p>
                <a:pPr>
                  <a:defRPr/>
                </a:pPr>
                <a:r>
                  <a:rPr lang="en-US"/>
                  <a:t>Distance, ft</a:t>
                </a:r>
              </a:p>
            </c:rich>
          </c:tx>
          <c:overlay val="0"/>
        </c:title>
        <c:numFmt formatCode="General" sourceLinked="1"/>
        <c:majorTickMark val="none"/>
        <c:minorTickMark val="none"/>
        <c:tickLblPos val="nextTo"/>
        <c:crossAx val="280180304"/>
        <c:crosses val="autoZero"/>
        <c:crossBetween val="midCat"/>
      </c:valAx>
      <c:valAx>
        <c:axId val="280180304"/>
        <c:scaling>
          <c:orientation val="minMax"/>
        </c:scaling>
        <c:delete val="0"/>
        <c:axPos val="l"/>
        <c:majorGridlines/>
        <c:title>
          <c:tx>
            <c:rich>
              <a:bodyPr/>
              <a:lstStyle/>
              <a:p>
                <a:pPr>
                  <a:defRPr/>
                </a:pPr>
                <a:r>
                  <a:rPr lang="en-US"/>
                  <a:t>Elevation, ft</a:t>
                </a:r>
              </a:p>
            </c:rich>
          </c:tx>
          <c:overlay val="0"/>
        </c:title>
        <c:numFmt formatCode="General" sourceLinked="1"/>
        <c:majorTickMark val="none"/>
        <c:minorTickMark val="none"/>
        <c:tickLblPos val="nextTo"/>
        <c:crossAx val="225421984"/>
        <c:crosses val="autoZero"/>
        <c:crossBetween val="midCat"/>
      </c:valAx>
    </c:plotArea>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52701-B0AF-4C81-8E72-3655D21E3910}" type="datetimeFigureOut">
              <a:rPr lang="en-US" smtClean="0"/>
              <a:t>5/6/2015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353A0-A6B0-4EF3-BE7D-8A949BD00EBF}" type="slidenum">
              <a:rPr lang="en-US" smtClean="0"/>
              <a:t>‹#›</a:t>
            </a:fld>
            <a:endParaRPr lang="en-US"/>
          </a:p>
        </p:txBody>
      </p:sp>
    </p:spTree>
    <p:extLst>
      <p:ext uri="{BB962C8B-B14F-4D97-AF65-F5344CB8AC3E}">
        <p14:creationId xmlns:p14="http://schemas.microsoft.com/office/powerpoint/2010/main" val="276610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learned in class the NFIE</a:t>
            </a:r>
            <a:r>
              <a:rPr lang="en-US" baseline="0" dirty="0" smtClean="0"/>
              <a:t> uses forcing's from the atmospheric model HRR (</a:t>
            </a:r>
            <a:r>
              <a:rPr lang="en-US" dirty="0" smtClean="0"/>
              <a:t>High Resolution Rapid Refresh weather model describing the atmospheric circulation)</a:t>
            </a:r>
            <a:r>
              <a:rPr lang="en-US" baseline="0" dirty="0" smtClean="0"/>
              <a:t> to input into the WRF-Hydro land-surface model to </a:t>
            </a:r>
            <a:r>
              <a:rPr lang="en-US" dirty="0" smtClean="0"/>
              <a:t>converts precipitation to runoff on the land surface </a:t>
            </a:r>
            <a:r>
              <a:rPr lang="en-US" baseline="0" dirty="0" smtClean="0"/>
              <a:t>and Rapid to route flows through NHD Plus streams at the continental scale for the entire United States. </a:t>
            </a:r>
            <a:endParaRPr lang="en-US" dirty="0"/>
          </a:p>
        </p:txBody>
      </p:sp>
      <p:sp>
        <p:nvSpPr>
          <p:cNvPr id="4" name="Slide Number Placeholder 3"/>
          <p:cNvSpPr>
            <a:spLocks noGrp="1"/>
          </p:cNvSpPr>
          <p:nvPr>
            <p:ph type="sldNum" sz="quarter" idx="10"/>
          </p:nvPr>
        </p:nvSpPr>
        <p:spPr/>
        <p:txBody>
          <a:bodyPr/>
          <a:lstStyle/>
          <a:p>
            <a:fld id="{21E353A0-A6B0-4EF3-BE7D-8A949BD00EBF}" type="slidenum">
              <a:rPr lang="en-US" smtClean="0"/>
              <a:t>2</a:t>
            </a:fld>
            <a:endParaRPr lang="en-US"/>
          </a:p>
        </p:txBody>
      </p:sp>
    </p:spTree>
    <p:extLst>
      <p:ext uri="{BB962C8B-B14F-4D97-AF65-F5344CB8AC3E}">
        <p14:creationId xmlns:p14="http://schemas.microsoft.com/office/powerpoint/2010/main" val="4410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r</a:t>
            </a:r>
            <a:r>
              <a:rPr lang="en-US" dirty="0" smtClean="0"/>
              <a:t>esearch explored</a:t>
            </a:r>
            <a:r>
              <a:rPr lang="en-US" baseline="0" dirty="0" smtClean="0"/>
              <a:t> connecting NFIE flood forecasts to roadway flooding conditions rating curves at low water crossings. Given a flow from the flood forecast on an NHD Plus reach and a rating curve for a culvert on that reach, the headwater elevation at the low water crossing can be interpreted. Where headwater is the height above the center of the culvert, if the distance from the roadway to the center of the culvert is known flooding on a low water crossing can be predicted. As long as HW elevations are geodetic elevations.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1E353A0-A6B0-4EF3-BE7D-8A949BD00EBF}" type="slidenum">
              <a:rPr lang="en-US" smtClean="0"/>
              <a:t>3</a:t>
            </a:fld>
            <a:endParaRPr lang="en-US"/>
          </a:p>
        </p:txBody>
      </p:sp>
    </p:spTree>
    <p:extLst>
      <p:ext uri="{BB962C8B-B14F-4D97-AF65-F5344CB8AC3E}">
        <p14:creationId xmlns:p14="http://schemas.microsoft.com/office/powerpoint/2010/main" val="288088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Travis County is located in an area in Texas nicknamed “Flash Flood Alley”. NOOA an event is considered a flash floods if flooding occurs within 6-hours of the originating event </a:t>
            </a:r>
            <a:r>
              <a:rPr lang="en-US" baseline="0" dirty="0" err="1" smtClean="0"/>
              <a:t>ie</a:t>
            </a:r>
            <a:r>
              <a:rPr lang="en-US" baseline="0" dirty="0" smtClean="0"/>
              <a:t>. Damn break, precipitation event, storage failure. </a:t>
            </a:r>
            <a:r>
              <a:rPr lang="en-US" sz="1200" kern="1200" dirty="0" smtClean="0">
                <a:solidFill>
                  <a:schemeClr val="tx1"/>
                </a:solidFill>
                <a:effectLst/>
                <a:latin typeface="+mn-lt"/>
                <a:ea typeface="+mn-ea"/>
                <a:cs typeface="+mn-cs"/>
              </a:rPr>
              <a:t>Texas leads the Nation in flood related deaths and this is mainly due to the high frequency of flash floods that the state experiences. he Austin Watershed Department reported that since 1960, there have been 60 deaths from flash floods in Travis County with75% of these fatalities occurring in vehicles. “Turn around don’t drown” campaign reminding drivers not to drive through flooded roadways, and in particular low water crossings. The transportation</a:t>
            </a:r>
            <a:r>
              <a:rPr lang="en-US" sz="1200" kern="1200" baseline="0" dirty="0" smtClean="0">
                <a:solidFill>
                  <a:schemeClr val="tx1"/>
                </a:solidFill>
                <a:effectLst/>
                <a:latin typeface="+mn-lt"/>
                <a:ea typeface="+mn-ea"/>
                <a:cs typeface="+mn-cs"/>
              </a:rPr>
              <a:t> sector and the </a:t>
            </a:r>
            <a:r>
              <a:rPr lang="en-US" sz="1200" kern="1200" dirty="0" smtClean="0">
                <a:solidFill>
                  <a:schemeClr val="tx1"/>
                </a:solidFill>
                <a:effectLst/>
                <a:latin typeface="+mn-lt"/>
                <a:ea typeface="+mn-ea"/>
                <a:cs typeface="+mn-cs"/>
              </a:rPr>
              <a:t>NFIE-Response</a:t>
            </a:r>
            <a:r>
              <a:rPr lang="en-US" sz="1200" kern="1200" baseline="0" dirty="0" smtClean="0">
                <a:solidFill>
                  <a:schemeClr val="tx1"/>
                </a:solidFill>
                <a:effectLst/>
                <a:latin typeface="+mn-lt"/>
                <a:ea typeface="+mn-ea"/>
                <a:cs typeface="+mn-cs"/>
              </a:rPr>
              <a:t> are connected in this way – flood prone infrastructure connected to NFIE</a:t>
            </a:r>
            <a:endParaRPr lang="en-US" dirty="0"/>
          </a:p>
        </p:txBody>
      </p:sp>
      <p:sp>
        <p:nvSpPr>
          <p:cNvPr id="4" name="Slide Number Placeholder 3"/>
          <p:cNvSpPr>
            <a:spLocks noGrp="1"/>
          </p:cNvSpPr>
          <p:nvPr>
            <p:ph type="sldNum" sz="quarter" idx="10"/>
          </p:nvPr>
        </p:nvSpPr>
        <p:spPr/>
        <p:txBody>
          <a:bodyPr/>
          <a:lstStyle/>
          <a:p>
            <a:fld id="{21E353A0-A6B0-4EF3-BE7D-8A949BD00EBF}" type="slidenum">
              <a:rPr lang="en-US" smtClean="0"/>
              <a:t>4</a:t>
            </a:fld>
            <a:endParaRPr lang="en-US"/>
          </a:p>
        </p:txBody>
      </p:sp>
    </p:spTree>
    <p:extLst>
      <p:ext uri="{BB962C8B-B14F-4D97-AF65-F5344CB8AC3E}">
        <p14:creationId xmlns:p14="http://schemas.microsoft.com/office/powerpoint/2010/main" val="197703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low water crossing along</a:t>
            </a:r>
            <a:r>
              <a:rPr lang="en-US" baseline="0" dirty="0" smtClean="0"/>
              <a:t> Eanes Creek, COMID 5781289 in the </a:t>
            </a:r>
            <a:r>
              <a:rPr lang="en-US" baseline="0" dirty="0" err="1" smtClean="0"/>
              <a:t>NHDPlus</a:t>
            </a:r>
            <a:r>
              <a:rPr lang="en-US" baseline="0" dirty="0" smtClean="0"/>
              <a:t> Dataset, were selected for this case study. Eanes Creek, nicknamed “Dry Creek” because water is rarely flowing, is prone to flash flooding. </a:t>
            </a:r>
            <a:endParaRPr lang="en-US" dirty="0"/>
          </a:p>
        </p:txBody>
      </p:sp>
      <p:sp>
        <p:nvSpPr>
          <p:cNvPr id="4" name="Slide Number Placeholder 3"/>
          <p:cNvSpPr>
            <a:spLocks noGrp="1"/>
          </p:cNvSpPr>
          <p:nvPr>
            <p:ph type="sldNum" sz="quarter" idx="10"/>
          </p:nvPr>
        </p:nvSpPr>
        <p:spPr/>
        <p:txBody>
          <a:bodyPr/>
          <a:lstStyle/>
          <a:p>
            <a:fld id="{21E353A0-A6B0-4EF3-BE7D-8A949BD00EBF}" type="slidenum">
              <a:rPr lang="en-US" smtClean="0"/>
              <a:t>5</a:t>
            </a:fld>
            <a:endParaRPr lang="en-US"/>
          </a:p>
        </p:txBody>
      </p:sp>
    </p:spTree>
    <p:extLst>
      <p:ext uri="{BB962C8B-B14F-4D97-AF65-F5344CB8AC3E}">
        <p14:creationId xmlns:p14="http://schemas.microsoft.com/office/powerpoint/2010/main" val="168770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roadways</a:t>
            </a:r>
            <a:r>
              <a:rPr lang="en-US" baseline="0" dirty="0" smtClean="0"/>
              <a:t> are important pieces of the transportation network </a:t>
            </a:r>
          </a:p>
          <a:p>
            <a:r>
              <a:rPr lang="en-US" baseline="0" dirty="0" smtClean="0"/>
              <a:t>Bee Caves Road FM (Farm to Market road) 2244</a:t>
            </a:r>
          </a:p>
          <a:p>
            <a:r>
              <a:rPr lang="en-US" baseline="0" dirty="0" err="1" smtClean="0"/>
              <a:t>Edgrove</a:t>
            </a:r>
            <a:r>
              <a:rPr lang="en-US" baseline="0" dirty="0" smtClean="0"/>
              <a:t> Drive </a:t>
            </a:r>
            <a:endParaRPr lang="en-US" dirty="0"/>
          </a:p>
        </p:txBody>
      </p:sp>
      <p:sp>
        <p:nvSpPr>
          <p:cNvPr id="4" name="Slide Number Placeholder 3"/>
          <p:cNvSpPr>
            <a:spLocks noGrp="1"/>
          </p:cNvSpPr>
          <p:nvPr>
            <p:ph type="sldNum" sz="quarter" idx="10"/>
          </p:nvPr>
        </p:nvSpPr>
        <p:spPr/>
        <p:txBody>
          <a:bodyPr/>
          <a:lstStyle/>
          <a:p>
            <a:fld id="{21E353A0-A6B0-4EF3-BE7D-8A949BD00EBF}" type="slidenum">
              <a:rPr lang="en-US" smtClean="0"/>
              <a:t>6</a:t>
            </a:fld>
            <a:endParaRPr lang="en-US"/>
          </a:p>
        </p:txBody>
      </p:sp>
    </p:spTree>
    <p:extLst>
      <p:ext uri="{BB962C8B-B14F-4D97-AF65-F5344CB8AC3E}">
        <p14:creationId xmlns:p14="http://schemas.microsoft.com/office/powerpoint/2010/main" val="125278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Routine</a:t>
            </a:r>
            <a:r>
              <a:rPr lang="en-US" baseline="0" dirty="0" smtClean="0"/>
              <a:t> maintenance is very important for culvert because debris will accumulate around inlets during storm events. If these are not cleared regularly the culverts will not be able to convey design flow during storm events. The survey found the culverts for this case study in degraded condition. </a:t>
            </a:r>
            <a:endParaRPr lang="en-US" dirty="0"/>
          </a:p>
        </p:txBody>
      </p:sp>
      <p:sp>
        <p:nvSpPr>
          <p:cNvPr id="4" name="Slide Number Placeholder 3"/>
          <p:cNvSpPr>
            <a:spLocks noGrp="1"/>
          </p:cNvSpPr>
          <p:nvPr>
            <p:ph type="sldNum" sz="quarter" idx="10"/>
          </p:nvPr>
        </p:nvSpPr>
        <p:spPr/>
        <p:txBody>
          <a:bodyPr/>
          <a:lstStyle/>
          <a:p>
            <a:fld id="{21E353A0-A6B0-4EF3-BE7D-8A949BD00EBF}" type="slidenum">
              <a:rPr lang="en-US" smtClean="0"/>
              <a:t>7</a:t>
            </a:fld>
            <a:endParaRPr lang="en-US"/>
          </a:p>
        </p:txBody>
      </p:sp>
    </p:spTree>
    <p:extLst>
      <p:ext uri="{BB962C8B-B14F-4D97-AF65-F5344CB8AC3E}">
        <p14:creationId xmlns:p14="http://schemas.microsoft.com/office/powerpoint/2010/main" val="137760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353A0-A6B0-4EF3-BE7D-8A949BD00EBF}" type="slidenum">
              <a:rPr lang="en-US" smtClean="0"/>
              <a:t>9</a:t>
            </a:fld>
            <a:endParaRPr lang="en-US"/>
          </a:p>
        </p:txBody>
      </p:sp>
    </p:spTree>
    <p:extLst>
      <p:ext uri="{BB962C8B-B14F-4D97-AF65-F5344CB8AC3E}">
        <p14:creationId xmlns:p14="http://schemas.microsoft.com/office/powerpoint/2010/main" val="359533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353A0-A6B0-4EF3-BE7D-8A949BD00EBF}" type="slidenum">
              <a:rPr lang="en-US" smtClean="0"/>
              <a:t>11</a:t>
            </a:fld>
            <a:endParaRPr lang="en-US"/>
          </a:p>
        </p:txBody>
      </p:sp>
    </p:spTree>
    <p:extLst>
      <p:ext uri="{BB962C8B-B14F-4D97-AF65-F5344CB8AC3E}">
        <p14:creationId xmlns:p14="http://schemas.microsoft.com/office/powerpoint/2010/main" val="4037661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the analysis portion in </a:t>
            </a:r>
            <a:r>
              <a:rPr lang="en-US" baseline="0" dirty="0" err="1" smtClean="0"/>
              <a:t>culvertmaster</a:t>
            </a:r>
            <a:r>
              <a:rPr lang="en-US" baseline="0" dirty="0" smtClean="0"/>
              <a:t> I was able to enter the elevation of the roadway in stations, and also culvert data. The analysis section particularly helpful because I could model different culvert size combinations and add different sizes to the shape library. The roadway is modeled as a </a:t>
            </a:r>
            <a:r>
              <a:rPr lang="en-US" baseline="0" dirty="0" err="1" smtClean="0"/>
              <a:t>broadcrested</a:t>
            </a:r>
            <a:r>
              <a:rPr lang="en-US" baseline="0" dirty="0" smtClean="0"/>
              <a:t> weir and once the low water crossing reaches the road surface the program combines the culvert and road surface rating curves. It was also very interesting to find that I could obtain the road rating curve by itself. </a:t>
            </a:r>
            <a:endParaRPr lang="en-US" dirty="0"/>
          </a:p>
        </p:txBody>
      </p:sp>
      <p:sp>
        <p:nvSpPr>
          <p:cNvPr id="4" name="Slide Number Placeholder 3"/>
          <p:cNvSpPr>
            <a:spLocks noGrp="1"/>
          </p:cNvSpPr>
          <p:nvPr>
            <p:ph type="sldNum" sz="quarter" idx="10"/>
          </p:nvPr>
        </p:nvSpPr>
        <p:spPr/>
        <p:txBody>
          <a:bodyPr/>
          <a:lstStyle/>
          <a:p>
            <a:fld id="{21E353A0-A6B0-4EF3-BE7D-8A949BD00EBF}" type="slidenum">
              <a:rPr lang="en-US" smtClean="0"/>
              <a:t>13</a:t>
            </a:fld>
            <a:endParaRPr lang="en-US"/>
          </a:p>
        </p:txBody>
      </p:sp>
    </p:spTree>
    <p:extLst>
      <p:ext uri="{BB962C8B-B14F-4D97-AF65-F5344CB8AC3E}">
        <p14:creationId xmlns:p14="http://schemas.microsoft.com/office/powerpoint/2010/main" val="398300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E02299-3EB5-4FD3-AD04-59D46C3439CB}"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D90F-C652-4253-8F57-B47C4C40E9A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02299-3EB5-4FD3-AD04-59D46C3439CB}"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D90F-C652-4253-8F57-B47C4C40E9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E02299-3EB5-4FD3-AD04-59D46C3439CB}"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D90F-C652-4253-8F57-B47C4C40E9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02299-3EB5-4FD3-AD04-59D46C3439CB}"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D90F-C652-4253-8F57-B47C4C40E9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02299-3EB5-4FD3-AD04-59D46C3439CB}"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D90F-C652-4253-8F57-B47C4C40E9A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E02299-3EB5-4FD3-AD04-59D46C3439CB}"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D90F-C652-4253-8F57-B47C4C40E9A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E02299-3EB5-4FD3-AD04-59D46C3439CB}"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FD90F-C652-4253-8F57-B47C4C40E9A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E02299-3EB5-4FD3-AD04-59D46C3439CB}"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FD90F-C652-4253-8F57-B47C4C40E9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02299-3EB5-4FD3-AD04-59D46C3439CB}"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FD90F-C652-4253-8F57-B47C4C40E9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02299-3EB5-4FD3-AD04-59D46C3439CB}"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D90F-C652-4253-8F57-B47C4C40E9A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02299-3EB5-4FD3-AD04-59D46C3439CB}"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D90F-C652-4253-8F57-B47C4C40E9A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5E02299-3EB5-4FD3-AD04-59D46C3439CB}" type="datetimeFigureOut">
              <a:rPr lang="en-US" smtClean="0"/>
              <a:t>5/6/2015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03FD90F-C652-4253-8F57-B47C4C40E9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153400" cy="1470025"/>
          </a:xfrm>
        </p:spPr>
        <p:txBody>
          <a:bodyPr/>
          <a:lstStyle/>
          <a:p>
            <a:r>
              <a:rPr lang="en-US" dirty="0" smtClean="0"/>
              <a:t>NFIE-Response in </a:t>
            </a:r>
            <a:br>
              <a:rPr lang="en-US" dirty="0" smtClean="0"/>
            </a:br>
            <a:r>
              <a:rPr lang="en-US" dirty="0" smtClean="0"/>
              <a:t>Travis County, TX </a:t>
            </a:r>
            <a:endParaRPr lang="en-US" dirty="0"/>
          </a:p>
        </p:txBody>
      </p:sp>
      <p:sp>
        <p:nvSpPr>
          <p:cNvPr id="3" name="Subtitle 2"/>
          <p:cNvSpPr>
            <a:spLocks noGrp="1"/>
          </p:cNvSpPr>
          <p:nvPr>
            <p:ph type="subTitle" idx="1"/>
          </p:nvPr>
        </p:nvSpPr>
        <p:spPr>
          <a:xfrm>
            <a:off x="1600200" y="3581400"/>
            <a:ext cx="6400800" cy="1752600"/>
          </a:xfrm>
        </p:spPr>
        <p:txBody>
          <a:bodyPr/>
          <a:lstStyle/>
          <a:p>
            <a:r>
              <a:rPr lang="en-US" dirty="0" smtClean="0"/>
              <a:t>Presented by, Cassandra Fagan </a:t>
            </a:r>
          </a:p>
          <a:p>
            <a:r>
              <a:rPr lang="en-US" dirty="0" smtClean="0"/>
              <a:t>May 6, 2015 </a:t>
            </a:r>
            <a:endParaRPr lang="en-US" dirty="0"/>
          </a:p>
        </p:txBody>
      </p:sp>
    </p:spTree>
    <p:extLst>
      <p:ext uri="{BB962C8B-B14F-4D97-AF65-F5344CB8AC3E}">
        <p14:creationId xmlns:p14="http://schemas.microsoft.com/office/powerpoint/2010/main" val="4252629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Profiles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2012904"/>
            <a:ext cx="4229100" cy="2957064"/>
          </a:xfrm>
          <a:prstGeom prst="rect">
            <a:avLst/>
          </a:prstGeom>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26441" y="917440"/>
            <a:ext cx="4114800" cy="24819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657599"/>
            <a:ext cx="4269241" cy="2979965"/>
          </a:xfrm>
          <a:prstGeom prst="rect">
            <a:avLst/>
          </a:prstGeom>
        </p:spPr>
      </p:pic>
    </p:spTree>
    <p:extLst>
      <p:ext uri="{BB962C8B-B14F-4D97-AF65-F5344CB8AC3E}">
        <p14:creationId xmlns:p14="http://schemas.microsoft.com/office/powerpoint/2010/main" val="1135893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Eanes Creek Cross Sections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5997164"/>
              </p:ext>
            </p:extLst>
          </p:nvPr>
        </p:nvGraphicFramePr>
        <p:xfrm>
          <a:off x="914400" y="1752600"/>
          <a:ext cx="7467600"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041200632"/>
              </p:ext>
            </p:extLst>
          </p:nvPr>
        </p:nvGraphicFramePr>
        <p:xfrm>
          <a:off x="990600" y="1752600"/>
          <a:ext cx="7315200" cy="47029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428982414"/>
              </p:ext>
            </p:extLst>
          </p:nvPr>
        </p:nvGraphicFramePr>
        <p:xfrm>
          <a:off x="990600" y="1600200"/>
          <a:ext cx="7229476" cy="47553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22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63081"/>
            <a:ext cx="4733545" cy="33133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6" name="Group 5"/>
          <p:cNvGrpSpPr/>
          <p:nvPr/>
        </p:nvGrpSpPr>
        <p:grpSpPr>
          <a:xfrm>
            <a:off x="1752600" y="1672484"/>
            <a:ext cx="3810000" cy="2899516"/>
            <a:chOff x="4946788" y="2772405"/>
            <a:chExt cx="4197212" cy="2640329"/>
          </a:xfrm>
        </p:grpSpPr>
        <p:pic>
          <p:nvPicPr>
            <p:cNvPr id="7" name="Picture 6"/>
            <p:cNvPicPr/>
            <p:nvPr/>
          </p:nvPicPr>
          <p:blipFill rotWithShape="1">
            <a:blip r:embed="rId3">
              <a:extLst>
                <a:ext uri="{28A0092B-C50C-407E-A947-70E740481C1C}">
                  <a14:useLocalDpi xmlns:a14="http://schemas.microsoft.com/office/drawing/2010/main" val="0"/>
                </a:ext>
              </a:extLst>
            </a:blip>
            <a:srcRect r="2411"/>
            <a:stretch/>
          </p:blipFill>
          <p:spPr bwMode="auto">
            <a:xfrm>
              <a:off x="4946788" y="2772405"/>
              <a:ext cx="4197212" cy="2640329"/>
            </a:xfrm>
            <a:prstGeom prst="rect">
              <a:avLst/>
            </a:prstGeom>
            <a:noFill/>
            <a:ln>
              <a:noFill/>
            </a:ln>
            <a:extLst>
              <a:ext uri="{53640926-AAD7-44D8-BBD7-CCE9431645EC}">
                <a14:shadowObscured xmlns:a14="http://schemas.microsoft.com/office/drawing/2010/main"/>
              </a:ext>
            </a:extLst>
          </p:spPr>
        </p:pic>
        <p:cxnSp>
          <p:nvCxnSpPr>
            <p:cNvPr id="8" name="Straight Arrow Connector 7"/>
            <p:cNvCxnSpPr/>
            <p:nvPr/>
          </p:nvCxnSpPr>
          <p:spPr>
            <a:xfrm flipV="1">
              <a:off x="7086600" y="4092570"/>
              <a:ext cx="0" cy="93663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410200" y="4092569"/>
              <a:ext cx="1676400"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618745" y="533400"/>
            <a:ext cx="8229600" cy="990600"/>
          </a:xfrm>
        </p:spPr>
        <p:txBody>
          <a:bodyPr/>
          <a:lstStyle/>
          <a:p>
            <a:pPr lvl="0"/>
            <a:r>
              <a:rPr lang="en-US" altLang="en-US" dirty="0">
                <a:solidFill>
                  <a:srgbClr val="0070C0"/>
                </a:solidFill>
                <a:latin typeface="Calibri" pitchFamily="34" charset="0"/>
                <a:cs typeface="Arial" pitchFamily="34" charset="0"/>
              </a:rPr>
              <a:t> </a:t>
            </a:r>
            <a:r>
              <a:rPr lang="en-US" altLang="en-US" dirty="0">
                <a:solidFill>
                  <a:srgbClr val="00B0F0"/>
                </a:solidFill>
                <a:latin typeface="Calibri" pitchFamily="34" charset="0"/>
                <a:cs typeface="Arial" pitchFamily="34" charset="0"/>
              </a:rPr>
              <a:t>Color assigned </a:t>
            </a:r>
            <a:r>
              <a:rPr lang="en-US" altLang="en-US" dirty="0">
                <a:solidFill>
                  <a:srgbClr val="000000"/>
                </a:solidFill>
                <a:latin typeface="Calibri" pitchFamily="34" charset="0"/>
                <a:cs typeface="Arial" pitchFamily="34" charset="0"/>
              </a:rPr>
              <a:t>to </a:t>
            </a:r>
            <a:r>
              <a:rPr lang="en-US" altLang="en-US" dirty="0" smtClean="0">
                <a:solidFill>
                  <a:srgbClr val="000000"/>
                </a:solidFill>
                <a:latin typeface="Calibri" pitchFamily="34" charset="0"/>
                <a:cs typeface="Arial" pitchFamily="34" charset="0"/>
              </a:rPr>
              <a:t>culvert </a:t>
            </a:r>
            <a:r>
              <a:rPr lang="en-US" altLang="en-US" dirty="0">
                <a:solidFill>
                  <a:srgbClr val="000000"/>
                </a:solidFill>
                <a:latin typeface="Calibri" pitchFamily="34" charset="0"/>
                <a:cs typeface="Arial" pitchFamily="34" charset="0"/>
              </a:rPr>
              <a:t>locations </a:t>
            </a:r>
            <a:r>
              <a:rPr lang="en-US" altLang="en-US" dirty="0">
                <a:solidFill>
                  <a:srgbClr val="00B0F0"/>
                </a:solidFill>
                <a:latin typeface="Calibri" pitchFamily="34" charset="0"/>
                <a:cs typeface="Arial" pitchFamily="34" charset="0"/>
              </a:rPr>
              <a:t>according to risk </a:t>
            </a:r>
            <a:r>
              <a:rPr lang="en-US" altLang="en-US" dirty="0">
                <a:solidFill>
                  <a:srgbClr val="000000"/>
                </a:solidFill>
                <a:latin typeface="Calibri" pitchFamily="34" charset="0"/>
                <a:cs typeface="Arial" pitchFamily="34" charset="0"/>
              </a:rPr>
              <a:t>provided from streamflow forecast &amp; rating curve</a:t>
            </a:r>
          </a:p>
          <a:p>
            <a:endParaRPr lang="en-US" dirty="0"/>
          </a:p>
        </p:txBody>
      </p:sp>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59"/>
          <a:stretch/>
        </p:blipFill>
        <p:spPr bwMode="auto">
          <a:xfrm>
            <a:off x="6477000" y="1672484"/>
            <a:ext cx="1759641" cy="354725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cxnSp>
        <p:nvCxnSpPr>
          <p:cNvPr id="16" name="Straight Arrow Connector 15"/>
          <p:cNvCxnSpPr/>
          <p:nvPr/>
        </p:nvCxnSpPr>
        <p:spPr>
          <a:xfrm flipH="1">
            <a:off x="3200400" y="2743200"/>
            <a:ext cx="3276600" cy="3048000"/>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288017" y="2438400"/>
            <a:ext cx="1188983" cy="0"/>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6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Rating Curves from CulvertMaster</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2" r="2237"/>
          <a:stretch/>
        </p:blipFill>
        <p:spPr bwMode="auto">
          <a:xfrm>
            <a:off x="1173432" y="1676400"/>
            <a:ext cx="6629400" cy="432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5732" y="6234005"/>
            <a:ext cx="7924800" cy="369332"/>
          </a:xfrm>
          <a:prstGeom prst="rect">
            <a:avLst/>
          </a:prstGeom>
          <a:noFill/>
        </p:spPr>
        <p:txBody>
          <a:bodyPr wrap="square" rtlCol="0">
            <a:spAutoFit/>
          </a:bodyPr>
          <a:lstStyle/>
          <a:p>
            <a:r>
              <a:rPr lang="en-US" dirty="0" smtClean="0"/>
              <a:t>Eanes Creek at Bee Caves Road Low water Crossing  design flow = 139 cfs </a:t>
            </a:r>
            <a:endParaRPr lang="en-US" dirty="0"/>
          </a:p>
        </p:txBody>
      </p:sp>
      <p:pic>
        <p:nvPicPr>
          <p:cNvPr id="1026"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959" b="3241"/>
          <a:stretch/>
        </p:blipFill>
        <p:spPr bwMode="auto">
          <a:xfrm>
            <a:off x="1013369" y="1638299"/>
            <a:ext cx="6949526" cy="436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7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Compare results from </a:t>
            </a:r>
            <a:r>
              <a:rPr lang="en-US" dirty="0" err="1"/>
              <a:t>arial</a:t>
            </a:r>
            <a:r>
              <a:rPr lang="en-US" dirty="0"/>
              <a:t> LiDAR </a:t>
            </a:r>
            <a:r>
              <a:rPr lang="en-US" dirty="0" smtClean="0"/>
              <a:t>survey results to land based LiDAR results </a:t>
            </a:r>
          </a:p>
          <a:p>
            <a:pPr marL="0" indent="0">
              <a:buNone/>
            </a:pPr>
            <a:endParaRPr lang="en-US" dirty="0" smtClean="0"/>
          </a:p>
          <a:p>
            <a:r>
              <a:rPr lang="en-US" dirty="0" smtClean="0"/>
              <a:t>Model culverts with blockages – possibly by increasing the entrance loss coefficients </a:t>
            </a:r>
          </a:p>
          <a:p>
            <a:endParaRPr lang="en-US" dirty="0" smtClean="0"/>
          </a:p>
          <a:p>
            <a:r>
              <a:rPr lang="en-US" dirty="0" smtClean="0"/>
              <a:t>Using Richard’s code, extract cross-sections for Eanes Creek rather than doing it manually</a:t>
            </a:r>
          </a:p>
          <a:p>
            <a:endParaRPr lang="en-US" dirty="0" smtClean="0"/>
          </a:p>
        </p:txBody>
      </p:sp>
    </p:spTree>
    <p:extLst>
      <p:ext uri="{BB962C8B-B14F-4D97-AF65-F5344CB8AC3E}">
        <p14:creationId xmlns:p14="http://schemas.microsoft.com/office/powerpoint/2010/main" val="2057122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531" y="1160919"/>
            <a:ext cx="2895600" cy="51433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38"/>
          <a:stretch/>
        </p:blipFill>
        <p:spPr bwMode="auto">
          <a:xfrm>
            <a:off x="5639045" y="1289877"/>
            <a:ext cx="3126893" cy="488547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1928764"/>
            <a:ext cx="2362446" cy="330202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extBox 1"/>
          <p:cNvSpPr txBox="1"/>
          <p:nvPr/>
        </p:nvSpPr>
        <p:spPr>
          <a:xfrm>
            <a:off x="418531" y="367636"/>
            <a:ext cx="6934200" cy="630942"/>
          </a:xfrm>
          <a:prstGeom prst="rect">
            <a:avLst/>
          </a:prstGeom>
          <a:noFill/>
        </p:spPr>
        <p:txBody>
          <a:bodyPr wrap="square" rtlCol="0">
            <a:spAutoFit/>
          </a:bodyPr>
          <a:lstStyle/>
          <a:p>
            <a:r>
              <a:rPr lang="en-US" sz="3500" dirty="0" smtClean="0"/>
              <a:t>NFIE Components: </a:t>
            </a:r>
            <a:endParaRPr lang="en-US" sz="3500" dirty="0"/>
          </a:p>
        </p:txBody>
      </p:sp>
      <p:sp>
        <p:nvSpPr>
          <p:cNvPr id="3" name="Rectangle 2"/>
          <p:cNvSpPr/>
          <p:nvPr/>
        </p:nvSpPr>
        <p:spPr>
          <a:xfrm>
            <a:off x="5735356" y="1072486"/>
            <a:ext cx="2743200" cy="219875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70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noAutofit/>
          </a:bodyPr>
          <a:lstStyle/>
          <a:p>
            <a:pPr algn="ctr"/>
            <a:r>
              <a:rPr lang="en-US" sz="3500" dirty="0" smtClean="0"/>
              <a:t>Connecting NFIE </a:t>
            </a:r>
            <a:r>
              <a:rPr lang="en-US" sz="3500" dirty="0"/>
              <a:t>F</a:t>
            </a:r>
            <a:r>
              <a:rPr lang="en-US" sz="3500" dirty="0" smtClean="0"/>
              <a:t>lood Forecasts </a:t>
            </a:r>
            <a:r>
              <a:rPr lang="en-US" sz="3500" dirty="0" smtClean="0">
                <a:sym typeface="Wingdings" panose="05000000000000000000" pitchFamily="2" charset="2"/>
              </a:rPr>
              <a:t>to  R</a:t>
            </a:r>
            <a:r>
              <a:rPr lang="en-US" sz="3500" dirty="0" smtClean="0"/>
              <a:t>oadway Flooding </a:t>
            </a:r>
            <a:endParaRPr lang="en-US" sz="35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2031631"/>
            <a:ext cx="4143872" cy="338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rrowheads="1"/>
          </p:cNvSpPr>
          <p:nvPr/>
        </p:nvSpPr>
        <p:spPr bwMode="auto">
          <a:xfrm>
            <a:off x="4191000" y="3893340"/>
            <a:ext cx="676979" cy="398461"/>
          </a:xfrm>
          <a:prstGeom prst="rightArrow">
            <a:avLst>
              <a:gd name="adj1" fmla="val 50000"/>
              <a:gd name="adj2" fmla="val 40811"/>
            </a:avLst>
          </a:prstGeom>
          <a:solidFill>
            <a:srgbClr val="3399FF"/>
          </a:solidFill>
          <a:ln w="3175" algn="in">
            <a:solidFill>
              <a:srgbClr val="00B0F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TextBox 2"/>
          <p:cNvSpPr txBox="1"/>
          <p:nvPr/>
        </p:nvSpPr>
        <p:spPr>
          <a:xfrm>
            <a:off x="4946788" y="2031631"/>
            <a:ext cx="3851206" cy="830997"/>
          </a:xfrm>
          <a:prstGeom prst="rect">
            <a:avLst/>
          </a:prstGeom>
          <a:solidFill>
            <a:schemeClr val="bg1"/>
          </a:solidFill>
        </p:spPr>
        <p:txBody>
          <a:bodyPr wrap="square" rtlCol="0">
            <a:spAutoFit/>
          </a:bodyPr>
          <a:lstStyle/>
          <a:p>
            <a:pPr algn="ctr"/>
            <a:r>
              <a:rPr lang="en-US" sz="2400" dirty="0" smtClean="0">
                <a:latin typeface="Calibri" panose="020F0502020204030204" pitchFamily="34" charset="0"/>
              </a:rPr>
              <a:t>Rating Curve at Low Water Crossing </a:t>
            </a:r>
          </a:p>
        </p:txBody>
      </p:sp>
      <p:grpSp>
        <p:nvGrpSpPr>
          <p:cNvPr id="6" name="Group 5"/>
          <p:cNvGrpSpPr/>
          <p:nvPr/>
        </p:nvGrpSpPr>
        <p:grpSpPr>
          <a:xfrm>
            <a:off x="4946788" y="2772405"/>
            <a:ext cx="4197212" cy="2640329"/>
            <a:chOff x="4946788" y="2772405"/>
            <a:chExt cx="4197212" cy="2640329"/>
          </a:xfrm>
        </p:grpSpPr>
        <p:pic>
          <p:nvPicPr>
            <p:cNvPr id="5" name="Picture 4"/>
            <p:cNvPicPr/>
            <p:nvPr/>
          </p:nvPicPr>
          <p:blipFill rotWithShape="1">
            <a:blip r:embed="rId4">
              <a:extLst>
                <a:ext uri="{28A0092B-C50C-407E-A947-70E740481C1C}">
                  <a14:useLocalDpi xmlns:a14="http://schemas.microsoft.com/office/drawing/2010/main" val="0"/>
                </a:ext>
              </a:extLst>
            </a:blip>
            <a:srcRect r="2411"/>
            <a:stretch/>
          </p:blipFill>
          <p:spPr bwMode="auto">
            <a:xfrm>
              <a:off x="4946788" y="2772405"/>
              <a:ext cx="4197212" cy="2640329"/>
            </a:xfrm>
            <a:prstGeom prst="rect">
              <a:avLst/>
            </a:prstGeom>
            <a:noFill/>
            <a:ln>
              <a:noFill/>
            </a:ln>
            <a:extLst>
              <a:ext uri="{53640926-AAD7-44D8-BBD7-CCE9431645EC}">
                <a14:shadowObscured xmlns:a14="http://schemas.microsoft.com/office/drawing/2010/main"/>
              </a:ext>
            </a:extLst>
          </p:spPr>
        </p:pic>
        <p:cxnSp>
          <p:nvCxnSpPr>
            <p:cNvPr id="7" name="Straight Arrow Connector 6"/>
            <p:cNvCxnSpPr/>
            <p:nvPr/>
          </p:nvCxnSpPr>
          <p:spPr>
            <a:xfrm flipV="1">
              <a:off x="7086600" y="4092570"/>
              <a:ext cx="0" cy="93663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410200" y="4092569"/>
              <a:ext cx="1676400"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0018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Flood Alley</a:t>
            </a:r>
            <a:endParaRPr lang="en-US" dirty="0"/>
          </a:p>
        </p:txBody>
      </p:sp>
      <p:pic>
        <p:nvPicPr>
          <p:cNvPr id="4" name="Content Placeholder 3" descr="http://www.floodsafety.com/media/maps/texas/texasscarp760.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21318"/>
            <a:ext cx="8229600" cy="4634564"/>
          </a:xfrm>
          <a:prstGeom prst="rect">
            <a:avLst/>
          </a:prstGeom>
          <a:noFill/>
          <a:ln>
            <a:noFill/>
          </a:ln>
        </p:spPr>
      </p:pic>
    </p:spTree>
    <p:extLst>
      <p:ext uri="{BB962C8B-B14F-4D97-AF65-F5344CB8AC3E}">
        <p14:creationId xmlns:p14="http://schemas.microsoft.com/office/powerpoint/2010/main" val="2571430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153400" cy="533399"/>
          </a:xfrm>
        </p:spPr>
        <p:txBody>
          <a:bodyPr>
            <a:noAutofit/>
          </a:bodyPr>
          <a:lstStyle/>
          <a:p>
            <a:r>
              <a:rPr lang="en-US" sz="3500" dirty="0" smtClean="0"/>
              <a:t>Rollingwood, TX Low Water Crossings </a:t>
            </a:r>
            <a:endParaRPr lang="en-US" sz="35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4572000" cy="568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400" r="8399"/>
          <a:stretch/>
        </p:blipFill>
        <p:spPr bwMode="auto">
          <a:xfrm>
            <a:off x="4804422" y="1371600"/>
            <a:ext cx="409784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98324" y="3115003"/>
            <a:ext cx="990600" cy="7239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10400" y="4953000"/>
            <a:ext cx="1891862" cy="369332"/>
          </a:xfrm>
          <a:prstGeom prst="rect">
            <a:avLst/>
          </a:prstGeom>
          <a:noFill/>
        </p:spPr>
        <p:txBody>
          <a:bodyPr wrap="square" rtlCol="0">
            <a:spAutoFit/>
          </a:bodyPr>
          <a:lstStyle/>
          <a:p>
            <a:r>
              <a:rPr lang="en-US" dirty="0" smtClean="0"/>
              <a:t>Travis County </a:t>
            </a:r>
            <a:endParaRPr lang="en-US" dirty="0"/>
          </a:p>
        </p:txBody>
      </p:sp>
      <p:pic>
        <p:nvPicPr>
          <p:cNvPr id="1029" name="Picture 5" descr="beecavesfloo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44" y="4267200"/>
            <a:ext cx="2637278" cy="2365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12" name="Straight Arrow Connector 11"/>
          <p:cNvCxnSpPr/>
          <p:nvPr/>
        </p:nvCxnSpPr>
        <p:spPr>
          <a:xfrm flipH="1">
            <a:off x="2860622" y="3549051"/>
            <a:ext cx="492177" cy="71814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descr="EanesCreekFloo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2551" y="4313882"/>
            <a:ext cx="2701978" cy="2272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27" name="Straight Arrow Connector 26"/>
          <p:cNvCxnSpPr/>
          <p:nvPr/>
        </p:nvCxnSpPr>
        <p:spPr>
          <a:xfrm>
            <a:off x="3581400" y="3476953"/>
            <a:ext cx="304800" cy="84147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62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these roadways 	</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47243"/>
            <a:ext cx="757234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105400"/>
            <a:ext cx="5046344" cy="14574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5732144" y="5410200"/>
            <a:ext cx="581978"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096000" y="5105400"/>
            <a:ext cx="550544" cy="304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1905000" y="6229453"/>
            <a:ext cx="3733800" cy="323165"/>
          </a:xfrm>
          <a:prstGeom prst="rect">
            <a:avLst/>
          </a:prstGeom>
          <a:noFill/>
        </p:spPr>
        <p:txBody>
          <a:bodyPr wrap="square" rtlCol="0">
            <a:spAutoFit/>
          </a:bodyPr>
          <a:lstStyle/>
          <a:p>
            <a:r>
              <a:rPr lang="en-US" sz="1500" dirty="0" smtClean="0"/>
              <a:t>New Development on Bee Caves Road</a:t>
            </a:r>
            <a:endParaRPr lang="en-US" sz="1500" dirty="0"/>
          </a:p>
        </p:txBody>
      </p:sp>
      <p:sp>
        <p:nvSpPr>
          <p:cNvPr id="10" name="Rectangle 9"/>
          <p:cNvSpPr/>
          <p:nvPr/>
        </p:nvSpPr>
        <p:spPr>
          <a:xfrm>
            <a:off x="7315200" y="5010150"/>
            <a:ext cx="914400" cy="495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96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 y="266700"/>
            <a:ext cx="8229600" cy="990600"/>
          </a:xfrm>
        </p:spPr>
        <p:txBody>
          <a:bodyPr/>
          <a:lstStyle/>
          <a:p>
            <a:r>
              <a:rPr lang="en-US" dirty="0" smtClean="0"/>
              <a:t>Survey:</a:t>
            </a:r>
            <a:endParaRPr lang="en-US" dirty="0"/>
          </a:p>
        </p:txBody>
      </p:sp>
      <p:sp>
        <p:nvSpPr>
          <p:cNvPr id="3" name="Content Placeholder 2"/>
          <p:cNvSpPr>
            <a:spLocks noGrp="1"/>
          </p:cNvSpPr>
          <p:nvPr>
            <p:ph idx="1"/>
          </p:nvPr>
        </p:nvSpPr>
        <p:spPr>
          <a:xfrm>
            <a:off x="228600" y="1143000"/>
            <a:ext cx="8553450" cy="762318"/>
          </a:xfrm>
        </p:spPr>
        <p:txBody>
          <a:bodyPr>
            <a:normAutofit/>
          </a:bodyPr>
          <a:lstStyle/>
          <a:p>
            <a:r>
              <a:rPr lang="en-US" dirty="0" smtClean="0"/>
              <a:t>Culverts were in poor condition and in need of maintenance </a:t>
            </a:r>
            <a:endParaRPr lang="en-US" dirty="0"/>
          </a:p>
        </p:txBody>
      </p:sp>
      <p:pic>
        <p:nvPicPr>
          <p:cNvPr id="4" name="Picture 3" descr="C:\Users\Cassandra\Downloads\BCRInlet (1).JPG"/>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883" y="3495516"/>
            <a:ext cx="3028634" cy="2133600"/>
          </a:xfrm>
          <a:prstGeom prst="rect">
            <a:avLst/>
          </a:prstGeom>
          <a:noFill/>
          <a:ln>
            <a:noFill/>
          </a:ln>
        </p:spPr>
      </p:pic>
      <p:pic>
        <p:nvPicPr>
          <p:cNvPr id="5" name="Picture 4" descr="C:\Users\Cassandra\Downloads\BCRInlet.JPG"/>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267108" y="3447890"/>
            <a:ext cx="3028632" cy="2228851"/>
          </a:xfrm>
          <a:prstGeom prst="rect">
            <a:avLst/>
          </a:prstGeom>
          <a:noFill/>
          <a:ln>
            <a:noFill/>
          </a:ln>
        </p:spPr>
      </p:pic>
      <p:pic>
        <p:nvPicPr>
          <p:cNvPr id="6" name="Picture 5" descr="C:\Users\Cassandra\Downloads\ERInlet (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 y="3023867"/>
            <a:ext cx="4400550" cy="3052765"/>
          </a:xfrm>
          <a:prstGeom prst="rect">
            <a:avLst/>
          </a:prstGeom>
          <a:noFill/>
          <a:ln>
            <a:noFill/>
          </a:ln>
        </p:spPr>
      </p:pic>
      <p:sp>
        <p:nvSpPr>
          <p:cNvPr id="8" name="Content Placeholder 2"/>
          <p:cNvSpPr txBox="1">
            <a:spLocks/>
          </p:cNvSpPr>
          <p:nvPr/>
        </p:nvSpPr>
        <p:spPr>
          <a:xfrm>
            <a:off x="533400" y="1899919"/>
            <a:ext cx="8229600" cy="65405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sz="3200" dirty="0" smtClean="0"/>
              <a:t>Inlet versus Outlet Conditions </a:t>
            </a:r>
            <a:endParaRPr lang="en-US" sz="3200" dirty="0"/>
          </a:p>
        </p:txBody>
      </p:sp>
      <p:pic>
        <p:nvPicPr>
          <p:cNvPr id="9" name="Picture 8" descr="C:\Users\Cassandra\Downloads\BCROutlet.JPG"/>
          <p:cNvPicPr/>
          <p:nvPr/>
        </p:nvPicPr>
        <p:blipFill rotWithShape="1">
          <a:blip r:embed="rId6" cstate="print">
            <a:extLst>
              <a:ext uri="{28A0092B-C50C-407E-A947-70E740481C1C}">
                <a14:useLocalDpi xmlns:a14="http://schemas.microsoft.com/office/drawing/2010/main" val="0"/>
              </a:ext>
            </a:extLst>
          </a:blip>
          <a:srcRect t="10601" b="11125"/>
          <a:stretch/>
        </p:blipFill>
        <p:spPr bwMode="auto">
          <a:xfrm>
            <a:off x="5334000" y="3130234"/>
            <a:ext cx="3049905" cy="2946399"/>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304800" y="2614885"/>
            <a:ext cx="7600950" cy="369332"/>
          </a:xfrm>
          <a:prstGeom prst="rect">
            <a:avLst/>
          </a:prstGeom>
          <a:solidFill>
            <a:schemeClr val="bg1"/>
          </a:solidFill>
        </p:spPr>
        <p:txBody>
          <a:bodyPr wrap="square" rtlCol="0">
            <a:spAutoFit/>
          </a:bodyPr>
          <a:lstStyle/>
          <a:p>
            <a:r>
              <a:rPr lang="en-US" dirty="0" smtClean="0"/>
              <a:t>Eanes Creek at Bee Caves Road Low Water Crossing </a:t>
            </a:r>
            <a:endParaRPr lang="en-US" dirty="0"/>
          </a:p>
        </p:txBody>
      </p:sp>
      <p:pic>
        <p:nvPicPr>
          <p:cNvPr id="12" name="Picture 11" descr="C:\Users\Cassandra\Downloads\EROutlet.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4624" y="3112843"/>
            <a:ext cx="3813175" cy="3028634"/>
          </a:xfrm>
          <a:prstGeom prst="rect">
            <a:avLst/>
          </a:prstGeom>
          <a:noFill/>
          <a:ln>
            <a:noFill/>
          </a:ln>
        </p:spPr>
      </p:pic>
      <p:sp>
        <p:nvSpPr>
          <p:cNvPr id="13" name="TextBox 12"/>
          <p:cNvSpPr txBox="1"/>
          <p:nvPr/>
        </p:nvSpPr>
        <p:spPr>
          <a:xfrm>
            <a:off x="342900" y="2654535"/>
            <a:ext cx="7600950" cy="369332"/>
          </a:xfrm>
          <a:prstGeom prst="rect">
            <a:avLst/>
          </a:prstGeom>
          <a:solidFill>
            <a:schemeClr val="bg1"/>
          </a:solidFill>
        </p:spPr>
        <p:txBody>
          <a:bodyPr wrap="square" rtlCol="0">
            <a:spAutoFit/>
          </a:bodyPr>
          <a:lstStyle/>
          <a:p>
            <a:r>
              <a:rPr lang="en-US" dirty="0" smtClean="0"/>
              <a:t>Eanes Creek at Edgegrove Drive Low Water Crossing </a:t>
            </a:r>
            <a:endParaRPr lang="en-US" dirty="0"/>
          </a:p>
        </p:txBody>
      </p:sp>
      <p:sp>
        <p:nvSpPr>
          <p:cNvPr id="15" name="Rectangle 14"/>
          <p:cNvSpPr/>
          <p:nvPr/>
        </p:nvSpPr>
        <p:spPr>
          <a:xfrm>
            <a:off x="3991894" y="2933241"/>
            <a:ext cx="5105400" cy="3340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500" y="2984217"/>
            <a:ext cx="3952875" cy="3340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Cassandra\Downloads\DROutlet (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500" y="3295136"/>
            <a:ext cx="3162299" cy="25102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assandra\Downloads\DRInlet (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1880" y="3295136"/>
            <a:ext cx="3087940" cy="24297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assandra\Downloads\DROutlet (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53173" y="3148923"/>
            <a:ext cx="4014626" cy="301097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91419" y="2678667"/>
            <a:ext cx="7600950" cy="369332"/>
          </a:xfrm>
          <a:prstGeom prst="rect">
            <a:avLst/>
          </a:prstGeom>
          <a:solidFill>
            <a:schemeClr val="bg1"/>
          </a:solidFill>
        </p:spPr>
        <p:txBody>
          <a:bodyPr wrap="square" rtlCol="0">
            <a:spAutoFit/>
          </a:bodyPr>
          <a:lstStyle/>
          <a:p>
            <a:r>
              <a:rPr lang="en-US" dirty="0" smtClean="0"/>
              <a:t>Eanes Creek at Dellana Lane Low Water Crossing </a:t>
            </a:r>
            <a:endParaRPr lang="en-US" dirty="0"/>
          </a:p>
        </p:txBody>
      </p:sp>
      <p:sp>
        <p:nvSpPr>
          <p:cNvPr id="7" name="TextBox 6"/>
          <p:cNvSpPr txBox="1"/>
          <p:nvPr/>
        </p:nvSpPr>
        <p:spPr>
          <a:xfrm>
            <a:off x="2000250" y="6076633"/>
            <a:ext cx="1352550" cy="369332"/>
          </a:xfrm>
          <a:prstGeom prst="rect">
            <a:avLst/>
          </a:prstGeom>
          <a:noFill/>
        </p:spPr>
        <p:txBody>
          <a:bodyPr wrap="square" rtlCol="0">
            <a:spAutoFit/>
          </a:bodyPr>
          <a:lstStyle/>
          <a:p>
            <a:r>
              <a:rPr lang="en-US" dirty="0" smtClean="0"/>
              <a:t>Inlets </a:t>
            </a:r>
            <a:endParaRPr lang="en-US" dirty="0"/>
          </a:p>
        </p:txBody>
      </p:sp>
      <p:sp>
        <p:nvSpPr>
          <p:cNvPr id="19" name="TextBox 18"/>
          <p:cNvSpPr txBox="1"/>
          <p:nvPr/>
        </p:nvSpPr>
        <p:spPr>
          <a:xfrm>
            <a:off x="6115049" y="6324599"/>
            <a:ext cx="1323975" cy="369332"/>
          </a:xfrm>
          <a:prstGeom prst="rect">
            <a:avLst/>
          </a:prstGeom>
          <a:noFill/>
        </p:spPr>
        <p:txBody>
          <a:bodyPr wrap="square" rtlCol="0">
            <a:spAutoFit/>
          </a:bodyPr>
          <a:lstStyle/>
          <a:p>
            <a:r>
              <a:rPr lang="en-US" dirty="0" smtClean="0"/>
              <a:t>Outlets  </a:t>
            </a:r>
            <a:endParaRPr lang="en-US" dirty="0"/>
          </a:p>
        </p:txBody>
      </p:sp>
    </p:spTree>
    <p:extLst>
      <p:ext uri="{BB962C8B-B14F-4D97-AF65-F5344CB8AC3E}">
        <p14:creationId xmlns:p14="http://schemas.microsoft.com/office/powerpoint/2010/main" val="104210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smtClean="0"/>
              <a:t>LiDAR Dataset to TIN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6200874"/>
              </p:ext>
            </p:extLst>
          </p:nvPr>
        </p:nvGraphicFramePr>
        <p:xfrm>
          <a:off x="2286000" y="3752850"/>
          <a:ext cx="5410200" cy="1200150"/>
        </p:xfrm>
        <a:graphic>
          <a:graphicData uri="http://schemas.openxmlformats.org/drawingml/2006/table">
            <a:tbl>
              <a:tblPr>
                <a:tableStyleId>{5C22544A-7EE6-4342-B048-85BDC9FD1C3A}</a:tableStyleId>
              </a:tblPr>
              <a:tblGrid>
                <a:gridCol w="2962282"/>
                <a:gridCol w="2447918"/>
              </a:tblGrid>
              <a:tr h="400050">
                <a:tc>
                  <a:txBody>
                    <a:bodyPr/>
                    <a:lstStyle/>
                    <a:p>
                      <a:pPr algn="l" fontAlgn="b"/>
                      <a:r>
                        <a:rPr lang="en-US" sz="1100" u="none" strike="noStrike">
                          <a:effectLst/>
                        </a:rPr>
                        <a:t>Road Type: </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2 Lanes each direction</a:t>
                      </a:r>
                      <a:endParaRPr lang="en-US" sz="1100" b="0" i="0" u="none" strike="noStrike">
                        <a:solidFill>
                          <a:srgbClr val="000000"/>
                        </a:solidFill>
                        <a:effectLst/>
                        <a:latin typeface="Calibri"/>
                      </a:endParaRPr>
                    </a:p>
                  </a:txBody>
                  <a:tcPr marL="9525" marR="9525" marT="9525" marB="0" anchor="b"/>
                </a:tc>
              </a:tr>
              <a:tr h="400050">
                <a:tc>
                  <a:txBody>
                    <a:bodyPr/>
                    <a:lstStyle/>
                    <a:p>
                      <a:pPr algn="l" fontAlgn="b"/>
                      <a:r>
                        <a:rPr lang="en-US" sz="1100" u="none" strike="noStrike">
                          <a:effectLst/>
                        </a:rPr>
                        <a:t>Road Classification: </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Major Arterial</a:t>
                      </a:r>
                      <a:endParaRPr lang="en-US" sz="1100" b="0" i="0" u="none" strike="noStrike" dirty="0">
                        <a:solidFill>
                          <a:srgbClr val="000000"/>
                        </a:solidFill>
                        <a:effectLst/>
                        <a:latin typeface="Calibri"/>
                      </a:endParaRPr>
                    </a:p>
                  </a:txBody>
                  <a:tcPr marL="9525" marR="9525" marT="9525" marB="0" anchor="b"/>
                </a:tc>
              </a:tr>
              <a:tr h="400050">
                <a:tc>
                  <a:txBody>
                    <a:bodyPr/>
                    <a:lstStyle/>
                    <a:p>
                      <a:pPr algn="l" fontAlgn="b"/>
                      <a:r>
                        <a:rPr lang="en-US" sz="1100" u="none" strike="noStrike">
                          <a:effectLst/>
                        </a:rPr>
                        <a:t>AADT2010 : </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32,144</a:t>
                      </a:r>
                      <a:endParaRPr lang="en-US" sz="1100" b="0" i="0" u="none" strike="noStrike" dirty="0">
                        <a:solidFill>
                          <a:srgbClr val="000000"/>
                        </a:solidFill>
                        <a:effectLst/>
                        <a:latin typeface="Calibri"/>
                      </a:endParaRPr>
                    </a:p>
                  </a:txBody>
                  <a:tcPr marL="9525" marR="9525" marT="9525" marB="0" anchor="b"/>
                </a:tc>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9027" t="2298" r="754"/>
          <a:stretch/>
        </p:blipFill>
        <p:spPr>
          <a:xfrm>
            <a:off x="1219200" y="1571297"/>
            <a:ext cx="6272174" cy="5248603"/>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217" t="4167" r="3421" b="4445"/>
          <a:stretch/>
        </p:blipFill>
        <p:spPr>
          <a:xfrm>
            <a:off x="952500" y="1318589"/>
            <a:ext cx="6805574" cy="5501311"/>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9217" t="4722" r="3851" b="5556"/>
          <a:stretch/>
        </p:blipFill>
        <p:spPr>
          <a:xfrm>
            <a:off x="952500" y="1318589"/>
            <a:ext cx="6897928" cy="550131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9217" t="5278" r="6213" b="4444"/>
          <a:stretch/>
        </p:blipFill>
        <p:spPr>
          <a:xfrm>
            <a:off x="1017726" y="1218542"/>
            <a:ext cx="6767476" cy="5582307"/>
          </a:xfrm>
          <a:prstGeom prst="rect">
            <a:avLst/>
          </a:prstGeom>
        </p:spPr>
      </p:pic>
    </p:spTree>
    <p:extLst>
      <p:ext uri="{BB962C8B-B14F-4D97-AF65-F5344CB8AC3E}">
        <p14:creationId xmlns:p14="http://schemas.microsoft.com/office/powerpoint/2010/main" val="19550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143000"/>
          </a:xfrm>
        </p:spPr>
        <p:txBody>
          <a:bodyPr>
            <a:noAutofit/>
          </a:bodyPr>
          <a:lstStyle/>
          <a:p>
            <a:pPr algn="ctr"/>
            <a:r>
              <a:rPr lang="en-US" sz="3500" dirty="0" smtClean="0"/>
              <a:t>Two Methods of Generating a Rating Curve  in CulvertMaster: </a:t>
            </a:r>
            <a:endParaRPr lang="en-US" sz="3500" dirty="0"/>
          </a:p>
        </p:txBody>
      </p:sp>
      <p:sp>
        <p:nvSpPr>
          <p:cNvPr id="3" name="Text Placeholder 2"/>
          <p:cNvSpPr>
            <a:spLocks noGrp="1"/>
          </p:cNvSpPr>
          <p:nvPr>
            <p:ph type="body" idx="1"/>
          </p:nvPr>
        </p:nvSpPr>
        <p:spPr>
          <a:xfrm>
            <a:off x="457200" y="1752600"/>
            <a:ext cx="3931920" cy="639762"/>
          </a:xfrm>
        </p:spPr>
        <p:txBody>
          <a:bodyPr>
            <a:noAutofit/>
          </a:bodyPr>
          <a:lstStyle/>
          <a:p>
            <a:r>
              <a:rPr lang="en-US" sz="3000" dirty="0" smtClean="0"/>
              <a:t>Quick Calculator</a:t>
            </a:r>
            <a:endParaRPr lang="en-US" sz="3000" dirty="0"/>
          </a:p>
        </p:txBody>
      </p:sp>
      <p:sp>
        <p:nvSpPr>
          <p:cNvPr id="4" name="Content Placeholder 3"/>
          <p:cNvSpPr>
            <a:spLocks noGrp="1"/>
          </p:cNvSpPr>
          <p:nvPr>
            <p:ph sz="half" idx="2"/>
          </p:nvPr>
        </p:nvSpPr>
        <p:spPr/>
        <p:txBody>
          <a:bodyPr/>
          <a:lstStyle/>
          <a:p>
            <a:pPr>
              <a:lnSpc>
                <a:spcPts val="3600"/>
              </a:lnSpc>
              <a:spcBef>
                <a:spcPts val="0"/>
              </a:spcBef>
            </a:pPr>
            <a:r>
              <a:rPr lang="en-US" sz="2000" dirty="0" smtClean="0"/>
              <a:t>Maximum headwater elevation is the flooding threshold </a:t>
            </a:r>
          </a:p>
          <a:p>
            <a:pPr>
              <a:lnSpc>
                <a:spcPts val="3600"/>
              </a:lnSpc>
            </a:pPr>
            <a:r>
              <a:rPr lang="en-US" sz="2000" dirty="0" smtClean="0"/>
              <a:t>Benefit: Fewer data </a:t>
            </a:r>
            <a:r>
              <a:rPr lang="en-US" sz="2000" dirty="0"/>
              <a:t>points required </a:t>
            </a:r>
            <a:endParaRPr lang="en-US" sz="2000" dirty="0" smtClean="0"/>
          </a:p>
          <a:p>
            <a:pPr>
              <a:lnSpc>
                <a:spcPts val="3600"/>
              </a:lnSpc>
            </a:pPr>
            <a:r>
              <a:rPr lang="en-US" sz="2000" dirty="0" smtClean="0"/>
              <a:t>Drawbacks: Constant </a:t>
            </a:r>
            <a:r>
              <a:rPr lang="en-US" sz="2000" dirty="0"/>
              <a:t>road </a:t>
            </a:r>
            <a:r>
              <a:rPr lang="en-US" sz="2000" dirty="0" smtClean="0"/>
              <a:t>elevation assumed</a:t>
            </a:r>
          </a:p>
          <a:p>
            <a:pPr>
              <a:lnSpc>
                <a:spcPts val="3600"/>
              </a:lnSpc>
            </a:pPr>
            <a:r>
              <a:rPr lang="en-US" sz="2000" dirty="0" smtClean="0"/>
              <a:t>Only one culvert size can be analyzed</a:t>
            </a:r>
            <a:endParaRPr lang="en-US" sz="2000" dirty="0"/>
          </a:p>
          <a:p>
            <a:endParaRPr lang="en-US" dirty="0"/>
          </a:p>
          <a:p>
            <a:endParaRPr lang="en-US" dirty="0"/>
          </a:p>
          <a:p>
            <a:endParaRPr lang="en-US" dirty="0" smtClean="0"/>
          </a:p>
        </p:txBody>
      </p:sp>
      <p:sp>
        <p:nvSpPr>
          <p:cNvPr id="5" name="Text Placeholder 4"/>
          <p:cNvSpPr>
            <a:spLocks noGrp="1"/>
          </p:cNvSpPr>
          <p:nvPr>
            <p:ph type="body" sz="quarter" idx="3"/>
          </p:nvPr>
        </p:nvSpPr>
        <p:spPr>
          <a:xfrm>
            <a:off x="4876800" y="1676400"/>
            <a:ext cx="3931920" cy="639762"/>
          </a:xfrm>
        </p:spPr>
        <p:txBody>
          <a:bodyPr>
            <a:normAutofit/>
          </a:bodyPr>
          <a:lstStyle/>
          <a:p>
            <a:r>
              <a:rPr lang="en-US" sz="3000" dirty="0" smtClean="0"/>
              <a:t>Analysis </a:t>
            </a:r>
            <a:endParaRPr lang="en-US" sz="3000" dirty="0"/>
          </a:p>
        </p:txBody>
      </p:sp>
      <p:sp>
        <p:nvSpPr>
          <p:cNvPr id="6" name="Content Placeholder 5"/>
          <p:cNvSpPr>
            <a:spLocks noGrp="1"/>
          </p:cNvSpPr>
          <p:nvPr>
            <p:ph sz="quarter" idx="4"/>
          </p:nvPr>
        </p:nvSpPr>
        <p:spPr>
          <a:xfrm>
            <a:off x="4648200" y="2514600"/>
            <a:ext cx="4160520" cy="3962400"/>
          </a:xfrm>
        </p:spPr>
        <p:txBody>
          <a:bodyPr>
            <a:normAutofit fontScale="85000" lnSpcReduction="10000"/>
          </a:bodyPr>
          <a:lstStyle/>
          <a:p>
            <a:pPr>
              <a:lnSpc>
                <a:spcPct val="150000"/>
              </a:lnSpc>
            </a:pPr>
            <a:r>
              <a:rPr lang="en-US" dirty="0" smtClean="0"/>
              <a:t>Enter station elevations across roadway – flooding threshold</a:t>
            </a:r>
          </a:p>
          <a:p>
            <a:pPr>
              <a:lnSpc>
                <a:spcPct val="150000"/>
              </a:lnSpc>
            </a:pPr>
            <a:r>
              <a:rPr lang="en-US" dirty="0" smtClean="0"/>
              <a:t>Overtopping of roadway modeled as a broad crested weir </a:t>
            </a:r>
          </a:p>
          <a:p>
            <a:pPr>
              <a:lnSpc>
                <a:spcPct val="110000"/>
              </a:lnSpc>
            </a:pPr>
            <a:r>
              <a:rPr lang="en-US" dirty="0" smtClean="0"/>
              <a:t>Benefit: Calculates rating curve of road </a:t>
            </a:r>
          </a:p>
          <a:p>
            <a:pPr>
              <a:lnSpc>
                <a:spcPct val="110000"/>
              </a:lnSpc>
            </a:pPr>
            <a:r>
              <a:rPr lang="en-US" dirty="0" smtClean="0"/>
              <a:t>LWCs with various culvert sizes can be analyzed </a:t>
            </a:r>
          </a:p>
          <a:p>
            <a:pPr>
              <a:lnSpc>
                <a:spcPct val="150000"/>
              </a:lnSpc>
            </a:pPr>
            <a:r>
              <a:rPr lang="en-US" dirty="0" smtClean="0"/>
              <a:t>Drawback: More data required</a:t>
            </a:r>
            <a:endParaRPr lang="en-US" dirty="0"/>
          </a:p>
        </p:txBody>
      </p:sp>
    </p:spTree>
    <p:extLst>
      <p:ext uri="{BB962C8B-B14F-4D97-AF65-F5344CB8AC3E}">
        <p14:creationId xmlns:p14="http://schemas.microsoft.com/office/powerpoint/2010/main" val="20636960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607</TotalTime>
  <Words>816</Words>
  <Application>Microsoft Office PowerPoint</Application>
  <PresentationFormat>On-screen Show (4:3)</PresentationFormat>
  <Paragraphs>77</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Clarity</vt:lpstr>
      <vt:lpstr>NFIE-Response in  Travis County, TX </vt:lpstr>
      <vt:lpstr>PowerPoint Presentation</vt:lpstr>
      <vt:lpstr>Connecting NFIE Flood Forecasts to  Roadway Flooding </vt:lpstr>
      <vt:lpstr>Flash Flood Alley</vt:lpstr>
      <vt:lpstr>Rollingwood, TX Low Water Crossings </vt:lpstr>
      <vt:lpstr>Importance of these roadways  </vt:lpstr>
      <vt:lpstr>Survey:</vt:lpstr>
      <vt:lpstr>LiDAR Dataset to TIN </vt:lpstr>
      <vt:lpstr>Two Methods of Generating a Rating Curve  in CulvertMaster: </vt:lpstr>
      <vt:lpstr>Road Profiles </vt:lpstr>
      <vt:lpstr>Eanes Creek Cross Sections </vt:lpstr>
      <vt:lpstr>PowerPoint Presentation</vt:lpstr>
      <vt:lpstr>Rating Curves from CulvertMaster</vt:lpstr>
      <vt:lpstr>Future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NFIE-Response in Travis County, TX</dc:title>
  <dc:creator>Cassandra</dc:creator>
  <cp:lastModifiedBy>Maidment, David R</cp:lastModifiedBy>
  <cp:revision>35</cp:revision>
  <dcterms:created xsi:type="dcterms:W3CDTF">2015-05-01T16:18:38Z</dcterms:created>
  <dcterms:modified xsi:type="dcterms:W3CDTF">2015-05-06T17:49:23Z</dcterms:modified>
</cp:coreProperties>
</file>