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docx" ContentType="application/vnd.openxmlformats-officedocument.wordprocessingml.document"/>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9" r:id="rId1"/>
    <p:sldMasterId id="2147483669" r:id="rId2"/>
  </p:sldMasterIdLst>
  <p:notesMasterIdLst>
    <p:notesMasterId r:id="rId22"/>
  </p:notesMasterIdLst>
  <p:sldIdLst>
    <p:sldId id="726" r:id="rId3"/>
    <p:sldId id="709" r:id="rId4"/>
    <p:sldId id="711" r:id="rId5"/>
    <p:sldId id="717" r:id="rId6"/>
    <p:sldId id="718" r:id="rId7"/>
    <p:sldId id="719" r:id="rId8"/>
    <p:sldId id="720" r:id="rId9"/>
    <p:sldId id="721" r:id="rId10"/>
    <p:sldId id="722" r:id="rId11"/>
    <p:sldId id="723" r:id="rId12"/>
    <p:sldId id="724" r:id="rId13"/>
    <p:sldId id="715" r:id="rId14"/>
    <p:sldId id="716" r:id="rId15"/>
    <p:sldId id="713" r:id="rId16"/>
    <p:sldId id="727" r:id="rId17"/>
    <p:sldId id="728" r:id="rId18"/>
    <p:sldId id="729" r:id="rId19"/>
    <p:sldId id="712" r:id="rId20"/>
    <p:sldId id="710" r:id="rId21"/>
  </p:sldIdLst>
  <p:sldSz cx="9144000" cy="6858000" type="screen4x3"/>
  <p:notesSz cx="6858000" cy="9313863"/>
  <p:defaultTextStyle>
    <a:defPPr>
      <a:defRPr lang="en-US"/>
    </a:defPPr>
    <a:lvl1pPr algn="l" rtl="0" fontAlgn="base">
      <a:spcBef>
        <a:spcPct val="0"/>
      </a:spcBef>
      <a:spcAft>
        <a:spcPct val="0"/>
      </a:spcAft>
      <a:defRPr sz="2400" kern="1200">
        <a:solidFill>
          <a:schemeClr val="tx1"/>
        </a:solidFill>
        <a:latin typeface="Arial" charset="0"/>
        <a:ea typeface="ヒラギノ角ゴ Pro W3"/>
        <a:cs typeface="Arial" charset="0"/>
      </a:defRPr>
    </a:lvl1pPr>
    <a:lvl2pPr marL="457200" algn="l" rtl="0" fontAlgn="base">
      <a:spcBef>
        <a:spcPct val="0"/>
      </a:spcBef>
      <a:spcAft>
        <a:spcPct val="0"/>
      </a:spcAft>
      <a:defRPr sz="2400" kern="1200">
        <a:solidFill>
          <a:schemeClr val="tx1"/>
        </a:solidFill>
        <a:latin typeface="Arial" charset="0"/>
        <a:ea typeface="ヒラギノ角ゴ Pro W3"/>
        <a:cs typeface="Arial" charset="0"/>
      </a:defRPr>
    </a:lvl2pPr>
    <a:lvl3pPr marL="914400" algn="l" rtl="0" fontAlgn="base">
      <a:spcBef>
        <a:spcPct val="0"/>
      </a:spcBef>
      <a:spcAft>
        <a:spcPct val="0"/>
      </a:spcAft>
      <a:defRPr sz="2400" kern="1200">
        <a:solidFill>
          <a:schemeClr val="tx1"/>
        </a:solidFill>
        <a:latin typeface="Arial" charset="0"/>
        <a:ea typeface="ヒラギノ角ゴ Pro W3"/>
        <a:cs typeface="Arial" charset="0"/>
      </a:defRPr>
    </a:lvl3pPr>
    <a:lvl4pPr marL="1371600" algn="l" rtl="0" fontAlgn="base">
      <a:spcBef>
        <a:spcPct val="0"/>
      </a:spcBef>
      <a:spcAft>
        <a:spcPct val="0"/>
      </a:spcAft>
      <a:defRPr sz="2400" kern="1200">
        <a:solidFill>
          <a:schemeClr val="tx1"/>
        </a:solidFill>
        <a:latin typeface="Arial" charset="0"/>
        <a:ea typeface="ヒラギノ角ゴ Pro W3"/>
        <a:cs typeface="Arial" charset="0"/>
      </a:defRPr>
    </a:lvl4pPr>
    <a:lvl5pPr marL="1828800" algn="l" rtl="0" fontAlgn="base">
      <a:spcBef>
        <a:spcPct val="0"/>
      </a:spcBef>
      <a:spcAft>
        <a:spcPct val="0"/>
      </a:spcAft>
      <a:defRPr sz="2400" kern="1200">
        <a:solidFill>
          <a:schemeClr val="tx1"/>
        </a:solidFill>
        <a:latin typeface="Arial" charset="0"/>
        <a:ea typeface="ヒラギノ角ゴ Pro W3"/>
        <a:cs typeface="Arial" charset="0"/>
      </a:defRPr>
    </a:lvl5pPr>
    <a:lvl6pPr marL="2286000" algn="l" defTabSz="914400" rtl="0" eaLnBrk="1" latinLnBrk="0" hangingPunct="1">
      <a:defRPr sz="2400" kern="1200">
        <a:solidFill>
          <a:schemeClr val="tx1"/>
        </a:solidFill>
        <a:latin typeface="Arial" charset="0"/>
        <a:ea typeface="ヒラギノ角ゴ Pro W3"/>
        <a:cs typeface="Arial" charset="0"/>
      </a:defRPr>
    </a:lvl6pPr>
    <a:lvl7pPr marL="2743200" algn="l" defTabSz="914400" rtl="0" eaLnBrk="1" latinLnBrk="0" hangingPunct="1">
      <a:defRPr sz="2400" kern="1200">
        <a:solidFill>
          <a:schemeClr val="tx1"/>
        </a:solidFill>
        <a:latin typeface="Arial" charset="0"/>
        <a:ea typeface="ヒラギノ角ゴ Pro W3"/>
        <a:cs typeface="Arial" charset="0"/>
      </a:defRPr>
    </a:lvl7pPr>
    <a:lvl8pPr marL="3200400" algn="l" defTabSz="914400" rtl="0" eaLnBrk="1" latinLnBrk="0" hangingPunct="1">
      <a:defRPr sz="2400" kern="1200">
        <a:solidFill>
          <a:schemeClr val="tx1"/>
        </a:solidFill>
        <a:latin typeface="Arial" charset="0"/>
        <a:ea typeface="ヒラギノ角ゴ Pro W3"/>
        <a:cs typeface="Arial" charset="0"/>
      </a:defRPr>
    </a:lvl8pPr>
    <a:lvl9pPr marL="3657600" algn="l" defTabSz="914400" rtl="0" eaLnBrk="1" latinLnBrk="0" hangingPunct="1">
      <a:defRPr sz="2400" kern="1200">
        <a:solidFill>
          <a:schemeClr val="tx1"/>
        </a:solidFill>
        <a:latin typeface="Arial" charset="0"/>
        <a:ea typeface="ヒラギノ角ゴ Pro W3"/>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clrMode="bw"/>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6531F"/>
    <a:srgbClr val="C01338"/>
    <a:srgbClr val="C00000"/>
    <a:srgbClr val="79C82A"/>
    <a:srgbClr val="DE7E7A"/>
    <a:srgbClr val="D61C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311" autoAdjust="0"/>
    <p:restoredTop sz="76271" autoAdjust="0"/>
  </p:normalViewPr>
  <p:slideViewPr>
    <p:cSldViewPr>
      <p:cViewPr varScale="1">
        <p:scale>
          <a:sx n="78" d="100"/>
          <a:sy n="78" d="100"/>
        </p:scale>
        <p:origin x="1747"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2971800" cy="465693"/>
          </a:xfrm>
          <a:prstGeom prst="rect">
            <a:avLst/>
          </a:prstGeom>
          <a:noFill/>
          <a:ln w="9525">
            <a:noFill/>
            <a:miter lim="800000"/>
            <a:headEnd/>
            <a:tailEnd/>
          </a:ln>
          <a:effectLst/>
        </p:spPr>
        <p:txBody>
          <a:bodyPr vert="horz" wrap="square" lIns="91332" tIns="45666" rIns="91332" bIns="45666" numCol="1" anchor="t" anchorCtr="0" compatLnSpc="1">
            <a:prstTxWarp prst="textNoShape">
              <a:avLst/>
            </a:prstTxWarp>
          </a:bodyPr>
          <a:lstStyle>
            <a:lvl1pPr eaLnBrk="0" hangingPunct="0">
              <a:defRPr sz="1200">
                <a:cs typeface="ヒラギノ角ゴ Pro W3"/>
              </a:defRPr>
            </a:lvl1pPr>
          </a:lstStyle>
          <a:p>
            <a:pPr>
              <a:defRPr/>
            </a:pPr>
            <a:endParaRPr lang="en-US"/>
          </a:p>
        </p:txBody>
      </p:sp>
      <p:sp>
        <p:nvSpPr>
          <p:cNvPr id="24579" name="Rectangle 3"/>
          <p:cNvSpPr>
            <a:spLocks noGrp="1" noChangeArrowheads="1"/>
          </p:cNvSpPr>
          <p:nvPr>
            <p:ph type="dt" idx="1"/>
          </p:nvPr>
        </p:nvSpPr>
        <p:spPr bwMode="auto">
          <a:xfrm>
            <a:off x="3884613" y="0"/>
            <a:ext cx="2971800" cy="465693"/>
          </a:xfrm>
          <a:prstGeom prst="rect">
            <a:avLst/>
          </a:prstGeom>
          <a:noFill/>
          <a:ln w="9525">
            <a:noFill/>
            <a:miter lim="800000"/>
            <a:headEnd/>
            <a:tailEnd/>
          </a:ln>
          <a:effectLst/>
        </p:spPr>
        <p:txBody>
          <a:bodyPr vert="horz" wrap="square" lIns="91332" tIns="45666" rIns="91332" bIns="45666" numCol="1" anchor="t" anchorCtr="0" compatLnSpc="1">
            <a:prstTxWarp prst="textNoShape">
              <a:avLst/>
            </a:prstTxWarp>
          </a:bodyPr>
          <a:lstStyle>
            <a:lvl1pPr algn="r" eaLnBrk="0" hangingPunct="0">
              <a:defRPr sz="1200">
                <a:cs typeface="ヒラギノ角ゴ Pro W3"/>
              </a:defRPr>
            </a:lvl1pPr>
          </a:lstStyle>
          <a:p>
            <a:pPr>
              <a:defRPr/>
            </a:pPr>
            <a:fld id="{F6FD56A5-6355-4B13-B783-7CC5477550B3}" type="datetimeFigureOut">
              <a:rPr lang="en-US"/>
              <a:pPr>
                <a:defRPr/>
              </a:pPr>
              <a:t>5/6/2015</a:t>
            </a:fld>
            <a:endParaRPr lang="en-US"/>
          </a:p>
        </p:txBody>
      </p:sp>
      <p:sp>
        <p:nvSpPr>
          <p:cNvPr id="16388" name="Rectangle 4"/>
          <p:cNvSpPr>
            <a:spLocks noGrp="1" noRot="1" noChangeAspect="1" noChangeArrowheads="1" noTextEdit="1"/>
          </p:cNvSpPr>
          <p:nvPr>
            <p:ph type="sldImg" idx="2"/>
          </p:nvPr>
        </p:nvSpPr>
        <p:spPr bwMode="auto">
          <a:xfrm>
            <a:off x="1101725" y="700088"/>
            <a:ext cx="4654550" cy="3490912"/>
          </a:xfrm>
          <a:prstGeom prst="rect">
            <a:avLst/>
          </a:prstGeom>
          <a:noFill/>
          <a:ln w="9525">
            <a:solidFill>
              <a:srgbClr val="000000"/>
            </a:solidFill>
            <a:miter lim="800000"/>
            <a:headEnd/>
            <a:tailEnd/>
          </a:ln>
        </p:spPr>
      </p:sp>
      <p:sp>
        <p:nvSpPr>
          <p:cNvPr id="24581" name="Rectangle 5"/>
          <p:cNvSpPr>
            <a:spLocks noGrp="1" noChangeArrowheads="1"/>
          </p:cNvSpPr>
          <p:nvPr>
            <p:ph type="body" sz="quarter" idx="3"/>
          </p:nvPr>
        </p:nvSpPr>
        <p:spPr bwMode="auto">
          <a:xfrm>
            <a:off x="685800" y="4424085"/>
            <a:ext cx="5486400" cy="4191238"/>
          </a:xfrm>
          <a:prstGeom prst="rect">
            <a:avLst/>
          </a:prstGeom>
          <a:noFill/>
          <a:ln w="9525">
            <a:noFill/>
            <a:miter lim="800000"/>
            <a:headEnd/>
            <a:tailEnd/>
          </a:ln>
          <a:effectLst/>
        </p:spPr>
        <p:txBody>
          <a:bodyPr vert="horz" wrap="square" lIns="91332" tIns="45666" rIns="91332" bIns="45666"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4582" name="Rectangle 6"/>
          <p:cNvSpPr>
            <a:spLocks noGrp="1" noChangeArrowheads="1"/>
          </p:cNvSpPr>
          <p:nvPr>
            <p:ph type="ftr" sz="quarter" idx="4"/>
          </p:nvPr>
        </p:nvSpPr>
        <p:spPr bwMode="auto">
          <a:xfrm>
            <a:off x="0" y="8846554"/>
            <a:ext cx="2971800" cy="465693"/>
          </a:xfrm>
          <a:prstGeom prst="rect">
            <a:avLst/>
          </a:prstGeom>
          <a:noFill/>
          <a:ln w="9525">
            <a:noFill/>
            <a:miter lim="800000"/>
            <a:headEnd/>
            <a:tailEnd/>
          </a:ln>
          <a:effectLst/>
        </p:spPr>
        <p:txBody>
          <a:bodyPr vert="horz" wrap="square" lIns="91332" tIns="45666" rIns="91332" bIns="45666" numCol="1" anchor="b" anchorCtr="0" compatLnSpc="1">
            <a:prstTxWarp prst="textNoShape">
              <a:avLst/>
            </a:prstTxWarp>
          </a:bodyPr>
          <a:lstStyle>
            <a:lvl1pPr eaLnBrk="0" hangingPunct="0">
              <a:defRPr sz="1200">
                <a:cs typeface="ヒラギノ角ゴ Pro W3"/>
              </a:defRPr>
            </a:lvl1pPr>
          </a:lstStyle>
          <a:p>
            <a:pPr>
              <a:defRPr/>
            </a:pPr>
            <a:endParaRPr lang="en-US"/>
          </a:p>
        </p:txBody>
      </p:sp>
      <p:sp>
        <p:nvSpPr>
          <p:cNvPr id="24583" name="Rectangle 7"/>
          <p:cNvSpPr>
            <a:spLocks noGrp="1" noChangeArrowheads="1"/>
          </p:cNvSpPr>
          <p:nvPr>
            <p:ph type="sldNum" sz="quarter" idx="5"/>
          </p:nvPr>
        </p:nvSpPr>
        <p:spPr bwMode="auto">
          <a:xfrm>
            <a:off x="3884613" y="8846554"/>
            <a:ext cx="2971800" cy="465693"/>
          </a:xfrm>
          <a:prstGeom prst="rect">
            <a:avLst/>
          </a:prstGeom>
          <a:noFill/>
          <a:ln w="9525">
            <a:noFill/>
            <a:miter lim="800000"/>
            <a:headEnd/>
            <a:tailEnd/>
          </a:ln>
          <a:effectLst/>
        </p:spPr>
        <p:txBody>
          <a:bodyPr vert="horz" wrap="square" lIns="91332" tIns="45666" rIns="91332" bIns="45666" numCol="1" anchor="b" anchorCtr="0" compatLnSpc="1">
            <a:prstTxWarp prst="textNoShape">
              <a:avLst/>
            </a:prstTxWarp>
          </a:bodyPr>
          <a:lstStyle>
            <a:lvl1pPr algn="r" eaLnBrk="0" hangingPunct="0">
              <a:defRPr sz="1200">
                <a:cs typeface="ヒラギノ角ゴ Pro W3"/>
              </a:defRPr>
            </a:lvl1pPr>
          </a:lstStyle>
          <a:p>
            <a:pPr>
              <a:defRPr/>
            </a:pPr>
            <a:fld id="{6E074355-CE0D-4C68-A6CB-C364ED71B33B}" type="slidenum">
              <a:rPr lang="en-US"/>
              <a:pPr>
                <a:defRPr/>
              </a:pPr>
              <a:t>‹#›</a:t>
            </a:fld>
            <a:endParaRPr lang="en-US"/>
          </a:p>
        </p:txBody>
      </p:sp>
    </p:spTree>
    <p:extLst>
      <p:ext uri="{BB962C8B-B14F-4D97-AF65-F5344CB8AC3E}">
        <p14:creationId xmlns:p14="http://schemas.microsoft.com/office/powerpoint/2010/main" val="150909795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Building</a:t>
            </a:r>
            <a:r>
              <a:rPr lang="en-US" baseline="0" dirty="0" smtClean="0"/>
              <a:t> the tools to further refine and characterize flood risk by incorporating the SVI</a:t>
            </a:r>
            <a:endParaRPr lang="en-US" dirty="0" smtClean="0"/>
          </a:p>
          <a:p>
            <a:endParaRPr lang="en-US" dirty="0" smtClean="0"/>
          </a:p>
          <a:p>
            <a:r>
              <a:rPr lang="en-US" sz="1200" b="0" i="0" u="none" strike="noStrike" kern="1200" baseline="0" dirty="0" smtClean="0">
                <a:solidFill>
                  <a:schemeClr val="tx1"/>
                </a:solidFill>
                <a:latin typeface="Calibri" pitchFamily="34" charset="0"/>
                <a:ea typeface="+mn-ea"/>
                <a:cs typeface="+mn-cs"/>
              </a:rPr>
              <a:t>Risk is the likelihood or expectation of loss; Hazard is a condition posing the threat of harm; Vulnerability is the extent to which persons or things are likely to be affected; and Resources are those assets in place that will diminish the effects of hazards.</a:t>
            </a:r>
            <a:endParaRPr lang="en-US" dirty="0" smtClean="0"/>
          </a:p>
          <a:p>
            <a:endParaRPr lang="en-US" baseline="0" dirty="0" smtClean="0"/>
          </a:p>
          <a:p>
            <a:r>
              <a:rPr lang="en-US" baseline="0" dirty="0" smtClean="0"/>
              <a:t>Majority of households view pets as a member of their family. During a flood event we should prepare and expect to deal with pet evacuations alongside human evacuations. </a:t>
            </a:r>
            <a:endParaRPr lang="en-US" dirty="0"/>
          </a:p>
        </p:txBody>
      </p:sp>
      <p:sp>
        <p:nvSpPr>
          <p:cNvPr id="4" name="Slide Number Placeholder 3"/>
          <p:cNvSpPr>
            <a:spLocks noGrp="1"/>
          </p:cNvSpPr>
          <p:nvPr>
            <p:ph type="sldNum" sz="quarter" idx="10"/>
          </p:nvPr>
        </p:nvSpPr>
        <p:spPr/>
        <p:txBody>
          <a:bodyPr/>
          <a:lstStyle/>
          <a:p>
            <a:pPr>
              <a:defRPr/>
            </a:pPr>
            <a:fld id="{6E074355-CE0D-4C68-A6CB-C364ED71B33B}" type="slidenum">
              <a:rPr lang="en-US" smtClean="0"/>
              <a:pPr>
                <a:defRPr/>
              </a:pPr>
              <a:t>2</a:t>
            </a:fld>
            <a:endParaRPr lang="en-US"/>
          </a:p>
        </p:txBody>
      </p:sp>
    </p:spTree>
    <p:extLst>
      <p:ext uri="{BB962C8B-B14F-4D97-AF65-F5344CB8AC3E}">
        <p14:creationId xmlns:p14="http://schemas.microsoft.com/office/powerpoint/2010/main" val="18483850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American Veterinary</a:t>
            </a:r>
            <a:r>
              <a:rPr lang="en-US" baseline="0" dirty="0" smtClean="0"/>
              <a:t> Medical Association</a:t>
            </a:r>
            <a:endParaRPr lang="en-US" dirty="0" smtClean="0"/>
          </a:p>
          <a:p>
            <a:endParaRPr lang="en-US" dirty="0" smtClean="0"/>
          </a:p>
          <a:p>
            <a:r>
              <a:rPr lang="en-US" dirty="0" smtClean="0"/>
              <a:t>Keith Brown: Pet Companion Law</a:t>
            </a:r>
          </a:p>
          <a:p>
            <a:endParaRPr lang="en-US" dirty="0" smtClean="0"/>
          </a:p>
          <a:p>
            <a:r>
              <a:rPr lang="en-US" dirty="0" smtClean="0"/>
              <a:t>Block Group ACS: 600 - 3,000</a:t>
            </a:r>
            <a:r>
              <a:rPr lang="en-US" baseline="0" dirty="0" smtClean="0"/>
              <a:t> people</a:t>
            </a:r>
          </a:p>
          <a:p>
            <a:endParaRPr lang="en-US" dirty="0" smtClean="0"/>
          </a:p>
          <a:p>
            <a:r>
              <a:rPr lang="en-US" baseline="0" dirty="0" smtClean="0"/>
              <a:t>-connection with census block groups, </a:t>
            </a:r>
            <a:r>
              <a:rPr lang="en-US" baseline="0" dirty="0" err="1" smtClean="0"/>
              <a:t>eqns</a:t>
            </a:r>
            <a:r>
              <a:rPr lang="en-US" baseline="0" dirty="0" smtClean="0"/>
              <a:t>, weights</a:t>
            </a:r>
          </a:p>
          <a:p>
            <a:r>
              <a:rPr lang="en-US" baseline="0" dirty="0" smtClean="0"/>
              <a:t>-Maps cats/dogs, intersection with warning zones</a:t>
            </a:r>
          </a:p>
          <a:p>
            <a:endParaRPr lang="en-US" dirty="0"/>
          </a:p>
        </p:txBody>
      </p:sp>
      <p:sp>
        <p:nvSpPr>
          <p:cNvPr id="4" name="Slide Number Placeholder 3"/>
          <p:cNvSpPr>
            <a:spLocks noGrp="1"/>
          </p:cNvSpPr>
          <p:nvPr>
            <p:ph type="sldNum" sz="quarter" idx="10"/>
          </p:nvPr>
        </p:nvSpPr>
        <p:spPr/>
        <p:txBody>
          <a:bodyPr/>
          <a:lstStyle/>
          <a:p>
            <a:pPr>
              <a:defRPr/>
            </a:pPr>
            <a:fld id="{6E074355-CE0D-4C68-A6CB-C364ED71B33B}" type="slidenum">
              <a:rPr lang="en-US" smtClean="0"/>
              <a:pPr>
                <a:defRPr/>
              </a:pPr>
              <a:t>12</a:t>
            </a:fld>
            <a:endParaRPr lang="en-US"/>
          </a:p>
        </p:txBody>
      </p:sp>
    </p:spTree>
    <p:extLst>
      <p:ext uri="{BB962C8B-B14F-4D97-AF65-F5344CB8AC3E}">
        <p14:creationId xmlns:p14="http://schemas.microsoft.com/office/powerpoint/2010/main" val="29392759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 chart and location comparisons</a:t>
            </a:r>
          </a:p>
          <a:p>
            <a:endParaRPr lang="en-US" dirty="0" smtClean="0"/>
          </a:p>
          <a:p>
            <a:r>
              <a:rPr lang="en-US" dirty="0" smtClean="0"/>
              <a:t>May not seem like a large spread, w 100 </a:t>
            </a:r>
            <a:r>
              <a:rPr lang="en-US" dirty="0" err="1" smtClean="0"/>
              <a:t>hh</a:t>
            </a:r>
            <a:r>
              <a:rPr lang="en-US" dirty="0" smtClean="0"/>
              <a:t>, differenc</a:t>
            </a:r>
            <a:r>
              <a:rPr lang="en-US" baseline="0" dirty="0" smtClean="0"/>
              <a:t>e of 35 dogs</a:t>
            </a:r>
          </a:p>
          <a:p>
            <a:endParaRPr lang="en-US" baseline="0" dirty="0" smtClean="0"/>
          </a:p>
          <a:p>
            <a:r>
              <a:rPr lang="en-US" baseline="0" dirty="0" smtClean="0"/>
              <a:t>Help in making staff/resource allocation decisions</a:t>
            </a:r>
            <a:endParaRPr lang="en-US" dirty="0"/>
          </a:p>
        </p:txBody>
      </p:sp>
      <p:sp>
        <p:nvSpPr>
          <p:cNvPr id="4" name="Slide Number Placeholder 3"/>
          <p:cNvSpPr>
            <a:spLocks noGrp="1"/>
          </p:cNvSpPr>
          <p:nvPr>
            <p:ph type="sldNum" sz="quarter" idx="10"/>
          </p:nvPr>
        </p:nvSpPr>
        <p:spPr/>
        <p:txBody>
          <a:bodyPr/>
          <a:lstStyle/>
          <a:p>
            <a:pPr>
              <a:defRPr/>
            </a:pPr>
            <a:fld id="{6E074355-CE0D-4C68-A6CB-C364ED71B33B}" type="slidenum">
              <a:rPr lang="en-US" smtClean="0"/>
              <a:pPr>
                <a:defRPr/>
              </a:pPr>
              <a:t>13</a:t>
            </a:fld>
            <a:endParaRPr lang="en-US"/>
          </a:p>
        </p:txBody>
      </p:sp>
    </p:spTree>
    <p:extLst>
      <p:ext uri="{BB962C8B-B14F-4D97-AF65-F5344CB8AC3E}">
        <p14:creationId xmlns:p14="http://schemas.microsoft.com/office/powerpoint/2010/main" val="40406358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E074355-CE0D-4C68-A6CB-C364ED71B33B}" type="slidenum">
              <a:rPr lang="en-US" smtClean="0"/>
              <a:pPr>
                <a:defRPr/>
              </a:pPr>
              <a:t>15</a:t>
            </a:fld>
            <a:endParaRPr lang="en-US"/>
          </a:p>
        </p:txBody>
      </p:sp>
    </p:spTree>
    <p:extLst>
      <p:ext uri="{BB962C8B-B14F-4D97-AF65-F5344CB8AC3E}">
        <p14:creationId xmlns:p14="http://schemas.microsoft.com/office/powerpoint/2010/main" val="13677342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-Overview</a:t>
            </a:r>
            <a:r>
              <a:rPr lang="en-US" baseline="0" dirty="0" smtClean="0"/>
              <a:t> of ACS</a:t>
            </a:r>
          </a:p>
          <a:p>
            <a:r>
              <a:rPr lang="en-US" baseline="0" dirty="0" smtClean="0"/>
              <a:t>-Ranking of census data: counties, Census tracks, block groups</a:t>
            </a:r>
            <a:endParaRPr lang="en-US" dirty="0"/>
          </a:p>
        </p:txBody>
      </p:sp>
      <p:sp>
        <p:nvSpPr>
          <p:cNvPr id="4" name="Slide Number Placeholder 3"/>
          <p:cNvSpPr>
            <a:spLocks noGrp="1"/>
          </p:cNvSpPr>
          <p:nvPr>
            <p:ph type="sldNum" sz="quarter" idx="10"/>
          </p:nvPr>
        </p:nvSpPr>
        <p:spPr/>
        <p:txBody>
          <a:bodyPr/>
          <a:lstStyle/>
          <a:p>
            <a:pPr>
              <a:defRPr/>
            </a:pPr>
            <a:fld id="{6E074355-CE0D-4C68-A6CB-C364ED71B33B}" type="slidenum">
              <a:rPr lang="en-US" smtClean="0"/>
              <a:pPr>
                <a:defRPr/>
              </a:pPr>
              <a:t>19</a:t>
            </a:fld>
            <a:endParaRPr lang="en-US"/>
          </a:p>
        </p:txBody>
      </p:sp>
    </p:spTree>
    <p:extLst>
      <p:ext uri="{BB962C8B-B14F-4D97-AF65-F5344CB8AC3E}">
        <p14:creationId xmlns:p14="http://schemas.microsoft.com/office/powerpoint/2010/main" val="970843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Calibri" pitchFamily="34" charset="0"/>
                <a:ea typeface="+mn-ea"/>
                <a:cs typeface="+mn-cs"/>
              </a:rPr>
              <a:t>Susan Cutter U. South Carolina</a:t>
            </a:r>
          </a:p>
          <a:p>
            <a:endParaRPr lang="en-US" sz="1200" b="0" i="0" u="none" strike="noStrike" kern="1200" baseline="0" dirty="0" smtClean="0">
              <a:solidFill>
                <a:schemeClr val="tx1"/>
              </a:solidFill>
              <a:latin typeface="Calibri" pitchFamily="34" charset="0"/>
              <a:ea typeface="+mn-ea"/>
              <a:cs typeface="+mn-cs"/>
            </a:endParaRPr>
          </a:p>
          <a:p>
            <a:r>
              <a:rPr lang="en-US" sz="1200" b="0" i="0" u="none" strike="noStrike" kern="1200" baseline="0" dirty="0" smtClean="0">
                <a:solidFill>
                  <a:schemeClr val="tx1"/>
                </a:solidFill>
                <a:latin typeface="Calibri" pitchFamily="34" charset="0"/>
                <a:ea typeface="+mn-ea"/>
                <a:cs typeface="+mn-cs"/>
              </a:rPr>
              <a:t>Census tracts, small subdivisions of counties, are designed to be demographically homogeneous. They generally have between 1,500 and 8,000 people, with an optimum size of 4,000 people (U.S. Census Bureau 2009a).</a:t>
            </a:r>
            <a:endParaRPr lang="en-US" baseline="0" dirty="0" smtClean="0"/>
          </a:p>
          <a:p>
            <a:endParaRPr lang="en-US" baseline="0" dirty="0" smtClean="0"/>
          </a:p>
          <a:p>
            <a:r>
              <a:rPr lang="en-US" sz="1200" b="0" i="0" u="none" strike="noStrike" kern="1200" baseline="0" dirty="0" smtClean="0">
                <a:solidFill>
                  <a:schemeClr val="tx1"/>
                </a:solidFill>
                <a:latin typeface="Calibri" pitchFamily="34" charset="0"/>
                <a:ea typeface="+mn-ea"/>
                <a:cs typeface="+mn-cs"/>
              </a:rPr>
              <a:t>Socioeconomic Status: income, poverty, employment, and education variables</a:t>
            </a:r>
          </a:p>
          <a:p>
            <a:r>
              <a:rPr lang="en-US" sz="1200" b="0" i="0" u="none" strike="noStrike" kern="1200" baseline="0" dirty="0" smtClean="0">
                <a:solidFill>
                  <a:schemeClr val="tx1"/>
                </a:solidFill>
                <a:latin typeface="Calibri" pitchFamily="34" charset="0"/>
                <a:ea typeface="+mn-ea"/>
                <a:cs typeface="+mn-cs"/>
              </a:rPr>
              <a:t>Household Composition/Disability: age, single parenting, and disability variables</a:t>
            </a:r>
          </a:p>
          <a:p>
            <a:r>
              <a:rPr lang="en-US" sz="1200" b="0" i="0" u="none" strike="noStrike" kern="1200" baseline="0" dirty="0" smtClean="0">
                <a:solidFill>
                  <a:schemeClr val="tx1"/>
                </a:solidFill>
                <a:latin typeface="Calibri" pitchFamily="34" charset="0"/>
                <a:ea typeface="+mn-ea"/>
                <a:cs typeface="+mn-cs"/>
              </a:rPr>
              <a:t>Race/Ethnicity/Language: race, ethnicity, and English language proficiency variables</a:t>
            </a:r>
          </a:p>
          <a:p>
            <a:r>
              <a:rPr lang="en-US" sz="1200" b="0" i="0" u="none" strike="noStrike" kern="1200" baseline="0" dirty="0" smtClean="0">
                <a:solidFill>
                  <a:schemeClr val="tx1"/>
                </a:solidFill>
                <a:latin typeface="Calibri" pitchFamily="34" charset="0"/>
                <a:ea typeface="+mn-ea"/>
                <a:cs typeface="+mn-cs"/>
              </a:rPr>
              <a:t>Housing/Transportation: housing structure, crowding, and vehicle access variables</a:t>
            </a:r>
            <a:endParaRPr lang="en-US" baseline="0" dirty="0" smtClean="0"/>
          </a:p>
          <a:p>
            <a:endParaRPr lang="en-US" baseline="0" dirty="0" smtClean="0"/>
          </a:p>
          <a:p>
            <a:r>
              <a:rPr lang="en-US" baseline="0" dirty="0" smtClean="0"/>
              <a:t>Unique need dictates which theme to utilize</a:t>
            </a:r>
          </a:p>
          <a:p>
            <a:endParaRPr lang="en-US" baseline="0" dirty="0" smtClean="0"/>
          </a:p>
          <a:p>
            <a:r>
              <a:rPr lang="en-US" baseline="0" dirty="0" smtClean="0"/>
              <a:t>Uses: </a:t>
            </a:r>
          </a:p>
          <a:p>
            <a:r>
              <a:rPr lang="en-US" sz="1200" b="0" i="0" u="none" strike="noStrike" kern="1200" baseline="0" dirty="0" smtClean="0">
                <a:solidFill>
                  <a:schemeClr val="tx1"/>
                </a:solidFill>
                <a:latin typeface="Calibri" pitchFamily="34" charset="0"/>
                <a:ea typeface="+mn-ea"/>
                <a:cs typeface="+mn-cs"/>
              </a:rPr>
              <a:t>-Estimate the amount of needed supplies like food, water, medicine, and bedding.</a:t>
            </a:r>
          </a:p>
          <a:p>
            <a:r>
              <a:rPr lang="en-US" sz="1200" b="0" i="0" u="none" strike="noStrike" kern="1200" baseline="0" dirty="0" smtClean="0">
                <a:solidFill>
                  <a:schemeClr val="tx1"/>
                </a:solidFill>
                <a:latin typeface="Calibri" pitchFamily="34" charset="0"/>
                <a:ea typeface="+mn-ea"/>
                <a:cs typeface="+mn-cs"/>
              </a:rPr>
              <a:t>-Help decide how many emergency personnel are required to assist people.</a:t>
            </a:r>
          </a:p>
          <a:p>
            <a:r>
              <a:rPr lang="en-US" sz="1200" b="0" i="0" u="none" strike="noStrike" kern="1200" baseline="0" dirty="0" smtClean="0">
                <a:solidFill>
                  <a:schemeClr val="tx1"/>
                </a:solidFill>
                <a:latin typeface="Calibri" pitchFamily="34" charset="0"/>
                <a:ea typeface="+mn-ea"/>
                <a:cs typeface="+mn-cs"/>
              </a:rPr>
              <a:t>-Identify areas in need of emergency shelters.</a:t>
            </a:r>
          </a:p>
          <a:p>
            <a:r>
              <a:rPr lang="en-US" sz="1200" b="0" i="0" u="none" strike="noStrike" kern="1200" baseline="0" dirty="0" smtClean="0">
                <a:solidFill>
                  <a:schemeClr val="tx1"/>
                </a:solidFill>
                <a:latin typeface="Calibri" pitchFamily="34" charset="0"/>
                <a:ea typeface="+mn-ea"/>
                <a:cs typeface="+mn-cs"/>
              </a:rPr>
              <a:t>-Plan the best way to evacuate people, accounting for those who have special needs, such as people without vehicles, the elderly, or people who do not understand English well.</a:t>
            </a:r>
          </a:p>
          <a:p>
            <a:r>
              <a:rPr lang="en-US" sz="1200" b="0" i="0" u="none" strike="noStrike" kern="1200" baseline="0" dirty="0" smtClean="0">
                <a:solidFill>
                  <a:schemeClr val="tx1"/>
                </a:solidFill>
                <a:latin typeface="Calibri" pitchFamily="34" charset="0"/>
                <a:ea typeface="+mn-ea"/>
                <a:cs typeface="+mn-cs"/>
              </a:rPr>
              <a:t>-Identify communities that will need continued support to recover following an emergency or natural disaster.</a:t>
            </a:r>
            <a:endParaRPr lang="en-US" dirty="0"/>
          </a:p>
        </p:txBody>
      </p:sp>
      <p:sp>
        <p:nvSpPr>
          <p:cNvPr id="4" name="Slide Number Placeholder 3"/>
          <p:cNvSpPr>
            <a:spLocks noGrp="1"/>
          </p:cNvSpPr>
          <p:nvPr>
            <p:ph type="sldNum" sz="quarter" idx="10"/>
          </p:nvPr>
        </p:nvSpPr>
        <p:spPr/>
        <p:txBody>
          <a:bodyPr/>
          <a:lstStyle/>
          <a:p>
            <a:pPr>
              <a:defRPr/>
            </a:pPr>
            <a:fld id="{6E074355-CE0D-4C68-A6CB-C364ED71B33B}" type="slidenum">
              <a:rPr lang="en-US" smtClean="0"/>
              <a:pPr>
                <a:defRPr/>
              </a:pPr>
              <a:t>3</a:t>
            </a:fld>
            <a:endParaRPr lang="en-US"/>
          </a:p>
        </p:txBody>
      </p:sp>
    </p:spTree>
    <p:extLst>
      <p:ext uri="{BB962C8B-B14F-4D97-AF65-F5344CB8AC3E}">
        <p14:creationId xmlns:p14="http://schemas.microsoft.com/office/powerpoint/2010/main" val="15552332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SVI taken</a:t>
            </a:r>
            <a:r>
              <a:rPr lang="en-US" baseline="0" dirty="0" smtClean="0"/>
              <a:t> for entire state of Texas using a percentile ranking method. </a:t>
            </a:r>
            <a:r>
              <a:rPr lang="en-US" sz="1200" b="0" i="0" u="none" strike="noStrike" kern="1200" baseline="0" dirty="0" smtClean="0">
                <a:solidFill>
                  <a:schemeClr val="tx1"/>
                </a:solidFill>
                <a:latin typeface="Calibri" pitchFamily="34" charset="0"/>
                <a:ea typeface="+mn-ea"/>
                <a:cs typeface="+mn-cs"/>
              </a:rPr>
              <a:t>A percentile rank is defined as the proportion of scores in a distribution that a specific score is greater than or equal to.2 Percentile</a:t>
            </a:r>
          </a:p>
          <a:p>
            <a:endParaRPr lang="en-US" dirty="0" smtClean="0"/>
          </a:p>
        </p:txBody>
      </p:sp>
      <p:sp>
        <p:nvSpPr>
          <p:cNvPr id="4" name="Slide Number Placeholder 3"/>
          <p:cNvSpPr>
            <a:spLocks noGrp="1"/>
          </p:cNvSpPr>
          <p:nvPr>
            <p:ph type="sldNum" sz="quarter" idx="10"/>
          </p:nvPr>
        </p:nvSpPr>
        <p:spPr/>
        <p:txBody>
          <a:bodyPr/>
          <a:lstStyle/>
          <a:p>
            <a:pPr>
              <a:defRPr/>
            </a:pPr>
            <a:fld id="{6E074355-CE0D-4C68-A6CB-C364ED71B33B}" type="slidenum">
              <a:rPr lang="en-US" smtClean="0"/>
              <a:pPr>
                <a:defRPr/>
              </a:pPr>
              <a:t>4</a:t>
            </a:fld>
            <a:endParaRPr lang="en-US"/>
          </a:p>
        </p:txBody>
      </p:sp>
    </p:spTree>
    <p:extLst>
      <p:ext uri="{BB962C8B-B14F-4D97-AF65-F5344CB8AC3E}">
        <p14:creationId xmlns:p14="http://schemas.microsoft.com/office/powerpoint/2010/main" val="22268371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Caveat</a:t>
            </a:r>
            <a:r>
              <a:rPr lang="en-US" baseline="0" dirty="0" smtClean="0"/>
              <a:t> with WZ intersection, not consider </a:t>
            </a:r>
            <a:r>
              <a:rPr lang="en-US" baseline="0" dirty="0" err="1" smtClean="0"/>
              <a:t>ppl</a:t>
            </a:r>
            <a:r>
              <a:rPr lang="en-US" baseline="0" dirty="0" smtClean="0"/>
              <a:t> driving crossing flooded roads. </a:t>
            </a:r>
            <a:endParaRPr lang="en-US" dirty="0" smtClean="0"/>
          </a:p>
          <a:p>
            <a:endParaRPr lang="en-US" dirty="0" smtClean="0"/>
          </a:p>
          <a:p>
            <a:r>
              <a:rPr lang="en-US" dirty="0" smtClean="0"/>
              <a:t>170 evacuations, 900 address points in WZ</a:t>
            </a:r>
            <a:endParaRPr lang="en-US" dirty="0"/>
          </a:p>
        </p:txBody>
      </p:sp>
      <p:sp>
        <p:nvSpPr>
          <p:cNvPr id="4" name="Slide Number Placeholder 3"/>
          <p:cNvSpPr>
            <a:spLocks noGrp="1"/>
          </p:cNvSpPr>
          <p:nvPr>
            <p:ph type="sldNum" sz="quarter" idx="10"/>
          </p:nvPr>
        </p:nvSpPr>
        <p:spPr/>
        <p:txBody>
          <a:bodyPr/>
          <a:lstStyle/>
          <a:p>
            <a:pPr>
              <a:defRPr/>
            </a:pPr>
            <a:fld id="{6E074355-CE0D-4C68-A6CB-C364ED71B33B}" type="slidenum">
              <a:rPr lang="en-US" smtClean="0"/>
              <a:pPr>
                <a:defRPr/>
              </a:pPr>
              <a:t>5</a:t>
            </a:fld>
            <a:endParaRPr lang="en-US"/>
          </a:p>
        </p:txBody>
      </p:sp>
    </p:spTree>
    <p:extLst>
      <p:ext uri="{BB962C8B-B14F-4D97-AF65-F5344CB8AC3E}">
        <p14:creationId xmlns:p14="http://schemas.microsoft.com/office/powerpoint/2010/main" val="20612081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45 Evacuations, 230 address</a:t>
            </a:r>
            <a:r>
              <a:rPr lang="en-US" baseline="0" dirty="0" smtClean="0"/>
              <a:t> points in WZ</a:t>
            </a:r>
            <a:endParaRPr lang="en-US" dirty="0"/>
          </a:p>
        </p:txBody>
      </p:sp>
      <p:sp>
        <p:nvSpPr>
          <p:cNvPr id="4" name="Slide Number Placeholder 3"/>
          <p:cNvSpPr>
            <a:spLocks noGrp="1"/>
          </p:cNvSpPr>
          <p:nvPr>
            <p:ph type="sldNum" sz="quarter" idx="10"/>
          </p:nvPr>
        </p:nvSpPr>
        <p:spPr/>
        <p:txBody>
          <a:bodyPr/>
          <a:lstStyle/>
          <a:p>
            <a:pPr>
              <a:defRPr/>
            </a:pPr>
            <a:fld id="{6E074355-CE0D-4C68-A6CB-C364ED71B33B}" type="slidenum">
              <a:rPr lang="en-US" smtClean="0"/>
              <a:pPr>
                <a:defRPr/>
              </a:pPr>
              <a:t>6</a:t>
            </a:fld>
            <a:endParaRPr lang="en-US"/>
          </a:p>
        </p:txBody>
      </p:sp>
    </p:spTree>
    <p:extLst>
      <p:ext uri="{BB962C8B-B14F-4D97-AF65-F5344CB8AC3E}">
        <p14:creationId xmlns:p14="http://schemas.microsoft.com/office/powerpoint/2010/main" val="10918553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15 evacuations, 160 address</a:t>
            </a:r>
            <a:r>
              <a:rPr lang="en-US" baseline="0" dirty="0" smtClean="0"/>
              <a:t> points in WZ</a:t>
            </a:r>
            <a:endParaRPr lang="en-US" dirty="0"/>
          </a:p>
        </p:txBody>
      </p:sp>
      <p:sp>
        <p:nvSpPr>
          <p:cNvPr id="4" name="Slide Number Placeholder 3"/>
          <p:cNvSpPr>
            <a:spLocks noGrp="1"/>
          </p:cNvSpPr>
          <p:nvPr>
            <p:ph type="sldNum" sz="quarter" idx="10"/>
          </p:nvPr>
        </p:nvSpPr>
        <p:spPr/>
        <p:txBody>
          <a:bodyPr/>
          <a:lstStyle/>
          <a:p>
            <a:pPr>
              <a:defRPr/>
            </a:pPr>
            <a:fld id="{6E074355-CE0D-4C68-A6CB-C364ED71B33B}" type="slidenum">
              <a:rPr lang="en-US" smtClean="0"/>
              <a:pPr>
                <a:defRPr/>
              </a:pPr>
              <a:t>7</a:t>
            </a:fld>
            <a:endParaRPr lang="en-US"/>
          </a:p>
        </p:txBody>
      </p:sp>
    </p:spTree>
    <p:extLst>
      <p:ext uri="{BB962C8B-B14F-4D97-AF65-F5344CB8AC3E}">
        <p14:creationId xmlns:p14="http://schemas.microsoft.com/office/powerpoint/2010/main" val="12737946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120 evacuations, 79 address</a:t>
            </a:r>
            <a:r>
              <a:rPr lang="en-US" baseline="0" dirty="0" smtClean="0"/>
              <a:t> points in WZ</a:t>
            </a:r>
            <a:endParaRPr lang="en-US" dirty="0"/>
          </a:p>
        </p:txBody>
      </p:sp>
      <p:sp>
        <p:nvSpPr>
          <p:cNvPr id="4" name="Slide Number Placeholder 3"/>
          <p:cNvSpPr>
            <a:spLocks noGrp="1"/>
          </p:cNvSpPr>
          <p:nvPr>
            <p:ph type="sldNum" sz="quarter" idx="10"/>
          </p:nvPr>
        </p:nvSpPr>
        <p:spPr/>
        <p:txBody>
          <a:bodyPr/>
          <a:lstStyle/>
          <a:p>
            <a:pPr>
              <a:defRPr/>
            </a:pPr>
            <a:fld id="{6E074355-CE0D-4C68-A6CB-C364ED71B33B}" type="slidenum">
              <a:rPr lang="en-US" smtClean="0"/>
              <a:pPr>
                <a:defRPr/>
              </a:pPr>
              <a:t>8</a:t>
            </a:fld>
            <a:endParaRPr lang="en-US"/>
          </a:p>
        </p:txBody>
      </p:sp>
    </p:spTree>
    <p:extLst>
      <p:ext uri="{BB962C8B-B14F-4D97-AF65-F5344CB8AC3E}">
        <p14:creationId xmlns:p14="http://schemas.microsoft.com/office/powerpoint/2010/main" val="7098055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Indicator that Social vulnerability</a:t>
            </a:r>
            <a:r>
              <a:rPr lang="en-US" baseline="0" dirty="0" smtClean="0"/>
              <a:t> alone is not a good metric for flood risk and it must be connected with a larger scope of NFIE</a:t>
            </a:r>
            <a:endParaRPr lang="en-US" dirty="0"/>
          </a:p>
        </p:txBody>
      </p:sp>
      <p:sp>
        <p:nvSpPr>
          <p:cNvPr id="4" name="Slide Number Placeholder 3"/>
          <p:cNvSpPr>
            <a:spLocks noGrp="1"/>
          </p:cNvSpPr>
          <p:nvPr>
            <p:ph type="sldNum" sz="quarter" idx="10"/>
          </p:nvPr>
        </p:nvSpPr>
        <p:spPr/>
        <p:txBody>
          <a:bodyPr/>
          <a:lstStyle/>
          <a:p>
            <a:pPr>
              <a:defRPr/>
            </a:pPr>
            <a:fld id="{6E074355-CE0D-4C68-A6CB-C364ED71B33B}" type="slidenum">
              <a:rPr lang="en-US" smtClean="0"/>
              <a:pPr>
                <a:defRPr/>
              </a:pPr>
              <a:t>10</a:t>
            </a:fld>
            <a:endParaRPr lang="en-US"/>
          </a:p>
        </p:txBody>
      </p:sp>
    </p:spTree>
    <p:extLst>
      <p:ext uri="{BB962C8B-B14F-4D97-AF65-F5344CB8AC3E}">
        <p14:creationId xmlns:p14="http://schemas.microsoft.com/office/powerpoint/2010/main" val="34600404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HH in WZ with overall Percentile &gt;0.9, 690</a:t>
            </a:r>
            <a:endParaRPr lang="en-US" dirty="0"/>
          </a:p>
        </p:txBody>
      </p:sp>
      <p:sp>
        <p:nvSpPr>
          <p:cNvPr id="4" name="Slide Number Placeholder 3"/>
          <p:cNvSpPr>
            <a:spLocks noGrp="1"/>
          </p:cNvSpPr>
          <p:nvPr>
            <p:ph type="sldNum" sz="quarter" idx="10"/>
          </p:nvPr>
        </p:nvSpPr>
        <p:spPr/>
        <p:txBody>
          <a:bodyPr/>
          <a:lstStyle/>
          <a:p>
            <a:pPr>
              <a:defRPr/>
            </a:pPr>
            <a:fld id="{6E074355-CE0D-4C68-A6CB-C364ED71B33B}" type="slidenum">
              <a:rPr lang="en-US" smtClean="0"/>
              <a:pPr>
                <a:defRPr/>
              </a:pPr>
              <a:t>11</a:t>
            </a:fld>
            <a:endParaRPr lang="en-US"/>
          </a:p>
        </p:txBody>
      </p:sp>
    </p:spTree>
    <p:extLst>
      <p:ext uri="{BB962C8B-B14F-4D97-AF65-F5344CB8AC3E}">
        <p14:creationId xmlns:p14="http://schemas.microsoft.com/office/powerpoint/2010/main" val="12942944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29790"/>
            <a:ext cx="7772400" cy="1470660"/>
          </a:xfrm>
        </p:spPr>
        <p:txBody>
          <a:bodyPr/>
          <a:lstStyle>
            <a:lvl1pPr>
              <a:defRPr>
                <a:solidFill>
                  <a:schemeClr val="tx1">
                    <a:lumMod val="85000"/>
                    <a:lumOff val="15000"/>
                  </a:schemeClr>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lumMod val="85000"/>
                    <a:lumOff val="15000"/>
                  </a:schemeClr>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5613310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2332037"/>
            <a:ext cx="4038600" cy="4144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2332037"/>
            <a:ext cx="4038600" cy="4144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40437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5" name="Title 1"/>
          <p:cNvSpPr>
            <a:spLocks noGrp="1"/>
          </p:cNvSpPr>
          <p:nvPr>
            <p:ph type="title"/>
          </p:nvPr>
        </p:nvSpPr>
        <p:spPr>
          <a:xfrm>
            <a:off x="420687" y="855347"/>
            <a:ext cx="3008313" cy="1162050"/>
          </a:xfrm>
        </p:spPr>
        <p:txBody>
          <a:bodyPr anchor="b"/>
          <a:lstStyle>
            <a:lvl1pPr algn="l">
              <a:defRPr sz="2000" b="1"/>
            </a:lvl1pPr>
          </a:lstStyle>
          <a:p>
            <a:r>
              <a:rPr lang="en-US" dirty="0" smtClean="0"/>
              <a:t>Click to edit Master title style</a:t>
            </a:r>
            <a:endParaRPr lang="en-US" dirty="0"/>
          </a:p>
        </p:txBody>
      </p:sp>
      <p:sp>
        <p:nvSpPr>
          <p:cNvPr id="6" name="Content Placeholder 2"/>
          <p:cNvSpPr>
            <a:spLocks noGrp="1"/>
          </p:cNvSpPr>
          <p:nvPr>
            <p:ph idx="1"/>
          </p:nvPr>
        </p:nvSpPr>
        <p:spPr>
          <a:xfrm>
            <a:off x="3575050" y="1227846"/>
            <a:ext cx="5111750" cy="54015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3"/>
          <p:cNvSpPr>
            <a:spLocks noGrp="1"/>
          </p:cNvSpPr>
          <p:nvPr>
            <p:ph type="body" sz="half" idx="2"/>
          </p:nvPr>
        </p:nvSpPr>
        <p:spPr>
          <a:xfrm>
            <a:off x="420687" y="2135506"/>
            <a:ext cx="3008313" cy="418909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23490217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Title 1"/>
          <p:cNvSpPr>
            <a:spLocks noGrp="1"/>
          </p:cNvSpPr>
          <p:nvPr>
            <p:ph type="title"/>
          </p:nvPr>
        </p:nvSpPr>
        <p:spPr>
          <a:xfrm>
            <a:off x="1792288" y="5105400"/>
            <a:ext cx="5486400" cy="567690"/>
          </a:xfrm>
        </p:spPr>
        <p:txBody>
          <a:bodyPr anchor="b"/>
          <a:lstStyle>
            <a:lvl1pPr algn="l">
              <a:defRPr sz="2000" b="1"/>
            </a:lvl1pPr>
          </a:lstStyle>
          <a:p>
            <a:r>
              <a:rPr lang="en-US" dirty="0" smtClean="0"/>
              <a:t>Click to edit Master title style</a:t>
            </a:r>
            <a:endParaRPr lang="en-US" dirty="0"/>
          </a:p>
        </p:txBody>
      </p:sp>
      <p:sp>
        <p:nvSpPr>
          <p:cNvPr id="6" name="Picture Placeholder 2"/>
          <p:cNvSpPr>
            <a:spLocks noGrp="1"/>
          </p:cNvSpPr>
          <p:nvPr>
            <p:ph type="pic" idx="1"/>
          </p:nvPr>
        </p:nvSpPr>
        <p:spPr>
          <a:xfrm>
            <a:off x="1792288" y="914400"/>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7" name="Text Placeholder 3"/>
          <p:cNvSpPr>
            <a:spLocks noGrp="1"/>
          </p:cNvSpPr>
          <p:nvPr>
            <p:ph type="body" sz="half" idx="2"/>
          </p:nvPr>
        </p:nvSpPr>
        <p:spPr>
          <a:xfrm>
            <a:off x="1792288" y="5673090"/>
            <a:ext cx="5486400" cy="80391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40267081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1143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2316480"/>
            <a:ext cx="8229600" cy="393192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307834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Title 1"/>
          <p:cNvSpPr>
            <a:spLocks noGrp="1"/>
          </p:cNvSpPr>
          <p:nvPr>
            <p:ph type="title"/>
          </p:nvPr>
        </p:nvSpPr>
        <p:spPr>
          <a:xfrm>
            <a:off x="722313" y="4406900"/>
            <a:ext cx="7772400" cy="1362075"/>
          </a:xfrm>
        </p:spPr>
        <p:txBody>
          <a:bodyPr anchor="t"/>
          <a:lstStyle>
            <a:lvl1pPr algn="l">
              <a:defRPr sz="4000" b="1" cap="all">
                <a:latin typeface="Arial"/>
              </a:defRPr>
            </a:lvl1pPr>
          </a:lstStyle>
          <a:p>
            <a:r>
              <a:rPr lang="en-US" dirty="0" smtClean="0"/>
              <a:t>Click to edit Master title style</a:t>
            </a:r>
            <a:endParaRPr lang="en-US" dirty="0"/>
          </a:p>
        </p:txBody>
      </p:sp>
      <p:sp>
        <p:nvSpPr>
          <p:cNvPr id="5" name="Text Placeholder 2"/>
          <p:cNvSpPr>
            <a:spLocks noGrp="1"/>
          </p:cNvSpPr>
          <p:nvPr>
            <p:ph type="body" idx="1"/>
          </p:nvPr>
        </p:nvSpPr>
        <p:spPr>
          <a:xfrm>
            <a:off x="722313" y="2906713"/>
            <a:ext cx="7772400" cy="1500187"/>
          </a:xfrm>
        </p:spPr>
        <p:txBody>
          <a:bodyPr anchor="b"/>
          <a:lstStyle>
            <a:lvl1pPr marL="0" indent="0">
              <a:buNone/>
              <a:defRPr sz="2000">
                <a:solidFill>
                  <a:schemeClr val="tx1">
                    <a:lumMod val="75000"/>
                    <a:lumOff val="25000"/>
                  </a:schemeClr>
                </a:solidFill>
                <a:latin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6859884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65960"/>
            <a:ext cx="4038600" cy="40233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965960"/>
            <a:ext cx="4038600" cy="40233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067509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20687" y="855347"/>
            <a:ext cx="3008313" cy="1162050"/>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1227846"/>
            <a:ext cx="5111750" cy="54015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20687" y="2135506"/>
            <a:ext cx="3008313" cy="418909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24369644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105400"/>
            <a:ext cx="5486400" cy="567690"/>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914400"/>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673090"/>
            <a:ext cx="5486400" cy="80391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4361384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9690858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036637"/>
            <a:ext cx="8229600"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457200" y="2362200"/>
            <a:ext cx="82296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77501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Aria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latin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6791588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8"/>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838200"/>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2240280"/>
            <a:ext cx="8229600" cy="393192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781823911"/>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7" r:id="rId5"/>
    <p:sldLayoutId id="2147483668" r:id="rId6"/>
  </p:sldLayoutIdLst>
  <p:txStyles>
    <p:titleStyle>
      <a:lvl1pPr algn="ctr" defTabSz="457200" rtl="0" eaLnBrk="1" latinLnBrk="0" hangingPunct="1">
        <a:spcBef>
          <a:spcPct val="0"/>
        </a:spcBef>
        <a:buNone/>
        <a:defRPr sz="4400" kern="1200">
          <a:solidFill>
            <a:schemeClr val="tx1">
              <a:lumMod val="85000"/>
              <a:lumOff val="15000"/>
            </a:schemeClr>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lumMod val="85000"/>
              <a:lumOff val="15000"/>
            </a:schemeClr>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lumMod val="85000"/>
              <a:lumOff val="15000"/>
            </a:schemeClr>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tx1">
              <a:lumMod val="85000"/>
              <a:lumOff val="15000"/>
            </a:schemeClr>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tx1">
              <a:lumMod val="85000"/>
              <a:lumOff val="15000"/>
            </a:schemeClr>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tx1">
              <a:lumMod val="85000"/>
              <a:lumOff val="15000"/>
            </a:schemeClr>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8"/>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914400"/>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2239963"/>
            <a:ext cx="8229600" cy="38862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791638655"/>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7" r:id="rId5"/>
    <p:sldLayoutId id="2147483678" r:id="rId6"/>
  </p:sldLayoutIdLst>
  <p:txStyles>
    <p:titleStyle>
      <a:lvl1pPr algn="ctr" defTabSz="457200" rtl="0" eaLnBrk="1" latinLnBrk="0" hangingPunct="1">
        <a:spcBef>
          <a:spcPct val="0"/>
        </a:spcBef>
        <a:buNone/>
        <a:defRPr sz="4400" kern="1200">
          <a:solidFill>
            <a:schemeClr val="tx1">
              <a:lumMod val="75000"/>
              <a:lumOff val="25000"/>
            </a:schemeClr>
          </a:solidFill>
          <a:latin typeface=""/>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tiff"/><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7.tiff"/><Relationship Id="rId5" Type="http://schemas.openxmlformats.org/officeDocument/2006/relationships/image" Target="../media/image6.tiff"/><Relationship Id="rId4" Type="http://schemas.openxmlformats.org/officeDocument/2006/relationships/image" Target="../media/image5.tiff"/></Relationships>
</file>

<file path=ppt/slides/_rels/slide11.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20.png"/><Relationship Id="rId4" Type="http://schemas.openxmlformats.org/officeDocument/2006/relationships/package" Target="../embeddings/Microsoft_Word_Document1.docx"/></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5.tiff"/><Relationship Id="rId7" Type="http://schemas.openxmlformats.org/officeDocument/2006/relationships/image" Target="../media/image9.tiff"/><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8.tiff"/><Relationship Id="rId5" Type="http://schemas.openxmlformats.org/officeDocument/2006/relationships/image" Target="../media/image7.tiff"/><Relationship Id="rId4" Type="http://schemas.openxmlformats.org/officeDocument/2006/relationships/image" Target="../media/image6.tiff"/></Relationships>
</file>

<file path=ppt/slides/_rels/slide6.xml.rels><?xml version="1.0" encoding="UTF-8" standalone="yes"?>
<Relationships xmlns="http://schemas.openxmlformats.org/package/2006/relationships"><Relationship Id="rId3" Type="http://schemas.openxmlformats.org/officeDocument/2006/relationships/image" Target="../media/image10.tiff"/><Relationship Id="rId7" Type="http://schemas.openxmlformats.org/officeDocument/2006/relationships/image" Target="../media/image9.tiff"/><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11.tiff"/><Relationship Id="rId5" Type="http://schemas.openxmlformats.org/officeDocument/2006/relationships/image" Target="../media/image7.tiff"/><Relationship Id="rId4" Type="http://schemas.openxmlformats.org/officeDocument/2006/relationships/image" Target="../media/image6.tiff"/></Relationships>
</file>

<file path=ppt/slides/_rels/slide7.xml.rels><?xml version="1.0" encoding="UTF-8" standalone="yes"?>
<Relationships xmlns="http://schemas.openxmlformats.org/package/2006/relationships"><Relationship Id="rId3" Type="http://schemas.openxmlformats.org/officeDocument/2006/relationships/image" Target="../media/image10.tiff"/><Relationship Id="rId7" Type="http://schemas.openxmlformats.org/officeDocument/2006/relationships/image" Target="../media/image9.tiff"/><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7.tiff"/><Relationship Id="rId5" Type="http://schemas.openxmlformats.org/officeDocument/2006/relationships/image" Target="../media/image6.tiff"/><Relationship Id="rId4" Type="http://schemas.openxmlformats.org/officeDocument/2006/relationships/image" Target="../media/image5.tiff"/></Relationships>
</file>

<file path=ppt/slides/_rels/slide8.xml.rels><?xml version="1.0" encoding="UTF-8" standalone="yes"?>
<Relationships xmlns="http://schemas.openxmlformats.org/package/2006/relationships"><Relationship Id="rId3" Type="http://schemas.openxmlformats.org/officeDocument/2006/relationships/image" Target="../media/image10.tiff"/><Relationship Id="rId7" Type="http://schemas.openxmlformats.org/officeDocument/2006/relationships/image" Target="../media/image9.tiff"/><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12.tiff"/><Relationship Id="rId5" Type="http://schemas.openxmlformats.org/officeDocument/2006/relationships/image" Target="../media/image7.tiff"/><Relationship Id="rId4" Type="http://schemas.openxmlformats.org/officeDocument/2006/relationships/image" Target="../media/image5.tiff"/></Relationships>
</file>

<file path=ppt/slides/_rels/slide9.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10.tiff"/><Relationship Id="rId1" Type="http://schemas.openxmlformats.org/officeDocument/2006/relationships/slideLayout" Target="../slideLayouts/slideLayout8.xml"/><Relationship Id="rId6" Type="http://schemas.openxmlformats.org/officeDocument/2006/relationships/image" Target="../media/image13.emf"/><Relationship Id="rId5" Type="http://schemas.openxmlformats.org/officeDocument/2006/relationships/image" Target="../media/image7.tiff"/><Relationship Id="rId4" Type="http://schemas.openxmlformats.org/officeDocument/2006/relationships/image" Target="../media/image6.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Social Vulnerability within The NFIE</a:t>
            </a:r>
            <a:endParaRPr lang="en-US" dirty="0"/>
          </a:p>
        </p:txBody>
      </p:sp>
      <p:sp>
        <p:nvSpPr>
          <p:cNvPr id="5" name="Subtitle 4"/>
          <p:cNvSpPr>
            <a:spLocks noGrp="1"/>
          </p:cNvSpPr>
          <p:nvPr>
            <p:ph type="subTitle" idx="1"/>
          </p:nvPr>
        </p:nvSpPr>
        <p:spPr/>
        <p:txBody>
          <a:bodyPr/>
          <a:lstStyle/>
          <a:p>
            <a:r>
              <a:rPr lang="en-US" dirty="0" smtClean="0"/>
              <a:t>Frank Schalla</a:t>
            </a:r>
          </a:p>
          <a:p>
            <a:r>
              <a:rPr lang="en-US" dirty="0" smtClean="0"/>
              <a:t>Flood Forecasting</a:t>
            </a:r>
          </a:p>
          <a:p>
            <a:r>
              <a:rPr lang="en-US" dirty="0" smtClean="0"/>
              <a:t>May 6, 2015</a:t>
            </a:r>
            <a:endParaRPr lang="en-US" dirty="0"/>
          </a:p>
        </p:txBody>
      </p:sp>
    </p:spTree>
    <p:extLst>
      <p:ext uri="{BB962C8B-B14F-4D97-AF65-F5344CB8AC3E}">
        <p14:creationId xmlns:p14="http://schemas.microsoft.com/office/powerpoint/2010/main" val="23570298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ravis Term Project_Pleasant valley_socio2.tif"/>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685800"/>
            <a:ext cx="4127285" cy="2971800"/>
          </a:xfrm>
          <a:prstGeom prst="rect">
            <a:avLst/>
          </a:prstGeom>
        </p:spPr>
      </p:pic>
      <p:pic>
        <p:nvPicPr>
          <p:cNvPr id="5" name="Picture 4" descr="Travis Term Project_I130_Pierce_Socio.tif"/>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105400" y="762000"/>
            <a:ext cx="3766760" cy="2971800"/>
          </a:xfrm>
          <a:prstGeom prst="rect">
            <a:avLst/>
          </a:prstGeom>
        </p:spPr>
      </p:pic>
      <p:pic>
        <p:nvPicPr>
          <p:cNvPr id="6" name="Picture 5" descr="Travis Term Project_Bluff_Springs_Socio.tif"/>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52400" y="3886200"/>
            <a:ext cx="3699453" cy="2971800"/>
          </a:xfrm>
          <a:prstGeom prst="rect">
            <a:avLst/>
          </a:prstGeom>
        </p:spPr>
      </p:pic>
      <p:pic>
        <p:nvPicPr>
          <p:cNvPr id="7" name="Picture 6" descr="Travis Term Project_Pinehurst_Socio.tif"/>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105400" y="3886200"/>
            <a:ext cx="3715260" cy="2971800"/>
          </a:xfrm>
          <a:prstGeom prst="rect">
            <a:avLst/>
          </a:prstGeom>
        </p:spPr>
      </p:pic>
      <p:pic>
        <p:nvPicPr>
          <p:cNvPr id="9" name="Picture 8"/>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bwMode="auto">
          <a:xfrm>
            <a:off x="453610" y="2654618"/>
            <a:ext cx="8225442" cy="1917382"/>
          </a:xfrm>
          <a:prstGeom prst="rect">
            <a:avLst/>
          </a:prstGeom>
          <a:noFill/>
          <a:ln>
            <a:noFill/>
          </a:ln>
        </p:spPr>
      </p:pic>
    </p:spTree>
    <p:extLst>
      <p:ext uri="{BB962C8B-B14F-4D97-AF65-F5344CB8AC3E}">
        <p14:creationId xmlns:p14="http://schemas.microsoft.com/office/powerpoint/2010/main" val="35389294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ravis Term Project_SVI_AddressPts.tif"/>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6200" y="609599"/>
            <a:ext cx="9006814" cy="6248401"/>
          </a:xfrm>
          <a:prstGeom prst="rect">
            <a:avLst/>
          </a:prstGeom>
        </p:spPr>
      </p:pic>
    </p:spTree>
    <p:extLst>
      <p:ext uri="{BB962C8B-B14F-4D97-AF65-F5344CB8AC3E}">
        <p14:creationId xmlns:p14="http://schemas.microsoft.com/office/powerpoint/2010/main" val="5002502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1143000"/>
          </a:xfrm>
        </p:spPr>
        <p:txBody>
          <a:bodyPr>
            <a:normAutofit/>
          </a:bodyPr>
          <a:lstStyle/>
          <a:p>
            <a:r>
              <a:rPr lang="en-US" dirty="0" smtClean="0"/>
              <a:t>The Pet X-Factor</a:t>
            </a:r>
            <a:endParaRPr lang="en-US" dirty="0"/>
          </a:p>
        </p:txBody>
      </p:sp>
      <p:sp>
        <p:nvSpPr>
          <p:cNvPr id="3" name="Content Placeholder 2"/>
          <p:cNvSpPr>
            <a:spLocks noGrp="1"/>
          </p:cNvSpPr>
          <p:nvPr>
            <p:ph idx="1"/>
          </p:nvPr>
        </p:nvSpPr>
        <p:spPr>
          <a:xfrm>
            <a:off x="457200" y="2057400"/>
            <a:ext cx="8229600" cy="3886200"/>
          </a:xfrm>
        </p:spPr>
        <p:txBody>
          <a:bodyPr>
            <a:normAutofit/>
          </a:bodyPr>
          <a:lstStyle/>
          <a:p>
            <a:r>
              <a:rPr lang="en-US" sz="2800" dirty="0"/>
              <a:t>U.S. Pet Ownership and Demographic </a:t>
            </a:r>
            <a:r>
              <a:rPr lang="en-US" sz="2800" dirty="0" smtClean="0"/>
              <a:t>Sourcebook</a:t>
            </a:r>
          </a:p>
          <a:p>
            <a:pPr lvl="1"/>
            <a:r>
              <a:rPr lang="en-US" dirty="0" smtClean="0"/>
              <a:t>Number of pets per household in each State</a:t>
            </a:r>
          </a:p>
          <a:p>
            <a:pPr lvl="1"/>
            <a:r>
              <a:rPr lang="en-US" dirty="0" smtClean="0"/>
              <a:t>Percentage of households owning pets by</a:t>
            </a:r>
          </a:p>
          <a:p>
            <a:pPr lvl="2"/>
            <a:r>
              <a:rPr lang="en-US" dirty="0"/>
              <a:t>H</a:t>
            </a:r>
            <a:r>
              <a:rPr lang="en-US" dirty="0" smtClean="0"/>
              <a:t>ousehold income, </a:t>
            </a:r>
            <a:r>
              <a:rPr lang="en-US" dirty="0"/>
              <a:t>household </a:t>
            </a:r>
            <a:r>
              <a:rPr lang="en-US" dirty="0" smtClean="0"/>
              <a:t>size, </a:t>
            </a:r>
            <a:r>
              <a:rPr lang="en-US" dirty="0"/>
              <a:t>city </a:t>
            </a:r>
            <a:r>
              <a:rPr lang="en-US" dirty="0" smtClean="0"/>
              <a:t>size, etc.</a:t>
            </a:r>
          </a:p>
          <a:p>
            <a:r>
              <a:rPr lang="en-US" sz="2800" dirty="0" smtClean="0"/>
              <a:t>Connect to US Census, Block Group</a:t>
            </a:r>
          </a:p>
          <a:p>
            <a:r>
              <a:rPr lang="en-US" sz="2800" dirty="0" smtClean="0"/>
              <a:t>Dog &amp; Cat </a:t>
            </a:r>
            <a:r>
              <a:rPr lang="en-US" sz="2800" dirty="0"/>
              <a:t>n</a:t>
            </a:r>
            <a:r>
              <a:rPr lang="en-US" sz="2800" dirty="0" smtClean="0"/>
              <a:t>umbers per household</a:t>
            </a:r>
          </a:p>
        </p:txBody>
      </p:sp>
    </p:spTree>
    <p:extLst>
      <p:ext uri="{BB962C8B-B14F-4D97-AF65-F5344CB8AC3E}">
        <p14:creationId xmlns:p14="http://schemas.microsoft.com/office/powerpoint/2010/main" val="5434285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ST_ACS_DOGS_Avg_Travis2.tif"/>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494651"/>
            <a:ext cx="9144000" cy="6363349"/>
          </a:xfrm>
          <a:prstGeom prst="rect">
            <a:avLst/>
          </a:prstGeom>
        </p:spPr>
      </p:pic>
    </p:spTree>
    <p:extLst>
      <p:ext uri="{BB962C8B-B14F-4D97-AF65-F5344CB8AC3E}">
        <p14:creationId xmlns:p14="http://schemas.microsoft.com/office/powerpoint/2010/main" val="10765208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endParaRPr lang="en-US"/>
          </a:p>
        </p:txBody>
      </p:sp>
      <p:sp>
        <p:nvSpPr>
          <p:cNvPr id="5" name="Subtitle 4"/>
          <p:cNvSpPr>
            <a:spLocks noGrp="1"/>
          </p:cNvSpPr>
          <p:nvPr>
            <p:ph type="subTitle" idx="1"/>
          </p:nvPr>
        </p:nvSpPr>
        <p:spPr/>
        <p:txBody>
          <a:bodyPr/>
          <a:lstStyle/>
          <a:p>
            <a:endParaRPr lang="en-US"/>
          </a:p>
        </p:txBody>
      </p:sp>
      <p:pic>
        <p:nvPicPr>
          <p:cNvPr id="2" name="Picture 1" descr="TEST_ACS_Cats_Avg_Travis2.tif"/>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276" y="504068"/>
            <a:ext cx="9140724" cy="6353932"/>
          </a:xfrm>
          <a:prstGeom prst="rect">
            <a:avLst/>
          </a:prstGeom>
        </p:spPr>
      </p:pic>
    </p:spTree>
    <p:extLst>
      <p:ext uri="{BB962C8B-B14F-4D97-AF65-F5344CB8AC3E}">
        <p14:creationId xmlns:p14="http://schemas.microsoft.com/office/powerpoint/2010/main" val="932170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endParaRPr lang="en-US"/>
          </a:p>
        </p:txBody>
      </p:sp>
      <p:sp>
        <p:nvSpPr>
          <p:cNvPr id="5" name="Subtitle 4"/>
          <p:cNvSpPr>
            <a:spLocks noGrp="1"/>
          </p:cNvSpPr>
          <p:nvPr>
            <p:ph type="subTitle" idx="1"/>
          </p:nvPr>
        </p:nvSpPr>
        <p:spPr/>
        <p:txBody>
          <a:bodyPr/>
          <a:lstStyle/>
          <a:p>
            <a:endParaRPr lang="en-US"/>
          </a:p>
        </p:txBody>
      </p:sp>
      <p:pic>
        <p:nvPicPr>
          <p:cNvPr id="3" name="Picture 2" descr="TEST_ACS_CATS_AVG_TRAVIS_Address.tif"/>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2162" y="528155"/>
            <a:ext cx="9111838" cy="6329845"/>
          </a:xfrm>
          <a:prstGeom prst="rect">
            <a:avLst/>
          </a:prstGeom>
        </p:spPr>
      </p:pic>
    </p:spTree>
    <p:extLst>
      <p:ext uri="{BB962C8B-B14F-4D97-AF65-F5344CB8AC3E}">
        <p14:creationId xmlns:p14="http://schemas.microsoft.com/office/powerpoint/2010/main" val="14835205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lstStyle/>
          <a:p>
            <a:r>
              <a:rPr lang="en-US" dirty="0" smtClean="0"/>
              <a:t>Conclusions </a:t>
            </a:r>
            <a:endParaRPr lang="en-US" dirty="0"/>
          </a:p>
        </p:txBody>
      </p:sp>
      <p:sp>
        <p:nvSpPr>
          <p:cNvPr id="6" name="Content Placeholder 5"/>
          <p:cNvSpPr>
            <a:spLocks noGrp="1"/>
          </p:cNvSpPr>
          <p:nvPr>
            <p:ph idx="1"/>
          </p:nvPr>
        </p:nvSpPr>
        <p:spPr>
          <a:xfrm>
            <a:off x="457200" y="1600200"/>
            <a:ext cx="8229600" cy="4953000"/>
          </a:xfrm>
        </p:spPr>
        <p:txBody>
          <a:bodyPr>
            <a:normAutofit fontScale="92500"/>
          </a:bodyPr>
          <a:lstStyle/>
          <a:p>
            <a:r>
              <a:rPr lang="en-US" dirty="0" smtClean="0"/>
              <a:t>SVI a valuable tool before/during/after flood event</a:t>
            </a:r>
          </a:p>
          <a:p>
            <a:pPr lvl="1"/>
            <a:r>
              <a:rPr lang="en-US" dirty="0"/>
              <a:t>E</a:t>
            </a:r>
            <a:r>
              <a:rPr lang="en-US" dirty="0" smtClean="0"/>
              <a:t>nhance how we classify vulnerability/risk within NFIE</a:t>
            </a:r>
          </a:p>
          <a:p>
            <a:pPr lvl="1"/>
            <a:r>
              <a:rPr lang="en-US" dirty="0" smtClean="0"/>
              <a:t>Resource for ERC and community education</a:t>
            </a:r>
          </a:p>
          <a:p>
            <a:pPr lvl="1"/>
            <a:r>
              <a:rPr lang="en-US" dirty="0" smtClean="0"/>
              <a:t>SVI themes should be used independently</a:t>
            </a:r>
          </a:p>
          <a:p>
            <a:r>
              <a:rPr lang="en-US" dirty="0" smtClean="0"/>
              <a:t>Pet populations starting point</a:t>
            </a:r>
          </a:p>
          <a:p>
            <a:pPr lvl="1"/>
            <a:r>
              <a:rPr lang="en-US" dirty="0" smtClean="0"/>
              <a:t>Incorporate more statistics, feedback from animal centers</a:t>
            </a:r>
          </a:p>
          <a:p>
            <a:pPr lvl="1"/>
            <a:r>
              <a:rPr lang="en-US" dirty="0" smtClean="0"/>
              <a:t>Potential for application to wildfires for horses</a:t>
            </a:r>
          </a:p>
          <a:p>
            <a:r>
              <a:rPr lang="en-US" dirty="0" smtClean="0"/>
              <a:t>Need to be introduced to ERC</a:t>
            </a:r>
            <a:endParaRPr lang="en-US" dirty="0"/>
          </a:p>
        </p:txBody>
      </p:sp>
    </p:spTree>
    <p:extLst>
      <p:ext uri="{BB962C8B-B14F-4D97-AF65-F5344CB8AC3E}">
        <p14:creationId xmlns:p14="http://schemas.microsoft.com/office/powerpoint/2010/main" val="27800682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09600"/>
            <a:ext cx="8229600" cy="1143000"/>
          </a:xfrm>
        </p:spPr>
        <p:txBody>
          <a:bodyPr/>
          <a:lstStyle/>
          <a:p>
            <a:r>
              <a:rPr lang="en-US" dirty="0" smtClean="0"/>
              <a:t>Questions?</a:t>
            </a:r>
            <a:endParaRPr lang="en-US" dirty="0"/>
          </a:p>
        </p:txBody>
      </p:sp>
      <p:pic>
        <p:nvPicPr>
          <p:cNvPr id="3" name="Picture 2"/>
          <p:cNvPicPr>
            <a:picLocks noChangeAspect="1"/>
          </p:cNvPicPr>
          <p:nvPr/>
        </p:nvPicPr>
        <p:blipFill rotWithShape="1">
          <a:blip r:embed="rId2"/>
          <a:srcRect l="10506" r="10972"/>
          <a:stretch/>
        </p:blipFill>
        <p:spPr>
          <a:xfrm>
            <a:off x="1036798" y="1674563"/>
            <a:ext cx="6888002" cy="4954837"/>
          </a:xfrm>
          <a:prstGeom prst="rect">
            <a:avLst/>
          </a:prstGeom>
        </p:spPr>
      </p:pic>
    </p:spTree>
    <p:extLst>
      <p:ext uri="{BB962C8B-B14F-4D97-AF65-F5344CB8AC3E}">
        <p14:creationId xmlns:p14="http://schemas.microsoft.com/office/powerpoint/2010/main" val="41588082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505811299"/>
              </p:ext>
            </p:extLst>
          </p:nvPr>
        </p:nvGraphicFramePr>
        <p:xfrm>
          <a:off x="152400" y="609600"/>
          <a:ext cx="4800600" cy="5692652"/>
        </p:xfrm>
        <a:graphic>
          <a:graphicData uri="http://schemas.openxmlformats.org/drawingml/2006/table">
            <a:tbl>
              <a:tblPr>
                <a:tableStyleId>{C083E6E3-FA7D-4D7B-A595-EF9225AFEA82}</a:tableStyleId>
              </a:tblPr>
              <a:tblGrid>
                <a:gridCol w="2667000"/>
                <a:gridCol w="609600"/>
                <a:gridCol w="762000"/>
                <a:gridCol w="762000"/>
              </a:tblGrid>
              <a:tr h="203628">
                <a:tc>
                  <a:txBody>
                    <a:bodyPr/>
                    <a:lstStyle/>
                    <a:p>
                      <a:pPr algn="l" fontAlgn="b"/>
                      <a:r>
                        <a:rPr lang="en-US" sz="900" b="1" u="none" strike="noStrike" dirty="0">
                          <a:effectLst/>
                        </a:rPr>
                        <a:t>Texas Demographics</a:t>
                      </a:r>
                      <a:endParaRPr lang="en-US" sz="900" b="1" i="0" u="none" strike="noStrike" dirty="0">
                        <a:solidFill>
                          <a:srgbClr val="000000"/>
                        </a:solidFill>
                        <a:effectLst/>
                        <a:latin typeface="Calibri"/>
                      </a:endParaRPr>
                    </a:p>
                  </a:txBody>
                  <a:tcPr marL="9634" marR="9634" marT="9634" marB="0" anchor="b"/>
                </a:tc>
                <a:tc>
                  <a:txBody>
                    <a:bodyPr/>
                    <a:lstStyle/>
                    <a:p>
                      <a:pPr algn="l" fontAlgn="b"/>
                      <a:r>
                        <a:rPr lang="en-US" sz="900" b="1" u="none" strike="noStrike" dirty="0">
                          <a:effectLst/>
                        </a:rPr>
                        <a:t>Units</a:t>
                      </a:r>
                      <a:endParaRPr lang="en-US" sz="900" b="1" i="0" u="none" strike="noStrike" dirty="0">
                        <a:solidFill>
                          <a:srgbClr val="000000"/>
                        </a:solidFill>
                        <a:effectLst/>
                        <a:latin typeface="Calibri"/>
                      </a:endParaRPr>
                    </a:p>
                  </a:txBody>
                  <a:tcPr marL="9634" marR="9634" marT="9634" marB="0" anchor="b"/>
                </a:tc>
                <a:tc>
                  <a:txBody>
                    <a:bodyPr/>
                    <a:lstStyle/>
                    <a:p>
                      <a:pPr algn="ctr" fontAlgn="b"/>
                      <a:r>
                        <a:rPr lang="en-US" sz="900" b="1" u="none" strike="noStrike" dirty="0">
                          <a:effectLst/>
                        </a:rPr>
                        <a:t>Dogs</a:t>
                      </a:r>
                      <a:endParaRPr lang="en-US" sz="900" b="1" i="0" u="none" strike="noStrike" dirty="0">
                        <a:solidFill>
                          <a:srgbClr val="000000"/>
                        </a:solidFill>
                        <a:effectLst/>
                        <a:latin typeface="Calibri"/>
                      </a:endParaRPr>
                    </a:p>
                  </a:txBody>
                  <a:tcPr marL="9634" marR="9634" marT="9634" marB="0" anchor="b"/>
                </a:tc>
                <a:tc>
                  <a:txBody>
                    <a:bodyPr/>
                    <a:lstStyle/>
                    <a:p>
                      <a:pPr algn="ctr" fontAlgn="b"/>
                      <a:r>
                        <a:rPr lang="en-US" sz="900" b="1" u="none" strike="noStrike" dirty="0">
                          <a:effectLst/>
                        </a:rPr>
                        <a:t>Cats</a:t>
                      </a:r>
                      <a:endParaRPr lang="en-US" sz="900" b="1" i="0" u="none" strike="noStrike" dirty="0">
                        <a:solidFill>
                          <a:srgbClr val="000000"/>
                        </a:solidFill>
                        <a:effectLst/>
                        <a:latin typeface="Calibri"/>
                      </a:endParaRPr>
                    </a:p>
                  </a:txBody>
                  <a:tcPr marL="9634" marR="9634" marT="9634" marB="0" anchor="b"/>
                </a:tc>
              </a:tr>
              <a:tr h="203628">
                <a:tc>
                  <a:txBody>
                    <a:bodyPr/>
                    <a:lstStyle/>
                    <a:p>
                      <a:pPr algn="l" fontAlgn="b"/>
                      <a:r>
                        <a:rPr lang="en-US" sz="900" u="none" strike="noStrike" dirty="0">
                          <a:effectLst/>
                        </a:rPr>
                        <a:t>Average Number of Pets Per Household - Texas</a:t>
                      </a:r>
                      <a:endParaRPr lang="en-US" sz="900" b="0" i="0" u="none" strike="noStrike" dirty="0">
                        <a:solidFill>
                          <a:srgbClr val="000000"/>
                        </a:solidFill>
                        <a:effectLst/>
                        <a:latin typeface="Calibri"/>
                      </a:endParaRPr>
                    </a:p>
                  </a:txBody>
                  <a:tcPr marL="9634" marR="9634" marT="9634" marB="0" anchor="b"/>
                </a:tc>
                <a:tc>
                  <a:txBody>
                    <a:bodyPr/>
                    <a:lstStyle/>
                    <a:p>
                      <a:pPr algn="l" fontAlgn="b"/>
                      <a:r>
                        <a:rPr lang="en-US" sz="900" u="none" strike="noStrike">
                          <a:effectLst/>
                        </a:rPr>
                        <a:t>Number</a:t>
                      </a:r>
                      <a:endParaRPr lang="en-US" sz="900" b="0" i="0" u="none" strike="noStrike">
                        <a:solidFill>
                          <a:srgbClr val="000000"/>
                        </a:solidFill>
                        <a:effectLst/>
                        <a:latin typeface="Calibri"/>
                      </a:endParaRPr>
                    </a:p>
                  </a:txBody>
                  <a:tcPr marL="9634" marR="9634" marT="9634" marB="0" anchor="b"/>
                </a:tc>
                <a:tc>
                  <a:txBody>
                    <a:bodyPr/>
                    <a:lstStyle/>
                    <a:p>
                      <a:pPr algn="ctr" fontAlgn="b"/>
                      <a:r>
                        <a:rPr lang="en-US" sz="900" u="none" strike="noStrike" dirty="0">
                          <a:effectLst/>
                        </a:rPr>
                        <a:t>1.8</a:t>
                      </a:r>
                      <a:endParaRPr lang="en-US" sz="900" b="0" i="0" u="none" strike="noStrike" dirty="0">
                        <a:solidFill>
                          <a:srgbClr val="000000"/>
                        </a:solidFill>
                        <a:effectLst/>
                        <a:latin typeface="Calibri"/>
                      </a:endParaRPr>
                    </a:p>
                  </a:txBody>
                  <a:tcPr marL="9634" marR="9634" marT="9634" marB="0" anchor="b"/>
                </a:tc>
                <a:tc>
                  <a:txBody>
                    <a:bodyPr/>
                    <a:lstStyle/>
                    <a:p>
                      <a:pPr algn="ctr" fontAlgn="b"/>
                      <a:r>
                        <a:rPr lang="en-US" sz="900" u="none" strike="noStrike">
                          <a:effectLst/>
                        </a:rPr>
                        <a:t>2.2</a:t>
                      </a:r>
                      <a:endParaRPr lang="en-US" sz="900" b="0" i="0" u="none" strike="noStrike">
                        <a:solidFill>
                          <a:srgbClr val="000000"/>
                        </a:solidFill>
                        <a:effectLst/>
                        <a:latin typeface="Calibri"/>
                      </a:endParaRPr>
                    </a:p>
                  </a:txBody>
                  <a:tcPr marL="9634" marR="9634" marT="9634" marB="0" anchor="b"/>
                </a:tc>
              </a:tr>
              <a:tr h="203628">
                <a:tc>
                  <a:txBody>
                    <a:bodyPr/>
                    <a:lstStyle/>
                    <a:p>
                      <a:pPr algn="l" fontAlgn="b"/>
                      <a:r>
                        <a:rPr lang="en-US" sz="900" u="none" strike="noStrike" dirty="0">
                          <a:effectLst/>
                        </a:rPr>
                        <a:t>Percentage of Pet Owners - Texas</a:t>
                      </a:r>
                      <a:endParaRPr lang="en-US" sz="900" b="0" i="0" u="none" strike="noStrike" dirty="0">
                        <a:solidFill>
                          <a:srgbClr val="000000"/>
                        </a:solidFill>
                        <a:effectLst/>
                        <a:latin typeface="Calibri"/>
                      </a:endParaRPr>
                    </a:p>
                  </a:txBody>
                  <a:tcPr marL="9634" marR="9634" marT="9634" marB="0" anchor="b"/>
                </a:tc>
                <a:tc>
                  <a:txBody>
                    <a:bodyPr/>
                    <a:lstStyle/>
                    <a:p>
                      <a:pPr algn="l" fontAlgn="b"/>
                      <a:r>
                        <a:rPr lang="en-US" sz="900" u="none" strike="noStrike">
                          <a:effectLst/>
                        </a:rPr>
                        <a:t>Percentage</a:t>
                      </a:r>
                      <a:endParaRPr lang="en-US" sz="900" b="0" i="0" u="none" strike="noStrike">
                        <a:solidFill>
                          <a:srgbClr val="000000"/>
                        </a:solidFill>
                        <a:effectLst/>
                        <a:latin typeface="Calibri"/>
                      </a:endParaRPr>
                    </a:p>
                  </a:txBody>
                  <a:tcPr marL="9634" marR="9634" marT="9634" marB="0" anchor="b"/>
                </a:tc>
                <a:tc>
                  <a:txBody>
                    <a:bodyPr/>
                    <a:lstStyle/>
                    <a:p>
                      <a:pPr algn="ctr" fontAlgn="b"/>
                      <a:r>
                        <a:rPr lang="en-US" sz="900" u="none" strike="noStrike" dirty="0">
                          <a:effectLst/>
                        </a:rPr>
                        <a:t>44</a:t>
                      </a:r>
                      <a:endParaRPr lang="en-US" sz="900" b="0" i="0" u="none" strike="noStrike" dirty="0">
                        <a:solidFill>
                          <a:srgbClr val="000000"/>
                        </a:solidFill>
                        <a:effectLst/>
                        <a:latin typeface="Calibri"/>
                      </a:endParaRPr>
                    </a:p>
                  </a:txBody>
                  <a:tcPr marL="9634" marR="9634" marT="9634" marB="0" anchor="b"/>
                </a:tc>
                <a:tc>
                  <a:txBody>
                    <a:bodyPr/>
                    <a:lstStyle/>
                    <a:p>
                      <a:pPr algn="ctr" fontAlgn="b"/>
                      <a:r>
                        <a:rPr lang="en-US" sz="900" u="none" strike="noStrike" dirty="0">
                          <a:effectLst/>
                        </a:rPr>
                        <a:t>28.3</a:t>
                      </a:r>
                      <a:endParaRPr lang="en-US" sz="900" b="0" i="0" u="none" strike="noStrike" dirty="0">
                        <a:solidFill>
                          <a:srgbClr val="000000"/>
                        </a:solidFill>
                        <a:effectLst/>
                        <a:latin typeface="Calibri"/>
                      </a:endParaRPr>
                    </a:p>
                  </a:txBody>
                  <a:tcPr marL="9634" marR="9634" marT="9634" marB="0" anchor="b"/>
                </a:tc>
              </a:tr>
              <a:tr h="203628">
                <a:tc>
                  <a:txBody>
                    <a:bodyPr/>
                    <a:lstStyle/>
                    <a:p>
                      <a:pPr algn="l" fontAlgn="b"/>
                      <a:endParaRPr lang="en-US" sz="900" b="0" i="0" u="none" strike="noStrike">
                        <a:solidFill>
                          <a:srgbClr val="000000"/>
                        </a:solidFill>
                        <a:effectLst/>
                        <a:latin typeface="Calibri"/>
                      </a:endParaRPr>
                    </a:p>
                  </a:txBody>
                  <a:tcPr marL="9634" marR="9634" marT="9634" marB="0" anchor="b"/>
                </a:tc>
                <a:tc>
                  <a:txBody>
                    <a:bodyPr/>
                    <a:lstStyle/>
                    <a:p>
                      <a:endParaRPr lang="en-US" dirty="0"/>
                    </a:p>
                  </a:txBody>
                  <a:tcPr marL="9634" marR="9634" marT="9634" marB="0" anchor="b"/>
                </a:tc>
                <a:tc>
                  <a:txBody>
                    <a:bodyPr/>
                    <a:lstStyle/>
                    <a:p>
                      <a:endParaRPr lang="en-US" dirty="0"/>
                    </a:p>
                  </a:txBody>
                  <a:tcPr marL="9634" marR="9634" marT="9634" marB="0" anchor="b"/>
                </a:tc>
                <a:tc>
                  <a:txBody>
                    <a:bodyPr/>
                    <a:lstStyle/>
                    <a:p>
                      <a:pPr algn="ctr" fontAlgn="b"/>
                      <a:endParaRPr lang="en-US" sz="900" b="0" i="0" u="none" strike="noStrike">
                        <a:solidFill>
                          <a:srgbClr val="000000"/>
                        </a:solidFill>
                        <a:effectLst/>
                        <a:latin typeface="Calibri"/>
                      </a:endParaRPr>
                    </a:p>
                  </a:txBody>
                  <a:tcPr marL="9634" marR="9634" marT="9634" marB="0" anchor="b"/>
                </a:tc>
              </a:tr>
              <a:tr h="203628">
                <a:tc>
                  <a:txBody>
                    <a:bodyPr/>
                    <a:lstStyle/>
                    <a:p>
                      <a:pPr algn="l" fontAlgn="b"/>
                      <a:r>
                        <a:rPr lang="en-US" sz="900" b="1" u="none" strike="noStrike" dirty="0">
                          <a:effectLst/>
                        </a:rPr>
                        <a:t>Households owning pets by annual household income</a:t>
                      </a:r>
                      <a:endParaRPr lang="en-US" sz="900" b="1" i="0" u="none" strike="noStrike" dirty="0">
                        <a:solidFill>
                          <a:srgbClr val="000000"/>
                        </a:solidFill>
                        <a:effectLst/>
                        <a:latin typeface="Calibri"/>
                      </a:endParaRPr>
                    </a:p>
                  </a:txBody>
                  <a:tcPr marL="9634" marR="9634" marT="9634" marB="0" anchor="b"/>
                </a:tc>
                <a:tc>
                  <a:txBody>
                    <a:bodyPr/>
                    <a:lstStyle/>
                    <a:p>
                      <a:endParaRPr lang="en-US"/>
                    </a:p>
                  </a:txBody>
                  <a:tcPr marL="9634" marR="9634" marT="9634" marB="0" anchor="b"/>
                </a:tc>
                <a:tc>
                  <a:txBody>
                    <a:bodyPr/>
                    <a:lstStyle/>
                    <a:p>
                      <a:endParaRPr lang="en-US"/>
                    </a:p>
                  </a:txBody>
                  <a:tcPr marL="9634" marR="9634" marT="9634" marB="0" anchor="b"/>
                </a:tc>
                <a:tc>
                  <a:txBody>
                    <a:bodyPr/>
                    <a:lstStyle/>
                    <a:p>
                      <a:pPr algn="ctr" fontAlgn="b"/>
                      <a:endParaRPr lang="en-US" sz="900" b="0" i="0" u="none" strike="noStrike">
                        <a:solidFill>
                          <a:srgbClr val="000000"/>
                        </a:solidFill>
                        <a:effectLst/>
                        <a:latin typeface="Calibri"/>
                      </a:endParaRPr>
                    </a:p>
                  </a:txBody>
                  <a:tcPr marL="9634" marR="9634" marT="9634" marB="0" anchor="b"/>
                </a:tc>
              </a:tr>
              <a:tr h="211562">
                <a:tc>
                  <a:txBody>
                    <a:bodyPr/>
                    <a:lstStyle/>
                    <a:p>
                      <a:pPr algn="l" fontAlgn="b"/>
                      <a:r>
                        <a:rPr lang="da-DK" sz="900" u="none" strike="noStrike">
                          <a:effectLst/>
                        </a:rPr>
                        <a:t>Under $20,000</a:t>
                      </a:r>
                      <a:endParaRPr lang="da-DK" sz="900" b="0" i="0" u="none" strike="noStrike">
                        <a:solidFill>
                          <a:srgbClr val="000000"/>
                        </a:solidFill>
                        <a:effectLst/>
                        <a:latin typeface="Calibri"/>
                      </a:endParaRPr>
                    </a:p>
                  </a:txBody>
                  <a:tcPr marL="9634" marR="9634" marT="9634" marB="0" anchor="b"/>
                </a:tc>
                <a:tc>
                  <a:txBody>
                    <a:bodyPr/>
                    <a:lstStyle/>
                    <a:p>
                      <a:pPr algn="l" fontAlgn="b"/>
                      <a:r>
                        <a:rPr lang="en-US" sz="900" u="none" strike="noStrike">
                          <a:effectLst/>
                        </a:rPr>
                        <a:t>Percent</a:t>
                      </a:r>
                      <a:endParaRPr lang="en-US" sz="900" b="0" i="0" u="none" strike="noStrike">
                        <a:solidFill>
                          <a:srgbClr val="000000"/>
                        </a:solidFill>
                        <a:effectLst/>
                        <a:latin typeface="Calibri"/>
                      </a:endParaRPr>
                    </a:p>
                  </a:txBody>
                  <a:tcPr marL="9634" marR="9634" marT="9634" marB="0" anchor="b"/>
                </a:tc>
                <a:tc>
                  <a:txBody>
                    <a:bodyPr/>
                    <a:lstStyle/>
                    <a:p>
                      <a:pPr algn="ctr" fontAlgn="b"/>
                      <a:r>
                        <a:rPr lang="en-US" sz="900" u="none" strike="noStrike">
                          <a:effectLst/>
                        </a:rPr>
                        <a:t>34.5</a:t>
                      </a:r>
                      <a:endParaRPr lang="en-US" sz="900" b="0" i="0" u="none" strike="noStrike">
                        <a:solidFill>
                          <a:srgbClr val="000000"/>
                        </a:solidFill>
                        <a:effectLst/>
                        <a:latin typeface="Calibri"/>
                      </a:endParaRPr>
                    </a:p>
                  </a:txBody>
                  <a:tcPr marL="9634" marR="9634" marT="9634" marB="0" anchor="b"/>
                </a:tc>
                <a:tc>
                  <a:txBody>
                    <a:bodyPr/>
                    <a:lstStyle/>
                    <a:p>
                      <a:pPr algn="ctr" fontAlgn="b"/>
                      <a:r>
                        <a:rPr lang="en-US" sz="900" u="none" strike="noStrike">
                          <a:effectLst/>
                        </a:rPr>
                        <a:t>34.1</a:t>
                      </a:r>
                      <a:endParaRPr lang="en-US" sz="900" b="0" i="0" u="none" strike="noStrike">
                        <a:solidFill>
                          <a:srgbClr val="000000"/>
                        </a:solidFill>
                        <a:effectLst/>
                        <a:latin typeface="Calibri"/>
                      </a:endParaRPr>
                    </a:p>
                  </a:txBody>
                  <a:tcPr marL="9634" marR="9634" marT="9634" marB="0" anchor="b"/>
                </a:tc>
              </a:tr>
              <a:tr h="211562">
                <a:tc>
                  <a:txBody>
                    <a:bodyPr/>
                    <a:lstStyle/>
                    <a:p>
                      <a:pPr algn="l" fontAlgn="b"/>
                      <a:r>
                        <a:rPr lang="en-US" sz="900" u="none" strike="noStrike" dirty="0">
                          <a:effectLst/>
                        </a:rPr>
                        <a:t>$20,000 to $34,999 </a:t>
                      </a:r>
                      <a:endParaRPr lang="en-US" sz="900" b="0" i="0" u="none" strike="noStrike" dirty="0">
                        <a:solidFill>
                          <a:srgbClr val="000000"/>
                        </a:solidFill>
                        <a:effectLst/>
                        <a:latin typeface="Calibri"/>
                      </a:endParaRPr>
                    </a:p>
                  </a:txBody>
                  <a:tcPr marL="9634" marR="9634" marT="9634" marB="0" anchor="b"/>
                </a:tc>
                <a:tc>
                  <a:txBody>
                    <a:bodyPr/>
                    <a:lstStyle/>
                    <a:p>
                      <a:pPr algn="l" fontAlgn="b"/>
                      <a:r>
                        <a:rPr lang="en-US" sz="900" u="none" strike="noStrike">
                          <a:effectLst/>
                        </a:rPr>
                        <a:t>Percent</a:t>
                      </a:r>
                      <a:endParaRPr lang="en-US" sz="900" b="0" i="0" u="none" strike="noStrike">
                        <a:solidFill>
                          <a:srgbClr val="000000"/>
                        </a:solidFill>
                        <a:effectLst/>
                        <a:latin typeface="Calibri"/>
                      </a:endParaRPr>
                    </a:p>
                  </a:txBody>
                  <a:tcPr marL="9634" marR="9634" marT="9634" marB="0" anchor="b"/>
                </a:tc>
                <a:tc>
                  <a:txBody>
                    <a:bodyPr/>
                    <a:lstStyle/>
                    <a:p>
                      <a:pPr algn="ctr" fontAlgn="b"/>
                      <a:r>
                        <a:rPr lang="en-US" sz="900" u="none" strike="noStrike">
                          <a:effectLst/>
                        </a:rPr>
                        <a:t>40</a:t>
                      </a:r>
                      <a:endParaRPr lang="en-US" sz="900" b="0" i="0" u="none" strike="noStrike">
                        <a:solidFill>
                          <a:srgbClr val="000000"/>
                        </a:solidFill>
                        <a:effectLst/>
                        <a:latin typeface="Calibri"/>
                      </a:endParaRPr>
                    </a:p>
                  </a:txBody>
                  <a:tcPr marL="9634" marR="9634" marT="9634" marB="0" anchor="b"/>
                </a:tc>
                <a:tc>
                  <a:txBody>
                    <a:bodyPr/>
                    <a:lstStyle/>
                    <a:p>
                      <a:pPr algn="ctr" fontAlgn="b"/>
                      <a:r>
                        <a:rPr lang="en-US" sz="900" u="none" strike="noStrike">
                          <a:effectLst/>
                        </a:rPr>
                        <a:t>36.8</a:t>
                      </a:r>
                      <a:endParaRPr lang="en-US" sz="900" b="0" i="0" u="none" strike="noStrike">
                        <a:solidFill>
                          <a:srgbClr val="000000"/>
                        </a:solidFill>
                        <a:effectLst/>
                        <a:latin typeface="Calibri"/>
                      </a:endParaRPr>
                    </a:p>
                  </a:txBody>
                  <a:tcPr marL="9634" marR="9634" marT="9634" marB="0" anchor="b"/>
                </a:tc>
              </a:tr>
              <a:tr h="211562">
                <a:tc>
                  <a:txBody>
                    <a:bodyPr/>
                    <a:lstStyle/>
                    <a:p>
                      <a:pPr algn="l" fontAlgn="b"/>
                      <a:r>
                        <a:rPr lang="en-US" sz="900" u="none" strike="noStrike">
                          <a:effectLst/>
                        </a:rPr>
                        <a:t>$35,000 to $54,999 </a:t>
                      </a:r>
                      <a:endParaRPr lang="en-US" sz="900" b="0" i="0" u="none" strike="noStrike">
                        <a:solidFill>
                          <a:srgbClr val="000000"/>
                        </a:solidFill>
                        <a:effectLst/>
                        <a:latin typeface="Calibri"/>
                      </a:endParaRPr>
                    </a:p>
                  </a:txBody>
                  <a:tcPr marL="9634" marR="9634" marT="9634" marB="0" anchor="b"/>
                </a:tc>
                <a:tc>
                  <a:txBody>
                    <a:bodyPr/>
                    <a:lstStyle/>
                    <a:p>
                      <a:pPr algn="l" fontAlgn="b"/>
                      <a:r>
                        <a:rPr lang="en-US" sz="900" u="none" strike="noStrike" dirty="0">
                          <a:effectLst/>
                        </a:rPr>
                        <a:t>Percent</a:t>
                      </a:r>
                      <a:endParaRPr lang="en-US" sz="900" b="0" i="0" u="none" strike="noStrike" dirty="0">
                        <a:solidFill>
                          <a:srgbClr val="000000"/>
                        </a:solidFill>
                        <a:effectLst/>
                        <a:latin typeface="Calibri"/>
                      </a:endParaRPr>
                    </a:p>
                  </a:txBody>
                  <a:tcPr marL="9634" marR="9634" marT="9634" marB="0" anchor="b"/>
                </a:tc>
                <a:tc>
                  <a:txBody>
                    <a:bodyPr/>
                    <a:lstStyle/>
                    <a:p>
                      <a:pPr algn="ctr" fontAlgn="b"/>
                      <a:r>
                        <a:rPr lang="en-US" sz="900" u="none" strike="noStrike">
                          <a:effectLst/>
                        </a:rPr>
                        <a:t>42.4</a:t>
                      </a:r>
                      <a:endParaRPr lang="en-US" sz="900" b="0" i="0" u="none" strike="noStrike">
                        <a:solidFill>
                          <a:srgbClr val="000000"/>
                        </a:solidFill>
                        <a:effectLst/>
                        <a:latin typeface="Calibri"/>
                      </a:endParaRPr>
                    </a:p>
                  </a:txBody>
                  <a:tcPr marL="9634" marR="9634" marT="9634" marB="0" anchor="b"/>
                </a:tc>
                <a:tc>
                  <a:txBody>
                    <a:bodyPr/>
                    <a:lstStyle/>
                    <a:p>
                      <a:pPr algn="ctr" fontAlgn="b"/>
                      <a:r>
                        <a:rPr lang="en-US" sz="900" u="none" strike="noStrike">
                          <a:effectLst/>
                        </a:rPr>
                        <a:t>35.6</a:t>
                      </a:r>
                      <a:endParaRPr lang="en-US" sz="900" b="0" i="0" u="none" strike="noStrike">
                        <a:solidFill>
                          <a:srgbClr val="000000"/>
                        </a:solidFill>
                        <a:effectLst/>
                        <a:latin typeface="Calibri"/>
                      </a:endParaRPr>
                    </a:p>
                  </a:txBody>
                  <a:tcPr marL="9634" marR="9634" marT="9634" marB="0" anchor="b"/>
                </a:tc>
              </a:tr>
              <a:tr h="211562">
                <a:tc>
                  <a:txBody>
                    <a:bodyPr/>
                    <a:lstStyle/>
                    <a:p>
                      <a:pPr algn="l" fontAlgn="b"/>
                      <a:r>
                        <a:rPr lang="en-US" sz="900" u="none" strike="noStrike">
                          <a:effectLst/>
                        </a:rPr>
                        <a:t>$55,000 to $84,999 </a:t>
                      </a:r>
                      <a:endParaRPr lang="en-US" sz="900" b="0" i="0" u="none" strike="noStrike">
                        <a:solidFill>
                          <a:srgbClr val="000000"/>
                        </a:solidFill>
                        <a:effectLst/>
                        <a:latin typeface="Calibri"/>
                      </a:endParaRPr>
                    </a:p>
                  </a:txBody>
                  <a:tcPr marL="9634" marR="9634" marT="9634" marB="0" anchor="b"/>
                </a:tc>
                <a:tc>
                  <a:txBody>
                    <a:bodyPr/>
                    <a:lstStyle/>
                    <a:p>
                      <a:pPr algn="l" fontAlgn="b"/>
                      <a:r>
                        <a:rPr lang="en-US" sz="900" u="none" strike="noStrike">
                          <a:effectLst/>
                        </a:rPr>
                        <a:t>Percent</a:t>
                      </a:r>
                      <a:endParaRPr lang="en-US" sz="900" b="0" i="0" u="none" strike="noStrike">
                        <a:solidFill>
                          <a:srgbClr val="000000"/>
                        </a:solidFill>
                        <a:effectLst/>
                        <a:latin typeface="Calibri"/>
                      </a:endParaRPr>
                    </a:p>
                  </a:txBody>
                  <a:tcPr marL="9634" marR="9634" marT="9634" marB="0" anchor="b"/>
                </a:tc>
                <a:tc>
                  <a:txBody>
                    <a:bodyPr/>
                    <a:lstStyle/>
                    <a:p>
                      <a:pPr algn="ctr" fontAlgn="b"/>
                      <a:r>
                        <a:rPr lang="en-US" sz="900" u="none" strike="noStrike">
                          <a:effectLst/>
                        </a:rPr>
                        <a:t>43.8</a:t>
                      </a:r>
                      <a:endParaRPr lang="en-US" sz="900" b="0" i="0" u="none" strike="noStrike">
                        <a:solidFill>
                          <a:srgbClr val="000000"/>
                        </a:solidFill>
                        <a:effectLst/>
                        <a:latin typeface="Calibri"/>
                      </a:endParaRPr>
                    </a:p>
                  </a:txBody>
                  <a:tcPr marL="9634" marR="9634" marT="9634" marB="0" anchor="b"/>
                </a:tc>
                <a:tc>
                  <a:txBody>
                    <a:bodyPr/>
                    <a:lstStyle/>
                    <a:p>
                      <a:pPr algn="ctr" fontAlgn="b"/>
                      <a:r>
                        <a:rPr lang="en-US" sz="900" u="none" strike="noStrike">
                          <a:effectLst/>
                        </a:rPr>
                        <a:t>34</a:t>
                      </a:r>
                      <a:endParaRPr lang="en-US" sz="900" b="0" i="0" u="none" strike="noStrike">
                        <a:solidFill>
                          <a:srgbClr val="000000"/>
                        </a:solidFill>
                        <a:effectLst/>
                        <a:latin typeface="Calibri"/>
                      </a:endParaRPr>
                    </a:p>
                  </a:txBody>
                  <a:tcPr marL="9634" marR="9634" marT="9634" marB="0" anchor="b"/>
                </a:tc>
              </a:tr>
              <a:tr h="211562">
                <a:tc>
                  <a:txBody>
                    <a:bodyPr/>
                    <a:lstStyle/>
                    <a:p>
                      <a:pPr algn="l" fontAlgn="b"/>
                      <a:r>
                        <a:rPr lang="en-US" sz="900" u="none" strike="noStrike">
                          <a:effectLst/>
                        </a:rPr>
                        <a:t>$85,000 and over </a:t>
                      </a:r>
                      <a:endParaRPr lang="en-US" sz="900" b="0" i="0" u="none" strike="noStrike">
                        <a:solidFill>
                          <a:srgbClr val="000000"/>
                        </a:solidFill>
                        <a:effectLst/>
                        <a:latin typeface="Calibri"/>
                      </a:endParaRPr>
                    </a:p>
                  </a:txBody>
                  <a:tcPr marL="9634" marR="9634" marT="9634" marB="0" anchor="b"/>
                </a:tc>
                <a:tc>
                  <a:txBody>
                    <a:bodyPr/>
                    <a:lstStyle/>
                    <a:p>
                      <a:pPr algn="l" fontAlgn="b"/>
                      <a:r>
                        <a:rPr lang="en-US" sz="900" u="none" strike="noStrike">
                          <a:effectLst/>
                        </a:rPr>
                        <a:t>Percent</a:t>
                      </a:r>
                      <a:endParaRPr lang="en-US" sz="900" b="0" i="0" u="none" strike="noStrike">
                        <a:solidFill>
                          <a:srgbClr val="000000"/>
                        </a:solidFill>
                        <a:effectLst/>
                        <a:latin typeface="Calibri"/>
                      </a:endParaRPr>
                    </a:p>
                  </a:txBody>
                  <a:tcPr marL="9634" marR="9634" marT="9634" marB="0" anchor="b"/>
                </a:tc>
                <a:tc>
                  <a:txBody>
                    <a:bodyPr/>
                    <a:lstStyle/>
                    <a:p>
                      <a:pPr algn="ctr" fontAlgn="b"/>
                      <a:r>
                        <a:rPr lang="en-US" sz="900" u="none" strike="noStrike">
                          <a:effectLst/>
                        </a:rPr>
                        <a:t>43.9</a:t>
                      </a:r>
                      <a:endParaRPr lang="en-US" sz="900" b="0" i="0" u="none" strike="noStrike">
                        <a:solidFill>
                          <a:srgbClr val="000000"/>
                        </a:solidFill>
                        <a:effectLst/>
                        <a:latin typeface="Calibri"/>
                      </a:endParaRPr>
                    </a:p>
                  </a:txBody>
                  <a:tcPr marL="9634" marR="9634" marT="9634" marB="0" anchor="b"/>
                </a:tc>
                <a:tc>
                  <a:txBody>
                    <a:bodyPr/>
                    <a:lstStyle/>
                    <a:p>
                      <a:pPr algn="ctr" fontAlgn="b"/>
                      <a:r>
                        <a:rPr lang="en-US" sz="900" u="none" strike="noStrike">
                          <a:effectLst/>
                        </a:rPr>
                        <a:t>31.7</a:t>
                      </a:r>
                      <a:endParaRPr lang="en-US" sz="900" b="0" i="0" u="none" strike="noStrike">
                        <a:solidFill>
                          <a:srgbClr val="000000"/>
                        </a:solidFill>
                        <a:effectLst/>
                        <a:latin typeface="Calibri"/>
                      </a:endParaRPr>
                    </a:p>
                  </a:txBody>
                  <a:tcPr marL="9634" marR="9634" marT="9634" marB="0" anchor="b"/>
                </a:tc>
              </a:tr>
              <a:tr h="203628">
                <a:tc>
                  <a:txBody>
                    <a:bodyPr/>
                    <a:lstStyle/>
                    <a:p>
                      <a:pPr algn="l" fontAlgn="b"/>
                      <a:endParaRPr lang="en-US" sz="900" b="0" i="0" u="none" strike="noStrike">
                        <a:solidFill>
                          <a:srgbClr val="000000"/>
                        </a:solidFill>
                        <a:effectLst/>
                        <a:latin typeface="Calibri"/>
                      </a:endParaRPr>
                    </a:p>
                  </a:txBody>
                  <a:tcPr marL="9634" marR="9634" marT="9634" marB="0" anchor="b"/>
                </a:tc>
                <a:tc>
                  <a:txBody>
                    <a:bodyPr/>
                    <a:lstStyle/>
                    <a:p>
                      <a:endParaRPr lang="en-US"/>
                    </a:p>
                  </a:txBody>
                  <a:tcPr marL="9634" marR="9634" marT="9634" marB="0" anchor="b"/>
                </a:tc>
                <a:tc>
                  <a:txBody>
                    <a:bodyPr/>
                    <a:lstStyle/>
                    <a:p>
                      <a:endParaRPr lang="en-US"/>
                    </a:p>
                  </a:txBody>
                  <a:tcPr marL="9634" marR="9634" marT="9634" marB="0" anchor="b"/>
                </a:tc>
                <a:tc>
                  <a:txBody>
                    <a:bodyPr/>
                    <a:lstStyle/>
                    <a:p>
                      <a:pPr algn="ctr" fontAlgn="b"/>
                      <a:endParaRPr lang="en-US" sz="900" b="0" i="0" u="none" strike="noStrike" dirty="0">
                        <a:solidFill>
                          <a:srgbClr val="000000"/>
                        </a:solidFill>
                        <a:effectLst/>
                        <a:latin typeface="Calibri"/>
                      </a:endParaRPr>
                    </a:p>
                  </a:txBody>
                  <a:tcPr marL="9634" marR="9634" marT="9634" marB="0" anchor="b"/>
                </a:tc>
              </a:tr>
              <a:tr h="203628">
                <a:tc>
                  <a:txBody>
                    <a:bodyPr/>
                    <a:lstStyle/>
                    <a:p>
                      <a:pPr algn="l" fontAlgn="b"/>
                      <a:r>
                        <a:rPr lang="en-US" sz="900" b="1" u="none" strike="noStrike" dirty="0">
                          <a:effectLst/>
                        </a:rPr>
                        <a:t>Households that own pets by household size</a:t>
                      </a:r>
                      <a:endParaRPr lang="en-US" sz="900" b="1" i="0" u="none" strike="noStrike" dirty="0">
                        <a:solidFill>
                          <a:srgbClr val="000000"/>
                        </a:solidFill>
                        <a:effectLst/>
                        <a:latin typeface="Calibri"/>
                      </a:endParaRPr>
                    </a:p>
                  </a:txBody>
                  <a:tcPr marL="9634" marR="9634" marT="9634" marB="0" anchor="b"/>
                </a:tc>
                <a:tc>
                  <a:txBody>
                    <a:bodyPr/>
                    <a:lstStyle/>
                    <a:p>
                      <a:endParaRPr lang="en-US"/>
                    </a:p>
                  </a:txBody>
                  <a:tcPr marL="9634" marR="9634" marT="9634" marB="0" anchor="b"/>
                </a:tc>
                <a:tc>
                  <a:txBody>
                    <a:bodyPr/>
                    <a:lstStyle/>
                    <a:p>
                      <a:endParaRPr lang="en-US"/>
                    </a:p>
                  </a:txBody>
                  <a:tcPr marL="9634" marR="9634" marT="9634" marB="0" anchor="b"/>
                </a:tc>
                <a:tc>
                  <a:txBody>
                    <a:bodyPr/>
                    <a:lstStyle/>
                    <a:p>
                      <a:pPr algn="ctr" fontAlgn="b"/>
                      <a:endParaRPr lang="en-US" sz="900" b="0" i="0" u="none" strike="noStrike">
                        <a:solidFill>
                          <a:srgbClr val="000000"/>
                        </a:solidFill>
                        <a:effectLst/>
                        <a:latin typeface="Calibri"/>
                      </a:endParaRPr>
                    </a:p>
                  </a:txBody>
                  <a:tcPr marL="9634" marR="9634" marT="9634" marB="0" anchor="b"/>
                </a:tc>
              </a:tr>
              <a:tr h="203628">
                <a:tc>
                  <a:txBody>
                    <a:bodyPr/>
                    <a:lstStyle/>
                    <a:p>
                      <a:pPr algn="l" fontAlgn="b"/>
                      <a:r>
                        <a:rPr lang="en-US" sz="900" u="none" strike="noStrike">
                          <a:effectLst/>
                        </a:rPr>
                        <a:t>One member</a:t>
                      </a:r>
                      <a:endParaRPr lang="en-US" sz="900" b="0" i="0" u="none" strike="noStrike">
                        <a:solidFill>
                          <a:srgbClr val="000000"/>
                        </a:solidFill>
                        <a:effectLst/>
                        <a:latin typeface="Calibri"/>
                      </a:endParaRPr>
                    </a:p>
                  </a:txBody>
                  <a:tcPr marL="9634" marR="9634" marT="9634" marB="0" anchor="b"/>
                </a:tc>
                <a:tc>
                  <a:txBody>
                    <a:bodyPr/>
                    <a:lstStyle/>
                    <a:p>
                      <a:pPr algn="l" fontAlgn="b"/>
                      <a:r>
                        <a:rPr lang="en-US" sz="900" u="none" strike="noStrike">
                          <a:effectLst/>
                        </a:rPr>
                        <a:t>Percent</a:t>
                      </a:r>
                      <a:endParaRPr lang="en-US" sz="900" b="0" i="0" u="none" strike="noStrike">
                        <a:solidFill>
                          <a:srgbClr val="000000"/>
                        </a:solidFill>
                        <a:effectLst/>
                        <a:latin typeface="Calibri"/>
                      </a:endParaRPr>
                    </a:p>
                  </a:txBody>
                  <a:tcPr marL="9634" marR="9634" marT="9634" marB="0" anchor="b"/>
                </a:tc>
                <a:tc>
                  <a:txBody>
                    <a:bodyPr/>
                    <a:lstStyle/>
                    <a:p>
                      <a:pPr algn="ctr" fontAlgn="b"/>
                      <a:r>
                        <a:rPr lang="en-US" sz="900" u="none" strike="noStrike">
                          <a:effectLst/>
                        </a:rPr>
                        <a:t>26.8</a:t>
                      </a:r>
                      <a:endParaRPr lang="en-US" sz="900" b="0" i="0" u="none" strike="noStrike">
                        <a:solidFill>
                          <a:srgbClr val="000000"/>
                        </a:solidFill>
                        <a:effectLst/>
                        <a:latin typeface="Calibri"/>
                      </a:endParaRPr>
                    </a:p>
                  </a:txBody>
                  <a:tcPr marL="9634" marR="9634" marT="9634" marB="0" anchor="b"/>
                </a:tc>
                <a:tc>
                  <a:txBody>
                    <a:bodyPr/>
                    <a:lstStyle/>
                    <a:p>
                      <a:pPr algn="ctr" fontAlgn="b"/>
                      <a:r>
                        <a:rPr lang="en-US" sz="900" u="none" strike="noStrike" dirty="0">
                          <a:effectLst/>
                        </a:rPr>
                        <a:t>29.8</a:t>
                      </a:r>
                      <a:endParaRPr lang="en-US" sz="900" b="0" i="0" u="none" strike="noStrike" dirty="0">
                        <a:solidFill>
                          <a:srgbClr val="000000"/>
                        </a:solidFill>
                        <a:effectLst/>
                        <a:latin typeface="Calibri"/>
                      </a:endParaRPr>
                    </a:p>
                  </a:txBody>
                  <a:tcPr marL="9634" marR="9634" marT="9634" marB="0" anchor="b"/>
                </a:tc>
              </a:tr>
              <a:tr h="203628">
                <a:tc>
                  <a:txBody>
                    <a:bodyPr/>
                    <a:lstStyle/>
                    <a:p>
                      <a:pPr algn="l" fontAlgn="b"/>
                      <a:r>
                        <a:rPr lang="en-US" sz="900" u="none" strike="noStrike">
                          <a:effectLst/>
                        </a:rPr>
                        <a:t>Two member</a:t>
                      </a:r>
                      <a:endParaRPr lang="en-US" sz="900" b="0" i="0" u="none" strike="noStrike">
                        <a:solidFill>
                          <a:srgbClr val="000000"/>
                        </a:solidFill>
                        <a:effectLst/>
                        <a:latin typeface="Calibri"/>
                      </a:endParaRPr>
                    </a:p>
                  </a:txBody>
                  <a:tcPr marL="9634" marR="9634" marT="9634" marB="0" anchor="b"/>
                </a:tc>
                <a:tc>
                  <a:txBody>
                    <a:bodyPr/>
                    <a:lstStyle/>
                    <a:p>
                      <a:pPr algn="l" fontAlgn="b"/>
                      <a:r>
                        <a:rPr lang="en-US" sz="900" u="none" strike="noStrike">
                          <a:effectLst/>
                        </a:rPr>
                        <a:t>Percent</a:t>
                      </a:r>
                      <a:endParaRPr lang="en-US" sz="900" b="0" i="0" u="none" strike="noStrike">
                        <a:solidFill>
                          <a:srgbClr val="000000"/>
                        </a:solidFill>
                        <a:effectLst/>
                        <a:latin typeface="Calibri"/>
                      </a:endParaRPr>
                    </a:p>
                  </a:txBody>
                  <a:tcPr marL="9634" marR="9634" marT="9634" marB="0" anchor="b"/>
                </a:tc>
                <a:tc>
                  <a:txBody>
                    <a:bodyPr/>
                    <a:lstStyle/>
                    <a:p>
                      <a:pPr algn="ctr" fontAlgn="b"/>
                      <a:r>
                        <a:rPr lang="en-US" sz="900" u="none" strike="noStrike">
                          <a:effectLst/>
                        </a:rPr>
                        <a:t>40.1</a:t>
                      </a:r>
                      <a:endParaRPr lang="en-US" sz="900" b="0" i="0" u="none" strike="noStrike">
                        <a:solidFill>
                          <a:srgbClr val="000000"/>
                        </a:solidFill>
                        <a:effectLst/>
                        <a:latin typeface="Calibri"/>
                      </a:endParaRPr>
                    </a:p>
                  </a:txBody>
                  <a:tcPr marL="9634" marR="9634" marT="9634" marB="0" anchor="b"/>
                </a:tc>
                <a:tc>
                  <a:txBody>
                    <a:bodyPr/>
                    <a:lstStyle/>
                    <a:p>
                      <a:pPr algn="ctr" fontAlgn="b"/>
                      <a:r>
                        <a:rPr lang="en-US" sz="900" u="none" strike="noStrike" dirty="0">
                          <a:effectLst/>
                        </a:rPr>
                        <a:t>34.6</a:t>
                      </a:r>
                      <a:endParaRPr lang="en-US" sz="900" b="0" i="0" u="none" strike="noStrike" dirty="0">
                        <a:solidFill>
                          <a:srgbClr val="000000"/>
                        </a:solidFill>
                        <a:effectLst/>
                        <a:latin typeface="Calibri"/>
                      </a:endParaRPr>
                    </a:p>
                  </a:txBody>
                  <a:tcPr marL="9634" marR="9634" marT="9634" marB="0" anchor="b"/>
                </a:tc>
              </a:tr>
              <a:tr h="203628">
                <a:tc>
                  <a:txBody>
                    <a:bodyPr/>
                    <a:lstStyle/>
                    <a:p>
                      <a:pPr algn="l" fontAlgn="b"/>
                      <a:r>
                        <a:rPr lang="en-US" sz="900" u="none" strike="noStrike">
                          <a:effectLst/>
                        </a:rPr>
                        <a:t>Three member</a:t>
                      </a:r>
                      <a:endParaRPr lang="en-US" sz="900" b="0" i="0" u="none" strike="noStrike">
                        <a:solidFill>
                          <a:srgbClr val="000000"/>
                        </a:solidFill>
                        <a:effectLst/>
                        <a:latin typeface="Calibri"/>
                      </a:endParaRPr>
                    </a:p>
                  </a:txBody>
                  <a:tcPr marL="9634" marR="9634" marT="9634" marB="0" anchor="b"/>
                </a:tc>
                <a:tc>
                  <a:txBody>
                    <a:bodyPr/>
                    <a:lstStyle/>
                    <a:p>
                      <a:pPr algn="l" fontAlgn="b"/>
                      <a:r>
                        <a:rPr lang="en-US" sz="900" u="none" strike="noStrike">
                          <a:effectLst/>
                        </a:rPr>
                        <a:t>Percent</a:t>
                      </a:r>
                      <a:endParaRPr lang="en-US" sz="900" b="0" i="0" u="none" strike="noStrike">
                        <a:solidFill>
                          <a:srgbClr val="000000"/>
                        </a:solidFill>
                        <a:effectLst/>
                        <a:latin typeface="Calibri"/>
                      </a:endParaRPr>
                    </a:p>
                  </a:txBody>
                  <a:tcPr marL="9634" marR="9634" marT="9634" marB="0" anchor="b"/>
                </a:tc>
                <a:tc>
                  <a:txBody>
                    <a:bodyPr/>
                    <a:lstStyle/>
                    <a:p>
                      <a:pPr algn="ctr" fontAlgn="b"/>
                      <a:r>
                        <a:rPr lang="en-US" sz="900" u="none" strike="noStrike">
                          <a:effectLst/>
                        </a:rPr>
                        <a:t>50</a:t>
                      </a:r>
                      <a:endParaRPr lang="en-US" sz="900" b="0" i="0" u="none" strike="noStrike">
                        <a:solidFill>
                          <a:srgbClr val="000000"/>
                        </a:solidFill>
                        <a:effectLst/>
                        <a:latin typeface="Calibri"/>
                      </a:endParaRPr>
                    </a:p>
                  </a:txBody>
                  <a:tcPr marL="9634" marR="9634" marT="9634" marB="0" anchor="b"/>
                </a:tc>
                <a:tc>
                  <a:txBody>
                    <a:bodyPr/>
                    <a:lstStyle/>
                    <a:p>
                      <a:pPr algn="ctr" fontAlgn="b"/>
                      <a:r>
                        <a:rPr lang="en-US" sz="900" u="none" strike="noStrike">
                          <a:effectLst/>
                        </a:rPr>
                        <a:t>38.3</a:t>
                      </a:r>
                      <a:endParaRPr lang="en-US" sz="900" b="0" i="0" u="none" strike="noStrike">
                        <a:solidFill>
                          <a:srgbClr val="000000"/>
                        </a:solidFill>
                        <a:effectLst/>
                        <a:latin typeface="Calibri"/>
                      </a:endParaRPr>
                    </a:p>
                  </a:txBody>
                  <a:tcPr marL="9634" marR="9634" marT="9634" marB="0" anchor="b"/>
                </a:tc>
              </a:tr>
              <a:tr h="203628">
                <a:tc>
                  <a:txBody>
                    <a:bodyPr/>
                    <a:lstStyle/>
                    <a:p>
                      <a:pPr algn="l" fontAlgn="b"/>
                      <a:r>
                        <a:rPr lang="en-US" sz="900" u="none" strike="noStrike">
                          <a:effectLst/>
                        </a:rPr>
                        <a:t>Four member</a:t>
                      </a:r>
                      <a:endParaRPr lang="en-US" sz="900" b="0" i="0" u="none" strike="noStrike">
                        <a:solidFill>
                          <a:srgbClr val="000000"/>
                        </a:solidFill>
                        <a:effectLst/>
                        <a:latin typeface="Calibri"/>
                      </a:endParaRPr>
                    </a:p>
                  </a:txBody>
                  <a:tcPr marL="9634" marR="9634" marT="9634" marB="0" anchor="b"/>
                </a:tc>
                <a:tc>
                  <a:txBody>
                    <a:bodyPr/>
                    <a:lstStyle/>
                    <a:p>
                      <a:pPr algn="l" fontAlgn="b"/>
                      <a:r>
                        <a:rPr lang="en-US" sz="900" u="none" strike="noStrike">
                          <a:effectLst/>
                        </a:rPr>
                        <a:t>Percent</a:t>
                      </a:r>
                      <a:endParaRPr lang="en-US" sz="900" b="0" i="0" u="none" strike="noStrike">
                        <a:solidFill>
                          <a:srgbClr val="000000"/>
                        </a:solidFill>
                        <a:effectLst/>
                        <a:latin typeface="Calibri"/>
                      </a:endParaRPr>
                    </a:p>
                  </a:txBody>
                  <a:tcPr marL="9634" marR="9634" marT="9634" marB="0" anchor="b"/>
                </a:tc>
                <a:tc>
                  <a:txBody>
                    <a:bodyPr/>
                    <a:lstStyle/>
                    <a:p>
                      <a:pPr algn="ctr" fontAlgn="b"/>
                      <a:r>
                        <a:rPr lang="en-US" sz="900" u="none" strike="noStrike">
                          <a:effectLst/>
                        </a:rPr>
                        <a:t>53.7</a:t>
                      </a:r>
                      <a:endParaRPr lang="en-US" sz="900" b="0" i="0" u="none" strike="noStrike">
                        <a:solidFill>
                          <a:srgbClr val="000000"/>
                        </a:solidFill>
                        <a:effectLst/>
                        <a:latin typeface="Calibri"/>
                      </a:endParaRPr>
                    </a:p>
                  </a:txBody>
                  <a:tcPr marL="9634" marR="9634" marT="9634" marB="0" anchor="b"/>
                </a:tc>
                <a:tc>
                  <a:txBody>
                    <a:bodyPr/>
                    <a:lstStyle/>
                    <a:p>
                      <a:pPr algn="ctr" fontAlgn="b"/>
                      <a:r>
                        <a:rPr lang="en-US" sz="900" u="none" strike="noStrike">
                          <a:effectLst/>
                        </a:rPr>
                        <a:t>34.9</a:t>
                      </a:r>
                      <a:endParaRPr lang="en-US" sz="900" b="0" i="0" u="none" strike="noStrike">
                        <a:solidFill>
                          <a:srgbClr val="000000"/>
                        </a:solidFill>
                        <a:effectLst/>
                        <a:latin typeface="Calibri"/>
                      </a:endParaRPr>
                    </a:p>
                  </a:txBody>
                  <a:tcPr marL="9634" marR="9634" marT="9634" marB="0" anchor="b"/>
                </a:tc>
              </a:tr>
              <a:tr h="203628">
                <a:tc>
                  <a:txBody>
                    <a:bodyPr/>
                    <a:lstStyle/>
                    <a:p>
                      <a:pPr algn="l" fontAlgn="b"/>
                      <a:r>
                        <a:rPr lang="en-US" sz="900" u="none" strike="noStrike" dirty="0">
                          <a:effectLst/>
                        </a:rPr>
                        <a:t>Five or more member</a:t>
                      </a:r>
                      <a:endParaRPr lang="en-US" sz="900" b="0" i="0" u="none" strike="noStrike" dirty="0">
                        <a:solidFill>
                          <a:srgbClr val="000000"/>
                        </a:solidFill>
                        <a:effectLst/>
                        <a:latin typeface="Calibri"/>
                      </a:endParaRPr>
                    </a:p>
                  </a:txBody>
                  <a:tcPr marL="9634" marR="9634" marT="9634" marB="0" anchor="b"/>
                </a:tc>
                <a:tc>
                  <a:txBody>
                    <a:bodyPr/>
                    <a:lstStyle/>
                    <a:p>
                      <a:pPr algn="l" fontAlgn="b"/>
                      <a:r>
                        <a:rPr lang="en-US" sz="900" u="none" strike="noStrike">
                          <a:effectLst/>
                        </a:rPr>
                        <a:t>Percent</a:t>
                      </a:r>
                      <a:endParaRPr lang="en-US" sz="900" b="0" i="0" u="none" strike="noStrike">
                        <a:solidFill>
                          <a:srgbClr val="000000"/>
                        </a:solidFill>
                        <a:effectLst/>
                        <a:latin typeface="Calibri"/>
                      </a:endParaRPr>
                    </a:p>
                  </a:txBody>
                  <a:tcPr marL="9634" marR="9634" marT="9634" marB="0" anchor="b"/>
                </a:tc>
                <a:tc>
                  <a:txBody>
                    <a:bodyPr/>
                    <a:lstStyle/>
                    <a:p>
                      <a:pPr algn="ctr" fontAlgn="b"/>
                      <a:r>
                        <a:rPr lang="en-US" sz="900" u="none" strike="noStrike">
                          <a:effectLst/>
                        </a:rPr>
                        <a:t>54.2</a:t>
                      </a:r>
                      <a:endParaRPr lang="en-US" sz="900" b="0" i="0" u="none" strike="noStrike">
                        <a:solidFill>
                          <a:srgbClr val="000000"/>
                        </a:solidFill>
                        <a:effectLst/>
                        <a:latin typeface="Calibri"/>
                      </a:endParaRPr>
                    </a:p>
                  </a:txBody>
                  <a:tcPr marL="9634" marR="9634" marT="9634" marB="0" anchor="b"/>
                </a:tc>
                <a:tc>
                  <a:txBody>
                    <a:bodyPr/>
                    <a:lstStyle/>
                    <a:p>
                      <a:pPr algn="ctr" fontAlgn="b"/>
                      <a:r>
                        <a:rPr lang="en-US" sz="900" u="none" strike="noStrike">
                          <a:effectLst/>
                        </a:rPr>
                        <a:t>38.1</a:t>
                      </a:r>
                      <a:endParaRPr lang="en-US" sz="900" b="0" i="0" u="none" strike="noStrike">
                        <a:solidFill>
                          <a:srgbClr val="000000"/>
                        </a:solidFill>
                        <a:effectLst/>
                        <a:latin typeface="Calibri"/>
                      </a:endParaRPr>
                    </a:p>
                  </a:txBody>
                  <a:tcPr marL="9634" marR="9634" marT="9634" marB="0" anchor="b"/>
                </a:tc>
              </a:tr>
              <a:tr h="203628">
                <a:tc>
                  <a:txBody>
                    <a:bodyPr/>
                    <a:lstStyle/>
                    <a:p>
                      <a:pPr algn="l" fontAlgn="b"/>
                      <a:endParaRPr lang="en-US" sz="900" b="0" i="0" u="none" strike="noStrike" dirty="0">
                        <a:solidFill>
                          <a:srgbClr val="000000"/>
                        </a:solidFill>
                        <a:effectLst/>
                        <a:latin typeface="Calibri"/>
                      </a:endParaRPr>
                    </a:p>
                  </a:txBody>
                  <a:tcPr marL="9634" marR="9634" marT="9634" marB="0" anchor="b"/>
                </a:tc>
                <a:tc>
                  <a:txBody>
                    <a:bodyPr/>
                    <a:lstStyle/>
                    <a:p>
                      <a:endParaRPr lang="en-US"/>
                    </a:p>
                  </a:txBody>
                  <a:tcPr marL="9634" marR="9634" marT="9634" marB="0" anchor="b"/>
                </a:tc>
                <a:tc>
                  <a:txBody>
                    <a:bodyPr/>
                    <a:lstStyle/>
                    <a:p>
                      <a:endParaRPr lang="en-US"/>
                    </a:p>
                  </a:txBody>
                  <a:tcPr marL="9634" marR="9634" marT="9634" marB="0" anchor="b"/>
                </a:tc>
                <a:tc>
                  <a:txBody>
                    <a:bodyPr/>
                    <a:lstStyle/>
                    <a:p>
                      <a:pPr algn="ctr" fontAlgn="b"/>
                      <a:endParaRPr lang="en-US" sz="900" b="0" i="0" u="none" strike="noStrike" dirty="0">
                        <a:solidFill>
                          <a:srgbClr val="000000"/>
                        </a:solidFill>
                        <a:effectLst/>
                        <a:latin typeface="Calibri"/>
                      </a:endParaRPr>
                    </a:p>
                  </a:txBody>
                  <a:tcPr marL="9634" marR="9634" marT="9634" marB="0" anchor="b"/>
                </a:tc>
              </a:tr>
              <a:tr h="203628">
                <a:tc>
                  <a:txBody>
                    <a:bodyPr/>
                    <a:lstStyle/>
                    <a:p>
                      <a:pPr algn="l" fontAlgn="b"/>
                      <a:r>
                        <a:rPr lang="en-US" sz="900" b="1" u="none" strike="noStrike" dirty="0">
                          <a:effectLst/>
                        </a:rPr>
                        <a:t>Community Size</a:t>
                      </a:r>
                      <a:endParaRPr lang="en-US" sz="900" b="1" i="0" u="none" strike="noStrike" dirty="0">
                        <a:solidFill>
                          <a:srgbClr val="000000"/>
                        </a:solidFill>
                        <a:effectLst/>
                        <a:latin typeface="Calibri"/>
                      </a:endParaRPr>
                    </a:p>
                  </a:txBody>
                  <a:tcPr marL="9634" marR="9634" marT="9634" marB="0" anchor="b"/>
                </a:tc>
                <a:tc>
                  <a:txBody>
                    <a:bodyPr/>
                    <a:lstStyle/>
                    <a:p>
                      <a:endParaRPr lang="en-US"/>
                    </a:p>
                  </a:txBody>
                  <a:tcPr marL="9634" marR="9634" marT="9634" marB="0" anchor="b"/>
                </a:tc>
                <a:tc>
                  <a:txBody>
                    <a:bodyPr/>
                    <a:lstStyle/>
                    <a:p>
                      <a:endParaRPr lang="en-US"/>
                    </a:p>
                  </a:txBody>
                  <a:tcPr marL="9634" marR="9634" marT="9634" marB="0" anchor="b"/>
                </a:tc>
                <a:tc>
                  <a:txBody>
                    <a:bodyPr/>
                    <a:lstStyle/>
                    <a:p>
                      <a:pPr algn="ctr" fontAlgn="b"/>
                      <a:endParaRPr lang="en-US" sz="900" b="0" i="0" u="none" strike="noStrike">
                        <a:solidFill>
                          <a:srgbClr val="000000"/>
                        </a:solidFill>
                        <a:effectLst/>
                        <a:latin typeface="Calibri"/>
                      </a:endParaRPr>
                    </a:p>
                  </a:txBody>
                  <a:tcPr marL="9634" marR="9634" marT="9634" marB="0" anchor="b"/>
                </a:tc>
              </a:tr>
              <a:tr h="203628">
                <a:tc>
                  <a:txBody>
                    <a:bodyPr/>
                    <a:lstStyle/>
                    <a:p>
                      <a:pPr algn="l" fontAlgn="b"/>
                      <a:r>
                        <a:rPr lang="en-US" sz="900" u="none" strike="noStrike">
                          <a:effectLst/>
                        </a:rPr>
                        <a:t>Less than 100,000</a:t>
                      </a:r>
                      <a:endParaRPr lang="en-US" sz="900" b="0" i="0" u="none" strike="noStrike">
                        <a:solidFill>
                          <a:srgbClr val="000000"/>
                        </a:solidFill>
                        <a:effectLst/>
                        <a:latin typeface="Calibri"/>
                      </a:endParaRPr>
                    </a:p>
                  </a:txBody>
                  <a:tcPr marL="9634" marR="9634" marT="9634" marB="0" anchor="b"/>
                </a:tc>
                <a:tc>
                  <a:txBody>
                    <a:bodyPr/>
                    <a:lstStyle/>
                    <a:p>
                      <a:pPr algn="l" fontAlgn="b"/>
                      <a:r>
                        <a:rPr lang="en-US" sz="900" u="none" strike="noStrike">
                          <a:effectLst/>
                        </a:rPr>
                        <a:t>Percent</a:t>
                      </a:r>
                      <a:endParaRPr lang="en-US" sz="900" b="0" i="0" u="none" strike="noStrike">
                        <a:solidFill>
                          <a:srgbClr val="000000"/>
                        </a:solidFill>
                        <a:effectLst/>
                        <a:latin typeface="Calibri"/>
                      </a:endParaRPr>
                    </a:p>
                  </a:txBody>
                  <a:tcPr marL="9634" marR="9634" marT="9634" marB="0" anchor="b"/>
                </a:tc>
                <a:tc>
                  <a:txBody>
                    <a:bodyPr/>
                    <a:lstStyle/>
                    <a:p>
                      <a:pPr algn="ctr" fontAlgn="b"/>
                      <a:r>
                        <a:rPr lang="en-US" sz="900" u="none" strike="noStrike">
                          <a:effectLst/>
                        </a:rPr>
                        <a:t>50.4</a:t>
                      </a:r>
                      <a:endParaRPr lang="en-US" sz="900" b="0" i="0" u="none" strike="noStrike">
                        <a:solidFill>
                          <a:srgbClr val="000000"/>
                        </a:solidFill>
                        <a:effectLst/>
                        <a:latin typeface="Calibri"/>
                      </a:endParaRPr>
                    </a:p>
                  </a:txBody>
                  <a:tcPr marL="9634" marR="9634" marT="9634" marB="0" anchor="b"/>
                </a:tc>
                <a:tc>
                  <a:txBody>
                    <a:bodyPr/>
                    <a:lstStyle/>
                    <a:p>
                      <a:pPr algn="ctr" fontAlgn="b"/>
                      <a:r>
                        <a:rPr lang="en-US" sz="900" u="none" strike="noStrike">
                          <a:effectLst/>
                        </a:rPr>
                        <a:t>41.5</a:t>
                      </a:r>
                      <a:endParaRPr lang="en-US" sz="900" b="0" i="0" u="none" strike="noStrike">
                        <a:solidFill>
                          <a:srgbClr val="000000"/>
                        </a:solidFill>
                        <a:effectLst/>
                        <a:latin typeface="Calibri"/>
                      </a:endParaRPr>
                    </a:p>
                  </a:txBody>
                  <a:tcPr marL="9634" marR="9634" marT="9634" marB="0" anchor="b"/>
                </a:tc>
              </a:tr>
              <a:tr h="203628">
                <a:tc>
                  <a:txBody>
                    <a:bodyPr/>
                    <a:lstStyle/>
                    <a:p>
                      <a:pPr algn="l" fontAlgn="b"/>
                      <a:r>
                        <a:rPr lang="en-US" sz="900" u="none" strike="noStrike">
                          <a:effectLst/>
                        </a:rPr>
                        <a:t>100,000 to 499,999</a:t>
                      </a:r>
                      <a:endParaRPr lang="en-US" sz="900" b="0" i="0" u="none" strike="noStrike">
                        <a:solidFill>
                          <a:srgbClr val="000000"/>
                        </a:solidFill>
                        <a:effectLst/>
                        <a:latin typeface="Calibri"/>
                      </a:endParaRPr>
                    </a:p>
                  </a:txBody>
                  <a:tcPr marL="9634" marR="9634" marT="9634" marB="0" anchor="b"/>
                </a:tc>
                <a:tc>
                  <a:txBody>
                    <a:bodyPr/>
                    <a:lstStyle/>
                    <a:p>
                      <a:pPr algn="l" fontAlgn="b"/>
                      <a:r>
                        <a:rPr lang="en-US" sz="900" u="none" strike="noStrike">
                          <a:effectLst/>
                        </a:rPr>
                        <a:t>Percent</a:t>
                      </a:r>
                      <a:endParaRPr lang="en-US" sz="900" b="0" i="0" u="none" strike="noStrike">
                        <a:solidFill>
                          <a:srgbClr val="000000"/>
                        </a:solidFill>
                        <a:effectLst/>
                        <a:latin typeface="Calibri"/>
                      </a:endParaRPr>
                    </a:p>
                  </a:txBody>
                  <a:tcPr marL="9634" marR="9634" marT="9634" marB="0" anchor="b"/>
                </a:tc>
                <a:tc>
                  <a:txBody>
                    <a:bodyPr/>
                    <a:lstStyle/>
                    <a:p>
                      <a:pPr algn="ctr" fontAlgn="b"/>
                      <a:r>
                        <a:rPr lang="en-US" sz="900" u="none" strike="noStrike" dirty="0">
                          <a:effectLst/>
                        </a:rPr>
                        <a:t>44.4</a:t>
                      </a:r>
                      <a:endParaRPr lang="en-US" sz="900" b="0" i="0" u="none" strike="noStrike" dirty="0">
                        <a:solidFill>
                          <a:srgbClr val="000000"/>
                        </a:solidFill>
                        <a:effectLst/>
                        <a:latin typeface="Calibri"/>
                      </a:endParaRPr>
                    </a:p>
                  </a:txBody>
                  <a:tcPr marL="9634" marR="9634" marT="9634" marB="0" anchor="b"/>
                </a:tc>
                <a:tc>
                  <a:txBody>
                    <a:bodyPr/>
                    <a:lstStyle/>
                    <a:p>
                      <a:pPr algn="ctr" fontAlgn="b"/>
                      <a:r>
                        <a:rPr lang="en-US" sz="900" u="none" strike="noStrike">
                          <a:effectLst/>
                        </a:rPr>
                        <a:t>37</a:t>
                      </a:r>
                      <a:endParaRPr lang="en-US" sz="900" b="0" i="0" u="none" strike="noStrike">
                        <a:solidFill>
                          <a:srgbClr val="000000"/>
                        </a:solidFill>
                        <a:effectLst/>
                        <a:latin typeface="Calibri"/>
                      </a:endParaRPr>
                    </a:p>
                  </a:txBody>
                  <a:tcPr marL="9634" marR="9634" marT="9634" marB="0" anchor="b"/>
                </a:tc>
              </a:tr>
              <a:tr h="203628">
                <a:tc>
                  <a:txBody>
                    <a:bodyPr/>
                    <a:lstStyle/>
                    <a:p>
                      <a:pPr algn="l" fontAlgn="b"/>
                      <a:r>
                        <a:rPr lang="en-US" sz="900" u="none" strike="noStrike">
                          <a:effectLst/>
                        </a:rPr>
                        <a:t>500,000 to 1,999,999</a:t>
                      </a:r>
                      <a:endParaRPr lang="en-US" sz="900" b="0" i="0" u="none" strike="noStrike">
                        <a:solidFill>
                          <a:srgbClr val="000000"/>
                        </a:solidFill>
                        <a:effectLst/>
                        <a:latin typeface="Calibri"/>
                      </a:endParaRPr>
                    </a:p>
                  </a:txBody>
                  <a:tcPr marL="9634" marR="9634" marT="9634" marB="0" anchor="b"/>
                </a:tc>
                <a:tc>
                  <a:txBody>
                    <a:bodyPr/>
                    <a:lstStyle/>
                    <a:p>
                      <a:pPr algn="l" fontAlgn="b"/>
                      <a:r>
                        <a:rPr lang="en-US" sz="900" u="none" strike="noStrike">
                          <a:effectLst/>
                        </a:rPr>
                        <a:t>Percent</a:t>
                      </a:r>
                      <a:endParaRPr lang="en-US" sz="900" b="0" i="0" u="none" strike="noStrike">
                        <a:solidFill>
                          <a:srgbClr val="000000"/>
                        </a:solidFill>
                        <a:effectLst/>
                        <a:latin typeface="Calibri"/>
                      </a:endParaRPr>
                    </a:p>
                  </a:txBody>
                  <a:tcPr marL="9634" marR="9634" marT="9634" marB="0" anchor="b"/>
                </a:tc>
                <a:tc>
                  <a:txBody>
                    <a:bodyPr/>
                    <a:lstStyle/>
                    <a:p>
                      <a:pPr algn="ctr" fontAlgn="b"/>
                      <a:r>
                        <a:rPr lang="en-US" sz="900" u="none" strike="noStrike">
                          <a:effectLst/>
                        </a:rPr>
                        <a:t>42.1</a:t>
                      </a:r>
                      <a:endParaRPr lang="en-US" sz="900" b="0" i="0" u="none" strike="noStrike">
                        <a:solidFill>
                          <a:srgbClr val="000000"/>
                        </a:solidFill>
                        <a:effectLst/>
                        <a:latin typeface="Calibri"/>
                      </a:endParaRPr>
                    </a:p>
                  </a:txBody>
                  <a:tcPr marL="9634" marR="9634" marT="9634" marB="0" anchor="b"/>
                </a:tc>
                <a:tc>
                  <a:txBody>
                    <a:bodyPr/>
                    <a:lstStyle/>
                    <a:p>
                      <a:pPr algn="ctr" fontAlgn="b"/>
                      <a:r>
                        <a:rPr lang="en-US" sz="900" u="none" strike="noStrike">
                          <a:effectLst/>
                        </a:rPr>
                        <a:t>34</a:t>
                      </a:r>
                      <a:endParaRPr lang="en-US" sz="900" b="0" i="0" u="none" strike="noStrike">
                        <a:solidFill>
                          <a:srgbClr val="000000"/>
                        </a:solidFill>
                        <a:effectLst/>
                        <a:latin typeface="Calibri"/>
                      </a:endParaRPr>
                    </a:p>
                  </a:txBody>
                  <a:tcPr marL="9634" marR="9634" marT="9634" marB="0" anchor="b"/>
                </a:tc>
              </a:tr>
              <a:tr h="203628">
                <a:tc>
                  <a:txBody>
                    <a:bodyPr/>
                    <a:lstStyle/>
                    <a:p>
                      <a:pPr algn="l" fontAlgn="b"/>
                      <a:r>
                        <a:rPr lang="en-US" sz="900" u="none" strike="noStrike">
                          <a:effectLst/>
                        </a:rPr>
                        <a:t>2,000,000 or more</a:t>
                      </a:r>
                      <a:endParaRPr lang="en-US" sz="900" b="0" i="0" u="none" strike="noStrike">
                        <a:solidFill>
                          <a:srgbClr val="000000"/>
                        </a:solidFill>
                        <a:effectLst/>
                        <a:latin typeface="Calibri"/>
                      </a:endParaRPr>
                    </a:p>
                  </a:txBody>
                  <a:tcPr marL="9634" marR="9634" marT="9634" marB="0" anchor="b"/>
                </a:tc>
                <a:tc>
                  <a:txBody>
                    <a:bodyPr/>
                    <a:lstStyle/>
                    <a:p>
                      <a:pPr algn="l" fontAlgn="b"/>
                      <a:r>
                        <a:rPr lang="en-US" sz="900" u="none" strike="noStrike">
                          <a:effectLst/>
                        </a:rPr>
                        <a:t>Percent</a:t>
                      </a:r>
                      <a:endParaRPr lang="en-US" sz="900" b="0" i="0" u="none" strike="noStrike">
                        <a:solidFill>
                          <a:srgbClr val="000000"/>
                        </a:solidFill>
                        <a:effectLst/>
                        <a:latin typeface="Calibri"/>
                      </a:endParaRPr>
                    </a:p>
                  </a:txBody>
                  <a:tcPr marL="9634" marR="9634" marT="9634" marB="0" anchor="b"/>
                </a:tc>
                <a:tc>
                  <a:txBody>
                    <a:bodyPr/>
                    <a:lstStyle/>
                    <a:p>
                      <a:pPr algn="ctr" fontAlgn="b"/>
                      <a:r>
                        <a:rPr lang="en-US" sz="900" u="none" strike="noStrike">
                          <a:effectLst/>
                        </a:rPr>
                        <a:t>37.4</a:t>
                      </a:r>
                      <a:endParaRPr lang="en-US" sz="900" b="0" i="0" u="none" strike="noStrike">
                        <a:solidFill>
                          <a:srgbClr val="000000"/>
                        </a:solidFill>
                        <a:effectLst/>
                        <a:latin typeface="Calibri"/>
                      </a:endParaRPr>
                    </a:p>
                  </a:txBody>
                  <a:tcPr marL="9634" marR="9634" marT="9634" marB="0" anchor="b"/>
                </a:tc>
                <a:tc>
                  <a:txBody>
                    <a:bodyPr/>
                    <a:lstStyle/>
                    <a:p>
                      <a:pPr algn="ctr" fontAlgn="b"/>
                      <a:r>
                        <a:rPr lang="en-US" sz="900" u="none" strike="noStrike" dirty="0">
                          <a:effectLst/>
                        </a:rPr>
                        <a:t>31.6</a:t>
                      </a:r>
                      <a:endParaRPr lang="en-US" sz="900" b="0" i="0" u="none" strike="noStrike" dirty="0">
                        <a:solidFill>
                          <a:srgbClr val="000000"/>
                        </a:solidFill>
                        <a:effectLst/>
                        <a:latin typeface="Calibri"/>
                      </a:endParaRPr>
                    </a:p>
                  </a:txBody>
                  <a:tcPr marL="9634" marR="9634" marT="9634" marB="0" anchor="b"/>
                </a:tc>
              </a:tr>
              <a:tr h="203628">
                <a:tc>
                  <a:txBody>
                    <a:bodyPr/>
                    <a:lstStyle/>
                    <a:p>
                      <a:pPr algn="l" fontAlgn="b"/>
                      <a:endParaRPr lang="en-US" sz="900" b="0" i="0" u="none" strike="noStrike">
                        <a:solidFill>
                          <a:srgbClr val="000000"/>
                        </a:solidFill>
                        <a:effectLst/>
                        <a:latin typeface="Calibri"/>
                      </a:endParaRPr>
                    </a:p>
                  </a:txBody>
                  <a:tcPr marL="9634" marR="9634" marT="9634" marB="0" anchor="b"/>
                </a:tc>
                <a:tc>
                  <a:txBody>
                    <a:bodyPr/>
                    <a:lstStyle/>
                    <a:p>
                      <a:endParaRPr lang="en-US"/>
                    </a:p>
                  </a:txBody>
                  <a:tcPr marL="9634" marR="9634" marT="9634" marB="0" anchor="b"/>
                </a:tc>
                <a:tc>
                  <a:txBody>
                    <a:bodyPr/>
                    <a:lstStyle/>
                    <a:p>
                      <a:endParaRPr lang="en-US" dirty="0"/>
                    </a:p>
                  </a:txBody>
                  <a:tcPr marL="9634" marR="9634" marT="9634" marB="0" anchor="b"/>
                </a:tc>
                <a:tc>
                  <a:txBody>
                    <a:bodyPr/>
                    <a:lstStyle/>
                    <a:p>
                      <a:pPr algn="ctr" fontAlgn="b"/>
                      <a:endParaRPr lang="en-US" sz="900" b="0" i="0" u="none" strike="noStrike" dirty="0">
                        <a:solidFill>
                          <a:srgbClr val="000000"/>
                        </a:solidFill>
                        <a:effectLst/>
                        <a:latin typeface="Calibri"/>
                      </a:endParaRPr>
                    </a:p>
                  </a:txBody>
                  <a:tcPr marL="9634" marR="9634" marT="9634" marB="0" anchor="b"/>
                </a:tc>
              </a:tr>
              <a:tr h="203628">
                <a:tc gridSpan="3">
                  <a:txBody>
                    <a:bodyPr/>
                    <a:lstStyle/>
                    <a:p>
                      <a:pPr algn="l" fontAlgn="b"/>
                      <a:r>
                        <a:rPr lang="en-US" sz="900" u="none" strike="noStrike" dirty="0">
                          <a:effectLst/>
                        </a:rPr>
                        <a:t>Source: U.S. Pet Ownership &amp; Demographic Sourcebook, 2011</a:t>
                      </a:r>
                      <a:endParaRPr lang="en-US" sz="900" b="1" i="0" u="none" strike="noStrike" dirty="0">
                        <a:solidFill>
                          <a:srgbClr val="000000"/>
                        </a:solidFill>
                        <a:effectLst/>
                        <a:latin typeface="Calibri"/>
                      </a:endParaRPr>
                    </a:p>
                  </a:txBody>
                  <a:tcPr marL="9634" marR="9634" marT="9634" marB="0" anchor="b"/>
                </a:tc>
                <a:tc hMerge="1">
                  <a:txBody>
                    <a:bodyPr/>
                    <a:lstStyle/>
                    <a:p>
                      <a:endParaRPr lang="en-US"/>
                    </a:p>
                  </a:txBody>
                  <a:tcPr/>
                </a:tc>
                <a:tc hMerge="1">
                  <a:txBody>
                    <a:bodyPr/>
                    <a:lstStyle/>
                    <a:p>
                      <a:endParaRPr lang="en-US"/>
                    </a:p>
                  </a:txBody>
                  <a:tcPr/>
                </a:tc>
                <a:tc>
                  <a:txBody>
                    <a:bodyPr/>
                    <a:lstStyle/>
                    <a:p>
                      <a:pPr algn="l" fontAlgn="b"/>
                      <a:endParaRPr lang="en-US" sz="900" b="0" i="0" u="none" strike="noStrike" dirty="0">
                        <a:solidFill>
                          <a:srgbClr val="000000"/>
                        </a:solidFill>
                        <a:effectLst/>
                        <a:latin typeface="Calibri"/>
                      </a:endParaRPr>
                    </a:p>
                  </a:txBody>
                  <a:tcPr marL="9634" marR="9634" marT="9634" marB="0" anchor="b"/>
                </a:tc>
              </a:tr>
            </a:tbl>
          </a:graphicData>
        </a:graphic>
      </p:graphicFrame>
      <p:sp>
        <p:nvSpPr>
          <p:cNvPr id="3" name="Rectangle 2"/>
          <p:cNvSpPr/>
          <p:nvPr/>
        </p:nvSpPr>
        <p:spPr>
          <a:xfrm>
            <a:off x="5410200" y="1905000"/>
            <a:ext cx="3581400" cy="2012859"/>
          </a:xfrm>
          <a:prstGeom prst="rect">
            <a:avLst/>
          </a:prstGeom>
        </p:spPr>
        <p:txBody>
          <a:bodyPr wrap="square">
            <a:spAutoFit/>
          </a:bodyPr>
          <a:lstStyle/>
          <a:p>
            <a:pPr marL="342900" lvl="0" indent="-342900" defTabSz="457200" fontAlgn="auto">
              <a:spcBef>
                <a:spcPct val="20000"/>
              </a:spcBef>
              <a:spcAft>
                <a:spcPts val="0"/>
              </a:spcAft>
              <a:buFont typeface="Arial"/>
              <a:buChar char="•"/>
            </a:pPr>
            <a:r>
              <a:rPr lang="en-US" dirty="0">
                <a:solidFill>
                  <a:prstClr val="black">
                    <a:lumMod val="75000"/>
                    <a:lumOff val="25000"/>
                  </a:prstClr>
                </a:solidFill>
                <a:latin typeface="Calibri"/>
                <a:ea typeface="+mn-ea"/>
                <a:cs typeface="+mn-cs"/>
              </a:rPr>
              <a:t>Weights assigned/adjusted to each statistic</a:t>
            </a:r>
          </a:p>
          <a:p>
            <a:pPr marL="342900" lvl="0" indent="-342900" defTabSz="457200" fontAlgn="auto">
              <a:spcBef>
                <a:spcPct val="20000"/>
              </a:spcBef>
              <a:spcAft>
                <a:spcPts val="0"/>
              </a:spcAft>
              <a:buFont typeface="Arial"/>
              <a:buChar char="•"/>
            </a:pPr>
            <a:r>
              <a:rPr lang="en-US" dirty="0">
                <a:solidFill>
                  <a:prstClr val="black">
                    <a:lumMod val="75000"/>
                    <a:lumOff val="25000"/>
                  </a:prstClr>
                </a:solidFill>
                <a:latin typeface="Calibri"/>
                <a:ea typeface="+mn-ea"/>
                <a:cs typeface="+mn-cs"/>
              </a:rPr>
              <a:t>Removal of city size statistic</a:t>
            </a:r>
          </a:p>
        </p:txBody>
      </p:sp>
      <p:graphicFrame>
        <p:nvGraphicFramePr>
          <p:cNvPr id="4" name="Object 3"/>
          <p:cNvGraphicFramePr>
            <a:graphicFrameLocks noChangeAspect="1"/>
          </p:cNvGraphicFramePr>
          <p:nvPr>
            <p:extLst>
              <p:ext uri="{D42A27DB-BD31-4B8C-83A1-F6EECF244321}">
                <p14:modId xmlns:p14="http://schemas.microsoft.com/office/powerpoint/2010/main" val="3338630476"/>
              </p:ext>
            </p:extLst>
          </p:nvPr>
        </p:nvGraphicFramePr>
        <p:xfrm>
          <a:off x="152400" y="5943600"/>
          <a:ext cx="7641771" cy="685800"/>
        </p:xfrm>
        <a:graphic>
          <a:graphicData uri="http://schemas.openxmlformats.org/presentationml/2006/ole">
            <mc:AlternateContent xmlns:mc="http://schemas.openxmlformats.org/markup-compatibility/2006">
              <mc:Choice xmlns:v="urn:schemas-microsoft-com:vml" Requires="v">
                <p:oleObj spid="_x0000_s1050" name="Document" r:id="rId4" imgW="5943600" imgH="533400" progId="Word.Document.12">
                  <p:embed/>
                </p:oleObj>
              </mc:Choice>
              <mc:Fallback>
                <p:oleObj name="Document" r:id="rId4" imgW="5943600" imgH="533400" progId="Word.Document.12">
                  <p:embed/>
                  <p:pic>
                    <p:nvPicPr>
                      <p:cNvPr id="0" name=""/>
                      <p:cNvPicPr/>
                      <p:nvPr/>
                    </p:nvPicPr>
                    <p:blipFill>
                      <a:blip r:embed="rId5"/>
                      <a:stretch>
                        <a:fillRect/>
                      </a:stretch>
                    </p:blipFill>
                    <p:spPr>
                      <a:xfrm>
                        <a:off x="152400" y="5943600"/>
                        <a:ext cx="7641771" cy="685800"/>
                      </a:xfrm>
                      <a:prstGeom prst="rect">
                        <a:avLst/>
                      </a:prstGeom>
                    </p:spPr>
                  </p:pic>
                </p:oleObj>
              </mc:Fallback>
            </mc:AlternateContent>
          </a:graphicData>
        </a:graphic>
      </p:graphicFrame>
    </p:spTree>
    <p:extLst>
      <p:ext uri="{BB962C8B-B14F-4D97-AF65-F5344CB8AC3E}">
        <p14:creationId xmlns:p14="http://schemas.microsoft.com/office/powerpoint/2010/main" val="932170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1143000"/>
          </a:xfrm>
        </p:spPr>
        <p:txBody>
          <a:bodyPr/>
          <a:lstStyle/>
          <a:p>
            <a:r>
              <a:rPr lang="en-US" dirty="0" smtClean="0"/>
              <a:t>U.S. Census Data</a:t>
            </a:r>
            <a:endParaRPr lang="en-US" dirty="0"/>
          </a:p>
        </p:txBody>
      </p:sp>
      <p:pic>
        <p:nvPicPr>
          <p:cNvPr id="7" name="Picture 6"/>
          <p:cNvPicPr>
            <a:picLocks noChangeAspect="1"/>
          </p:cNvPicPr>
          <p:nvPr/>
        </p:nvPicPr>
        <p:blipFill>
          <a:blip r:embed="rId3"/>
          <a:stretch>
            <a:fillRect/>
          </a:stretch>
        </p:blipFill>
        <p:spPr>
          <a:xfrm>
            <a:off x="1981200" y="2133600"/>
            <a:ext cx="5627077" cy="3962400"/>
          </a:xfrm>
          <a:prstGeom prst="rect">
            <a:avLst/>
          </a:prstGeom>
        </p:spPr>
      </p:pic>
    </p:spTree>
    <p:extLst>
      <p:ext uri="{BB962C8B-B14F-4D97-AF65-F5344CB8AC3E}">
        <p14:creationId xmlns:p14="http://schemas.microsoft.com/office/powerpoint/2010/main" val="932170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143000"/>
          </a:xfrm>
        </p:spPr>
        <p:txBody>
          <a:bodyPr/>
          <a:lstStyle/>
          <a:p>
            <a:r>
              <a:rPr lang="en-US" dirty="0" smtClean="0"/>
              <a:t>Introduction</a:t>
            </a:r>
            <a:endParaRPr lang="en-US" dirty="0"/>
          </a:p>
        </p:txBody>
      </p:sp>
      <p:sp>
        <p:nvSpPr>
          <p:cNvPr id="3" name="Content Placeholder 2"/>
          <p:cNvSpPr>
            <a:spLocks noGrp="1"/>
          </p:cNvSpPr>
          <p:nvPr>
            <p:ph idx="1"/>
          </p:nvPr>
        </p:nvSpPr>
        <p:spPr>
          <a:xfrm>
            <a:off x="457200" y="1828800"/>
            <a:ext cx="8229600" cy="3886200"/>
          </a:xfrm>
        </p:spPr>
        <p:txBody>
          <a:bodyPr>
            <a:normAutofit fontScale="92500" lnSpcReduction="20000"/>
          </a:bodyPr>
          <a:lstStyle/>
          <a:p>
            <a:pPr marL="342900" lvl="1" indent="-342900">
              <a:buFont typeface="Arial"/>
              <a:buChar char="•"/>
            </a:pPr>
            <a:r>
              <a:rPr lang="en-US" dirty="0"/>
              <a:t>“Prioritize… population groups that are at high risk” </a:t>
            </a:r>
            <a:endParaRPr lang="en-US" dirty="0" smtClean="0"/>
          </a:p>
          <a:p>
            <a:pPr marL="400050" lvl="2" indent="0">
              <a:buNone/>
            </a:pPr>
            <a:r>
              <a:rPr lang="en-US" dirty="0" smtClean="0"/>
              <a:t>		</a:t>
            </a:r>
            <a:r>
              <a:rPr lang="en-US" sz="2800" dirty="0" smtClean="0"/>
              <a:t>-Harry Evans</a:t>
            </a:r>
          </a:p>
          <a:p>
            <a:r>
              <a:rPr lang="en-US" dirty="0" smtClean="0"/>
              <a:t>Risk </a:t>
            </a:r>
            <a:r>
              <a:rPr lang="en-US" dirty="0"/>
              <a:t>= Hazard </a:t>
            </a:r>
            <a:r>
              <a:rPr lang="en-US" dirty="0" smtClean="0"/>
              <a:t>* (</a:t>
            </a:r>
            <a:r>
              <a:rPr lang="en-US" dirty="0"/>
              <a:t>Vulnerability – Resources</a:t>
            </a:r>
            <a:r>
              <a:rPr lang="en-US" dirty="0" smtClean="0"/>
              <a:t>)</a:t>
            </a:r>
          </a:p>
          <a:p>
            <a:pPr lvl="1"/>
            <a:r>
              <a:rPr lang="en-US" dirty="0" smtClean="0"/>
              <a:t>Social vs</a:t>
            </a:r>
            <a:r>
              <a:rPr lang="en-US" dirty="0"/>
              <a:t>. geographic </a:t>
            </a:r>
            <a:r>
              <a:rPr lang="en-US" dirty="0" smtClean="0"/>
              <a:t>vulnerability</a:t>
            </a:r>
            <a:endParaRPr lang="en-US" dirty="0"/>
          </a:p>
          <a:p>
            <a:r>
              <a:rPr lang="en-US" dirty="0"/>
              <a:t>Objective: </a:t>
            </a:r>
          </a:p>
          <a:p>
            <a:pPr lvl="1"/>
            <a:r>
              <a:rPr lang="en-US" dirty="0" smtClean="0"/>
              <a:t>Present </a:t>
            </a:r>
            <a:r>
              <a:rPr lang="en-US" dirty="0"/>
              <a:t>methods to integrate the SVI into NFIE Response</a:t>
            </a:r>
          </a:p>
          <a:p>
            <a:pPr lvl="1"/>
            <a:r>
              <a:rPr lang="en-US" dirty="0"/>
              <a:t>Present resources for the ERC for flood events</a:t>
            </a:r>
          </a:p>
          <a:p>
            <a:pPr lvl="1"/>
            <a:r>
              <a:rPr lang="en-US" dirty="0"/>
              <a:t>Propose a </a:t>
            </a:r>
            <a:r>
              <a:rPr lang="en-US" dirty="0" smtClean="0"/>
              <a:t>resource </a:t>
            </a:r>
            <a:r>
              <a:rPr lang="en-US" dirty="0"/>
              <a:t>for pet planning in flood response</a:t>
            </a:r>
          </a:p>
          <a:p>
            <a:endParaRPr lang="en-US" dirty="0" smtClean="0"/>
          </a:p>
        </p:txBody>
      </p:sp>
    </p:spTree>
    <p:extLst>
      <p:ext uri="{BB962C8B-B14F-4D97-AF65-F5344CB8AC3E}">
        <p14:creationId xmlns:p14="http://schemas.microsoft.com/office/powerpoint/2010/main" val="867002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143000"/>
          </a:xfrm>
        </p:spPr>
        <p:txBody>
          <a:bodyPr/>
          <a:lstStyle/>
          <a:p>
            <a:r>
              <a:rPr lang="en-US" dirty="0" smtClean="0"/>
              <a:t>Social Vulnerability Index (SVI)</a:t>
            </a:r>
            <a:endParaRPr lang="en-US" dirty="0"/>
          </a:p>
        </p:txBody>
      </p:sp>
      <p:sp>
        <p:nvSpPr>
          <p:cNvPr id="5" name="Content Placeholder 4"/>
          <p:cNvSpPr>
            <a:spLocks noGrp="1"/>
          </p:cNvSpPr>
          <p:nvPr>
            <p:ph idx="1"/>
          </p:nvPr>
        </p:nvSpPr>
        <p:spPr>
          <a:xfrm>
            <a:off x="457200" y="1828800"/>
            <a:ext cx="4038600" cy="4419600"/>
          </a:xfrm>
        </p:spPr>
        <p:txBody>
          <a:bodyPr>
            <a:normAutofit/>
          </a:bodyPr>
          <a:lstStyle/>
          <a:p>
            <a:r>
              <a:rPr lang="en-US" sz="2200" dirty="0" smtClean="0"/>
              <a:t>A tool to help identify communities that most likely need support before/during/after a hazardous event</a:t>
            </a:r>
          </a:p>
          <a:p>
            <a:r>
              <a:rPr lang="en-US" sz="2200" dirty="0" smtClean="0"/>
              <a:t>U.S. Census 2010, Census Tract level</a:t>
            </a:r>
          </a:p>
          <a:p>
            <a:r>
              <a:rPr lang="en-US" sz="2200" dirty="0" smtClean="0"/>
              <a:t>15 variables summarized within 4 themes and 1 overall ranking</a:t>
            </a:r>
          </a:p>
          <a:p>
            <a:pPr lvl="1"/>
            <a:r>
              <a:rPr lang="en-US" sz="1800" dirty="0" smtClean="0"/>
              <a:t>Percentile ranking</a:t>
            </a:r>
          </a:p>
        </p:txBody>
      </p:sp>
      <p:pic>
        <p:nvPicPr>
          <p:cNvPr id="6" name="Picture 5" descr="Screen Shot 2015-05-04 at 11.36.57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72001" y="1828799"/>
            <a:ext cx="4419600" cy="4574817"/>
          </a:xfrm>
          <a:prstGeom prst="rect">
            <a:avLst/>
          </a:prstGeom>
        </p:spPr>
      </p:pic>
    </p:spTree>
    <p:extLst>
      <p:ext uri="{BB962C8B-B14F-4D97-AF65-F5344CB8AC3E}">
        <p14:creationId xmlns:p14="http://schemas.microsoft.com/office/powerpoint/2010/main" val="932170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lstStyle/>
          <a:p>
            <a:r>
              <a:rPr lang="en-US" dirty="0" smtClean="0"/>
              <a:t>SVI Travis County</a:t>
            </a:r>
            <a:endParaRPr lang="en-US" dirty="0"/>
          </a:p>
        </p:txBody>
      </p:sp>
      <p:pic>
        <p:nvPicPr>
          <p:cNvPr id="4" name="Picture 3" descr="Travis Term Project_Soci_ALL.tif"/>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94934" y="669800"/>
            <a:ext cx="7839466" cy="6188200"/>
          </a:xfrm>
          <a:prstGeom prst="rect">
            <a:avLst/>
          </a:prstGeom>
          <a:ln>
            <a:solidFill>
              <a:schemeClr val="tx1"/>
            </a:solidFill>
          </a:ln>
        </p:spPr>
      </p:pic>
    </p:spTree>
    <p:extLst>
      <p:ext uri="{BB962C8B-B14F-4D97-AF65-F5344CB8AC3E}">
        <p14:creationId xmlns:p14="http://schemas.microsoft.com/office/powerpoint/2010/main" val="13329730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ravis Term Project_I130_Pierce_Socio.tif"/>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105400" y="762000"/>
            <a:ext cx="3766760" cy="2971800"/>
          </a:xfrm>
          <a:prstGeom prst="rect">
            <a:avLst/>
          </a:prstGeom>
        </p:spPr>
      </p:pic>
      <p:pic>
        <p:nvPicPr>
          <p:cNvPr id="6" name="Picture 5" descr="Travis Term Project_Bluff_Springs_Socio.tif"/>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52400" y="3886200"/>
            <a:ext cx="3699453" cy="2971800"/>
          </a:xfrm>
          <a:prstGeom prst="rect">
            <a:avLst/>
          </a:prstGeom>
        </p:spPr>
      </p:pic>
      <p:pic>
        <p:nvPicPr>
          <p:cNvPr id="7" name="Picture 6" descr="Travis Term Project_Pinehurst_Socio.tif"/>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105400" y="3886200"/>
            <a:ext cx="3715260" cy="2971800"/>
          </a:xfrm>
          <a:prstGeom prst="rect">
            <a:avLst/>
          </a:prstGeom>
        </p:spPr>
      </p:pic>
      <p:pic>
        <p:nvPicPr>
          <p:cNvPr id="4" name="Picture 3" descr="Travis Term Project_Pleasant valley_socio2.tif"/>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926503" y="1295400"/>
            <a:ext cx="6455497" cy="4648200"/>
          </a:xfrm>
          <a:prstGeom prst="rect">
            <a:avLst/>
          </a:prstGeom>
          <a:ln>
            <a:solidFill>
              <a:schemeClr val="tx1"/>
            </a:solidFill>
          </a:ln>
        </p:spPr>
      </p:pic>
      <p:pic>
        <p:nvPicPr>
          <p:cNvPr id="8" name="Picture 7" descr="Travis Term Project_I130_Pierce_Socio.tif"/>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355313" y="2057400"/>
            <a:ext cx="1720357" cy="2057400"/>
          </a:xfrm>
          <a:prstGeom prst="rect">
            <a:avLst/>
          </a:prstGeom>
          <a:ln>
            <a:solidFill>
              <a:schemeClr val="tx1"/>
            </a:solidFill>
          </a:ln>
        </p:spPr>
      </p:pic>
      <p:sp>
        <p:nvSpPr>
          <p:cNvPr id="9" name="TextBox 8"/>
          <p:cNvSpPr txBox="1"/>
          <p:nvPr/>
        </p:nvSpPr>
        <p:spPr>
          <a:xfrm>
            <a:off x="3124200" y="838200"/>
            <a:ext cx="3810000" cy="523220"/>
          </a:xfrm>
          <a:prstGeom prst="rect">
            <a:avLst/>
          </a:prstGeom>
          <a:noFill/>
        </p:spPr>
        <p:txBody>
          <a:bodyPr wrap="square" rtlCol="0">
            <a:spAutoFit/>
          </a:bodyPr>
          <a:lstStyle/>
          <a:p>
            <a:pPr algn="ctr"/>
            <a:r>
              <a:rPr lang="en-US" sz="2800" b="1" dirty="0" smtClean="0"/>
              <a:t>Pleasant Valley Area</a:t>
            </a:r>
            <a:endParaRPr lang="en-US" sz="2800" b="1" dirty="0"/>
          </a:p>
        </p:txBody>
      </p:sp>
      <p:sp>
        <p:nvSpPr>
          <p:cNvPr id="10" name="TextBox 9"/>
          <p:cNvSpPr txBox="1"/>
          <p:nvPr/>
        </p:nvSpPr>
        <p:spPr>
          <a:xfrm>
            <a:off x="4724400" y="3072824"/>
            <a:ext cx="1066800" cy="584776"/>
          </a:xfrm>
          <a:prstGeom prst="rect">
            <a:avLst/>
          </a:prstGeom>
          <a:noFill/>
        </p:spPr>
        <p:txBody>
          <a:bodyPr wrap="square" rtlCol="0">
            <a:spAutoFit/>
          </a:bodyPr>
          <a:lstStyle/>
          <a:p>
            <a:r>
              <a:rPr lang="en-US" sz="3200" b="1" dirty="0" smtClean="0"/>
              <a:t>0.79</a:t>
            </a:r>
            <a:endParaRPr lang="en-US" sz="3200" b="1" dirty="0"/>
          </a:p>
        </p:txBody>
      </p:sp>
    </p:spTree>
    <p:extLst>
      <p:ext uri="{BB962C8B-B14F-4D97-AF65-F5344CB8AC3E}">
        <p14:creationId xmlns:p14="http://schemas.microsoft.com/office/powerpoint/2010/main" val="11744767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ravis Term Project_Pleasant valley_socio2.tif"/>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685800"/>
            <a:ext cx="4127285" cy="2971800"/>
          </a:xfrm>
          <a:prstGeom prst="rect">
            <a:avLst/>
          </a:prstGeom>
        </p:spPr>
      </p:pic>
      <p:pic>
        <p:nvPicPr>
          <p:cNvPr id="6" name="Picture 5" descr="Travis Term Project_Bluff_Springs_Socio.tif"/>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52400" y="3886200"/>
            <a:ext cx="3699453" cy="2971800"/>
          </a:xfrm>
          <a:prstGeom prst="rect">
            <a:avLst/>
          </a:prstGeom>
        </p:spPr>
      </p:pic>
      <p:pic>
        <p:nvPicPr>
          <p:cNvPr id="7" name="Picture 6" descr="Travis Term Project_Pinehurst_Socio.tif"/>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105400" y="3886200"/>
            <a:ext cx="3715260" cy="2971800"/>
          </a:xfrm>
          <a:prstGeom prst="rect">
            <a:avLst/>
          </a:prstGeom>
        </p:spPr>
      </p:pic>
      <p:pic>
        <p:nvPicPr>
          <p:cNvPr id="5" name="Picture 4" descr="Travis Term Project_I130_Pierce_Socio.tif"/>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981200" y="1371600"/>
            <a:ext cx="5824160" cy="4594994"/>
          </a:xfrm>
          <a:prstGeom prst="rect">
            <a:avLst/>
          </a:prstGeom>
          <a:ln>
            <a:solidFill>
              <a:schemeClr val="tx1"/>
            </a:solidFill>
          </a:ln>
        </p:spPr>
      </p:pic>
      <p:pic>
        <p:nvPicPr>
          <p:cNvPr id="8" name="Picture 7" descr="Travis Term Project_I130_Pierce_Socio.tif"/>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355313" y="2057400"/>
            <a:ext cx="1720357" cy="2057400"/>
          </a:xfrm>
          <a:prstGeom prst="rect">
            <a:avLst/>
          </a:prstGeom>
          <a:ln>
            <a:solidFill>
              <a:schemeClr val="tx1"/>
            </a:solidFill>
          </a:ln>
        </p:spPr>
      </p:pic>
      <p:sp>
        <p:nvSpPr>
          <p:cNvPr id="9" name="TextBox 8"/>
          <p:cNvSpPr txBox="1"/>
          <p:nvPr/>
        </p:nvSpPr>
        <p:spPr>
          <a:xfrm>
            <a:off x="3124200" y="838200"/>
            <a:ext cx="3810000" cy="523220"/>
          </a:xfrm>
          <a:prstGeom prst="rect">
            <a:avLst/>
          </a:prstGeom>
          <a:noFill/>
        </p:spPr>
        <p:txBody>
          <a:bodyPr wrap="square" rtlCol="0">
            <a:spAutoFit/>
          </a:bodyPr>
          <a:lstStyle/>
          <a:p>
            <a:pPr algn="ctr"/>
            <a:r>
              <a:rPr lang="en-US" sz="2800" b="1" dirty="0" smtClean="0"/>
              <a:t>Pearce &amp; I-130 Area</a:t>
            </a:r>
            <a:endParaRPr lang="en-US" sz="2800" b="1" dirty="0"/>
          </a:p>
        </p:txBody>
      </p:sp>
      <p:sp>
        <p:nvSpPr>
          <p:cNvPr id="10" name="TextBox 9"/>
          <p:cNvSpPr txBox="1"/>
          <p:nvPr/>
        </p:nvSpPr>
        <p:spPr>
          <a:xfrm>
            <a:off x="4724400" y="3072824"/>
            <a:ext cx="1066800" cy="584776"/>
          </a:xfrm>
          <a:prstGeom prst="rect">
            <a:avLst/>
          </a:prstGeom>
          <a:noFill/>
        </p:spPr>
        <p:txBody>
          <a:bodyPr wrap="square" rtlCol="0">
            <a:spAutoFit/>
          </a:bodyPr>
          <a:lstStyle/>
          <a:p>
            <a:r>
              <a:rPr lang="en-US" sz="3200" b="1" dirty="0" smtClean="0"/>
              <a:t>0.59</a:t>
            </a:r>
            <a:endParaRPr lang="en-US" sz="3200" b="1" dirty="0"/>
          </a:p>
        </p:txBody>
      </p:sp>
    </p:spTree>
    <p:extLst>
      <p:ext uri="{BB962C8B-B14F-4D97-AF65-F5344CB8AC3E}">
        <p14:creationId xmlns:p14="http://schemas.microsoft.com/office/powerpoint/2010/main" val="23407463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ravis Term Project_Pleasant valley_socio2.tif"/>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685800"/>
            <a:ext cx="4127285" cy="2971800"/>
          </a:xfrm>
          <a:prstGeom prst="rect">
            <a:avLst/>
          </a:prstGeom>
        </p:spPr>
      </p:pic>
      <p:pic>
        <p:nvPicPr>
          <p:cNvPr id="5" name="Picture 4" descr="Travis Term Project_I130_Pierce_Socio.tif"/>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105400" y="762000"/>
            <a:ext cx="3766760" cy="2971800"/>
          </a:xfrm>
          <a:prstGeom prst="rect">
            <a:avLst/>
          </a:prstGeom>
        </p:spPr>
      </p:pic>
      <p:pic>
        <p:nvPicPr>
          <p:cNvPr id="6" name="Picture 5" descr="Travis Term Project_Bluff_Springs_Socio.tif"/>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52400" y="3886200"/>
            <a:ext cx="3699453" cy="2971800"/>
          </a:xfrm>
          <a:prstGeom prst="rect">
            <a:avLst/>
          </a:prstGeom>
        </p:spPr>
      </p:pic>
      <p:pic>
        <p:nvPicPr>
          <p:cNvPr id="7" name="Picture 6" descr="Travis Term Project_Pinehurst_Socio.tif"/>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2018500" y="1356360"/>
            <a:ext cx="5830100" cy="4663440"/>
          </a:xfrm>
          <a:prstGeom prst="rect">
            <a:avLst/>
          </a:prstGeom>
          <a:ln>
            <a:solidFill>
              <a:schemeClr val="tx1"/>
            </a:solidFill>
          </a:ln>
        </p:spPr>
      </p:pic>
      <p:pic>
        <p:nvPicPr>
          <p:cNvPr id="8" name="Picture 7" descr="Travis Term Project_I130_Pierce_Socio.tif"/>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355313" y="2057400"/>
            <a:ext cx="1720357" cy="2057400"/>
          </a:xfrm>
          <a:prstGeom prst="rect">
            <a:avLst/>
          </a:prstGeom>
          <a:ln>
            <a:solidFill>
              <a:schemeClr val="tx1"/>
            </a:solidFill>
          </a:ln>
        </p:spPr>
      </p:pic>
      <p:sp>
        <p:nvSpPr>
          <p:cNvPr id="9" name="TextBox 8"/>
          <p:cNvSpPr txBox="1"/>
          <p:nvPr/>
        </p:nvSpPr>
        <p:spPr>
          <a:xfrm>
            <a:off x="3124200" y="838200"/>
            <a:ext cx="3810000" cy="523220"/>
          </a:xfrm>
          <a:prstGeom prst="rect">
            <a:avLst/>
          </a:prstGeom>
          <a:noFill/>
        </p:spPr>
        <p:txBody>
          <a:bodyPr wrap="square" rtlCol="0">
            <a:spAutoFit/>
          </a:bodyPr>
          <a:lstStyle/>
          <a:p>
            <a:pPr algn="ctr"/>
            <a:r>
              <a:rPr lang="en-US" sz="2800" b="1" dirty="0" smtClean="0"/>
              <a:t>Pinehurst Dr. Area</a:t>
            </a:r>
            <a:endParaRPr lang="en-US" sz="2800" b="1" dirty="0"/>
          </a:p>
        </p:txBody>
      </p:sp>
      <p:sp>
        <p:nvSpPr>
          <p:cNvPr id="10" name="TextBox 9"/>
          <p:cNvSpPr txBox="1"/>
          <p:nvPr/>
        </p:nvSpPr>
        <p:spPr>
          <a:xfrm>
            <a:off x="4038600" y="2819400"/>
            <a:ext cx="1066800" cy="584776"/>
          </a:xfrm>
          <a:prstGeom prst="rect">
            <a:avLst/>
          </a:prstGeom>
          <a:noFill/>
        </p:spPr>
        <p:txBody>
          <a:bodyPr wrap="square" rtlCol="0">
            <a:spAutoFit/>
          </a:bodyPr>
          <a:lstStyle/>
          <a:p>
            <a:r>
              <a:rPr lang="en-US" sz="3200" b="1" dirty="0" smtClean="0"/>
              <a:t>0.18</a:t>
            </a:r>
            <a:endParaRPr lang="en-US" sz="3200" b="1" dirty="0"/>
          </a:p>
        </p:txBody>
      </p:sp>
    </p:spTree>
    <p:extLst>
      <p:ext uri="{BB962C8B-B14F-4D97-AF65-F5344CB8AC3E}">
        <p14:creationId xmlns:p14="http://schemas.microsoft.com/office/powerpoint/2010/main" val="28167317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ravis Term Project_Pleasant valley_socio2.tif"/>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685800"/>
            <a:ext cx="4127285" cy="2971800"/>
          </a:xfrm>
          <a:prstGeom prst="rect">
            <a:avLst/>
          </a:prstGeom>
        </p:spPr>
      </p:pic>
      <p:pic>
        <p:nvPicPr>
          <p:cNvPr id="5" name="Picture 4" descr="Travis Term Project_I130_Pierce_Socio.tif"/>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105400" y="762000"/>
            <a:ext cx="3766760" cy="2971800"/>
          </a:xfrm>
          <a:prstGeom prst="rect">
            <a:avLst/>
          </a:prstGeom>
        </p:spPr>
      </p:pic>
      <p:pic>
        <p:nvPicPr>
          <p:cNvPr id="7" name="Picture 6" descr="Travis Term Project_Pinehurst_Socio.tif"/>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105400" y="3886200"/>
            <a:ext cx="3715260" cy="2971800"/>
          </a:xfrm>
          <a:prstGeom prst="rect">
            <a:avLst/>
          </a:prstGeom>
        </p:spPr>
      </p:pic>
      <p:sp>
        <p:nvSpPr>
          <p:cNvPr id="9" name="TextBox 8"/>
          <p:cNvSpPr txBox="1"/>
          <p:nvPr/>
        </p:nvSpPr>
        <p:spPr>
          <a:xfrm>
            <a:off x="3124200" y="838200"/>
            <a:ext cx="3810000" cy="523220"/>
          </a:xfrm>
          <a:prstGeom prst="rect">
            <a:avLst/>
          </a:prstGeom>
          <a:noFill/>
        </p:spPr>
        <p:txBody>
          <a:bodyPr wrap="square" rtlCol="0">
            <a:spAutoFit/>
          </a:bodyPr>
          <a:lstStyle/>
          <a:p>
            <a:pPr algn="ctr"/>
            <a:r>
              <a:rPr lang="en-US" sz="2800" b="1" dirty="0" smtClean="0"/>
              <a:t>Bluff Springs Area</a:t>
            </a:r>
            <a:endParaRPr lang="en-US" sz="2800" b="1" dirty="0"/>
          </a:p>
        </p:txBody>
      </p:sp>
      <p:pic>
        <p:nvPicPr>
          <p:cNvPr id="6" name="Picture 5" descr="Travis Term Project_Bluff_Springs_Socio.tif"/>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981200" y="1356360"/>
            <a:ext cx="5805295" cy="4663440"/>
          </a:xfrm>
          <a:prstGeom prst="rect">
            <a:avLst/>
          </a:prstGeom>
          <a:ln>
            <a:solidFill>
              <a:schemeClr val="tx1"/>
            </a:solidFill>
          </a:ln>
        </p:spPr>
      </p:pic>
      <p:pic>
        <p:nvPicPr>
          <p:cNvPr id="8" name="Picture 7" descr="Travis Term Project_I130_Pierce_Socio.tif"/>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355313" y="2057400"/>
            <a:ext cx="1720357" cy="2057400"/>
          </a:xfrm>
          <a:prstGeom prst="rect">
            <a:avLst/>
          </a:prstGeom>
          <a:ln>
            <a:solidFill>
              <a:schemeClr val="tx1"/>
            </a:solidFill>
          </a:ln>
        </p:spPr>
      </p:pic>
      <p:sp>
        <p:nvSpPr>
          <p:cNvPr id="10" name="TextBox 9"/>
          <p:cNvSpPr txBox="1"/>
          <p:nvPr/>
        </p:nvSpPr>
        <p:spPr>
          <a:xfrm>
            <a:off x="5181600" y="3606224"/>
            <a:ext cx="1066800" cy="584776"/>
          </a:xfrm>
          <a:prstGeom prst="rect">
            <a:avLst/>
          </a:prstGeom>
          <a:noFill/>
        </p:spPr>
        <p:txBody>
          <a:bodyPr wrap="square" rtlCol="0">
            <a:spAutoFit/>
          </a:bodyPr>
          <a:lstStyle/>
          <a:p>
            <a:r>
              <a:rPr lang="en-US" sz="3200" b="1" dirty="0" smtClean="0"/>
              <a:t>0.34</a:t>
            </a:r>
            <a:endParaRPr lang="en-US" sz="3200" b="1" dirty="0"/>
          </a:p>
        </p:txBody>
      </p:sp>
    </p:spTree>
    <p:extLst>
      <p:ext uri="{BB962C8B-B14F-4D97-AF65-F5344CB8AC3E}">
        <p14:creationId xmlns:p14="http://schemas.microsoft.com/office/powerpoint/2010/main" val="28167317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ravis Term Project_Pleasant valley_socio2.tif"/>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685800"/>
            <a:ext cx="4127285" cy="2971800"/>
          </a:xfrm>
          <a:prstGeom prst="rect">
            <a:avLst/>
          </a:prstGeom>
        </p:spPr>
      </p:pic>
      <p:pic>
        <p:nvPicPr>
          <p:cNvPr id="5" name="Picture 4" descr="Travis Term Project_I130_Pierce_Socio.tif"/>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105400" y="762000"/>
            <a:ext cx="3766760" cy="2971800"/>
          </a:xfrm>
          <a:prstGeom prst="rect">
            <a:avLst/>
          </a:prstGeom>
        </p:spPr>
      </p:pic>
      <p:pic>
        <p:nvPicPr>
          <p:cNvPr id="6" name="Picture 5" descr="Travis Term Project_Bluff_Springs_Socio.tif"/>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52400" y="3886200"/>
            <a:ext cx="3699453" cy="2971800"/>
          </a:xfrm>
          <a:prstGeom prst="rect">
            <a:avLst/>
          </a:prstGeom>
        </p:spPr>
      </p:pic>
      <p:pic>
        <p:nvPicPr>
          <p:cNvPr id="7" name="Picture 6" descr="Travis Term Project_Pinehurst_Socio.tif"/>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105400" y="3886200"/>
            <a:ext cx="3715260" cy="2971800"/>
          </a:xfrm>
          <a:prstGeom prst="rect">
            <a:avLst/>
          </a:prstGeom>
        </p:spPr>
      </p:pic>
      <p:pic>
        <p:nvPicPr>
          <p:cNvPr id="2" name="Picture 1"/>
          <p:cNvPicPr>
            <a:picLocks noChangeAspect="1"/>
          </p:cNvPicPr>
          <p:nvPr/>
        </p:nvPicPr>
        <p:blipFill>
          <a:blip r:embed="rId6"/>
          <a:stretch>
            <a:fillRect/>
          </a:stretch>
        </p:blipFill>
        <p:spPr>
          <a:xfrm>
            <a:off x="228600" y="1828800"/>
            <a:ext cx="8655269" cy="3657600"/>
          </a:xfrm>
          <a:prstGeom prst="rect">
            <a:avLst/>
          </a:prstGeom>
          <a:ln>
            <a:solidFill>
              <a:schemeClr val="tx1"/>
            </a:solidFill>
          </a:ln>
        </p:spPr>
      </p:pic>
    </p:spTree>
    <p:extLst>
      <p:ext uri="{BB962C8B-B14F-4D97-AF65-F5344CB8AC3E}">
        <p14:creationId xmlns:p14="http://schemas.microsoft.com/office/powerpoint/2010/main" val="3176694312"/>
      </p:ext>
    </p:extLst>
  </p:cSld>
  <p:clrMapOvr>
    <a:masterClrMapping/>
  </p:clrMapOvr>
</p:sld>
</file>

<file path=ppt/theme/theme1.xml><?xml version="1.0" encoding="utf-8"?>
<a:theme xmlns:a="http://schemas.openxmlformats.org/drawingml/2006/main" name="4-3 Light Backgroun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4-3 White Backgrou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6931</TotalTime>
  <Words>836</Words>
  <Application>Microsoft Office PowerPoint</Application>
  <PresentationFormat>On-screen Show (4:3)</PresentationFormat>
  <Paragraphs>178</Paragraphs>
  <Slides>19</Slides>
  <Notes>13</Notes>
  <HiddenSlides>0</HiddenSlides>
  <MMClips>0</MMClips>
  <ScaleCrop>false</ScaleCrop>
  <HeadingPairs>
    <vt:vector size="8" baseType="variant">
      <vt:variant>
        <vt:lpstr>Fonts Used</vt:lpstr>
      </vt:variant>
      <vt:variant>
        <vt:i4>3</vt:i4>
      </vt:variant>
      <vt:variant>
        <vt:lpstr>Theme</vt:lpstr>
      </vt:variant>
      <vt:variant>
        <vt:i4>2</vt:i4>
      </vt:variant>
      <vt:variant>
        <vt:lpstr>Embedded OLE Servers</vt:lpstr>
      </vt:variant>
      <vt:variant>
        <vt:i4>1</vt:i4>
      </vt:variant>
      <vt:variant>
        <vt:lpstr>Slide Titles</vt:lpstr>
      </vt:variant>
      <vt:variant>
        <vt:i4>19</vt:i4>
      </vt:variant>
    </vt:vector>
  </HeadingPairs>
  <TitlesOfParts>
    <vt:vector size="25" baseType="lpstr">
      <vt:lpstr>Arial</vt:lpstr>
      <vt:lpstr>Calibri</vt:lpstr>
      <vt:lpstr>ヒラギノ角ゴ Pro W3</vt:lpstr>
      <vt:lpstr>4-3 Light Background</vt:lpstr>
      <vt:lpstr>4-3 White Backgroud</vt:lpstr>
      <vt:lpstr>Document</vt:lpstr>
      <vt:lpstr>Social Vulnerability within The NFIE</vt:lpstr>
      <vt:lpstr>Introduction</vt:lpstr>
      <vt:lpstr>Social Vulnerability Index (SVI)</vt:lpstr>
      <vt:lpstr>SVI Travis County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Pet X-Factor</vt:lpstr>
      <vt:lpstr>PowerPoint Presentation</vt:lpstr>
      <vt:lpstr>PowerPoint Presentation</vt:lpstr>
      <vt:lpstr>PowerPoint Presentation</vt:lpstr>
      <vt:lpstr>Conclusions </vt:lpstr>
      <vt:lpstr>Questions?</vt:lpstr>
      <vt:lpstr>PowerPoint Presentation</vt:lpstr>
      <vt:lpstr>U.S. Census Data</vt:lpstr>
    </vt:vector>
  </TitlesOfParts>
  <Manager/>
  <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Template</dc:title>
  <dc:subject/>
  <dc:creator>University Marketing and Creative Services</dc:creator>
  <cp:keywords/>
  <dc:description/>
  <cp:lastModifiedBy>Maidment, David R</cp:lastModifiedBy>
  <cp:revision>502</cp:revision>
  <cp:lastPrinted>2011-01-24T02:49:42Z</cp:lastPrinted>
  <dcterms:created xsi:type="dcterms:W3CDTF">2011-06-30T15:04:08Z</dcterms:created>
  <dcterms:modified xsi:type="dcterms:W3CDTF">2015-05-06T17:50:12Z</dcterms:modified>
  <cp:category/>
</cp:coreProperties>
</file>