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274" r:id="rId4"/>
    <p:sldId id="262" r:id="rId5"/>
    <p:sldId id="263" r:id="rId6"/>
    <p:sldId id="257" r:id="rId7"/>
    <p:sldId id="260" r:id="rId8"/>
    <p:sldId id="264" r:id="rId9"/>
    <p:sldId id="265" r:id="rId10"/>
    <p:sldId id="266" r:id="rId11"/>
    <p:sldId id="267" r:id="rId12"/>
    <p:sldId id="268" r:id="rId13"/>
    <p:sldId id="269" r:id="rId14"/>
    <p:sldId id="270" r:id="rId15"/>
    <p:sldId id="271" r:id="rId16"/>
    <p:sldId id="272" r:id="rId17"/>
    <p:sldId id="273" r:id="rId18"/>
    <p:sldId id="26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44" autoAdjust="0"/>
  </p:normalViewPr>
  <p:slideViewPr>
    <p:cSldViewPr>
      <p:cViewPr varScale="1">
        <p:scale>
          <a:sx n="74" d="100"/>
          <a:sy n="74" d="100"/>
        </p:scale>
        <p:origin x="17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BAC342-E1FC-4189-BECA-477E08A1A6A8}" type="datetimeFigureOut">
              <a:rPr lang="en-US" smtClean="0"/>
              <a:t>5/6/2015</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DEFC7E-8948-4F55-9C9A-831C6A325BD9}" type="slidenum">
              <a:rPr lang="en-US" smtClean="0"/>
              <a:t>‹#›</a:t>
            </a:fld>
            <a:endParaRPr lang="en-US"/>
          </a:p>
        </p:txBody>
      </p:sp>
    </p:spTree>
    <p:extLst>
      <p:ext uri="{BB962C8B-B14F-4D97-AF65-F5344CB8AC3E}">
        <p14:creationId xmlns:p14="http://schemas.microsoft.com/office/powerpoint/2010/main" val="25156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As we have learnt</a:t>
            </a:r>
            <a:r>
              <a:rPr lang="en-US" baseline="0" dirty="0" smtClean="0"/>
              <a:t> from our class, NFIE-Hydro can provide us a higher resolution and more timely forecast discharge for the whole country. </a:t>
            </a:r>
            <a:r>
              <a:rPr lang="en-US" dirty="0" smtClean="0"/>
              <a:t>After we</a:t>
            </a:r>
            <a:r>
              <a:rPr lang="en-US" baseline="0" dirty="0" smtClean="0"/>
              <a:t> get that, t</a:t>
            </a:r>
            <a:r>
              <a:rPr lang="en-US" dirty="0" smtClean="0"/>
              <a:t>he next step</a:t>
            </a:r>
            <a:r>
              <a:rPr lang="en-US" baseline="0" dirty="0" smtClean="0"/>
              <a:t>, which is the</a:t>
            </a:r>
            <a:r>
              <a:rPr lang="en-US" dirty="0" smtClean="0"/>
              <a:t> task</a:t>
            </a:r>
            <a:r>
              <a:rPr lang="en-US" baseline="0" dirty="0" smtClean="0"/>
              <a:t> of NFIE-River, is how can we realize the translation from flow data to the flood water surface elevation in the river channel and the flood inundation map over the floodplain?</a:t>
            </a:r>
            <a:endParaRPr lang="en-US" dirty="0"/>
          </a:p>
        </p:txBody>
      </p:sp>
      <p:sp>
        <p:nvSpPr>
          <p:cNvPr id="4" name="灯片编号占位符 3"/>
          <p:cNvSpPr>
            <a:spLocks noGrp="1"/>
          </p:cNvSpPr>
          <p:nvPr>
            <p:ph type="sldNum" sz="quarter" idx="10"/>
          </p:nvPr>
        </p:nvSpPr>
        <p:spPr/>
        <p:txBody>
          <a:bodyPr/>
          <a:lstStyle/>
          <a:p>
            <a:fld id="{EFDEFC7E-8948-4F55-9C9A-831C6A325BD9}" type="slidenum">
              <a:rPr lang="en-US" smtClean="0"/>
              <a:t>2</a:t>
            </a:fld>
            <a:endParaRPr lang="en-US"/>
          </a:p>
        </p:txBody>
      </p:sp>
    </p:spTree>
    <p:extLst>
      <p:ext uri="{BB962C8B-B14F-4D97-AF65-F5344CB8AC3E}">
        <p14:creationId xmlns:p14="http://schemas.microsoft.com/office/powerpoint/2010/main" val="400461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But</a:t>
            </a:r>
            <a:r>
              <a:rPr lang="en-US" baseline="0" dirty="0" smtClean="0"/>
              <a:t> I do meet some more complicated situations in my practice. They are mainly about one cross section line intersects with several </a:t>
            </a:r>
            <a:r>
              <a:rPr lang="en-US" baseline="0" dirty="0" err="1" smtClean="0"/>
              <a:t>flowlines</a:t>
            </a:r>
            <a:r>
              <a:rPr lang="en-US" baseline="0" dirty="0" smtClean="0"/>
              <a:t>, or it passes one </a:t>
            </a:r>
            <a:r>
              <a:rPr lang="en-US" baseline="0" dirty="0" err="1" smtClean="0"/>
              <a:t>flowline</a:t>
            </a:r>
            <a:r>
              <a:rPr lang="en-US" baseline="0" dirty="0" smtClean="0"/>
              <a:t> several times. At this moment, my solution is just deleting the extra intersections we have. Just keep a </a:t>
            </a:r>
            <a:r>
              <a:rPr lang="en-US" baseline="0" dirty="0" err="1" smtClean="0"/>
              <a:t>singal</a:t>
            </a:r>
            <a:r>
              <a:rPr lang="en-US" baseline="0" dirty="0" smtClean="0"/>
              <a:t> intersection for every cross section.</a:t>
            </a:r>
            <a:endParaRPr lang="en-US" dirty="0"/>
          </a:p>
        </p:txBody>
      </p:sp>
      <p:sp>
        <p:nvSpPr>
          <p:cNvPr id="4" name="灯片编号占位符 3"/>
          <p:cNvSpPr>
            <a:spLocks noGrp="1"/>
          </p:cNvSpPr>
          <p:nvPr>
            <p:ph type="sldNum" sz="quarter" idx="10"/>
          </p:nvPr>
        </p:nvSpPr>
        <p:spPr/>
        <p:txBody>
          <a:bodyPr/>
          <a:lstStyle/>
          <a:p>
            <a:fld id="{EFDEFC7E-8948-4F55-9C9A-831C6A325BD9}" type="slidenum">
              <a:rPr lang="en-US" smtClean="0"/>
              <a:t>11</a:t>
            </a:fld>
            <a:endParaRPr lang="en-US"/>
          </a:p>
        </p:txBody>
      </p:sp>
    </p:spTree>
    <p:extLst>
      <p:ext uri="{BB962C8B-B14F-4D97-AF65-F5344CB8AC3E}">
        <p14:creationId xmlns:p14="http://schemas.microsoft.com/office/powerpoint/2010/main" val="3285797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EFDEFC7E-8948-4F55-9C9A-831C6A325BD9}" type="slidenum">
              <a:rPr lang="en-US" smtClean="0"/>
              <a:t>12</a:t>
            </a:fld>
            <a:endParaRPr lang="en-US"/>
          </a:p>
        </p:txBody>
      </p:sp>
    </p:spTree>
    <p:extLst>
      <p:ext uri="{BB962C8B-B14F-4D97-AF65-F5344CB8AC3E}">
        <p14:creationId xmlns:p14="http://schemas.microsoft.com/office/powerpoint/2010/main" val="3813390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Usually,</a:t>
            </a:r>
            <a:r>
              <a:rPr lang="en-US" baseline="0" dirty="0" smtClean="0"/>
              <a:t> there are two common methods used for going from river discharge to water surface elevation. One is the rating curve, we collect discharge-elevation data pairs, and draw them on a plot. Then we use the experience we get from the past to predict the situation in the future. The other one is the hydraulic modelling, which we solve classic hydraulic equations like Saint-</a:t>
            </a:r>
            <a:r>
              <a:rPr lang="en-US" baseline="0" dirty="0" err="1" smtClean="0"/>
              <a:t>Venant</a:t>
            </a:r>
            <a:r>
              <a:rPr lang="en-US" baseline="0" dirty="0" smtClean="0"/>
              <a:t> Equations to derive the water surface elevation for a given discharge. For both approaches, data about the river channels are needed.</a:t>
            </a:r>
            <a:endParaRPr lang="en-US" dirty="0"/>
          </a:p>
        </p:txBody>
      </p:sp>
      <p:sp>
        <p:nvSpPr>
          <p:cNvPr id="4" name="灯片编号占位符 3"/>
          <p:cNvSpPr>
            <a:spLocks noGrp="1"/>
          </p:cNvSpPr>
          <p:nvPr>
            <p:ph type="sldNum" sz="quarter" idx="10"/>
          </p:nvPr>
        </p:nvSpPr>
        <p:spPr/>
        <p:txBody>
          <a:bodyPr/>
          <a:lstStyle/>
          <a:p>
            <a:fld id="{EFDEFC7E-8948-4F55-9C9A-831C6A325BD9}" type="slidenum">
              <a:rPr lang="en-US" smtClean="0"/>
              <a:t>3</a:t>
            </a:fld>
            <a:endParaRPr lang="en-US"/>
          </a:p>
        </p:txBody>
      </p:sp>
    </p:spTree>
    <p:extLst>
      <p:ext uri="{BB962C8B-B14F-4D97-AF65-F5344CB8AC3E}">
        <p14:creationId xmlns:p14="http://schemas.microsoft.com/office/powerpoint/2010/main" val="3855677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a:t>
            </a:r>
            <a:r>
              <a:rPr lang="en-US" baseline="0" dirty="0" smtClean="0"/>
              <a:t> most classic and basic unit to organize river channel data is cross section. To have a full understanding of a cross section, there are three kinds of data we want to know. The first one is its geographic coordinates. We want to know where it is.  The second one is its geometry. We want to know what it looks like. The third one is its rating curve. We want to the relationship of water depth and discharge at that place.</a:t>
            </a:r>
            <a:endParaRPr lang="en-US" dirty="0"/>
          </a:p>
        </p:txBody>
      </p:sp>
      <p:sp>
        <p:nvSpPr>
          <p:cNvPr id="4" name="灯片编号占位符 3"/>
          <p:cNvSpPr>
            <a:spLocks noGrp="1"/>
          </p:cNvSpPr>
          <p:nvPr>
            <p:ph type="sldNum" sz="quarter" idx="10"/>
          </p:nvPr>
        </p:nvSpPr>
        <p:spPr/>
        <p:txBody>
          <a:bodyPr/>
          <a:lstStyle/>
          <a:p>
            <a:fld id="{EFDEFC7E-8948-4F55-9C9A-831C6A325BD9}" type="slidenum">
              <a:rPr lang="en-US" smtClean="0"/>
              <a:t>4</a:t>
            </a:fld>
            <a:endParaRPr lang="en-US"/>
          </a:p>
        </p:txBody>
      </p:sp>
    </p:spTree>
    <p:extLst>
      <p:ext uri="{BB962C8B-B14F-4D97-AF65-F5344CB8AC3E}">
        <p14:creationId xmlns:p14="http://schemas.microsoft.com/office/powerpoint/2010/main" val="94159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For</a:t>
            </a:r>
            <a:r>
              <a:rPr lang="en-US" baseline="0" dirty="0" smtClean="0"/>
              <a:t> my research I develop a data model for cross sections named </a:t>
            </a:r>
            <a:r>
              <a:rPr lang="en-US" baseline="0" dirty="0" err="1" smtClean="0"/>
              <a:t>Hydaulic</a:t>
            </a:r>
            <a:r>
              <a:rPr lang="en-US" baseline="0" dirty="0" smtClean="0"/>
              <a:t> Fabric to organize three kinds of information in an integrated way. Cross section data from different sources can be stored in this data model in the same way. Also it is very convenient to query cross section data from our database developed using Hydraulic Fabric to apply it in different environment.</a:t>
            </a:r>
          </a:p>
          <a:p>
            <a:r>
              <a:rPr lang="en-US" baseline="0" dirty="0" smtClean="0"/>
              <a:t>The second part of my research is I have developed some tools to facilitate cross section data exchange between GIS and hydraulic models. </a:t>
            </a:r>
            <a:endParaRPr lang="en-US" dirty="0"/>
          </a:p>
        </p:txBody>
      </p:sp>
      <p:sp>
        <p:nvSpPr>
          <p:cNvPr id="4" name="灯片编号占位符 3"/>
          <p:cNvSpPr>
            <a:spLocks noGrp="1"/>
          </p:cNvSpPr>
          <p:nvPr>
            <p:ph type="sldNum" sz="quarter" idx="10"/>
          </p:nvPr>
        </p:nvSpPr>
        <p:spPr/>
        <p:txBody>
          <a:bodyPr/>
          <a:lstStyle/>
          <a:p>
            <a:fld id="{EFDEFC7E-8948-4F55-9C9A-831C6A325BD9}" type="slidenum">
              <a:rPr lang="en-US" smtClean="0"/>
              <a:t>5</a:t>
            </a:fld>
            <a:endParaRPr lang="en-US"/>
          </a:p>
        </p:txBody>
      </p:sp>
    </p:spTree>
    <p:extLst>
      <p:ext uri="{BB962C8B-B14F-4D97-AF65-F5344CB8AC3E}">
        <p14:creationId xmlns:p14="http://schemas.microsoft.com/office/powerpoint/2010/main" val="4241071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For</a:t>
            </a:r>
            <a:r>
              <a:rPr lang="en-US" baseline="0" dirty="0" smtClean="0"/>
              <a:t> Richard’s project he talked about last Wednesday, he mainly works on </a:t>
            </a:r>
            <a:r>
              <a:rPr lang="en-US" dirty="0" smtClean="0"/>
              <a:t>if</a:t>
            </a:r>
            <a:r>
              <a:rPr lang="en-US" baseline="0" dirty="0" smtClean="0"/>
              <a:t> there are no available cross sections, how can we generate them from DEM?</a:t>
            </a:r>
          </a:p>
          <a:p>
            <a:r>
              <a:rPr lang="en-US" baseline="0" dirty="0" smtClean="0"/>
              <a:t>For my project, I need to figure out a way to locate existing cross sections on NHD </a:t>
            </a:r>
            <a:r>
              <a:rPr lang="en-US" baseline="0" dirty="0" err="1" smtClean="0"/>
              <a:t>flowline</a:t>
            </a:r>
            <a:r>
              <a:rPr lang="en-US" baseline="0" dirty="0" smtClean="0"/>
              <a:t> systems</a:t>
            </a:r>
            <a:endParaRPr lang="en-US" dirty="0"/>
          </a:p>
        </p:txBody>
      </p:sp>
      <p:sp>
        <p:nvSpPr>
          <p:cNvPr id="4" name="灯片编号占位符 3"/>
          <p:cNvSpPr>
            <a:spLocks noGrp="1"/>
          </p:cNvSpPr>
          <p:nvPr>
            <p:ph type="sldNum" sz="quarter" idx="10"/>
          </p:nvPr>
        </p:nvSpPr>
        <p:spPr/>
        <p:txBody>
          <a:bodyPr/>
          <a:lstStyle/>
          <a:p>
            <a:fld id="{EFDEFC7E-8948-4F55-9C9A-831C6A325BD9}" type="slidenum">
              <a:rPr lang="en-US" smtClean="0"/>
              <a:t>6</a:t>
            </a:fld>
            <a:endParaRPr lang="en-US"/>
          </a:p>
        </p:txBody>
      </p:sp>
    </p:spTree>
    <p:extLst>
      <p:ext uri="{BB962C8B-B14F-4D97-AF65-F5344CB8AC3E}">
        <p14:creationId xmlns:p14="http://schemas.microsoft.com/office/powerpoint/2010/main" val="2300980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There is a hierarchy</a:t>
            </a:r>
            <a:r>
              <a:rPr lang="en-US" baseline="0" dirty="0" smtClean="0"/>
              <a:t> existing in the NHD </a:t>
            </a:r>
            <a:r>
              <a:rPr lang="en-US" baseline="0" dirty="0" err="1" smtClean="0"/>
              <a:t>flowline</a:t>
            </a:r>
            <a:r>
              <a:rPr lang="en-US" baseline="0" dirty="0" smtClean="0"/>
              <a:t> system. A NHD </a:t>
            </a:r>
            <a:r>
              <a:rPr lang="en-US" baseline="0" dirty="0" err="1" smtClean="0"/>
              <a:t>Flowline</a:t>
            </a:r>
            <a:r>
              <a:rPr lang="en-US" baseline="0" dirty="0" smtClean="0"/>
              <a:t> dataset, just like the </a:t>
            </a:r>
            <a:r>
              <a:rPr lang="en-US" baseline="0" dirty="0" err="1" smtClean="0"/>
              <a:t>flowline</a:t>
            </a:r>
            <a:r>
              <a:rPr lang="en-US" baseline="0" dirty="0" smtClean="0"/>
              <a:t> feature class we used in our NFIE-Geo assignment, is composed of many NHD reaches. Each reach is identified by a unique </a:t>
            </a:r>
            <a:r>
              <a:rPr lang="en-US" baseline="0" dirty="0" err="1" smtClean="0"/>
              <a:t>ReachCode</a:t>
            </a:r>
            <a:r>
              <a:rPr lang="en-US" baseline="0" dirty="0" smtClean="0"/>
              <a:t>. A NHD reach may have one or more NHD </a:t>
            </a:r>
            <a:r>
              <a:rPr lang="en-US" baseline="0" dirty="0" err="1" smtClean="0"/>
              <a:t>flowline</a:t>
            </a:r>
            <a:r>
              <a:rPr lang="en-US" baseline="0" dirty="0" smtClean="0"/>
              <a:t> features. And each </a:t>
            </a:r>
            <a:r>
              <a:rPr lang="en-US" baseline="0" dirty="0" err="1" smtClean="0"/>
              <a:t>flowline</a:t>
            </a:r>
            <a:r>
              <a:rPr lang="en-US" baseline="0" dirty="0" smtClean="0"/>
              <a:t> feature is identified by a unique COMID.</a:t>
            </a:r>
            <a:endParaRPr lang="en-US" dirty="0"/>
          </a:p>
        </p:txBody>
      </p:sp>
      <p:sp>
        <p:nvSpPr>
          <p:cNvPr id="4" name="灯片编号占位符 3"/>
          <p:cNvSpPr>
            <a:spLocks noGrp="1"/>
          </p:cNvSpPr>
          <p:nvPr>
            <p:ph type="sldNum" sz="quarter" idx="10"/>
          </p:nvPr>
        </p:nvSpPr>
        <p:spPr/>
        <p:txBody>
          <a:bodyPr/>
          <a:lstStyle/>
          <a:p>
            <a:fld id="{EFDEFC7E-8948-4F55-9C9A-831C6A325BD9}" type="slidenum">
              <a:rPr lang="en-US" smtClean="0"/>
              <a:t>7</a:t>
            </a:fld>
            <a:endParaRPr lang="en-US"/>
          </a:p>
        </p:txBody>
      </p:sp>
    </p:spTree>
    <p:extLst>
      <p:ext uri="{BB962C8B-B14F-4D97-AF65-F5344CB8AC3E}">
        <p14:creationId xmlns:p14="http://schemas.microsoft.com/office/powerpoint/2010/main" val="1790392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Here </a:t>
            </a:r>
            <a:r>
              <a:rPr lang="en-US" baseline="0" dirty="0" smtClean="0"/>
              <a:t>is an example explaining the hierarchy I just mentioned. For the first </a:t>
            </a:r>
            <a:r>
              <a:rPr lang="en-US" baseline="0" dirty="0" err="1" smtClean="0"/>
              <a:t>flowline</a:t>
            </a:r>
            <a:r>
              <a:rPr lang="en-US" baseline="0" dirty="0" smtClean="0"/>
              <a:t> I highlight in the left-hand-side picture, it has a COMID of 5671211, and a  </a:t>
            </a:r>
            <a:r>
              <a:rPr lang="en-US" baseline="0" dirty="0" err="1" smtClean="0"/>
              <a:t>reachcode</a:t>
            </a:r>
            <a:r>
              <a:rPr lang="en-US" baseline="0" dirty="0" smtClean="0"/>
              <a:t> ending with 141. For the second </a:t>
            </a:r>
            <a:r>
              <a:rPr lang="en-US" baseline="0" dirty="0" err="1" smtClean="0"/>
              <a:t>flowline</a:t>
            </a:r>
            <a:r>
              <a:rPr lang="en-US" baseline="0" dirty="0" smtClean="0"/>
              <a:t> in the right-hand-side picture, it has a COMID of 5672875, and the same </a:t>
            </a:r>
            <a:r>
              <a:rPr lang="en-US" baseline="0" dirty="0" err="1" smtClean="0"/>
              <a:t>reachcode</a:t>
            </a:r>
            <a:r>
              <a:rPr lang="en-US" baseline="0" dirty="0" smtClean="0"/>
              <a:t> as the first one.</a:t>
            </a:r>
            <a:endParaRPr lang="en-US" dirty="0"/>
          </a:p>
        </p:txBody>
      </p:sp>
      <p:sp>
        <p:nvSpPr>
          <p:cNvPr id="4" name="灯片编号占位符 3"/>
          <p:cNvSpPr>
            <a:spLocks noGrp="1"/>
          </p:cNvSpPr>
          <p:nvPr>
            <p:ph type="sldNum" sz="quarter" idx="10"/>
          </p:nvPr>
        </p:nvSpPr>
        <p:spPr/>
        <p:txBody>
          <a:bodyPr/>
          <a:lstStyle/>
          <a:p>
            <a:fld id="{EFDEFC7E-8948-4F55-9C9A-831C6A325BD9}" type="slidenum">
              <a:rPr lang="en-US" smtClean="0"/>
              <a:t>8</a:t>
            </a:fld>
            <a:endParaRPr lang="en-US"/>
          </a:p>
        </p:txBody>
      </p:sp>
    </p:spTree>
    <p:extLst>
      <p:ext uri="{BB962C8B-B14F-4D97-AF65-F5344CB8AC3E}">
        <p14:creationId xmlns:p14="http://schemas.microsoft.com/office/powerpoint/2010/main" val="617425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 A question you may have is that why these two </a:t>
            </a:r>
            <a:r>
              <a:rPr lang="en-US" dirty="0" err="1" smtClean="0"/>
              <a:t>flowlines</a:t>
            </a:r>
            <a:r>
              <a:rPr lang="en-US" dirty="0" smtClean="0"/>
              <a:t> are put into a </a:t>
            </a:r>
            <a:r>
              <a:rPr lang="en-US" dirty="0" err="1" smtClean="0"/>
              <a:t>singal</a:t>
            </a:r>
            <a:r>
              <a:rPr lang="en-US" dirty="0" smtClean="0"/>
              <a:t> reach. In most cases, it is decided by the topologic relationship. Still take</a:t>
            </a:r>
            <a:r>
              <a:rPr lang="en-US" baseline="0" dirty="0" smtClean="0"/>
              <a:t> the reach as an example, as you can see in the map, two branches converge at the upstream end of the reach. On the other side, at the downstream end of that reach, it meets with another branch to go to the downstream river.  When the NHD </a:t>
            </a:r>
            <a:r>
              <a:rPr lang="en-US" baseline="0" dirty="0" err="1" smtClean="0"/>
              <a:t>flowline</a:t>
            </a:r>
            <a:r>
              <a:rPr lang="en-US" baseline="0" dirty="0" smtClean="0"/>
              <a:t> system was built, a percentage measure system was set up for every single reach. The downstream end of NHD reach was given a measure value of 0, and the upstream end was given a measure value of 100. Then for every single feature, it has two attributes </a:t>
            </a:r>
            <a:r>
              <a:rPr lang="en-US" baseline="0" dirty="0" err="1" smtClean="0"/>
              <a:t>FromMeas</a:t>
            </a:r>
            <a:r>
              <a:rPr lang="en-US" baseline="0" dirty="0" smtClean="0"/>
              <a:t> and </a:t>
            </a:r>
            <a:r>
              <a:rPr lang="en-US" baseline="0" dirty="0" err="1" smtClean="0"/>
              <a:t>ToMeas</a:t>
            </a:r>
            <a:r>
              <a:rPr lang="en-US" baseline="0" dirty="0" smtClean="0"/>
              <a:t> representing its start and end locations on that reach. For the downstream </a:t>
            </a:r>
            <a:r>
              <a:rPr lang="en-US" baseline="0" dirty="0" err="1" smtClean="0"/>
              <a:t>flowline</a:t>
            </a:r>
            <a:r>
              <a:rPr lang="en-US" baseline="0" dirty="0" smtClean="0"/>
              <a:t> feature, it has a </a:t>
            </a:r>
            <a:r>
              <a:rPr lang="en-US" baseline="0" dirty="0" err="1" smtClean="0"/>
              <a:t>FromMeas</a:t>
            </a:r>
            <a:r>
              <a:rPr lang="en-US" baseline="0" dirty="0" smtClean="0"/>
              <a:t> value of 0, and a </a:t>
            </a:r>
            <a:r>
              <a:rPr lang="en-US" baseline="0" dirty="0" err="1" smtClean="0"/>
              <a:t>ToMeas</a:t>
            </a:r>
            <a:r>
              <a:rPr lang="en-US" baseline="0" dirty="0" smtClean="0"/>
              <a:t> value of 9.0024. For the upstream one, it has a </a:t>
            </a:r>
            <a:r>
              <a:rPr lang="en-US" baseline="0" dirty="0" err="1" smtClean="0"/>
              <a:t>FromMeas</a:t>
            </a:r>
            <a:r>
              <a:rPr lang="en-US" baseline="0" dirty="0" smtClean="0"/>
              <a:t> of 9.0024, and a </a:t>
            </a:r>
            <a:r>
              <a:rPr lang="en-US" baseline="0" dirty="0" err="1" smtClean="0"/>
              <a:t>ToMeas</a:t>
            </a:r>
            <a:r>
              <a:rPr lang="en-US" baseline="0" dirty="0" smtClean="0"/>
              <a:t> of 100.</a:t>
            </a:r>
            <a:endParaRPr lang="en-US" dirty="0" smtClean="0"/>
          </a:p>
          <a:p>
            <a:endParaRPr lang="en-US" dirty="0"/>
          </a:p>
        </p:txBody>
      </p:sp>
      <p:sp>
        <p:nvSpPr>
          <p:cNvPr id="4" name="灯片编号占位符 3"/>
          <p:cNvSpPr>
            <a:spLocks noGrp="1"/>
          </p:cNvSpPr>
          <p:nvPr>
            <p:ph type="sldNum" sz="quarter" idx="10"/>
          </p:nvPr>
        </p:nvSpPr>
        <p:spPr/>
        <p:txBody>
          <a:bodyPr/>
          <a:lstStyle/>
          <a:p>
            <a:fld id="{EFDEFC7E-8948-4F55-9C9A-831C6A325BD9}" type="slidenum">
              <a:rPr lang="en-US" smtClean="0"/>
              <a:t>9</a:t>
            </a:fld>
            <a:endParaRPr lang="en-US"/>
          </a:p>
        </p:txBody>
      </p:sp>
    </p:spTree>
    <p:extLst>
      <p:ext uri="{BB962C8B-B14F-4D97-AF65-F5344CB8AC3E}">
        <p14:creationId xmlns:p14="http://schemas.microsoft.com/office/powerpoint/2010/main" val="38366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 existence</a:t>
            </a:r>
            <a:r>
              <a:rPr lang="en-US" baseline="0" dirty="0" smtClean="0"/>
              <a:t> of t</a:t>
            </a:r>
            <a:r>
              <a:rPr lang="en-US" dirty="0" smtClean="0"/>
              <a:t>his percentage</a:t>
            </a:r>
            <a:r>
              <a:rPr lang="en-US" baseline="0" dirty="0" smtClean="0"/>
              <a:t> measure system gives us a opportunity to locate cross sections on rivers in a uniform way across the whole country. We know the COMID, </a:t>
            </a:r>
            <a:r>
              <a:rPr lang="en-US" baseline="0" dirty="0" err="1" smtClean="0"/>
              <a:t>FromMeas</a:t>
            </a:r>
            <a:r>
              <a:rPr lang="en-US" baseline="0" dirty="0" smtClean="0"/>
              <a:t>, </a:t>
            </a:r>
            <a:r>
              <a:rPr lang="en-US" baseline="0" dirty="0" err="1" smtClean="0"/>
              <a:t>ToMeas</a:t>
            </a:r>
            <a:r>
              <a:rPr lang="en-US" baseline="0" dirty="0" smtClean="0"/>
              <a:t> of a </a:t>
            </a:r>
            <a:r>
              <a:rPr lang="en-US" baseline="0" dirty="0" err="1" smtClean="0"/>
              <a:t>flowline</a:t>
            </a:r>
            <a:r>
              <a:rPr lang="en-US" baseline="0" dirty="0" smtClean="0"/>
              <a:t>. When we get a cross section, we intersect it with the </a:t>
            </a:r>
            <a:r>
              <a:rPr lang="en-US" baseline="0" dirty="0" err="1" smtClean="0"/>
              <a:t>flowline</a:t>
            </a:r>
            <a:r>
              <a:rPr lang="en-US" baseline="0" dirty="0" smtClean="0"/>
              <a:t> to get an intersection between them. Next, we decide the measure value of the intersection, and give it back to the cross section together with the COMID of the </a:t>
            </a:r>
            <a:r>
              <a:rPr lang="en-US" baseline="0" dirty="0" err="1" smtClean="0"/>
              <a:t>flowline</a:t>
            </a:r>
            <a:r>
              <a:rPr lang="en-US" baseline="0" dirty="0" smtClean="0"/>
              <a:t>. In that way, the cross section is addressed on the river network of the country.</a:t>
            </a:r>
            <a:endParaRPr lang="en-US" dirty="0"/>
          </a:p>
        </p:txBody>
      </p:sp>
      <p:sp>
        <p:nvSpPr>
          <p:cNvPr id="4" name="灯片编号占位符 3"/>
          <p:cNvSpPr>
            <a:spLocks noGrp="1"/>
          </p:cNvSpPr>
          <p:nvPr>
            <p:ph type="sldNum" sz="quarter" idx="10"/>
          </p:nvPr>
        </p:nvSpPr>
        <p:spPr/>
        <p:txBody>
          <a:bodyPr/>
          <a:lstStyle/>
          <a:p>
            <a:fld id="{EFDEFC7E-8948-4F55-9C9A-831C6A325BD9}" type="slidenum">
              <a:rPr lang="en-US" smtClean="0"/>
              <a:t>10</a:t>
            </a:fld>
            <a:endParaRPr lang="en-US"/>
          </a:p>
        </p:txBody>
      </p:sp>
    </p:spTree>
    <p:extLst>
      <p:ext uri="{BB962C8B-B14F-4D97-AF65-F5344CB8AC3E}">
        <p14:creationId xmlns:p14="http://schemas.microsoft.com/office/powerpoint/2010/main" val="3335135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9441FF25-368F-4C5A-A012-40DA6AC58314}" type="datetimeFigureOut">
              <a:rPr lang="en-US" smtClean="0"/>
              <a:t>5/6/2015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5ABB78B6-38CE-4216-9DA9-C605E5B6BF1F}" type="slidenum">
              <a:rPr lang="en-US" smtClean="0"/>
              <a:t>‹#›</a:t>
            </a:fld>
            <a:endParaRPr lang="en-US"/>
          </a:p>
        </p:txBody>
      </p:sp>
    </p:spTree>
    <p:extLst>
      <p:ext uri="{BB962C8B-B14F-4D97-AF65-F5344CB8AC3E}">
        <p14:creationId xmlns:p14="http://schemas.microsoft.com/office/powerpoint/2010/main" val="223374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441FF25-368F-4C5A-A012-40DA6AC58314}" type="datetimeFigureOut">
              <a:rPr lang="en-US" smtClean="0"/>
              <a:t>5/6/2015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5ABB78B6-38CE-4216-9DA9-C605E5B6BF1F}" type="slidenum">
              <a:rPr lang="en-US" smtClean="0"/>
              <a:t>‹#›</a:t>
            </a:fld>
            <a:endParaRPr lang="en-US"/>
          </a:p>
        </p:txBody>
      </p:sp>
    </p:spTree>
    <p:extLst>
      <p:ext uri="{BB962C8B-B14F-4D97-AF65-F5344CB8AC3E}">
        <p14:creationId xmlns:p14="http://schemas.microsoft.com/office/powerpoint/2010/main" val="3467544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441FF25-368F-4C5A-A012-40DA6AC58314}" type="datetimeFigureOut">
              <a:rPr lang="en-US" smtClean="0"/>
              <a:t>5/6/2015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5ABB78B6-38CE-4216-9DA9-C605E5B6BF1F}" type="slidenum">
              <a:rPr lang="en-US" smtClean="0"/>
              <a:t>‹#›</a:t>
            </a:fld>
            <a:endParaRPr lang="en-US"/>
          </a:p>
        </p:txBody>
      </p:sp>
    </p:spTree>
    <p:extLst>
      <p:ext uri="{BB962C8B-B14F-4D97-AF65-F5344CB8AC3E}">
        <p14:creationId xmlns:p14="http://schemas.microsoft.com/office/powerpoint/2010/main" val="275046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441FF25-368F-4C5A-A012-40DA6AC58314}" type="datetimeFigureOut">
              <a:rPr lang="en-US" smtClean="0"/>
              <a:t>5/6/2015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5ABB78B6-38CE-4216-9DA9-C605E5B6BF1F}" type="slidenum">
              <a:rPr lang="en-US" smtClean="0"/>
              <a:t>‹#›</a:t>
            </a:fld>
            <a:endParaRPr lang="en-US"/>
          </a:p>
        </p:txBody>
      </p:sp>
    </p:spTree>
    <p:extLst>
      <p:ext uri="{BB962C8B-B14F-4D97-AF65-F5344CB8AC3E}">
        <p14:creationId xmlns:p14="http://schemas.microsoft.com/office/powerpoint/2010/main" val="413539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441FF25-368F-4C5A-A012-40DA6AC58314}" type="datetimeFigureOut">
              <a:rPr lang="en-US" smtClean="0"/>
              <a:t>5/6/2015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5ABB78B6-38CE-4216-9DA9-C605E5B6BF1F}" type="slidenum">
              <a:rPr lang="en-US" smtClean="0"/>
              <a:t>‹#›</a:t>
            </a:fld>
            <a:endParaRPr lang="en-US"/>
          </a:p>
        </p:txBody>
      </p:sp>
    </p:spTree>
    <p:extLst>
      <p:ext uri="{BB962C8B-B14F-4D97-AF65-F5344CB8AC3E}">
        <p14:creationId xmlns:p14="http://schemas.microsoft.com/office/powerpoint/2010/main" val="254587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9441FF25-368F-4C5A-A012-40DA6AC58314}" type="datetimeFigureOut">
              <a:rPr lang="en-US" smtClean="0"/>
              <a:t>5/6/2015</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5ABB78B6-38CE-4216-9DA9-C605E5B6BF1F}" type="slidenum">
              <a:rPr lang="en-US" smtClean="0"/>
              <a:t>‹#›</a:t>
            </a:fld>
            <a:endParaRPr lang="en-US"/>
          </a:p>
        </p:txBody>
      </p:sp>
    </p:spTree>
    <p:extLst>
      <p:ext uri="{BB962C8B-B14F-4D97-AF65-F5344CB8AC3E}">
        <p14:creationId xmlns:p14="http://schemas.microsoft.com/office/powerpoint/2010/main" val="281800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9441FF25-368F-4C5A-A012-40DA6AC58314}" type="datetimeFigureOut">
              <a:rPr lang="en-US" smtClean="0"/>
              <a:t>5/6/2015</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5ABB78B6-38CE-4216-9DA9-C605E5B6BF1F}" type="slidenum">
              <a:rPr lang="en-US" smtClean="0"/>
              <a:t>‹#›</a:t>
            </a:fld>
            <a:endParaRPr lang="en-US"/>
          </a:p>
        </p:txBody>
      </p:sp>
    </p:spTree>
    <p:extLst>
      <p:ext uri="{BB962C8B-B14F-4D97-AF65-F5344CB8AC3E}">
        <p14:creationId xmlns:p14="http://schemas.microsoft.com/office/powerpoint/2010/main" val="244504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9441FF25-368F-4C5A-A012-40DA6AC58314}" type="datetimeFigureOut">
              <a:rPr lang="en-US" smtClean="0"/>
              <a:t>5/6/2015</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5ABB78B6-38CE-4216-9DA9-C605E5B6BF1F}" type="slidenum">
              <a:rPr lang="en-US" smtClean="0"/>
              <a:t>‹#›</a:t>
            </a:fld>
            <a:endParaRPr lang="en-US"/>
          </a:p>
        </p:txBody>
      </p:sp>
    </p:spTree>
    <p:extLst>
      <p:ext uri="{BB962C8B-B14F-4D97-AF65-F5344CB8AC3E}">
        <p14:creationId xmlns:p14="http://schemas.microsoft.com/office/powerpoint/2010/main" val="3136637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441FF25-368F-4C5A-A012-40DA6AC58314}" type="datetimeFigureOut">
              <a:rPr lang="en-US" smtClean="0"/>
              <a:t>5/6/2015</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5ABB78B6-38CE-4216-9DA9-C605E5B6BF1F}" type="slidenum">
              <a:rPr lang="en-US" smtClean="0"/>
              <a:t>‹#›</a:t>
            </a:fld>
            <a:endParaRPr lang="en-US"/>
          </a:p>
        </p:txBody>
      </p:sp>
    </p:spTree>
    <p:extLst>
      <p:ext uri="{BB962C8B-B14F-4D97-AF65-F5344CB8AC3E}">
        <p14:creationId xmlns:p14="http://schemas.microsoft.com/office/powerpoint/2010/main" val="246473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441FF25-368F-4C5A-A012-40DA6AC58314}" type="datetimeFigureOut">
              <a:rPr lang="en-US" smtClean="0"/>
              <a:t>5/6/2015</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5ABB78B6-38CE-4216-9DA9-C605E5B6BF1F}" type="slidenum">
              <a:rPr lang="en-US" smtClean="0"/>
              <a:t>‹#›</a:t>
            </a:fld>
            <a:endParaRPr lang="en-US"/>
          </a:p>
        </p:txBody>
      </p:sp>
    </p:spTree>
    <p:extLst>
      <p:ext uri="{BB962C8B-B14F-4D97-AF65-F5344CB8AC3E}">
        <p14:creationId xmlns:p14="http://schemas.microsoft.com/office/powerpoint/2010/main" val="427603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441FF25-368F-4C5A-A012-40DA6AC58314}" type="datetimeFigureOut">
              <a:rPr lang="en-US" smtClean="0"/>
              <a:t>5/6/2015</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5ABB78B6-38CE-4216-9DA9-C605E5B6BF1F}" type="slidenum">
              <a:rPr lang="en-US" smtClean="0"/>
              <a:t>‹#›</a:t>
            </a:fld>
            <a:endParaRPr lang="en-US"/>
          </a:p>
        </p:txBody>
      </p:sp>
    </p:spTree>
    <p:extLst>
      <p:ext uri="{BB962C8B-B14F-4D97-AF65-F5344CB8AC3E}">
        <p14:creationId xmlns:p14="http://schemas.microsoft.com/office/powerpoint/2010/main" val="2013719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1FF25-368F-4C5A-A012-40DA6AC58314}" type="datetimeFigureOut">
              <a:rPr lang="en-US" smtClean="0"/>
              <a:t>5/6/2015</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B78B6-38CE-4216-9DA9-C605E5B6BF1F}" type="slidenum">
              <a:rPr lang="en-US" smtClean="0"/>
              <a:t>‹#›</a:t>
            </a:fld>
            <a:endParaRPr lang="en-US"/>
          </a:p>
        </p:txBody>
      </p:sp>
    </p:spTree>
    <p:extLst>
      <p:ext uri="{BB962C8B-B14F-4D97-AF65-F5344CB8AC3E}">
        <p14:creationId xmlns:p14="http://schemas.microsoft.com/office/powerpoint/2010/main" val="1282004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2132856"/>
            <a:ext cx="8136904" cy="1470025"/>
          </a:xfrm>
        </p:spPr>
        <p:txBody>
          <a:bodyPr>
            <a:noAutofit/>
          </a:bodyPr>
          <a:lstStyle/>
          <a:p>
            <a:r>
              <a:rPr lang="en-US" sz="4800" b="1" dirty="0" smtClean="0"/>
              <a:t>NFIE-River: Building a </a:t>
            </a:r>
            <a:r>
              <a:rPr lang="en-US" sz="4800" b="1" dirty="0"/>
              <a:t>national stream addressing system</a:t>
            </a:r>
          </a:p>
        </p:txBody>
      </p:sp>
      <p:sp>
        <p:nvSpPr>
          <p:cNvPr id="3" name="副标题 2"/>
          <p:cNvSpPr>
            <a:spLocks noGrp="1"/>
          </p:cNvSpPr>
          <p:nvPr>
            <p:ph type="subTitle" idx="1"/>
          </p:nvPr>
        </p:nvSpPr>
        <p:spPr>
          <a:xfrm>
            <a:off x="1331640" y="4365104"/>
            <a:ext cx="6400800" cy="1944216"/>
          </a:xfrm>
        </p:spPr>
        <p:txBody>
          <a:bodyPr>
            <a:normAutofit fontScale="92500" lnSpcReduction="10000"/>
          </a:bodyPr>
          <a:lstStyle/>
          <a:p>
            <a:r>
              <a:rPr lang="en-US" dirty="0" smtClean="0">
                <a:solidFill>
                  <a:schemeClr val="tx1"/>
                </a:solidFill>
              </a:rPr>
              <a:t>Prepared by Xing Zheng</a:t>
            </a:r>
          </a:p>
          <a:p>
            <a:r>
              <a:rPr lang="en-US" dirty="0" smtClean="0">
                <a:solidFill>
                  <a:schemeClr val="tx1"/>
                </a:solidFill>
              </a:rPr>
              <a:t>Supervised by David R. </a:t>
            </a:r>
            <a:r>
              <a:rPr lang="en-US" dirty="0" err="1" smtClean="0">
                <a:solidFill>
                  <a:schemeClr val="tx1"/>
                </a:solidFill>
              </a:rPr>
              <a:t>Maidment</a:t>
            </a:r>
            <a:r>
              <a:rPr lang="en-US" dirty="0" smtClean="0">
                <a:solidFill>
                  <a:schemeClr val="tx1"/>
                </a:solidFill>
              </a:rPr>
              <a:t/>
            </a:r>
            <a:br>
              <a:rPr lang="en-US" dirty="0" smtClean="0">
                <a:solidFill>
                  <a:schemeClr val="tx1"/>
                </a:solidFill>
              </a:rPr>
            </a:br>
            <a:r>
              <a:rPr lang="en-US" dirty="0" smtClean="0">
                <a:solidFill>
                  <a:schemeClr val="tx1"/>
                </a:solidFill>
              </a:rPr>
              <a:t>Center for Research in Water Resources</a:t>
            </a:r>
            <a:br>
              <a:rPr lang="en-US" dirty="0" smtClean="0">
                <a:solidFill>
                  <a:schemeClr val="tx1"/>
                </a:solidFill>
              </a:rPr>
            </a:br>
            <a:r>
              <a:rPr lang="en-US" dirty="0" smtClean="0">
                <a:solidFill>
                  <a:schemeClr val="tx1"/>
                </a:solidFill>
              </a:rPr>
              <a:t>University of Texas at Austin</a:t>
            </a:r>
          </a:p>
          <a:p>
            <a:endParaRPr lang="en-US" dirty="0"/>
          </a:p>
        </p:txBody>
      </p:sp>
    </p:spTree>
    <p:extLst>
      <p:ext uri="{BB962C8B-B14F-4D97-AF65-F5344CB8AC3E}">
        <p14:creationId xmlns:p14="http://schemas.microsoft.com/office/powerpoint/2010/main" val="164932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Locate Cross Section on </a:t>
            </a:r>
            <a:r>
              <a:rPr lang="en-US" dirty="0" err="1" smtClean="0"/>
              <a:t>Flowline</a:t>
            </a:r>
            <a:endParaRPr lang="en-US" dirty="0"/>
          </a:p>
        </p:txBody>
      </p:sp>
      <p:sp>
        <p:nvSpPr>
          <p:cNvPr id="15" name="任意多边形 14"/>
          <p:cNvSpPr/>
          <p:nvPr/>
        </p:nvSpPr>
        <p:spPr>
          <a:xfrm>
            <a:off x="1355834" y="2931994"/>
            <a:ext cx="6905297" cy="3255730"/>
          </a:xfrm>
          <a:custGeom>
            <a:avLst/>
            <a:gdLst>
              <a:gd name="connsiteX0" fmla="*/ 0 w 6905297"/>
              <a:gd name="connsiteY0" fmla="*/ 1167040 h 3255730"/>
              <a:gd name="connsiteX1" fmla="*/ 1560787 w 6905297"/>
              <a:gd name="connsiteY1" fmla="*/ 47689 h 3255730"/>
              <a:gd name="connsiteX2" fmla="*/ 3200400 w 6905297"/>
              <a:gd name="connsiteY2" fmla="*/ 426061 h 3255730"/>
              <a:gd name="connsiteX3" fmla="*/ 3941380 w 6905297"/>
              <a:gd name="connsiteY3" fmla="*/ 2380985 h 3255730"/>
              <a:gd name="connsiteX4" fmla="*/ 5297214 w 6905297"/>
              <a:gd name="connsiteY4" fmla="*/ 3248089 h 3255730"/>
              <a:gd name="connsiteX5" fmla="*/ 6905297 w 6905297"/>
              <a:gd name="connsiteY5" fmla="*/ 1939551 h 3255730"/>
              <a:gd name="connsiteX6" fmla="*/ 6905297 w 6905297"/>
              <a:gd name="connsiteY6" fmla="*/ 1939551 h 325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5297" h="3255730">
                <a:moveTo>
                  <a:pt x="0" y="1167040"/>
                </a:moveTo>
                <a:cubicBezTo>
                  <a:pt x="513693" y="669112"/>
                  <a:pt x="1027387" y="171185"/>
                  <a:pt x="1560787" y="47689"/>
                </a:cubicBezTo>
                <a:cubicBezTo>
                  <a:pt x="2094187" y="-75807"/>
                  <a:pt x="2803635" y="37179"/>
                  <a:pt x="3200400" y="426061"/>
                </a:cubicBezTo>
                <a:cubicBezTo>
                  <a:pt x="3597165" y="814943"/>
                  <a:pt x="3591911" y="1910647"/>
                  <a:pt x="3941380" y="2380985"/>
                </a:cubicBezTo>
                <a:cubicBezTo>
                  <a:pt x="4290849" y="2851323"/>
                  <a:pt x="4803228" y="3321661"/>
                  <a:pt x="5297214" y="3248089"/>
                </a:cubicBezTo>
                <a:cubicBezTo>
                  <a:pt x="5791200" y="3174517"/>
                  <a:pt x="6905297" y="1939551"/>
                  <a:pt x="6905297" y="1939551"/>
                </a:cubicBezTo>
                <a:lnTo>
                  <a:pt x="6905297" y="1939551"/>
                </a:lnTo>
              </a:path>
            </a:pathLst>
          </a:cu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直接连接符 15"/>
          <p:cNvCxnSpPr/>
          <p:nvPr/>
        </p:nvCxnSpPr>
        <p:spPr>
          <a:xfrm flipH="1">
            <a:off x="4808482" y="4922730"/>
            <a:ext cx="1347694" cy="13025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013525" y="4095508"/>
            <a:ext cx="756084" cy="646331"/>
          </a:xfrm>
          <a:prstGeom prst="rect">
            <a:avLst/>
          </a:prstGeom>
          <a:noFill/>
        </p:spPr>
        <p:txBody>
          <a:bodyPr wrap="square" rtlCol="0">
            <a:spAutoFit/>
          </a:bodyPr>
          <a:lstStyle/>
          <a:p>
            <a:pPr algn="ctr"/>
            <a:r>
              <a:rPr lang="en-US" sz="3600" dirty="0">
                <a:solidFill>
                  <a:srgbClr val="FF0000"/>
                </a:solidFill>
                <a:ea typeface="+mj-ea"/>
                <a:cs typeface="+mj-cs"/>
              </a:rPr>
              <a:t>1</a:t>
            </a:r>
            <a:r>
              <a:rPr lang="en-US" sz="3600" dirty="0" smtClean="0">
                <a:solidFill>
                  <a:srgbClr val="FF0000"/>
                </a:solidFill>
                <a:ea typeface="+mj-ea"/>
                <a:cs typeface="+mj-cs"/>
              </a:rPr>
              <a:t>0</a:t>
            </a:r>
            <a:endParaRPr lang="en-US" sz="3600" dirty="0">
              <a:solidFill>
                <a:srgbClr val="FF0000"/>
              </a:solidFill>
              <a:ea typeface="+mj-ea"/>
              <a:cs typeface="+mj-cs"/>
            </a:endParaRPr>
          </a:p>
        </p:txBody>
      </p:sp>
      <p:sp>
        <p:nvSpPr>
          <p:cNvPr id="20" name="椭圆 19"/>
          <p:cNvSpPr/>
          <p:nvPr/>
        </p:nvSpPr>
        <p:spPr>
          <a:xfrm>
            <a:off x="8175543" y="4741839"/>
            <a:ext cx="180000" cy="18089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椭圆 20"/>
          <p:cNvSpPr/>
          <p:nvPr/>
        </p:nvSpPr>
        <p:spPr>
          <a:xfrm>
            <a:off x="1247822" y="4028338"/>
            <a:ext cx="180000" cy="18089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43766" y="4276399"/>
            <a:ext cx="1008112" cy="646331"/>
          </a:xfrm>
          <a:prstGeom prst="rect">
            <a:avLst/>
          </a:prstGeom>
          <a:noFill/>
        </p:spPr>
        <p:txBody>
          <a:bodyPr wrap="square" rtlCol="0">
            <a:spAutoFit/>
          </a:bodyPr>
          <a:lstStyle/>
          <a:p>
            <a:pPr algn="ctr"/>
            <a:r>
              <a:rPr lang="en-US" sz="3600" dirty="0">
                <a:solidFill>
                  <a:srgbClr val="FF0000"/>
                </a:solidFill>
                <a:ea typeface="+mj-ea"/>
                <a:cs typeface="+mj-cs"/>
              </a:rPr>
              <a:t>100</a:t>
            </a:r>
          </a:p>
        </p:txBody>
      </p:sp>
      <p:sp>
        <p:nvSpPr>
          <p:cNvPr id="24" name="椭圆 23"/>
          <p:cNvSpPr/>
          <p:nvPr/>
        </p:nvSpPr>
        <p:spPr>
          <a:xfrm>
            <a:off x="5392329" y="5451491"/>
            <a:ext cx="180000" cy="18089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430440" y="5218770"/>
            <a:ext cx="756084" cy="646331"/>
          </a:xfrm>
          <a:prstGeom prst="rect">
            <a:avLst/>
          </a:prstGeom>
          <a:noFill/>
        </p:spPr>
        <p:txBody>
          <a:bodyPr wrap="square" rtlCol="0">
            <a:spAutoFit/>
          </a:bodyPr>
          <a:lstStyle/>
          <a:p>
            <a:pPr algn="ctr"/>
            <a:r>
              <a:rPr lang="en-US" sz="3600" dirty="0" smtClean="0">
                <a:solidFill>
                  <a:srgbClr val="FF0000"/>
                </a:solidFill>
                <a:ea typeface="+mj-ea"/>
                <a:cs typeface="+mj-cs"/>
              </a:rPr>
              <a:t>50</a:t>
            </a:r>
            <a:endParaRPr lang="en-US" sz="3600" dirty="0">
              <a:solidFill>
                <a:srgbClr val="FF0000"/>
              </a:solidFill>
              <a:ea typeface="+mj-ea"/>
              <a:cs typeface="+mj-cs"/>
            </a:endParaRPr>
          </a:p>
        </p:txBody>
      </p:sp>
      <p:sp>
        <p:nvSpPr>
          <p:cNvPr id="26" name="任意多边形 25"/>
          <p:cNvSpPr/>
          <p:nvPr/>
        </p:nvSpPr>
        <p:spPr>
          <a:xfrm>
            <a:off x="4245429" y="2841171"/>
            <a:ext cx="865414" cy="800100"/>
          </a:xfrm>
          <a:custGeom>
            <a:avLst/>
            <a:gdLst>
              <a:gd name="connsiteX0" fmla="*/ 0 w 865414"/>
              <a:gd name="connsiteY0" fmla="*/ 0 h 800100"/>
              <a:gd name="connsiteX1" fmla="*/ 522514 w 865414"/>
              <a:gd name="connsiteY1" fmla="*/ 228600 h 800100"/>
              <a:gd name="connsiteX2" fmla="*/ 865414 w 865414"/>
              <a:gd name="connsiteY2" fmla="*/ 800100 h 800100"/>
              <a:gd name="connsiteX3" fmla="*/ 865414 w 865414"/>
              <a:gd name="connsiteY3" fmla="*/ 800100 h 800100"/>
            </a:gdLst>
            <a:ahLst/>
            <a:cxnLst>
              <a:cxn ang="0">
                <a:pos x="connsiteX0" y="connsiteY0"/>
              </a:cxn>
              <a:cxn ang="0">
                <a:pos x="connsiteX1" y="connsiteY1"/>
              </a:cxn>
              <a:cxn ang="0">
                <a:pos x="connsiteX2" y="connsiteY2"/>
              </a:cxn>
              <a:cxn ang="0">
                <a:pos x="connsiteX3" y="connsiteY3"/>
              </a:cxn>
            </a:cxnLst>
            <a:rect l="l" t="t" r="r" b="b"/>
            <a:pathLst>
              <a:path w="865414" h="800100">
                <a:moveTo>
                  <a:pt x="0" y="0"/>
                </a:moveTo>
                <a:cubicBezTo>
                  <a:pt x="189139" y="47625"/>
                  <a:pt x="378278" y="95250"/>
                  <a:pt x="522514" y="228600"/>
                </a:cubicBezTo>
                <a:cubicBezTo>
                  <a:pt x="666750" y="361950"/>
                  <a:pt x="865414" y="800100"/>
                  <a:pt x="865414" y="800100"/>
                </a:cubicBezTo>
                <a:lnTo>
                  <a:pt x="865414" y="800100"/>
                </a:lnTo>
              </a:path>
            </a:pathLst>
          </a:custGeom>
          <a:noFill/>
          <a:ln>
            <a:solidFill>
              <a:srgbClr val="00B0F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9" name="TextBox 28"/>
          <p:cNvSpPr txBox="1"/>
          <p:nvPr/>
        </p:nvSpPr>
        <p:spPr>
          <a:xfrm>
            <a:off x="3340101" y="2179451"/>
            <a:ext cx="4104456" cy="646331"/>
          </a:xfrm>
          <a:prstGeom prst="rect">
            <a:avLst/>
          </a:prstGeom>
          <a:noFill/>
        </p:spPr>
        <p:txBody>
          <a:bodyPr wrap="square" rtlCol="0">
            <a:spAutoFit/>
          </a:bodyPr>
          <a:lstStyle/>
          <a:p>
            <a:pPr algn="ctr"/>
            <a:r>
              <a:rPr lang="en-US" sz="3600" dirty="0">
                <a:solidFill>
                  <a:srgbClr val="FF0000"/>
                </a:solidFill>
                <a:ea typeface="+mj-ea"/>
                <a:cs typeface="+mj-cs"/>
              </a:rPr>
              <a:t>COMID: 123456</a:t>
            </a:r>
          </a:p>
        </p:txBody>
      </p:sp>
      <p:sp>
        <p:nvSpPr>
          <p:cNvPr id="31" name="右弧形箭头 30"/>
          <p:cNvSpPr/>
          <p:nvPr/>
        </p:nvSpPr>
        <p:spPr>
          <a:xfrm rot="1148521">
            <a:off x="6609946" y="2623652"/>
            <a:ext cx="792088" cy="2809371"/>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左弧形箭头 31"/>
          <p:cNvSpPr/>
          <p:nvPr/>
        </p:nvSpPr>
        <p:spPr>
          <a:xfrm rot="20431153">
            <a:off x="4179640" y="5745481"/>
            <a:ext cx="501600" cy="651281"/>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0766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20" grpId="0" animBg="1"/>
      <p:bldP spid="21" grpId="0" animBg="1"/>
      <p:bldP spid="22" grpId="0"/>
      <p:bldP spid="24" grpId="0" animBg="1"/>
      <p:bldP spid="25" grpId="0"/>
      <p:bldP spid="26" grpId="0" animBg="1"/>
      <p:bldP spid="29" grpId="0"/>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More Complicated Case</a:t>
            </a:r>
            <a:endParaRPr lang="en-US" dirty="0"/>
          </a:p>
        </p:txBody>
      </p:sp>
      <p:sp>
        <p:nvSpPr>
          <p:cNvPr id="6" name="任意多边形 5"/>
          <p:cNvSpPr/>
          <p:nvPr/>
        </p:nvSpPr>
        <p:spPr>
          <a:xfrm rot="18857593">
            <a:off x="1279296" y="1704301"/>
            <a:ext cx="1489838" cy="4920821"/>
          </a:xfrm>
          <a:custGeom>
            <a:avLst/>
            <a:gdLst>
              <a:gd name="connsiteX0" fmla="*/ 942236 w 1532786"/>
              <a:gd name="connsiteY0" fmla="*/ 0 h 4876800"/>
              <a:gd name="connsiteX1" fmla="*/ 65936 w 1532786"/>
              <a:gd name="connsiteY1" fmla="*/ 1219200 h 4876800"/>
              <a:gd name="connsiteX2" fmla="*/ 199286 w 1532786"/>
              <a:gd name="connsiteY2" fmla="*/ 2552700 h 4876800"/>
              <a:gd name="connsiteX3" fmla="*/ 1285136 w 1532786"/>
              <a:gd name="connsiteY3" fmla="*/ 4476750 h 4876800"/>
              <a:gd name="connsiteX4" fmla="*/ 1532786 w 1532786"/>
              <a:gd name="connsiteY4" fmla="*/ 4876800 h 487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786" h="4876800">
                <a:moveTo>
                  <a:pt x="942236" y="0"/>
                </a:moveTo>
                <a:cubicBezTo>
                  <a:pt x="565998" y="396875"/>
                  <a:pt x="189761" y="793750"/>
                  <a:pt x="65936" y="1219200"/>
                </a:cubicBezTo>
                <a:cubicBezTo>
                  <a:pt x="-57889" y="1644650"/>
                  <a:pt x="-3914" y="2009775"/>
                  <a:pt x="199286" y="2552700"/>
                </a:cubicBezTo>
                <a:cubicBezTo>
                  <a:pt x="402486" y="3095625"/>
                  <a:pt x="1062886" y="4089400"/>
                  <a:pt x="1285136" y="4476750"/>
                </a:cubicBezTo>
                <a:cubicBezTo>
                  <a:pt x="1507386" y="4864100"/>
                  <a:pt x="1520086" y="4870450"/>
                  <a:pt x="1532786" y="4876800"/>
                </a:cubicBezTo>
              </a:path>
            </a:pathLst>
          </a:cu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任意多边形 9"/>
          <p:cNvSpPr/>
          <p:nvPr/>
        </p:nvSpPr>
        <p:spPr>
          <a:xfrm>
            <a:off x="438081" y="2672923"/>
            <a:ext cx="3352800" cy="2521163"/>
          </a:xfrm>
          <a:custGeom>
            <a:avLst/>
            <a:gdLst>
              <a:gd name="connsiteX0" fmla="*/ 0 w 3352800"/>
              <a:gd name="connsiteY0" fmla="*/ 101813 h 2521163"/>
              <a:gd name="connsiteX1" fmla="*/ 1200150 w 3352800"/>
              <a:gd name="connsiteY1" fmla="*/ 63713 h 2521163"/>
              <a:gd name="connsiteX2" fmla="*/ 2533650 w 3352800"/>
              <a:gd name="connsiteY2" fmla="*/ 844763 h 2521163"/>
              <a:gd name="connsiteX3" fmla="*/ 3352800 w 3352800"/>
              <a:gd name="connsiteY3" fmla="*/ 2521163 h 2521163"/>
            </a:gdLst>
            <a:ahLst/>
            <a:cxnLst>
              <a:cxn ang="0">
                <a:pos x="connsiteX0" y="connsiteY0"/>
              </a:cxn>
              <a:cxn ang="0">
                <a:pos x="connsiteX1" y="connsiteY1"/>
              </a:cxn>
              <a:cxn ang="0">
                <a:pos x="connsiteX2" y="connsiteY2"/>
              </a:cxn>
              <a:cxn ang="0">
                <a:pos x="connsiteX3" y="connsiteY3"/>
              </a:cxn>
            </a:cxnLst>
            <a:rect l="l" t="t" r="r" b="b"/>
            <a:pathLst>
              <a:path w="3352800" h="2521163">
                <a:moveTo>
                  <a:pt x="0" y="101813"/>
                </a:moveTo>
                <a:cubicBezTo>
                  <a:pt x="388937" y="20850"/>
                  <a:pt x="777875" y="-60112"/>
                  <a:pt x="1200150" y="63713"/>
                </a:cubicBezTo>
                <a:cubicBezTo>
                  <a:pt x="1622425" y="187538"/>
                  <a:pt x="2174875" y="435188"/>
                  <a:pt x="2533650" y="844763"/>
                </a:cubicBezTo>
                <a:cubicBezTo>
                  <a:pt x="2892425" y="1254338"/>
                  <a:pt x="3122612" y="1887750"/>
                  <a:pt x="3352800" y="2521163"/>
                </a:cubicBezTo>
              </a:path>
            </a:pathLst>
          </a:cu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直接连接符 11"/>
          <p:cNvCxnSpPr/>
          <p:nvPr/>
        </p:nvCxnSpPr>
        <p:spPr>
          <a:xfrm flipH="1">
            <a:off x="783313" y="2323266"/>
            <a:ext cx="2160240" cy="324036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H="1">
            <a:off x="1380073" y="4423760"/>
            <a:ext cx="180000" cy="180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椭圆 15"/>
          <p:cNvSpPr/>
          <p:nvPr/>
        </p:nvSpPr>
        <p:spPr>
          <a:xfrm flipH="1">
            <a:off x="2348547" y="3010290"/>
            <a:ext cx="180000" cy="180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任意多边形 16"/>
          <p:cNvSpPr/>
          <p:nvPr/>
        </p:nvSpPr>
        <p:spPr>
          <a:xfrm>
            <a:off x="4003916" y="1913336"/>
            <a:ext cx="2159118" cy="4502751"/>
          </a:xfrm>
          <a:custGeom>
            <a:avLst/>
            <a:gdLst>
              <a:gd name="connsiteX0" fmla="*/ 292972 w 1588372"/>
              <a:gd name="connsiteY0" fmla="*/ 0 h 3886200"/>
              <a:gd name="connsiteX1" fmla="*/ 26272 w 1588372"/>
              <a:gd name="connsiteY1" fmla="*/ 685800 h 3886200"/>
              <a:gd name="connsiteX2" fmla="*/ 864472 w 1588372"/>
              <a:gd name="connsiteY2" fmla="*/ 342900 h 3886200"/>
              <a:gd name="connsiteX3" fmla="*/ 350122 w 1588372"/>
              <a:gd name="connsiteY3" fmla="*/ 1428750 h 3886200"/>
              <a:gd name="connsiteX4" fmla="*/ 1093072 w 1588372"/>
              <a:gd name="connsiteY4" fmla="*/ 800100 h 3886200"/>
              <a:gd name="connsiteX5" fmla="*/ 845422 w 1588372"/>
              <a:gd name="connsiteY5" fmla="*/ 2419350 h 3886200"/>
              <a:gd name="connsiteX6" fmla="*/ 1588372 w 1588372"/>
              <a:gd name="connsiteY6" fmla="*/ 3886200 h 3886200"/>
              <a:gd name="connsiteX7" fmla="*/ 1588372 w 1588372"/>
              <a:gd name="connsiteY7" fmla="*/ 3886200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8372" h="3886200">
                <a:moveTo>
                  <a:pt x="292972" y="0"/>
                </a:moveTo>
                <a:cubicBezTo>
                  <a:pt x="111997" y="314325"/>
                  <a:pt x="-68978" y="628650"/>
                  <a:pt x="26272" y="685800"/>
                </a:cubicBezTo>
                <a:cubicBezTo>
                  <a:pt x="121522" y="742950"/>
                  <a:pt x="810497" y="219075"/>
                  <a:pt x="864472" y="342900"/>
                </a:cubicBezTo>
                <a:cubicBezTo>
                  <a:pt x="918447" y="466725"/>
                  <a:pt x="312022" y="1352550"/>
                  <a:pt x="350122" y="1428750"/>
                </a:cubicBezTo>
                <a:cubicBezTo>
                  <a:pt x="388222" y="1504950"/>
                  <a:pt x="1010522" y="635000"/>
                  <a:pt x="1093072" y="800100"/>
                </a:cubicBezTo>
                <a:cubicBezTo>
                  <a:pt x="1175622" y="965200"/>
                  <a:pt x="762872" y="1905000"/>
                  <a:pt x="845422" y="2419350"/>
                </a:cubicBezTo>
                <a:cubicBezTo>
                  <a:pt x="927972" y="2933700"/>
                  <a:pt x="1588372" y="3886200"/>
                  <a:pt x="1588372" y="3886200"/>
                </a:cubicBezTo>
                <a:lnTo>
                  <a:pt x="1588372" y="3886200"/>
                </a:lnTo>
              </a:path>
            </a:pathLst>
          </a:cu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直接连接符 18"/>
          <p:cNvCxnSpPr/>
          <p:nvPr/>
        </p:nvCxnSpPr>
        <p:spPr>
          <a:xfrm>
            <a:off x="3790881" y="2894995"/>
            <a:ext cx="2237874" cy="6230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flipH="1">
            <a:off x="4593332" y="3042360"/>
            <a:ext cx="180000" cy="180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椭圆 22"/>
          <p:cNvSpPr/>
          <p:nvPr/>
        </p:nvSpPr>
        <p:spPr>
          <a:xfrm flipH="1">
            <a:off x="4834900" y="3107280"/>
            <a:ext cx="180000" cy="180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椭圆 23"/>
          <p:cNvSpPr/>
          <p:nvPr/>
        </p:nvSpPr>
        <p:spPr>
          <a:xfrm flipH="1">
            <a:off x="5331776" y="3248400"/>
            <a:ext cx="180000" cy="180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任意多边形 25"/>
          <p:cNvSpPr/>
          <p:nvPr/>
        </p:nvSpPr>
        <p:spPr>
          <a:xfrm>
            <a:off x="7380312" y="1986631"/>
            <a:ext cx="1113317" cy="4514850"/>
          </a:xfrm>
          <a:custGeom>
            <a:avLst/>
            <a:gdLst>
              <a:gd name="connsiteX0" fmla="*/ 462307 w 1113317"/>
              <a:gd name="connsiteY0" fmla="*/ 0 h 4514850"/>
              <a:gd name="connsiteX1" fmla="*/ 24157 w 1113317"/>
              <a:gd name="connsiteY1" fmla="*/ 1009650 h 4514850"/>
              <a:gd name="connsiteX2" fmla="*/ 1110007 w 1113317"/>
              <a:gd name="connsiteY2" fmla="*/ 2686050 h 4514850"/>
              <a:gd name="connsiteX3" fmla="*/ 386107 w 1113317"/>
              <a:gd name="connsiteY3" fmla="*/ 4514850 h 4514850"/>
              <a:gd name="connsiteX4" fmla="*/ 386107 w 1113317"/>
              <a:gd name="connsiteY4" fmla="*/ 4514850 h 451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317" h="4514850">
                <a:moveTo>
                  <a:pt x="462307" y="0"/>
                </a:moveTo>
                <a:cubicBezTo>
                  <a:pt x="189257" y="280987"/>
                  <a:pt x="-83793" y="561975"/>
                  <a:pt x="24157" y="1009650"/>
                </a:cubicBezTo>
                <a:cubicBezTo>
                  <a:pt x="132107" y="1457325"/>
                  <a:pt x="1049682" y="2101850"/>
                  <a:pt x="1110007" y="2686050"/>
                </a:cubicBezTo>
                <a:cubicBezTo>
                  <a:pt x="1170332" y="3270250"/>
                  <a:pt x="386107" y="4514850"/>
                  <a:pt x="386107" y="4514850"/>
                </a:cubicBezTo>
                <a:lnTo>
                  <a:pt x="386107" y="4514850"/>
                </a:lnTo>
              </a:path>
            </a:pathLst>
          </a:cu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直接连接符 27"/>
          <p:cNvCxnSpPr/>
          <p:nvPr/>
        </p:nvCxnSpPr>
        <p:spPr>
          <a:xfrm>
            <a:off x="6948264" y="3673745"/>
            <a:ext cx="129614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7740352" y="3673745"/>
            <a:ext cx="504056" cy="49096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740352" y="4164711"/>
            <a:ext cx="108012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flipH="1">
            <a:off x="7740352" y="3580800"/>
            <a:ext cx="180000" cy="180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椭圆 38"/>
          <p:cNvSpPr/>
          <p:nvPr/>
        </p:nvSpPr>
        <p:spPr>
          <a:xfrm flipH="1">
            <a:off x="7945728" y="3829228"/>
            <a:ext cx="180000" cy="180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椭圆 39"/>
          <p:cNvSpPr/>
          <p:nvPr/>
        </p:nvSpPr>
        <p:spPr>
          <a:xfrm flipH="1">
            <a:off x="8154408" y="4064056"/>
            <a:ext cx="180000" cy="180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6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3" grpId="0" animBg="1"/>
      <p:bldP spid="38"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229600" cy="1143000"/>
          </a:xfrm>
        </p:spPr>
        <p:txBody>
          <a:bodyPr>
            <a:normAutofit fontScale="90000"/>
          </a:bodyPr>
          <a:lstStyle/>
          <a:p>
            <a:r>
              <a:rPr lang="en-US" dirty="0" smtClean="0"/>
              <a:t>Case Study: North Carolina </a:t>
            </a:r>
            <a:br>
              <a:rPr lang="en-US" dirty="0" smtClean="0"/>
            </a:br>
            <a:r>
              <a:rPr lang="en-US" dirty="0" smtClean="0"/>
              <a:t>Cross Section Dataset</a:t>
            </a:r>
            <a:br>
              <a:rPr lang="en-US" dirty="0" smtClean="0"/>
            </a:br>
            <a:r>
              <a:rPr lang="en-US" dirty="0" smtClean="0"/>
              <a:t>17637 Cross Sections</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1988840"/>
            <a:ext cx="7475845" cy="4525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91896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Add NHD </a:t>
            </a:r>
            <a:r>
              <a:rPr lang="en-US" dirty="0" err="1" smtClean="0"/>
              <a:t>Flowline</a:t>
            </a:r>
            <a:r>
              <a:rPr lang="en-US" dirty="0" smtClean="0"/>
              <a:t> Layer</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711340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727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Create Intersections</a:t>
            </a:r>
            <a:br>
              <a:rPr lang="en-US" dirty="0" smtClean="0"/>
            </a:br>
            <a:r>
              <a:rPr lang="en-US" dirty="0" smtClean="0"/>
              <a:t>19137 in total</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844824"/>
            <a:ext cx="704685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38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Delete Excess Intersections</a:t>
            </a:r>
            <a:br>
              <a:rPr lang="en-US" dirty="0" smtClean="0"/>
            </a:br>
            <a:r>
              <a:rPr lang="en-US" dirty="0" smtClean="0"/>
              <a:t>19137     17223</a:t>
            </a:r>
            <a:endParaRPr lang="en-US" dirty="0"/>
          </a:p>
        </p:txBody>
      </p:sp>
      <p:sp>
        <p:nvSpPr>
          <p:cNvPr id="4" name="右箭头 3"/>
          <p:cNvSpPr/>
          <p:nvPr/>
        </p:nvSpPr>
        <p:spPr>
          <a:xfrm>
            <a:off x="4355976" y="908720"/>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2" y="2307703"/>
            <a:ext cx="4415790" cy="34656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124" y="2307703"/>
            <a:ext cx="4543425" cy="3524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12982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88640"/>
            <a:ext cx="8964488" cy="2088232"/>
          </a:xfrm>
        </p:spPr>
        <p:txBody>
          <a:bodyPr>
            <a:normAutofit/>
          </a:bodyPr>
          <a:lstStyle/>
          <a:p>
            <a:r>
              <a:rPr lang="en-US" sz="3200" b="1" dirty="0" smtClean="0"/>
              <a:t>Do Linear Reference for Each Intersection</a:t>
            </a:r>
            <a:br>
              <a:rPr lang="en-US" sz="3200" b="1" dirty="0" smtClean="0"/>
            </a:br>
            <a:r>
              <a:rPr lang="en-US" sz="3200" b="1" dirty="0" smtClean="0"/>
              <a:t>Then Return Measure Value to Cross Section Line</a:t>
            </a:r>
            <a:br>
              <a:rPr lang="en-US" sz="3200" b="1" dirty="0" smtClean="0"/>
            </a:br>
            <a:r>
              <a:rPr lang="en-US" sz="3200" b="1" dirty="0" smtClean="0"/>
              <a:t>17191 Cross Section Location Decided</a:t>
            </a:r>
            <a:endParaRPr lang="en-US" sz="32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988840"/>
            <a:ext cx="7086600"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椭圆 3"/>
          <p:cNvSpPr/>
          <p:nvPr/>
        </p:nvSpPr>
        <p:spPr>
          <a:xfrm>
            <a:off x="1538536" y="4317702"/>
            <a:ext cx="2304256" cy="47945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椭圆 6"/>
          <p:cNvSpPr/>
          <p:nvPr/>
        </p:nvSpPr>
        <p:spPr>
          <a:xfrm>
            <a:off x="5876206" y="3642172"/>
            <a:ext cx="433722" cy="120868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15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1176"/>
            <a:ext cx="8229600" cy="1143000"/>
          </a:xfrm>
        </p:spPr>
        <p:txBody>
          <a:bodyPr/>
          <a:lstStyle/>
          <a:p>
            <a:r>
              <a:rPr lang="en-US" dirty="0" smtClean="0"/>
              <a:t>Difference In Numbers</a:t>
            </a:r>
            <a:endParaRPr lang="en-US" dirty="0"/>
          </a:p>
        </p:txBody>
      </p:sp>
      <p:sp>
        <p:nvSpPr>
          <p:cNvPr id="3" name="内容占位符 2"/>
          <p:cNvSpPr>
            <a:spLocks noGrp="1"/>
          </p:cNvSpPr>
          <p:nvPr>
            <p:ph idx="1"/>
          </p:nvPr>
        </p:nvSpPr>
        <p:spPr>
          <a:xfrm>
            <a:off x="179512" y="1600200"/>
            <a:ext cx="5400600" cy="5141168"/>
          </a:xfrm>
        </p:spPr>
        <p:txBody>
          <a:bodyPr>
            <a:normAutofit/>
          </a:bodyPr>
          <a:lstStyle/>
          <a:p>
            <a:r>
              <a:rPr lang="en-US" dirty="0" smtClean="0"/>
              <a:t>17637 </a:t>
            </a:r>
          </a:p>
          <a:p>
            <a:pPr marL="0" indent="0">
              <a:buNone/>
            </a:pPr>
            <a:r>
              <a:rPr lang="en-US" dirty="0" smtClean="0"/>
              <a:t>Cross Sections</a:t>
            </a:r>
          </a:p>
          <a:p>
            <a:pPr marL="0" indent="0">
              <a:buNone/>
            </a:pPr>
            <a:endParaRPr lang="en-US" dirty="0" smtClean="0"/>
          </a:p>
          <a:p>
            <a:r>
              <a:rPr lang="en-US" dirty="0" smtClean="0"/>
              <a:t>17223 </a:t>
            </a:r>
          </a:p>
          <a:p>
            <a:pPr marL="0" indent="0">
              <a:buNone/>
            </a:pPr>
            <a:r>
              <a:rPr lang="en-US" dirty="0" err="1" smtClean="0"/>
              <a:t>Singal</a:t>
            </a:r>
            <a:r>
              <a:rPr lang="en-US" dirty="0" smtClean="0"/>
              <a:t> Intersections</a:t>
            </a:r>
          </a:p>
          <a:p>
            <a:pPr marL="0" indent="0">
              <a:buNone/>
            </a:pPr>
            <a:endParaRPr lang="en-US" dirty="0" smtClean="0"/>
          </a:p>
          <a:p>
            <a:r>
              <a:rPr lang="en-US" dirty="0" smtClean="0"/>
              <a:t>17191 </a:t>
            </a:r>
          </a:p>
          <a:p>
            <a:pPr marL="0" indent="0">
              <a:buNone/>
            </a:pPr>
            <a:r>
              <a:rPr lang="en-US" dirty="0" smtClean="0"/>
              <a:t>Located Cross Sections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8014" y="1391444"/>
            <a:ext cx="4046220" cy="30432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7946" y="1184176"/>
            <a:ext cx="4752975" cy="5600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4581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99792" y="2708920"/>
            <a:ext cx="3888432" cy="1080120"/>
          </a:xfrm>
        </p:spPr>
        <p:txBody>
          <a:bodyPr>
            <a:noAutofit/>
          </a:bodyPr>
          <a:lstStyle/>
          <a:p>
            <a:pPr marL="0" indent="0" algn="ctr">
              <a:buNone/>
            </a:pPr>
            <a:r>
              <a:rPr lang="en-US" sz="6000" dirty="0">
                <a:latin typeface="+mj-lt"/>
                <a:ea typeface="+mj-ea"/>
                <a:cs typeface="+mj-cs"/>
              </a:rPr>
              <a:t>Questions?</a:t>
            </a:r>
          </a:p>
        </p:txBody>
      </p:sp>
    </p:spTree>
    <p:extLst>
      <p:ext uri="{BB962C8B-B14F-4D97-AF65-F5344CB8AC3E}">
        <p14:creationId xmlns:p14="http://schemas.microsoft.com/office/powerpoint/2010/main" val="347875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smtClean="0"/>
              <a:t>Task of NFIE-River</a:t>
            </a:r>
            <a:endParaRPr lang="en-US" b="1" dirty="0"/>
          </a:p>
        </p:txBody>
      </p:sp>
      <p:sp>
        <p:nvSpPr>
          <p:cNvPr id="3" name="内容占位符 2"/>
          <p:cNvSpPr>
            <a:spLocks noGrp="1"/>
          </p:cNvSpPr>
          <p:nvPr>
            <p:ph idx="1"/>
          </p:nvPr>
        </p:nvSpPr>
        <p:spPr>
          <a:xfrm>
            <a:off x="4530824" y="1628800"/>
            <a:ext cx="4355976" cy="676672"/>
          </a:xfrm>
        </p:spPr>
        <p:txBody>
          <a:bodyPr/>
          <a:lstStyle/>
          <a:p>
            <a:r>
              <a:rPr lang="en-US" b="1" dirty="0" smtClean="0"/>
              <a:t>Forecast flow data</a:t>
            </a:r>
            <a:endParaRPr lang="en-US" b="1" dirty="0"/>
          </a:p>
        </p:txBody>
      </p:sp>
      <p:sp>
        <p:nvSpPr>
          <p:cNvPr id="4" name="内容占位符 2"/>
          <p:cNvSpPr txBox="1">
            <a:spLocks/>
          </p:cNvSpPr>
          <p:nvPr/>
        </p:nvSpPr>
        <p:spPr>
          <a:xfrm>
            <a:off x="4530824" y="4064668"/>
            <a:ext cx="4355976" cy="266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smtClean="0"/>
              <a:t>Flood water surface elevation </a:t>
            </a:r>
            <a:r>
              <a:rPr lang="en-US" b="1" dirty="0"/>
              <a:t>in the river </a:t>
            </a:r>
            <a:r>
              <a:rPr lang="en-US" b="1" dirty="0" smtClean="0"/>
              <a:t>channel</a:t>
            </a:r>
          </a:p>
          <a:p>
            <a:r>
              <a:rPr lang="en-US" b="1" dirty="0" smtClean="0"/>
              <a:t>Flood </a:t>
            </a:r>
            <a:r>
              <a:rPr lang="en-US" b="1" dirty="0"/>
              <a:t>inundation </a:t>
            </a:r>
            <a:r>
              <a:rPr lang="en-US" b="1" dirty="0" smtClean="0"/>
              <a:t>map over </a:t>
            </a:r>
            <a:r>
              <a:rPr lang="en-US" b="1" dirty="0"/>
              <a:t>the floodplain</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06" y="1260326"/>
            <a:ext cx="4099818" cy="2615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4028385"/>
            <a:ext cx="3972204" cy="2736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下箭头 6"/>
          <p:cNvSpPr/>
          <p:nvPr/>
        </p:nvSpPr>
        <p:spPr>
          <a:xfrm>
            <a:off x="6156176" y="2852936"/>
            <a:ext cx="720080" cy="10229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30824" y="2276872"/>
            <a:ext cx="4073624" cy="461665"/>
          </a:xfrm>
          <a:prstGeom prst="rect">
            <a:avLst/>
          </a:prstGeom>
          <a:noFill/>
        </p:spPr>
        <p:txBody>
          <a:bodyPr wrap="square" rtlCol="0">
            <a:spAutoFit/>
          </a:bodyPr>
          <a:lstStyle/>
          <a:p>
            <a:pPr algn="ctr"/>
            <a:r>
              <a:rPr lang="en-US" sz="2400" dirty="0" smtClean="0"/>
              <a:t>(Obtained </a:t>
            </a:r>
            <a:r>
              <a:rPr lang="en-US" sz="2400" dirty="0"/>
              <a:t>from </a:t>
            </a:r>
            <a:r>
              <a:rPr lang="en-US" sz="2400" dirty="0" smtClean="0"/>
              <a:t>NFIE-Hydro)</a:t>
            </a:r>
            <a:endParaRPr lang="en-US" sz="2400" dirty="0"/>
          </a:p>
        </p:txBody>
      </p:sp>
    </p:spTree>
    <p:extLst>
      <p:ext uri="{BB962C8B-B14F-4D97-AF65-F5344CB8AC3E}">
        <p14:creationId xmlns:p14="http://schemas.microsoft.com/office/powerpoint/2010/main" val="4160649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Methods used to go</a:t>
            </a:r>
            <a:br>
              <a:rPr lang="en-US" dirty="0" smtClean="0"/>
            </a:br>
            <a:r>
              <a:rPr lang="en-US" dirty="0" smtClean="0"/>
              <a:t>From Discharge to Elevation</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324" y="2393303"/>
            <a:ext cx="3490872" cy="275258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20316" y="1700807"/>
            <a:ext cx="3634888" cy="584775"/>
          </a:xfrm>
          <a:prstGeom prst="rect">
            <a:avLst/>
          </a:prstGeom>
          <a:noFill/>
        </p:spPr>
        <p:txBody>
          <a:bodyPr wrap="square" rtlCol="0">
            <a:spAutoFit/>
          </a:bodyPr>
          <a:lstStyle/>
          <a:p>
            <a:pPr algn="ctr"/>
            <a:r>
              <a:rPr lang="en-US" sz="3200" dirty="0" smtClean="0"/>
              <a:t>Rating Curve</a:t>
            </a:r>
            <a:endParaRPr lang="en-US" sz="3200" dirty="0"/>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8072" y="2983879"/>
            <a:ext cx="4200000" cy="1571429"/>
          </a:xfrm>
          <a:prstGeom prst="rect">
            <a:avLst/>
          </a:prstGeom>
          <a:ln>
            <a:solidFill>
              <a:schemeClr val="tx1"/>
            </a:solidFill>
          </a:ln>
        </p:spPr>
      </p:pic>
      <p:sp>
        <p:nvSpPr>
          <p:cNvPr id="6" name="TextBox 5"/>
          <p:cNvSpPr txBox="1"/>
          <p:nvPr/>
        </p:nvSpPr>
        <p:spPr>
          <a:xfrm>
            <a:off x="4759052" y="4610544"/>
            <a:ext cx="3998040" cy="461665"/>
          </a:xfrm>
          <a:prstGeom prst="rect">
            <a:avLst/>
          </a:prstGeom>
          <a:noFill/>
        </p:spPr>
        <p:txBody>
          <a:bodyPr wrap="square" rtlCol="0">
            <a:spAutoFit/>
          </a:bodyPr>
          <a:lstStyle/>
          <a:p>
            <a:pPr algn="ctr"/>
            <a:r>
              <a:rPr lang="en-US" sz="2400" dirty="0" smtClean="0"/>
              <a:t>(Saint-</a:t>
            </a:r>
            <a:r>
              <a:rPr lang="en-US" sz="2400" dirty="0" err="1" smtClean="0"/>
              <a:t>Venant</a:t>
            </a:r>
            <a:r>
              <a:rPr lang="en-US" sz="2400" dirty="0" smtClean="0"/>
              <a:t> Equations)</a:t>
            </a:r>
            <a:endParaRPr lang="en-US" sz="2400" dirty="0"/>
          </a:p>
        </p:txBody>
      </p:sp>
      <p:sp>
        <p:nvSpPr>
          <p:cNvPr id="7" name="TextBox 6"/>
          <p:cNvSpPr txBox="1"/>
          <p:nvPr/>
        </p:nvSpPr>
        <p:spPr>
          <a:xfrm>
            <a:off x="4621815" y="1700806"/>
            <a:ext cx="4200000" cy="584775"/>
          </a:xfrm>
          <a:prstGeom prst="rect">
            <a:avLst/>
          </a:prstGeom>
          <a:noFill/>
        </p:spPr>
        <p:txBody>
          <a:bodyPr wrap="square" rtlCol="0">
            <a:spAutoFit/>
          </a:bodyPr>
          <a:lstStyle/>
          <a:p>
            <a:pPr algn="ctr"/>
            <a:r>
              <a:rPr lang="en-US" sz="3200" dirty="0"/>
              <a:t>Hydraulic Model</a:t>
            </a:r>
          </a:p>
        </p:txBody>
      </p:sp>
      <p:sp>
        <p:nvSpPr>
          <p:cNvPr id="9" name="下箭头 8"/>
          <p:cNvSpPr/>
          <p:nvPr/>
        </p:nvSpPr>
        <p:spPr>
          <a:xfrm rot="16932688">
            <a:off x="2777271" y="4908466"/>
            <a:ext cx="568557" cy="12066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下箭头 9"/>
          <p:cNvSpPr/>
          <p:nvPr/>
        </p:nvSpPr>
        <p:spPr>
          <a:xfrm rot="4146338">
            <a:off x="5396735" y="4928756"/>
            <a:ext cx="576064" cy="11660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91680" y="5917235"/>
            <a:ext cx="5430584" cy="584775"/>
          </a:xfrm>
          <a:prstGeom prst="rect">
            <a:avLst/>
          </a:prstGeom>
          <a:noFill/>
        </p:spPr>
        <p:txBody>
          <a:bodyPr wrap="square" rtlCol="0">
            <a:spAutoFit/>
          </a:bodyPr>
          <a:lstStyle/>
          <a:p>
            <a:pPr algn="ctr"/>
            <a:r>
              <a:rPr lang="en-US" sz="3200" b="1" dirty="0" smtClean="0"/>
              <a:t>Data about River Channels</a:t>
            </a:r>
            <a:endParaRPr lang="en-US" sz="3200" b="1" dirty="0"/>
          </a:p>
        </p:txBody>
      </p:sp>
    </p:spTree>
    <p:extLst>
      <p:ext uri="{BB962C8B-B14F-4D97-AF65-F5344CB8AC3E}">
        <p14:creationId xmlns:p14="http://schemas.microsoft.com/office/powerpoint/2010/main" val="72445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64275" y="188640"/>
            <a:ext cx="6048672" cy="1672952"/>
          </a:xfrm>
        </p:spPr>
        <p:txBody>
          <a:bodyPr>
            <a:normAutofit fontScale="90000"/>
          </a:bodyPr>
          <a:lstStyle/>
          <a:p>
            <a:r>
              <a:rPr lang="en-US" dirty="0"/>
              <a:t>The basic unit to organize river channel data</a:t>
            </a:r>
            <a:br>
              <a:rPr lang="en-US" dirty="0"/>
            </a:br>
            <a:r>
              <a:rPr lang="en-US" dirty="0"/>
              <a:t>—Cross Section</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1438" y="2204864"/>
            <a:ext cx="3354347" cy="277450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图片 5"/>
          <p:cNvPicPr>
            <a:picLocks/>
          </p:cNvPicPr>
          <p:nvPr/>
        </p:nvPicPr>
        <p:blipFill>
          <a:blip r:embed="rId4">
            <a:extLst>
              <a:ext uri="{28A0092B-C50C-407E-A947-70E740481C1C}">
                <a14:useLocalDpi xmlns:a14="http://schemas.microsoft.com/office/drawing/2010/main" val="0"/>
              </a:ext>
            </a:extLst>
          </a:blip>
          <a:stretch>
            <a:fillRect/>
          </a:stretch>
        </p:blipFill>
        <p:spPr>
          <a:xfrm>
            <a:off x="432892" y="3758609"/>
            <a:ext cx="3188503" cy="2907554"/>
          </a:xfrm>
          <a:prstGeom prst="rect">
            <a:avLst/>
          </a:prstGeom>
          <a:ln w="12700">
            <a:solidFill>
              <a:schemeClr val="tx1"/>
            </a:solidFill>
          </a:ln>
        </p:spPr>
      </p:pic>
      <p:pic>
        <p:nvPicPr>
          <p:cNvPr id="7" name="图片 6"/>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364088" y="3758609"/>
            <a:ext cx="3311230" cy="2940040"/>
          </a:xfrm>
          <a:prstGeom prst="rect">
            <a:avLst/>
          </a:prstGeom>
          <a:ln w="12700">
            <a:solidFill>
              <a:schemeClr val="tx1"/>
            </a:solidFill>
          </a:ln>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4295" y="2023878"/>
            <a:ext cx="5688632" cy="470528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0190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500235" y="4614"/>
            <a:ext cx="8229600" cy="1143000"/>
          </a:xfrm>
        </p:spPr>
        <p:txBody>
          <a:bodyPr/>
          <a:lstStyle/>
          <a:p>
            <a:r>
              <a:rPr lang="en-US" dirty="0" smtClean="0"/>
              <a:t>My Research</a:t>
            </a:r>
            <a:endParaRPr lang="en-US" dirty="0"/>
          </a:p>
        </p:txBody>
      </p:sp>
      <p:sp>
        <p:nvSpPr>
          <p:cNvPr id="4" name="流程图: 磁盘 3"/>
          <p:cNvSpPr/>
          <p:nvPr/>
        </p:nvSpPr>
        <p:spPr>
          <a:xfrm>
            <a:off x="3498911" y="2456498"/>
            <a:ext cx="2232248" cy="201622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Hydraulic</a:t>
            </a:r>
          </a:p>
          <a:p>
            <a:pPr algn="ctr"/>
            <a:r>
              <a:rPr lang="en-US" sz="4000" dirty="0" smtClean="0"/>
              <a:t>Fabric</a:t>
            </a:r>
            <a:endParaRPr lang="en-US" sz="4000" dirty="0"/>
          </a:p>
        </p:txBody>
      </p:sp>
      <p:sp>
        <p:nvSpPr>
          <p:cNvPr id="5" name="椭圆 4"/>
          <p:cNvSpPr/>
          <p:nvPr/>
        </p:nvSpPr>
        <p:spPr>
          <a:xfrm>
            <a:off x="179512" y="2254846"/>
            <a:ext cx="2376264" cy="1222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Cross Sections in HEC-RAS</a:t>
            </a:r>
            <a:endParaRPr lang="en-US" dirty="0"/>
          </a:p>
        </p:txBody>
      </p:sp>
      <p:sp>
        <p:nvSpPr>
          <p:cNvPr id="6" name="椭圆 5"/>
          <p:cNvSpPr/>
          <p:nvPr/>
        </p:nvSpPr>
        <p:spPr>
          <a:xfrm>
            <a:off x="1156805" y="972644"/>
            <a:ext cx="2376264" cy="1222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Cross Sections in MIKE11</a:t>
            </a:r>
            <a:endParaRPr lang="en-US" dirty="0"/>
          </a:p>
        </p:txBody>
      </p:sp>
      <p:sp>
        <p:nvSpPr>
          <p:cNvPr id="7" name="椭圆 6"/>
          <p:cNvSpPr/>
          <p:nvPr/>
        </p:nvSpPr>
        <p:spPr>
          <a:xfrm>
            <a:off x="5812110" y="1031876"/>
            <a:ext cx="2808312" cy="1222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Cross Sections From  Field Survey</a:t>
            </a:r>
            <a:endParaRPr lang="en-US" dirty="0"/>
          </a:p>
        </p:txBody>
      </p:sp>
      <p:sp>
        <p:nvSpPr>
          <p:cNvPr id="8" name="椭圆 7"/>
          <p:cNvSpPr/>
          <p:nvPr/>
        </p:nvSpPr>
        <p:spPr>
          <a:xfrm>
            <a:off x="6588224" y="2322007"/>
            <a:ext cx="2376264" cy="1222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Cross Sections  From </a:t>
            </a:r>
            <a:r>
              <a:rPr lang="en-US" dirty="0" err="1" smtClean="0"/>
              <a:t>GeoNet</a:t>
            </a:r>
            <a:endParaRPr lang="en-US" dirty="0"/>
          </a:p>
        </p:txBody>
      </p:sp>
      <p:sp>
        <p:nvSpPr>
          <p:cNvPr id="9" name="上下箭头 8"/>
          <p:cNvSpPr/>
          <p:nvPr/>
        </p:nvSpPr>
        <p:spPr>
          <a:xfrm rot="17271170">
            <a:off x="2660654" y="2845988"/>
            <a:ext cx="504056" cy="118289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上下箭头 9"/>
          <p:cNvSpPr/>
          <p:nvPr/>
        </p:nvSpPr>
        <p:spPr>
          <a:xfrm rot="17971201">
            <a:off x="3610944" y="1603550"/>
            <a:ext cx="504056" cy="109230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上下箭头 10"/>
          <p:cNvSpPr/>
          <p:nvPr/>
        </p:nvSpPr>
        <p:spPr>
          <a:xfrm rot="3458065">
            <a:off x="5180264" y="1569214"/>
            <a:ext cx="504056" cy="109230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上下箭头 11"/>
          <p:cNvSpPr/>
          <p:nvPr/>
        </p:nvSpPr>
        <p:spPr>
          <a:xfrm rot="14818588">
            <a:off x="6055656" y="2955208"/>
            <a:ext cx="504056" cy="118289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505" y="4892670"/>
            <a:ext cx="1706880" cy="1706880"/>
          </a:xfrm>
          <a:prstGeom prst="rect">
            <a:avLst/>
          </a:prstGeom>
        </p:spPr>
      </p:pic>
      <p:sp>
        <p:nvSpPr>
          <p:cNvPr id="15" name="左右箭头 14"/>
          <p:cNvSpPr/>
          <p:nvPr/>
        </p:nvSpPr>
        <p:spPr>
          <a:xfrm>
            <a:off x="2542716" y="5571407"/>
            <a:ext cx="990354" cy="34237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左右箭头 15"/>
          <p:cNvSpPr/>
          <p:nvPr/>
        </p:nvSpPr>
        <p:spPr>
          <a:xfrm>
            <a:off x="5231602" y="5571408"/>
            <a:ext cx="1079032" cy="3786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流程图: 磁盘 16"/>
          <p:cNvSpPr/>
          <p:nvPr/>
        </p:nvSpPr>
        <p:spPr>
          <a:xfrm>
            <a:off x="722838" y="4571245"/>
            <a:ext cx="1832938" cy="189871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GIS</a:t>
            </a:r>
          </a:p>
        </p:txBody>
      </p:sp>
      <p:sp>
        <p:nvSpPr>
          <p:cNvPr id="18" name="椭圆 17"/>
          <p:cNvSpPr/>
          <p:nvPr/>
        </p:nvSpPr>
        <p:spPr>
          <a:xfrm>
            <a:off x="6307685" y="4845650"/>
            <a:ext cx="2732687" cy="1753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Hydraulic</a:t>
            </a:r>
          </a:p>
          <a:p>
            <a:pPr algn="ctr"/>
            <a:r>
              <a:rPr lang="en-US" sz="3600" dirty="0"/>
              <a:t>Model</a:t>
            </a:r>
          </a:p>
        </p:txBody>
      </p:sp>
    </p:spTree>
    <p:extLst>
      <p:ext uri="{BB962C8B-B14F-4D97-AF65-F5344CB8AC3E}">
        <p14:creationId xmlns:p14="http://schemas.microsoft.com/office/powerpoint/2010/main" val="2711398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78258" y="891878"/>
            <a:ext cx="3653885" cy="1569660"/>
          </a:xfrm>
          <a:prstGeom prst="rect">
            <a:avLst/>
          </a:prstGeom>
        </p:spPr>
        <p:txBody>
          <a:bodyPr wrap="square">
            <a:spAutoFit/>
          </a:bodyPr>
          <a:lstStyle/>
          <a:p>
            <a:pPr algn="ctr"/>
            <a:r>
              <a:rPr lang="en-US" sz="3200" b="1" dirty="0"/>
              <a:t>Richard’s Work</a:t>
            </a:r>
          </a:p>
          <a:p>
            <a:pPr algn="ctr"/>
            <a:r>
              <a:rPr lang="en-US" sz="3200" b="1" dirty="0" smtClean="0"/>
              <a:t>(NHD </a:t>
            </a:r>
            <a:r>
              <a:rPr lang="en-US" sz="3200" b="1" dirty="0"/>
              <a:t>Cross-section feature </a:t>
            </a:r>
            <a:r>
              <a:rPr lang="en-US" sz="3200" b="1" dirty="0" smtClean="0"/>
              <a:t>extraction)</a:t>
            </a:r>
            <a:endParaRPr lang="en-US" sz="3200" b="1" dirty="0"/>
          </a:p>
        </p:txBody>
      </p:sp>
      <p:sp>
        <p:nvSpPr>
          <p:cNvPr id="5" name="TextBox 4"/>
          <p:cNvSpPr txBox="1"/>
          <p:nvPr/>
        </p:nvSpPr>
        <p:spPr>
          <a:xfrm>
            <a:off x="897806" y="2646204"/>
            <a:ext cx="3214787" cy="1200329"/>
          </a:xfrm>
          <a:prstGeom prst="rect">
            <a:avLst/>
          </a:prstGeom>
          <a:noFill/>
        </p:spPr>
        <p:txBody>
          <a:bodyPr wrap="square" rtlCol="0">
            <a:spAutoFit/>
          </a:bodyPr>
          <a:lstStyle/>
          <a:p>
            <a:pPr algn="ctr"/>
            <a:r>
              <a:rPr lang="en-US" sz="3600" dirty="0" smtClean="0"/>
              <a:t>No Available Cross Sections</a:t>
            </a:r>
            <a:endParaRPr lang="en-US" sz="3600" dirty="0"/>
          </a:p>
        </p:txBody>
      </p:sp>
      <p:sp>
        <p:nvSpPr>
          <p:cNvPr id="6" name="TextBox 5"/>
          <p:cNvSpPr txBox="1"/>
          <p:nvPr/>
        </p:nvSpPr>
        <p:spPr>
          <a:xfrm>
            <a:off x="709141" y="4437112"/>
            <a:ext cx="3430811" cy="1200329"/>
          </a:xfrm>
          <a:prstGeom prst="rect">
            <a:avLst/>
          </a:prstGeom>
          <a:noFill/>
        </p:spPr>
        <p:txBody>
          <a:bodyPr wrap="square" rtlCol="0">
            <a:spAutoFit/>
          </a:bodyPr>
          <a:lstStyle/>
          <a:p>
            <a:pPr algn="ctr"/>
            <a:r>
              <a:rPr lang="en-US" sz="3600" dirty="0"/>
              <a:t>How to generate them  from DEM</a:t>
            </a:r>
          </a:p>
        </p:txBody>
      </p:sp>
      <p:sp>
        <p:nvSpPr>
          <p:cNvPr id="7" name="TextBox 6"/>
          <p:cNvSpPr txBox="1"/>
          <p:nvPr/>
        </p:nvSpPr>
        <p:spPr>
          <a:xfrm>
            <a:off x="5257430" y="1384320"/>
            <a:ext cx="3096344" cy="584775"/>
          </a:xfrm>
          <a:prstGeom prst="rect">
            <a:avLst/>
          </a:prstGeom>
          <a:noFill/>
        </p:spPr>
        <p:txBody>
          <a:bodyPr wrap="square" rtlCol="0">
            <a:spAutoFit/>
          </a:bodyPr>
          <a:lstStyle/>
          <a:p>
            <a:pPr algn="ctr"/>
            <a:r>
              <a:rPr lang="en-US" sz="3200" b="1" dirty="0" smtClean="0"/>
              <a:t>My Topic Today</a:t>
            </a:r>
            <a:endParaRPr lang="en-US" sz="3200" b="1" dirty="0"/>
          </a:p>
        </p:txBody>
      </p:sp>
      <p:sp>
        <p:nvSpPr>
          <p:cNvPr id="8" name="TextBox 7"/>
          <p:cNvSpPr txBox="1"/>
          <p:nvPr/>
        </p:nvSpPr>
        <p:spPr>
          <a:xfrm>
            <a:off x="5075686" y="2646203"/>
            <a:ext cx="3459832" cy="1200329"/>
          </a:xfrm>
          <a:prstGeom prst="rect">
            <a:avLst/>
          </a:prstGeom>
          <a:noFill/>
        </p:spPr>
        <p:txBody>
          <a:bodyPr wrap="square" rtlCol="0">
            <a:spAutoFit/>
          </a:bodyPr>
          <a:lstStyle/>
          <a:p>
            <a:pPr algn="ctr"/>
            <a:r>
              <a:rPr lang="en-US" sz="3600" dirty="0"/>
              <a:t>Existing Cross Section Dataset</a:t>
            </a:r>
          </a:p>
        </p:txBody>
      </p:sp>
      <p:sp>
        <p:nvSpPr>
          <p:cNvPr id="9" name="TextBox 8"/>
          <p:cNvSpPr txBox="1"/>
          <p:nvPr/>
        </p:nvSpPr>
        <p:spPr>
          <a:xfrm>
            <a:off x="5257430" y="4492722"/>
            <a:ext cx="3096344" cy="1754326"/>
          </a:xfrm>
          <a:prstGeom prst="rect">
            <a:avLst/>
          </a:prstGeom>
          <a:noFill/>
        </p:spPr>
        <p:txBody>
          <a:bodyPr wrap="square" rtlCol="0">
            <a:spAutoFit/>
          </a:bodyPr>
          <a:lstStyle/>
          <a:p>
            <a:pPr algn="ctr"/>
            <a:r>
              <a:rPr lang="en-US" sz="3600" dirty="0"/>
              <a:t>How to locate them on </a:t>
            </a:r>
            <a:r>
              <a:rPr lang="en-US" sz="3600" dirty="0" smtClean="0"/>
              <a:t>NHD river network </a:t>
            </a:r>
            <a:endParaRPr lang="en-US" sz="3600" dirty="0"/>
          </a:p>
        </p:txBody>
      </p:sp>
      <p:sp>
        <p:nvSpPr>
          <p:cNvPr id="10" name="下箭头 9"/>
          <p:cNvSpPr/>
          <p:nvPr/>
        </p:nvSpPr>
        <p:spPr>
          <a:xfrm>
            <a:off x="2284853" y="3706852"/>
            <a:ext cx="440694" cy="8066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下箭头 10"/>
          <p:cNvSpPr/>
          <p:nvPr/>
        </p:nvSpPr>
        <p:spPr>
          <a:xfrm>
            <a:off x="6585255" y="3706852"/>
            <a:ext cx="440694" cy="862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右箭头 11"/>
          <p:cNvSpPr/>
          <p:nvPr/>
        </p:nvSpPr>
        <p:spPr>
          <a:xfrm rot="19327121">
            <a:off x="3900096" y="3906702"/>
            <a:ext cx="1552632" cy="544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3594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Hierarchy of NHD </a:t>
            </a:r>
            <a:r>
              <a:rPr lang="en-US" dirty="0" err="1" smtClean="0"/>
              <a:t>Flowline</a:t>
            </a:r>
            <a:r>
              <a:rPr lang="en-US" dirty="0" smtClean="0"/>
              <a:t> System</a:t>
            </a:r>
            <a:endParaRPr lang="en-US" dirty="0"/>
          </a:p>
        </p:txBody>
      </p:sp>
      <p:sp>
        <p:nvSpPr>
          <p:cNvPr id="4" name="椭圆 3"/>
          <p:cNvSpPr/>
          <p:nvPr/>
        </p:nvSpPr>
        <p:spPr>
          <a:xfrm>
            <a:off x="1619672" y="1608262"/>
            <a:ext cx="3600400" cy="11939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NHD </a:t>
            </a:r>
            <a:r>
              <a:rPr lang="en-US" sz="3000" dirty="0" err="1" smtClean="0"/>
              <a:t>Flowline</a:t>
            </a:r>
            <a:r>
              <a:rPr lang="en-US" sz="3000" dirty="0" smtClean="0"/>
              <a:t> Dataset</a:t>
            </a:r>
            <a:endParaRPr lang="en-US" sz="3000" dirty="0"/>
          </a:p>
        </p:txBody>
      </p:sp>
      <p:sp>
        <p:nvSpPr>
          <p:cNvPr id="5" name="椭圆 4"/>
          <p:cNvSpPr/>
          <p:nvPr/>
        </p:nvSpPr>
        <p:spPr>
          <a:xfrm>
            <a:off x="1625774" y="5373216"/>
            <a:ext cx="360040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NHD </a:t>
            </a:r>
            <a:r>
              <a:rPr lang="en-US" sz="3000" dirty="0" err="1" smtClean="0"/>
              <a:t>Flowline</a:t>
            </a:r>
            <a:r>
              <a:rPr lang="en-US" sz="3000" dirty="0" smtClean="0"/>
              <a:t> Feature</a:t>
            </a:r>
          </a:p>
        </p:txBody>
      </p:sp>
      <p:sp>
        <p:nvSpPr>
          <p:cNvPr id="6" name="椭圆 5"/>
          <p:cNvSpPr/>
          <p:nvPr/>
        </p:nvSpPr>
        <p:spPr>
          <a:xfrm>
            <a:off x="1625774" y="3526532"/>
            <a:ext cx="3600400" cy="11224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NHD Reach</a:t>
            </a:r>
          </a:p>
        </p:txBody>
      </p:sp>
      <p:sp>
        <p:nvSpPr>
          <p:cNvPr id="7" name="上箭头 6"/>
          <p:cNvSpPr/>
          <p:nvPr/>
        </p:nvSpPr>
        <p:spPr>
          <a:xfrm>
            <a:off x="3137942" y="4648944"/>
            <a:ext cx="576064" cy="7242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上箭头 7"/>
          <p:cNvSpPr/>
          <p:nvPr/>
        </p:nvSpPr>
        <p:spPr>
          <a:xfrm>
            <a:off x="3131840" y="2802260"/>
            <a:ext cx="576064" cy="7242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48436" y="3856905"/>
            <a:ext cx="3528392" cy="461665"/>
          </a:xfrm>
          <a:prstGeom prst="rect">
            <a:avLst/>
          </a:prstGeom>
          <a:noFill/>
        </p:spPr>
        <p:txBody>
          <a:bodyPr wrap="square" rtlCol="0">
            <a:spAutoFit/>
          </a:bodyPr>
          <a:lstStyle/>
          <a:p>
            <a:r>
              <a:rPr lang="en-US" sz="2400" dirty="0" smtClean="0"/>
              <a:t>Identifier: </a:t>
            </a:r>
            <a:r>
              <a:rPr lang="en-US" sz="2400" b="1" dirty="0" err="1" smtClean="0"/>
              <a:t>ReachCode</a:t>
            </a:r>
            <a:endParaRPr lang="en-US" sz="2400" b="1" dirty="0"/>
          </a:p>
        </p:txBody>
      </p:sp>
      <p:sp>
        <p:nvSpPr>
          <p:cNvPr id="10" name="TextBox 9"/>
          <p:cNvSpPr txBox="1"/>
          <p:nvPr/>
        </p:nvSpPr>
        <p:spPr>
          <a:xfrm>
            <a:off x="5348436" y="5682443"/>
            <a:ext cx="3528392" cy="461665"/>
          </a:xfrm>
          <a:prstGeom prst="rect">
            <a:avLst/>
          </a:prstGeom>
          <a:noFill/>
        </p:spPr>
        <p:txBody>
          <a:bodyPr wrap="square" rtlCol="0">
            <a:spAutoFit/>
          </a:bodyPr>
          <a:lstStyle/>
          <a:p>
            <a:r>
              <a:rPr lang="en-US" sz="2400" dirty="0"/>
              <a:t>Identifier: </a:t>
            </a:r>
            <a:r>
              <a:rPr lang="en-US" sz="2400" b="1" dirty="0"/>
              <a:t>COMID</a:t>
            </a:r>
          </a:p>
        </p:txBody>
      </p:sp>
    </p:spTree>
    <p:extLst>
      <p:ext uri="{BB962C8B-B14F-4D97-AF65-F5344CB8AC3E}">
        <p14:creationId xmlns:p14="http://schemas.microsoft.com/office/powerpoint/2010/main" val="129957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smtClean="0"/>
              <a:t>Flowline</a:t>
            </a:r>
            <a:r>
              <a:rPr lang="en-US" dirty="0" smtClean="0"/>
              <a:t> Hierarchy Example</a:t>
            </a:r>
            <a:endParaRPr lang="en-US"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1628800"/>
            <a:ext cx="5591175" cy="509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1628800"/>
            <a:ext cx="5133975"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接箭头连接符 5"/>
          <p:cNvCxnSpPr/>
          <p:nvPr/>
        </p:nvCxnSpPr>
        <p:spPr>
          <a:xfrm flipH="1">
            <a:off x="2411760" y="2924944"/>
            <a:ext cx="720080" cy="144016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5868144" y="4365104"/>
            <a:ext cx="1800200" cy="36004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3065934" y="4948386"/>
            <a:ext cx="1872208"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3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A Percentage Measure System</a:t>
            </a:r>
            <a:br>
              <a:rPr lang="en-US" dirty="0" smtClean="0"/>
            </a:br>
            <a:r>
              <a:rPr lang="en-US" dirty="0" smtClean="0"/>
              <a:t>Set up for Every Reach</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0839" y="1480828"/>
            <a:ext cx="6842323" cy="5346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96224" y="5324632"/>
            <a:ext cx="504056" cy="584775"/>
          </a:xfrm>
          <a:prstGeom prst="rect">
            <a:avLst/>
          </a:prstGeom>
          <a:noFill/>
        </p:spPr>
        <p:txBody>
          <a:bodyPr wrap="square" rtlCol="0">
            <a:spAutoFit/>
          </a:bodyPr>
          <a:lstStyle/>
          <a:p>
            <a:pPr algn="ctr"/>
            <a:r>
              <a:rPr lang="en-US" sz="3200" dirty="0" smtClean="0">
                <a:solidFill>
                  <a:srgbClr val="FF0000"/>
                </a:solidFill>
              </a:rPr>
              <a:t>0</a:t>
            </a:r>
            <a:endParaRPr lang="en-US" sz="3200" dirty="0">
              <a:solidFill>
                <a:srgbClr val="FF0000"/>
              </a:solidFill>
            </a:endParaRPr>
          </a:p>
        </p:txBody>
      </p:sp>
      <p:sp>
        <p:nvSpPr>
          <p:cNvPr id="5" name="椭圆 4"/>
          <p:cNvSpPr/>
          <p:nvPr/>
        </p:nvSpPr>
        <p:spPr>
          <a:xfrm>
            <a:off x="6684764" y="5912988"/>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椭圆 6"/>
          <p:cNvSpPr/>
          <p:nvPr/>
        </p:nvSpPr>
        <p:spPr>
          <a:xfrm>
            <a:off x="6300192" y="5577228"/>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椭圆 7"/>
          <p:cNvSpPr/>
          <p:nvPr/>
        </p:nvSpPr>
        <p:spPr>
          <a:xfrm>
            <a:off x="2339752" y="2618904"/>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53692" y="2924944"/>
            <a:ext cx="1080120" cy="584775"/>
          </a:xfrm>
          <a:prstGeom prst="rect">
            <a:avLst/>
          </a:prstGeom>
          <a:noFill/>
        </p:spPr>
        <p:txBody>
          <a:bodyPr wrap="square" rtlCol="0">
            <a:spAutoFit/>
          </a:bodyPr>
          <a:lstStyle/>
          <a:p>
            <a:pPr algn="ctr"/>
            <a:r>
              <a:rPr lang="en-US" sz="3200" dirty="0">
                <a:solidFill>
                  <a:srgbClr val="FF0000"/>
                </a:solidFill>
              </a:rPr>
              <a:t>100</a:t>
            </a:r>
          </a:p>
        </p:txBody>
      </p:sp>
      <p:sp>
        <p:nvSpPr>
          <p:cNvPr id="9" name="TextBox 8"/>
          <p:cNvSpPr txBox="1"/>
          <p:nvPr/>
        </p:nvSpPr>
        <p:spPr>
          <a:xfrm>
            <a:off x="6408192" y="6056818"/>
            <a:ext cx="1584176" cy="369332"/>
          </a:xfrm>
          <a:prstGeom prst="rect">
            <a:avLst/>
          </a:prstGeom>
          <a:noFill/>
        </p:spPr>
        <p:txBody>
          <a:bodyPr wrap="square" rtlCol="0">
            <a:spAutoFit/>
          </a:bodyPr>
          <a:lstStyle/>
          <a:p>
            <a:pPr algn="ctr"/>
            <a:r>
              <a:rPr lang="en-US" dirty="0" err="1" smtClean="0"/>
              <a:t>FromMeas</a:t>
            </a:r>
            <a:r>
              <a:rPr lang="en-US" dirty="0" smtClean="0"/>
              <a:t>: 0</a:t>
            </a:r>
            <a:endParaRPr lang="en-US" dirty="0"/>
          </a:p>
        </p:txBody>
      </p:sp>
      <p:sp>
        <p:nvSpPr>
          <p:cNvPr id="11" name="TextBox 10"/>
          <p:cNvSpPr txBox="1"/>
          <p:nvPr/>
        </p:nvSpPr>
        <p:spPr>
          <a:xfrm>
            <a:off x="4680918" y="5738950"/>
            <a:ext cx="1836216" cy="369332"/>
          </a:xfrm>
          <a:prstGeom prst="rect">
            <a:avLst/>
          </a:prstGeom>
          <a:noFill/>
        </p:spPr>
        <p:txBody>
          <a:bodyPr wrap="square" rtlCol="0">
            <a:spAutoFit/>
          </a:bodyPr>
          <a:lstStyle/>
          <a:p>
            <a:pPr algn="ctr"/>
            <a:r>
              <a:rPr lang="en-US" dirty="0" err="1" smtClean="0"/>
              <a:t>ToMeas</a:t>
            </a:r>
            <a:r>
              <a:rPr lang="en-US" dirty="0" smtClean="0"/>
              <a:t>: 9.0024</a:t>
            </a:r>
            <a:endParaRPr lang="en-US" dirty="0"/>
          </a:p>
        </p:txBody>
      </p:sp>
      <p:sp>
        <p:nvSpPr>
          <p:cNvPr id="12" name="TextBox 11"/>
          <p:cNvSpPr txBox="1"/>
          <p:nvPr/>
        </p:nvSpPr>
        <p:spPr>
          <a:xfrm>
            <a:off x="5382084" y="4909810"/>
            <a:ext cx="2070236" cy="369332"/>
          </a:xfrm>
          <a:prstGeom prst="rect">
            <a:avLst/>
          </a:prstGeom>
          <a:noFill/>
        </p:spPr>
        <p:txBody>
          <a:bodyPr wrap="square" rtlCol="0">
            <a:spAutoFit/>
          </a:bodyPr>
          <a:lstStyle/>
          <a:p>
            <a:pPr algn="ctr"/>
            <a:r>
              <a:rPr lang="en-US" dirty="0" err="1" smtClean="0"/>
              <a:t>FromMeas</a:t>
            </a:r>
            <a:r>
              <a:rPr lang="en-US" dirty="0" smtClean="0"/>
              <a:t>: 9.0024</a:t>
            </a:r>
            <a:endParaRPr lang="en-US" dirty="0"/>
          </a:p>
        </p:txBody>
      </p:sp>
      <p:sp>
        <p:nvSpPr>
          <p:cNvPr id="13" name="TextBox 12"/>
          <p:cNvSpPr txBox="1"/>
          <p:nvPr/>
        </p:nvSpPr>
        <p:spPr>
          <a:xfrm>
            <a:off x="1412634" y="2109292"/>
            <a:ext cx="2070236" cy="369332"/>
          </a:xfrm>
          <a:prstGeom prst="rect">
            <a:avLst/>
          </a:prstGeom>
          <a:noFill/>
        </p:spPr>
        <p:txBody>
          <a:bodyPr wrap="square" rtlCol="0">
            <a:spAutoFit/>
          </a:bodyPr>
          <a:lstStyle/>
          <a:p>
            <a:pPr algn="ctr"/>
            <a:r>
              <a:rPr lang="en-US" dirty="0" err="1" smtClean="0"/>
              <a:t>ToMeas</a:t>
            </a:r>
            <a:r>
              <a:rPr lang="en-US" dirty="0" smtClean="0"/>
              <a:t>: 100</a:t>
            </a:r>
            <a:endParaRPr lang="en-US" dirty="0"/>
          </a:p>
        </p:txBody>
      </p:sp>
    </p:spTree>
    <p:extLst>
      <p:ext uri="{BB962C8B-B14F-4D97-AF65-F5344CB8AC3E}">
        <p14:creationId xmlns:p14="http://schemas.microsoft.com/office/powerpoint/2010/main" val="214143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animBg="1"/>
      <p:bldP spid="6" grpId="0"/>
      <p:bldP spid="9" grpId="0"/>
      <p:bldP spid="11" grpId="0"/>
      <p:bldP spid="12" grpId="0"/>
      <p:bldP spid="1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1099</Words>
  <Application>Microsoft Office PowerPoint</Application>
  <PresentationFormat>On-screen Show (4:3)</PresentationFormat>
  <Paragraphs>89</Paragraphs>
  <Slides>18</Slides>
  <Notes>11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宋体</vt:lpstr>
      <vt:lpstr>Arial</vt:lpstr>
      <vt:lpstr>Calibri</vt:lpstr>
      <vt:lpstr>Office 主题​​</vt:lpstr>
      <vt:lpstr>NFIE-River: Building a national stream addressing system</vt:lpstr>
      <vt:lpstr>Task of NFIE-River</vt:lpstr>
      <vt:lpstr>Methods used to go From Discharge to Elevation</vt:lpstr>
      <vt:lpstr>The basic unit to organize river channel data —Cross Section</vt:lpstr>
      <vt:lpstr>My Research</vt:lpstr>
      <vt:lpstr>PowerPoint Presentation</vt:lpstr>
      <vt:lpstr>Hierarchy of NHD Flowline System</vt:lpstr>
      <vt:lpstr>Flowline Hierarchy Example</vt:lpstr>
      <vt:lpstr>A Percentage Measure System Set up for Every Reach</vt:lpstr>
      <vt:lpstr>Locate Cross Section on Flowline</vt:lpstr>
      <vt:lpstr>More Complicated Case</vt:lpstr>
      <vt:lpstr>Case Study: North Carolina  Cross Section Dataset 17637 Cross Sections</vt:lpstr>
      <vt:lpstr>Add NHD Flowline Layer</vt:lpstr>
      <vt:lpstr>Create Intersections 19137 in total</vt:lpstr>
      <vt:lpstr>Delete Excess Intersections 19137     17223</vt:lpstr>
      <vt:lpstr>Do Linear Reference for Each Intersection Then Return Measure Value to Cross Section Line 17191 Cross Section Location Decided</vt:lpstr>
      <vt:lpstr>Difference In Numbers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NFIE-River: hydraulic modeling using cross-sections</dc:title>
  <dc:creator>Microsoft</dc:creator>
  <cp:lastModifiedBy>Maidment, David R</cp:lastModifiedBy>
  <cp:revision>41</cp:revision>
  <dcterms:created xsi:type="dcterms:W3CDTF">2015-05-01T19:03:47Z</dcterms:created>
  <dcterms:modified xsi:type="dcterms:W3CDTF">2015-05-06T15:30:58Z</dcterms:modified>
</cp:coreProperties>
</file>