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4" r:id="rId3"/>
    <p:sldMasterId id="2147483697" r:id="rId4"/>
    <p:sldMasterId id="2147483709" r:id="rId5"/>
    <p:sldMasterId id="2147483757" r:id="rId6"/>
    <p:sldMasterId id="2147483769" r:id="rId7"/>
    <p:sldMasterId id="2147483781" r:id="rId8"/>
  </p:sldMasterIdLst>
  <p:notesMasterIdLst>
    <p:notesMasterId r:id="rId54"/>
  </p:notesMasterIdLst>
  <p:sldIdLst>
    <p:sldId id="256" r:id="rId9"/>
    <p:sldId id="317" r:id="rId10"/>
    <p:sldId id="257" r:id="rId11"/>
    <p:sldId id="308" r:id="rId12"/>
    <p:sldId id="259" r:id="rId13"/>
    <p:sldId id="266" r:id="rId14"/>
    <p:sldId id="260" r:id="rId15"/>
    <p:sldId id="263" r:id="rId16"/>
    <p:sldId id="265" r:id="rId17"/>
    <p:sldId id="267" r:id="rId18"/>
    <p:sldId id="275" r:id="rId19"/>
    <p:sldId id="299" r:id="rId20"/>
    <p:sldId id="281" r:id="rId21"/>
    <p:sldId id="282" r:id="rId22"/>
    <p:sldId id="283" r:id="rId23"/>
    <p:sldId id="306" r:id="rId24"/>
    <p:sldId id="307" r:id="rId25"/>
    <p:sldId id="303" r:id="rId26"/>
    <p:sldId id="304" r:id="rId27"/>
    <p:sldId id="305" r:id="rId28"/>
    <p:sldId id="316" r:id="rId29"/>
    <p:sldId id="309" r:id="rId30"/>
    <p:sldId id="288" r:id="rId31"/>
    <p:sldId id="285" r:id="rId32"/>
    <p:sldId id="310" r:id="rId33"/>
    <p:sldId id="278" r:id="rId34"/>
    <p:sldId id="280" r:id="rId35"/>
    <p:sldId id="311" r:id="rId36"/>
    <p:sldId id="298" r:id="rId37"/>
    <p:sldId id="313" r:id="rId38"/>
    <p:sldId id="296" r:id="rId39"/>
    <p:sldId id="314" r:id="rId40"/>
    <p:sldId id="297" r:id="rId41"/>
    <p:sldId id="270" r:id="rId42"/>
    <p:sldId id="274" r:id="rId43"/>
    <p:sldId id="271" r:id="rId44"/>
    <p:sldId id="286" r:id="rId45"/>
    <p:sldId id="272" r:id="rId46"/>
    <p:sldId id="273" r:id="rId47"/>
    <p:sldId id="264" r:id="rId48"/>
    <p:sldId id="292" r:id="rId49"/>
    <p:sldId id="322" r:id="rId50"/>
    <p:sldId id="319" r:id="rId51"/>
    <p:sldId id="320" r:id="rId52"/>
    <p:sldId id="321"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345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31" autoAdjust="0"/>
    <p:restoredTop sz="77892" autoAdjust="0"/>
  </p:normalViewPr>
  <p:slideViewPr>
    <p:cSldViewPr snapToGrid="0" snapToObjects="1">
      <p:cViewPr varScale="1">
        <p:scale>
          <a:sx n="107" d="100"/>
          <a:sy n="107" d="100"/>
        </p:scale>
        <p:origin x="-1968" y="-112"/>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113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notesMaster" Target="notesMasters/notes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CFFA11-7B2F-4144-BAD7-02D103D8CB2F}" type="datetimeFigureOut">
              <a:rPr lang="en-US" smtClean="0"/>
              <a:t>2/18/15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4B1322-6554-8445-8574-7BB03C21D722}" type="slidenum">
              <a:rPr lang="en-US" smtClean="0"/>
              <a:t>‹#›</a:t>
            </a:fld>
            <a:endParaRPr lang="en-US"/>
          </a:p>
        </p:txBody>
      </p:sp>
    </p:spTree>
    <p:extLst>
      <p:ext uri="{BB962C8B-B14F-4D97-AF65-F5344CB8AC3E}">
        <p14:creationId xmlns:p14="http://schemas.microsoft.com/office/powerpoint/2010/main" val="36377065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a:t>
            </a:r>
          </a:p>
          <a:p>
            <a:r>
              <a:rPr lang="en-US" dirty="0" smtClean="0"/>
              <a:t>Source: OGC Reference Model</a:t>
            </a:r>
          </a:p>
          <a:p>
            <a:r>
              <a:rPr lang="en-US" dirty="0" smtClean="0"/>
              <a:t>URL: </a:t>
            </a:r>
            <a:endParaRPr lang="en-US" dirty="0"/>
          </a:p>
        </p:txBody>
      </p:sp>
      <p:sp>
        <p:nvSpPr>
          <p:cNvPr id="4" name="Slide Number Placeholder 3"/>
          <p:cNvSpPr>
            <a:spLocks noGrp="1"/>
          </p:cNvSpPr>
          <p:nvPr>
            <p:ph type="sldNum" sz="quarter" idx="10"/>
          </p:nvPr>
        </p:nvSpPr>
        <p:spPr/>
        <p:txBody>
          <a:bodyPr/>
          <a:lstStyle/>
          <a:p>
            <a:fld id="{004B1322-6554-8445-8574-7BB03C21D722}" type="slidenum">
              <a:rPr lang="en-US" smtClean="0"/>
              <a:t>5</a:t>
            </a:fld>
            <a:endParaRPr lang="en-US"/>
          </a:p>
        </p:txBody>
      </p:sp>
    </p:spTree>
    <p:extLst>
      <p:ext uri="{BB962C8B-B14F-4D97-AF65-F5344CB8AC3E}">
        <p14:creationId xmlns:p14="http://schemas.microsoft.com/office/powerpoint/2010/main" val="935692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Sample output taken</a:t>
            </a:r>
            <a:r>
              <a:rPr lang="en-US" baseline="0" dirty="0" smtClean="0"/>
              <a:t> on Feb 16, 2015:  http://</a:t>
            </a:r>
            <a:r>
              <a:rPr lang="en-US" baseline="0" dirty="0" err="1" smtClean="0"/>
              <a:t>waterservices.usgs.gov</a:t>
            </a:r>
            <a:r>
              <a:rPr lang="en-US" baseline="0" dirty="0" smtClean="0"/>
              <a:t>/</a:t>
            </a:r>
            <a:r>
              <a:rPr lang="en-US" baseline="0" dirty="0" err="1" smtClean="0"/>
              <a:t>nwis</a:t>
            </a:r>
            <a:r>
              <a:rPr lang="en-US" baseline="0" dirty="0" smtClean="0"/>
              <a:t>/iv/?format=waterml,2.0&amp;sites=08158000&amp;period=P1D&amp;parameterCd=00060</a:t>
            </a:r>
            <a:endParaRPr lang="en-US" dirty="0" smtClean="0"/>
          </a:p>
          <a:p>
            <a:endParaRPr lang="en-US" dirty="0"/>
          </a:p>
        </p:txBody>
      </p:sp>
      <p:sp>
        <p:nvSpPr>
          <p:cNvPr id="4" name="Slide Number Placeholder 3"/>
          <p:cNvSpPr>
            <a:spLocks noGrp="1"/>
          </p:cNvSpPr>
          <p:nvPr>
            <p:ph type="sldNum" sz="quarter" idx="10"/>
          </p:nvPr>
        </p:nvSpPr>
        <p:spPr/>
        <p:txBody>
          <a:bodyPr/>
          <a:lstStyle/>
          <a:p>
            <a:fld id="{004B1322-6554-8445-8574-7BB03C21D722}" type="slidenum">
              <a:rPr lang="en-US" smtClean="0"/>
              <a:t>19</a:t>
            </a:fld>
            <a:endParaRPr lang="en-US"/>
          </a:p>
        </p:txBody>
      </p:sp>
    </p:spTree>
    <p:extLst>
      <p:ext uri="{BB962C8B-B14F-4D97-AF65-F5344CB8AC3E}">
        <p14:creationId xmlns:p14="http://schemas.microsoft.com/office/powerpoint/2010/main" val="327382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Sample output taken</a:t>
            </a:r>
            <a:r>
              <a:rPr lang="en-US" baseline="0" dirty="0" smtClean="0"/>
              <a:t> on Feb 16, 2015:  http://</a:t>
            </a:r>
            <a:r>
              <a:rPr lang="en-US" baseline="0" dirty="0" err="1" smtClean="0"/>
              <a:t>waterservices.usgs.gov</a:t>
            </a:r>
            <a:r>
              <a:rPr lang="en-US" baseline="0" dirty="0" smtClean="0"/>
              <a:t>/</a:t>
            </a:r>
            <a:r>
              <a:rPr lang="en-US" baseline="0" dirty="0" err="1" smtClean="0"/>
              <a:t>nwis</a:t>
            </a:r>
            <a:r>
              <a:rPr lang="en-US" baseline="0" dirty="0" smtClean="0"/>
              <a:t>/iv/?format=waterml,2.0&amp;sites=08158000&amp;period=P1D&amp;parameterCd=00060</a:t>
            </a:r>
            <a:endParaRPr lang="en-US" dirty="0" smtClean="0"/>
          </a:p>
          <a:p>
            <a:endParaRPr lang="en-US" dirty="0"/>
          </a:p>
        </p:txBody>
      </p:sp>
      <p:sp>
        <p:nvSpPr>
          <p:cNvPr id="4" name="Slide Number Placeholder 3"/>
          <p:cNvSpPr>
            <a:spLocks noGrp="1"/>
          </p:cNvSpPr>
          <p:nvPr>
            <p:ph type="sldNum" sz="quarter" idx="10"/>
          </p:nvPr>
        </p:nvSpPr>
        <p:spPr/>
        <p:txBody>
          <a:bodyPr/>
          <a:lstStyle/>
          <a:p>
            <a:fld id="{004B1322-6554-8445-8574-7BB03C21D722}" type="slidenum">
              <a:rPr lang="en-US" smtClean="0"/>
              <a:t>20</a:t>
            </a:fld>
            <a:endParaRPr lang="en-US"/>
          </a:p>
        </p:txBody>
      </p:sp>
    </p:spTree>
    <p:extLst>
      <p:ext uri="{BB962C8B-B14F-4D97-AF65-F5344CB8AC3E}">
        <p14:creationId xmlns:p14="http://schemas.microsoft.com/office/powerpoint/2010/main" val="4152693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 schema</a:t>
            </a:r>
            <a:r>
              <a:rPr lang="en-US" baseline="0" dirty="0" smtClean="0"/>
              <a:t> and examples:  http://</a:t>
            </a:r>
            <a:r>
              <a:rPr lang="en-US" baseline="0" dirty="0" err="1" smtClean="0"/>
              <a:t>schemas.opengis.net</a:t>
            </a:r>
            <a:r>
              <a:rPr lang="en-US" baseline="0" dirty="0" smtClean="0"/>
              <a:t>/</a:t>
            </a:r>
            <a:r>
              <a:rPr lang="en-US" baseline="0" dirty="0" err="1" smtClean="0"/>
              <a:t>waterml</a:t>
            </a:r>
            <a:r>
              <a:rPr lang="en-US" baseline="0" dirty="0" smtClean="0"/>
              <a:t>/ </a:t>
            </a:r>
            <a:endParaRPr lang="en-US" baseline="0" dirty="0" smtClean="0"/>
          </a:p>
          <a:p>
            <a:endParaRPr lang="en-US" baseline="0" dirty="0" smtClean="0"/>
          </a:p>
          <a:p>
            <a:r>
              <a:rPr lang="en-US" baseline="0" dirty="0" smtClean="0"/>
              <a:t>The namespaces that appear </a:t>
            </a:r>
            <a:endParaRPr lang="en-US" dirty="0"/>
          </a:p>
        </p:txBody>
      </p:sp>
      <p:sp>
        <p:nvSpPr>
          <p:cNvPr id="4" name="Slide Number Placeholder 3"/>
          <p:cNvSpPr>
            <a:spLocks noGrp="1"/>
          </p:cNvSpPr>
          <p:nvPr>
            <p:ph type="sldNum" sz="quarter" idx="10"/>
          </p:nvPr>
        </p:nvSpPr>
        <p:spPr/>
        <p:txBody>
          <a:bodyPr/>
          <a:lstStyle/>
          <a:p>
            <a:fld id="{004B1322-6554-8445-8574-7BB03C21D722}" type="slidenum">
              <a:rPr lang="en-US" smtClean="0"/>
              <a:t>21</a:t>
            </a:fld>
            <a:endParaRPr lang="en-US"/>
          </a:p>
        </p:txBody>
      </p:sp>
    </p:spTree>
    <p:extLst>
      <p:ext uri="{BB962C8B-B14F-4D97-AF65-F5344CB8AC3E}">
        <p14:creationId xmlns:p14="http://schemas.microsoft.com/office/powerpoint/2010/main" val="3480847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3D8EBA8-7F89-4F25-BB95-7FDB1D6E3416}" type="slidenum">
              <a:rPr lang="en-AU" smtClean="0">
                <a:solidFill>
                  <a:prstClr val="black"/>
                </a:solidFill>
                <a:latin typeface="Calibri"/>
              </a:rPr>
              <a:pPr/>
              <a:t>23</a:t>
            </a:fld>
            <a:endParaRPr lang="en-AU">
              <a:solidFill>
                <a:prstClr val="black"/>
              </a:solidFill>
              <a:latin typeface="Calibri"/>
            </a:endParaRPr>
          </a:p>
        </p:txBody>
      </p:sp>
    </p:spTree>
    <p:extLst>
      <p:ext uri="{BB962C8B-B14F-4D97-AF65-F5344CB8AC3E}">
        <p14:creationId xmlns:p14="http://schemas.microsoft.com/office/powerpoint/2010/main" val="1807313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pPr>
              <a:defRPr/>
            </a:pPr>
            <a:fld id="{5521A414-44EE-410C-A1B8-579872A9817C}" type="slidenum">
              <a:rPr lang="en-US">
                <a:solidFill>
                  <a:prstClr val="black"/>
                </a:solidFill>
                <a:latin typeface="Calibri"/>
              </a:rPr>
              <a:pPr>
                <a:defRPr/>
              </a:pPr>
              <a:t>24</a:t>
            </a:fld>
            <a:endParaRPr lang="en-US">
              <a:solidFill>
                <a:prstClr val="black"/>
              </a:solidFill>
              <a:latin typeface="Calibri"/>
            </a:endParaRPr>
          </a:p>
        </p:txBody>
      </p:sp>
      <p:sp>
        <p:nvSpPr>
          <p:cNvPr id="1515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15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Rating curves are developed on infrequent, as-needed basis, by taking direct measurements of depth and flow, and plotting the curve from this data. The curve is then used to convert real-time measurements of depth into real-time values of discharge.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object of WaterML 2.0 Part 2 is </a:t>
            </a:r>
            <a:r>
              <a:rPr lang="en-US" baseline="0" smtClean="0"/>
              <a:t>to apply the </a:t>
            </a:r>
            <a:r>
              <a:rPr lang="en-US" baseline="0" dirty="0" smtClean="0"/>
              <a:t>OGC O&amp;M conceptual model and WaterML XML schema to convey the set of (stage, discharge</a:t>
            </a:r>
            <a:r>
              <a:rPr lang="en-US" baseline="0" smtClean="0"/>
              <a:t>) values. </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Source:  </a:t>
            </a:r>
            <a:r>
              <a:rPr lang="en-US" sz="1200" baseline="0" dirty="0" smtClean="0">
                <a:solidFill>
                  <a:srgbClr val="FFFFFF"/>
                </a:solidFill>
              </a:rPr>
              <a:t>http://</a:t>
            </a:r>
            <a:r>
              <a:rPr lang="en-US" sz="1200" baseline="0" dirty="0" err="1" smtClean="0">
                <a:solidFill>
                  <a:srgbClr val="FFFFFF"/>
                </a:solidFill>
              </a:rPr>
              <a:t>water.usgs.gov</a:t>
            </a:r>
            <a:r>
              <a:rPr lang="en-US" sz="1200" baseline="0" dirty="0" smtClean="0">
                <a:solidFill>
                  <a:srgbClr val="FFFFFF"/>
                </a:solidFill>
              </a:rPr>
              <a:t>/</a:t>
            </a:r>
            <a:r>
              <a:rPr lang="en-US" sz="1200" baseline="0" dirty="0" err="1" smtClean="0">
                <a:solidFill>
                  <a:srgbClr val="FFFFFF"/>
                </a:solidFill>
              </a:rPr>
              <a:t>edu</a:t>
            </a:r>
            <a:r>
              <a:rPr lang="en-US" sz="1200" baseline="0" dirty="0" smtClean="0">
                <a:solidFill>
                  <a:srgbClr val="FFFFFF"/>
                </a:solidFill>
              </a:rPr>
              <a:t>/</a:t>
            </a:r>
            <a:r>
              <a:rPr lang="en-US" sz="1200" baseline="0" dirty="0" err="1" smtClean="0">
                <a:solidFill>
                  <a:srgbClr val="FFFFFF"/>
                </a:solidFill>
              </a:rPr>
              <a:t>measureflow.html</a:t>
            </a:r>
            <a:r>
              <a:rPr lang="en-US" sz="1200" baseline="0" dirty="0" smtClean="0">
                <a:solidFill>
                  <a:srgbClr val="FFFFFF"/>
                </a:solidFill>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rgbClr val="FFFFFF"/>
                </a:solidFill>
              </a:rPr>
              <a:t>See also:</a:t>
            </a:r>
            <a:r>
              <a:rPr lang="en-US" baseline="0" dirty="0" smtClean="0"/>
              <a:t> </a:t>
            </a:r>
            <a:r>
              <a:rPr lang="en-US" sz="1200" dirty="0" smtClean="0">
                <a:solidFill>
                  <a:srgbClr val="FFFFFF"/>
                </a:solidFill>
              </a:rPr>
              <a:t>OGC 13-021r3 WaterML 2.0 – Part 2.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pPr>
              <a:defRPr/>
            </a:pPr>
            <a:fld id="{5521A414-44EE-410C-A1B8-579872A9817C}" type="slidenum">
              <a:rPr lang="en-US">
                <a:solidFill>
                  <a:prstClr val="black"/>
                </a:solidFill>
                <a:latin typeface="Calibri"/>
              </a:rPr>
              <a:pPr>
                <a:defRPr/>
              </a:pPr>
              <a:t>26</a:t>
            </a:fld>
            <a:endParaRPr lang="en-US">
              <a:solidFill>
                <a:prstClr val="black"/>
              </a:solidFill>
              <a:latin typeface="Calibri"/>
            </a:endParaRPr>
          </a:p>
        </p:txBody>
      </p:sp>
      <p:sp>
        <p:nvSpPr>
          <p:cNvPr id="1515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155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Graph</a:t>
            </a:r>
            <a:r>
              <a:rPr lang="en-US" baseline="0" dirty="0" smtClean="0"/>
              <a:t> source:  http://</a:t>
            </a:r>
            <a:r>
              <a:rPr lang="en-US" baseline="0" dirty="0" err="1" smtClean="0"/>
              <a:t>waterdata.usgs.gov</a:t>
            </a:r>
            <a:r>
              <a:rPr lang="en-US" baseline="0" dirty="0" smtClean="0"/>
              <a:t>/</a:t>
            </a:r>
            <a:r>
              <a:rPr lang="en-US" baseline="0" dirty="0" err="1" smtClean="0"/>
              <a:t>nwis</a:t>
            </a:r>
            <a:r>
              <a:rPr lang="en-US" baseline="0" dirty="0" smtClean="0"/>
              <a:t>/uv?cb_00060=on&amp;cb_00065=on&amp;cb_00065=</a:t>
            </a:r>
            <a:r>
              <a:rPr lang="en-US" baseline="0" dirty="0" err="1" smtClean="0"/>
              <a:t>on&amp;format</a:t>
            </a:r>
            <a:r>
              <a:rPr lang="en-US" baseline="0" dirty="0" smtClean="0"/>
              <a:t>=</a:t>
            </a:r>
            <a:r>
              <a:rPr lang="en-US" baseline="0" dirty="0" err="1" smtClean="0"/>
              <a:t>gif_default&amp;site_no</a:t>
            </a:r>
            <a:r>
              <a:rPr lang="en-US" baseline="0" dirty="0" smtClean="0"/>
              <a:t>=08158000&amp;period=&amp;</a:t>
            </a:r>
            <a:r>
              <a:rPr lang="en-US" baseline="0" dirty="0" err="1" smtClean="0"/>
              <a:t>begin_date</a:t>
            </a:r>
            <a:r>
              <a:rPr lang="en-US" baseline="0" dirty="0" smtClean="0"/>
              <a:t>=2015-02-02&amp;end_date=2015-02-16</a:t>
            </a:r>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a:ln/>
        </p:spPr>
      </p:sp>
      <p:sp>
        <p:nvSpPr>
          <p:cNvPr id="583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dirty="0" smtClean="0">
                <a:ea typeface="ＭＳ Ｐゴシック" charset="0"/>
                <a:cs typeface="ＭＳ Ｐゴシック" charset="0"/>
              </a:rPr>
              <a:t>Increasingly, national water data is being published using</a:t>
            </a:r>
            <a:r>
              <a:rPr lang="en-US" baseline="0" dirty="0" smtClean="0">
                <a:ea typeface="ＭＳ Ｐゴシック" charset="0"/>
                <a:cs typeface="ＭＳ Ｐゴシック" charset="0"/>
              </a:rPr>
              <a:t> WaterML to describe time series of observations and model results. This is the current output from the US Geological Survey for one of their tens of thousands of river gauges (this one is on the Colorado River in Austin TX). </a:t>
            </a:r>
            <a:endParaRPr lang="en-US" dirty="0">
              <a:ea typeface="ＭＳ Ｐゴシック" charset="0"/>
              <a:cs typeface="ＭＳ Ｐゴシック"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752" eaLnBrk="0" hangingPunct="0">
              <a:defRPr sz="1000" b="1">
                <a:solidFill>
                  <a:schemeClr val="tx1"/>
                </a:solidFill>
                <a:latin typeface="CG Times" charset="0"/>
                <a:ea typeface="ＭＳ Ｐゴシック" charset="0"/>
                <a:cs typeface="ＭＳ Ｐゴシック" charset="0"/>
              </a:defRPr>
            </a:lvl1pPr>
            <a:lvl2pPr marL="737304" indent="-283578" defTabSz="913752" eaLnBrk="0" hangingPunct="0">
              <a:defRPr sz="1000" b="1">
                <a:solidFill>
                  <a:schemeClr val="tx1"/>
                </a:solidFill>
                <a:latin typeface="CG Times" charset="0"/>
                <a:ea typeface="ＭＳ Ｐゴシック" charset="0"/>
              </a:defRPr>
            </a:lvl2pPr>
            <a:lvl3pPr marL="1134313" indent="-226863" defTabSz="913752" eaLnBrk="0" hangingPunct="0">
              <a:defRPr sz="1000" b="1">
                <a:solidFill>
                  <a:schemeClr val="tx1"/>
                </a:solidFill>
                <a:latin typeface="CG Times" charset="0"/>
                <a:ea typeface="ＭＳ Ｐゴシック" charset="0"/>
              </a:defRPr>
            </a:lvl3pPr>
            <a:lvl4pPr marL="1588038" indent="-226863" defTabSz="913752" eaLnBrk="0" hangingPunct="0">
              <a:defRPr sz="1000" b="1">
                <a:solidFill>
                  <a:schemeClr val="tx1"/>
                </a:solidFill>
                <a:latin typeface="CG Times" charset="0"/>
                <a:ea typeface="ＭＳ Ｐゴシック" charset="0"/>
              </a:defRPr>
            </a:lvl4pPr>
            <a:lvl5pPr marL="2041764" indent="-226863" defTabSz="913752" eaLnBrk="0" hangingPunct="0">
              <a:defRPr sz="1000" b="1">
                <a:solidFill>
                  <a:schemeClr val="tx1"/>
                </a:solidFill>
                <a:latin typeface="CG Times" charset="0"/>
                <a:ea typeface="ＭＳ Ｐゴシック" charset="0"/>
              </a:defRPr>
            </a:lvl5pPr>
            <a:lvl6pPr marL="2495489" indent="-226863" defTabSz="913752" eaLnBrk="0" fontAlgn="base" hangingPunct="0">
              <a:spcBef>
                <a:spcPct val="0"/>
              </a:spcBef>
              <a:spcAft>
                <a:spcPct val="0"/>
              </a:spcAft>
              <a:defRPr sz="1000" b="1">
                <a:solidFill>
                  <a:schemeClr val="tx1"/>
                </a:solidFill>
                <a:latin typeface="CG Times" charset="0"/>
                <a:ea typeface="ＭＳ Ｐゴシック" charset="0"/>
              </a:defRPr>
            </a:lvl6pPr>
            <a:lvl7pPr marL="2949214" indent="-226863" defTabSz="913752" eaLnBrk="0" fontAlgn="base" hangingPunct="0">
              <a:spcBef>
                <a:spcPct val="0"/>
              </a:spcBef>
              <a:spcAft>
                <a:spcPct val="0"/>
              </a:spcAft>
              <a:defRPr sz="1000" b="1">
                <a:solidFill>
                  <a:schemeClr val="tx1"/>
                </a:solidFill>
                <a:latin typeface="CG Times" charset="0"/>
                <a:ea typeface="ＭＳ Ｐゴシック" charset="0"/>
              </a:defRPr>
            </a:lvl7pPr>
            <a:lvl8pPr marL="3402940" indent="-226863" defTabSz="913752" eaLnBrk="0" fontAlgn="base" hangingPunct="0">
              <a:spcBef>
                <a:spcPct val="0"/>
              </a:spcBef>
              <a:spcAft>
                <a:spcPct val="0"/>
              </a:spcAft>
              <a:defRPr sz="1000" b="1">
                <a:solidFill>
                  <a:schemeClr val="tx1"/>
                </a:solidFill>
                <a:latin typeface="CG Times" charset="0"/>
                <a:ea typeface="ＭＳ Ｐゴシック" charset="0"/>
              </a:defRPr>
            </a:lvl8pPr>
            <a:lvl9pPr marL="3856665" indent="-226863" defTabSz="913752" eaLnBrk="0" fontAlgn="base" hangingPunct="0">
              <a:spcBef>
                <a:spcPct val="0"/>
              </a:spcBef>
              <a:spcAft>
                <a:spcPct val="0"/>
              </a:spcAft>
              <a:defRPr sz="1000" b="1">
                <a:solidFill>
                  <a:schemeClr val="tx1"/>
                </a:solidFill>
                <a:latin typeface="CG Times" charset="0"/>
                <a:ea typeface="ＭＳ Ｐゴシック" charset="0"/>
              </a:defRPr>
            </a:lvl9pPr>
          </a:lstStyle>
          <a:p>
            <a:fld id="{FAA79957-7226-064B-9B4D-802AEDB78A37}" type="slidenum">
              <a:rPr lang="en-US" sz="1200">
                <a:solidFill>
                  <a:srgbClr val="000000"/>
                </a:solidFill>
                <a:latin typeface="Calibri" charset="0"/>
                <a:cs typeface="Arial" charset="0"/>
              </a:rPr>
              <a:pPr/>
              <a:t>27</a:t>
            </a:fld>
            <a:endParaRPr lang="en-US" sz="1200">
              <a:solidFill>
                <a:srgbClr val="000000"/>
              </a:solidFill>
              <a:latin typeface="Calibri" charset="0"/>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pPr>
              <a:defRPr/>
            </a:pPr>
            <a:fld id="{5521A414-44EE-410C-A1B8-579872A9817C}" type="slidenum">
              <a:rPr lang="en-US">
                <a:solidFill>
                  <a:prstClr val="black"/>
                </a:solidFill>
                <a:latin typeface="Calibri"/>
              </a:rPr>
              <a:pPr>
                <a:defRPr/>
              </a:pPr>
              <a:t>31</a:t>
            </a:fld>
            <a:endParaRPr lang="en-US">
              <a:solidFill>
                <a:prstClr val="black"/>
              </a:solidFill>
              <a:latin typeface="Calibri"/>
            </a:endParaRPr>
          </a:p>
        </p:txBody>
      </p:sp>
      <p:sp>
        <p:nvSpPr>
          <p:cNvPr id="1515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15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already have rating curves at gages, and we can determine rating curves for any cross-section developed for hydraulic models.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That still doesn’t give us rating curves for all the </a:t>
            </a:r>
            <a:r>
              <a:rPr lang="en-US" baseline="0" dirty="0" err="1" smtClean="0"/>
              <a:t>NHDPlus</a:t>
            </a:r>
            <a:r>
              <a:rPr lang="en-US" baseline="0" dirty="0" smtClean="0"/>
              <a:t> reaches.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can work from NED 10m, or LIDAR where available, to extract cross-sections where needed. Accuracy may vary!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Can then take a large-scale hydraulic model (SPRNT) to develop rating curves for all known cross-sections.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1400" b="1">
                <a:solidFill>
                  <a:schemeClr val="tx1"/>
                </a:solidFill>
                <a:latin typeface="Tahoma" charset="0"/>
                <a:ea typeface="ＭＳ Ｐゴシック" charset="0"/>
                <a:cs typeface="ＭＳ Ｐゴシック" charset="0"/>
              </a:defRPr>
            </a:lvl1pPr>
            <a:lvl2pPr marL="37931725" indent="-37474525" defTabSz="912813">
              <a:defRPr sz="1400" b="1">
                <a:solidFill>
                  <a:schemeClr val="tx1"/>
                </a:solidFill>
                <a:latin typeface="Tahoma" charset="0"/>
                <a:ea typeface="ＭＳ Ｐゴシック" charset="0"/>
              </a:defRPr>
            </a:lvl2pPr>
            <a:lvl3pPr>
              <a:defRPr sz="1400" b="1">
                <a:solidFill>
                  <a:schemeClr val="tx1"/>
                </a:solidFill>
                <a:latin typeface="Tahoma" charset="0"/>
                <a:ea typeface="ＭＳ Ｐゴシック" charset="0"/>
              </a:defRPr>
            </a:lvl3pPr>
            <a:lvl4pPr>
              <a:defRPr sz="1400" b="1">
                <a:solidFill>
                  <a:schemeClr val="tx1"/>
                </a:solidFill>
                <a:latin typeface="Tahoma" charset="0"/>
                <a:ea typeface="ＭＳ Ｐゴシック" charset="0"/>
              </a:defRPr>
            </a:lvl4pPr>
            <a:lvl5pPr>
              <a:defRPr sz="1400" b="1">
                <a:solidFill>
                  <a:schemeClr val="tx1"/>
                </a:solidFill>
                <a:latin typeface="Tahoma" charset="0"/>
                <a:ea typeface="ＭＳ Ｐゴシック" charset="0"/>
              </a:defRPr>
            </a:lvl5pPr>
            <a:lvl6pPr marL="457200" eaLnBrk="0" fontAlgn="base" hangingPunct="0">
              <a:spcBef>
                <a:spcPct val="0"/>
              </a:spcBef>
              <a:spcAft>
                <a:spcPct val="0"/>
              </a:spcAft>
              <a:defRPr sz="1400" b="1">
                <a:solidFill>
                  <a:schemeClr val="tx1"/>
                </a:solidFill>
                <a:latin typeface="Tahoma" charset="0"/>
                <a:ea typeface="ＭＳ Ｐゴシック" charset="0"/>
              </a:defRPr>
            </a:lvl6pPr>
            <a:lvl7pPr marL="914400" eaLnBrk="0" fontAlgn="base" hangingPunct="0">
              <a:spcBef>
                <a:spcPct val="0"/>
              </a:spcBef>
              <a:spcAft>
                <a:spcPct val="0"/>
              </a:spcAft>
              <a:defRPr sz="1400" b="1">
                <a:solidFill>
                  <a:schemeClr val="tx1"/>
                </a:solidFill>
                <a:latin typeface="Tahoma" charset="0"/>
                <a:ea typeface="ＭＳ Ｐゴシック" charset="0"/>
              </a:defRPr>
            </a:lvl7pPr>
            <a:lvl8pPr marL="1371600" eaLnBrk="0" fontAlgn="base" hangingPunct="0">
              <a:spcBef>
                <a:spcPct val="0"/>
              </a:spcBef>
              <a:spcAft>
                <a:spcPct val="0"/>
              </a:spcAft>
              <a:defRPr sz="1400" b="1">
                <a:solidFill>
                  <a:schemeClr val="tx1"/>
                </a:solidFill>
                <a:latin typeface="Tahoma" charset="0"/>
                <a:ea typeface="ＭＳ Ｐゴシック" charset="0"/>
              </a:defRPr>
            </a:lvl8pPr>
            <a:lvl9pPr marL="1828800" eaLnBrk="0" fontAlgn="base" hangingPunct="0">
              <a:spcBef>
                <a:spcPct val="0"/>
              </a:spcBef>
              <a:spcAft>
                <a:spcPct val="0"/>
              </a:spcAft>
              <a:defRPr sz="1400" b="1">
                <a:solidFill>
                  <a:schemeClr val="tx1"/>
                </a:solidFill>
                <a:latin typeface="Tahoma" charset="0"/>
                <a:ea typeface="ＭＳ Ｐゴシック" charset="0"/>
              </a:defRPr>
            </a:lvl9pPr>
          </a:lstStyle>
          <a:p>
            <a:fld id="{842AC0E6-30C6-0A45-85F4-8E3A6D2F2A85}" type="slidenum">
              <a:rPr lang="en-US" sz="1200">
                <a:latin typeface="Arial" charset="0"/>
              </a:rPr>
              <a:pPr/>
              <a:t>35</a:t>
            </a:fld>
            <a:endParaRPr lang="en-US" sz="1200">
              <a:latin typeface="Arial" charset="0"/>
            </a:endParaRPr>
          </a:p>
        </p:txBody>
      </p:sp>
      <p:sp>
        <p:nvSpPr>
          <p:cNvPr id="52227" name="Rectangle 7"/>
          <p:cNvSpPr txBox="1">
            <a:spLocks noGrp="1" noChangeArrowheads="1"/>
          </p:cNvSpPr>
          <p:nvPr/>
        </p:nvSpPr>
        <p:spPr bwMode="auto">
          <a:xfrm>
            <a:off x="3886200" y="8687039"/>
            <a:ext cx="2971800" cy="45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8" tIns="45639" rIns="91278" bIns="45639" anchor="b"/>
          <a:lstStyle>
            <a:lvl1pPr>
              <a:defRPr sz="1400" b="1">
                <a:solidFill>
                  <a:schemeClr val="tx1"/>
                </a:solidFill>
                <a:latin typeface="Tahoma" charset="0"/>
                <a:ea typeface="ＭＳ Ｐゴシック" charset="0"/>
                <a:cs typeface="ＭＳ Ｐゴシック" charset="0"/>
              </a:defRPr>
            </a:lvl1pPr>
            <a:lvl2pPr marL="37931725" indent="-37474525">
              <a:defRPr sz="1400" b="1">
                <a:solidFill>
                  <a:schemeClr val="tx1"/>
                </a:solidFill>
                <a:latin typeface="Tahoma" charset="0"/>
                <a:ea typeface="ＭＳ Ｐゴシック" charset="0"/>
              </a:defRPr>
            </a:lvl2pPr>
            <a:lvl3pPr>
              <a:defRPr sz="1400" b="1">
                <a:solidFill>
                  <a:schemeClr val="tx1"/>
                </a:solidFill>
                <a:latin typeface="Tahoma" charset="0"/>
                <a:ea typeface="ＭＳ Ｐゴシック" charset="0"/>
              </a:defRPr>
            </a:lvl3pPr>
            <a:lvl4pPr>
              <a:defRPr sz="1400" b="1">
                <a:solidFill>
                  <a:schemeClr val="tx1"/>
                </a:solidFill>
                <a:latin typeface="Tahoma" charset="0"/>
                <a:ea typeface="ＭＳ Ｐゴシック" charset="0"/>
              </a:defRPr>
            </a:lvl4pPr>
            <a:lvl5pPr>
              <a:defRPr sz="1400" b="1">
                <a:solidFill>
                  <a:schemeClr val="tx1"/>
                </a:solidFill>
                <a:latin typeface="Tahoma" charset="0"/>
                <a:ea typeface="ＭＳ Ｐゴシック" charset="0"/>
              </a:defRPr>
            </a:lvl5pPr>
            <a:lvl6pPr marL="457200" eaLnBrk="0" fontAlgn="base" hangingPunct="0">
              <a:spcBef>
                <a:spcPct val="0"/>
              </a:spcBef>
              <a:spcAft>
                <a:spcPct val="0"/>
              </a:spcAft>
              <a:defRPr sz="1400" b="1">
                <a:solidFill>
                  <a:schemeClr val="tx1"/>
                </a:solidFill>
                <a:latin typeface="Tahoma" charset="0"/>
                <a:ea typeface="ＭＳ Ｐゴシック" charset="0"/>
              </a:defRPr>
            </a:lvl6pPr>
            <a:lvl7pPr marL="914400" eaLnBrk="0" fontAlgn="base" hangingPunct="0">
              <a:spcBef>
                <a:spcPct val="0"/>
              </a:spcBef>
              <a:spcAft>
                <a:spcPct val="0"/>
              </a:spcAft>
              <a:defRPr sz="1400" b="1">
                <a:solidFill>
                  <a:schemeClr val="tx1"/>
                </a:solidFill>
                <a:latin typeface="Tahoma" charset="0"/>
                <a:ea typeface="ＭＳ Ｐゴシック" charset="0"/>
              </a:defRPr>
            </a:lvl7pPr>
            <a:lvl8pPr marL="1371600" eaLnBrk="0" fontAlgn="base" hangingPunct="0">
              <a:spcBef>
                <a:spcPct val="0"/>
              </a:spcBef>
              <a:spcAft>
                <a:spcPct val="0"/>
              </a:spcAft>
              <a:defRPr sz="1400" b="1">
                <a:solidFill>
                  <a:schemeClr val="tx1"/>
                </a:solidFill>
                <a:latin typeface="Tahoma" charset="0"/>
                <a:ea typeface="ＭＳ Ｐゴシック" charset="0"/>
              </a:defRPr>
            </a:lvl8pPr>
            <a:lvl9pPr marL="1828800" eaLnBrk="0" fontAlgn="base" hangingPunct="0">
              <a:spcBef>
                <a:spcPct val="0"/>
              </a:spcBef>
              <a:spcAft>
                <a:spcPct val="0"/>
              </a:spcAft>
              <a:defRPr sz="1400" b="1">
                <a:solidFill>
                  <a:schemeClr val="tx1"/>
                </a:solidFill>
                <a:latin typeface="Tahoma" charset="0"/>
                <a:ea typeface="ＭＳ Ｐゴシック" charset="0"/>
              </a:defRPr>
            </a:lvl9pPr>
          </a:lstStyle>
          <a:p>
            <a:pPr algn="r"/>
            <a:fld id="{D2A26096-D790-5D46-89EE-A039134F7FD0}" type="slidenum">
              <a:rPr lang="en-US" sz="1200">
                <a:latin typeface="Arial" charset="0"/>
              </a:rPr>
              <a:pPr algn="r"/>
              <a:t>35</a:t>
            </a:fld>
            <a:endParaRPr lang="en-US" sz="1200">
              <a:latin typeface="Arial" charset="0"/>
            </a:endParaRPr>
          </a:p>
        </p:txBody>
      </p:sp>
      <p:sp>
        <p:nvSpPr>
          <p:cNvPr id="52228" name="Rectangle 2"/>
          <p:cNvSpPr>
            <a:spLocks noGrp="1" noRot="1" noChangeAspect="1" noChangeArrowheads="1" noTextEdit="1"/>
          </p:cNvSpPr>
          <p:nvPr>
            <p:ph type="sldImg"/>
          </p:nvPr>
        </p:nvSpPr>
        <p:spPr>
          <a:xfrm>
            <a:off x="1143000" y="687388"/>
            <a:ext cx="4572000" cy="3430587"/>
          </a:xfrm>
          <a:solidFill>
            <a:srgbClr val="FFFFFF"/>
          </a:solidFill>
          <a:ln/>
        </p:spPr>
      </p:sp>
      <p:sp>
        <p:nvSpPr>
          <p:cNvPr id="52229" name="Rectangle 3"/>
          <p:cNvSpPr>
            <a:spLocks noGrp="1" noChangeArrowheads="1"/>
          </p:cNvSpPr>
          <p:nvPr>
            <p:ph type="body" idx="1"/>
          </p:nvPr>
        </p:nvSpPr>
        <p:spPr>
          <a:xfrm>
            <a:off x="914400" y="4343520"/>
            <a:ext cx="5029200" cy="4112651"/>
          </a:xfrm>
          <a:solidFill>
            <a:srgbClr val="FFFFFF"/>
          </a:solidFill>
          <a:ln>
            <a:solidFill>
              <a:srgbClr val="000000"/>
            </a:solidFill>
          </a:ln>
        </p:spPr>
        <p:txBody>
          <a:bodyPr lIns="89571" tIns="44786" rIns="89571" bIns="44786"/>
          <a:lstStyle/>
          <a:p>
            <a:pPr eaLnBrk="1" hangingPunct="1"/>
            <a:r>
              <a:rPr lang="en-US">
                <a:latin typeface="Arial" charset="0"/>
                <a:ea typeface="ＭＳ Ｐゴシック" charset="0"/>
                <a:cs typeface="Arial" charset="0"/>
              </a:rPr>
              <a:t>We have a broad definition of sensor – anything that has an IP address, provides information, and/or can be tasked to provide information.  Sensors include imaging satellites, weather observing equipment, webcams, water quality monitoring devices, stream gages, stress gages – even a car can be considered a sensor, provided that it can report its location.   The OGC Sensor Web Enablement (SWE) standards framework was designed to work with core OGC web services standards to provide for the registration, discovery, access, fusion and use of sensors and sensor data.  </a:t>
            </a:r>
          </a:p>
          <a:p>
            <a:pPr eaLnBrk="1" hangingPunct="1"/>
            <a:endParaRPr lang="en-US">
              <a:latin typeface="Arial" charset="0"/>
              <a:ea typeface="ＭＳ Ｐゴシック" charset="0"/>
              <a:cs typeface="Arial" charset="0"/>
            </a:endParaRPr>
          </a:p>
          <a:p>
            <a:pPr eaLnBrk="1" hangingPunct="1"/>
            <a:endParaRPr lang="en-US">
              <a:latin typeface="Arial" charset="0"/>
              <a:ea typeface="ＭＳ Ｐゴシック" charset="0"/>
              <a:cs typeface="Arial" charset="0"/>
            </a:endParaRPr>
          </a:p>
        </p:txBody>
      </p:sp>
    </p:spTree>
    <p:extLst>
      <p:ext uri="{BB962C8B-B14F-4D97-AF65-F5344CB8AC3E}">
        <p14:creationId xmlns:p14="http://schemas.microsoft.com/office/powerpoint/2010/main" val="3791880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1400" b="1">
                <a:solidFill>
                  <a:schemeClr val="tx1"/>
                </a:solidFill>
                <a:latin typeface="Tahoma" charset="0"/>
                <a:ea typeface="ＭＳ Ｐゴシック" charset="0"/>
                <a:cs typeface="ＭＳ Ｐゴシック" charset="0"/>
              </a:defRPr>
            </a:lvl1pPr>
            <a:lvl2pPr marL="37931725" indent="-37474525" defTabSz="912813">
              <a:defRPr sz="1400" b="1">
                <a:solidFill>
                  <a:schemeClr val="tx1"/>
                </a:solidFill>
                <a:latin typeface="Tahoma" charset="0"/>
                <a:ea typeface="ＭＳ Ｐゴシック" charset="0"/>
              </a:defRPr>
            </a:lvl2pPr>
            <a:lvl3pPr>
              <a:defRPr sz="1400" b="1">
                <a:solidFill>
                  <a:schemeClr val="tx1"/>
                </a:solidFill>
                <a:latin typeface="Tahoma" charset="0"/>
                <a:ea typeface="ＭＳ Ｐゴシック" charset="0"/>
              </a:defRPr>
            </a:lvl3pPr>
            <a:lvl4pPr>
              <a:defRPr sz="1400" b="1">
                <a:solidFill>
                  <a:schemeClr val="tx1"/>
                </a:solidFill>
                <a:latin typeface="Tahoma" charset="0"/>
                <a:ea typeface="ＭＳ Ｐゴシック" charset="0"/>
              </a:defRPr>
            </a:lvl4pPr>
            <a:lvl5pPr>
              <a:defRPr sz="1400" b="1">
                <a:solidFill>
                  <a:schemeClr val="tx1"/>
                </a:solidFill>
                <a:latin typeface="Tahoma" charset="0"/>
                <a:ea typeface="ＭＳ Ｐゴシック" charset="0"/>
              </a:defRPr>
            </a:lvl5pPr>
            <a:lvl6pPr marL="457200" eaLnBrk="0" fontAlgn="base" hangingPunct="0">
              <a:spcBef>
                <a:spcPct val="0"/>
              </a:spcBef>
              <a:spcAft>
                <a:spcPct val="0"/>
              </a:spcAft>
              <a:defRPr sz="1400" b="1">
                <a:solidFill>
                  <a:schemeClr val="tx1"/>
                </a:solidFill>
                <a:latin typeface="Tahoma" charset="0"/>
                <a:ea typeface="ＭＳ Ｐゴシック" charset="0"/>
              </a:defRPr>
            </a:lvl6pPr>
            <a:lvl7pPr marL="914400" eaLnBrk="0" fontAlgn="base" hangingPunct="0">
              <a:spcBef>
                <a:spcPct val="0"/>
              </a:spcBef>
              <a:spcAft>
                <a:spcPct val="0"/>
              </a:spcAft>
              <a:defRPr sz="1400" b="1">
                <a:solidFill>
                  <a:schemeClr val="tx1"/>
                </a:solidFill>
                <a:latin typeface="Tahoma" charset="0"/>
                <a:ea typeface="ＭＳ Ｐゴシック" charset="0"/>
              </a:defRPr>
            </a:lvl7pPr>
            <a:lvl8pPr marL="1371600" eaLnBrk="0" fontAlgn="base" hangingPunct="0">
              <a:spcBef>
                <a:spcPct val="0"/>
              </a:spcBef>
              <a:spcAft>
                <a:spcPct val="0"/>
              </a:spcAft>
              <a:defRPr sz="1400" b="1">
                <a:solidFill>
                  <a:schemeClr val="tx1"/>
                </a:solidFill>
                <a:latin typeface="Tahoma" charset="0"/>
                <a:ea typeface="ＭＳ Ｐゴシック" charset="0"/>
              </a:defRPr>
            </a:lvl8pPr>
            <a:lvl9pPr marL="1828800" eaLnBrk="0" fontAlgn="base" hangingPunct="0">
              <a:spcBef>
                <a:spcPct val="0"/>
              </a:spcBef>
              <a:spcAft>
                <a:spcPct val="0"/>
              </a:spcAft>
              <a:defRPr sz="1400" b="1">
                <a:solidFill>
                  <a:schemeClr val="tx1"/>
                </a:solidFill>
                <a:latin typeface="Tahoma" charset="0"/>
                <a:ea typeface="ＭＳ Ｐゴシック" charset="0"/>
              </a:defRPr>
            </a:lvl9pPr>
          </a:lstStyle>
          <a:p>
            <a:fld id="{0DD3C595-4307-B74C-B905-1F76F60020DE}" type="slidenum">
              <a:rPr lang="en-US" sz="1200">
                <a:latin typeface="Arial" charset="0"/>
              </a:rPr>
              <a:pPr/>
              <a:t>36</a:t>
            </a:fld>
            <a:endParaRPr lang="en-US" sz="1200">
              <a:latin typeface="Arial" charset="0"/>
            </a:endParaRPr>
          </a:p>
        </p:txBody>
      </p:sp>
      <p:sp>
        <p:nvSpPr>
          <p:cNvPr id="46083" name="Text Box 2"/>
          <p:cNvSpPr txBox="1">
            <a:spLocks noChangeArrowheads="1"/>
          </p:cNvSpPr>
          <p:nvPr/>
        </p:nvSpPr>
        <p:spPr bwMode="auto">
          <a:xfrm>
            <a:off x="1143000" y="678277"/>
            <a:ext cx="4572000" cy="3394569"/>
          </a:xfrm>
          <a:prstGeom prst="rect">
            <a:avLst/>
          </a:prstGeom>
          <a:solidFill>
            <a:srgbClr val="FFFFFF"/>
          </a:solidFill>
          <a:ln w="9360">
            <a:solidFill>
              <a:srgbClr val="000000"/>
            </a:solidFill>
            <a:miter lim="800000"/>
            <a:headEnd/>
            <a:tailEnd/>
          </a:ln>
        </p:spPr>
        <p:txBody>
          <a:bodyPr wrap="none" lIns="90590" tIns="45295" rIns="90590" bIns="45295" anchor="ctr"/>
          <a:lstStyle>
            <a:lvl1pPr>
              <a:defRPr sz="1400" b="1">
                <a:solidFill>
                  <a:schemeClr val="tx1"/>
                </a:solidFill>
                <a:latin typeface="Tahoma" charset="0"/>
                <a:ea typeface="ＭＳ Ｐゴシック" charset="0"/>
                <a:cs typeface="ＭＳ Ｐゴシック" charset="0"/>
              </a:defRPr>
            </a:lvl1pPr>
            <a:lvl2pPr marL="37931725" indent="-37474525">
              <a:defRPr sz="1400" b="1">
                <a:solidFill>
                  <a:schemeClr val="tx1"/>
                </a:solidFill>
                <a:latin typeface="Tahoma" charset="0"/>
                <a:ea typeface="ＭＳ Ｐゴシック" charset="0"/>
              </a:defRPr>
            </a:lvl2pPr>
            <a:lvl3pPr>
              <a:defRPr sz="1400" b="1">
                <a:solidFill>
                  <a:schemeClr val="tx1"/>
                </a:solidFill>
                <a:latin typeface="Tahoma" charset="0"/>
                <a:ea typeface="ＭＳ Ｐゴシック" charset="0"/>
              </a:defRPr>
            </a:lvl3pPr>
            <a:lvl4pPr>
              <a:defRPr sz="1400" b="1">
                <a:solidFill>
                  <a:schemeClr val="tx1"/>
                </a:solidFill>
                <a:latin typeface="Tahoma" charset="0"/>
                <a:ea typeface="ＭＳ Ｐゴシック" charset="0"/>
              </a:defRPr>
            </a:lvl4pPr>
            <a:lvl5pPr>
              <a:defRPr sz="1400" b="1">
                <a:solidFill>
                  <a:schemeClr val="tx1"/>
                </a:solidFill>
                <a:latin typeface="Tahoma" charset="0"/>
                <a:ea typeface="ＭＳ Ｐゴシック" charset="0"/>
              </a:defRPr>
            </a:lvl5pPr>
            <a:lvl6pPr marL="457200" eaLnBrk="0" fontAlgn="base" hangingPunct="0">
              <a:spcBef>
                <a:spcPct val="0"/>
              </a:spcBef>
              <a:spcAft>
                <a:spcPct val="0"/>
              </a:spcAft>
              <a:defRPr sz="1400" b="1">
                <a:solidFill>
                  <a:schemeClr val="tx1"/>
                </a:solidFill>
                <a:latin typeface="Tahoma" charset="0"/>
                <a:ea typeface="ＭＳ Ｐゴシック" charset="0"/>
              </a:defRPr>
            </a:lvl6pPr>
            <a:lvl7pPr marL="914400" eaLnBrk="0" fontAlgn="base" hangingPunct="0">
              <a:spcBef>
                <a:spcPct val="0"/>
              </a:spcBef>
              <a:spcAft>
                <a:spcPct val="0"/>
              </a:spcAft>
              <a:defRPr sz="1400" b="1">
                <a:solidFill>
                  <a:schemeClr val="tx1"/>
                </a:solidFill>
                <a:latin typeface="Tahoma" charset="0"/>
                <a:ea typeface="ＭＳ Ｐゴシック" charset="0"/>
              </a:defRPr>
            </a:lvl7pPr>
            <a:lvl8pPr marL="1371600" eaLnBrk="0" fontAlgn="base" hangingPunct="0">
              <a:spcBef>
                <a:spcPct val="0"/>
              </a:spcBef>
              <a:spcAft>
                <a:spcPct val="0"/>
              </a:spcAft>
              <a:defRPr sz="1400" b="1">
                <a:solidFill>
                  <a:schemeClr val="tx1"/>
                </a:solidFill>
                <a:latin typeface="Tahoma" charset="0"/>
                <a:ea typeface="ＭＳ Ｐゴシック" charset="0"/>
              </a:defRPr>
            </a:lvl8pPr>
            <a:lvl9pPr marL="1828800" eaLnBrk="0" fontAlgn="base" hangingPunct="0">
              <a:spcBef>
                <a:spcPct val="0"/>
              </a:spcBef>
              <a:spcAft>
                <a:spcPct val="0"/>
              </a:spcAft>
              <a:defRPr sz="1400" b="1">
                <a:solidFill>
                  <a:schemeClr val="tx1"/>
                </a:solidFill>
                <a:latin typeface="Tahoma" charset="0"/>
                <a:ea typeface="ＭＳ Ｐゴシック" charset="0"/>
              </a:defRPr>
            </a:lvl9pPr>
          </a:lstStyle>
          <a:p>
            <a:endParaRPr lang="en-US"/>
          </a:p>
        </p:txBody>
      </p:sp>
      <p:sp>
        <p:nvSpPr>
          <p:cNvPr id="46084" name="Text Box 3"/>
          <p:cNvSpPr>
            <a:spLocks noGrp="1" noChangeArrowheads="1"/>
          </p:cNvSpPr>
          <p:nvPr>
            <p:ph type="body"/>
          </p:nvPr>
        </p:nvSpPr>
        <p:spPr>
          <a:xfrm>
            <a:off x="685801" y="4343519"/>
            <a:ext cx="5478463" cy="41158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r>
              <a:rPr lang="en-US" b="1" dirty="0" smtClean="0">
                <a:latin typeface="Times New Roman" charset="0"/>
                <a:ea typeface="ＭＳ Ｐゴシック" charset="0"/>
                <a:cs typeface="ＭＳ Ｐゴシック" charset="0"/>
              </a:rPr>
              <a:t>WMS:  http://</a:t>
            </a:r>
            <a:r>
              <a:rPr lang="en-US" b="1" dirty="0" err="1" smtClean="0">
                <a:latin typeface="Times New Roman" charset="0"/>
                <a:ea typeface="ＭＳ Ｐゴシック" charset="0"/>
                <a:cs typeface="ＭＳ Ｐゴシック" charset="0"/>
              </a:rPr>
              <a:t>www.opengeospatial.org</a:t>
            </a:r>
            <a:r>
              <a:rPr lang="en-US" b="1" dirty="0" smtClean="0">
                <a:latin typeface="Times New Roman" charset="0"/>
                <a:ea typeface="ＭＳ Ｐゴシック" charset="0"/>
                <a:cs typeface="ＭＳ Ｐゴシック" charset="0"/>
              </a:rPr>
              <a:t>/standards/</a:t>
            </a:r>
            <a:r>
              <a:rPr lang="en-US" b="1" dirty="0" err="1" smtClean="0">
                <a:latin typeface="Times New Roman" charset="0"/>
                <a:ea typeface="ＭＳ Ｐゴシック" charset="0"/>
                <a:cs typeface="ＭＳ Ｐゴシック" charset="0"/>
              </a:rPr>
              <a:t>wms</a:t>
            </a:r>
            <a:endParaRPr lang="en-US" b="1" dirty="0" smtClean="0">
              <a:latin typeface="Times New Roman" charset="0"/>
              <a:ea typeface="ＭＳ Ｐゴシック" charset="0"/>
              <a:cs typeface="ＭＳ Ｐゴシック" charset="0"/>
            </a:endParaRPr>
          </a:p>
          <a:p>
            <a:r>
              <a:rPr lang="en-US" b="1" dirty="0" smtClean="0">
                <a:latin typeface="Times New Roman" charset="0"/>
                <a:ea typeface="ＭＳ Ｐゴシック" charset="0"/>
                <a:cs typeface="ＭＳ Ｐゴシック" charset="0"/>
              </a:rPr>
              <a:t>WFS:   http://</a:t>
            </a:r>
            <a:r>
              <a:rPr lang="en-US" b="1" dirty="0" err="1" smtClean="0">
                <a:latin typeface="Times New Roman" charset="0"/>
                <a:ea typeface="ＭＳ Ｐゴシック" charset="0"/>
                <a:cs typeface="ＭＳ Ｐゴシック" charset="0"/>
              </a:rPr>
              <a:t>www.opengeospatial.org</a:t>
            </a:r>
            <a:r>
              <a:rPr lang="en-US" b="1" dirty="0" smtClean="0">
                <a:latin typeface="Times New Roman" charset="0"/>
                <a:ea typeface="ＭＳ Ｐゴシック" charset="0"/>
                <a:cs typeface="ＭＳ Ｐゴシック" charset="0"/>
              </a:rPr>
              <a:t>/standards/</a:t>
            </a:r>
            <a:r>
              <a:rPr lang="en-US" b="1" dirty="0" err="1" smtClean="0">
                <a:latin typeface="Times New Roman" charset="0"/>
                <a:ea typeface="ＭＳ Ｐゴシック" charset="0"/>
                <a:cs typeface="ＭＳ Ｐゴシック" charset="0"/>
              </a:rPr>
              <a:t>wfs</a:t>
            </a:r>
            <a:endParaRPr lang="en-US" b="1" dirty="0" smtClean="0">
              <a:latin typeface="Times New Roman" charset="0"/>
              <a:ea typeface="ＭＳ Ｐゴシック" charset="0"/>
              <a:cs typeface="ＭＳ Ｐゴシック" charset="0"/>
            </a:endParaRPr>
          </a:p>
          <a:p>
            <a:r>
              <a:rPr lang="en-US" b="1" dirty="0" smtClean="0">
                <a:latin typeface="Times New Roman" charset="0"/>
                <a:ea typeface="ＭＳ Ｐゴシック" charset="0"/>
                <a:cs typeface="ＭＳ Ｐゴシック" charset="0"/>
              </a:rPr>
              <a:t>WCS:   http://</a:t>
            </a:r>
            <a:r>
              <a:rPr lang="en-US" b="1" dirty="0" err="1" smtClean="0">
                <a:latin typeface="Times New Roman" charset="0"/>
                <a:ea typeface="ＭＳ Ｐゴシック" charset="0"/>
                <a:cs typeface="ＭＳ Ｐゴシック" charset="0"/>
              </a:rPr>
              <a:t>www.opengeospatial.org</a:t>
            </a:r>
            <a:r>
              <a:rPr lang="en-US" b="1" dirty="0" smtClean="0">
                <a:latin typeface="Times New Roman" charset="0"/>
                <a:ea typeface="ＭＳ Ｐゴシック" charset="0"/>
                <a:cs typeface="ＭＳ Ｐゴシック" charset="0"/>
              </a:rPr>
              <a:t>/standards/</a:t>
            </a:r>
            <a:r>
              <a:rPr lang="en-US" b="1" dirty="0" err="1" smtClean="0">
                <a:latin typeface="Times New Roman" charset="0"/>
                <a:ea typeface="ＭＳ Ｐゴシック" charset="0"/>
                <a:cs typeface="ＭＳ Ｐゴシック" charset="0"/>
              </a:rPr>
              <a:t>wcs</a:t>
            </a:r>
            <a:endParaRPr lang="en-US" b="1" dirty="0" smtClean="0">
              <a:latin typeface="Times New Roman" charset="0"/>
              <a:ea typeface="ＭＳ Ｐゴシック" charset="0"/>
              <a:cs typeface="ＭＳ Ｐゴシック" charset="0"/>
            </a:endParaRPr>
          </a:p>
          <a:p>
            <a:r>
              <a:rPr lang="en-US" b="1" dirty="0" smtClean="0">
                <a:latin typeface="Times New Roman" charset="0"/>
                <a:ea typeface="ＭＳ Ｐゴシック" charset="0"/>
                <a:cs typeface="ＭＳ Ｐゴシック" charset="0"/>
              </a:rPr>
              <a:t>SOS:    http://</a:t>
            </a:r>
            <a:r>
              <a:rPr lang="en-US" b="1" dirty="0" err="1" smtClean="0">
                <a:latin typeface="Times New Roman" charset="0"/>
                <a:ea typeface="ＭＳ Ｐゴシック" charset="0"/>
                <a:cs typeface="ＭＳ Ｐゴシック" charset="0"/>
              </a:rPr>
              <a:t>www.opengeospatial.org</a:t>
            </a:r>
            <a:r>
              <a:rPr lang="en-US" b="1" dirty="0" smtClean="0">
                <a:latin typeface="Times New Roman" charset="0"/>
                <a:ea typeface="ＭＳ Ｐゴシック" charset="0"/>
                <a:cs typeface="ＭＳ Ｐゴシック" charset="0"/>
              </a:rPr>
              <a:t>/standards/</a:t>
            </a:r>
            <a:r>
              <a:rPr lang="en-US" b="1" dirty="0" err="1" smtClean="0">
                <a:latin typeface="Times New Roman" charset="0"/>
                <a:ea typeface="ＭＳ Ｐゴシック" charset="0"/>
                <a:cs typeface="ＭＳ Ｐゴシック" charset="0"/>
              </a:rPr>
              <a:t>sos</a:t>
            </a:r>
            <a:endParaRPr lang="en-US" b="1"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83209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BACKGROUND GRAPHIC</a:t>
            </a:r>
            <a:r>
              <a:rPr lang="en-US" baseline="0" dirty="0" smtClean="0"/>
              <a:t> TO VECTOR MAP – NFIE GEO! </a:t>
            </a:r>
            <a:endParaRPr lang="en-US" dirty="0"/>
          </a:p>
        </p:txBody>
      </p:sp>
      <p:sp>
        <p:nvSpPr>
          <p:cNvPr id="4" name="Slide Number Placeholder 3"/>
          <p:cNvSpPr>
            <a:spLocks noGrp="1"/>
          </p:cNvSpPr>
          <p:nvPr>
            <p:ph type="sldNum" sz="quarter" idx="10"/>
          </p:nvPr>
        </p:nvSpPr>
        <p:spPr/>
        <p:txBody>
          <a:bodyPr/>
          <a:lstStyle/>
          <a:p>
            <a:fld id="{004B1322-6554-8445-8574-7BB03C21D722}" type="slidenum">
              <a:rPr lang="en-US" smtClean="0"/>
              <a:t>9</a:t>
            </a:fld>
            <a:endParaRPr lang="en-US"/>
          </a:p>
        </p:txBody>
      </p:sp>
    </p:spTree>
    <p:extLst>
      <p:ext uri="{BB962C8B-B14F-4D97-AF65-F5344CB8AC3E}">
        <p14:creationId xmlns:p14="http://schemas.microsoft.com/office/powerpoint/2010/main" val="3101253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752" eaLnBrk="0" hangingPunct="0">
              <a:defRPr sz="1000" b="1">
                <a:solidFill>
                  <a:schemeClr val="tx1"/>
                </a:solidFill>
                <a:latin typeface="CG Times" charset="0"/>
                <a:ea typeface="MS PGothic" charset="0"/>
                <a:cs typeface="MS PGothic" charset="0"/>
              </a:defRPr>
            </a:lvl1pPr>
            <a:lvl2pPr marL="737304" indent="-283578" defTabSz="913752" eaLnBrk="0" hangingPunct="0">
              <a:defRPr sz="1000" b="1">
                <a:solidFill>
                  <a:schemeClr val="tx1"/>
                </a:solidFill>
                <a:latin typeface="CG Times" charset="0"/>
                <a:ea typeface="MS PGothic" charset="0"/>
                <a:cs typeface="MS PGothic" charset="0"/>
              </a:defRPr>
            </a:lvl2pPr>
            <a:lvl3pPr marL="1134313" indent="-226863" defTabSz="913752" eaLnBrk="0" hangingPunct="0">
              <a:defRPr sz="1000" b="1">
                <a:solidFill>
                  <a:schemeClr val="tx1"/>
                </a:solidFill>
                <a:latin typeface="CG Times" charset="0"/>
                <a:ea typeface="MS PGothic" charset="0"/>
                <a:cs typeface="MS PGothic" charset="0"/>
              </a:defRPr>
            </a:lvl3pPr>
            <a:lvl4pPr marL="1588038" indent="-226863" defTabSz="913752" eaLnBrk="0" hangingPunct="0">
              <a:defRPr sz="1000" b="1">
                <a:solidFill>
                  <a:schemeClr val="tx1"/>
                </a:solidFill>
                <a:latin typeface="CG Times" charset="0"/>
                <a:ea typeface="MS PGothic" charset="0"/>
                <a:cs typeface="MS PGothic" charset="0"/>
              </a:defRPr>
            </a:lvl4pPr>
            <a:lvl5pPr marL="2041764" indent="-226863" defTabSz="913752" eaLnBrk="0" hangingPunct="0">
              <a:defRPr sz="1000" b="1">
                <a:solidFill>
                  <a:schemeClr val="tx1"/>
                </a:solidFill>
                <a:latin typeface="CG Times" charset="0"/>
                <a:ea typeface="MS PGothic" charset="0"/>
                <a:cs typeface="MS PGothic" charset="0"/>
              </a:defRPr>
            </a:lvl5pPr>
            <a:lvl6pPr marL="2495489" indent="-226863" defTabSz="913752" eaLnBrk="0" fontAlgn="base" hangingPunct="0">
              <a:spcBef>
                <a:spcPct val="0"/>
              </a:spcBef>
              <a:spcAft>
                <a:spcPct val="0"/>
              </a:spcAft>
              <a:defRPr sz="1000" b="1">
                <a:solidFill>
                  <a:schemeClr val="tx1"/>
                </a:solidFill>
                <a:latin typeface="CG Times" charset="0"/>
                <a:ea typeface="MS PGothic" charset="0"/>
                <a:cs typeface="MS PGothic" charset="0"/>
              </a:defRPr>
            </a:lvl6pPr>
            <a:lvl7pPr marL="2949214" indent="-226863" defTabSz="913752" eaLnBrk="0" fontAlgn="base" hangingPunct="0">
              <a:spcBef>
                <a:spcPct val="0"/>
              </a:spcBef>
              <a:spcAft>
                <a:spcPct val="0"/>
              </a:spcAft>
              <a:defRPr sz="1000" b="1">
                <a:solidFill>
                  <a:schemeClr val="tx1"/>
                </a:solidFill>
                <a:latin typeface="CG Times" charset="0"/>
                <a:ea typeface="MS PGothic" charset="0"/>
                <a:cs typeface="MS PGothic" charset="0"/>
              </a:defRPr>
            </a:lvl7pPr>
            <a:lvl8pPr marL="3402940" indent="-226863" defTabSz="913752" eaLnBrk="0" fontAlgn="base" hangingPunct="0">
              <a:spcBef>
                <a:spcPct val="0"/>
              </a:spcBef>
              <a:spcAft>
                <a:spcPct val="0"/>
              </a:spcAft>
              <a:defRPr sz="1000" b="1">
                <a:solidFill>
                  <a:schemeClr val="tx1"/>
                </a:solidFill>
                <a:latin typeface="CG Times" charset="0"/>
                <a:ea typeface="MS PGothic" charset="0"/>
                <a:cs typeface="MS PGothic" charset="0"/>
              </a:defRPr>
            </a:lvl8pPr>
            <a:lvl9pPr marL="3856665" indent="-226863" defTabSz="913752" eaLnBrk="0" fontAlgn="base" hangingPunct="0">
              <a:spcBef>
                <a:spcPct val="0"/>
              </a:spcBef>
              <a:spcAft>
                <a:spcPct val="0"/>
              </a:spcAft>
              <a:defRPr sz="1000" b="1">
                <a:solidFill>
                  <a:schemeClr val="tx1"/>
                </a:solidFill>
                <a:latin typeface="CG Times" charset="0"/>
                <a:ea typeface="MS PGothic" charset="0"/>
                <a:cs typeface="MS PGothic" charset="0"/>
              </a:defRPr>
            </a:lvl9pPr>
          </a:lstStyle>
          <a:p>
            <a:fld id="{E742147D-C17B-9849-90DB-8BA362BF4EF6}" type="slidenum">
              <a:rPr lang="en-US" sz="1200">
                <a:solidFill>
                  <a:srgbClr val="000000"/>
                </a:solidFill>
                <a:latin typeface="Arial" charset="0"/>
                <a:ea typeface="ＭＳ Ｐゴシック" charset="0"/>
                <a:cs typeface="ＭＳ Ｐゴシック" charset="0"/>
              </a:rPr>
              <a:pPr/>
              <a:t>37</a:t>
            </a:fld>
            <a:endParaRPr lang="en-US" sz="1200">
              <a:solidFill>
                <a:srgbClr val="000000"/>
              </a:solidFill>
              <a:latin typeface="Arial" charset="0"/>
              <a:ea typeface="ＭＳ Ｐゴシック" charset="0"/>
              <a:cs typeface="ＭＳ Ｐゴシック" charset="0"/>
            </a:endParaRPr>
          </a:p>
        </p:txBody>
      </p:sp>
      <p:sp>
        <p:nvSpPr>
          <p:cNvPr id="73730" name="Rectangle 2"/>
          <p:cNvSpPr>
            <a:spLocks noGrp="1" noRot="1" noChangeAspect="1" noChangeArrowheads="1" noTextEdit="1"/>
          </p:cNvSpPr>
          <p:nvPr>
            <p:ph type="sldImg"/>
          </p:nvPr>
        </p:nvSpPr>
        <p:spPr>
          <a:xfrm>
            <a:off x="1141413" y="685800"/>
            <a:ext cx="4573587" cy="3430588"/>
          </a:xfrm>
          <a:solidFill>
            <a:srgbClr val="FFFFFF"/>
          </a:solidFill>
          <a:ln/>
        </p:spPr>
      </p:sp>
      <p:sp>
        <p:nvSpPr>
          <p:cNvPr id="737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i="1" dirty="0">
                <a:solidFill>
                  <a:srgbClr val="000000"/>
                </a:solidFill>
                <a:ea typeface="ＭＳ Ｐゴシック" charset="0"/>
                <a:cs typeface="ＭＳ Ｐゴシック" charset="0"/>
              </a:rPr>
              <a:t>Web-based geospatial service chaining and decision supp</a:t>
            </a:r>
            <a:r>
              <a:rPr lang="en-US" b="1" i="1" dirty="0">
                <a:ea typeface="ＭＳ Ｐゴシック" charset="0"/>
                <a:cs typeface="ＭＳ Ｐゴシック" charset="0"/>
              </a:rPr>
              <a:t>ort</a:t>
            </a:r>
            <a:r>
              <a:rPr lang="en-US" dirty="0">
                <a:ea typeface="ＭＳ Ｐゴシック" charset="0"/>
                <a:cs typeface="ＭＳ Ｐゴシック" charset="0"/>
              </a:rPr>
              <a:t>. How do we reliably and repeatedly combine results from several distributed services on the web to produce a result for a user? Service chaining is the term commonly used for the process of organizing disparate web based services into an orderly process. For instance, a raw image is sent to a service that performs a coordinate transformation. This services sends the transformed image to a classifier service that processes the image to highlight areas of active fire. The result of this service is sent to a user</a:t>
            </a:r>
            <a:r>
              <a:rPr lang="ja-JP" altLang="en-US" dirty="0">
                <a:ea typeface="ＭＳ Ｐゴシック" charset="0"/>
                <a:cs typeface="ＭＳ Ｐゴシック" charset="0"/>
              </a:rPr>
              <a:t>’</a:t>
            </a:r>
            <a:r>
              <a:rPr lang="en-US" altLang="ja-JP" dirty="0">
                <a:ea typeface="ＭＳ Ｐゴシック" charset="0"/>
                <a:cs typeface="ＭＳ Ｐゴシック" charset="0"/>
              </a:rPr>
              <a:t>s client along with other geospatial data such as vegetation overlays, transportation. Service chaining will play an important role in future capabilities</a:t>
            </a:r>
            <a:r>
              <a:rPr lang="en-US" altLang="ja-JP" dirty="0" smtClean="0">
                <a:ea typeface="ＭＳ Ｐゴシック" charset="0"/>
                <a:cs typeface="ＭＳ Ｐゴシック" charset="0"/>
              </a:rPr>
              <a:t>.</a:t>
            </a:r>
          </a:p>
          <a:p>
            <a:pPr eaLnBrk="1" hangingPunct="1"/>
            <a:endParaRPr lang="en-US" dirty="0" smtClean="0">
              <a:ea typeface="ＭＳ Ｐゴシック" charset="0"/>
              <a:cs typeface="ＭＳ Ｐゴシック" charset="0"/>
            </a:endParaRPr>
          </a:p>
          <a:p>
            <a:pPr eaLnBrk="1" hangingPunct="1"/>
            <a:r>
              <a:rPr lang="en-US" dirty="0" smtClean="0">
                <a:ea typeface="ＭＳ Ｐゴシック" charset="0"/>
                <a:cs typeface="ＭＳ Ｐゴシック" charset="0"/>
              </a:rPr>
              <a:t>WCTS:  http://</a:t>
            </a:r>
            <a:r>
              <a:rPr lang="en-US" dirty="0" err="1" smtClean="0">
                <a:ea typeface="ＭＳ Ｐゴシック" charset="0"/>
                <a:cs typeface="ＭＳ Ｐゴシック" charset="0"/>
              </a:rPr>
              <a:t>www.opengeospatial.org</a:t>
            </a:r>
            <a:r>
              <a:rPr lang="en-US" dirty="0" smtClean="0">
                <a:ea typeface="ＭＳ Ｐゴシック" charset="0"/>
                <a:cs typeface="ＭＳ Ｐゴシック" charset="0"/>
              </a:rPr>
              <a:t>/standards/</a:t>
            </a:r>
            <a:r>
              <a:rPr lang="en-US" dirty="0" err="1" smtClean="0">
                <a:ea typeface="ＭＳ Ｐゴシック" charset="0"/>
                <a:cs typeface="ＭＳ Ｐゴシック" charset="0"/>
              </a:rPr>
              <a:t>ct</a:t>
            </a:r>
            <a:endParaRPr lang="en-US" dirty="0" smtClean="0">
              <a:ea typeface="ＭＳ Ｐゴシック" charset="0"/>
              <a:cs typeface="ＭＳ Ｐゴシック" charset="0"/>
            </a:endParaRPr>
          </a:p>
          <a:p>
            <a:pPr eaLnBrk="1" hangingPunct="1"/>
            <a:r>
              <a:rPr lang="en-US" dirty="0" smtClean="0">
                <a:ea typeface="ＭＳ Ｐゴシック" charset="0"/>
                <a:cs typeface="ＭＳ Ｐゴシック" charset="0"/>
              </a:rPr>
              <a:t>WPS:    http://</a:t>
            </a:r>
            <a:r>
              <a:rPr lang="en-US" dirty="0" err="1" smtClean="0">
                <a:ea typeface="ＭＳ Ｐゴシック" charset="0"/>
                <a:cs typeface="ＭＳ Ｐゴシック" charset="0"/>
              </a:rPr>
              <a:t>www.opengeospatial.org</a:t>
            </a:r>
            <a:r>
              <a:rPr lang="en-US" dirty="0" smtClean="0">
                <a:ea typeface="ＭＳ Ｐゴシック" charset="0"/>
                <a:cs typeface="ＭＳ Ｐゴシック" charset="0"/>
              </a:rPr>
              <a:t>/standards/</a:t>
            </a:r>
            <a:r>
              <a:rPr lang="en-US" dirty="0" err="1" smtClean="0">
                <a:ea typeface="ＭＳ Ｐゴシック" charset="0"/>
                <a:cs typeface="ＭＳ Ｐゴシック" charset="0"/>
              </a:rPr>
              <a:t>wps</a:t>
            </a:r>
            <a:endParaRPr lang="en-US" dirty="0" smtClean="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1400" b="1">
                <a:solidFill>
                  <a:schemeClr val="tx1"/>
                </a:solidFill>
                <a:latin typeface="Tahoma" charset="0"/>
                <a:ea typeface="ＭＳ Ｐゴシック" charset="0"/>
                <a:cs typeface="ＭＳ Ｐゴシック" charset="0"/>
              </a:defRPr>
            </a:lvl1pPr>
            <a:lvl2pPr marL="37931725" indent="-37474525" defTabSz="912813">
              <a:defRPr sz="1400" b="1">
                <a:solidFill>
                  <a:schemeClr val="tx1"/>
                </a:solidFill>
                <a:latin typeface="Tahoma" charset="0"/>
                <a:ea typeface="ＭＳ Ｐゴシック" charset="0"/>
              </a:defRPr>
            </a:lvl2pPr>
            <a:lvl3pPr>
              <a:defRPr sz="1400" b="1">
                <a:solidFill>
                  <a:schemeClr val="tx1"/>
                </a:solidFill>
                <a:latin typeface="Tahoma" charset="0"/>
                <a:ea typeface="ＭＳ Ｐゴシック" charset="0"/>
              </a:defRPr>
            </a:lvl3pPr>
            <a:lvl4pPr>
              <a:defRPr sz="1400" b="1">
                <a:solidFill>
                  <a:schemeClr val="tx1"/>
                </a:solidFill>
                <a:latin typeface="Tahoma" charset="0"/>
                <a:ea typeface="ＭＳ Ｐゴシック" charset="0"/>
              </a:defRPr>
            </a:lvl4pPr>
            <a:lvl5pPr>
              <a:defRPr sz="1400" b="1">
                <a:solidFill>
                  <a:schemeClr val="tx1"/>
                </a:solidFill>
                <a:latin typeface="Tahoma" charset="0"/>
                <a:ea typeface="ＭＳ Ｐゴシック" charset="0"/>
              </a:defRPr>
            </a:lvl5pPr>
            <a:lvl6pPr marL="457200" eaLnBrk="0" fontAlgn="base" hangingPunct="0">
              <a:spcBef>
                <a:spcPct val="0"/>
              </a:spcBef>
              <a:spcAft>
                <a:spcPct val="0"/>
              </a:spcAft>
              <a:defRPr sz="1400" b="1">
                <a:solidFill>
                  <a:schemeClr val="tx1"/>
                </a:solidFill>
                <a:latin typeface="Tahoma" charset="0"/>
                <a:ea typeface="ＭＳ Ｐゴシック" charset="0"/>
              </a:defRPr>
            </a:lvl6pPr>
            <a:lvl7pPr marL="914400" eaLnBrk="0" fontAlgn="base" hangingPunct="0">
              <a:spcBef>
                <a:spcPct val="0"/>
              </a:spcBef>
              <a:spcAft>
                <a:spcPct val="0"/>
              </a:spcAft>
              <a:defRPr sz="1400" b="1">
                <a:solidFill>
                  <a:schemeClr val="tx1"/>
                </a:solidFill>
                <a:latin typeface="Tahoma" charset="0"/>
                <a:ea typeface="ＭＳ Ｐゴシック" charset="0"/>
              </a:defRPr>
            </a:lvl7pPr>
            <a:lvl8pPr marL="1371600" eaLnBrk="0" fontAlgn="base" hangingPunct="0">
              <a:spcBef>
                <a:spcPct val="0"/>
              </a:spcBef>
              <a:spcAft>
                <a:spcPct val="0"/>
              </a:spcAft>
              <a:defRPr sz="1400" b="1">
                <a:solidFill>
                  <a:schemeClr val="tx1"/>
                </a:solidFill>
                <a:latin typeface="Tahoma" charset="0"/>
                <a:ea typeface="ＭＳ Ｐゴシック" charset="0"/>
              </a:defRPr>
            </a:lvl8pPr>
            <a:lvl9pPr marL="1828800" eaLnBrk="0" fontAlgn="base" hangingPunct="0">
              <a:spcBef>
                <a:spcPct val="0"/>
              </a:spcBef>
              <a:spcAft>
                <a:spcPct val="0"/>
              </a:spcAft>
              <a:defRPr sz="1400" b="1">
                <a:solidFill>
                  <a:schemeClr val="tx1"/>
                </a:solidFill>
                <a:latin typeface="Tahoma" charset="0"/>
                <a:ea typeface="ＭＳ Ｐゴシック" charset="0"/>
              </a:defRPr>
            </a:lvl9pPr>
          </a:lstStyle>
          <a:p>
            <a:fld id="{AA87323D-4837-CE44-BD4E-9CD02D8B7524}" type="slidenum">
              <a:rPr lang="en-US" sz="1200">
                <a:latin typeface="Arial" charset="0"/>
              </a:rPr>
              <a:pPr/>
              <a:t>38</a:t>
            </a:fld>
            <a:endParaRPr lang="en-US" sz="1200">
              <a:latin typeface="Arial" charset="0"/>
            </a:endParaRPr>
          </a:p>
        </p:txBody>
      </p:sp>
      <p:sp>
        <p:nvSpPr>
          <p:cNvPr id="48131" name="Text Box 2"/>
          <p:cNvSpPr txBox="1">
            <a:spLocks noChangeArrowheads="1"/>
          </p:cNvSpPr>
          <p:nvPr/>
        </p:nvSpPr>
        <p:spPr bwMode="auto">
          <a:xfrm>
            <a:off x="1143000" y="678277"/>
            <a:ext cx="4572000" cy="3394569"/>
          </a:xfrm>
          <a:prstGeom prst="rect">
            <a:avLst/>
          </a:prstGeom>
          <a:solidFill>
            <a:srgbClr val="FFFFFF"/>
          </a:solidFill>
          <a:ln w="9360">
            <a:solidFill>
              <a:srgbClr val="000000"/>
            </a:solidFill>
            <a:miter lim="800000"/>
            <a:headEnd/>
            <a:tailEnd/>
          </a:ln>
        </p:spPr>
        <p:txBody>
          <a:bodyPr wrap="none" lIns="90590" tIns="45295" rIns="90590" bIns="45295" anchor="ctr"/>
          <a:lstStyle>
            <a:lvl1pPr>
              <a:defRPr sz="1400" b="1">
                <a:solidFill>
                  <a:schemeClr val="tx1"/>
                </a:solidFill>
                <a:latin typeface="Tahoma" charset="0"/>
                <a:ea typeface="ＭＳ Ｐゴシック" charset="0"/>
                <a:cs typeface="ＭＳ Ｐゴシック" charset="0"/>
              </a:defRPr>
            </a:lvl1pPr>
            <a:lvl2pPr marL="37931725" indent="-37474525">
              <a:defRPr sz="1400" b="1">
                <a:solidFill>
                  <a:schemeClr val="tx1"/>
                </a:solidFill>
                <a:latin typeface="Tahoma" charset="0"/>
                <a:ea typeface="ＭＳ Ｐゴシック" charset="0"/>
              </a:defRPr>
            </a:lvl2pPr>
            <a:lvl3pPr>
              <a:defRPr sz="1400" b="1">
                <a:solidFill>
                  <a:schemeClr val="tx1"/>
                </a:solidFill>
                <a:latin typeface="Tahoma" charset="0"/>
                <a:ea typeface="ＭＳ Ｐゴシック" charset="0"/>
              </a:defRPr>
            </a:lvl3pPr>
            <a:lvl4pPr>
              <a:defRPr sz="1400" b="1">
                <a:solidFill>
                  <a:schemeClr val="tx1"/>
                </a:solidFill>
                <a:latin typeface="Tahoma" charset="0"/>
                <a:ea typeface="ＭＳ Ｐゴシック" charset="0"/>
              </a:defRPr>
            </a:lvl4pPr>
            <a:lvl5pPr>
              <a:defRPr sz="1400" b="1">
                <a:solidFill>
                  <a:schemeClr val="tx1"/>
                </a:solidFill>
                <a:latin typeface="Tahoma" charset="0"/>
                <a:ea typeface="ＭＳ Ｐゴシック" charset="0"/>
              </a:defRPr>
            </a:lvl5pPr>
            <a:lvl6pPr marL="457200" eaLnBrk="0" fontAlgn="base" hangingPunct="0">
              <a:spcBef>
                <a:spcPct val="0"/>
              </a:spcBef>
              <a:spcAft>
                <a:spcPct val="0"/>
              </a:spcAft>
              <a:defRPr sz="1400" b="1">
                <a:solidFill>
                  <a:schemeClr val="tx1"/>
                </a:solidFill>
                <a:latin typeface="Tahoma" charset="0"/>
                <a:ea typeface="ＭＳ Ｐゴシック" charset="0"/>
              </a:defRPr>
            </a:lvl6pPr>
            <a:lvl7pPr marL="914400" eaLnBrk="0" fontAlgn="base" hangingPunct="0">
              <a:spcBef>
                <a:spcPct val="0"/>
              </a:spcBef>
              <a:spcAft>
                <a:spcPct val="0"/>
              </a:spcAft>
              <a:defRPr sz="1400" b="1">
                <a:solidFill>
                  <a:schemeClr val="tx1"/>
                </a:solidFill>
                <a:latin typeface="Tahoma" charset="0"/>
                <a:ea typeface="ＭＳ Ｐゴシック" charset="0"/>
              </a:defRPr>
            </a:lvl7pPr>
            <a:lvl8pPr marL="1371600" eaLnBrk="0" fontAlgn="base" hangingPunct="0">
              <a:spcBef>
                <a:spcPct val="0"/>
              </a:spcBef>
              <a:spcAft>
                <a:spcPct val="0"/>
              </a:spcAft>
              <a:defRPr sz="1400" b="1">
                <a:solidFill>
                  <a:schemeClr val="tx1"/>
                </a:solidFill>
                <a:latin typeface="Tahoma" charset="0"/>
                <a:ea typeface="ＭＳ Ｐゴシック" charset="0"/>
              </a:defRPr>
            </a:lvl8pPr>
            <a:lvl9pPr marL="1828800" eaLnBrk="0" fontAlgn="base" hangingPunct="0">
              <a:spcBef>
                <a:spcPct val="0"/>
              </a:spcBef>
              <a:spcAft>
                <a:spcPct val="0"/>
              </a:spcAft>
              <a:defRPr sz="1400" b="1">
                <a:solidFill>
                  <a:schemeClr val="tx1"/>
                </a:solidFill>
                <a:latin typeface="Tahoma" charset="0"/>
                <a:ea typeface="ＭＳ Ｐゴシック" charset="0"/>
              </a:defRPr>
            </a:lvl9pPr>
          </a:lstStyle>
          <a:p>
            <a:endParaRPr lang="en-US"/>
          </a:p>
        </p:txBody>
      </p:sp>
      <p:sp>
        <p:nvSpPr>
          <p:cNvPr id="48132" name="Text Box 3"/>
          <p:cNvSpPr>
            <a:spLocks noGrp="1" noChangeArrowheads="1"/>
          </p:cNvSpPr>
          <p:nvPr>
            <p:ph type="body"/>
          </p:nvPr>
        </p:nvSpPr>
        <p:spPr>
          <a:xfrm>
            <a:off x="685801" y="4343519"/>
            <a:ext cx="5478463" cy="41158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61127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1400" b="1">
                <a:solidFill>
                  <a:schemeClr val="tx1"/>
                </a:solidFill>
                <a:latin typeface="Tahoma" charset="0"/>
                <a:ea typeface="ＭＳ Ｐゴシック" charset="0"/>
                <a:cs typeface="ＭＳ Ｐゴシック" charset="0"/>
              </a:defRPr>
            </a:lvl1pPr>
            <a:lvl2pPr marL="37931725" indent="-37474525" defTabSz="912813">
              <a:defRPr sz="1400" b="1">
                <a:solidFill>
                  <a:schemeClr val="tx1"/>
                </a:solidFill>
                <a:latin typeface="Tahoma" charset="0"/>
                <a:ea typeface="ＭＳ Ｐゴシック" charset="0"/>
              </a:defRPr>
            </a:lvl2pPr>
            <a:lvl3pPr>
              <a:defRPr sz="1400" b="1">
                <a:solidFill>
                  <a:schemeClr val="tx1"/>
                </a:solidFill>
                <a:latin typeface="Tahoma" charset="0"/>
                <a:ea typeface="ＭＳ Ｐゴシック" charset="0"/>
              </a:defRPr>
            </a:lvl3pPr>
            <a:lvl4pPr>
              <a:defRPr sz="1400" b="1">
                <a:solidFill>
                  <a:schemeClr val="tx1"/>
                </a:solidFill>
                <a:latin typeface="Tahoma" charset="0"/>
                <a:ea typeface="ＭＳ Ｐゴシック" charset="0"/>
              </a:defRPr>
            </a:lvl4pPr>
            <a:lvl5pPr>
              <a:defRPr sz="1400" b="1">
                <a:solidFill>
                  <a:schemeClr val="tx1"/>
                </a:solidFill>
                <a:latin typeface="Tahoma" charset="0"/>
                <a:ea typeface="ＭＳ Ｐゴシック" charset="0"/>
              </a:defRPr>
            </a:lvl5pPr>
            <a:lvl6pPr marL="457200" eaLnBrk="0" fontAlgn="base" hangingPunct="0">
              <a:spcBef>
                <a:spcPct val="0"/>
              </a:spcBef>
              <a:spcAft>
                <a:spcPct val="0"/>
              </a:spcAft>
              <a:defRPr sz="1400" b="1">
                <a:solidFill>
                  <a:schemeClr val="tx1"/>
                </a:solidFill>
                <a:latin typeface="Tahoma" charset="0"/>
                <a:ea typeface="ＭＳ Ｐゴシック" charset="0"/>
              </a:defRPr>
            </a:lvl6pPr>
            <a:lvl7pPr marL="914400" eaLnBrk="0" fontAlgn="base" hangingPunct="0">
              <a:spcBef>
                <a:spcPct val="0"/>
              </a:spcBef>
              <a:spcAft>
                <a:spcPct val="0"/>
              </a:spcAft>
              <a:defRPr sz="1400" b="1">
                <a:solidFill>
                  <a:schemeClr val="tx1"/>
                </a:solidFill>
                <a:latin typeface="Tahoma" charset="0"/>
                <a:ea typeface="ＭＳ Ｐゴシック" charset="0"/>
              </a:defRPr>
            </a:lvl7pPr>
            <a:lvl8pPr marL="1371600" eaLnBrk="0" fontAlgn="base" hangingPunct="0">
              <a:spcBef>
                <a:spcPct val="0"/>
              </a:spcBef>
              <a:spcAft>
                <a:spcPct val="0"/>
              </a:spcAft>
              <a:defRPr sz="1400" b="1">
                <a:solidFill>
                  <a:schemeClr val="tx1"/>
                </a:solidFill>
                <a:latin typeface="Tahoma" charset="0"/>
                <a:ea typeface="ＭＳ Ｐゴシック" charset="0"/>
              </a:defRPr>
            </a:lvl8pPr>
            <a:lvl9pPr marL="1828800" eaLnBrk="0" fontAlgn="base" hangingPunct="0">
              <a:spcBef>
                <a:spcPct val="0"/>
              </a:spcBef>
              <a:spcAft>
                <a:spcPct val="0"/>
              </a:spcAft>
              <a:defRPr sz="1400" b="1">
                <a:solidFill>
                  <a:schemeClr val="tx1"/>
                </a:solidFill>
                <a:latin typeface="Tahoma" charset="0"/>
                <a:ea typeface="ＭＳ Ｐゴシック" charset="0"/>
              </a:defRPr>
            </a:lvl9pPr>
          </a:lstStyle>
          <a:p>
            <a:fld id="{C4004BC6-1C2D-BE44-87C5-5E4DE8024CF2}" type="slidenum">
              <a:rPr lang="en-US" sz="1200">
                <a:latin typeface="Arial" charset="0"/>
              </a:rPr>
              <a:pPr/>
              <a:t>39</a:t>
            </a:fld>
            <a:endParaRPr lang="en-US" sz="1200">
              <a:latin typeface="Arial" charset="0"/>
            </a:endParaRPr>
          </a:p>
        </p:txBody>
      </p:sp>
      <p:sp>
        <p:nvSpPr>
          <p:cNvPr id="50179" name="Rectangle 2"/>
          <p:cNvSpPr>
            <a:spLocks noGrp="1" noRot="1" noChangeAspect="1" noChangeArrowheads="1" noTextEdit="1"/>
          </p:cNvSpPr>
          <p:nvPr>
            <p:ph type="sldImg"/>
          </p:nvPr>
        </p:nvSpPr>
        <p:spPr>
          <a:xfrm>
            <a:off x="1141413" y="684213"/>
            <a:ext cx="4575175" cy="3432175"/>
          </a:xfrm>
          <a:ln/>
        </p:spPr>
      </p:sp>
      <p:sp>
        <p:nvSpPr>
          <p:cNvPr id="50180" name="Rectangle 3"/>
          <p:cNvSpPr>
            <a:spLocks noGrp="1" noChangeArrowheads="1"/>
          </p:cNvSpPr>
          <p:nvPr>
            <p:ph type="body" idx="1"/>
          </p:nvPr>
        </p:nvSpPr>
        <p:spPr>
          <a:xfrm>
            <a:off x="914400" y="4343519"/>
            <a:ext cx="5029200" cy="41158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167094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Source: OGC 13-021r3 WaterML2 Part 2 – Ratings, Gaugings and Sections Discussion Paper, chapter 7, page </a:t>
            </a:r>
            <a:r>
              <a:rPr lang="en-AU" dirty="0" smtClean="0"/>
              <a:t>14</a:t>
            </a:r>
          </a:p>
          <a:p>
            <a:endParaRPr lang="en-AU" dirty="0" smtClean="0"/>
          </a:p>
          <a:p>
            <a:r>
              <a:rPr lang="en-AU" dirty="0" smtClean="0"/>
              <a:t>Some hydrologists would like to exchange the equation or other</a:t>
            </a:r>
            <a:r>
              <a:rPr lang="en-AU" baseline="0" dirty="0" smtClean="0"/>
              <a:t> method</a:t>
            </a:r>
            <a:r>
              <a:rPr lang="en-AU" dirty="0" smtClean="0"/>
              <a:t> for the rating curve; not just the (</a:t>
            </a:r>
            <a:r>
              <a:rPr lang="en-AU" dirty="0" err="1" smtClean="0"/>
              <a:t>x,y</a:t>
            </a:r>
            <a:r>
              <a:rPr lang="en-AU" dirty="0" smtClean="0"/>
              <a:t>)</a:t>
            </a:r>
            <a:r>
              <a:rPr lang="en-AU" baseline="0" dirty="0" smtClean="0"/>
              <a:t> points on the curve. </a:t>
            </a:r>
          </a:p>
          <a:p>
            <a:r>
              <a:rPr lang="en-AU" baseline="0" dirty="0" smtClean="0"/>
              <a:t>This is apparently a tough thing to conceptualize in a </a:t>
            </a:r>
            <a:r>
              <a:rPr lang="en-AU" baseline="0" smtClean="0"/>
              <a:t>rigorous specification. </a:t>
            </a:r>
            <a:endParaRPr lang="en-AU" dirty="0"/>
          </a:p>
        </p:txBody>
      </p:sp>
      <p:sp>
        <p:nvSpPr>
          <p:cNvPr id="4" name="Slide Number Placeholder 3"/>
          <p:cNvSpPr>
            <a:spLocks noGrp="1"/>
          </p:cNvSpPr>
          <p:nvPr>
            <p:ph type="sldNum" sz="quarter" idx="10"/>
          </p:nvPr>
        </p:nvSpPr>
        <p:spPr/>
        <p:txBody>
          <a:bodyPr/>
          <a:lstStyle/>
          <a:p>
            <a:fld id="{83D8EBA8-7F89-4F25-BB95-7FDB1D6E3416}" type="slidenum">
              <a:rPr lang="en-AU" smtClean="0">
                <a:solidFill>
                  <a:prstClr val="black"/>
                </a:solidFill>
                <a:latin typeface="Calibri"/>
              </a:rPr>
              <a:pPr/>
              <a:t>42</a:t>
            </a:fld>
            <a:endParaRPr lang="en-AU">
              <a:solidFill>
                <a:prstClr val="black"/>
              </a:solidFill>
              <a:latin typeface="Calibri"/>
            </a:endParaRPr>
          </a:p>
        </p:txBody>
      </p:sp>
    </p:spTree>
    <p:extLst>
      <p:ext uri="{BB962C8B-B14F-4D97-AF65-F5344CB8AC3E}">
        <p14:creationId xmlns:p14="http://schemas.microsoft.com/office/powerpoint/2010/main" val="3828513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Source:</a:t>
            </a:r>
            <a:r>
              <a:rPr lang="en-AU" baseline="0" dirty="0" smtClean="0"/>
              <a:t> </a:t>
            </a:r>
            <a:r>
              <a:rPr lang="en-AU" dirty="0" smtClean="0"/>
              <a:t>OGC 13-021r3 WaterML2 Part 2 – Ratings, Gaugings and Sections Discussion Paper, chapter 8, page 20</a:t>
            </a:r>
            <a:endParaRPr lang="en-AU" dirty="0"/>
          </a:p>
        </p:txBody>
      </p:sp>
      <p:sp>
        <p:nvSpPr>
          <p:cNvPr id="4" name="Slide Number Placeholder 3"/>
          <p:cNvSpPr>
            <a:spLocks noGrp="1"/>
          </p:cNvSpPr>
          <p:nvPr>
            <p:ph type="sldNum" sz="quarter" idx="10"/>
          </p:nvPr>
        </p:nvSpPr>
        <p:spPr/>
        <p:txBody>
          <a:bodyPr/>
          <a:lstStyle/>
          <a:p>
            <a:fld id="{83D8EBA8-7F89-4F25-BB95-7FDB1D6E3416}" type="slidenum">
              <a:rPr lang="en-AU" smtClean="0">
                <a:solidFill>
                  <a:prstClr val="black"/>
                </a:solidFill>
                <a:latin typeface="Calibri"/>
              </a:rPr>
              <a:pPr/>
              <a:t>43</a:t>
            </a:fld>
            <a:endParaRPr lang="en-AU">
              <a:solidFill>
                <a:prstClr val="black"/>
              </a:solidFill>
              <a:latin typeface="Calibri"/>
            </a:endParaRPr>
          </a:p>
        </p:txBody>
      </p:sp>
    </p:spTree>
    <p:extLst>
      <p:ext uri="{BB962C8B-B14F-4D97-AF65-F5344CB8AC3E}">
        <p14:creationId xmlns:p14="http://schemas.microsoft.com/office/powerpoint/2010/main" val="3828513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Source: OGC 13-021r3 WaterML2 Part 2 – Ratings, Gaugings and Sections Discussion Paper, chapter 9, page 27</a:t>
            </a:r>
            <a:endParaRPr lang="en-AU" dirty="0"/>
          </a:p>
        </p:txBody>
      </p:sp>
      <p:sp>
        <p:nvSpPr>
          <p:cNvPr id="4" name="Slide Number Placeholder 3"/>
          <p:cNvSpPr>
            <a:spLocks noGrp="1"/>
          </p:cNvSpPr>
          <p:nvPr>
            <p:ph type="sldNum" sz="quarter" idx="10"/>
          </p:nvPr>
        </p:nvSpPr>
        <p:spPr/>
        <p:txBody>
          <a:bodyPr/>
          <a:lstStyle/>
          <a:p>
            <a:fld id="{83D8EBA8-7F89-4F25-BB95-7FDB1D6E3416}" type="slidenum">
              <a:rPr lang="en-AU" smtClean="0">
                <a:solidFill>
                  <a:prstClr val="black"/>
                </a:solidFill>
                <a:latin typeface="Calibri"/>
              </a:rPr>
              <a:pPr/>
              <a:t>44</a:t>
            </a:fld>
            <a:endParaRPr lang="en-AU">
              <a:solidFill>
                <a:prstClr val="black"/>
              </a:solidFill>
              <a:latin typeface="Calibri"/>
            </a:endParaRPr>
          </a:p>
        </p:txBody>
      </p:sp>
    </p:spTree>
    <p:extLst>
      <p:ext uri="{BB962C8B-B14F-4D97-AF65-F5344CB8AC3E}">
        <p14:creationId xmlns:p14="http://schemas.microsoft.com/office/powerpoint/2010/main" val="3828513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dirty="0" smtClean="0"/>
              <a:t>Source: OGC 13-021r3 WaterML2 Part 2 – Ratings, Gaugings and Sections Discussion Paper, chapter 9, page 27</a:t>
            </a:r>
          </a:p>
          <a:p>
            <a:endParaRPr lang="en-US" dirty="0"/>
          </a:p>
        </p:txBody>
      </p:sp>
      <p:sp>
        <p:nvSpPr>
          <p:cNvPr id="4" name="Slide Number Placeholder 3"/>
          <p:cNvSpPr>
            <a:spLocks noGrp="1"/>
          </p:cNvSpPr>
          <p:nvPr>
            <p:ph type="sldNum" sz="quarter" idx="10"/>
          </p:nvPr>
        </p:nvSpPr>
        <p:spPr/>
        <p:txBody>
          <a:bodyPr/>
          <a:lstStyle/>
          <a:p>
            <a:fld id="{004B1322-6554-8445-8574-7BB03C21D722}" type="slidenum">
              <a:rPr lang="en-US" smtClean="0"/>
              <a:t>45</a:t>
            </a:fld>
            <a:endParaRPr lang="en-US"/>
          </a:p>
        </p:txBody>
      </p:sp>
    </p:spTree>
    <p:extLst>
      <p:ext uri="{BB962C8B-B14F-4D97-AF65-F5344CB8AC3E}">
        <p14:creationId xmlns:p14="http://schemas.microsoft.com/office/powerpoint/2010/main" val="2040951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a:t>
            </a:r>
            <a:r>
              <a:rPr lang="en-US" dirty="0" err="1" smtClean="0"/>
              <a:t>www.geo.cornell.edu</a:t>
            </a:r>
            <a:r>
              <a:rPr lang="en-US" dirty="0" smtClean="0"/>
              <a:t>/geology/classes/Geo101/graphics/</a:t>
            </a:r>
            <a:r>
              <a:rPr lang="en-US" dirty="0" err="1" smtClean="0"/>
              <a:t>ithaca_dem.jpg</a:t>
            </a:r>
            <a:endParaRPr lang="en-US" dirty="0"/>
          </a:p>
        </p:txBody>
      </p:sp>
      <p:sp>
        <p:nvSpPr>
          <p:cNvPr id="4" name="Slide Number Placeholder 3"/>
          <p:cNvSpPr>
            <a:spLocks noGrp="1"/>
          </p:cNvSpPr>
          <p:nvPr>
            <p:ph type="sldNum" sz="quarter" idx="10"/>
          </p:nvPr>
        </p:nvSpPr>
        <p:spPr/>
        <p:txBody>
          <a:bodyPr/>
          <a:lstStyle/>
          <a:p>
            <a:fld id="{004B1322-6554-8445-8574-7BB03C21D722}" type="slidenum">
              <a:rPr lang="en-US" smtClean="0"/>
              <a:t>10</a:t>
            </a:fld>
            <a:endParaRPr lang="en-US"/>
          </a:p>
        </p:txBody>
      </p:sp>
    </p:spTree>
    <p:extLst>
      <p:ext uri="{BB962C8B-B14F-4D97-AF65-F5344CB8AC3E}">
        <p14:creationId xmlns:p14="http://schemas.microsoft.com/office/powerpoint/2010/main" val="2864427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point of this slide is to show</a:t>
            </a:r>
            <a:r>
              <a:rPr lang="en-US" baseline="0" dirty="0" smtClean="0"/>
              <a:t> that the OGC O&amp;M model is very general with respect to features of interest in hydrologic applications. The feature of interest could be either a sampling feature or a sampled feature.  WaterML2 and the SOS 2.0 Hydrology Profile spell out the conventions to be followed for hydrology community. </a:t>
            </a:r>
            <a:endParaRPr lang="en-US" dirty="0"/>
          </a:p>
        </p:txBody>
      </p:sp>
      <p:sp>
        <p:nvSpPr>
          <p:cNvPr id="4" name="Slide Number Placeholder 3"/>
          <p:cNvSpPr>
            <a:spLocks noGrp="1"/>
          </p:cNvSpPr>
          <p:nvPr>
            <p:ph type="sldNum" sz="quarter" idx="10"/>
          </p:nvPr>
        </p:nvSpPr>
        <p:spPr/>
        <p:txBody>
          <a:bodyPr/>
          <a:lstStyle/>
          <a:p>
            <a:fld id="{004B1322-6554-8445-8574-7BB03C21D722}" type="slidenum">
              <a:rPr lang="en-US" smtClean="0"/>
              <a:t>12</a:t>
            </a:fld>
            <a:endParaRPr lang="en-US"/>
          </a:p>
        </p:txBody>
      </p:sp>
    </p:spTree>
    <p:extLst>
      <p:ext uri="{BB962C8B-B14F-4D97-AF65-F5344CB8AC3E}">
        <p14:creationId xmlns:p14="http://schemas.microsoft.com/office/powerpoint/2010/main" val="2585948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water</a:t>
            </a:r>
            <a:r>
              <a:rPr lang="en-US" baseline="0" dirty="0" smtClean="0"/>
              <a:t> standard is a result of years of efforts by a community of hydrologists and IT experts around the world, working through the Open Geospatial Consortium (OGC) Hydrology Domain Working Group. OGC is an international standards organization working on data exchange of spatial and temporal data across many different domains. The Hydrology DWG is one of the most active groups within OGC. </a:t>
            </a:r>
            <a:endParaRPr lang="en-US" dirty="0"/>
          </a:p>
        </p:txBody>
      </p:sp>
      <p:sp>
        <p:nvSpPr>
          <p:cNvPr id="4" name="Slide Number Placeholder 3"/>
          <p:cNvSpPr>
            <a:spLocks noGrp="1"/>
          </p:cNvSpPr>
          <p:nvPr>
            <p:ph type="sldNum" sz="quarter" idx="10"/>
          </p:nvPr>
        </p:nvSpPr>
        <p:spPr/>
        <p:txBody>
          <a:bodyPr/>
          <a:lstStyle/>
          <a:p>
            <a:pPr>
              <a:defRPr/>
            </a:pPr>
            <a:fld id="{EC8F0B9F-261A-A14A-948B-3040BF655A03}" type="slidenum">
              <a:rPr lang="en-US" smtClean="0">
                <a:solidFill>
                  <a:srgbClr val="000000"/>
                </a:solidFill>
              </a:rPr>
              <a:pPr>
                <a:defRPr/>
              </a:pPr>
              <a:t>13</a:t>
            </a:fld>
            <a:endParaRPr lang="en-US">
              <a:solidFill>
                <a:srgbClr val="000000"/>
              </a:solidFill>
            </a:endParaRPr>
          </a:p>
        </p:txBody>
      </p:sp>
    </p:spTree>
    <p:extLst>
      <p:ext uri="{BB962C8B-B14F-4D97-AF65-F5344CB8AC3E}">
        <p14:creationId xmlns:p14="http://schemas.microsoft.com/office/powerpoint/2010/main" val="1494809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smtClean="0">
                <a:latin typeface="+mn-lt"/>
                <a:ea typeface="+mn-ea"/>
                <a:cs typeface="+mn-cs"/>
              </a:rPr>
              <a:t>(</a:t>
            </a:r>
            <a:r>
              <a:rPr lang="en-US" dirty="0">
                <a:latin typeface="+mn-lt"/>
                <a:ea typeface="+mn-ea"/>
                <a:cs typeface="+mn-cs"/>
              </a:rPr>
              <a:t>1)    A four-year international effort has been undertaken to reconcile WaterML with international standards;</a:t>
            </a:r>
          </a:p>
          <a:p>
            <a:pPr>
              <a:defRPr/>
            </a:pPr>
            <a:r>
              <a:rPr lang="en-US" dirty="0">
                <a:latin typeface="+mn-lt"/>
                <a:ea typeface="+mn-ea"/>
                <a:cs typeface="+mn-cs"/>
              </a:rPr>
              <a:t>(2)    This effort was initiated with the establishment of an Hydrology Domain Working Group by the Open Geospatial Consortium in September 2008;</a:t>
            </a:r>
          </a:p>
          <a:p>
            <a:pPr>
              <a:defRPr/>
            </a:pPr>
            <a:r>
              <a:rPr lang="en-US" dirty="0">
                <a:latin typeface="+mn-lt"/>
                <a:ea typeface="+mn-ea"/>
                <a:cs typeface="+mn-cs"/>
              </a:rPr>
              <a:t>(3)    An OGC representative attended the WMO Congress of the Commission for Hydrology in 2008</a:t>
            </a:r>
          </a:p>
          <a:p>
            <a:pPr>
              <a:defRPr/>
            </a:pPr>
            <a:r>
              <a:rPr lang="en-US" dirty="0">
                <a:latin typeface="+mn-lt"/>
                <a:ea typeface="+mn-ea"/>
                <a:cs typeface="+mn-cs"/>
              </a:rPr>
              <a:t>(4)    A formal agreement between Secretary General of WMO and President of OGC in 2009 to jointly develop standards for hydrology, climatology, oceanography and climatology;</a:t>
            </a:r>
          </a:p>
          <a:p>
            <a:pPr>
              <a:defRPr/>
            </a:pPr>
            <a:r>
              <a:rPr lang="en-US" dirty="0">
                <a:latin typeface="+mn-lt"/>
                <a:ea typeface="+mn-ea"/>
                <a:cs typeface="+mn-cs"/>
              </a:rPr>
              <a:t>(5)    The joint OGC/WMO Hydrology Domain Working Group was supported by a large work effort, annual week-long workshops, four interoperability experiments for surface and groundwater data exchange, and participation by many countries;</a:t>
            </a:r>
          </a:p>
          <a:p>
            <a:pPr>
              <a:defRPr/>
            </a:pPr>
            <a:r>
              <a:rPr lang="en-US" dirty="0">
                <a:latin typeface="+mn-lt"/>
                <a:ea typeface="+mn-ea"/>
                <a:cs typeface="+mn-cs"/>
              </a:rPr>
              <a:t>(6)    In June 2012, the OGC voted to adopt the revised version, WaterML2 as an international standard for exchange of water resources time series (the first such public standard that has existed);</a:t>
            </a:r>
          </a:p>
          <a:p>
            <a:pPr>
              <a:defRPr/>
            </a:pPr>
            <a:r>
              <a:rPr lang="en-US" dirty="0">
                <a:latin typeface="+mn-lt"/>
                <a:ea typeface="+mn-ea"/>
                <a:cs typeface="+mn-cs"/>
              </a:rPr>
              <a:t>(7)    This Congress to the WMO Commission for Hydrology to whom I am speaking is considering WaterML2 for adoption as an official standard by </a:t>
            </a:r>
            <a:r>
              <a:rPr lang="en-US" dirty="0" smtClean="0">
                <a:latin typeface="+mn-lt"/>
                <a:ea typeface="+mn-ea"/>
                <a:cs typeface="+mn-cs"/>
              </a:rPr>
              <a:t>WMO</a:t>
            </a:r>
          </a:p>
          <a:p>
            <a:pPr>
              <a:defRPr/>
            </a:pPr>
            <a:r>
              <a:rPr lang="en-US" dirty="0" smtClean="0">
                <a:latin typeface="+mn-lt"/>
                <a:ea typeface="+mn-ea"/>
                <a:cs typeface="+mn-cs"/>
              </a:rPr>
              <a:t>(8)    WaterML 2.0 Part 2 – Ratings and </a:t>
            </a:r>
            <a:r>
              <a:rPr lang="en-US" dirty="0" err="1" smtClean="0">
                <a:latin typeface="+mn-lt"/>
                <a:ea typeface="+mn-ea"/>
                <a:cs typeface="+mn-cs"/>
              </a:rPr>
              <a:t>Gagings</a:t>
            </a:r>
            <a:r>
              <a:rPr lang="en-US" baseline="0" dirty="0" smtClean="0">
                <a:latin typeface="+mn-lt"/>
                <a:ea typeface="+mn-ea"/>
                <a:cs typeface="+mn-cs"/>
              </a:rPr>
              <a:t> is ready for public comment, pending OGC approval to post.</a:t>
            </a:r>
            <a:endParaRPr lang="en-US" dirty="0" smtClean="0"/>
          </a:p>
        </p:txBody>
      </p:sp>
      <p:sp>
        <p:nvSpPr>
          <p:cNvPr id="593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752" eaLnBrk="0" hangingPunct="0">
              <a:defRPr sz="1000" b="1">
                <a:solidFill>
                  <a:schemeClr val="tx1"/>
                </a:solidFill>
                <a:latin typeface="CG Times" charset="0"/>
                <a:ea typeface="ＭＳ Ｐゴシック" charset="0"/>
                <a:cs typeface="ＭＳ Ｐゴシック" charset="0"/>
              </a:defRPr>
            </a:lvl1pPr>
            <a:lvl2pPr marL="737304" indent="-283578" defTabSz="913752" eaLnBrk="0" hangingPunct="0">
              <a:defRPr sz="1000" b="1">
                <a:solidFill>
                  <a:schemeClr val="tx1"/>
                </a:solidFill>
                <a:latin typeface="CG Times" charset="0"/>
                <a:ea typeface="ＭＳ Ｐゴシック" charset="0"/>
              </a:defRPr>
            </a:lvl2pPr>
            <a:lvl3pPr marL="1134313" indent="-226863" defTabSz="913752" eaLnBrk="0" hangingPunct="0">
              <a:defRPr sz="1000" b="1">
                <a:solidFill>
                  <a:schemeClr val="tx1"/>
                </a:solidFill>
                <a:latin typeface="CG Times" charset="0"/>
                <a:ea typeface="ＭＳ Ｐゴシック" charset="0"/>
              </a:defRPr>
            </a:lvl3pPr>
            <a:lvl4pPr marL="1588038" indent="-226863" defTabSz="913752" eaLnBrk="0" hangingPunct="0">
              <a:defRPr sz="1000" b="1">
                <a:solidFill>
                  <a:schemeClr val="tx1"/>
                </a:solidFill>
                <a:latin typeface="CG Times" charset="0"/>
                <a:ea typeface="ＭＳ Ｐゴシック" charset="0"/>
              </a:defRPr>
            </a:lvl4pPr>
            <a:lvl5pPr marL="2041764" indent="-226863" defTabSz="913752" eaLnBrk="0" hangingPunct="0">
              <a:defRPr sz="1000" b="1">
                <a:solidFill>
                  <a:schemeClr val="tx1"/>
                </a:solidFill>
                <a:latin typeface="CG Times" charset="0"/>
                <a:ea typeface="ＭＳ Ｐゴシック" charset="0"/>
              </a:defRPr>
            </a:lvl5pPr>
            <a:lvl6pPr marL="2495489" indent="-226863" defTabSz="913752" eaLnBrk="0" fontAlgn="base" hangingPunct="0">
              <a:spcBef>
                <a:spcPct val="0"/>
              </a:spcBef>
              <a:spcAft>
                <a:spcPct val="0"/>
              </a:spcAft>
              <a:defRPr sz="1000" b="1">
                <a:solidFill>
                  <a:schemeClr val="tx1"/>
                </a:solidFill>
                <a:latin typeface="CG Times" charset="0"/>
                <a:ea typeface="ＭＳ Ｐゴシック" charset="0"/>
              </a:defRPr>
            </a:lvl6pPr>
            <a:lvl7pPr marL="2949214" indent="-226863" defTabSz="913752" eaLnBrk="0" fontAlgn="base" hangingPunct="0">
              <a:spcBef>
                <a:spcPct val="0"/>
              </a:spcBef>
              <a:spcAft>
                <a:spcPct val="0"/>
              </a:spcAft>
              <a:defRPr sz="1000" b="1">
                <a:solidFill>
                  <a:schemeClr val="tx1"/>
                </a:solidFill>
                <a:latin typeface="CG Times" charset="0"/>
                <a:ea typeface="ＭＳ Ｐゴシック" charset="0"/>
              </a:defRPr>
            </a:lvl7pPr>
            <a:lvl8pPr marL="3402940" indent="-226863" defTabSz="913752" eaLnBrk="0" fontAlgn="base" hangingPunct="0">
              <a:spcBef>
                <a:spcPct val="0"/>
              </a:spcBef>
              <a:spcAft>
                <a:spcPct val="0"/>
              </a:spcAft>
              <a:defRPr sz="1000" b="1">
                <a:solidFill>
                  <a:schemeClr val="tx1"/>
                </a:solidFill>
                <a:latin typeface="CG Times" charset="0"/>
                <a:ea typeface="ＭＳ Ｐゴシック" charset="0"/>
              </a:defRPr>
            </a:lvl8pPr>
            <a:lvl9pPr marL="3856665" indent="-226863" defTabSz="913752" eaLnBrk="0" fontAlgn="base" hangingPunct="0">
              <a:spcBef>
                <a:spcPct val="0"/>
              </a:spcBef>
              <a:spcAft>
                <a:spcPct val="0"/>
              </a:spcAft>
              <a:defRPr sz="1000" b="1">
                <a:solidFill>
                  <a:schemeClr val="tx1"/>
                </a:solidFill>
                <a:latin typeface="CG Times" charset="0"/>
                <a:ea typeface="ＭＳ Ｐゴシック" charset="0"/>
              </a:defRPr>
            </a:lvl9pPr>
          </a:lstStyle>
          <a:p>
            <a:fld id="{FA829A22-656D-8040-987F-F697D7D03989}" type="slidenum">
              <a:rPr lang="en-US" sz="1200">
                <a:solidFill>
                  <a:srgbClr val="000000"/>
                </a:solidFill>
                <a:latin typeface="Calibri" charset="0"/>
                <a:cs typeface="Arial" charset="0"/>
              </a:rPr>
              <a:pPr/>
              <a:t>14</a:t>
            </a:fld>
            <a:endParaRPr lang="en-US" sz="1200">
              <a:solidFill>
                <a:srgbClr val="000000"/>
              </a:solidFill>
              <a:latin typeface="Calibri"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pPr>
              <a:defRPr/>
            </a:pPr>
            <a:fld id="{5521A414-44EE-410C-A1B8-579872A9817C}" type="slidenum">
              <a:rPr lang="en-US">
                <a:solidFill>
                  <a:prstClr val="black"/>
                </a:solidFill>
                <a:latin typeface="Calibri"/>
              </a:rPr>
              <a:pPr>
                <a:defRPr/>
              </a:pPr>
              <a:t>15</a:t>
            </a:fld>
            <a:endParaRPr lang="en-US">
              <a:solidFill>
                <a:prstClr val="black"/>
              </a:solidFill>
              <a:latin typeface="Calibri"/>
            </a:endParaRPr>
          </a:p>
        </p:txBody>
      </p:sp>
      <p:sp>
        <p:nvSpPr>
          <p:cNvPr id="1515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155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baseline="0" dirty="0" smtClean="0"/>
          </a:p>
          <a:p>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 source:  http://</a:t>
            </a:r>
            <a:r>
              <a:rPr lang="en-US" dirty="0" err="1" smtClean="0"/>
              <a:t>waterdata.usgs.gov</a:t>
            </a:r>
            <a:r>
              <a:rPr lang="en-US" dirty="0" smtClean="0"/>
              <a:t>/</a:t>
            </a:r>
            <a:r>
              <a:rPr lang="en-US" dirty="0" err="1" smtClean="0"/>
              <a:t>nwis</a:t>
            </a:r>
            <a:r>
              <a:rPr lang="en-US" dirty="0" smtClean="0"/>
              <a:t>/uv?cb_00065=on&amp;cb_00065=</a:t>
            </a:r>
            <a:r>
              <a:rPr lang="en-US" dirty="0" err="1" smtClean="0"/>
              <a:t>on&amp;format</a:t>
            </a:r>
            <a:r>
              <a:rPr lang="en-US" dirty="0" smtClean="0"/>
              <a:t>=</a:t>
            </a:r>
            <a:r>
              <a:rPr lang="en-US" dirty="0" err="1" smtClean="0"/>
              <a:t>html&amp;site_no</a:t>
            </a:r>
            <a:r>
              <a:rPr lang="en-US" dirty="0" smtClean="0"/>
              <a:t>=08158000&amp;period=&amp;</a:t>
            </a:r>
            <a:r>
              <a:rPr lang="en-US" dirty="0" err="1" smtClean="0"/>
              <a:t>begin_date</a:t>
            </a:r>
            <a:r>
              <a:rPr lang="en-US" dirty="0" smtClean="0"/>
              <a:t>=2015-02-02&amp;end_date=2015-02-16</a:t>
            </a:r>
          </a:p>
          <a:p>
            <a:r>
              <a:rPr lang="en-US" dirty="0" smtClean="0"/>
              <a:t>Graph source:  http://</a:t>
            </a:r>
            <a:r>
              <a:rPr lang="en-US" dirty="0" err="1" smtClean="0"/>
              <a:t>waterdata.usgs.gov</a:t>
            </a:r>
            <a:r>
              <a:rPr lang="en-US" dirty="0" smtClean="0"/>
              <a:t>/</a:t>
            </a:r>
            <a:r>
              <a:rPr lang="en-US" dirty="0" err="1" smtClean="0"/>
              <a:t>nwis</a:t>
            </a:r>
            <a:r>
              <a:rPr lang="en-US" dirty="0" smtClean="0"/>
              <a:t>/uv?cb_00060=on&amp;cb_00065=on&amp;cb_00065=</a:t>
            </a:r>
            <a:r>
              <a:rPr lang="en-US" dirty="0" err="1" smtClean="0"/>
              <a:t>on&amp;format</a:t>
            </a:r>
            <a:r>
              <a:rPr lang="en-US" dirty="0" smtClean="0"/>
              <a:t>=</a:t>
            </a:r>
            <a:r>
              <a:rPr lang="en-US" dirty="0" err="1" smtClean="0"/>
              <a:t>gif_default&amp;site_no</a:t>
            </a:r>
            <a:r>
              <a:rPr lang="en-US" dirty="0" smtClean="0"/>
              <a:t>=08158000&amp;period=&amp;</a:t>
            </a:r>
            <a:r>
              <a:rPr lang="en-US" dirty="0" err="1" smtClean="0"/>
              <a:t>begin_date</a:t>
            </a:r>
            <a:r>
              <a:rPr lang="en-US" dirty="0" smtClean="0"/>
              <a:t>=2015-02-02&amp;end_date=2015-02-16</a:t>
            </a:r>
            <a:endParaRPr lang="en-US" dirty="0"/>
          </a:p>
        </p:txBody>
      </p:sp>
      <p:sp>
        <p:nvSpPr>
          <p:cNvPr id="4" name="Slide Number Placeholder 3"/>
          <p:cNvSpPr>
            <a:spLocks noGrp="1"/>
          </p:cNvSpPr>
          <p:nvPr>
            <p:ph type="sldNum" sz="quarter" idx="10"/>
          </p:nvPr>
        </p:nvSpPr>
        <p:spPr/>
        <p:txBody>
          <a:bodyPr/>
          <a:lstStyle/>
          <a:p>
            <a:fld id="{004B1322-6554-8445-8574-7BB03C21D722}" type="slidenum">
              <a:rPr lang="en-US" smtClean="0"/>
              <a:t>17</a:t>
            </a:fld>
            <a:endParaRPr lang="en-US"/>
          </a:p>
        </p:txBody>
      </p:sp>
    </p:spTree>
    <p:extLst>
      <p:ext uri="{BB962C8B-B14F-4D97-AF65-F5344CB8AC3E}">
        <p14:creationId xmlns:p14="http://schemas.microsoft.com/office/powerpoint/2010/main" val="3125044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Complete URL for </a:t>
            </a:r>
            <a:r>
              <a:rPr lang="en-US" dirty="0" smtClean="0"/>
              <a:t>sample </a:t>
            </a:r>
            <a:r>
              <a:rPr lang="en-US" dirty="0" smtClean="0"/>
              <a:t>output, requested </a:t>
            </a:r>
            <a:r>
              <a:rPr lang="en-US" baseline="0" dirty="0" smtClean="0"/>
              <a:t>on </a:t>
            </a:r>
            <a:r>
              <a:rPr lang="en-US" baseline="0" dirty="0" smtClean="0"/>
              <a:t>Feb 16, 2015:  http://</a:t>
            </a:r>
            <a:r>
              <a:rPr lang="en-US" baseline="0" dirty="0" err="1" smtClean="0"/>
              <a:t>waterservices.usgs.gov</a:t>
            </a:r>
            <a:r>
              <a:rPr lang="en-US" baseline="0" dirty="0" smtClean="0"/>
              <a:t>/</a:t>
            </a:r>
            <a:r>
              <a:rPr lang="en-US" baseline="0" dirty="0" err="1" smtClean="0"/>
              <a:t>nwis</a:t>
            </a:r>
            <a:r>
              <a:rPr lang="en-US" baseline="0" dirty="0" smtClean="0"/>
              <a:t>/iv/?format=waterml,2.0&amp;sites=08158000&amp;period=P1D&amp;parameterCd=</a:t>
            </a:r>
            <a:r>
              <a:rPr lang="en-US" baseline="0" dirty="0" smtClean="0"/>
              <a:t>00060</a:t>
            </a:r>
          </a:p>
          <a:p>
            <a:endParaRPr lang="en-US" baseline="0" dirty="0" smtClean="0"/>
          </a:p>
          <a:p>
            <a:r>
              <a:rPr lang="en-US" dirty="0" smtClean="0"/>
              <a:t>It’s not important to learn how to write or edit this level of XML code.</a:t>
            </a:r>
            <a:r>
              <a:rPr lang="en-US" baseline="0" dirty="0" smtClean="0"/>
              <a:t> But it is always a good idea for hydrologists to be able to check the correctness of their data and metadata at the source level. WaterML encodes essential metadata a hydrologist might need to understand the associated data results, such as the measured variable name, units of measure, type of time series, etc. (see next slides)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04B1322-6554-8445-8574-7BB03C21D722}" type="slidenum">
              <a:rPr lang="en-US" smtClean="0"/>
              <a:t>18</a:t>
            </a:fld>
            <a:endParaRPr lang="en-US"/>
          </a:p>
        </p:txBody>
      </p:sp>
    </p:spTree>
    <p:extLst>
      <p:ext uri="{BB962C8B-B14F-4D97-AF65-F5344CB8AC3E}">
        <p14:creationId xmlns:p14="http://schemas.microsoft.com/office/powerpoint/2010/main" val="1513284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2.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0738" y="4155141"/>
            <a:ext cx="7542212" cy="1013012"/>
          </a:xfrm>
        </p:spPr>
        <p:txBody>
          <a:bodyPr anchor="b" anchorCtr="0">
            <a:noAutofit/>
          </a:bodyPr>
          <a:lstStyle/>
          <a:p>
            <a:r>
              <a:rPr lang="en-US" smtClean="0"/>
              <a:t>Click to edit Master title style</a:t>
            </a:r>
            <a:endParaRPr/>
          </a:p>
        </p:txBody>
      </p:sp>
      <p:sp>
        <p:nvSpPr>
          <p:cNvPr id="3" name="Subtitle 2"/>
          <p:cNvSpPr>
            <a:spLocks noGrp="1"/>
          </p:cNvSpPr>
          <p:nvPr>
            <p:ph type="subTitle" idx="1"/>
          </p:nvPr>
        </p:nvSpPr>
        <p:spPr>
          <a:xfrm>
            <a:off x="820738" y="5230906"/>
            <a:ext cx="7542212" cy="1030942"/>
          </a:xfrm>
        </p:spPr>
        <p:txBody>
          <a:bodyPr/>
          <a:lstStyle>
            <a:lvl1pPr marL="0" indent="0" algn="ctr">
              <a:spcBef>
                <a:spcPct val="30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t>2/18/15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pic>
        <p:nvPicPr>
          <p:cNvPr id="7" name="Picture 6" descr="MoleculeTracer.png"/>
          <p:cNvPicPr>
            <a:picLocks noChangeAspect="1"/>
          </p:cNvPicPr>
          <p:nvPr/>
        </p:nvPicPr>
        <p:blipFill>
          <a:blip r:embed="rId2"/>
          <a:stretch>
            <a:fillRect/>
          </a:stretch>
        </p:blipFill>
        <p:spPr>
          <a:xfrm>
            <a:off x="1674019" y="-3297"/>
            <a:ext cx="5795963" cy="394337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3962399"/>
            <a:ext cx="7585710" cy="672353"/>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101957" y="457200"/>
            <a:ext cx="2940087" cy="2940087"/>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vert="horz" lIns="91440" tIns="45720" rIns="91440" bIns="45720" rtlCol="0">
            <a:normAutofit/>
          </a:bodyPr>
          <a:lstStyle>
            <a:lvl1pPr marL="0" indent="0" algn="l" defTabSz="914400" rtl="0" eaLnBrk="1" latinLnBrk="0" hangingPunct="1">
              <a:spcBef>
                <a:spcPts val="2000"/>
              </a:spcBef>
              <a:buFontTx/>
              <a:buNone/>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4639235"/>
            <a:ext cx="7585710" cy="1371600"/>
          </a:xfrm>
        </p:spPr>
        <p:txBody>
          <a:bodyPr vert="horz" lIns="91440" tIns="45720" rIns="91440" bIns="45720" rtlCol="0">
            <a:normAutofit/>
          </a:bodyPr>
          <a:lstStyle>
            <a:lvl1pPr marL="0" indent="0" algn="ctr">
              <a:spcBef>
                <a:spcPts val="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t>2/18/15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t>2/18/15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9365" y="416859"/>
            <a:ext cx="1940859" cy="5607424"/>
          </a:xfrm>
        </p:spPr>
        <p:txBody>
          <a:bodyPr vert="eaVert" anchor="ctr" anchorCtr="0"/>
          <a:lstStyle/>
          <a:p>
            <a:r>
              <a:rPr lang="en-US" smtClean="0"/>
              <a:t>Click to edit Master title style</a:t>
            </a:r>
            <a:endParaRPr/>
          </a:p>
        </p:txBody>
      </p:sp>
      <p:sp>
        <p:nvSpPr>
          <p:cNvPr id="3" name="Vertical Text Placeholder 2"/>
          <p:cNvSpPr>
            <a:spLocks noGrp="1"/>
          </p:cNvSpPr>
          <p:nvPr>
            <p:ph type="body" orient="vert" idx="1"/>
          </p:nvPr>
        </p:nvSpPr>
        <p:spPr>
          <a:xfrm>
            <a:off x="820737" y="414015"/>
            <a:ext cx="6144839" cy="5610268"/>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t>2/18/15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4" name="Rectangle 2"/>
          <p:cNvSpPr>
            <a:spLocks/>
          </p:cNvSpPr>
          <p:nvPr/>
        </p:nvSpPr>
        <p:spPr bwMode="hidden">
          <a:xfrm>
            <a:off x="0" y="0"/>
            <a:ext cx="9144000" cy="5257800"/>
          </a:xfrm>
          <a:prstGeom prst="rect">
            <a:avLst/>
          </a:prstGeom>
          <a:gradFill rotWithShape="0">
            <a:gsLst>
              <a:gs pos="0">
                <a:srgbClr val="004575"/>
              </a:gs>
              <a:gs pos="100000">
                <a:srgbClr val="007AC2"/>
              </a:gs>
            </a:gsLst>
            <a:lin ang="2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defTabSz="4572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 name="Title 1"/>
          <p:cNvSpPr>
            <a:spLocks noGrp="1"/>
          </p:cNvSpPr>
          <p:nvPr>
            <p:ph type="ctrTitle"/>
          </p:nvPr>
        </p:nvSpPr>
        <p:spPr>
          <a:xfrm>
            <a:off x="1371600" y="1828800"/>
            <a:ext cx="6400800" cy="1271016"/>
          </a:xfrm>
        </p:spPr>
        <p:txBody>
          <a:bodyPr anchor="b">
            <a:noAutofit/>
          </a:bodyPr>
          <a:lstStyle>
            <a:lvl1pPr algn="l">
              <a:defRPr sz="5400" b="1" i="0">
                <a:solidFill>
                  <a:srgbClr val="FFFFFF"/>
                </a:solidFill>
                <a:latin typeface="+mj-lt"/>
                <a:cs typeface="Avenir LT Std 55 Roman"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246120"/>
            <a:ext cx="6400800" cy="758952"/>
          </a:xfrm>
        </p:spPr>
        <p:txBody>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137093717"/>
      </p:ext>
    </p:extLst>
  </p:cSld>
  <p:clrMapOvr>
    <a:masterClrMapping/>
  </p:clrMapOvr>
  <p:transition xmlns:p14="http://schemas.microsoft.com/office/powerpoint/2010/mai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5257800"/>
          </a:xfrm>
          <a:prstGeom prst="rect">
            <a:avLst/>
          </a:prstGeom>
          <a:solidFill>
            <a:srgbClr val="B9E0F7">
              <a:alpha val="59999"/>
            </a:srgb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defTabSz="457200" fontAlgn="base">
              <a:spcBef>
                <a:spcPct val="0"/>
              </a:spcBef>
              <a:spcAft>
                <a:spcPct val="0"/>
              </a:spcAft>
            </a:pPr>
            <a:endParaRPr lang="en-US" smtClean="0">
              <a:solidFill>
                <a:srgbClr val="C8DF93"/>
              </a:solidFill>
              <a:latin typeface="Arial" charset="0"/>
              <a:ea typeface="ＭＳ Ｐゴシック" charset="0"/>
              <a:cs typeface="ＭＳ Ｐゴシック" charset="0"/>
            </a:endParaRPr>
          </a:p>
        </p:txBody>
      </p:sp>
      <p:sp>
        <p:nvSpPr>
          <p:cNvPr id="5"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defTabSz="4572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 name="Title 1"/>
          <p:cNvSpPr>
            <a:spLocks noGrp="1"/>
          </p:cNvSpPr>
          <p:nvPr>
            <p:ph type="title"/>
          </p:nvPr>
        </p:nvSpPr>
        <p:spPr>
          <a:xfrm>
            <a:off x="685800" y="457200"/>
            <a:ext cx="7315200" cy="484631"/>
          </a:xfrm>
        </p:spPr>
        <p:txBody>
          <a:bodyPr/>
          <a:lstStyle>
            <a:lvl1pPr>
              <a:defRPr lang="en-US" sz="3000" b="1" i="0" kern="1200" dirty="0">
                <a:solidFill>
                  <a:srgbClr val="007AC2"/>
                </a:solidFill>
                <a:latin typeface="+mj-lt"/>
                <a:ea typeface="+mj-ea"/>
                <a:cs typeface="Avenir LT Std 55 Roman"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85800" y="1602421"/>
            <a:ext cx="54864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lvl="0"/>
            <a:r>
              <a:rPr lang="en-US" noProof="0" smtClean="0"/>
              <a:t>Click to edit Master text styles</a:t>
            </a:r>
          </a:p>
        </p:txBody>
      </p:sp>
    </p:spTree>
    <p:extLst>
      <p:ext uri="{BB962C8B-B14F-4D97-AF65-F5344CB8AC3E}">
        <p14:creationId xmlns:p14="http://schemas.microsoft.com/office/powerpoint/2010/main" val="4144530017"/>
      </p:ext>
    </p:extLst>
  </p:cSld>
  <p:clrMapOvr>
    <a:masterClrMapping/>
  </p:clrMapOvr>
  <p:transition xmlns:p14="http://schemas.microsoft.com/office/powerpoint/2010/mai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9144000" cy="5257800"/>
          </a:xfrm>
          <a:prstGeom prst="rect">
            <a:avLst/>
          </a:prstGeom>
          <a:solidFill>
            <a:srgbClr val="B9E0F7">
              <a:alpha val="59999"/>
            </a:srgb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defTabSz="457200" fontAlgn="base">
              <a:spcBef>
                <a:spcPct val="0"/>
              </a:spcBef>
              <a:spcAft>
                <a:spcPct val="0"/>
              </a:spcAft>
            </a:pPr>
            <a:endParaRPr lang="en-US" smtClean="0">
              <a:solidFill>
                <a:srgbClr val="C8DF93"/>
              </a:solidFill>
              <a:latin typeface="Arial" charset="0"/>
              <a:ea typeface="ＭＳ Ｐゴシック" charset="0"/>
              <a:cs typeface="ＭＳ Ｐゴシック" charset="0"/>
            </a:endParaRPr>
          </a:p>
        </p:txBody>
      </p:sp>
      <p:sp>
        <p:nvSpPr>
          <p:cNvPr id="5" name="Rectangle 1"/>
          <p:cNvSpPr>
            <a:spLocks/>
          </p:cNvSpPr>
          <p:nvPr userDrawn="1"/>
        </p:nvSpPr>
        <p:spPr bwMode="ltGray">
          <a:xfrm>
            <a:off x="0" y="5257800"/>
            <a:ext cx="9144000" cy="1600200"/>
          </a:xfrm>
          <a:prstGeom prst="rect">
            <a:avLst/>
          </a:prstGeom>
          <a:gradFill rotWithShape="0">
            <a:gsLst>
              <a:gs pos="0">
                <a:srgbClr val="003053"/>
              </a:gs>
              <a:gs pos="100000">
                <a:srgbClr val="0083D4"/>
              </a:gs>
            </a:gsLst>
            <a:lin ang="2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defTabSz="4572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 name="Title 1"/>
          <p:cNvSpPr>
            <a:spLocks noGrp="1"/>
          </p:cNvSpPr>
          <p:nvPr>
            <p:ph type="title"/>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92384513"/>
      </p:ext>
    </p:extLst>
  </p:cSld>
  <p:clrMapOvr>
    <a:masterClrMapping/>
  </p:clrMapOvr>
  <p:transition xmlns:p14="http://schemas.microsoft.com/office/powerpoint/2010/mai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3"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defTabSz="4572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4" name="Rectangle 1"/>
          <p:cNvSpPr>
            <a:spLocks/>
          </p:cNvSpPr>
          <p:nvPr/>
        </p:nvSpPr>
        <p:spPr bwMode="auto">
          <a:xfrm>
            <a:off x="0" y="0"/>
            <a:ext cx="9144000" cy="5257800"/>
          </a:xfrm>
          <a:prstGeom prst="rect">
            <a:avLst/>
          </a:prstGeom>
          <a:solidFill>
            <a:srgbClr val="B9E0F7">
              <a:alpha val="59999"/>
            </a:srgb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defTabSz="457200" fontAlgn="base">
              <a:spcBef>
                <a:spcPct val="0"/>
              </a:spcBef>
              <a:spcAft>
                <a:spcPct val="0"/>
              </a:spcAft>
            </a:pPr>
            <a:endParaRPr lang="en-US" smtClean="0">
              <a:solidFill>
                <a:srgbClr val="C8DF93"/>
              </a:solidFill>
              <a:latin typeface="Arial" charset="0"/>
              <a:ea typeface="ＭＳ Ｐゴシック" charset="0"/>
              <a:cs typeface="ＭＳ Ｐゴシック" charset="0"/>
            </a:endParaRPr>
          </a:p>
        </p:txBody>
      </p:sp>
      <p:sp>
        <p:nvSpPr>
          <p:cNvPr id="2" name="Title 1"/>
          <p:cNvSpPr>
            <a:spLocks noGrp="1"/>
          </p:cNvSpPr>
          <p:nvPr>
            <p:ph type="title"/>
          </p:nvPr>
        </p:nvSpPr>
        <p:spPr>
          <a:xfrm>
            <a:off x="914400" y="1600200"/>
            <a:ext cx="7315200" cy="2057400"/>
          </a:xfrm>
        </p:spPr>
        <p:txBody>
          <a:bodyPr/>
          <a:lstStyle>
            <a:lvl1pPr>
              <a:defRPr lang="en-US" sz="7200" b="1" i="0" kern="1200" baseline="0" dirty="0">
                <a:solidFill>
                  <a:srgbClr val="007AC2"/>
                </a:solidFill>
                <a:latin typeface="+mj-lt"/>
                <a:ea typeface="+mj-ea"/>
                <a:cs typeface="Avenir LT Std 55 Roman"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236153659"/>
      </p:ext>
    </p:extLst>
  </p:cSld>
  <p:clrMapOvr>
    <a:masterClrMapping/>
  </p:clrMapOvr>
  <p:transition xmlns:p14="http://schemas.microsoft.com/office/powerpoint/2010/mai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4"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defTabSz="4572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Rectangle 1"/>
          <p:cNvSpPr>
            <a:spLocks/>
          </p:cNvSpPr>
          <p:nvPr userDrawn="1"/>
        </p:nvSpPr>
        <p:spPr bwMode="auto">
          <a:xfrm>
            <a:off x="0" y="0"/>
            <a:ext cx="9144000" cy="5257800"/>
          </a:xfrm>
          <a:prstGeom prst="rect">
            <a:avLst/>
          </a:prstGeom>
          <a:solidFill>
            <a:srgbClr val="B9E0F7">
              <a:alpha val="59999"/>
            </a:srgb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defTabSz="457200" fontAlgn="base">
              <a:spcBef>
                <a:spcPct val="0"/>
              </a:spcBef>
              <a:spcAft>
                <a:spcPct val="0"/>
              </a:spcAft>
            </a:pPr>
            <a:endParaRPr lang="en-US" smtClean="0">
              <a:solidFill>
                <a:srgbClr val="C8DF93"/>
              </a:solidFill>
              <a:latin typeface="Arial" charset="0"/>
              <a:ea typeface="ＭＳ Ｐゴシック" charset="0"/>
              <a:cs typeface="ＭＳ Ｐゴシック" charset="0"/>
            </a:endParaRPr>
          </a:p>
        </p:txBody>
      </p:sp>
      <p:sp>
        <p:nvSpPr>
          <p:cNvPr id="2" name="Title 1"/>
          <p:cNvSpPr>
            <a:spLocks noGrp="1"/>
          </p:cNvSpPr>
          <p:nvPr>
            <p:ph type="title"/>
          </p:nvPr>
        </p:nvSpPr>
        <p:spPr>
          <a:xfrm>
            <a:off x="914400" y="1600200"/>
            <a:ext cx="5486400" cy="2057400"/>
          </a:xfrm>
        </p:spPr>
        <p:txBody>
          <a:bodyPr/>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smtClean="0"/>
              <a:t>Click to edit Master title style</a:t>
            </a:r>
            <a:endParaRPr lang="en-US" dirty="0"/>
          </a:p>
        </p:txBody>
      </p:sp>
      <p:sp>
        <p:nvSpPr>
          <p:cNvPr id="10" name="Text Placeholder 9"/>
          <p:cNvSpPr>
            <a:spLocks noGrp="1"/>
          </p:cNvSpPr>
          <p:nvPr>
            <p:ph type="body" sz="quarter" idx="10"/>
          </p:nvPr>
        </p:nvSpPr>
        <p:spPr>
          <a:xfrm>
            <a:off x="3149070" y="4114800"/>
            <a:ext cx="32004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smtClean="0"/>
              <a:t>Click to edit Master text styles</a:t>
            </a:r>
          </a:p>
        </p:txBody>
      </p:sp>
    </p:spTree>
    <p:extLst>
      <p:ext uri="{BB962C8B-B14F-4D97-AF65-F5344CB8AC3E}">
        <p14:creationId xmlns:p14="http://schemas.microsoft.com/office/powerpoint/2010/main" val="2362159759"/>
      </p:ext>
    </p:extLst>
  </p:cSld>
  <p:clrMapOvr>
    <a:masterClrMapping/>
  </p:clrMapOvr>
  <p:transition xmlns:p14="http://schemas.microsoft.com/office/powerpoint/2010/mai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3" name="Rectangle 1"/>
          <p:cNvSpPr>
            <a:spLocks/>
          </p:cNvSpPr>
          <p:nvPr/>
        </p:nvSpPr>
        <p:spPr bwMode="auto">
          <a:xfrm>
            <a:off x="0" y="0"/>
            <a:ext cx="9144000" cy="6858000"/>
          </a:xfrm>
          <a:prstGeom prst="rect">
            <a:avLst/>
          </a:prstGeom>
          <a:solidFill>
            <a:srgbClr val="B9E0F7">
              <a:alpha val="59999"/>
            </a:srgb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defTabSz="457200" fontAlgn="base">
              <a:spcBef>
                <a:spcPct val="0"/>
              </a:spcBef>
              <a:spcAft>
                <a:spcPct val="0"/>
              </a:spcAft>
            </a:pPr>
            <a:endParaRPr lang="en-US" smtClean="0">
              <a:solidFill>
                <a:srgbClr val="C8DF93"/>
              </a:solidFill>
              <a:latin typeface="Arial" charset="0"/>
              <a:ea typeface="ＭＳ Ｐゴシック" charset="0"/>
              <a:cs typeface="ＭＳ Ｐゴシック" charset="0"/>
            </a:endParaRPr>
          </a:p>
        </p:txBody>
      </p:sp>
      <p:sp>
        <p:nvSpPr>
          <p:cNvPr id="2" name="Title 1"/>
          <p:cNvSpPr>
            <a:spLocks noGrp="1"/>
          </p:cNvSpPr>
          <p:nvPr>
            <p:ph type="title"/>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smtClean="0"/>
              <a:t>Click to edit Master title style</a:t>
            </a:r>
            <a:endParaRPr lang="en-US" dirty="0"/>
          </a:p>
        </p:txBody>
      </p:sp>
    </p:spTree>
    <p:extLst>
      <p:ext uri="{BB962C8B-B14F-4D97-AF65-F5344CB8AC3E}">
        <p14:creationId xmlns:p14="http://schemas.microsoft.com/office/powerpoint/2010/main" val="2241516847"/>
      </p:ext>
    </p:extLst>
  </p:cSld>
  <p:clrMapOvr>
    <a:masterClrMapping/>
  </p:clrMapOvr>
  <p:transition xmlns:p14="http://schemas.microsoft.com/office/powerpoint/2010/mai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3" name="Rectangle 1"/>
          <p:cNvSpPr>
            <a:spLocks/>
          </p:cNvSpPr>
          <p:nvPr/>
        </p:nvSpPr>
        <p:spPr bwMode="auto">
          <a:xfrm>
            <a:off x="0" y="0"/>
            <a:ext cx="9144000" cy="6858000"/>
          </a:xfrm>
          <a:prstGeom prst="rect">
            <a:avLst/>
          </a:prstGeom>
          <a:solidFill>
            <a:srgbClr val="B9E0F7">
              <a:alpha val="59999"/>
            </a:srgb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defTabSz="457200" fontAlgn="base">
              <a:spcBef>
                <a:spcPct val="0"/>
              </a:spcBef>
              <a:spcAft>
                <a:spcPct val="0"/>
              </a:spcAft>
            </a:pPr>
            <a:endParaRPr lang="en-US" smtClean="0">
              <a:solidFill>
                <a:srgbClr val="C8DF93"/>
              </a:solidFill>
              <a:latin typeface="Arial" charset="0"/>
              <a:ea typeface="ＭＳ Ｐゴシック" charset="0"/>
              <a:cs typeface="ＭＳ Ｐゴシック" charset="0"/>
            </a:endParaRPr>
          </a:p>
        </p:txBody>
      </p:sp>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b="42204"/>
          <a:stretch>
            <a:fillRect/>
          </a:stretch>
        </p:blipFill>
        <p:spPr bwMode="auto">
          <a:xfrm>
            <a:off x="0" y="2947988"/>
            <a:ext cx="9144000" cy="391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smtClean="0"/>
              <a:t>Click to edit Master title style</a:t>
            </a:r>
            <a:endParaRPr lang="en-US" dirty="0"/>
          </a:p>
        </p:txBody>
      </p:sp>
    </p:spTree>
    <p:extLst>
      <p:ext uri="{BB962C8B-B14F-4D97-AF65-F5344CB8AC3E}">
        <p14:creationId xmlns:p14="http://schemas.microsoft.com/office/powerpoint/2010/main" val="531238530"/>
      </p:ext>
    </p:extLst>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t>2/18/15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2" name="Rectangle 1"/>
          <p:cNvSpPr>
            <a:spLocks/>
          </p:cNvSpPr>
          <p:nvPr/>
        </p:nvSpPr>
        <p:spPr bwMode="auto">
          <a:xfrm>
            <a:off x="0" y="0"/>
            <a:ext cx="9144000" cy="6858000"/>
          </a:xfrm>
          <a:prstGeom prst="rect">
            <a:avLst/>
          </a:prstGeom>
          <a:solidFill>
            <a:srgbClr val="B9E0F7">
              <a:alpha val="59999"/>
            </a:srgb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defTabSz="457200" fontAlgn="base">
              <a:spcBef>
                <a:spcPct val="0"/>
              </a:spcBef>
              <a:spcAft>
                <a:spcPct val="0"/>
              </a:spcAft>
            </a:pPr>
            <a:endParaRPr lang="en-US" smtClean="0">
              <a:solidFill>
                <a:srgbClr val="C8DF93"/>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67200677"/>
      </p:ext>
    </p:extLst>
  </p:cSld>
  <p:clrMapOvr>
    <a:masterClrMapping/>
  </p:clrMapOvr>
  <p:transition xmlns:p14="http://schemas.microsoft.com/office/powerpoint/2010/mai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2" name="Rectangle 2"/>
          <p:cNvSpPr>
            <a:spLocks/>
          </p:cNvSpPr>
          <p:nvPr/>
        </p:nvSpPr>
        <p:spPr bwMode="ltGray">
          <a:xfrm>
            <a:off x="0" y="5257800"/>
            <a:ext cx="9144000" cy="1600200"/>
          </a:xfrm>
          <a:prstGeom prst="rect">
            <a:avLst/>
          </a:prstGeom>
          <a:gradFill rotWithShape="0">
            <a:gsLst>
              <a:gs pos="0">
                <a:srgbClr val="662506"/>
              </a:gs>
              <a:gs pos="100000">
                <a:srgbClr val="C35327"/>
              </a:gs>
            </a:gsLst>
            <a:lin ang="2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defTabSz="4572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05717547"/>
      </p:ext>
    </p:extLst>
  </p:cSld>
  <p:clrMapOvr>
    <a:masterClrMapping/>
  </p:clrMapOvr>
  <p:transition xmlns:p14="http://schemas.microsoft.com/office/powerpoint/2010/mai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pPr lvl="0"/>
            <a:r>
              <a:rPr lang="en-US" smtClean="0"/>
              <a:t>Click to edit Master text styles</a:t>
            </a:r>
          </a:p>
        </p:txBody>
      </p:sp>
    </p:spTree>
    <p:extLst>
      <p:ext uri="{BB962C8B-B14F-4D97-AF65-F5344CB8AC3E}">
        <p14:creationId xmlns:p14="http://schemas.microsoft.com/office/powerpoint/2010/main" val="3755461530"/>
      </p:ext>
    </p:extLst>
  </p:cSld>
  <p:clrMapOvr>
    <a:masterClrMapping/>
  </p:clrMapOvr>
  <p:transition xmlns:p14="http://schemas.microsoft.com/office/powerpoint/2010/mai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18"/>
          <p:cNvSpPr txBox="1">
            <a:spLocks noChangeArrowheads="1"/>
          </p:cNvSpPr>
          <p:nvPr/>
        </p:nvSpPr>
        <p:spPr bwMode="auto">
          <a:xfrm>
            <a:off x="8739188" y="214313"/>
            <a:ext cx="74612" cy="214312"/>
          </a:xfrm>
          <a:prstGeom prst="rect">
            <a:avLst/>
          </a:prstGeom>
          <a:noFill/>
          <a:ln>
            <a:noFill/>
          </a:ln>
          <a:extLst/>
        </p:spPr>
        <p:txBody>
          <a:bodyPr wrap="none" lIns="0" rIns="0">
            <a:spAutoFit/>
          </a:bodyPr>
          <a:lstStyle>
            <a:lvl1pPr eaLnBrk="0" hangingPunct="0">
              <a:defRPr sz="1000" b="1">
                <a:solidFill>
                  <a:schemeClr val="tx1"/>
                </a:solidFill>
                <a:latin typeface="CG Times" charset="0"/>
                <a:ea typeface="MS PGothic" charset="0"/>
                <a:cs typeface="MS PGothic" charset="0"/>
              </a:defRPr>
            </a:lvl1pPr>
            <a:lvl2pPr marL="742950" indent="-285750" eaLnBrk="0" hangingPunct="0">
              <a:defRPr sz="1000" b="1">
                <a:solidFill>
                  <a:schemeClr val="tx1"/>
                </a:solidFill>
                <a:latin typeface="CG Times" charset="0"/>
                <a:ea typeface="MS PGothic" charset="0"/>
                <a:cs typeface="MS PGothic" charset="0"/>
              </a:defRPr>
            </a:lvl2pPr>
            <a:lvl3pPr marL="1143000" indent="-228600" eaLnBrk="0" hangingPunct="0">
              <a:defRPr sz="1000" b="1">
                <a:solidFill>
                  <a:schemeClr val="tx1"/>
                </a:solidFill>
                <a:latin typeface="CG Times" charset="0"/>
                <a:ea typeface="MS PGothic" charset="0"/>
                <a:cs typeface="MS PGothic" charset="0"/>
              </a:defRPr>
            </a:lvl3pPr>
            <a:lvl4pPr marL="1600200" indent="-228600" eaLnBrk="0" hangingPunct="0">
              <a:defRPr sz="1000" b="1">
                <a:solidFill>
                  <a:schemeClr val="tx1"/>
                </a:solidFill>
                <a:latin typeface="CG Times" charset="0"/>
                <a:ea typeface="MS PGothic" charset="0"/>
                <a:cs typeface="MS PGothic" charset="0"/>
              </a:defRPr>
            </a:lvl4pPr>
            <a:lvl5pPr marL="2057400" indent="-228600" eaLnBrk="0" hangingPunct="0">
              <a:defRPr sz="10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0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0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0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000" b="1">
                <a:solidFill>
                  <a:schemeClr val="tx1"/>
                </a:solidFill>
                <a:latin typeface="CG Times" charset="0"/>
                <a:ea typeface="MS PGothic" charset="0"/>
                <a:cs typeface="MS PGothic" charset="0"/>
              </a:defRPr>
            </a:lvl9pPr>
          </a:lstStyle>
          <a:p>
            <a:pPr fontAlgn="base">
              <a:spcBef>
                <a:spcPct val="0"/>
              </a:spcBef>
              <a:spcAft>
                <a:spcPct val="0"/>
              </a:spcAft>
              <a:defRPr/>
            </a:pPr>
            <a:r>
              <a:rPr lang="en-US" sz="800" smtClean="0">
                <a:solidFill>
                  <a:srgbClr val="FFFFFF"/>
                </a:solidFill>
                <a:latin typeface="Arial" charset="0"/>
              </a:rPr>
              <a:t>®</a:t>
            </a:r>
          </a:p>
        </p:txBody>
      </p:sp>
      <p:pic>
        <p:nvPicPr>
          <p:cNvPr id="5" name="Picture 10" descr="OGC header 20101220.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Picture 7.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000" y="6096000"/>
            <a:ext cx="13811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3875" name="Rectangle 3"/>
          <p:cNvSpPr>
            <a:spLocks noGrp="1" noChangeArrowheads="1"/>
          </p:cNvSpPr>
          <p:nvPr>
            <p:ph type="ctrTitle"/>
          </p:nvPr>
        </p:nvSpPr>
        <p:spPr>
          <a:xfrm>
            <a:off x="762000" y="3276600"/>
            <a:ext cx="7772400" cy="1143000"/>
          </a:xfrm>
        </p:spPr>
        <p:txBody>
          <a:bodyPr/>
          <a:lstStyle>
            <a:lvl1pPr>
              <a:defRPr sz="3200">
                <a:latin typeface="Arial Black" pitchFamily="34" charset="0"/>
              </a:defRPr>
            </a:lvl1pPr>
          </a:lstStyle>
          <a:p>
            <a:r>
              <a:rPr lang="en-US" dirty="0" smtClean="0"/>
              <a:t>Click to edit Master title style</a:t>
            </a:r>
            <a:endParaRPr lang="en-US" dirty="0"/>
          </a:p>
        </p:txBody>
      </p:sp>
      <p:sp>
        <p:nvSpPr>
          <p:cNvPr id="463876" name="Rectangle 4"/>
          <p:cNvSpPr>
            <a:spLocks noGrp="1" noChangeArrowheads="1"/>
          </p:cNvSpPr>
          <p:nvPr>
            <p:ph type="subTitle" idx="1"/>
          </p:nvPr>
        </p:nvSpPr>
        <p:spPr>
          <a:xfrm>
            <a:off x="1447800" y="4572000"/>
            <a:ext cx="6400800" cy="1371600"/>
          </a:xfrm>
        </p:spPr>
        <p:txBody>
          <a:bodyPr/>
          <a:lstStyle>
            <a:lvl1pPr marL="0" indent="0" algn="ctr">
              <a:buFontTx/>
              <a:buNone/>
              <a:defRPr sz="1800">
                <a:solidFill>
                  <a:srgbClr val="092E5C"/>
                </a:solidFill>
              </a:defRPr>
            </a:lvl1pPr>
          </a:lstStyle>
          <a:p>
            <a:r>
              <a:rPr lang="en-US" dirty="0" smtClean="0"/>
              <a:t>Click to edit Master subtitle style</a:t>
            </a:r>
            <a:endParaRPr lang="en-US" dirty="0"/>
          </a:p>
        </p:txBody>
      </p:sp>
      <p:sp>
        <p:nvSpPr>
          <p:cNvPr id="7" name="Rectangle 2"/>
          <p:cNvSpPr>
            <a:spLocks noGrp="1" noChangeArrowheads="1"/>
          </p:cNvSpPr>
          <p:nvPr>
            <p:ph type="ftr" sz="quarter" idx="10"/>
          </p:nvPr>
        </p:nvSpPr>
        <p:spPr>
          <a:xfrm>
            <a:off x="3009900" y="6400800"/>
            <a:ext cx="3276600" cy="304800"/>
          </a:xfrm>
        </p:spPr>
        <p:txBody>
          <a:bodyPr/>
          <a:lstStyle>
            <a:lvl1pPr>
              <a:defRPr smtClean="0">
                <a:effectLst>
                  <a:outerShdw blurRad="38100" dist="38100" dir="2700000" algn="tl">
                    <a:srgbClr val="DDDDDD"/>
                  </a:outerShdw>
                </a:effectLst>
              </a:defRPr>
            </a:lvl1pPr>
          </a:lstStyle>
          <a:p>
            <a:pPr>
              <a:defRPr/>
            </a:pPr>
            <a:r>
              <a:rPr lang="en-US"/>
              <a:t>Copyright © 2012 Open Geospatial Consortium</a:t>
            </a:r>
          </a:p>
        </p:txBody>
      </p:sp>
    </p:spTree>
    <p:extLst>
      <p:ext uri="{BB962C8B-B14F-4D97-AF65-F5344CB8AC3E}">
        <p14:creationId xmlns:p14="http://schemas.microsoft.com/office/powerpoint/2010/main" val="30591516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2200"/>
            </a:lvl1pPr>
            <a:lvl2pPr>
              <a:defRPr sz="1800"/>
            </a:lvl2pPr>
            <a:lvl3pPr>
              <a:defRPr sz="16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ftr" sz="quarter" idx="10"/>
          </p:nvPr>
        </p:nvSpPr>
        <p:spPr>
          <a:ln/>
        </p:spPr>
        <p:txBody>
          <a:bodyPr/>
          <a:lstStyle>
            <a:lvl1pPr>
              <a:defRPr/>
            </a:lvl1pPr>
          </a:lstStyle>
          <a:p>
            <a:pPr>
              <a:defRPr/>
            </a:pPr>
            <a:r>
              <a:rPr lang="en-US"/>
              <a:t>Copyright © 2012 Open Geospatial Consortium</a:t>
            </a:r>
          </a:p>
        </p:txBody>
      </p:sp>
      <p:sp>
        <p:nvSpPr>
          <p:cNvPr id="5" name="Rectangle 6"/>
          <p:cNvSpPr>
            <a:spLocks noGrp="1" noChangeArrowheads="1"/>
          </p:cNvSpPr>
          <p:nvPr>
            <p:ph type="sldNum" sz="quarter" idx="11"/>
          </p:nvPr>
        </p:nvSpPr>
        <p:spPr>
          <a:ln/>
        </p:spPr>
        <p:txBody>
          <a:bodyPr/>
          <a:lstStyle>
            <a:lvl1pPr>
              <a:defRPr/>
            </a:lvl1pPr>
          </a:lstStyle>
          <a:p>
            <a:pPr>
              <a:defRPr/>
            </a:pPr>
            <a:fld id="{56FB03B8-F946-3046-9B09-6586BCFE12C4}" type="slidenum">
              <a:rPr lang="en-US"/>
              <a:pPr>
                <a:defRPr/>
              </a:pPr>
              <a:t>‹#›</a:t>
            </a:fld>
            <a:endParaRPr lang="en-US"/>
          </a:p>
        </p:txBody>
      </p:sp>
    </p:spTree>
    <p:extLst>
      <p:ext uri="{BB962C8B-B14F-4D97-AF65-F5344CB8AC3E}">
        <p14:creationId xmlns:p14="http://schemas.microsoft.com/office/powerpoint/2010/main" val="36623601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r>
              <a:rPr lang="en-US"/>
              <a:t>Copyright © 2012 Open Geospatial Consortium</a:t>
            </a:r>
          </a:p>
        </p:txBody>
      </p:sp>
      <p:sp>
        <p:nvSpPr>
          <p:cNvPr id="5" name="Rectangle 6"/>
          <p:cNvSpPr>
            <a:spLocks noGrp="1" noChangeArrowheads="1"/>
          </p:cNvSpPr>
          <p:nvPr>
            <p:ph type="sldNum" sz="quarter" idx="11"/>
          </p:nvPr>
        </p:nvSpPr>
        <p:spPr>
          <a:ln/>
        </p:spPr>
        <p:txBody>
          <a:bodyPr/>
          <a:lstStyle>
            <a:lvl1pPr>
              <a:defRPr/>
            </a:lvl1pPr>
          </a:lstStyle>
          <a:p>
            <a:pPr>
              <a:defRPr/>
            </a:pPr>
            <a:fld id="{5137C9BF-8A2A-6648-A582-2702DC376D6C}" type="slidenum">
              <a:rPr lang="en-US"/>
              <a:pPr>
                <a:defRPr/>
              </a:pPr>
              <a:t>‹#›</a:t>
            </a:fld>
            <a:endParaRPr lang="en-US"/>
          </a:p>
        </p:txBody>
      </p:sp>
    </p:spTree>
    <p:extLst>
      <p:ext uri="{BB962C8B-B14F-4D97-AF65-F5344CB8AC3E}">
        <p14:creationId xmlns:p14="http://schemas.microsoft.com/office/powerpoint/2010/main" val="3093809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6075" y="1279525"/>
            <a:ext cx="4152900" cy="4891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1375" y="1279525"/>
            <a:ext cx="4152900" cy="4891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r>
              <a:rPr lang="en-US"/>
              <a:t>Copyright © 2012 Open Geospatial Consortium</a:t>
            </a:r>
          </a:p>
        </p:txBody>
      </p:sp>
      <p:sp>
        <p:nvSpPr>
          <p:cNvPr id="6" name="Rectangle 6"/>
          <p:cNvSpPr>
            <a:spLocks noGrp="1" noChangeArrowheads="1"/>
          </p:cNvSpPr>
          <p:nvPr>
            <p:ph type="sldNum" sz="quarter" idx="11"/>
          </p:nvPr>
        </p:nvSpPr>
        <p:spPr>
          <a:ln/>
        </p:spPr>
        <p:txBody>
          <a:bodyPr/>
          <a:lstStyle>
            <a:lvl1pPr>
              <a:defRPr/>
            </a:lvl1pPr>
          </a:lstStyle>
          <a:p>
            <a:pPr>
              <a:defRPr/>
            </a:pPr>
            <a:fld id="{3DC63A14-1F73-CD44-B640-975A1690F7EA}" type="slidenum">
              <a:rPr lang="en-US"/>
              <a:pPr>
                <a:defRPr/>
              </a:pPr>
              <a:t>‹#›</a:t>
            </a:fld>
            <a:endParaRPr lang="en-US"/>
          </a:p>
        </p:txBody>
      </p:sp>
    </p:spTree>
    <p:extLst>
      <p:ext uri="{BB962C8B-B14F-4D97-AF65-F5344CB8AC3E}">
        <p14:creationId xmlns:p14="http://schemas.microsoft.com/office/powerpoint/2010/main" val="15779644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r>
              <a:rPr lang="en-US"/>
              <a:t>Copyright © 2012 Open Geospatial Consortium</a:t>
            </a:r>
          </a:p>
        </p:txBody>
      </p:sp>
      <p:sp>
        <p:nvSpPr>
          <p:cNvPr id="8" name="Rectangle 6"/>
          <p:cNvSpPr>
            <a:spLocks noGrp="1" noChangeArrowheads="1"/>
          </p:cNvSpPr>
          <p:nvPr>
            <p:ph type="sldNum" sz="quarter" idx="11"/>
          </p:nvPr>
        </p:nvSpPr>
        <p:spPr>
          <a:ln/>
        </p:spPr>
        <p:txBody>
          <a:bodyPr/>
          <a:lstStyle>
            <a:lvl1pPr>
              <a:defRPr/>
            </a:lvl1pPr>
          </a:lstStyle>
          <a:p>
            <a:pPr>
              <a:defRPr/>
            </a:pPr>
            <a:fld id="{4BD054B3-230E-C143-ACB0-2B422A9ADC40}" type="slidenum">
              <a:rPr lang="en-US"/>
              <a:pPr>
                <a:defRPr/>
              </a:pPr>
              <a:t>‹#›</a:t>
            </a:fld>
            <a:endParaRPr lang="en-US"/>
          </a:p>
        </p:txBody>
      </p:sp>
    </p:spTree>
    <p:extLst>
      <p:ext uri="{BB962C8B-B14F-4D97-AF65-F5344CB8AC3E}">
        <p14:creationId xmlns:p14="http://schemas.microsoft.com/office/powerpoint/2010/main" val="16995599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r>
              <a:rPr lang="en-US"/>
              <a:t>Copyright © 2012 Open Geospatial Consortium</a:t>
            </a:r>
          </a:p>
        </p:txBody>
      </p:sp>
      <p:sp>
        <p:nvSpPr>
          <p:cNvPr id="4" name="Rectangle 6"/>
          <p:cNvSpPr>
            <a:spLocks noGrp="1" noChangeArrowheads="1"/>
          </p:cNvSpPr>
          <p:nvPr>
            <p:ph type="sldNum" sz="quarter" idx="11"/>
          </p:nvPr>
        </p:nvSpPr>
        <p:spPr>
          <a:ln/>
        </p:spPr>
        <p:txBody>
          <a:bodyPr/>
          <a:lstStyle>
            <a:lvl1pPr>
              <a:defRPr/>
            </a:lvl1pPr>
          </a:lstStyle>
          <a:p>
            <a:pPr>
              <a:defRPr/>
            </a:pPr>
            <a:fld id="{8346A635-7A07-9341-B2A7-6A48155F5230}" type="slidenum">
              <a:rPr lang="en-US"/>
              <a:pPr>
                <a:defRPr/>
              </a:pPr>
              <a:t>‹#›</a:t>
            </a:fld>
            <a:endParaRPr lang="en-US"/>
          </a:p>
        </p:txBody>
      </p:sp>
    </p:spTree>
    <p:extLst>
      <p:ext uri="{BB962C8B-B14F-4D97-AF65-F5344CB8AC3E}">
        <p14:creationId xmlns:p14="http://schemas.microsoft.com/office/powerpoint/2010/main" val="4531490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en-US"/>
              <a:t>Copyright © 2012 Open Geospatial Consortium</a:t>
            </a:r>
          </a:p>
        </p:txBody>
      </p:sp>
      <p:sp>
        <p:nvSpPr>
          <p:cNvPr id="3" name="Rectangle 6"/>
          <p:cNvSpPr>
            <a:spLocks noGrp="1" noChangeArrowheads="1"/>
          </p:cNvSpPr>
          <p:nvPr>
            <p:ph type="sldNum" sz="quarter" idx="11"/>
          </p:nvPr>
        </p:nvSpPr>
        <p:spPr>
          <a:ln/>
        </p:spPr>
        <p:txBody>
          <a:bodyPr/>
          <a:lstStyle>
            <a:lvl1pPr>
              <a:defRPr/>
            </a:lvl1pPr>
          </a:lstStyle>
          <a:p>
            <a:pPr>
              <a:defRPr/>
            </a:pPr>
            <a:fld id="{8F47DECB-2AEC-1444-AA60-5C4FC78B20B8}" type="slidenum">
              <a:rPr lang="en-US"/>
              <a:pPr>
                <a:defRPr/>
              </a:pPr>
              <a:t>‹#›</a:t>
            </a:fld>
            <a:endParaRPr lang="en-US"/>
          </a:p>
        </p:txBody>
      </p:sp>
    </p:spTree>
    <p:extLst>
      <p:ext uri="{BB962C8B-B14F-4D97-AF65-F5344CB8AC3E}">
        <p14:creationId xmlns:p14="http://schemas.microsoft.com/office/powerpoint/2010/main" val="3169500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0737" y="1219013"/>
            <a:ext cx="7542213" cy="1958975"/>
          </a:xfrm>
        </p:spPr>
        <p:txBody>
          <a:bodyPr vert="horz" lIns="91440" tIns="45720" rIns="91440" bIns="45720" rtlCol="0" anchor="b" anchorCtr="0">
            <a:noAutofit/>
          </a:bodyPr>
          <a:lstStyle>
            <a:lvl1pPr algn="ctr" defTabSz="914400" rtl="0" eaLnBrk="1" latinLnBrk="0" hangingPunct="1">
              <a:spcBef>
                <a:spcPct val="0"/>
              </a:spcBef>
              <a:buNone/>
              <a:defRPr sz="52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820737" y="3224213"/>
            <a:ext cx="7542213" cy="1500187"/>
          </a:xfrm>
        </p:spPr>
        <p:txBody>
          <a:bodyPr vert="horz" lIns="91440" tIns="45720" rIns="91440" bIns="45720" rtlCol="0">
            <a:normAutofit/>
          </a:bodyPr>
          <a:lstStyle>
            <a:lvl1pPr marL="0" indent="0" algn="ctr" defTabSz="914400" rtl="0" eaLnBrk="1" latinLnBrk="0" hangingPunct="1">
              <a:spcBef>
                <a:spcPts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BA1CFD-BFF0-48BC-9BA5-4974D7A6AB15}" type="datetimeFigureOut">
              <a:rPr lang="en-US" smtClean="0"/>
              <a:t>2/18/15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US"/>
              <a:t>Copyright © 2012 Open Geospatial Consortium</a:t>
            </a:r>
          </a:p>
        </p:txBody>
      </p:sp>
      <p:sp>
        <p:nvSpPr>
          <p:cNvPr id="6" name="Rectangle 6"/>
          <p:cNvSpPr>
            <a:spLocks noGrp="1" noChangeArrowheads="1"/>
          </p:cNvSpPr>
          <p:nvPr>
            <p:ph type="sldNum" sz="quarter" idx="11"/>
          </p:nvPr>
        </p:nvSpPr>
        <p:spPr>
          <a:ln/>
        </p:spPr>
        <p:txBody>
          <a:bodyPr/>
          <a:lstStyle>
            <a:lvl1pPr>
              <a:defRPr/>
            </a:lvl1pPr>
          </a:lstStyle>
          <a:p>
            <a:pPr>
              <a:defRPr/>
            </a:pPr>
            <a:fld id="{4CAF9FD1-746C-6147-901F-62310EBFF687}" type="slidenum">
              <a:rPr lang="en-US"/>
              <a:pPr>
                <a:defRPr/>
              </a:pPr>
              <a:t>‹#›</a:t>
            </a:fld>
            <a:endParaRPr lang="en-US"/>
          </a:p>
        </p:txBody>
      </p:sp>
    </p:spTree>
    <p:extLst>
      <p:ext uri="{BB962C8B-B14F-4D97-AF65-F5344CB8AC3E}">
        <p14:creationId xmlns:p14="http://schemas.microsoft.com/office/powerpoint/2010/main" val="6252387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US"/>
              <a:t>Copyright © 2012 Open Geospatial Consortium</a:t>
            </a:r>
          </a:p>
        </p:txBody>
      </p:sp>
      <p:sp>
        <p:nvSpPr>
          <p:cNvPr id="6" name="Rectangle 6"/>
          <p:cNvSpPr>
            <a:spLocks noGrp="1" noChangeArrowheads="1"/>
          </p:cNvSpPr>
          <p:nvPr>
            <p:ph type="sldNum" sz="quarter" idx="11"/>
          </p:nvPr>
        </p:nvSpPr>
        <p:spPr>
          <a:ln/>
        </p:spPr>
        <p:txBody>
          <a:bodyPr/>
          <a:lstStyle>
            <a:lvl1pPr>
              <a:defRPr/>
            </a:lvl1pPr>
          </a:lstStyle>
          <a:p>
            <a:pPr>
              <a:defRPr/>
            </a:pPr>
            <a:fld id="{681184F1-78FB-0E48-952A-9EC819727D87}" type="slidenum">
              <a:rPr lang="en-US"/>
              <a:pPr>
                <a:defRPr/>
              </a:pPr>
              <a:t>‹#›</a:t>
            </a:fld>
            <a:endParaRPr lang="en-US"/>
          </a:p>
        </p:txBody>
      </p:sp>
    </p:spTree>
    <p:extLst>
      <p:ext uri="{BB962C8B-B14F-4D97-AF65-F5344CB8AC3E}">
        <p14:creationId xmlns:p14="http://schemas.microsoft.com/office/powerpoint/2010/main" val="10020149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a:t>Copyright © 2012 Open Geospatial Consortium</a:t>
            </a:r>
          </a:p>
        </p:txBody>
      </p:sp>
      <p:sp>
        <p:nvSpPr>
          <p:cNvPr id="5" name="Rectangle 6"/>
          <p:cNvSpPr>
            <a:spLocks noGrp="1" noChangeArrowheads="1"/>
          </p:cNvSpPr>
          <p:nvPr>
            <p:ph type="sldNum" sz="quarter" idx="11"/>
          </p:nvPr>
        </p:nvSpPr>
        <p:spPr>
          <a:ln/>
        </p:spPr>
        <p:txBody>
          <a:bodyPr/>
          <a:lstStyle>
            <a:lvl1pPr>
              <a:defRPr/>
            </a:lvl1pPr>
          </a:lstStyle>
          <a:p>
            <a:pPr>
              <a:defRPr/>
            </a:pPr>
            <a:fld id="{4880142D-9AF6-6845-81E2-72C935046B20}" type="slidenum">
              <a:rPr lang="en-US"/>
              <a:pPr>
                <a:defRPr/>
              </a:pPr>
              <a:t>‹#›</a:t>
            </a:fld>
            <a:endParaRPr lang="en-US"/>
          </a:p>
        </p:txBody>
      </p:sp>
    </p:spTree>
    <p:extLst>
      <p:ext uri="{BB962C8B-B14F-4D97-AF65-F5344CB8AC3E}">
        <p14:creationId xmlns:p14="http://schemas.microsoft.com/office/powerpoint/2010/main" val="29561075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5288" y="136525"/>
            <a:ext cx="2170112" cy="60340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31775" y="136525"/>
            <a:ext cx="6361113" cy="60340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a:t>Copyright © 2012 Open Geospatial Consortium</a:t>
            </a:r>
          </a:p>
        </p:txBody>
      </p:sp>
      <p:sp>
        <p:nvSpPr>
          <p:cNvPr id="5" name="Rectangle 6"/>
          <p:cNvSpPr>
            <a:spLocks noGrp="1" noChangeArrowheads="1"/>
          </p:cNvSpPr>
          <p:nvPr>
            <p:ph type="sldNum" sz="quarter" idx="11"/>
          </p:nvPr>
        </p:nvSpPr>
        <p:spPr>
          <a:ln/>
        </p:spPr>
        <p:txBody>
          <a:bodyPr/>
          <a:lstStyle>
            <a:lvl1pPr>
              <a:defRPr/>
            </a:lvl1pPr>
          </a:lstStyle>
          <a:p>
            <a:pPr>
              <a:defRPr/>
            </a:pPr>
            <a:fld id="{02B65B4F-95FE-A747-99FD-D50AF6DB495A}" type="slidenum">
              <a:rPr lang="en-US"/>
              <a:pPr>
                <a:defRPr/>
              </a:pPr>
              <a:t>‹#›</a:t>
            </a:fld>
            <a:endParaRPr lang="en-US"/>
          </a:p>
        </p:txBody>
      </p:sp>
    </p:spTree>
    <p:extLst>
      <p:ext uri="{BB962C8B-B14F-4D97-AF65-F5344CB8AC3E}">
        <p14:creationId xmlns:p14="http://schemas.microsoft.com/office/powerpoint/2010/main" val="12987004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128"/>
                <a:cs typeface="ＭＳ Ｐゴシック" charset="-128"/>
              </a:defRPr>
            </a:lvl1pPr>
          </a:lstStyle>
          <a:p>
            <a:pPr fontAlgn="base">
              <a:spcBef>
                <a:spcPct val="0"/>
              </a:spcBef>
              <a:spcAft>
                <a:spcPct val="0"/>
              </a:spcAft>
              <a:defRPr/>
            </a:pPr>
            <a:endParaRPr lang="en-US" sz="1000" b="1">
              <a:solidFill>
                <a:srgbClr val="000000"/>
              </a:solidFill>
              <a:latin typeface="CG Times" charset="0"/>
            </a:endParaRPr>
          </a:p>
        </p:txBody>
      </p:sp>
      <p:sp>
        <p:nvSpPr>
          <p:cNvPr id="7" name="Rectangle 5"/>
          <p:cNvSpPr>
            <a:spLocks noGrp="1" noChangeArrowheads="1"/>
          </p:cNvSpPr>
          <p:nvPr>
            <p:ph type="ftr" sz="quarter" idx="11"/>
          </p:nvPr>
        </p:nvSpPr>
        <p:spPr>
          <a:xfrm>
            <a:off x="3124200" y="6248400"/>
            <a:ext cx="2895600" cy="457200"/>
          </a:xfrm>
        </p:spPr>
        <p:txBody>
          <a:bodyPr/>
          <a:lstStyle>
            <a:lvl1pPr>
              <a:defRPr>
                <a:ea typeface="ＭＳ Ｐゴシック" charset="-128"/>
                <a:cs typeface="ＭＳ Ｐゴシック" charset="-128"/>
              </a:defRPr>
            </a:lvl1pPr>
          </a:lstStyle>
          <a:p>
            <a:pPr>
              <a:defRPr/>
            </a:pPr>
            <a:endParaRPr lang="en-US"/>
          </a:p>
        </p:txBody>
      </p:sp>
      <p:sp>
        <p:nvSpPr>
          <p:cNvPr id="8" name="Rectangle 6"/>
          <p:cNvSpPr>
            <a:spLocks noGrp="1" noChangeArrowheads="1"/>
          </p:cNvSpPr>
          <p:nvPr>
            <p:ph type="sldNum" sz="quarter" idx="12"/>
          </p:nvPr>
        </p:nvSpPr>
        <p:spPr>
          <a:xfrm>
            <a:off x="6553200" y="6248400"/>
            <a:ext cx="1905000" cy="457200"/>
          </a:xfrm>
        </p:spPr>
        <p:txBody>
          <a:bodyPr/>
          <a:lstStyle>
            <a:lvl1pPr>
              <a:defRPr smtClean="0"/>
            </a:lvl1pPr>
          </a:lstStyle>
          <a:p>
            <a:pPr>
              <a:defRPr/>
            </a:pPr>
            <a:fld id="{83461279-539C-1441-AD33-BDD3E2C1A619}" type="slidenum">
              <a:rPr lang="en-US"/>
              <a:pPr>
                <a:defRPr/>
              </a:pPr>
              <a:t>‹#›</a:t>
            </a:fld>
            <a:endParaRPr lang="en-US"/>
          </a:p>
        </p:txBody>
      </p:sp>
    </p:spTree>
    <p:extLst>
      <p:ext uri="{BB962C8B-B14F-4D97-AF65-F5344CB8AC3E}">
        <p14:creationId xmlns:p14="http://schemas.microsoft.com/office/powerpoint/2010/main" val="29675211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179C59E-DD3E-4CC3-BBA6-4E516DDDB295}" type="datetimeFigureOut">
              <a:rPr lang="en-AU" smtClean="0">
                <a:solidFill>
                  <a:srgbClr val="DFDCB7"/>
                </a:solidFill>
                <a:latin typeface="Calibri"/>
              </a:rPr>
              <a:pPr/>
              <a:t>2/18/15</a:t>
            </a:fld>
            <a:endParaRPr lang="en-AU">
              <a:solidFill>
                <a:srgbClr val="DFDCB7"/>
              </a:solidFill>
              <a:latin typeface="Calibri"/>
            </a:endParaRPr>
          </a:p>
        </p:txBody>
      </p:sp>
      <p:sp>
        <p:nvSpPr>
          <p:cNvPr id="5" name="Footer Placeholder 4"/>
          <p:cNvSpPr>
            <a:spLocks noGrp="1"/>
          </p:cNvSpPr>
          <p:nvPr>
            <p:ph type="ftr" sz="quarter" idx="11"/>
          </p:nvPr>
        </p:nvSpPr>
        <p:spPr/>
        <p:txBody>
          <a:bodyPr/>
          <a:lstStyle/>
          <a:p>
            <a:endParaRPr lang="en-AU">
              <a:solidFill>
                <a:srgbClr val="DFDCB7"/>
              </a:solidFill>
              <a:latin typeface="Calibri"/>
            </a:endParaRPr>
          </a:p>
        </p:txBody>
      </p:sp>
      <p:sp>
        <p:nvSpPr>
          <p:cNvPr id="6" name="Slide Number Placeholder 5"/>
          <p:cNvSpPr>
            <a:spLocks noGrp="1"/>
          </p:cNvSpPr>
          <p:nvPr>
            <p:ph type="sldNum" sz="quarter" idx="12"/>
          </p:nvPr>
        </p:nvSpPr>
        <p:spPr/>
        <p:txBody>
          <a:bodyPr/>
          <a:lstStyle/>
          <a:p>
            <a:fld id="{CC81D604-CE8D-49A2-BB0F-72EFF510A14C}" type="slidenum">
              <a:rPr lang="en-AU" smtClean="0">
                <a:latin typeface="Calibri"/>
              </a:rPr>
              <a:pPr/>
              <a:t>‹#›</a:t>
            </a:fld>
            <a:endParaRPr lang="en-AU">
              <a:latin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79C59E-DD3E-4CC3-BBA6-4E516DDDB295}" type="datetimeFigureOut">
              <a:rPr lang="en-AU" smtClean="0">
                <a:solidFill>
                  <a:srgbClr val="DFDCB7"/>
                </a:solidFill>
                <a:latin typeface="Calibri"/>
              </a:rPr>
              <a:pPr/>
              <a:t>2/18/15</a:t>
            </a:fld>
            <a:endParaRPr lang="en-AU">
              <a:solidFill>
                <a:srgbClr val="DFDCB7"/>
              </a:solidFill>
              <a:latin typeface="Calibri"/>
            </a:endParaRPr>
          </a:p>
        </p:txBody>
      </p:sp>
      <p:sp>
        <p:nvSpPr>
          <p:cNvPr id="5" name="Footer Placeholder 4"/>
          <p:cNvSpPr>
            <a:spLocks noGrp="1"/>
          </p:cNvSpPr>
          <p:nvPr>
            <p:ph type="ftr" sz="quarter" idx="11"/>
          </p:nvPr>
        </p:nvSpPr>
        <p:spPr/>
        <p:txBody>
          <a:bodyPr/>
          <a:lstStyle/>
          <a:p>
            <a:endParaRPr lang="en-AU">
              <a:solidFill>
                <a:srgbClr val="DFDCB7"/>
              </a:solidFill>
              <a:latin typeface="Calibri"/>
            </a:endParaRPr>
          </a:p>
        </p:txBody>
      </p:sp>
      <p:sp>
        <p:nvSpPr>
          <p:cNvPr id="6" name="Slide Number Placeholder 5"/>
          <p:cNvSpPr>
            <a:spLocks noGrp="1"/>
          </p:cNvSpPr>
          <p:nvPr>
            <p:ph type="sldNum" sz="quarter" idx="12"/>
          </p:nvPr>
        </p:nvSpPr>
        <p:spPr/>
        <p:txBody>
          <a:bodyPr/>
          <a:lstStyle/>
          <a:p>
            <a:fld id="{CC81D604-CE8D-49A2-BB0F-72EFF510A14C}" type="slidenum">
              <a:rPr lang="en-AU" smtClean="0">
                <a:latin typeface="Calibri"/>
              </a:rPr>
              <a:pPr/>
              <a:t>‹#›</a:t>
            </a:fld>
            <a:endParaRPr lang="en-AU">
              <a:latin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79C59E-DD3E-4CC3-BBA6-4E516DDDB295}" type="datetimeFigureOut">
              <a:rPr lang="en-AU" smtClean="0">
                <a:solidFill>
                  <a:srgbClr val="DFDCB7"/>
                </a:solidFill>
                <a:latin typeface="Calibri"/>
              </a:rPr>
              <a:pPr/>
              <a:t>2/18/15</a:t>
            </a:fld>
            <a:endParaRPr lang="en-AU">
              <a:solidFill>
                <a:srgbClr val="DFDCB7"/>
              </a:solidFill>
              <a:latin typeface="Calibri"/>
            </a:endParaRPr>
          </a:p>
        </p:txBody>
      </p:sp>
      <p:sp>
        <p:nvSpPr>
          <p:cNvPr id="5" name="Footer Placeholder 4"/>
          <p:cNvSpPr>
            <a:spLocks noGrp="1"/>
          </p:cNvSpPr>
          <p:nvPr>
            <p:ph type="ftr" sz="quarter" idx="11"/>
          </p:nvPr>
        </p:nvSpPr>
        <p:spPr/>
        <p:txBody>
          <a:bodyPr/>
          <a:lstStyle/>
          <a:p>
            <a:endParaRPr lang="en-AU">
              <a:solidFill>
                <a:srgbClr val="DFDCB7"/>
              </a:solidFill>
              <a:latin typeface="Calibri"/>
            </a:endParaRPr>
          </a:p>
        </p:txBody>
      </p:sp>
      <p:sp>
        <p:nvSpPr>
          <p:cNvPr id="6" name="Slide Number Placeholder 5"/>
          <p:cNvSpPr>
            <a:spLocks noGrp="1"/>
          </p:cNvSpPr>
          <p:nvPr>
            <p:ph type="sldNum" sz="quarter" idx="12"/>
          </p:nvPr>
        </p:nvSpPr>
        <p:spPr/>
        <p:txBody>
          <a:bodyPr/>
          <a:lstStyle/>
          <a:p>
            <a:fld id="{CC81D604-CE8D-49A2-BB0F-72EFF510A14C}" type="slidenum">
              <a:rPr lang="en-AU" smtClean="0">
                <a:latin typeface="Calibri"/>
              </a:rPr>
              <a:pPr/>
              <a:t>‹#›</a:t>
            </a:fld>
            <a:endParaRPr lang="en-AU">
              <a:latin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79C59E-DD3E-4CC3-BBA6-4E516DDDB295}" type="datetimeFigureOut">
              <a:rPr lang="en-AU" smtClean="0">
                <a:solidFill>
                  <a:srgbClr val="DFDCB7"/>
                </a:solidFill>
                <a:latin typeface="Calibri"/>
              </a:rPr>
              <a:pPr/>
              <a:t>2/18/15</a:t>
            </a:fld>
            <a:endParaRPr lang="en-AU">
              <a:solidFill>
                <a:srgbClr val="DFDCB7"/>
              </a:solidFill>
              <a:latin typeface="Calibri"/>
            </a:endParaRPr>
          </a:p>
        </p:txBody>
      </p:sp>
      <p:sp>
        <p:nvSpPr>
          <p:cNvPr id="6" name="Footer Placeholder 5"/>
          <p:cNvSpPr>
            <a:spLocks noGrp="1"/>
          </p:cNvSpPr>
          <p:nvPr>
            <p:ph type="ftr" sz="quarter" idx="11"/>
          </p:nvPr>
        </p:nvSpPr>
        <p:spPr/>
        <p:txBody>
          <a:bodyPr/>
          <a:lstStyle/>
          <a:p>
            <a:endParaRPr lang="en-AU">
              <a:solidFill>
                <a:srgbClr val="DFDCB7"/>
              </a:solidFill>
              <a:latin typeface="Calibri"/>
            </a:endParaRPr>
          </a:p>
        </p:txBody>
      </p:sp>
      <p:sp>
        <p:nvSpPr>
          <p:cNvPr id="7" name="Slide Number Placeholder 6"/>
          <p:cNvSpPr>
            <a:spLocks noGrp="1"/>
          </p:cNvSpPr>
          <p:nvPr>
            <p:ph type="sldNum" sz="quarter" idx="12"/>
          </p:nvPr>
        </p:nvSpPr>
        <p:spPr/>
        <p:txBody>
          <a:bodyPr/>
          <a:lstStyle/>
          <a:p>
            <a:fld id="{CC81D604-CE8D-49A2-BB0F-72EFF510A14C}" type="slidenum">
              <a:rPr lang="en-AU" smtClean="0">
                <a:latin typeface="Calibri"/>
              </a:rPr>
              <a:pPr/>
              <a:t>‹#›</a:t>
            </a:fld>
            <a:endParaRPr lang="en-AU">
              <a:latin typeface="Calibri"/>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79C59E-DD3E-4CC3-BBA6-4E516DDDB295}" type="datetimeFigureOut">
              <a:rPr lang="en-AU" smtClean="0">
                <a:solidFill>
                  <a:srgbClr val="DFDCB7"/>
                </a:solidFill>
                <a:latin typeface="Calibri"/>
              </a:rPr>
              <a:pPr/>
              <a:t>2/18/15</a:t>
            </a:fld>
            <a:endParaRPr lang="en-AU">
              <a:solidFill>
                <a:srgbClr val="DFDCB7"/>
              </a:solidFill>
              <a:latin typeface="Calibri"/>
            </a:endParaRPr>
          </a:p>
        </p:txBody>
      </p:sp>
      <p:sp>
        <p:nvSpPr>
          <p:cNvPr id="8" name="Footer Placeholder 7"/>
          <p:cNvSpPr>
            <a:spLocks noGrp="1"/>
          </p:cNvSpPr>
          <p:nvPr>
            <p:ph type="ftr" sz="quarter" idx="11"/>
          </p:nvPr>
        </p:nvSpPr>
        <p:spPr/>
        <p:txBody>
          <a:bodyPr/>
          <a:lstStyle/>
          <a:p>
            <a:endParaRPr lang="en-AU">
              <a:solidFill>
                <a:srgbClr val="DFDCB7"/>
              </a:solidFill>
              <a:latin typeface="Calibri"/>
            </a:endParaRPr>
          </a:p>
        </p:txBody>
      </p:sp>
      <p:sp>
        <p:nvSpPr>
          <p:cNvPr id="9" name="Slide Number Placeholder 8"/>
          <p:cNvSpPr>
            <a:spLocks noGrp="1"/>
          </p:cNvSpPr>
          <p:nvPr>
            <p:ph type="sldNum" sz="quarter" idx="12"/>
          </p:nvPr>
        </p:nvSpPr>
        <p:spPr/>
        <p:txBody>
          <a:bodyPr/>
          <a:lstStyle/>
          <a:p>
            <a:fld id="{CC81D604-CE8D-49A2-BB0F-72EFF510A14C}" type="slidenum">
              <a:rPr lang="en-AU" smtClean="0">
                <a:latin typeface="Calibri"/>
              </a:rPr>
              <a:pPr/>
              <a:t>‹#›</a:t>
            </a:fld>
            <a:endParaRPr lang="en-AU">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p>
            <a:r>
              <a:rPr lang="en-US" smtClean="0"/>
              <a:t>Click to edit Master title style</a:t>
            </a:r>
            <a:endParaRPr/>
          </a:p>
        </p:txBody>
      </p:sp>
      <p:sp>
        <p:nvSpPr>
          <p:cNvPr id="3" name="Content Placeholder 2"/>
          <p:cNvSpPr>
            <a:spLocks noGrp="1"/>
          </p:cNvSpPr>
          <p:nvPr>
            <p:ph sz="half" idx="1"/>
          </p:nvPr>
        </p:nvSpPr>
        <p:spPr>
          <a:xfrm>
            <a:off x="779462"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03763"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70BA1CFD-BFF0-48BC-9BA5-4974D7A6AB15}" type="datetimeFigureOut">
              <a:rPr lang="en-US" smtClean="0"/>
              <a:t>2/18/15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79C59E-DD3E-4CC3-BBA6-4E516DDDB295}" type="datetimeFigureOut">
              <a:rPr lang="en-AU" smtClean="0">
                <a:solidFill>
                  <a:srgbClr val="DFDCB7"/>
                </a:solidFill>
                <a:latin typeface="Calibri"/>
              </a:rPr>
              <a:pPr/>
              <a:t>2/18/15</a:t>
            </a:fld>
            <a:endParaRPr lang="en-AU">
              <a:solidFill>
                <a:srgbClr val="DFDCB7"/>
              </a:solidFill>
              <a:latin typeface="Calibri"/>
            </a:endParaRPr>
          </a:p>
        </p:txBody>
      </p:sp>
      <p:sp>
        <p:nvSpPr>
          <p:cNvPr id="4" name="Footer Placeholder 3"/>
          <p:cNvSpPr>
            <a:spLocks noGrp="1"/>
          </p:cNvSpPr>
          <p:nvPr>
            <p:ph type="ftr" sz="quarter" idx="11"/>
          </p:nvPr>
        </p:nvSpPr>
        <p:spPr/>
        <p:txBody>
          <a:bodyPr/>
          <a:lstStyle/>
          <a:p>
            <a:endParaRPr lang="en-AU">
              <a:solidFill>
                <a:srgbClr val="DFDCB7"/>
              </a:solidFill>
              <a:latin typeface="Calibri"/>
            </a:endParaRPr>
          </a:p>
        </p:txBody>
      </p:sp>
      <p:sp>
        <p:nvSpPr>
          <p:cNvPr id="5" name="Slide Number Placeholder 4"/>
          <p:cNvSpPr>
            <a:spLocks noGrp="1"/>
          </p:cNvSpPr>
          <p:nvPr>
            <p:ph type="sldNum" sz="quarter" idx="12"/>
          </p:nvPr>
        </p:nvSpPr>
        <p:spPr/>
        <p:txBody>
          <a:bodyPr/>
          <a:lstStyle/>
          <a:p>
            <a:fld id="{CC81D604-CE8D-49A2-BB0F-72EFF510A14C}" type="slidenum">
              <a:rPr lang="en-AU" smtClean="0">
                <a:latin typeface="Calibri"/>
              </a:rPr>
              <a:pPr/>
              <a:t>‹#›</a:t>
            </a:fld>
            <a:endParaRPr lang="en-AU">
              <a:latin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79C59E-DD3E-4CC3-BBA6-4E516DDDB295}" type="datetimeFigureOut">
              <a:rPr lang="en-AU" smtClean="0">
                <a:solidFill>
                  <a:srgbClr val="DFDCB7"/>
                </a:solidFill>
                <a:latin typeface="Calibri"/>
              </a:rPr>
              <a:pPr/>
              <a:t>2/18/15</a:t>
            </a:fld>
            <a:endParaRPr lang="en-AU">
              <a:solidFill>
                <a:srgbClr val="DFDCB7"/>
              </a:solidFill>
              <a:latin typeface="Calibri"/>
            </a:endParaRPr>
          </a:p>
        </p:txBody>
      </p:sp>
      <p:sp>
        <p:nvSpPr>
          <p:cNvPr id="3" name="Footer Placeholder 2"/>
          <p:cNvSpPr>
            <a:spLocks noGrp="1"/>
          </p:cNvSpPr>
          <p:nvPr>
            <p:ph type="ftr" sz="quarter" idx="11"/>
          </p:nvPr>
        </p:nvSpPr>
        <p:spPr/>
        <p:txBody>
          <a:bodyPr/>
          <a:lstStyle/>
          <a:p>
            <a:endParaRPr lang="en-AU">
              <a:solidFill>
                <a:srgbClr val="DFDCB7"/>
              </a:solidFill>
              <a:latin typeface="Calibri"/>
            </a:endParaRPr>
          </a:p>
        </p:txBody>
      </p:sp>
      <p:sp>
        <p:nvSpPr>
          <p:cNvPr id="4" name="Slide Number Placeholder 3"/>
          <p:cNvSpPr>
            <a:spLocks noGrp="1"/>
          </p:cNvSpPr>
          <p:nvPr>
            <p:ph type="sldNum" sz="quarter" idx="12"/>
          </p:nvPr>
        </p:nvSpPr>
        <p:spPr/>
        <p:txBody>
          <a:bodyPr/>
          <a:lstStyle/>
          <a:p>
            <a:fld id="{CC81D604-CE8D-49A2-BB0F-72EFF510A14C}" type="slidenum">
              <a:rPr lang="en-AU" smtClean="0">
                <a:latin typeface="Calibri"/>
              </a:rPr>
              <a:pPr/>
              <a:t>‹#›</a:t>
            </a:fld>
            <a:endParaRPr lang="en-AU">
              <a:latin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79C59E-DD3E-4CC3-BBA6-4E516DDDB295}" type="datetimeFigureOut">
              <a:rPr lang="en-AU" smtClean="0">
                <a:solidFill>
                  <a:srgbClr val="DFDCB7"/>
                </a:solidFill>
                <a:latin typeface="Calibri"/>
              </a:rPr>
              <a:pPr/>
              <a:t>2/18/15</a:t>
            </a:fld>
            <a:endParaRPr lang="en-AU">
              <a:solidFill>
                <a:srgbClr val="DFDCB7"/>
              </a:solidFill>
              <a:latin typeface="Calibri"/>
            </a:endParaRPr>
          </a:p>
        </p:txBody>
      </p:sp>
      <p:sp>
        <p:nvSpPr>
          <p:cNvPr id="6" name="Footer Placeholder 5"/>
          <p:cNvSpPr>
            <a:spLocks noGrp="1"/>
          </p:cNvSpPr>
          <p:nvPr>
            <p:ph type="ftr" sz="quarter" idx="11"/>
          </p:nvPr>
        </p:nvSpPr>
        <p:spPr/>
        <p:txBody>
          <a:bodyPr/>
          <a:lstStyle/>
          <a:p>
            <a:endParaRPr lang="en-AU">
              <a:solidFill>
                <a:srgbClr val="DFDCB7"/>
              </a:solidFill>
              <a:latin typeface="Calibri"/>
            </a:endParaRPr>
          </a:p>
        </p:txBody>
      </p:sp>
      <p:sp>
        <p:nvSpPr>
          <p:cNvPr id="7" name="Slide Number Placeholder 6"/>
          <p:cNvSpPr>
            <a:spLocks noGrp="1"/>
          </p:cNvSpPr>
          <p:nvPr>
            <p:ph type="sldNum" sz="quarter" idx="12"/>
          </p:nvPr>
        </p:nvSpPr>
        <p:spPr/>
        <p:txBody>
          <a:bodyPr/>
          <a:lstStyle/>
          <a:p>
            <a:fld id="{CC81D604-CE8D-49A2-BB0F-72EFF510A14C}" type="slidenum">
              <a:rPr lang="en-AU" smtClean="0">
                <a:latin typeface="Calibri"/>
              </a:rPr>
              <a:pPr/>
              <a:t>‹#›</a:t>
            </a:fld>
            <a:endParaRPr lang="en-AU">
              <a:latin typeface="Calibri"/>
            </a:endParaRPr>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C179C59E-DD3E-4CC3-BBA6-4E516DDDB295}" type="datetimeFigureOut">
              <a:rPr lang="en-AU" smtClean="0">
                <a:solidFill>
                  <a:srgbClr val="DFDCB7"/>
                </a:solidFill>
                <a:latin typeface="Calibri"/>
              </a:rPr>
              <a:pPr/>
              <a:t>2/18/15</a:t>
            </a:fld>
            <a:endParaRPr lang="en-AU">
              <a:solidFill>
                <a:srgbClr val="DFDCB7"/>
              </a:solidFill>
              <a:latin typeface="Calibri"/>
            </a:endParaRPr>
          </a:p>
        </p:txBody>
      </p:sp>
      <p:sp>
        <p:nvSpPr>
          <p:cNvPr id="9" name="Slide Number Placeholder 8"/>
          <p:cNvSpPr>
            <a:spLocks noGrp="1"/>
          </p:cNvSpPr>
          <p:nvPr>
            <p:ph type="sldNum" sz="quarter" idx="11"/>
          </p:nvPr>
        </p:nvSpPr>
        <p:spPr/>
        <p:txBody>
          <a:bodyPr/>
          <a:lstStyle/>
          <a:p>
            <a:fld id="{CC81D604-CE8D-49A2-BB0F-72EFF510A14C}" type="slidenum">
              <a:rPr lang="en-AU" smtClean="0">
                <a:latin typeface="Calibri"/>
              </a:rPr>
              <a:pPr/>
              <a:t>‹#›</a:t>
            </a:fld>
            <a:endParaRPr lang="en-AU">
              <a:latin typeface="Calibri"/>
            </a:endParaRPr>
          </a:p>
        </p:txBody>
      </p:sp>
      <p:sp>
        <p:nvSpPr>
          <p:cNvPr id="10" name="Footer Placeholder 9"/>
          <p:cNvSpPr>
            <a:spLocks noGrp="1"/>
          </p:cNvSpPr>
          <p:nvPr>
            <p:ph type="ftr" sz="quarter" idx="12"/>
          </p:nvPr>
        </p:nvSpPr>
        <p:spPr/>
        <p:txBody>
          <a:bodyPr/>
          <a:lstStyle/>
          <a:p>
            <a:endParaRPr lang="en-AU">
              <a:solidFill>
                <a:srgbClr val="DFDCB7"/>
              </a:solidFill>
              <a:latin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79C59E-DD3E-4CC3-BBA6-4E516DDDB295}" type="datetimeFigureOut">
              <a:rPr lang="en-AU" smtClean="0">
                <a:solidFill>
                  <a:srgbClr val="DFDCB7"/>
                </a:solidFill>
                <a:latin typeface="Calibri"/>
              </a:rPr>
              <a:pPr/>
              <a:t>2/18/15</a:t>
            </a:fld>
            <a:endParaRPr lang="en-AU">
              <a:solidFill>
                <a:srgbClr val="DFDCB7"/>
              </a:solidFill>
              <a:latin typeface="Calibri"/>
            </a:endParaRPr>
          </a:p>
        </p:txBody>
      </p:sp>
      <p:sp>
        <p:nvSpPr>
          <p:cNvPr id="5" name="Footer Placeholder 4"/>
          <p:cNvSpPr>
            <a:spLocks noGrp="1"/>
          </p:cNvSpPr>
          <p:nvPr>
            <p:ph type="ftr" sz="quarter" idx="11"/>
          </p:nvPr>
        </p:nvSpPr>
        <p:spPr/>
        <p:txBody>
          <a:bodyPr/>
          <a:lstStyle/>
          <a:p>
            <a:endParaRPr lang="en-AU">
              <a:solidFill>
                <a:srgbClr val="DFDCB7"/>
              </a:solidFill>
              <a:latin typeface="Calibri"/>
            </a:endParaRPr>
          </a:p>
        </p:txBody>
      </p:sp>
      <p:sp>
        <p:nvSpPr>
          <p:cNvPr id="6" name="Slide Number Placeholder 5"/>
          <p:cNvSpPr>
            <a:spLocks noGrp="1"/>
          </p:cNvSpPr>
          <p:nvPr>
            <p:ph type="sldNum" sz="quarter" idx="12"/>
          </p:nvPr>
        </p:nvSpPr>
        <p:spPr/>
        <p:txBody>
          <a:bodyPr/>
          <a:lstStyle/>
          <a:p>
            <a:fld id="{CC81D604-CE8D-49A2-BB0F-72EFF510A14C}" type="slidenum">
              <a:rPr lang="en-AU" smtClean="0">
                <a:latin typeface="Calibri"/>
              </a:rPr>
              <a:pPr/>
              <a:t>‹#›</a:t>
            </a:fld>
            <a:endParaRPr lang="en-AU">
              <a:latin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79C59E-DD3E-4CC3-BBA6-4E516DDDB295}" type="datetimeFigureOut">
              <a:rPr lang="en-AU" smtClean="0">
                <a:solidFill>
                  <a:srgbClr val="DFDCB7"/>
                </a:solidFill>
                <a:latin typeface="Calibri"/>
              </a:rPr>
              <a:pPr/>
              <a:t>2/18/15</a:t>
            </a:fld>
            <a:endParaRPr lang="en-AU">
              <a:solidFill>
                <a:srgbClr val="DFDCB7"/>
              </a:solidFill>
              <a:latin typeface="Calibri"/>
            </a:endParaRPr>
          </a:p>
        </p:txBody>
      </p:sp>
      <p:sp>
        <p:nvSpPr>
          <p:cNvPr id="5" name="Footer Placeholder 4"/>
          <p:cNvSpPr>
            <a:spLocks noGrp="1"/>
          </p:cNvSpPr>
          <p:nvPr>
            <p:ph type="ftr" sz="quarter" idx="11"/>
          </p:nvPr>
        </p:nvSpPr>
        <p:spPr/>
        <p:txBody>
          <a:bodyPr/>
          <a:lstStyle/>
          <a:p>
            <a:endParaRPr lang="en-AU">
              <a:solidFill>
                <a:srgbClr val="DFDCB7"/>
              </a:solidFill>
              <a:latin typeface="Calibri"/>
            </a:endParaRPr>
          </a:p>
        </p:txBody>
      </p:sp>
      <p:sp>
        <p:nvSpPr>
          <p:cNvPr id="6" name="Slide Number Placeholder 5"/>
          <p:cNvSpPr>
            <a:spLocks noGrp="1"/>
          </p:cNvSpPr>
          <p:nvPr>
            <p:ph type="sldNum" sz="quarter" idx="12"/>
          </p:nvPr>
        </p:nvSpPr>
        <p:spPr/>
        <p:txBody>
          <a:bodyPr/>
          <a:lstStyle/>
          <a:p>
            <a:fld id="{CC81D604-CE8D-49A2-BB0F-72EFF510A14C}" type="slidenum">
              <a:rPr lang="en-AU" smtClean="0">
                <a:latin typeface="Calibri"/>
              </a:rPr>
              <a:pPr/>
              <a:t>‹#›</a:t>
            </a:fld>
            <a:endParaRPr lang="en-AU">
              <a:latin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179C59E-DD3E-4CC3-BBA6-4E516DDDB295}" type="datetimeFigureOut">
              <a:rPr lang="en-AU" smtClean="0">
                <a:solidFill>
                  <a:srgbClr val="DFDCB7"/>
                </a:solidFill>
                <a:latin typeface="Calibri"/>
              </a:rPr>
              <a:pPr/>
              <a:t>2/18/15</a:t>
            </a:fld>
            <a:endParaRPr lang="en-AU">
              <a:solidFill>
                <a:srgbClr val="DFDCB7"/>
              </a:solidFill>
              <a:latin typeface="Calibri"/>
            </a:endParaRPr>
          </a:p>
        </p:txBody>
      </p:sp>
      <p:sp>
        <p:nvSpPr>
          <p:cNvPr id="5" name="Footer Placeholder 4"/>
          <p:cNvSpPr>
            <a:spLocks noGrp="1"/>
          </p:cNvSpPr>
          <p:nvPr>
            <p:ph type="ftr" sz="quarter" idx="11"/>
          </p:nvPr>
        </p:nvSpPr>
        <p:spPr/>
        <p:txBody>
          <a:bodyPr/>
          <a:lstStyle/>
          <a:p>
            <a:endParaRPr lang="en-AU">
              <a:solidFill>
                <a:srgbClr val="DFDCB7"/>
              </a:solidFill>
              <a:latin typeface="Calibri"/>
            </a:endParaRPr>
          </a:p>
        </p:txBody>
      </p:sp>
      <p:sp>
        <p:nvSpPr>
          <p:cNvPr id="6" name="Slide Number Placeholder 5"/>
          <p:cNvSpPr>
            <a:spLocks noGrp="1"/>
          </p:cNvSpPr>
          <p:nvPr>
            <p:ph type="sldNum" sz="quarter" idx="12"/>
          </p:nvPr>
        </p:nvSpPr>
        <p:spPr/>
        <p:txBody>
          <a:bodyPr/>
          <a:lstStyle/>
          <a:p>
            <a:fld id="{CC81D604-CE8D-49A2-BB0F-72EFF510A14C}" type="slidenum">
              <a:rPr lang="en-AU" smtClean="0">
                <a:latin typeface="Calibri"/>
              </a:rPr>
              <a:pPr/>
              <a:t>‹#›</a:t>
            </a:fld>
            <a:endParaRPr lang="en-AU">
              <a:latin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79C59E-DD3E-4CC3-BBA6-4E516DDDB295}" type="datetimeFigureOut">
              <a:rPr lang="en-AU" smtClean="0">
                <a:solidFill>
                  <a:srgbClr val="DFDCB7"/>
                </a:solidFill>
                <a:latin typeface="Calibri"/>
              </a:rPr>
              <a:pPr/>
              <a:t>2/18/15</a:t>
            </a:fld>
            <a:endParaRPr lang="en-AU">
              <a:solidFill>
                <a:srgbClr val="DFDCB7"/>
              </a:solidFill>
              <a:latin typeface="Calibri"/>
            </a:endParaRPr>
          </a:p>
        </p:txBody>
      </p:sp>
      <p:sp>
        <p:nvSpPr>
          <p:cNvPr id="5" name="Footer Placeholder 4"/>
          <p:cNvSpPr>
            <a:spLocks noGrp="1"/>
          </p:cNvSpPr>
          <p:nvPr>
            <p:ph type="ftr" sz="quarter" idx="11"/>
          </p:nvPr>
        </p:nvSpPr>
        <p:spPr/>
        <p:txBody>
          <a:bodyPr/>
          <a:lstStyle/>
          <a:p>
            <a:endParaRPr lang="en-AU">
              <a:solidFill>
                <a:srgbClr val="DFDCB7"/>
              </a:solidFill>
              <a:latin typeface="Calibri"/>
            </a:endParaRPr>
          </a:p>
        </p:txBody>
      </p:sp>
      <p:sp>
        <p:nvSpPr>
          <p:cNvPr id="6" name="Slide Number Placeholder 5"/>
          <p:cNvSpPr>
            <a:spLocks noGrp="1"/>
          </p:cNvSpPr>
          <p:nvPr>
            <p:ph type="sldNum" sz="quarter" idx="12"/>
          </p:nvPr>
        </p:nvSpPr>
        <p:spPr/>
        <p:txBody>
          <a:bodyPr/>
          <a:lstStyle/>
          <a:p>
            <a:fld id="{CC81D604-CE8D-49A2-BB0F-72EFF510A14C}" type="slidenum">
              <a:rPr lang="en-AU" smtClean="0">
                <a:latin typeface="Calibri"/>
              </a:rPr>
              <a:pPr/>
              <a:t>‹#›</a:t>
            </a:fld>
            <a:endParaRPr lang="en-AU">
              <a:latin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79C59E-DD3E-4CC3-BBA6-4E516DDDB295}" type="datetimeFigureOut">
              <a:rPr lang="en-AU" smtClean="0">
                <a:solidFill>
                  <a:srgbClr val="DFDCB7"/>
                </a:solidFill>
                <a:latin typeface="Calibri"/>
              </a:rPr>
              <a:pPr/>
              <a:t>2/18/15</a:t>
            </a:fld>
            <a:endParaRPr lang="en-AU">
              <a:solidFill>
                <a:srgbClr val="DFDCB7"/>
              </a:solidFill>
              <a:latin typeface="Calibri"/>
            </a:endParaRPr>
          </a:p>
        </p:txBody>
      </p:sp>
      <p:sp>
        <p:nvSpPr>
          <p:cNvPr id="5" name="Footer Placeholder 4"/>
          <p:cNvSpPr>
            <a:spLocks noGrp="1"/>
          </p:cNvSpPr>
          <p:nvPr>
            <p:ph type="ftr" sz="quarter" idx="11"/>
          </p:nvPr>
        </p:nvSpPr>
        <p:spPr/>
        <p:txBody>
          <a:bodyPr/>
          <a:lstStyle/>
          <a:p>
            <a:endParaRPr lang="en-AU">
              <a:solidFill>
                <a:srgbClr val="DFDCB7"/>
              </a:solidFill>
              <a:latin typeface="Calibri"/>
            </a:endParaRPr>
          </a:p>
        </p:txBody>
      </p:sp>
      <p:sp>
        <p:nvSpPr>
          <p:cNvPr id="6" name="Slide Number Placeholder 5"/>
          <p:cNvSpPr>
            <a:spLocks noGrp="1"/>
          </p:cNvSpPr>
          <p:nvPr>
            <p:ph type="sldNum" sz="quarter" idx="12"/>
          </p:nvPr>
        </p:nvSpPr>
        <p:spPr/>
        <p:txBody>
          <a:bodyPr/>
          <a:lstStyle/>
          <a:p>
            <a:fld id="{CC81D604-CE8D-49A2-BB0F-72EFF510A14C}" type="slidenum">
              <a:rPr lang="en-AU" smtClean="0">
                <a:latin typeface="Calibri"/>
              </a:rPr>
              <a:pPr/>
              <a:t>‹#›</a:t>
            </a:fld>
            <a:endParaRPr lang="en-AU">
              <a:latin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79C59E-DD3E-4CC3-BBA6-4E516DDDB295}" type="datetimeFigureOut">
              <a:rPr lang="en-AU" smtClean="0">
                <a:solidFill>
                  <a:srgbClr val="DFDCB7"/>
                </a:solidFill>
                <a:latin typeface="Calibri"/>
              </a:rPr>
              <a:pPr/>
              <a:t>2/18/15</a:t>
            </a:fld>
            <a:endParaRPr lang="en-AU">
              <a:solidFill>
                <a:srgbClr val="DFDCB7"/>
              </a:solidFill>
              <a:latin typeface="Calibri"/>
            </a:endParaRPr>
          </a:p>
        </p:txBody>
      </p:sp>
      <p:sp>
        <p:nvSpPr>
          <p:cNvPr id="6" name="Footer Placeholder 5"/>
          <p:cNvSpPr>
            <a:spLocks noGrp="1"/>
          </p:cNvSpPr>
          <p:nvPr>
            <p:ph type="ftr" sz="quarter" idx="11"/>
          </p:nvPr>
        </p:nvSpPr>
        <p:spPr/>
        <p:txBody>
          <a:bodyPr/>
          <a:lstStyle/>
          <a:p>
            <a:endParaRPr lang="en-AU">
              <a:solidFill>
                <a:srgbClr val="DFDCB7"/>
              </a:solidFill>
              <a:latin typeface="Calibri"/>
            </a:endParaRPr>
          </a:p>
        </p:txBody>
      </p:sp>
      <p:sp>
        <p:nvSpPr>
          <p:cNvPr id="7" name="Slide Number Placeholder 6"/>
          <p:cNvSpPr>
            <a:spLocks noGrp="1"/>
          </p:cNvSpPr>
          <p:nvPr>
            <p:ph type="sldNum" sz="quarter" idx="12"/>
          </p:nvPr>
        </p:nvSpPr>
        <p:spPr/>
        <p:txBody>
          <a:bodyPr/>
          <a:lstStyle/>
          <a:p>
            <a:fld id="{CC81D604-CE8D-49A2-BB0F-72EFF510A14C}" type="slidenum">
              <a:rPr lang="en-AU" smtClean="0">
                <a:latin typeface="Calibri"/>
              </a:rPr>
              <a:pPr/>
              <a:t>‹#›</a:t>
            </a:fld>
            <a:endParaRPr lang="en-AU">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2"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2"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3763"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3763"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70BA1CFD-BFF0-48BC-9BA5-4974D7A6AB15}" type="datetimeFigureOut">
              <a:rPr lang="en-US" smtClean="0"/>
              <a:t>2/18/15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79C59E-DD3E-4CC3-BBA6-4E516DDDB295}" type="datetimeFigureOut">
              <a:rPr lang="en-AU" smtClean="0">
                <a:solidFill>
                  <a:srgbClr val="DFDCB7"/>
                </a:solidFill>
                <a:latin typeface="Calibri"/>
              </a:rPr>
              <a:pPr/>
              <a:t>2/18/15</a:t>
            </a:fld>
            <a:endParaRPr lang="en-AU">
              <a:solidFill>
                <a:srgbClr val="DFDCB7"/>
              </a:solidFill>
              <a:latin typeface="Calibri"/>
            </a:endParaRPr>
          </a:p>
        </p:txBody>
      </p:sp>
      <p:sp>
        <p:nvSpPr>
          <p:cNvPr id="8" name="Footer Placeholder 7"/>
          <p:cNvSpPr>
            <a:spLocks noGrp="1"/>
          </p:cNvSpPr>
          <p:nvPr>
            <p:ph type="ftr" sz="quarter" idx="11"/>
          </p:nvPr>
        </p:nvSpPr>
        <p:spPr/>
        <p:txBody>
          <a:bodyPr/>
          <a:lstStyle/>
          <a:p>
            <a:endParaRPr lang="en-AU">
              <a:solidFill>
                <a:srgbClr val="DFDCB7"/>
              </a:solidFill>
              <a:latin typeface="Calibri"/>
            </a:endParaRPr>
          </a:p>
        </p:txBody>
      </p:sp>
      <p:sp>
        <p:nvSpPr>
          <p:cNvPr id="9" name="Slide Number Placeholder 8"/>
          <p:cNvSpPr>
            <a:spLocks noGrp="1"/>
          </p:cNvSpPr>
          <p:nvPr>
            <p:ph type="sldNum" sz="quarter" idx="12"/>
          </p:nvPr>
        </p:nvSpPr>
        <p:spPr/>
        <p:txBody>
          <a:bodyPr/>
          <a:lstStyle/>
          <a:p>
            <a:fld id="{CC81D604-CE8D-49A2-BB0F-72EFF510A14C}" type="slidenum">
              <a:rPr lang="en-AU" smtClean="0">
                <a:latin typeface="Calibri"/>
              </a:rPr>
              <a:pPr/>
              <a:t>‹#›</a:t>
            </a:fld>
            <a:endParaRPr lang="en-AU">
              <a:latin typeface="Calibri"/>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79C59E-DD3E-4CC3-BBA6-4E516DDDB295}" type="datetimeFigureOut">
              <a:rPr lang="en-AU" smtClean="0">
                <a:solidFill>
                  <a:srgbClr val="DFDCB7"/>
                </a:solidFill>
                <a:latin typeface="Calibri"/>
              </a:rPr>
              <a:pPr/>
              <a:t>2/18/15</a:t>
            </a:fld>
            <a:endParaRPr lang="en-AU">
              <a:solidFill>
                <a:srgbClr val="DFDCB7"/>
              </a:solidFill>
              <a:latin typeface="Calibri"/>
            </a:endParaRPr>
          </a:p>
        </p:txBody>
      </p:sp>
      <p:sp>
        <p:nvSpPr>
          <p:cNvPr id="4" name="Footer Placeholder 3"/>
          <p:cNvSpPr>
            <a:spLocks noGrp="1"/>
          </p:cNvSpPr>
          <p:nvPr>
            <p:ph type="ftr" sz="quarter" idx="11"/>
          </p:nvPr>
        </p:nvSpPr>
        <p:spPr/>
        <p:txBody>
          <a:bodyPr/>
          <a:lstStyle/>
          <a:p>
            <a:endParaRPr lang="en-AU">
              <a:solidFill>
                <a:srgbClr val="DFDCB7"/>
              </a:solidFill>
              <a:latin typeface="Calibri"/>
            </a:endParaRPr>
          </a:p>
        </p:txBody>
      </p:sp>
      <p:sp>
        <p:nvSpPr>
          <p:cNvPr id="5" name="Slide Number Placeholder 4"/>
          <p:cNvSpPr>
            <a:spLocks noGrp="1"/>
          </p:cNvSpPr>
          <p:nvPr>
            <p:ph type="sldNum" sz="quarter" idx="12"/>
          </p:nvPr>
        </p:nvSpPr>
        <p:spPr/>
        <p:txBody>
          <a:bodyPr/>
          <a:lstStyle/>
          <a:p>
            <a:fld id="{CC81D604-CE8D-49A2-BB0F-72EFF510A14C}" type="slidenum">
              <a:rPr lang="en-AU" smtClean="0">
                <a:latin typeface="Calibri"/>
              </a:rPr>
              <a:pPr/>
              <a:t>‹#›</a:t>
            </a:fld>
            <a:endParaRPr lang="en-AU">
              <a:latin typeface="Calibri"/>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79C59E-DD3E-4CC3-BBA6-4E516DDDB295}" type="datetimeFigureOut">
              <a:rPr lang="en-AU" smtClean="0">
                <a:solidFill>
                  <a:srgbClr val="DFDCB7"/>
                </a:solidFill>
                <a:latin typeface="Calibri"/>
              </a:rPr>
              <a:pPr/>
              <a:t>2/18/15</a:t>
            </a:fld>
            <a:endParaRPr lang="en-AU">
              <a:solidFill>
                <a:srgbClr val="DFDCB7"/>
              </a:solidFill>
              <a:latin typeface="Calibri"/>
            </a:endParaRPr>
          </a:p>
        </p:txBody>
      </p:sp>
      <p:sp>
        <p:nvSpPr>
          <p:cNvPr id="3" name="Footer Placeholder 2"/>
          <p:cNvSpPr>
            <a:spLocks noGrp="1"/>
          </p:cNvSpPr>
          <p:nvPr>
            <p:ph type="ftr" sz="quarter" idx="11"/>
          </p:nvPr>
        </p:nvSpPr>
        <p:spPr/>
        <p:txBody>
          <a:bodyPr/>
          <a:lstStyle/>
          <a:p>
            <a:endParaRPr lang="en-AU">
              <a:solidFill>
                <a:srgbClr val="DFDCB7"/>
              </a:solidFill>
              <a:latin typeface="Calibri"/>
            </a:endParaRPr>
          </a:p>
        </p:txBody>
      </p:sp>
      <p:sp>
        <p:nvSpPr>
          <p:cNvPr id="4" name="Slide Number Placeholder 3"/>
          <p:cNvSpPr>
            <a:spLocks noGrp="1"/>
          </p:cNvSpPr>
          <p:nvPr>
            <p:ph type="sldNum" sz="quarter" idx="12"/>
          </p:nvPr>
        </p:nvSpPr>
        <p:spPr/>
        <p:txBody>
          <a:bodyPr/>
          <a:lstStyle/>
          <a:p>
            <a:fld id="{CC81D604-CE8D-49A2-BB0F-72EFF510A14C}" type="slidenum">
              <a:rPr lang="en-AU" smtClean="0">
                <a:latin typeface="Calibri"/>
              </a:rPr>
              <a:pPr/>
              <a:t>‹#›</a:t>
            </a:fld>
            <a:endParaRPr lang="en-AU">
              <a:latin typeface="Calibri"/>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79C59E-DD3E-4CC3-BBA6-4E516DDDB295}" type="datetimeFigureOut">
              <a:rPr lang="en-AU" smtClean="0">
                <a:solidFill>
                  <a:srgbClr val="DFDCB7"/>
                </a:solidFill>
                <a:latin typeface="Calibri"/>
              </a:rPr>
              <a:pPr/>
              <a:t>2/18/15</a:t>
            </a:fld>
            <a:endParaRPr lang="en-AU">
              <a:solidFill>
                <a:srgbClr val="DFDCB7"/>
              </a:solidFill>
              <a:latin typeface="Calibri"/>
            </a:endParaRPr>
          </a:p>
        </p:txBody>
      </p:sp>
      <p:sp>
        <p:nvSpPr>
          <p:cNvPr id="6" name="Footer Placeholder 5"/>
          <p:cNvSpPr>
            <a:spLocks noGrp="1"/>
          </p:cNvSpPr>
          <p:nvPr>
            <p:ph type="ftr" sz="quarter" idx="11"/>
          </p:nvPr>
        </p:nvSpPr>
        <p:spPr/>
        <p:txBody>
          <a:bodyPr/>
          <a:lstStyle/>
          <a:p>
            <a:endParaRPr lang="en-AU">
              <a:solidFill>
                <a:srgbClr val="DFDCB7"/>
              </a:solidFill>
              <a:latin typeface="Calibri"/>
            </a:endParaRPr>
          </a:p>
        </p:txBody>
      </p:sp>
      <p:sp>
        <p:nvSpPr>
          <p:cNvPr id="7" name="Slide Number Placeholder 6"/>
          <p:cNvSpPr>
            <a:spLocks noGrp="1"/>
          </p:cNvSpPr>
          <p:nvPr>
            <p:ph type="sldNum" sz="quarter" idx="12"/>
          </p:nvPr>
        </p:nvSpPr>
        <p:spPr/>
        <p:txBody>
          <a:bodyPr/>
          <a:lstStyle/>
          <a:p>
            <a:fld id="{CC81D604-CE8D-49A2-BB0F-72EFF510A14C}" type="slidenum">
              <a:rPr lang="en-AU" smtClean="0">
                <a:latin typeface="Calibri"/>
              </a:rPr>
              <a:pPr/>
              <a:t>‹#›</a:t>
            </a:fld>
            <a:endParaRPr lang="en-AU">
              <a:latin typeface="Calibri"/>
            </a:endParaRPr>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C179C59E-DD3E-4CC3-BBA6-4E516DDDB295}" type="datetimeFigureOut">
              <a:rPr lang="en-AU" smtClean="0">
                <a:solidFill>
                  <a:srgbClr val="DFDCB7"/>
                </a:solidFill>
                <a:latin typeface="Calibri"/>
              </a:rPr>
              <a:pPr/>
              <a:t>2/18/15</a:t>
            </a:fld>
            <a:endParaRPr lang="en-AU">
              <a:solidFill>
                <a:srgbClr val="DFDCB7"/>
              </a:solidFill>
              <a:latin typeface="Calibri"/>
            </a:endParaRPr>
          </a:p>
        </p:txBody>
      </p:sp>
      <p:sp>
        <p:nvSpPr>
          <p:cNvPr id="9" name="Slide Number Placeholder 8"/>
          <p:cNvSpPr>
            <a:spLocks noGrp="1"/>
          </p:cNvSpPr>
          <p:nvPr>
            <p:ph type="sldNum" sz="quarter" idx="11"/>
          </p:nvPr>
        </p:nvSpPr>
        <p:spPr/>
        <p:txBody>
          <a:bodyPr/>
          <a:lstStyle/>
          <a:p>
            <a:fld id="{CC81D604-CE8D-49A2-BB0F-72EFF510A14C}" type="slidenum">
              <a:rPr lang="en-AU" smtClean="0">
                <a:latin typeface="Calibri"/>
              </a:rPr>
              <a:pPr/>
              <a:t>‹#›</a:t>
            </a:fld>
            <a:endParaRPr lang="en-AU">
              <a:latin typeface="Calibri"/>
            </a:endParaRPr>
          </a:p>
        </p:txBody>
      </p:sp>
      <p:sp>
        <p:nvSpPr>
          <p:cNvPr id="10" name="Footer Placeholder 9"/>
          <p:cNvSpPr>
            <a:spLocks noGrp="1"/>
          </p:cNvSpPr>
          <p:nvPr>
            <p:ph type="ftr" sz="quarter" idx="12"/>
          </p:nvPr>
        </p:nvSpPr>
        <p:spPr/>
        <p:txBody>
          <a:bodyPr/>
          <a:lstStyle/>
          <a:p>
            <a:endParaRPr lang="en-AU">
              <a:solidFill>
                <a:srgbClr val="DFDCB7"/>
              </a:solidFill>
              <a:latin typeface="Calibri"/>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79C59E-DD3E-4CC3-BBA6-4E516DDDB295}" type="datetimeFigureOut">
              <a:rPr lang="en-AU" smtClean="0">
                <a:solidFill>
                  <a:srgbClr val="DFDCB7"/>
                </a:solidFill>
                <a:latin typeface="Calibri"/>
              </a:rPr>
              <a:pPr/>
              <a:t>2/18/15</a:t>
            </a:fld>
            <a:endParaRPr lang="en-AU">
              <a:solidFill>
                <a:srgbClr val="DFDCB7"/>
              </a:solidFill>
              <a:latin typeface="Calibri"/>
            </a:endParaRPr>
          </a:p>
        </p:txBody>
      </p:sp>
      <p:sp>
        <p:nvSpPr>
          <p:cNvPr id="5" name="Footer Placeholder 4"/>
          <p:cNvSpPr>
            <a:spLocks noGrp="1"/>
          </p:cNvSpPr>
          <p:nvPr>
            <p:ph type="ftr" sz="quarter" idx="11"/>
          </p:nvPr>
        </p:nvSpPr>
        <p:spPr/>
        <p:txBody>
          <a:bodyPr/>
          <a:lstStyle/>
          <a:p>
            <a:endParaRPr lang="en-AU">
              <a:solidFill>
                <a:srgbClr val="DFDCB7"/>
              </a:solidFill>
              <a:latin typeface="Calibri"/>
            </a:endParaRPr>
          </a:p>
        </p:txBody>
      </p:sp>
      <p:sp>
        <p:nvSpPr>
          <p:cNvPr id="6" name="Slide Number Placeholder 5"/>
          <p:cNvSpPr>
            <a:spLocks noGrp="1"/>
          </p:cNvSpPr>
          <p:nvPr>
            <p:ph type="sldNum" sz="quarter" idx="12"/>
          </p:nvPr>
        </p:nvSpPr>
        <p:spPr/>
        <p:txBody>
          <a:bodyPr/>
          <a:lstStyle/>
          <a:p>
            <a:fld id="{CC81D604-CE8D-49A2-BB0F-72EFF510A14C}" type="slidenum">
              <a:rPr lang="en-AU" smtClean="0">
                <a:latin typeface="Calibri"/>
              </a:rPr>
              <a:pPr/>
              <a:t>‹#›</a:t>
            </a:fld>
            <a:endParaRPr lang="en-AU">
              <a:latin typeface="Calibri"/>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79C59E-DD3E-4CC3-BBA6-4E516DDDB295}" type="datetimeFigureOut">
              <a:rPr lang="en-AU" smtClean="0">
                <a:solidFill>
                  <a:srgbClr val="DFDCB7"/>
                </a:solidFill>
                <a:latin typeface="Calibri"/>
              </a:rPr>
              <a:pPr/>
              <a:t>2/18/15</a:t>
            </a:fld>
            <a:endParaRPr lang="en-AU">
              <a:solidFill>
                <a:srgbClr val="DFDCB7"/>
              </a:solidFill>
              <a:latin typeface="Calibri"/>
            </a:endParaRPr>
          </a:p>
        </p:txBody>
      </p:sp>
      <p:sp>
        <p:nvSpPr>
          <p:cNvPr id="5" name="Footer Placeholder 4"/>
          <p:cNvSpPr>
            <a:spLocks noGrp="1"/>
          </p:cNvSpPr>
          <p:nvPr>
            <p:ph type="ftr" sz="quarter" idx="11"/>
          </p:nvPr>
        </p:nvSpPr>
        <p:spPr/>
        <p:txBody>
          <a:bodyPr/>
          <a:lstStyle/>
          <a:p>
            <a:endParaRPr lang="en-AU">
              <a:solidFill>
                <a:srgbClr val="DFDCB7"/>
              </a:solidFill>
              <a:latin typeface="Calibri"/>
            </a:endParaRPr>
          </a:p>
        </p:txBody>
      </p:sp>
      <p:sp>
        <p:nvSpPr>
          <p:cNvPr id="6" name="Slide Number Placeholder 5"/>
          <p:cNvSpPr>
            <a:spLocks noGrp="1"/>
          </p:cNvSpPr>
          <p:nvPr>
            <p:ph type="sldNum" sz="quarter" idx="12"/>
          </p:nvPr>
        </p:nvSpPr>
        <p:spPr/>
        <p:txBody>
          <a:bodyPr/>
          <a:lstStyle/>
          <a:p>
            <a:fld id="{CC81D604-CE8D-49A2-BB0F-72EFF510A14C}" type="slidenum">
              <a:rPr lang="en-AU" smtClean="0">
                <a:latin typeface="Calibri"/>
              </a:rPr>
              <a:pPr/>
              <a:t>‹#›</a:t>
            </a:fld>
            <a:endParaRPr lang="en-AU">
              <a:latin typeface="Calibri"/>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ECDDF83-A1A5-4FDC-BB92-1765BBB349D4}" type="datetimeFigureOut">
              <a:rPr lang="en-US" smtClean="0">
                <a:solidFill>
                  <a:prstClr val="black">
                    <a:tint val="75000"/>
                  </a:prstClr>
                </a:solidFill>
                <a:latin typeface="Calibri"/>
              </a:rPr>
              <a:pPr/>
              <a:t>2/18/15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0A4A605-659A-4CE2-A74D-A4C04C7072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93005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ECDDF83-A1A5-4FDC-BB92-1765BBB349D4}" type="datetimeFigureOut">
              <a:rPr lang="en-US" smtClean="0">
                <a:solidFill>
                  <a:prstClr val="black">
                    <a:tint val="75000"/>
                  </a:prstClr>
                </a:solidFill>
                <a:latin typeface="Calibri"/>
              </a:rPr>
              <a:pPr/>
              <a:t>2/18/15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0A4A605-659A-4CE2-A74D-A4C04C7072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279683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CDDF83-A1A5-4FDC-BB92-1765BBB349D4}" type="datetimeFigureOut">
              <a:rPr lang="en-US" smtClean="0">
                <a:solidFill>
                  <a:prstClr val="black">
                    <a:tint val="75000"/>
                  </a:prstClr>
                </a:solidFill>
                <a:latin typeface="Calibri"/>
              </a:rPr>
              <a:pPr/>
              <a:t>2/18/15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0A4A605-659A-4CE2-A74D-A4C04C7072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2104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70BA1CFD-BFF0-48BC-9BA5-4974D7A6AB15}" type="datetimeFigureOut">
              <a:rPr lang="en-US" smtClean="0"/>
              <a:t>2/18/15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ECDDF83-A1A5-4FDC-BB92-1765BBB349D4}" type="datetimeFigureOut">
              <a:rPr lang="en-US" smtClean="0">
                <a:solidFill>
                  <a:prstClr val="black">
                    <a:tint val="75000"/>
                  </a:prstClr>
                </a:solidFill>
                <a:latin typeface="Calibri"/>
              </a:rPr>
              <a:pPr/>
              <a:t>2/18/15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0A4A605-659A-4CE2-A74D-A4C04C7072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973174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ECDDF83-A1A5-4FDC-BB92-1765BBB349D4}" type="datetimeFigureOut">
              <a:rPr lang="en-US" smtClean="0">
                <a:solidFill>
                  <a:prstClr val="black">
                    <a:tint val="75000"/>
                  </a:prstClr>
                </a:solidFill>
                <a:latin typeface="Calibri"/>
              </a:rPr>
              <a:pPr/>
              <a:t>2/18/15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0A4A605-659A-4CE2-A74D-A4C04C7072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986644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ECDDF83-A1A5-4FDC-BB92-1765BBB349D4}" type="datetimeFigureOut">
              <a:rPr lang="en-US" smtClean="0">
                <a:solidFill>
                  <a:prstClr val="black">
                    <a:tint val="75000"/>
                  </a:prstClr>
                </a:solidFill>
                <a:latin typeface="Calibri"/>
              </a:rPr>
              <a:pPr/>
              <a:t>2/18/15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0A4A605-659A-4CE2-A74D-A4C04C7072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18279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CDDF83-A1A5-4FDC-BB92-1765BBB349D4}" type="datetimeFigureOut">
              <a:rPr lang="en-US" smtClean="0">
                <a:solidFill>
                  <a:prstClr val="black">
                    <a:tint val="75000"/>
                  </a:prstClr>
                </a:solidFill>
                <a:latin typeface="Calibri"/>
              </a:rPr>
              <a:pPr/>
              <a:t>2/18/15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0A4A605-659A-4CE2-A74D-A4C04C7072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205013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CDDF83-A1A5-4FDC-BB92-1765BBB349D4}" type="datetimeFigureOut">
              <a:rPr lang="en-US" smtClean="0">
                <a:solidFill>
                  <a:prstClr val="black">
                    <a:tint val="75000"/>
                  </a:prstClr>
                </a:solidFill>
                <a:latin typeface="Calibri"/>
              </a:rPr>
              <a:pPr/>
              <a:t>2/18/15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0A4A605-659A-4CE2-A74D-A4C04C7072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762200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CDDF83-A1A5-4FDC-BB92-1765BBB349D4}" type="datetimeFigureOut">
              <a:rPr lang="en-US" smtClean="0">
                <a:solidFill>
                  <a:prstClr val="black">
                    <a:tint val="75000"/>
                  </a:prstClr>
                </a:solidFill>
                <a:latin typeface="Calibri"/>
              </a:rPr>
              <a:pPr/>
              <a:t>2/18/15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0A4A605-659A-4CE2-A74D-A4C04C7072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982510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ECDDF83-A1A5-4FDC-BB92-1765BBB349D4}" type="datetimeFigureOut">
              <a:rPr lang="en-US" smtClean="0">
                <a:solidFill>
                  <a:prstClr val="black">
                    <a:tint val="75000"/>
                  </a:prstClr>
                </a:solidFill>
                <a:latin typeface="Calibri"/>
              </a:rPr>
              <a:pPr/>
              <a:t>2/18/15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0A4A605-659A-4CE2-A74D-A4C04C7072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896494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ECDDF83-A1A5-4FDC-BB92-1765BBB349D4}" type="datetimeFigureOut">
              <a:rPr lang="en-US" smtClean="0">
                <a:solidFill>
                  <a:prstClr val="black">
                    <a:tint val="75000"/>
                  </a:prstClr>
                </a:solidFill>
                <a:latin typeface="Calibri"/>
              </a:rPr>
              <a:pPr/>
              <a:t>2/18/15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0A4A605-659A-4CE2-A74D-A4C04C7072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408224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med" len="lg"/>
                <a:tailEnd/>
              </a14:hiddenLine>
            </a:ext>
          </a:extLst>
        </p:spPr>
      </p:pic>
      <p:sp>
        <p:nvSpPr>
          <p:cNvPr id="5" name="Text Box 18"/>
          <p:cNvSpPr txBox="1">
            <a:spLocks noChangeArrowheads="1"/>
          </p:cNvSpPr>
          <p:nvPr/>
        </p:nvSpPr>
        <p:spPr bwMode="auto">
          <a:xfrm>
            <a:off x="8739188" y="214313"/>
            <a:ext cx="7461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med" len="lg"/>
                <a:tailEnd/>
              </a14:hiddenLine>
            </a:ext>
          </a:extLst>
        </p:spPr>
        <p:txBody>
          <a:bodyPr wrap="none" lIns="0" rIns="0">
            <a:spAutoFit/>
          </a:bodyPr>
          <a:lstStyle>
            <a:lvl1pPr eaLnBrk="0" hangingPunct="0">
              <a:defRPr sz="1000" b="1">
                <a:solidFill>
                  <a:schemeClr val="tx1"/>
                </a:solidFill>
                <a:latin typeface="CG Times" charset="0"/>
                <a:ea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fontAlgn="base">
              <a:spcBef>
                <a:spcPct val="0"/>
              </a:spcBef>
              <a:spcAft>
                <a:spcPct val="0"/>
              </a:spcAft>
              <a:defRPr/>
            </a:pPr>
            <a:r>
              <a:rPr lang="en-US" sz="800" smtClean="0">
                <a:solidFill>
                  <a:srgbClr val="FFFFFF"/>
                </a:solidFill>
                <a:latin typeface="Arial" charset="0"/>
                <a:cs typeface="Arial" charset="0"/>
              </a:rPr>
              <a:t>®</a:t>
            </a:r>
          </a:p>
        </p:txBody>
      </p:sp>
      <p:sp>
        <p:nvSpPr>
          <p:cNvPr id="463875" name="Rectangle 3"/>
          <p:cNvSpPr>
            <a:spLocks noGrp="1" noChangeArrowheads="1"/>
          </p:cNvSpPr>
          <p:nvPr>
            <p:ph type="ctrTitle"/>
          </p:nvPr>
        </p:nvSpPr>
        <p:spPr>
          <a:xfrm>
            <a:off x="762000" y="2667000"/>
            <a:ext cx="7772400" cy="1143000"/>
          </a:xfrm>
        </p:spPr>
        <p:txBody>
          <a:bodyPr/>
          <a:lstStyle>
            <a:lvl1pPr>
              <a:defRPr>
                <a:latin typeface="Arial Black" pitchFamily="34" charset="0"/>
              </a:defRPr>
            </a:lvl1pPr>
          </a:lstStyle>
          <a:p>
            <a:r>
              <a:rPr lang="en-US"/>
              <a:t>Click to edit Master title style</a:t>
            </a:r>
          </a:p>
        </p:txBody>
      </p:sp>
      <p:sp>
        <p:nvSpPr>
          <p:cNvPr id="463876" name="Rectangle 4"/>
          <p:cNvSpPr>
            <a:spLocks noGrp="1" noChangeArrowheads="1"/>
          </p:cNvSpPr>
          <p:nvPr>
            <p:ph type="subTitle" idx="1"/>
          </p:nvPr>
        </p:nvSpPr>
        <p:spPr>
          <a:xfrm>
            <a:off x="1447800" y="4114800"/>
            <a:ext cx="6400800" cy="1371600"/>
          </a:xfrm>
        </p:spPr>
        <p:txBody>
          <a:bodyPr/>
          <a:lstStyle>
            <a:lvl1pPr marL="0" indent="0" algn="ctr">
              <a:buFontTx/>
              <a:buNone/>
              <a:defRPr sz="1800">
                <a:solidFill>
                  <a:srgbClr val="092E5C"/>
                </a:solidFill>
              </a:defRPr>
            </a:lvl1pPr>
          </a:lstStyle>
          <a:p>
            <a:r>
              <a:rPr lang="en-US"/>
              <a:t>Click to edit Master subtitle style</a:t>
            </a:r>
          </a:p>
        </p:txBody>
      </p:sp>
      <p:sp>
        <p:nvSpPr>
          <p:cNvPr id="6" name="Rectangle 2"/>
          <p:cNvSpPr>
            <a:spLocks noGrp="1" noChangeArrowheads="1"/>
          </p:cNvSpPr>
          <p:nvPr>
            <p:ph type="ftr" sz="quarter" idx="10"/>
          </p:nvPr>
        </p:nvSpPr>
        <p:spPr>
          <a:xfrm>
            <a:off x="3009900" y="6248400"/>
            <a:ext cx="3276600" cy="457200"/>
          </a:xfrm>
        </p:spPr>
        <p:txBody>
          <a:bodyPr/>
          <a:lstStyle>
            <a:lvl1pPr>
              <a:defRPr smtClean="0">
                <a:effectLst>
                  <a:outerShdw blurRad="38100" dist="38100" dir="2700000" algn="tl">
                    <a:srgbClr val="DDDDDD"/>
                  </a:outerShdw>
                </a:effectLst>
              </a:defRPr>
            </a:lvl1pPr>
          </a:lstStyle>
          <a:p>
            <a:pPr>
              <a:defRPr/>
            </a:pPr>
            <a:r>
              <a:rPr lang="en-US"/>
              <a:t>© 2010 Open Geospatial Consortium, Inc.</a:t>
            </a:r>
          </a:p>
        </p:txBody>
      </p:sp>
    </p:spTree>
    <p:extLst>
      <p:ext uri="{BB962C8B-B14F-4D97-AF65-F5344CB8AC3E}">
        <p14:creationId xmlns:p14="http://schemas.microsoft.com/office/powerpoint/2010/main" val="14018729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a:t>© 2010 Open Geospatial Consortium, Inc.</a:t>
            </a:r>
          </a:p>
        </p:txBody>
      </p:sp>
      <p:sp>
        <p:nvSpPr>
          <p:cNvPr id="5" name="Rectangle 6"/>
          <p:cNvSpPr>
            <a:spLocks noGrp="1" noChangeArrowheads="1"/>
          </p:cNvSpPr>
          <p:nvPr>
            <p:ph type="sldNum" sz="quarter" idx="11"/>
          </p:nvPr>
        </p:nvSpPr>
        <p:spPr>
          <a:ln/>
        </p:spPr>
        <p:txBody>
          <a:bodyPr/>
          <a:lstStyle>
            <a:lvl1pPr>
              <a:defRPr/>
            </a:lvl1pPr>
          </a:lstStyle>
          <a:p>
            <a:pPr>
              <a:defRPr/>
            </a:pPr>
            <a:fld id="{0DC89845-67AD-C64C-B58F-311692714FC5}" type="slidenum">
              <a:rPr lang="en-US"/>
              <a:pPr>
                <a:defRPr/>
              </a:pPr>
              <a:t>‹#›</a:t>
            </a:fld>
            <a:endParaRPr lang="en-US"/>
          </a:p>
        </p:txBody>
      </p:sp>
    </p:spTree>
    <p:extLst>
      <p:ext uri="{BB962C8B-B14F-4D97-AF65-F5344CB8AC3E}">
        <p14:creationId xmlns:p14="http://schemas.microsoft.com/office/powerpoint/2010/main" val="2078414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A1CFD-BFF0-48BC-9BA5-4974D7A6AB15}" type="datetimeFigureOut">
              <a:rPr lang="en-US" smtClean="0"/>
              <a:t>2/18/15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r>
              <a:rPr lang="en-US"/>
              <a:t>© 2010 Open Geospatial Consortium, Inc.</a:t>
            </a:r>
          </a:p>
        </p:txBody>
      </p:sp>
      <p:sp>
        <p:nvSpPr>
          <p:cNvPr id="5" name="Rectangle 6"/>
          <p:cNvSpPr>
            <a:spLocks noGrp="1" noChangeArrowheads="1"/>
          </p:cNvSpPr>
          <p:nvPr>
            <p:ph type="sldNum" sz="quarter" idx="11"/>
          </p:nvPr>
        </p:nvSpPr>
        <p:spPr>
          <a:ln/>
        </p:spPr>
        <p:txBody>
          <a:bodyPr/>
          <a:lstStyle>
            <a:lvl1pPr>
              <a:defRPr/>
            </a:lvl1pPr>
          </a:lstStyle>
          <a:p>
            <a:pPr>
              <a:defRPr/>
            </a:pPr>
            <a:fld id="{5822F9DD-3928-084A-A40C-493E4E3DED12}" type="slidenum">
              <a:rPr lang="en-US"/>
              <a:pPr>
                <a:defRPr/>
              </a:pPr>
              <a:t>‹#›</a:t>
            </a:fld>
            <a:endParaRPr lang="en-US"/>
          </a:p>
        </p:txBody>
      </p:sp>
    </p:spTree>
    <p:extLst>
      <p:ext uri="{BB962C8B-B14F-4D97-AF65-F5344CB8AC3E}">
        <p14:creationId xmlns:p14="http://schemas.microsoft.com/office/powerpoint/2010/main" val="8932460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6075" y="1279525"/>
            <a:ext cx="4152900" cy="4891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1375" y="1279525"/>
            <a:ext cx="4152900" cy="4891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r>
              <a:rPr lang="en-US"/>
              <a:t>© 2010 Open Geospatial Consortium, Inc.</a:t>
            </a:r>
          </a:p>
        </p:txBody>
      </p:sp>
      <p:sp>
        <p:nvSpPr>
          <p:cNvPr id="6" name="Rectangle 6"/>
          <p:cNvSpPr>
            <a:spLocks noGrp="1" noChangeArrowheads="1"/>
          </p:cNvSpPr>
          <p:nvPr>
            <p:ph type="sldNum" sz="quarter" idx="11"/>
          </p:nvPr>
        </p:nvSpPr>
        <p:spPr>
          <a:ln/>
        </p:spPr>
        <p:txBody>
          <a:bodyPr/>
          <a:lstStyle>
            <a:lvl1pPr>
              <a:defRPr/>
            </a:lvl1pPr>
          </a:lstStyle>
          <a:p>
            <a:pPr>
              <a:defRPr/>
            </a:pPr>
            <a:fld id="{A7B6DA11-4CEC-4244-87F8-9A504394D939}" type="slidenum">
              <a:rPr lang="en-US"/>
              <a:pPr>
                <a:defRPr/>
              </a:pPr>
              <a:t>‹#›</a:t>
            </a:fld>
            <a:endParaRPr lang="en-US"/>
          </a:p>
        </p:txBody>
      </p:sp>
    </p:spTree>
    <p:extLst>
      <p:ext uri="{BB962C8B-B14F-4D97-AF65-F5344CB8AC3E}">
        <p14:creationId xmlns:p14="http://schemas.microsoft.com/office/powerpoint/2010/main" val="34389078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r>
              <a:rPr lang="en-US"/>
              <a:t>© 2010 Open Geospatial Consortium, Inc.</a:t>
            </a:r>
          </a:p>
        </p:txBody>
      </p:sp>
      <p:sp>
        <p:nvSpPr>
          <p:cNvPr id="8" name="Rectangle 6"/>
          <p:cNvSpPr>
            <a:spLocks noGrp="1" noChangeArrowheads="1"/>
          </p:cNvSpPr>
          <p:nvPr>
            <p:ph type="sldNum" sz="quarter" idx="11"/>
          </p:nvPr>
        </p:nvSpPr>
        <p:spPr>
          <a:ln/>
        </p:spPr>
        <p:txBody>
          <a:bodyPr/>
          <a:lstStyle>
            <a:lvl1pPr>
              <a:defRPr/>
            </a:lvl1pPr>
          </a:lstStyle>
          <a:p>
            <a:pPr>
              <a:defRPr/>
            </a:pPr>
            <a:fld id="{3AE2FAA6-DBF0-E943-9469-4F6E7D3CB891}" type="slidenum">
              <a:rPr lang="en-US"/>
              <a:pPr>
                <a:defRPr/>
              </a:pPr>
              <a:t>‹#›</a:t>
            </a:fld>
            <a:endParaRPr lang="en-US"/>
          </a:p>
        </p:txBody>
      </p:sp>
    </p:spTree>
    <p:extLst>
      <p:ext uri="{BB962C8B-B14F-4D97-AF65-F5344CB8AC3E}">
        <p14:creationId xmlns:p14="http://schemas.microsoft.com/office/powerpoint/2010/main" val="18673767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r>
              <a:rPr lang="en-US"/>
              <a:t>© 2010 Open Geospatial Consortium, Inc.</a:t>
            </a:r>
          </a:p>
        </p:txBody>
      </p:sp>
      <p:sp>
        <p:nvSpPr>
          <p:cNvPr id="4" name="Rectangle 6"/>
          <p:cNvSpPr>
            <a:spLocks noGrp="1" noChangeArrowheads="1"/>
          </p:cNvSpPr>
          <p:nvPr>
            <p:ph type="sldNum" sz="quarter" idx="11"/>
          </p:nvPr>
        </p:nvSpPr>
        <p:spPr>
          <a:ln/>
        </p:spPr>
        <p:txBody>
          <a:bodyPr/>
          <a:lstStyle>
            <a:lvl1pPr>
              <a:defRPr/>
            </a:lvl1pPr>
          </a:lstStyle>
          <a:p>
            <a:pPr>
              <a:defRPr/>
            </a:pPr>
            <a:fld id="{3475A1F1-31B3-9F48-B8E0-E53DDEC1F89B}" type="slidenum">
              <a:rPr lang="en-US"/>
              <a:pPr>
                <a:defRPr/>
              </a:pPr>
              <a:t>‹#›</a:t>
            </a:fld>
            <a:endParaRPr lang="en-US"/>
          </a:p>
        </p:txBody>
      </p:sp>
    </p:spTree>
    <p:extLst>
      <p:ext uri="{BB962C8B-B14F-4D97-AF65-F5344CB8AC3E}">
        <p14:creationId xmlns:p14="http://schemas.microsoft.com/office/powerpoint/2010/main" val="6919985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en-US"/>
              <a:t>© 2010 Open Geospatial Consortium, Inc.</a:t>
            </a:r>
          </a:p>
        </p:txBody>
      </p:sp>
      <p:sp>
        <p:nvSpPr>
          <p:cNvPr id="3" name="Rectangle 6"/>
          <p:cNvSpPr>
            <a:spLocks noGrp="1" noChangeArrowheads="1"/>
          </p:cNvSpPr>
          <p:nvPr>
            <p:ph type="sldNum" sz="quarter" idx="11"/>
          </p:nvPr>
        </p:nvSpPr>
        <p:spPr>
          <a:ln/>
        </p:spPr>
        <p:txBody>
          <a:bodyPr/>
          <a:lstStyle>
            <a:lvl1pPr>
              <a:defRPr/>
            </a:lvl1pPr>
          </a:lstStyle>
          <a:p>
            <a:pPr>
              <a:defRPr/>
            </a:pPr>
            <a:fld id="{78808842-8519-3849-B610-D174BC3F1780}" type="slidenum">
              <a:rPr lang="en-US"/>
              <a:pPr>
                <a:defRPr/>
              </a:pPr>
              <a:t>‹#›</a:t>
            </a:fld>
            <a:endParaRPr lang="en-US"/>
          </a:p>
        </p:txBody>
      </p:sp>
    </p:spTree>
    <p:extLst>
      <p:ext uri="{BB962C8B-B14F-4D97-AF65-F5344CB8AC3E}">
        <p14:creationId xmlns:p14="http://schemas.microsoft.com/office/powerpoint/2010/main" val="2429469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US"/>
              <a:t>© 2010 Open Geospatial Consortium, Inc.</a:t>
            </a:r>
          </a:p>
        </p:txBody>
      </p:sp>
      <p:sp>
        <p:nvSpPr>
          <p:cNvPr id="6" name="Rectangle 6"/>
          <p:cNvSpPr>
            <a:spLocks noGrp="1" noChangeArrowheads="1"/>
          </p:cNvSpPr>
          <p:nvPr>
            <p:ph type="sldNum" sz="quarter" idx="11"/>
          </p:nvPr>
        </p:nvSpPr>
        <p:spPr>
          <a:ln/>
        </p:spPr>
        <p:txBody>
          <a:bodyPr/>
          <a:lstStyle>
            <a:lvl1pPr>
              <a:defRPr/>
            </a:lvl1pPr>
          </a:lstStyle>
          <a:p>
            <a:pPr>
              <a:defRPr/>
            </a:pPr>
            <a:fld id="{9F63323A-BDFC-E444-AD8D-2F9098045A7E}" type="slidenum">
              <a:rPr lang="en-US"/>
              <a:pPr>
                <a:defRPr/>
              </a:pPr>
              <a:t>‹#›</a:t>
            </a:fld>
            <a:endParaRPr lang="en-US"/>
          </a:p>
        </p:txBody>
      </p:sp>
    </p:spTree>
    <p:extLst>
      <p:ext uri="{BB962C8B-B14F-4D97-AF65-F5344CB8AC3E}">
        <p14:creationId xmlns:p14="http://schemas.microsoft.com/office/powerpoint/2010/main" val="24495396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US"/>
              <a:t>© 2010 Open Geospatial Consortium, Inc.</a:t>
            </a:r>
          </a:p>
        </p:txBody>
      </p:sp>
      <p:sp>
        <p:nvSpPr>
          <p:cNvPr id="6" name="Rectangle 6"/>
          <p:cNvSpPr>
            <a:spLocks noGrp="1" noChangeArrowheads="1"/>
          </p:cNvSpPr>
          <p:nvPr>
            <p:ph type="sldNum" sz="quarter" idx="11"/>
          </p:nvPr>
        </p:nvSpPr>
        <p:spPr>
          <a:ln/>
        </p:spPr>
        <p:txBody>
          <a:bodyPr/>
          <a:lstStyle>
            <a:lvl1pPr>
              <a:defRPr/>
            </a:lvl1pPr>
          </a:lstStyle>
          <a:p>
            <a:pPr>
              <a:defRPr/>
            </a:pPr>
            <a:fld id="{C20C9270-E16E-404E-B81E-051AC21EF4BD}" type="slidenum">
              <a:rPr lang="en-US"/>
              <a:pPr>
                <a:defRPr/>
              </a:pPr>
              <a:t>‹#›</a:t>
            </a:fld>
            <a:endParaRPr lang="en-US"/>
          </a:p>
        </p:txBody>
      </p:sp>
    </p:spTree>
    <p:extLst>
      <p:ext uri="{BB962C8B-B14F-4D97-AF65-F5344CB8AC3E}">
        <p14:creationId xmlns:p14="http://schemas.microsoft.com/office/powerpoint/2010/main" val="15331866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a:t>© 2010 Open Geospatial Consortium, Inc.</a:t>
            </a:r>
          </a:p>
        </p:txBody>
      </p:sp>
      <p:sp>
        <p:nvSpPr>
          <p:cNvPr id="5" name="Rectangle 6"/>
          <p:cNvSpPr>
            <a:spLocks noGrp="1" noChangeArrowheads="1"/>
          </p:cNvSpPr>
          <p:nvPr>
            <p:ph type="sldNum" sz="quarter" idx="11"/>
          </p:nvPr>
        </p:nvSpPr>
        <p:spPr>
          <a:ln/>
        </p:spPr>
        <p:txBody>
          <a:bodyPr/>
          <a:lstStyle>
            <a:lvl1pPr>
              <a:defRPr/>
            </a:lvl1pPr>
          </a:lstStyle>
          <a:p>
            <a:pPr>
              <a:defRPr/>
            </a:pPr>
            <a:fld id="{FC319EA6-F2A2-8E46-8798-4347196B6831}" type="slidenum">
              <a:rPr lang="en-US"/>
              <a:pPr>
                <a:defRPr/>
              </a:pPr>
              <a:t>‹#›</a:t>
            </a:fld>
            <a:endParaRPr lang="en-US"/>
          </a:p>
        </p:txBody>
      </p:sp>
    </p:spTree>
    <p:extLst>
      <p:ext uri="{BB962C8B-B14F-4D97-AF65-F5344CB8AC3E}">
        <p14:creationId xmlns:p14="http://schemas.microsoft.com/office/powerpoint/2010/main" val="24861981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5288" y="136525"/>
            <a:ext cx="2170112" cy="60340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31775" y="136525"/>
            <a:ext cx="6361113" cy="60340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a:t>© 2010 Open Geospatial Consortium, Inc.</a:t>
            </a:r>
          </a:p>
        </p:txBody>
      </p:sp>
      <p:sp>
        <p:nvSpPr>
          <p:cNvPr id="5" name="Rectangle 6"/>
          <p:cNvSpPr>
            <a:spLocks noGrp="1" noChangeArrowheads="1"/>
          </p:cNvSpPr>
          <p:nvPr>
            <p:ph type="sldNum" sz="quarter" idx="11"/>
          </p:nvPr>
        </p:nvSpPr>
        <p:spPr>
          <a:ln/>
        </p:spPr>
        <p:txBody>
          <a:bodyPr/>
          <a:lstStyle>
            <a:lvl1pPr>
              <a:defRPr/>
            </a:lvl1pPr>
          </a:lstStyle>
          <a:p>
            <a:pPr>
              <a:defRPr/>
            </a:pPr>
            <a:fld id="{7B9A8411-030D-7E46-91C1-ED84E0A1FFAB}" type="slidenum">
              <a:rPr lang="en-US"/>
              <a:pPr>
                <a:defRPr/>
              </a:pPr>
              <a:t>‹#›</a:t>
            </a:fld>
            <a:endParaRPr lang="en-US"/>
          </a:p>
        </p:txBody>
      </p:sp>
    </p:spTree>
    <p:extLst>
      <p:ext uri="{BB962C8B-B14F-4D97-AF65-F5344CB8AC3E}">
        <p14:creationId xmlns:p14="http://schemas.microsoft.com/office/powerpoint/2010/main" val="3205565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Rectangle 6"/>
          <p:cNvSpPr>
            <a:spLocks noGrp="1" noChangeArrowheads="1"/>
          </p:cNvSpPr>
          <p:nvPr>
            <p:ph type="ctrTitle"/>
          </p:nvPr>
        </p:nvSpPr>
        <p:spPr>
          <a:xfrm>
            <a:off x="685800" y="2895600"/>
            <a:ext cx="4953000" cy="1143000"/>
          </a:xfrm>
        </p:spPr>
        <p:txBody>
          <a:bodyPr/>
          <a:lstStyle>
            <a:lvl1pPr>
              <a:defRPr sz="3600"/>
            </a:lvl1pPr>
          </a:lstStyle>
          <a:p>
            <a:r>
              <a:rPr lang="en-US" smtClean="0"/>
              <a:t>Click to edit Master title style</a:t>
            </a:r>
            <a:endParaRPr lang="en-US"/>
          </a:p>
        </p:txBody>
      </p:sp>
      <p:sp>
        <p:nvSpPr>
          <p:cNvPr id="5127" name="Rectangle 7"/>
          <p:cNvSpPr>
            <a:spLocks noGrp="1" noChangeArrowheads="1"/>
          </p:cNvSpPr>
          <p:nvPr>
            <p:ph type="subTitle" idx="1"/>
          </p:nvPr>
        </p:nvSpPr>
        <p:spPr>
          <a:xfrm>
            <a:off x="685800" y="4191000"/>
            <a:ext cx="6400800" cy="1752600"/>
          </a:xfrm>
        </p:spPr>
        <p:txBody>
          <a:bodyPr/>
          <a:lstStyle>
            <a:lvl1pPr marL="0" indent="0">
              <a:buFontTx/>
              <a:buNone/>
              <a:defRPr sz="1800"/>
            </a:lvl1pPr>
          </a:lstStyle>
          <a:p>
            <a:r>
              <a:rPr lang="en-US" smtClean="0"/>
              <a:t>Click to edit Master subtitle style</a:t>
            </a:r>
            <a:endParaRPr lang="en-US"/>
          </a:p>
        </p:txBody>
      </p:sp>
    </p:spTree>
    <p:extLst>
      <p:ext uri="{BB962C8B-B14F-4D97-AF65-F5344CB8AC3E}">
        <p14:creationId xmlns:p14="http://schemas.microsoft.com/office/powerpoint/2010/main" val="1600225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9929" y="457201"/>
            <a:ext cx="3566160" cy="1371600"/>
          </a:xfrm>
        </p:spPr>
        <p:txBody>
          <a:bodyPr anchor="b">
            <a:normAutofit/>
          </a:bodyPr>
          <a:lstStyle>
            <a:lvl1pPr algn="ctr">
              <a:defRPr sz="3600" b="1"/>
            </a:lvl1pPr>
          </a:lstStyle>
          <a:p>
            <a:r>
              <a:rPr lang="en-US" smtClean="0"/>
              <a:t>Click to edit Master title style</a:t>
            </a:r>
            <a:endParaRPr/>
          </a:p>
        </p:txBody>
      </p:sp>
      <p:sp>
        <p:nvSpPr>
          <p:cNvPr id="3" name="Content Placeholder 2"/>
          <p:cNvSpPr>
            <a:spLocks noGrp="1"/>
          </p:cNvSpPr>
          <p:nvPr>
            <p:ph idx="1"/>
          </p:nvPr>
        </p:nvSpPr>
        <p:spPr>
          <a:xfrm>
            <a:off x="4802393" y="457201"/>
            <a:ext cx="3566160" cy="5410200"/>
          </a:xfrm>
        </p:spPr>
        <p:txBody>
          <a:bodyPr>
            <a:normAutofit/>
          </a:bodyPr>
          <a:lstStyle>
            <a:lvl1pPr>
              <a:defRPr sz="2400"/>
            </a:lvl1pPr>
            <a:lvl2pPr>
              <a:defRPr sz="2200"/>
            </a:lvl2pPr>
            <a:lvl3pPr>
              <a:defRPr sz="2000"/>
            </a:lvl3pPr>
            <a:lvl4pPr>
              <a:defRPr sz="1800"/>
            </a:lvl4pPr>
            <a:lvl5pPr>
              <a:defRPr sz="1800"/>
            </a:lvl5pPr>
            <a:lvl6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2173288" indent="-344488">
              <a:defRPr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929" y="1828801"/>
            <a:ext cx="3566160" cy="3657600"/>
          </a:xfrm>
        </p:spPr>
        <p:txBody>
          <a:bodyPr>
            <a:normAutofit/>
          </a:bodyPr>
          <a:lstStyle>
            <a:lvl1pPr marL="0" indent="0" algn="ctr">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t>2/18/15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58719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361841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14475"/>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14475"/>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67783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45198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769399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7685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053707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455409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5163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4768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838200"/>
            <a:ext cx="5676900" cy="5476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376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457200"/>
            <a:ext cx="3566160" cy="1371600"/>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266765" y="1676400"/>
            <a:ext cx="2975610" cy="2975610"/>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1828800"/>
            <a:ext cx="3566160" cy="3657600"/>
          </a:xfrm>
        </p:spPr>
        <p:txBody>
          <a:bodyPr vert="horz" lIns="91440" tIns="45720" rIns="91440" bIns="45720" rtlCol="0">
            <a:normAutofit/>
          </a:bodyPr>
          <a:lstStyle>
            <a:lvl1pPr marL="0" indent="0" algn="ctr">
              <a:spcBef>
                <a:spcPts val="60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t>2/18/15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7772400" cy="5429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14475"/>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514475"/>
            <a:ext cx="38100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90975"/>
            <a:ext cx="38100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8477256"/>
      </p:ext>
    </p:extLst>
  </p:cSld>
  <p:clrMapOvr>
    <a:masterClrMapping/>
  </p:clrMapOvr>
  <p:hf hdr="0" dt="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 Id="rId11"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theme" Target="../theme/theme3.xml"/><Relationship Id="rId14" Type="http://schemas.openxmlformats.org/officeDocument/2006/relationships/image" Target="../media/image6.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5.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6.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7.xml"/><Relationship Id="rId13" Type="http://schemas.openxmlformats.org/officeDocument/2006/relationships/image" Target="../media/image6.png"/><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slideLayout" Target="../slideLayouts/slideLayout90.xml"/><Relationship Id="rId13" Type="http://schemas.openxmlformats.org/officeDocument/2006/relationships/theme" Target="../theme/theme8.xml"/><Relationship Id="rId14" Type="http://schemas.openxmlformats.org/officeDocument/2006/relationships/image" Target="../media/image11.jpeg"/><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GridOverlay.png"/>
          <p:cNvPicPr>
            <a:picLocks noChangeAspect="1"/>
          </p:cNvPicPr>
          <p:nvPr/>
        </p:nvPicPr>
        <p:blipFill>
          <a:blip r:embed="rId14"/>
          <a:stretch>
            <a:fillRect/>
          </a:stretch>
        </p:blipFill>
        <p:spPr>
          <a:xfrm>
            <a:off x="0" y="0"/>
            <a:ext cx="9144000" cy="6858000"/>
          </a:xfrm>
          <a:prstGeom prst="rect">
            <a:avLst/>
          </a:prstGeom>
          <a:solidFill>
            <a:schemeClr val="bg2">
              <a:lumMod val="60000"/>
              <a:lumOff val="40000"/>
              <a:alpha val="10000"/>
            </a:schemeClr>
          </a:solidFill>
        </p:spPr>
      </p:pic>
      <p:sp>
        <p:nvSpPr>
          <p:cNvPr id="2" name="Title Placeholder 1"/>
          <p:cNvSpPr>
            <a:spLocks noGrp="1"/>
          </p:cNvSpPr>
          <p:nvPr>
            <p:ph type="title"/>
          </p:nvPr>
        </p:nvSpPr>
        <p:spPr>
          <a:xfrm>
            <a:off x="779462" y="107577"/>
            <a:ext cx="7581901" cy="1653988"/>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79462" y="1882588"/>
            <a:ext cx="7581901" cy="39534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651812" y="6356350"/>
            <a:ext cx="2133600" cy="365125"/>
          </a:xfrm>
          <a:prstGeom prst="rect">
            <a:avLst/>
          </a:prstGeom>
        </p:spPr>
        <p:txBody>
          <a:bodyPr vert="horz" lIns="91440" tIns="45720" rIns="91440" bIns="45720" rtlCol="0" anchor="ctr"/>
          <a:lstStyle>
            <a:lvl1pPr algn="r">
              <a:defRPr sz="1100">
                <a:solidFill>
                  <a:schemeClr val="tx1">
                    <a:tint val="75000"/>
                  </a:schemeClr>
                </a:solidFill>
                <a:effectLst>
                  <a:outerShdw blurRad="101600" dist="63500" dir="2700000" algn="tl" rotWithShape="0">
                    <a:prstClr val="black">
                      <a:alpha val="75000"/>
                    </a:prstClr>
                  </a:outerShdw>
                </a:effectLst>
              </a:defRPr>
            </a:lvl1pPr>
          </a:lstStyle>
          <a:p>
            <a:fld id="{70BA1CFD-BFF0-48BC-9BA5-4974D7A6AB15}" type="datetimeFigureOut">
              <a:rPr lang="en-US" smtClean="0"/>
              <a:t>2/18/15</a:t>
            </a:fld>
            <a:endParaRPr lang="en-US"/>
          </a:p>
        </p:txBody>
      </p:sp>
      <p:sp>
        <p:nvSpPr>
          <p:cNvPr id="5" name="Footer Placeholder 4"/>
          <p:cNvSpPr>
            <a:spLocks noGrp="1"/>
          </p:cNvSpPr>
          <p:nvPr>
            <p:ph type="ftr" sz="quarter" idx="3"/>
          </p:nvPr>
        </p:nvSpPr>
        <p:spPr>
          <a:xfrm>
            <a:off x="354106" y="6356350"/>
            <a:ext cx="2895600" cy="365125"/>
          </a:xfrm>
          <a:prstGeom prst="rect">
            <a:avLst/>
          </a:prstGeom>
        </p:spPr>
        <p:txBody>
          <a:bodyPr vert="horz" lIns="91440" tIns="45720" rIns="91440" bIns="45720" rtlCol="0" anchor="ctr"/>
          <a:lstStyle>
            <a:lvl1pPr algn="l">
              <a:defRPr sz="1100">
                <a:solidFill>
                  <a:schemeClr val="tx1">
                    <a:tint val="75000"/>
                  </a:schemeClr>
                </a:solidFill>
                <a:effectLst>
                  <a:outerShdw blurRad="101600" dist="63500" dir="2700000" algn="tl" rotWithShape="0">
                    <a:prstClr val="black">
                      <a:alpha val="75000"/>
                    </a:prstClr>
                  </a:outerShdw>
                </a:effectLst>
              </a:defRPr>
            </a:lvl1pPr>
          </a:lstStyle>
          <a:p>
            <a:endParaRPr lang="en-US"/>
          </a:p>
        </p:txBody>
      </p:sp>
      <p:sp>
        <p:nvSpPr>
          <p:cNvPr id="6" name="Slide Number Placeholder 5"/>
          <p:cNvSpPr>
            <a:spLocks noGrp="1"/>
          </p:cNvSpPr>
          <p:nvPr>
            <p:ph type="sldNum" sz="quarter" idx="4"/>
          </p:nvPr>
        </p:nvSpPr>
        <p:spPr>
          <a:xfrm>
            <a:off x="4191000" y="6356350"/>
            <a:ext cx="762000" cy="365125"/>
          </a:xfrm>
          <a:prstGeom prst="rect">
            <a:avLst/>
          </a:prstGeom>
        </p:spPr>
        <p:txBody>
          <a:bodyPr vert="horz" lIns="91440" tIns="45720" rIns="91440" bIns="45720" rtlCol="0" anchor="ctr"/>
          <a:lstStyle>
            <a:lvl1pPr algn="ctr">
              <a:defRPr sz="1100">
                <a:solidFill>
                  <a:schemeClr val="tx1">
                    <a:tint val="75000"/>
                  </a:schemeClr>
                </a:solidFill>
                <a:effectLst>
                  <a:outerShdw blurRad="101600" dist="63500" dir="2700000" algn="tl" rotWithShape="0">
                    <a:prstClr val="black">
                      <a:alpha val="75000"/>
                    </a:prstClr>
                  </a:outerShdw>
                </a:effectLst>
              </a:defRPr>
            </a:lvl1pPr>
          </a:lstStyle>
          <a:p>
            <a:fld id="{D12AA694-00EB-4F4B-AABB-6F50FB178914}"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p:titleStyle>
    <p:bodyStyle>
      <a:lvl1pPr marL="403225" indent="-403225" algn="l" defTabSz="914400" rtl="0" eaLnBrk="1" latinLnBrk="0" hangingPunct="1">
        <a:spcBef>
          <a:spcPts val="2000"/>
        </a:spcBef>
        <a:buFontTx/>
        <a:buBlip>
          <a:blip r:embed="rId15"/>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15"/>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15"/>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1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1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15"/>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34" name="Title Placeholder 1"/>
          <p:cNvSpPr>
            <a:spLocks noGrp="1"/>
          </p:cNvSpPr>
          <p:nvPr>
            <p:ph type="title"/>
          </p:nvPr>
        </p:nvSpPr>
        <p:spPr bwMode="auto">
          <a:xfrm>
            <a:off x="685800" y="457200"/>
            <a:ext cx="73152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3" name="Text Placeholder 2"/>
          <p:cNvSpPr>
            <a:spLocks noGrp="1"/>
          </p:cNvSpPr>
          <p:nvPr>
            <p:ph type="body" idx="1"/>
          </p:nvPr>
        </p:nvSpPr>
        <p:spPr>
          <a:xfrm>
            <a:off x="685800" y="1601788"/>
            <a:ext cx="5486400" cy="2743200"/>
          </a:xfrm>
          <a:prstGeom prst="rect">
            <a:avLst/>
          </a:prstGeom>
        </p:spPr>
        <p:txBody>
          <a:bodyPr vert="horz" lIns="0" tIns="0" rIns="0" bIns="0" rtlCol="0">
            <a:noAutofit/>
          </a:bodyPr>
          <a:lstStyle/>
          <a:p>
            <a:pPr lvl="0"/>
            <a:r>
              <a:rPr lang="en-US" noProof="0" dirty="0"/>
              <a:t>Click to edit master text styles</a:t>
            </a:r>
          </a:p>
          <a:p>
            <a:pPr lvl="2"/>
            <a:r>
              <a:rPr lang="en-US" dirty="0"/>
              <a:t>Second level</a:t>
            </a: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defTabSz="457200" rtl="0" fontAlgn="base">
        <a:spcBef>
          <a:spcPct val="0"/>
        </a:spcBef>
        <a:spcAft>
          <a:spcPct val="0"/>
        </a:spcAft>
        <a:defRPr sz="2800" b="1" kern="1200">
          <a:solidFill>
            <a:schemeClr val="tx1"/>
          </a:solidFill>
          <a:latin typeface="+mj-lt"/>
          <a:ea typeface="+mj-ea"/>
          <a:cs typeface="Avenir LT Std 55 Roman" pitchFamily="34" charset="0"/>
        </a:defRPr>
      </a:lvl1pPr>
      <a:lvl2pPr algn="l" defTabSz="457200" rtl="0" fontAlgn="base">
        <a:spcBef>
          <a:spcPct val="0"/>
        </a:spcBef>
        <a:spcAft>
          <a:spcPct val="0"/>
        </a:spcAft>
        <a:defRPr sz="2800" b="1">
          <a:solidFill>
            <a:schemeClr val="tx1"/>
          </a:solidFill>
          <a:latin typeface="Arial" charset="0"/>
          <a:ea typeface="ＭＳ Ｐゴシック" charset="0"/>
        </a:defRPr>
      </a:lvl2pPr>
      <a:lvl3pPr algn="l" defTabSz="457200" rtl="0" fontAlgn="base">
        <a:spcBef>
          <a:spcPct val="0"/>
        </a:spcBef>
        <a:spcAft>
          <a:spcPct val="0"/>
        </a:spcAft>
        <a:defRPr sz="2800" b="1">
          <a:solidFill>
            <a:schemeClr val="tx1"/>
          </a:solidFill>
          <a:latin typeface="Arial" charset="0"/>
          <a:ea typeface="ＭＳ Ｐゴシック" charset="0"/>
        </a:defRPr>
      </a:lvl3pPr>
      <a:lvl4pPr algn="l" defTabSz="457200" rtl="0" fontAlgn="base">
        <a:spcBef>
          <a:spcPct val="0"/>
        </a:spcBef>
        <a:spcAft>
          <a:spcPct val="0"/>
        </a:spcAft>
        <a:defRPr sz="2800" b="1">
          <a:solidFill>
            <a:schemeClr val="tx1"/>
          </a:solidFill>
          <a:latin typeface="Arial" charset="0"/>
          <a:ea typeface="ＭＳ Ｐゴシック" charset="0"/>
        </a:defRPr>
      </a:lvl4pPr>
      <a:lvl5pPr algn="l" defTabSz="457200" rtl="0" fontAlgn="base">
        <a:spcBef>
          <a:spcPct val="0"/>
        </a:spcBef>
        <a:spcAft>
          <a:spcPct val="0"/>
        </a:spcAft>
        <a:defRPr sz="2800" b="1">
          <a:solidFill>
            <a:schemeClr val="tx1"/>
          </a:solidFill>
          <a:latin typeface="Arial" charset="0"/>
          <a:ea typeface="ＭＳ Ｐゴシック" charset="0"/>
        </a:defRPr>
      </a:lvl5pPr>
      <a:lvl6pPr marL="457200" algn="l" defTabSz="457200" rtl="0" fontAlgn="base">
        <a:spcBef>
          <a:spcPct val="0"/>
        </a:spcBef>
        <a:spcAft>
          <a:spcPct val="0"/>
        </a:spcAft>
        <a:defRPr sz="2800" b="1">
          <a:solidFill>
            <a:schemeClr val="tx1"/>
          </a:solidFill>
          <a:latin typeface="Arial" charset="0"/>
          <a:ea typeface="ＭＳ Ｐゴシック" charset="0"/>
        </a:defRPr>
      </a:lvl6pPr>
      <a:lvl7pPr marL="914400" algn="l" defTabSz="457200" rtl="0" fontAlgn="base">
        <a:spcBef>
          <a:spcPct val="0"/>
        </a:spcBef>
        <a:spcAft>
          <a:spcPct val="0"/>
        </a:spcAft>
        <a:defRPr sz="2800" b="1">
          <a:solidFill>
            <a:schemeClr val="tx1"/>
          </a:solidFill>
          <a:latin typeface="Arial" charset="0"/>
          <a:ea typeface="ＭＳ Ｐゴシック" charset="0"/>
        </a:defRPr>
      </a:lvl7pPr>
      <a:lvl8pPr marL="1371600" algn="l" defTabSz="457200" rtl="0" fontAlgn="base">
        <a:spcBef>
          <a:spcPct val="0"/>
        </a:spcBef>
        <a:spcAft>
          <a:spcPct val="0"/>
        </a:spcAft>
        <a:defRPr sz="2800" b="1">
          <a:solidFill>
            <a:schemeClr val="tx1"/>
          </a:solidFill>
          <a:latin typeface="Arial" charset="0"/>
          <a:ea typeface="ＭＳ Ｐゴシック" charset="0"/>
        </a:defRPr>
      </a:lvl8pPr>
      <a:lvl9pPr marL="1828800" algn="l" defTabSz="457200" rtl="0" fontAlgn="base">
        <a:spcBef>
          <a:spcPct val="0"/>
        </a:spcBef>
        <a:spcAft>
          <a:spcPct val="0"/>
        </a:spcAft>
        <a:defRPr sz="2800" b="1">
          <a:solidFill>
            <a:schemeClr val="tx1"/>
          </a:solidFill>
          <a:latin typeface="Arial" charset="0"/>
          <a:ea typeface="ＭＳ Ｐゴシック" charset="0"/>
        </a:defRPr>
      </a:lvl9pPr>
    </p:titleStyle>
    <p:bodyStyle>
      <a:lvl1pPr marL="173038" indent="-173038" algn="l" defTabSz="457200" rtl="0" fontAlgn="base">
        <a:spcBef>
          <a:spcPts val="300"/>
        </a:spcBef>
        <a:spcAft>
          <a:spcPts val="1200"/>
        </a:spcAft>
        <a:buSzPct val="80000"/>
        <a:buFont typeface="Arial" charset="0"/>
        <a:buChar char="•"/>
        <a:defRPr lang="en-US" sz="2600" kern="1200">
          <a:solidFill>
            <a:schemeClr val="tx1"/>
          </a:solidFill>
          <a:latin typeface="+mn-lt"/>
          <a:ea typeface="+mn-ea"/>
          <a:cs typeface="Avenir LT Std 55 Roman"/>
        </a:defRPr>
      </a:lvl1pPr>
      <a:lvl2pPr marL="173038" indent="-173038" algn="l" defTabSz="457200" rtl="0" fontAlgn="base">
        <a:lnSpc>
          <a:spcPts val="2200"/>
        </a:lnSpc>
        <a:spcBef>
          <a:spcPct val="0"/>
        </a:spcBef>
        <a:spcAft>
          <a:spcPts val="600"/>
        </a:spcAft>
        <a:buClr>
          <a:srgbClr val="000000"/>
        </a:buClr>
        <a:buSzPct val="80000"/>
        <a:buFont typeface="Lucida Grande" charset="0"/>
        <a:buChar char="-"/>
        <a:defRPr sz="2200" kern="1200">
          <a:solidFill>
            <a:schemeClr val="tx1"/>
          </a:solidFill>
          <a:latin typeface="Avenir LT Std 55 Roman"/>
          <a:ea typeface="+mn-ea"/>
          <a:cs typeface="Avenir LT Std 55 Roman"/>
        </a:defRPr>
      </a:lvl2pPr>
      <a:lvl3pPr marL="401638" indent="-173038" algn="l" defTabSz="457200" rtl="0" fontAlgn="base">
        <a:lnSpc>
          <a:spcPts val="2700"/>
        </a:lnSpc>
        <a:spcBef>
          <a:spcPct val="0"/>
        </a:spcBef>
        <a:spcAft>
          <a:spcPts val="1200"/>
        </a:spcAft>
        <a:buClr>
          <a:srgbClr val="000000"/>
        </a:buClr>
        <a:buSzPct val="80000"/>
        <a:buFont typeface="Lucida Grande" charset="0"/>
        <a:buChar char="-"/>
        <a:defRPr sz="2400" kern="1200">
          <a:solidFill>
            <a:schemeClr val="tx1"/>
          </a:solidFill>
          <a:latin typeface="+mn-lt"/>
          <a:ea typeface="+mn-ea"/>
          <a:cs typeface="Avenir LT Std 65 Medium"/>
        </a:defRPr>
      </a:lvl3pPr>
      <a:lvl4pPr marL="742950" indent="-173038" algn="l" defTabSz="457200" rtl="0" fontAlgn="base">
        <a:lnSpc>
          <a:spcPts val="1800"/>
        </a:lnSpc>
        <a:spcBef>
          <a:spcPct val="0"/>
        </a:spcBef>
        <a:spcAft>
          <a:spcPts val="600"/>
        </a:spcAft>
        <a:buClr>
          <a:srgbClr val="000000"/>
        </a:buClr>
        <a:buSzPct val="80000"/>
        <a:buFont typeface="Lucida Grande" charset="0"/>
        <a:buChar char="-"/>
        <a:defRPr kern="1200">
          <a:solidFill>
            <a:schemeClr val="tx1"/>
          </a:solidFill>
          <a:latin typeface="Avenir LT Std 55 Roman"/>
          <a:ea typeface="Avenir LT Std 55 Roman" charset="0"/>
          <a:cs typeface="Avenir LT Std 55 Roman"/>
        </a:defRPr>
      </a:lvl4pPr>
      <a:lvl5pPr marL="1082675" indent="-176213" algn="l" defTabSz="457200" rtl="0" fontAlgn="base">
        <a:lnSpc>
          <a:spcPts val="1900"/>
        </a:lnSpc>
        <a:spcBef>
          <a:spcPct val="0"/>
        </a:spcBef>
        <a:spcAft>
          <a:spcPts val="600"/>
        </a:spcAft>
        <a:buClr>
          <a:srgbClr val="000000"/>
        </a:buClr>
        <a:buSzPct val="80000"/>
        <a:buFont typeface="Lucida Grande" charset="0"/>
        <a:buChar char="-"/>
        <a:defRPr sz="1600" kern="1200">
          <a:solidFill>
            <a:schemeClr val="tx1"/>
          </a:solidFill>
          <a:latin typeface="Avenir LT Std 55 Roman"/>
          <a:ea typeface="Avenir LT Std 55 Roman" charset="0"/>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5125" y="776288"/>
            <a:ext cx="845502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2850" name="Rectangle 2"/>
          <p:cNvSpPr>
            <a:spLocks noGrp="1" noChangeArrowheads="1"/>
          </p:cNvSpPr>
          <p:nvPr>
            <p:ph type="title"/>
          </p:nvPr>
        </p:nvSpPr>
        <p:spPr bwMode="auto">
          <a:xfrm>
            <a:off x="231775" y="136525"/>
            <a:ext cx="8683625"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346075" y="1279525"/>
            <a:ext cx="8458200" cy="48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2852" name="Rectangle 4"/>
          <p:cNvSpPr>
            <a:spLocks noGrp="1" noChangeArrowheads="1"/>
          </p:cNvSpPr>
          <p:nvPr>
            <p:ph type="ftr" sz="quarter" idx="3"/>
          </p:nvPr>
        </p:nvSpPr>
        <p:spPr bwMode="auto">
          <a:xfrm>
            <a:off x="2973388" y="6553200"/>
            <a:ext cx="32004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900" b="0" smtClean="0">
                <a:solidFill>
                  <a:srgbClr val="092E5C"/>
                </a:solidFill>
                <a:latin typeface="Arial" charset="0"/>
                <a:cs typeface="MS PGothic" charset="0"/>
              </a:defRPr>
            </a:lvl1pPr>
          </a:lstStyle>
          <a:p>
            <a:pPr fontAlgn="base">
              <a:spcBef>
                <a:spcPct val="0"/>
              </a:spcBef>
              <a:spcAft>
                <a:spcPct val="0"/>
              </a:spcAft>
              <a:defRPr/>
            </a:pPr>
            <a:r>
              <a:rPr lang="en-US">
                <a:ea typeface="MS PGothic" charset="0"/>
              </a:rPr>
              <a:t>Copyright © 2012 Open Geospatial Consortium</a:t>
            </a:r>
          </a:p>
        </p:txBody>
      </p:sp>
      <p:sp>
        <p:nvSpPr>
          <p:cNvPr id="462853" name="Text Box 5"/>
          <p:cNvSpPr txBox="1">
            <a:spLocks noChangeArrowheads="1"/>
          </p:cNvSpPr>
          <p:nvPr/>
        </p:nvSpPr>
        <p:spPr bwMode="auto">
          <a:xfrm>
            <a:off x="-1539875" y="3059113"/>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defRPr/>
            </a:pPr>
            <a:endParaRPr lang="en-US" sz="1400" b="1">
              <a:solidFill>
                <a:srgbClr val="000000"/>
              </a:solidFill>
              <a:effectLst>
                <a:outerShdw blurRad="38100" dist="38100" dir="2700000" algn="tl">
                  <a:srgbClr val="C0C0C0"/>
                </a:outerShdw>
              </a:effectLst>
              <a:latin typeface="Arial" charset="0"/>
              <a:ea typeface="MS PGothic" charset="0"/>
              <a:cs typeface="MS PGothic" charset="0"/>
            </a:endParaRPr>
          </a:p>
        </p:txBody>
      </p:sp>
      <p:sp>
        <p:nvSpPr>
          <p:cNvPr id="462854" name="Rectangle 6"/>
          <p:cNvSpPr>
            <a:spLocks noGrp="1" noChangeArrowheads="1"/>
          </p:cNvSpPr>
          <p:nvPr>
            <p:ph type="sldNum" sz="quarter" idx="4"/>
          </p:nvPr>
        </p:nvSpPr>
        <p:spPr bwMode="auto">
          <a:xfrm>
            <a:off x="6896100" y="65532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900" b="0" smtClean="0">
                <a:solidFill>
                  <a:srgbClr val="092E5C"/>
                </a:solidFill>
                <a:latin typeface="Arial" charset="0"/>
                <a:cs typeface="MS PGothic" charset="0"/>
              </a:defRPr>
            </a:lvl1pPr>
          </a:lstStyle>
          <a:p>
            <a:pPr fontAlgn="base">
              <a:spcBef>
                <a:spcPct val="0"/>
              </a:spcBef>
              <a:spcAft>
                <a:spcPct val="0"/>
              </a:spcAft>
              <a:defRPr/>
            </a:pPr>
            <a:fld id="{D65E1709-E644-764D-8FF4-52A8AB5E3030}" type="slidenum">
              <a:rPr lang="en-US">
                <a:ea typeface="MS PGothic" charset="0"/>
              </a:rPr>
              <a:pPr fontAlgn="base">
                <a:spcBef>
                  <a:spcPct val="0"/>
                </a:spcBef>
                <a:spcAft>
                  <a:spcPct val="0"/>
                </a:spcAft>
                <a:defRPr/>
              </a:pPr>
              <a:t>‹#›</a:t>
            </a:fld>
            <a:endParaRPr lang="en-US">
              <a:ea typeface="MS PGothic" charset="0"/>
            </a:endParaRPr>
          </a:p>
        </p:txBody>
      </p:sp>
      <p:sp>
        <p:nvSpPr>
          <p:cNvPr id="1032" name="Text Box 16"/>
          <p:cNvSpPr txBox="1">
            <a:spLocks noChangeArrowheads="1"/>
          </p:cNvSpPr>
          <p:nvPr/>
        </p:nvSpPr>
        <p:spPr bwMode="auto">
          <a:xfrm>
            <a:off x="333375" y="6219825"/>
            <a:ext cx="1157288" cy="609600"/>
          </a:xfrm>
          <a:prstGeom prst="rect">
            <a:avLst/>
          </a:prstGeom>
          <a:noFill/>
          <a:ln>
            <a:noFill/>
          </a:ln>
          <a:extLst/>
        </p:spPr>
        <p:txBody>
          <a:bodyPr wrap="none" lIns="0" tIns="0" rIns="0" bIns="0">
            <a:spAutoFit/>
          </a:bodyPr>
          <a:lstStyle>
            <a:lvl1pPr eaLnBrk="0" hangingPunct="0">
              <a:defRPr sz="1000" b="1">
                <a:solidFill>
                  <a:schemeClr val="tx1"/>
                </a:solidFill>
                <a:latin typeface="CG Times"/>
                <a:ea typeface="MS PGothic" pitchFamily="34" charset="-128"/>
              </a:defRPr>
            </a:lvl1pPr>
            <a:lvl2pPr marL="742950" indent="-285750" eaLnBrk="0" hangingPunct="0">
              <a:defRPr sz="1000" b="1">
                <a:solidFill>
                  <a:schemeClr val="tx1"/>
                </a:solidFill>
                <a:latin typeface="CG Times"/>
                <a:ea typeface="MS PGothic" pitchFamily="34" charset="-128"/>
              </a:defRPr>
            </a:lvl2pPr>
            <a:lvl3pPr marL="1143000" indent="-228600" eaLnBrk="0" hangingPunct="0">
              <a:defRPr sz="1000" b="1">
                <a:solidFill>
                  <a:schemeClr val="tx1"/>
                </a:solidFill>
                <a:latin typeface="CG Times"/>
                <a:ea typeface="MS PGothic" pitchFamily="34" charset="-128"/>
              </a:defRPr>
            </a:lvl3pPr>
            <a:lvl4pPr marL="1600200" indent="-228600" eaLnBrk="0" hangingPunct="0">
              <a:defRPr sz="1000" b="1">
                <a:solidFill>
                  <a:schemeClr val="tx1"/>
                </a:solidFill>
                <a:latin typeface="CG Times"/>
                <a:ea typeface="MS PGothic" pitchFamily="34" charset="-128"/>
              </a:defRPr>
            </a:lvl4pPr>
            <a:lvl5pPr marL="2057400" indent="-228600" eaLnBrk="0" hangingPunct="0">
              <a:defRPr sz="1000" b="1">
                <a:solidFill>
                  <a:schemeClr val="tx1"/>
                </a:solidFill>
                <a:latin typeface="CG Times"/>
                <a:ea typeface="MS PGothic" pitchFamily="34" charset="-128"/>
              </a:defRPr>
            </a:lvl5pPr>
            <a:lvl6pPr marL="2514600" indent="-228600" eaLnBrk="0" fontAlgn="base" hangingPunct="0">
              <a:spcBef>
                <a:spcPct val="0"/>
              </a:spcBef>
              <a:spcAft>
                <a:spcPct val="0"/>
              </a:spcAft>
              <a:defRPr sz="1000" b="1">
                <a:solidFill>
                  <a:schemeClr val="tx1"/>
                </a:solidFill>
                <a:latin typeface="CG Times"/>
                <a:ea typeface="MS PGothic" pitchFamily="34" charset="-128"/>
              </a:defRPr>
            </a:lvl6pPr>
            <a:lvl7pPr marL="2971800" indent="-228600" eaLnBrk="0" fontAlgn="base" hangingPunct="0">
              <a:spcBef>
                <a:spcPct val="0"/>
              </a:spcBef>
              <a:spcAft>
                <a:spcPct val="0"/>
              </a:spcAft>
              <a:defRPr sz="1000" b="1">
                <a:solidFill>
                  <a:schemeClr val="tx1"/>
                </a:solidFill>
                <a:latin typeface="CG Times"/>
                <a:ea typeface="MS PGothic" pitchFamily="34" charset="-128"/>
              </a:defRPr>
            </a:lvl7pPr>
            <a:lvl8pPr marL="3429000" indent="-228600" eaLnBrk="0" fontAlgn="base" hangingPunct="0">
              <a:spcBef>
                <a:spcPct val="0"/>
              </a:spcBef>
              <a:spcAft>
                <a:spcPct val="0"/>
              </a:spcAft>
              <a:defRPr sz="1000" b="1">
                <a:solidFill>
                  <a:schemeClr val="tx1"/>
                </a:solidFill>
                <a:latin typeface="CG Times"/>
                <a:ea typeface="MS PGothic" pitchFamily="34" charset="-128"/>
              </a:defRPr>
            </a:lvl8pPr>
            <a:lvl9pPr marL="3886200" indent="-228600" eaLnBrk="0" fontAlgn="base" hangingPunct="0">
              <a:spcBef>
                <a:spcPct val="0"/>
              </a:spcBef>
              <a:spcAft>
                <a:spcPct val="0"/>
              </a:spcAft>
              <a:defRPr sz="1000" b="1">
                <a:solidFill>
                  <a:schemeClr val="tx1"/>
                </a:solidFill>
                <a:latin typeface="CG Times"/>
                <a:ea typeface="MS PGothic" pitchFamily="34" charset="-128"/>
              </a:defRPr>
            </a:lvl9pPr>
          </a:lstStyle>
          <a:p>
            <a:pPr fontAlgn="base">
              <a:spcBef>
                <a:spcPct val="0"/>
              </a:spcBef>
              <a:spcAft>
                <a:spcPct val="0"/>
              </a:spcAft>
              <a:defRPr/>
            </a:pPr>
            <a:r>
              <a:rPr lang="en-US" sz="4000" smtClean="0">
                <a:solidFill>
                  <a:srgbClr val="092E5C"/>
                </a:solidFill>
                <a:latin typeface="Times New Roman" pitchFamily="18" charset="0"/>
                <a:cs typeface="MS PGothic" charset="0"/>
              </a:rPr>
              <a:t>OGC</a:t>
            </a:r>
          </a:p>
        </p:txBody>
      </p:sp>
      <p:sp>
        <p:nvSpPr>
          <p:cNvPr id="1033" name="Text Box 20"/>
          <p:cNvSpPr txBox="1">
            <a:spLocks noChangeArrowheads="1"/>
          </p:cNvSpPr>
          <p:nvPr/>
        </p:nvSpPr>
        <p:spPr bwMode="auto">
          <a:xfrm>
            <a:off x="1498600" y="6270625"/>
            <a:ext cx="93663" cy="244475"/>
          </a:xfrm>
          <a:prstGeom prst="rect">
            <a:avLst/>
          </a:prstGeom>
          <a:noFill/>
          <a:ln>
            <a:noFill/>
          </a:ln>
          <a:extLst/>
        </p:spPr>
        <p:txBody>
          <a:bodyPr wrap="none" lIns="0" rIns="0">
            <a:spAutoFit/>
          </a:bodyPr>
          <a:lstStyle>
            <a:lvl1pPr eaLnBrk="0" hangingPunct="0">
              <a:defRPr sz="1000" b="1">
                <a:solidFill>
                  <a:schemeClr val="tx1"/>
                </a:solidFill>
                <a:latin typeface="CG Times" charset="0"/>
                <a:ea typeface="MS PGothic" charset="0"/>
                <a:cs typeface="MS PGothic" charset="0"/>
              </a:defRPr>
            </a:lvl1pPr>
            <a:lvl2pPr marL="742950" indent="-285750" eaLnBrk="0" hangingPunct="0">
              <a:defRPr sz="1000" b="1">
                <a:solidFill>
                  <a:schemeClr val="tx1"/>
                </a:solidFill>
                <a:latin typeface="CG Times" charset="0"/>
                <a:ea typeface="MS PGothic" charset="0"/>
                <a:cs typeface="MS PGothic" charset="0"/>
              </a:defRPr>
            </a:lvl2pPr>
            <a:lvl3pPr marL="1143000" indent="-228600" eaLnBrk="0" hangingPunct="0">
              <a:defRPr sz="1000" b="1">
                <a:solidFill>
                  <a:schemeClr val="tx1"/>
                </a:solidFill>
                <a:latin typeface="CG Times" charset="0"/>
                <a:ea typeface="MS PGothic" charset="0"/>
                <a:cs typeface="MS PGothic" charset="0"/>
              </a:defRPr>
            </a:lvl3pPr>
            <a:lvl4pPr marL="1600200" indent="-228600" eaLnBrk="0" hangingPunct="0">
              <a:defRPr sz="1000" b="1">
                <a:solidFill>
                  <a:schemeClr val="tx1"/>
                </a:solidFill>
                <a:latin typeface="CG Times" charset="0"/>
                <a:ea typeface="MS PGothic" charset="0"/>
                <a:cs typeface="MS PGothic" charset="0"/>
              </a:defRPr>
            </a:lvl4pPr>
            <a:lvl5pPr marL="2057400" indent="-228600" eaLnBrk="0" hangingPunct="0">
              <a:defRPr sz="10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0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0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0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000" b="1">
                <a:solidFill>
                  <a:schemeClr val="tx1"/>
                </a:solidFill>
                <a:latin typeface="CG Times" charset="0"/>
                <a:ea typeface="MS PGothic" charset="0"/>
                <a:cs typeface="MS PGothic" charset="0"/>
              </a:defRPr>
            </a:lvl9pPr>
          </a:lstStyle>
          <a:p>
            <a:pPr fontAlgn="base">
              <a:spcBef>
                <a:spcPct val="0"/>
              </a:spcBef>
              <a:spcAft>
                <a:spcPct val="0"/>
              </a:spcAft>
              <a:defRPr/>
            </a:pPr>
            <a:r>
              <a:rPr lang="en-US" smtClean="0">
                <a:solidFill>
                  <a:srgbClr val="092E5C"/>
                </a:solidFill>
                <a:latin typeface="Arial" charset="0"/>
              </a:rPr>
              <a:t>®</a:t>
            </a: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iming>
    <p:tnLst>
      <p:par>
        <p:cTn xmlns:p14="http://schemas.microsoft.com/office/powerpoint/2010/main" id="1" dur="indefinite" restart="never" nodeType="tmRoot"/>
      </p:par>
    </p:tnLst>
  </p:timing>
  <p:hf sldNum="0" hdr="0" dt="0"/>
  <p:txStyles>
    <p:titleStyle>
      <a:lvl1pPr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mj-lt"/>
          <a:ea typeface="MS PGothic" pitchFamily="34" charset="-128"/>
          <a:cs typeface="MS PGothic" charset="0"/>
        </a:defRPr>
      </a:lvl1pPr>
      <a:lvl2pPr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ea typeface="MS PGothic" pitchFamily="34" charset="-128"/>
          <a:cs typeface="MS PGothic" charset="0"/>
        </a:defRPr>
      </a:lvl2pPr>
      <a:lvl3pPr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ea typeface="MS PGothic" pitchFamily="34" charset="-128"/>
          <a:cs typeface="MS PGothic" charset="0"/>
        </a:defRPr>
      </a:lvl3pPr>
      <a:lvl4pPr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ea typeface="MS PGothic" pitchFamily="34" charset="-128"/>
          <a:cs typeface="MS PGothic" charset="0"/>
        </a:defRPr>
      </a:lvl4pPr>
      <a:lvl5pPr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ea typeface="MS PGothic" pitchFamily="34" charset="-128"/>
          <a:cs typeface="MS PGothic" charset="0"/>
        </a:defRPr>
      </a:lvl5pPr>
      <a:lvl6pPr marL="457200"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6pPr>
      <a:lvl7pPr marL="914400"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7pPr>
      <a:lvl8pPr marL="1371600"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8pPr>
      <a:lvl9pPr marL="1828800"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9pPr>
    </p:titleStyle>
    <p:bodyStyle>
      <a:lvl1pPr marL="233363" indent="-233363" algn="l" rtl="0" eaLnBrk="0" fontAlgn="base" hangingPunct="0">
        <a:spcBef>
          <a:spcPct val="20000"/>
        </a:spcBef>
        <a:spcAft>
          <a:spcPct val="0"/>
        </a:spcAft>
        <a:buClr>
          <a:srgbClr val="092E5C"/>
        </a:buClr>
        <a:buChar char="•"/>
        <a:defRPr sz="2400">
          <a:solidFill>
            <a:schemeClr val="tx2"/>
          </a:solidFill>
          <a:latin typeface="+mn-lt"/>
          <a:ea typeface="MS PGothic" pitchFamily="34" charset="-128"/>
          <a:cs typeface="MS PGothic" charset="0"/>
        </a:defRPr>
      </a:lvl1pPr>
      <a:lvl2pPr marL="569913" indent="-222250" algn="l" rtl="0" eaLnBrk="0" fontAlgn="base" hangingPunct="0">
        <a:spcBef>
          <a:spcPct val="20000"/>
        </a:spcBef>
        <a:spcAft>
          <a:spcPct val="0"/>
        </a:spcAft>
        <a:buClr>
          <a:srgbClr val="092E5C"/>
        </a:buClr>
        <a:buChar char="–"/>
        <a:defRPr sz="2000">
          <a:solidFill>
            <a:schemeClr val="tx2"/>
          </a:solidFill>
          <a:latin typeface="+mn-lt"/>
          <a:ea typeface="MS PGothic" pitchFamily="34" charset="-128"/>
          <a:cs typeface="MS PGothic" charset="0"/>
        </a:defRPr>
      </a:lvl2pPr>
      <a:lvl3pPr marL="912813" indent="-228600" algn="l" rtl="0" eaLnBrk="0" fontAlgn="base" hangingPunct="0">
        <a:spcBef>
          <a:spcPct val="20000"/>
        </a:spcBef>
        <a:spcAft>
          <a:spcPct val="0"/>
        </a:spcAft>
        <a:buClr>
          <a:srgbClr val="092E5C"/>
        </a:buClr>
        <a:buChar char="•"/>
        <a:defRPr>
          <a:solidFill>
            <a:schemeClr val="tx2"/>
          </a:solidFill>
          <a:latin typeface="+mn-lt"/>
          <a:ea typeface="MS PGothic" pitchFamily="34" charset="-128"/>
          <a:cs typeface="MS PGothic" charset="0"/>
        </a:defRPr>
      </a:lvl3pPr>
      <a:lvl4pPr marL="1255713" indent="-228600" algn="l" rtl="0" eaLnBrk="0" fontAlgn="base" hangingPunct="0">
        <a:spcBef>
          <a:spcPct val="20000"/>
        </a:spcBef>
        <a:spcAft>
          <a:spcPct val="0"/>
        </a:spcAft>
        <a:buClr>
          <a:srgbClr val="092E5C"/>
        </a:buClr>
        <a:buChar char="–"/>
        <a:defRPr sz="1600">
          <a:solidFill>
            <a:schemeClr val="tx2"/>
          </a:solidFill>
          <a:latin typeface="+mn-lt"/>
          <a:ea typeface="MS PGothic" pitchFamily="34" charset="-128"/>
          <a:cs typeface="MS PGothic" charset="0"/>
        </a:defRPr>
      </a:lvl4pPr>
      <a:lvl5pPr marL="1598613" indent="-228600" algn="l" rtl="0" eaLnBrk="0" fontAlgn="base" hangingPunct="0">
        <a:spcBef>
          <a:spcPct val="20000"/>
        </a:spcBef>
        <a:spcAft>
          <a:spcPct val="0"/>
        </a:spcAft>
        <a:buClr>
          <a:srgbClr val="092E5C"/>
        </a:buClr>
        <a:buChar char="»"/>
        <a:defRPr sz="1600">
          <a:solidFill>
            <a:schemeClr val="tx2"/>
          </a:solidFill>
          <a:latin typeface="+mn-lt"/>
          <a:ea typeface="MS PGothic" pitchFamily="34" charset="-128"/>
          <a:cs typeface="MS PGothic" charset="0"/>
        </a:defRPr>
      </a:lvl5pPr>
      <a:lvl6pPr marL="2055813" indent="-228600" algn="l" rtl="0" eaLnBrk="0" fontAlgn="base" hangingPunct="0">
        <a:spcBef>
          <a:spcPct val="20000"/>
        </a:spcBef>
        <a:spcAft>
          <a:spcPct val="0"/>
        </a:spcAft>
        <a:buClr>
          <a:srgbClr val="092E5C"/>
        </a:buClr>
        <a:buChar char="»"/>
        <a:defRPr sz="1600">
          <a:solidFill>
            <a:schemeClr val="tx2"/>
          </a:solidFill>
          <a:latin typeface="+mn-lt"/>
        </a:defRPr>
      </a:lvl6pPr>
      <a:lvl7pPr marL="2513013" indent="-228600" algn="l" rtl="0" eaLnBrk="0" fontAlgn="base" hangingPunct="0">
        <a:spcBef>
          <a:spcPct val="20000"/>
        </a:spcBef>
        <a:spcAft>
          <a:spcPct val="0"/>
        </a:spcAft>
        <a:buClr>
          <a:srgbClr val="092E5C"/>
        </a:buClr>
        <a:buChar char="»"/>
        <a:defRPr sz="1600">
          <a:solidFill>
            <a:schemeClr val="tx2"/>
          </a:solidFill>
          <a:latin typeface="+mn-lt"/>
        </a:defRPr>
      </a:lvl7pPr>
      <a:lvl8pPr marL="2970213" indent="-228600" algn="l" rtl="0" eaLnBrk="0" fontAlgn="base" hangingPunct="0">
        <a:spcBef>
          <a:spcPct val="20000"/>
        </a:spcBef>
        <a:spcAft>
          <a:spcPct val="0"/>
        </a:spcAft>
        <a:buClr>
          <a:srgbClr val="092E5C"/>
        </a:buClr>
        <a:buChar char="»"/>
        <a:defRPr sz="1600">
          <a:solidFill>
            <a:schemeClr val="tx2"/>
          </a:solidFill>
          <a:latin typeface="+mn-lt"/>
        </a:defRPr>
      </a:lvl8pPr>
      <a:lvl9pPr marL="3427413" indent="-228600" algn="l" rtl="0" eaLnBrk="0" fontAlgn="base" hangingPunct="0">
        <a:spcBef>
          <a:spcPct val="20000"/>
        </a:spcBef>
        <a:spcAft>
          <a:spcPct val="0"/>
        </a:spcAft>
        <a:buClr>
          <a:srgbClr val="092E5C"/>
        </a:buClr>
        <a:buChar char="»"/>
        <a:defRPr sz="16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CC81D604-CE8D-49A2-BB0F-72EFF510A14C}" type="slidenum">
              <a:rPr lang="en-AU" smtClean="0">
                <a:latin typeface="Calibri"/>
              </a:rPr>
              <a:pPr/>
              <a:t>‹#›</a:t>
            </a:fld>
            <a:endParaRPr lang="en-AU">
              <a:latin typeface="Calibri"/>
            </a:endParaRPr>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AU">
              <a:solidFill>
                <a:srgbClr val="DFDCB7"/>
              </a:solidFill>
              <a:latin typeface="Calibri"/>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C179C59E-DD3E-4CC3-BBA6-4E516DDDB295}" type="datetimeFigureOut">
              <a:rPr lang="en-AU" smtClean="0">
                <a:solidFill>
                  <a:srgbClr val="DFDCB7"/>
                </a:solidFill>
                <a:latin typeface="Calibri"/>
              </a:rPr>
              <a:pPr/>
              <a:t>2/18/15</a:t>
            </a:fld>
            <a:endParaRPr lang="en-AU">
              <a:solidFill>
                <a:srgbClr val="DFDCB7"/>
              </a:solidFill>
              <a:latin typeface="Calibri"/>
            </a:endParaRP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CC81D604-CE8D-49A2-BB0F-72EFF510A14C}" type="slidenum">
              <a:rPr lang="en-AU" smtClean="0">
                <a:latin typeface="Calibri"/>
              </a:rPr>
              <a:pPr/>
              <a:t>‹#›</a:t>
            </a:fld>
            <a:endParaRPr lang="en-AU">
              <a:latin typeface="Calibri"/>
            </a:endParaRPr>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AU">
              <a:solidFill>
                <a:srgbClr val="DFDCB7"/>
              </a:solidFill>
              <a:latin typeface="Calibri"/>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C179C59E-DD3E-4CC3-BBA6-4E516DDDB295}" type="datetimeFigureOut">
              <a:rPr lang="en-AU" smtClean="0">
                <a:solidFill>
                  <a:srgbClr val="DFDCB7"/>
                </a:solidFill>
                <a:latin typeface="Calibri"/>
              </a:rPr>
              <a:pPr/>
              <a:t>2/18/15</a:t>
            </a:fld>
            <a:endParaRPr lang="en-AU">
              <a:solidFill>
                <a:srgbClr val="DFDCB7"/>
              </a:solidFill>
              <a:latin typeface="Calibri"/>
            </a:endParaRPr>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CDDF83-A1A5-4FDC-BB92-1765BBB349D4}" type="datetimeFigureOut">
              <a:rPr lang="en-US" smtClean="0">
                <a:solidFill>
                  <a:prstClr val="black">
                    <a:tint val="75000"/>
                  </a:prstClr>
                </a:solidFill>
                <a:latin typeface="Calibri"/>
              </a:rPr>
              <a:pPr/>
              <a:t>2/18/15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4A605-659A-4CE2-A74D-A4C04C7072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163689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5125" y="776288"/>
            <a:ext cx="845502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2850" name="Rectangle 2"/>
          <p:cNvSpPr>
            <a:spLocks noGrp="1" noChangeArrowheads="1"/>
          </p:cNvSpPr>
          <p:nvPr>
            <p:ph type="title"/>
          </p:nvPr>
        </p:nvSpPr>
        <p:spPr bwMode="auto">
          <a:xfrm>
            <a:off x="231775" y="136525"/>
            <a:ext cx="8683625"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346075" y="1279525"/>
            <a:ext cx="8458200" cy="48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2852" name="Rectangle 4"/>
          <p:cNvSpPr>
            <a:spLocks noGrp="1" noChangeArrowheads="1"/>
          </p:cNvSpPr>
          <p:nvPr>
            <p:ph type="ftr" sz="quarter" idx="3"/>
          </p:nvPr>
        </p:nvSpPr>
        <p:spPr bwMode="auto">
          <a:xfrm>
            <a:off x="2973388" y="6553200"/>
            <a:ext cx="32004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900" b="0" smtClean="0">
                <a:solidFill>
                  <a:srgbClr val="092E5C"/>
                </a:solidFill>
                <a:latin typeface="Arial" charset="0"/>
                <a:cs typeface="Arial" charset="0"/>
              </a:defRPr>
            </a:lvl1pPr>
          </a:lstStyle>
          <a:p>
            <a:pPr fontAlgn="base">
              <a:spcBef>
                <a:spcPct val="0"/>
              </a:spcBef>
              <a:spcAft>
                <a:spcPct val="0"/>
              </a:spcAft>
              <a:defRPr/>
            </a:pPr>
            <a:r>
              <a:rPr lang="en-US">
                <a:ea typeface="ＭＳ Ｐゴシック" charset="0"/>
              </a:rPr>
              <a:t>© 2010 Open Geospatial Consortium, Inc.</a:t>
            </a:r>
          </a:p>
        </p:txBody>
      </p:sp>
      <p:sp>
        <p:nvSpPr>
          <p:cNvPr id="462853" name="Text Box 5"/>
          <p:cNvSpPr txBox="1">
            <a:spLocks noChangeArrowheads="1"/>
          </p:cNvSpPr>
          <p:nvPr/>
        </p:nvSpPr>
        <p:spPr bwMode="auto">
          <a:xfrm>
            <a:off x="-1539875" y="3059113"/>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defRPr/>
            </a:pPr>
            <a:endParaRPr lang="en-US" sz="1400" b="1">
              <a:solidFill>
                <a:srgbClr val="000000"/>
              </a:solidFill>
              <a:effectLst>
                <a:outerShdw blurRad="38100" dist="38100" dir="2700000" algn="tl">
                  <a:srgbClr val="C0C0C0"/>
                </a:outerShdw>
              </a:effectLst>
              <a:latin typeface="Arial" charset="0"/>
              <a:ea typeface="ＭＳ Ｐゴシック" charset="0"/>
              <a:cs typeface="ＭＳ Ｐゴシック" charset="0"/>
            </a:endParaRPr>
          </a:p>
        </p:txBody>
      </p:sp>
      <p:sp>
        <p:nvSpPr>
          <p:cNvPr id="462854" name="Rectangle 6"/>
          <p:cNvSpPr>
            <a:spLocks noGrp="1" noChangeArrowheads="1"/>
          </p:cNvSpPr>
          <p:nvPr>
            <p:ph type="sldNum" sz="quarter" idx="4"/>
          </p:nvPr>
        </p:nvSpPr>
        <p:spPr bwMode="auto">
          <a:xfrm>
            <a:off x="6896100" y="65532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900" b="0" smtClean="0">
                <a:solidFill>
                  <a:srgbClr val="092E5C"/>
                </a:solidFill>
                <a:latin typeface="Arial" charset="0"/>
                <a:cs typeface="Arial" charset="0"/>
              </a:defRPr>
            </a:lvl1pPr>
          </a:lstStyle>
          <a:p>
            <a:pPr fontAlgn="base">
              <a:spcBef>
                <a:spcPct val="0"/>
              </a:spcBef>
              <a:spcAft>
                <a:spcPct val="0"/>
              </a:spcAft>
              <a:defRPr/>
            </a:pPr>
            <a:fld id="{44171C54-B2D5-0948-ADA4-B567C73E48BC}"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2" name="Text Box 16"/>
          <p:cNvSpPr txBox="1">
            <a:spLocks noChangeArrowheads="1"/>
          </p:cNvSpPr>
          <p:nvPr/>
        </p:nvSpPr>
        <p:spPr bwMode="auto">
          <a:xfrm>
            <a:off x="333375" y="6219825"/>
            <a:ext cx="11572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000" b="1">
                <a:solidFill>
                  <a:schemeClr val="tx1"/>
                </a:solidFill>
                <a:latin typeface="CG Times" charset="0"/>
                <a:ea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fontAlgn="base">
              <a:spcBef>
                <a:spcPct val="0"/>
              </a:spcBef>
              <a:spcAft>
                <a:spcPct val="0"/>
              </a:spcAft>
              <a:defRPr/>
            </a:pPr>
            <a:r>
              <a:rPr lang="en-US" sz="4000" smtClean="0">
                <a:solidFill>
                  <a:srgbClr val="092E5C"/>
                </a:solidFill>
                <a:latin typeface="Times New Roman" charset="0"/>
                <a:cs typeface="Arial" charset="0"/>
              </a:rPr>
              <a:t>OGC</a:t>
            </a:r>
          </a:p>
        </p:txBody>
      </p:sp>
      <p:sp>
        <p:nvSpPr>
          <p:cNvPr id="1033" name="Text Box 20"/>
          <p:cNvSpPr txBox="1">
            <a:spLocks noChangeArrowheads="1"/>
          </p:cNvSpPr>
          <p:nvPr/>
        </p:nvSpPr>
        <p:spPr bwMode="auto">
          <a:xfrm>
            <a:off x="1498600" y="6270625"/>
            <a:ext cx="936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med" len="lg"/>
                <a:tailEnd/>
              </a14:hiddenLine>
            </a:ext>
          </a:extLst>
        </p:spPr>
        <p:txBody>
          <a:bodyPr wrap="none" lIns="0" rIns="0">
            <a:spAutoFit/>
          </a:bodyPr>
          <a:lstStyle>
            <a:lvl1pPr eaLnBrk="0" hangingPunct="0">
              <a:defRPr sz="1000" b="1">
                <a:solidFill>
                  <a:schemeClr val="tx1"/>
                </a:solidFill>
                <a:latin typeface="CG Times" charset="0"/>
                <a:ea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fontAlgn="base">
              <a:spcBef>
                <a:spcPct val="0"/>
              </a:spcBef>
              <a:spcAft>
                <a:spcPct val="0"/>
              </a:spcAft>
              <a:defRPr/>
            </a:pPr>
            <a:r>
              <a:rPr lang="en-US" smtClean="0">
                <a:solidFill>
                  <a:srgbClr val="092E5C"/>
                </a:solidFill>
                <a:latin typeface="Arial" charset="0"/>
                <a:cs typeface="Arial" charset="0"/>
              </a:rPr>
              <a:t>®</a:t>
            </a:r>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hf hdr="0" dt="0"/>
  <p:txStyles>
    <p:titleStyle>
      <a:lvl1pPr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mj-lt"/>
          <a:ea typeface="ＭＳ Ｐゴシック" charset="0"/>
          <a:cs typeface="ＭＳ Ｐゴシック" charset="0"/>
        </a:defRPr>
      </a:lvl1pPr>
      <a:lvl2pPr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ea typeface="ＭＳ Ｐゴシック" charset="0"/>
          <a:cs typeface="ＭＳ Ｐゴシック" charset="0"/>
        </a:defRPr>
      </a:lvl2pPr>
      <a:lvl3pPr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ea typeface="ＭＳ Ｐゴシック" charset="0"/>
          <a:cs typeface="ＭＳ Ｐゴシック" charset="0"/>
        </a:defRPr>
      </a:lvl3pPr>
      <a:lvl4pPr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ea typeface="ＭＳ Ｐゴシック" charset="0"/>
          <a:cs typeface="ＭＳ Ｐゴシック" charset="0"/>
        </a:defRPr>
      </a:lvl4pPr>
      <a:lvl5pPr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ea typeface="ＭＳ Ｐゴシック" charset="0"/>
          <a:cs typeface="ＭＳ Ｐゴシック" charset="0"/>
        </a:defRPr>
      </a:lvl5pPr>
      <a:lvl6pPr marL="457200"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6pPr>
      <a:lvl7pPr marL="914400"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7pPr>
      <a:lvl8pPr marL="1371600"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8pPr>
      <a:lvl9pPr marL="1828800"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9pPr>
    </p:titleStyle>
    <p:bodyStyle>
      <a:lvl1pPr marL="233363" indent="-233363" algn="l" rtl="0" eaLnBrk="0" fontAlgn="base" hangingPunct="0">
        <a:spcBef>
          <a:spcPct val="20000"/>
        </a:spcBef>
        <a:spcAft>
          <a:spcPct val="0"/>
        </a:spcAft>
        <a:buClr>
          <a:srgbClr val="092E5C"/>
        </a:buClr>
        <a:buChar char="•"/>
        <a:defRPr sz="2400">
          <a:solidFill>
            <a:schemeClr val="tx2"/>
          </a:solidFill>
          <a:latin typeface="+mn-lt"/>
          <a:ea typeface="ＭＳ Ｐゴシック" charset="0"/>
          <a:cs typeface="ＭＳ Ｐゴシック" charset="0"/>
        </a:defRPr>
      </a:lvl1pPr>
      <a:lvl2pPr marL="569913" indent="-222250" algn="l" rtl="0" eaLnBrk="0" fontAlgn="base" hangingPunct="0">
        <a:spcBef>
          <a:spcPct val="20000"/>
        </a:spcBef>
        <a:spcAft>
          <a:spcPct val="0"/>
        </a:spcAft>
        <a:buClr>
          <a:srgbClr val="092E5C"/>
        </a:buClr>
        <a:buChar char="–"/>
        <a:defRPr sz="2000">
          <a:solidFill>
            <a:schemeClr val="tx2"/>
          </a:solidFill>
          <a:latin typeface="+mn-lt"/>
          <a:ea typeface="ＭＳ Ｐゴシック" charset="0"/>
        </a:defRPr>
      </a:lvl2pPr>
      <a:lvl3pPr marL="912813" indent="-228600" algn="l" rtl="0" eaLnBrk="0" fontAlgn="base" hangingPunct="0">
        <a:spcBef>
          <a:spcPct val="20000"/>
        </a:spcBef>
        <a:spcAft>
          <a:spcPct val="0"/>
        </a:spcAft>
        <a:buClr>
          <a:srgbClr val="092E5C"/>
        </a:buClr>
        <a:buChar char="•"/>
        <a:defRPr>
          <a:solidFill>
            <a:schemeClr val="tx2"/>
          </a:solidFill>
          <a:latin typeface="+mn-lt"/>
          <a:ea typeface="ＭＳ Ｐゴシック" charset="0"/>
        </a:defRPr>
      </a:lvl3pPr>
      <a:lvl4pPr marL="1255713" indent="-228600" algn="l" rtl="0" eaLnBrk="0" fontAlgn="base" hangingPunct="0">
        <a:spcBef>
          <a:spcPct val="20000"/>
        </a:spcBef>
        <a:spcAft>
          <a:spcPct val="0"/>
        </a:spcAft>
        <a:buClr>
          <a:srgbClr val="092E5C"/>
        </a:buClr>
        <a:buChar char="–"/>
        <a:defRPr sz="1600">
          <a:solidFill>
            <a:schemeClr val="tx2"/>
          </a:solidFill>
          <a:latin typeface="+mn-lt"/>
          <a:ea typeface="ＭＳ Ｐゴシック" charset="0"/>
        </a:defRPr>
      </a:lvl4pPr>
      <a:lvl5pPr marL="1598613" indent="-228600" algn="l" rtl="0" eaLnBrk="0" fontAlgn="base" hangingPunct="0">
        <a:spcBef>
          <a:spcPct val="20000"/>
        </a:spcBef>
        <a:spcAft>
          <a:spcPct val="0"/>
        </a:spcAft>
        <a:buClr>
          <a:srgbClr val="092E5C"/>
        </a:buClr>
        <a:buChar char="»"/>
        <a:defRPr sz="1600">
          <a:solidFill>
            <a:schemeClr val="tx2"/>
          </a:solidFill>
          <a:latin typeface="+mn-lt"/>
          <a:ea typeface="ＭＳ Ｐゴシック" charset="0"/>
        </a:defRPr>
      </a:lvl5pPr>
      <a:lvl6pPr marL="2055813" indent="-228600" algn="l" rtl="0" eaLnBrk="0" fontAlgn="base" hangingPunct="0">
        <a:spcBef>
          <a:spcPct val="20000"/>
        </a:spcBef>
        <a:spcAft>
          <a:spcPct val="0"/>
        </a:spcAft>
        <a:buClr>
          <a:srgbClr val="092E5C"/>
        </a:buClr>
        <a:buChar char="»"/>
        <a:defRPr sz="1600">
          <a:solidFill>
            <a:schemeClr val="tx2"/>
          </a:solidFill>
          <a:latin typeface="+mn-lt"/>
        </a:defRPr>
      </a:lvl6pPr>
      <a:lvl7pPr marL="2513013" indent="-228600" algn="l" rtl="0" eaLnBrk="0" fontAlgn="base" hangingPunct="0">
        <a:spcBef>
          <a:spcPct val="20000"/>
        </a:spcBef>
        <a:spcAft>
          <a:spcPct val="0"/>
        </a:spcAft>
        <a:buClr>
          <a:srgbClr val="092E5C"/>
        </a:buClr>
        <a:buChar char="»"/>
        <a:defRPr sz="1600">
          <a:solidFill>
            <a:schemeClr val="tx2"/>
          </a:solidFill>
          <a:latin typeface="+mn-lt"/>
        </a:defRPr>
      </a:lvl7pPr>
      <a:lvl8pPr marL="2970213" indent="-228600" algn="l" rtl="0" eaLnBrk="0" fontAlgn="base" hangingPunct="0">
        <a:spcBef>
          <a:spcPct val="20000"/>
        </a:spcBef>
        <a:spcAft>
          <a:spcPct val="0"/>
        </a:spcAft>
        <a:buClr>
          <a:srgbClr val="092E5C"/>
        </a:buClr>
        <a:buChar char="»"/>
        <a:defRPr sz="1600">
          <a:solidFill>
            <a:schemeClr val="tx2"/>
          </a:solidFill>
          <a:latin typeface="+mn-lt"/>
        </a:defRPr>
      </a:lvl8pPr>
      <a:lvl9pPr marL="3427413" indent="-228600" algn="l" rtl="0" eaLnBrk="0" fontAlgn="base" hangingPunct="0">
        <a:spcBef>
          <a:spcPct val="20000"/>
        </a:spcBef>
        <a:spcAft>
          <a:spcPct val="0"/>
        </a:spcAft>
        <a:buClr>
          <a:srgbClr val="092E5C"/>
        </a:buClr>
        <a:buChar char="»"/>
        <a:defRPr sz="16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4"/>
          <p:cNvSpPr>
            <a:spLocks noGrp="1" noChangeArrowheads="1"/>
          </p:cNvSpPr>
          <p:nvPr>
            <p:ph type="body" idx="1"/>
          </p:nvPr>
        </p:nvSpPr>
        <p:spPr bwMode="auto">
          <a:xfrm>
            <a:off x="685800" y="1514475"/>
            <a:ext cx="7772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3"/>
          <p:cNvSpPr>
            <a:spLocks noGrp="1" noChangeArrowheads="1"/>
          </p:cNvSpPr>
          <p:nvPr>
            <p:ph type="title"/>
          </p:nvPr>
        </p:nvSpPr>
        <p:spPr bwMode="auto">
          <a:xfrm>
            <a:off x="685800" y="838200"/>
            <a:ext cx="77724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hf hdr="0" dt="0"/>
  <p:txStyles>
    <p:titleStyle>
      <a:lvl1pPr algn="l" rtl="0" eaLnBrk="0" fontAlgn="base" hangingPunct="0">
        <a:spcBef>
          <a:spcPct val="0"/>
        </a:spcBef>
        <a:spcAft>
          <a:spcPct val="0"/>
        </a:spcAft>
        <a:defRPr sz="2800" b="1">
          <a:solidFill>
            <a:srgbClr val="005FAA"/>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800" b="1">
          <a:solidFill>
            <a:srgbClr val="005FAA"/>
          </a:solidFill>
          <a:latin typeface="Arial" pitchFamily="-65" charset="0"/>
          <a:ea typeface="ＭＳ Ｐゴシック" pitchFamily="-65" charset="-128"/>
          <a:cs typeface="ＭＳ Ｐゴシック" pitchFamily="-65" charset="-128"/>
        </a:defRPr>
      </a:lvl2pPr>
      <a:lvl3pPr algn="l" rtl="0" eaLnBrk="0" fontAlgn="base" hangingPunct="0">
        <a:spcBef>
          <a:spcPct val="0"/>
        </a:spcBef>
        <a:spcAft>
          <a:spcPct val="0"/>
        </a:spcAft>
        <a:defRPr sz="2800" b="1">
          <a:solidFill>
            <a:srgbClr val="005FAA"/>
          </a:solidFill>
          <a:latin typeface="Arial" pitchFamily="-65" charset="0"/>
          <a:ea typeface="ＭＳ Ｐゴシック" pitchFamily="-65" charset="-128"/>
          <a:cs typeface="ＭＳ Ｐゴシック" pitchFamily="-65" charset="-128"/>
        </a:defRPr>
      </a:lvl3pPr>
      <a:lvl4pPr algn="l" rtl="0" eaLnBrk="0" fontAlgn="base" hangingPunct="0">
        <a:spcBef>
          <a:spcPct val="0"/>
        </a:spcBef>
        <a:spcAft>
          <a:spcPct val="0"/>
        </a:spcAft>
        <a:defRPr sz="2800" b="1">
          <a:solidFill>
            <a:srgbClr val="005FAA"/>
          </a:solidFill>
          <a:latin typeface="Arial" pitchFamily="-65" charset="0"/>
          <a:ea typeface="ＭＳ Ｐゴシック" pitchFamily="-65" charset="-128"/>
          <a:cs typeface="ＭＳ Ｐゴシック" pitchFamily="-65" charset="-128"/>
        </a:defRPr>
      </a:lvl4pPr>
      <a:lvl5pPr algn="l" rtl="0" eaLnBrk="0" fontAlgn="base" hangingPunct="0">
        <a:spcBef>
          <a:spcPct val="0"/>
        </a:spcBef>
        <a:spcAft>
          <a:spcPct val="0"/>
        </a:spcAft>
        <a:defRPr sz="2800" b="1">
          <a:solidFill>
            <a:srgbClr val="005FAA"/>
          </a:solidFill>
          <a:latin typeface="Arial" pitchFamily="-65"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2800" b="1">
          <a:solidFill>
            <a:srgbClr val="005FAA"/>
          </a:solidFill>
          <a:latin typeface="Arial" pitchFamily="-65" charset="0"/>
        </a:defRPr>
      </a:lvl6pPr>
      <a:lvl7pPr marL="914400" algn="l" rtl="0" eaLnBrk="1" fontAlgn="base" hangingPunct="1">
        <a:spcBef>
          <a:spcPct val="0"/>
        </a:spcBef>
        <a:spcAft>
          <a:spcPct val="0"/>
        </a:spcAft>
        <a:defRPr sz="2800" b="1">
          <a:solidFill>
            <a:srgbClr val="005FAA"/>
          </a:solidFill>
          <a:latin typeface="Arial" pitchFamily="-65" charset="0"/>
        </a:defRPr>
      </a:lvl7pPr>
      <a:lvl8pPr marL="1371600" algn="l" rtl="0" eaLnBrk="1" fontAlgn="base" hangingPunct="1">
        <a:spcBef>
          <a:spcPct val="0"/>
        </a:spcBef>
        <a:spcAft>
          <a:spcPct val="0"/>
        </a:spcAft>
        <a:defRPr sz="2800" b="1">
          <a:solidFill>
            <a:srgbClr val="005FAA"/>
          </a:solidFill>
          <a:latin typeface="Arial" pitchFamily="-65" charset="0"/>
        </a:defRPr>
      </a:lvl8pPr>
      <a:lvl9pPr marL="1828800" algn="l" rtl="0" eaLnBrk="1" fontAlgn="base" hangingPunct="1">
        <a:spcBef>
          <a:spcPct val="0"/>
        </a:spcBef>
        <a:spcAft>
          <a:spcPct val="0"/>
        </a:spcAft>
        <a:defRPr sz="2800" b="1">
          <a:solidFill>
            <a:srgbClr val="005FAA"/>
          </a:solidFill>
          <a:latin typeface="Arial" pitchFamily="-65"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5pPr>
      <a:lvl6pPr marL="2514600" indent="-228600" algn="l" rtl="0" eaLnBrk="1" fontAlgn="base" hangingPunct="1">
        <a:spcBef>
          <a:spcPct val="20000"/>
        </a:spcBef>
        <a:spcAft>
          <a:spcPct val="0"/>
        </a:spcAft>
        <a:buChar char="»"/>
        <a:defRPr sz="2400">
          <a:solidFill>
            <a:schemeClr val="tx1"/>
          </a:solidFill>
          <a:latin typeface="+mn-lt"/>
          <a:ea typeface="ＭＳ Ｐゴシック" pitchFamily="-65" charset="-128"/>
        </a:defRPr>
      </a:lvl6pPr>
      <a:lvl7pPr marL="2971800" indent="-228600" algn="l" rtl="0" eaLnBrk="1" fontAlgn="base" hangingPunct="1">
        <a:spcBef>
          <a:spcPct val="20000"/>
        </a:spcBef>
        <a:spcAft>
          <a:spcPct val="0"/>
        </a:spcAft>
        <a:buChar char="»"/>
        <a:defRPr sz="2400">
          <a:solidFill>
            <a:schemeClr val="tx1"/>
          </a:solidFill>
          <a:latin typeface="+mn-lt"/>
          <a:ea typeface="ＭＳ Ｐゴシック" pitchFamily="-65" charset="-128"/>
        </a:defRPr>
      </a:lvl7pPr>
      <a:lvl8pPr marL="3429000" indent="-228600" algn="l" rtl="0" eaLnBrk="1" fontAlgn="base" hangingPunct="1">
        <a:spcBef>
          <a:spcPct val="20000"/>
        </a:spcBef>
        <a:spcAft>
          <a:spcPct val="0"/>
        </a:spcAft>
        <a:buChar char="»"/>
        <a:defRPr sz="2400">
          <a:solidFill>
            <a:schemeClr val="tx1"/>
          </a:solidFill>
          <a:latin typeface="+mn-lt"/>
          <a:ea typeface="ＭＳ Ｐゴシック" pitchFamily="-65" charset="-128"/>
        </a:defRPr>
      </a:lvl8pPr>
      <a:lvl9pPr marL="3886200" indent="-228600" algn="l" rtl="0" eaLnBrk="1" fontAlgn="base" hangingPunct="1">
        <a:spcBef>
          <a:spcPct val="20000"/>
        </a:spcBef>
        <a:spcAft>
          <a:spcPct val="0"/>
        </a:spcAft>
        <a:buChar char="»"/>
        <a:defRPr sz="24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en.wikipedia.org/wiki/ISO_860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3.png"/><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hyperlink" Target="http://waterservices.usgs.gov/nwis/iv/?format=waterml,2.0&amp;sites=08158000&amp;period=P1D&amp;parameterCd=00060" TargetMode="External"/><Relationship Id="rId1" Type="http://schemas.openxmlformats.org/officeDocument/2006/relationships/slideLayout" Target="../slideLayouts/slideLayout15.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15.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84.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18.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24.png"/><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hyperlink" Target="http://waterservices.usgs.gov/nwis/iv/?format=waterml,2.0&amp;sites=08158000&amp;period=P1D&amp;parameterCd=00060" TargetMode="External"/><Relationship Id="rId8" Type="http://schemas.openxmlformats.org/officeDocument/2006/relationships/image" Target="../media/image42.png"/><Relationship Id="rId1" Type="http://schemas.openxmlformats.org/officeDocument/2006/relationships/slideLayout" Target="../slideLayouts/slideLayout19.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36.png"/><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gif"/><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9" Type="http://schemas.openxmlformats.org/officeDocument/2006/relationships/image" Target="../media/image55.png"/><Relationship Id="rId10"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jpe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1" Type="http://schemas.openxmlformats.org/officeDocument/2006/relationships/slideLayout" Target="../slideLayouts/slideLayout28.xml"/><Relationship Id="rId2" Type="http://schemas.openxmlformats.org/officeDocument/2006/relationships/notesSlide" Target="../notesSlides/notesSlide20.xml"/></Relationships>
</file>

<file path=ppt/slides/_rels/slide38.xml.rels><?xml version="1.0" encoding="UTF-8" standalone="yes"?>
<Relationships xmlns="http://schemas.openxmlformats.org/package/2006/relationships"><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2.png"/><Relationship Id="rId14"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55.png"/><Relationship Id="rId7" Type="http://schemas.openxmlformats.org/officeDocument/2006/relationships/image" Target="../media/image66.png"/><Relationship Id="rId8" Type="http://schemas.openxmlformats.org/officeDocument/2006/relationships/image" Target="../media/image67.png"/><Relationship Id="rId9" Type="http://schemas.openxmlformats.org/officeDocument/2006/relationships/image" Target="../media/image68.png"/><Relationship Id="rId10" Type="http://schemas.openxmlformats.org/officeDocument/2006/relationships/image" Target="../media/image6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hyperlink" Target="http://portal.opengeospatial.org/files/?artifact_id=29536" TargetMode="External"/><Relationship Id="rId4" Type="http://schemas.openxmlformats.org/officeDocument/2006/relationships/hyperlink" Target="http://www.opengeospatial.org/standards/orm" TargetMode="External"/><Relationship Id="rId5" Type="http://schemas.openxmlformats.org/officeDocument/2006/relationships/hyperlink" Target="http://www.iso.org" TargetMode="External"/><Relationship Id="rId1" Type="http://schemas.openxmlformats.org/officeDocument/2006/relationships/slideLayout" Target="../slideLayouts/slideLayout2.xml"/><Relationship Id="rId2" Type="http://schemas.openxmlformats.org/officeDocument/2006/relationships/hyperlink" Target="http://portal.opengeospatial.org/files/?artifact_id=7560"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7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7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7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7.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rthlights_western.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 y="0"/>
            <a:ext cx="9609667" cy="6858000"/>
          </a:xfrm>
          <a:prstGeom prst="rect">
            <a:avLst/>
          </a:prstGeom>
        </p:spPr>
      </p:pic>
      <p:sp>
        <p:nvSpPr>
          <p:cNvPr id="2" name="Title 1"/>
          <p:cNvSpPr>
            <a:spLocks noGrp="1"/>
          </p:cNvSpPr>
          <p:nvPr>
            <p:ph type="ctrTitle"/>
          </p:nvPr>
        </p:nvSpPr>
        <p:spPr>
          <a:xfrm>
            <a:off x="129348" y="2539782"/>
            <a:ext cx="8842678" cy="2121865"/>
          </a:xfrm>
        </p:spPr>
        <p:txBody>
          <a:bodyPr/>
          <a:lstStyle/>
          <a:p>
            <a:r>
              <a:rPr lang="en-US" sz="4800" dirty="0" smtClean="0"/>
              <a:t>Introduction to </a:t>
            </a:r>
            <a:br>
              <a:rPr lang="en-US" sz="4800" dirty="0" smtClean="0"/>
            </a:br>
            <a:r>
              <a:rPr lang="en-US" sz="4800" dirty="0" smtClean="0"/>
              <a:t>OGC &amp; ISO Standards for Sharing Geographic Information</a:t>
            </a:r>
            <a:endParaRPr lang="en-US" sz="4800" dirty="0"/>
          </a:p>
        </p:txBody>
      </p:sp>
      <p:sp>
        <p:nvSpPr>
          <p:cNvPr id="3" name="Subtitle 2"/>
          <p:cNvSpPr>
            <a:spLocks noGrp="1"/>
          </p:cNvSpPr>
          <p:nvPr>
            <p:ph type="subTitle" idx="1"/>
          </p:nvPr>
        </p:nvSpPr>
        <p:spPr>
          <a:xfrm>
            <a:off x="820738" y="4898109"/>
            <a:ext cx="7542212" cy="1363739"/>
          </a:xfrm>
        </p:spPr>
        <p:txBody>
          <a:bodyPr>
            <a:normAutofit lnSpcReduction="10000"/>
          </a:bodyPr>
          <a:lstStyle/>
          <a:p>
            <a:r>
              <a:rPr lang="en-US" sz="2800" dirty="0" smtClean="0"/>
              <a:t>Focus on WaterML for Flood Forecasting</a:t>
            </a:r>
          </a:p>
          <a:p>
            <a:endParaRPr lang="en-US" dirty="0"/>
          </a:p>
          <a:p>
            <a:r>
              <a:rPr lang="en-US" sz="1800" dirty="0" smtClean="0"/>
              <a:t>CE 397 Flood Forecasting, Feb 2015</a:t>
            </a:r>
          </a:p>
          <a:p>
            <a:r>
              <a:rPr lang="en-US" sz="1800" dirty="0" smtClean="0"/>
              <a:t>by David K Arctur</a:t>
            </a:r>
            <a:endParaRPr lang="en-US" sz="1800" dirty="0"/>
          </a:p>
        </p:txBody>
      </p:sp>
    </p:spTree>
    <p:extLst>
      <p:ext uri="{BB962C8B-B14F-4D97-AF65-F5344CB8AC3E}">
        <p14:creationId xmlns:p14="http://schemas.microsoft.com/office/powerpoint/2010/main" val="1544342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550334" y="295709"/>
            <a:ext cx="7811030" cy="1162314"/>
          </a:xfrm>
          <a:solidFill>
            <a:srgbClr val="A6A6A6">
              <a:alpha val="67000"/>
            </a:srgbClr>
          </a:solidFill>
        </p:spPr>
        <p:txBody>
          <a:bodyPr/>
          <a:lstStyle/>
          <a:p>
            <a:r>
              <a:rPr lang="en-US" sz="3600" dirty="0" smtClean="0"/>
              <a:t>What different things </a:t>
            </a:r>
            <a:r>
              <a:rPr lang="en-US" sz="3600" dirty="0"/>
              <a:t>about </a:t>
            </a:r>
            <a:r>
              <a:rPr lang="en-US" sz="3600" dirty="0" smtClean="0">
                <a:solidFill>
                  <a:srgbClr val="FF6600"/>
                </a:solidFill>
              </a:rPr>
              <a:t>coverage features </a:t>
            </a:r>
            <a:r>
              <a:rPr lang="en-US" sz="3600" dirty="0" smtClean="0"/>
              <a:t>do we need to exchange?</a:t>
            </a:r>
            <a:endParaRPr lang="en-US" sz="3600" dirty="0"/>
          </a:p>
        </p:txBody>
      </p:sp>
      <p:sp>
        <p:nvSpPr>
          <p:cNvPr id="3" name="Content Placeholder 2"/>
          <p:cNvSpPr>
            <a:spLocks noGrp="1"/>
          </p:cNvSpPr>
          <p:nvPr>
            <p:ph idx="1"/>
          </p:nvPr>
        </p:nvSpPr>
        <p:spPr>
          <a:xfrm>
            <a:off x="455084" y="1882588"/>
            <a:ext cx="7906280" cy="1703680"/>
          </a:xfrm>
          <a:solidFill>
            <a:schemeClr val="tx1">
              <a:lumMod val="65000"/>
              <a:alpha val="67000"/>
            </a:schemeClr>
          </a:solidFill>
        </p:spPr>
        <p:txBody>
          <a:bodyPr>
            <a:normAutofit/>
          </a:bodyPr>
          <a:lstStyle/>
          <a:p>
            <a:r>
              <a:rPr lang="en-US" sz="2800" dirty="0" smtClean="0"/>
              <a:t>Earth imagery; gridded data </a:t>
            </a:r>
            <a:r>
              <a:rPr lang="en-US" sz="2800" dirty="0" smtClean="0">
                <a:solidFill>
                  <a:schemeClr val="accent3">
                    <a:lumMod val="20000"/>
                    <a:lumOff val="80000"/>
                  </a:schemeClr>
                </a:solidFill>
              </a:rPr>
              <a:t>(OGC AS Topic 7; ISO 19121, 19129)</a:t>
            </a:r>
          </a:p>
          <a:p>
            <a:r>
              <a:rPr lang="en-US" sz="2800" dirty="0" smtClean="0"/>
              <a:t>Coverage schema </a:t>
            </a:r>
            <a:r>
              <a:rPr lang="en-US" sz="2800" dirty="0" smtClean="0">
                <a:solidFill>
                  <a:srgbClr val="CCE8FC"/>
                </a:solidFill>
              </a:rPr>
              <a:t>(</a:t>
            </a:r>
            <a:r>
              <a:rPr lang="en-US" sz="2800" dirty="0">
                <a:solidFill>
                  <a:srgbClr val="CCE8FC"/>
                </a:solidFill>
              </a:rPr>
              <a:t>OGC AS Topic </a:t>
            </a:r>
            <a:r>
              <a:rPr lang="en-US" sz="2800" dirty="0" smtClean="0">
                <a:solidFill>
                  <a:srgbClr val="CCE8FC"/>
                </a:solidFill>
              </a:rPr>
              <a:t>6; ISO 19123)</a:t>
            </a:r>
          </a:p>
        </p:txBody>
      </p:sp>
      <p:sp>
        <p:nvSpPr>
          <p:cNvPr id="6" name="TextBox 5"/>
          <p:cNvSpPr txBox="1"/>
          <p:nvPr/>
        </p:nvSpPr>
        <p:spPr>
          <a:xfrm>
            <a:off x="6454662" y="6493416"/>
            <a:ext cx="2207424" cy="369332"/>
          </a:xfrm>
          <a:prstGeom prst="rect">
            <a:avLst/>
          </a:prstGeom>
          <a:solidFill>
            <a:schemeClr val="bg2">
              <a:lumMod val="75000"/>
              <a:alpha val="47000"/>
            </a:schemeClr>
          </a:solidFill>
        </p:spPr>
        <p:txBody>
          <a:bodyPr wrap="square" rtlCol="0">
            <a:spAutoFit/>
          </a:bodyPr>
          <a:lstStyle/>
          <a:p>
            <a:r>
              <a:rPr lang="en-US" dirty="0" smtClean="0"/>
              <a:t>AS = Abstract Spec</a:t>
            </a:r>
            <a:endParaRPr lang="en-US" dirty="0"/>
          </a:p>
        </p:txBody>
      </p:sp>
    </p:spTree>
    <p:extLst>
      <p:ext uri="{BB962C8B-B14F-4D97-AF65-F5344CB8AC3E}">
        <p14:creationId xmlns:p14="http://schemas.microsoft.com/office/powerpoint/2010/main" val="402661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Rectangle 169"/>
          <p:cNvSpPr/>
          <p:nvPr/>
        </p:nvSpPr>
        <p:spPr>
          <a:xfrm>
            <a:off x="5021044" y="2351644"/>
            <a:ext cx="4033296" cy="44328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0334" y="107577"/>
            <a:ext cx="7811030" cy="1653988"/>
          </a:xfrm>
        </p:spPr>
        <p:txBody>
          <a:bodyPr/>
          <a:lstStyle/>
          <a:p>
            <a:r>
              <a:rPr lang="en-US" sz="3600" dirty="0" smtClean="0"/>
              <a:t>What different things </a:t>
            </a:r>
            <a:r>
              <a:rPr lang="en-US" sz="3600" dirty="0"/>
              <a:t>about </a:t>
            </a:r>
            <a:r>
              <a:rPr lang="en-US" sz="3600" dirty="0" smtClean="0">
                <a:solidFill>
                  <a:srgbClr val="FF6600"/>
                </a:solidFill>
              </a:rPr>
              <a:t>observations </a:t>
            </a:r>
            <a:r>
              <a:rPr lang="en-US" sz="3600" dirty="0" smtClean="0"/>
              <a:t>do we need to exchange?</a:t>
            </a:r>
            <a:endParaRPr lang="en-US" sz="3600" dirty="0"/>
          </a:p>
        </p:txBody>
      </p:sp>
      <p:sp>
        <p:nvSpPr>
          <p:cNvPr id="3" name="Content Placeholder 2"/>
          <p:cNvSpPr>
            <a:spLocks noGrp="1"/>
          </p:cNvSpPr>
          <p:nvPr>
            <p:ph idx="1"/>
          </p:nvPr>
        </p:nvSpPr>
        <p:spPr>
          <a:xfrm>
            <a:off x="235178" y="2351643"/>
            <a:ext cx="4664956" cy="4138911"/>
          </a:xfrm>
        </p:spPr>
        <p:txBody>
          <a:bodyPr>
            <a:normAutofit/>
          </a:bodyPr>
          <a:lstStyle/>
          <a:p>
            <a:r>
              <a:rPr lang="en-US" dirty="0" smtClean="0"/>
              <a:t>Observations and Measurements: </a:t>
            </a:r>
            <a:br>
              <a:rPr lang="en-US" dirty="0" smtClean="0"/>
            </a:br>
            <a:r>
              <a:rPr lang="en-US" dirty="0" smtClean="0"/>
              <a:t>Related entities &amp; their associations</a:t>
            </a:r>
            <a:br>
              <a:rPr lang="en-US" dirty="0" smtClean="0"/>
            </a:br>
            <a:r>
              <a:rPr lang="en-US" dirty="0" smtClean="0">
                <a:solidFill>
                  <a:srgbClr val="9AD1F9"/>
                </a:solidFill>
              </a:rPr>
              <a:t>(</a:t>
            </a:r>
            <a:r>
              <a:rPr lang="en-US" dirty="0">
                <a:solidFill>
                  <a:schemeClr val="accent3">
                    <a:lumMod val="40000"/>
                    <a:lumOff val="60000"/>
                  </a:schemeClr>
                </a:solidFill>
              </a:rPr>
              <a:t>OGC AS Topic </a:t>
            </a:r>
            <a:r>
              <a:rPr lang="en-US" dirty="0" smtClean="0">
                <a:solidFill>
                  <a:schemeClr val="accent3">
                    <a:lumMod val="40000"/>
                    <a:lumOff val="60000"/>
                  </a:schemeClr>
                </a:solidFill>
              </a:rPr>
              <a:t>20, ISO 19156)</a:t>
            </a:r>
          </a:p>
          <a:p>
            <a:r>
              <a:rPr lang="en-US" i="1" dirty="0" smtClean="0"/>
              <a:t>But this is very abstract… </a:t>
            </a:r>
            <a:br>
              <a:rPr lang="en-US" i="1" dirty="0" smtClean="0"/>
            </a:br>
            <a:r>
              <a:rPr lang="en-US" i="1" dirty="0" smtClean="0"/>
              <a:t>we need to create a profile for unambiguous use in hydrologic applications…</a:t>
            </a:r>
            <a:r>
              <a:rPr lang="en-US" i="1" dirty="0"/>
              <a:t/>
            </a:r>
            <a:br>
              <a:rPr lang="en-US" i="1" dirty="0"/>
            </a:br>
            <a:endParaRPr lang="en-US" i="1" dirty="0">
              <a:solidFill>
                <a:schemeClr val="accent3">
                  <a:lumMod val="40000"/>
                  <a:lumOff val="60000"/>
                </a:schemeClr>
              </a:solidFill>
            </a:endParaRPr>
          </a:p>
        </p:txBody>
      </p:sp>
      <p:grpSp>
        <p:nvGrpSpPr>
          <p:cNvPr id="4" name="Group 3"/>
          <p:cNvGrpSpPr/>
          <p:nvPr/>
        </p:nvGrpSpPr>
        <p:grpSpPr>
          <a:xfrm>
            <a:off x="5322763" y="2611700"/>
            <a:ext cx="3417888" cy="3913188"/>
            <a:chOff x="5322763" y="2611700"/>
            <a:chExt cx="3417888" cy="3913188"/>
          </a:xfrm>
        </p:grpSpPr>
        <p:sp>
          <p:nvSpPr>
            <p:cNvPr id="5" name="Rectangle 4"/>
            <p:cNvSpPr/>
            <p:nvPr/>
          </p:nvSpPr>
          <p:spPr>
            <a:xfrm>
              <a:off x="7011863" y="4051563"/>
              <a:ext cx="1728788" cy="93662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AU">
                <a:solidFill>
                  <a:srgbClr val="FFFFFF"/>
                </a:solidFill>
                <a:latin typeface="Calibri"/>
              </a:endParaRPr>
            </a:p>
          </p:txBody>
        </p:sp>
        <p:grpSp>
          <p:nvGrpSpPr>
            <p:cNvPr id="6" name="Group 271"/>
            <p:cNvGrpSpPr>
              <a:grpSpLocks/>
            </p:cNvGrpSpPr>
            <p:nvPr/>
          </p:nvGrpSpPr>
          <p:grpSpPr bwMode="auto">
            <a:xfrm>
              <a:off x="5322763" y="4124588"/>
              <a:ext cx="1574800" cy="1152525"/>
              <a:chOff x="3464" y="2111"/>
              <a:chExt cx="1074" cy="726"/>
            </a:xfrm>
          </p:grpSpPr>
          <p:sp>
            <p:nvSpPr>
              <p:cNvPr id="7" name="Rectangle 12"/>
              <p:cNvSpPr>
                <a:spLocks noChangeArrowheads="1"/>
              </p:cNvSpPr>
              <p:nvPr/>
            </p:nvSpPr>
            <p:spPr bwMode="auto">
              <a:xfrm>
                <a:off x="3482" y="2129"/>
                <a:ext cx="1056" cy="708"/>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8" name="Rectangle 13"/>
              <p:cNvSpPr>
                <a:spLocks noChangeArrowheads="1"/>
              </p:cNvSpPr>
              <p:nvPr/>
            </p:nvSpPr>
            <p:spPr bwMode="auto">
              <a:xfrm>
                <a:off x="3464" y="2111"/>
                <a:ext cx="36" cy="708"/>
              </a:xfrm>
              <a:prstGeom prst="rect">
                <a:avLst/>
              </a:prstGeom>
              <a:solidFill>
                <a:srgbClr val="E8CDC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9" name="Rectangle 14"/>
              <p:cNvSpPr>
                <a:spLocks noChangeArrowheads="1"/>
              </p:cNvSpPr>
              <p:nvPr/>
            </p:nvSpPr>
            <p:spPr bwMode="auto">
              <a:xfrm>
                <a:off x="3500" y="2111"/>
                <a:ext cx="42" cy="708"/>
              </a:xfrm>
              <a:prstGeom prst="rect">
                <a:avLst/>
              </a:prstGeom>
              <a:solidFill>
                <a:srgbClr val="EACFC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0" name="Rectangle 15"/>
              <p:cNvSpPr>
                <a:spLocks noChangeArrowheads="1"/>
              </p:cNvSpPr>
              <p:nvPr/>
            </p:nvSpPr>
            <p:spPr bwMode="auto">
              <a:xfrm>
                <a:off x="3542" y="2111"/>
                <a:ext cx="48" cy="708"/>
              </a:xfrm>
              <a:prstGeom prst="rect">
                <a:avLst/>
              </a:prstGeom>
              <a:solidFill>
                <a:srgbClr val="ECD1C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1" name="Rectangle 16"/>
              <p:cNvSpPr>
                <a:spLocks noChangeArrowheads="1"/>
              </p:cNvSpPr>
              <p:nvPr/>
            </p:nvSpPr>
            <p:spPr bwMode="auto">
              <a:xfrm>
                <a:off x="3590" y="2111"/>
                <a:ext cx="42" cy="708"/>
              </a:xfrm>
              <a:prstGeom prst="rect">
                <a:avLst/>
              </a:prstGeom>
              <a:solidFill>
                <a:srgbClr val="EED3D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2" name="Rectangle 17"/>
              <p:cNvSpPr>
                <a:spLocks noChangeArrowheads="1"/>
              </p:cNvSpPr>
              <p:nvPr/>
            </p:nvSpPr>
            <p:spPr bwMode="auto">
              <a:xfrm>
                <a:off x="3632" y="2111"/>
                <a:ext cx="42" cy="708"/>
              </a:xfrm>
              <a:prstGeom prst="rect">
                <a:avLst/>
              </a:prstGeom>
              <a:solidFill>
                <a:srgbClr val="F0D5D2"/>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3" name="Rectangle 18"/>
              <p:cNvSpPr>
                <a:spLocks noChangeArrowheads="1"/>
              </p:cNvSpPr>
              <p:nvPr/>
            </p:nvSpPr>
            <p:spPr bwMode="auto">
              <a:xfrm>
                <a:off x="3674" y="2111"/>
                <a:ext cx="48" cy="708"/>
              </a:xfrm>
              <a:prstGeom prst="rect">
                <a:avLst/>
              </a:prstGeom>
              <a:solidFill>
                <a:srgbClr val="F2D7D4"/>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4" name="Rectangle 19"/>
              <p:cNvSpPr>
                <a:spLocks noChangeArrowheads="1"/>
              </p:cNvSpPr>
              <p:nvPr/>
            </p:nvSpPr>
            <p:spPr bwMode="auto">
              <a:xfrm>
                <a:off x="3722" y="2111"/>
                <a:ext cx="60" cy="708"/>
              </a:xfrm>
              <a:prstGeom prst="rect">
                <a:avLst/>
              </a:prstGeom>
              <a:solidFill>
                <a:srgbClr val="F4D9D6"/>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5" name="Rectangle 20"/>
              <p:cNvSpPr>
                <a:spLocks noChangeArrowheads="1"/>
              </p:cNvSpPr>
              <p:nvPr/>
            </p:nvSpPr>
            <p:spPr bwMode="auto">
              <a:xfrm>
                <a:off x="3782" y="2111"/>
                <a:ext cx="48" cy="708"/>
              </a:xfrm>
              <a:prstGeom prst="rect">
                <a:avLst/>
              </a:prstGeom>
              <a:solidFill>
                <a:srgbClr val="F6DBD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6" name="Rectangle 21"/>
              <p:cNvSpPr>
                <a:spLocks noChangeArrowheads="1"/>
              </p:cNvSpPr>
              <p:nvPr/>
            </p:nvSpPr>
            <p:spPr bwMode="auto">
              <a:xfrm>
                <a:off x="3830" y="2111"/>
                <a:ext cx="42" cy="708"/>
              </a:xfrm>
              <a:prstGeom prst="rect">
                <a:avLst/>
              </a:prstGeom>
              <a:solidFill>
                <a:srgbClr val="F8DDD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7" name="Rectangle 22"/>
              <p:cNvSpPr>
                <a:spLocks noChangeArrowheads="1"/>
              </p:cNvSpPr>
              <p:nvPr/>
            </p:nvSpPr>
            <p:spPr bwMode="auto">
              <a:xfrm>
                <a:off x="3872" y="2111"/>
                <a:ext cx="48" cy="708"/>
              </a:xfrm>
              <a:prstGeom prst="rect">
                <a:avLst/>
              </a:prstGeom>
              <a:solidFill>
                <a:srgbClr val="FADFD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8" name="Rectangle 23"/>
              <p:cNvSpPr>
                <a:spLocks noChangeArrowheads="1"/>
              </p:cNvSpPr>
              <p:nvPr/>
            </p:nvSpPr>
            <p:spPr bwMode="auto">
              <a:xfrm>
                <a:off x="3920" y="2111"/>
                <a:ext cx="42" cy="708"/>
              </a:xfrm>
              <a:prstGeom prst="rect">
                <a:avLst/>
              </a:prstGeom>
              <a:solidFill>
                <a:srgbClr val="FCE1D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9" name="Rectangle 24"/>
              <p:cNvSpPr>
                <a:spLocks noChangeArrowheads="1"/>
              </p:cNvSpPr>
              <p:nvPr/>
            </p:nvSpPr>
            <p:spPr bwMode="auto">
              <a:xfrm>
                <a:off x="3962" y="2111"/>
                <a:ext cx="558" cy="708"/>
              </a:xfrm>
              <a:prstGeom prst="rect">
                <a:avLst/>
              </a:prstGeom>
              <a:solidFill>
                <a:srgbClr val="FFE4E1"/>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20" name="Rectangle 25"/>
              <p:cNvSpPr>
                <a:spLocks noChangeArrowheads="1"/>
              </p:cNvSpPr>
              <p:nvPr/>
            </p:nvSpPr>
            <p:spPr bwMode="auto">
              <a:xfrm>
                <a:off x="3464" y="2111"/>
                <a:ext cx="1056" cy="708"/>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21" name="Rectangle 26"/>
              <p:cNvSpPr>
                <a:spLocks noChangeArrowheads="1"/>
              </p:cNvSpPr>
              <p:nvPr/>
            </p:nvSpPr>
            <p:spPr bwMode="auto">
              <a:xfrm>
                <a:off x="3704" y="2165"/>
                <a:ext cx="659"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latin typeface="Arial" pitchFamily="34" charset="0"/>
                  </a:rPr>
                  <a:t>OM_Observation</a:t>
                </a:r>
                <a:endParaRPr lang="en-US">
                  <a:solidFill>
                    <a:srgbClr val="000000"/>
                  </a:solidFill>
                  <a:latin typeface="Arial" pitchFamily="34" charset="0"/>
                </a:endParaRPr>
              </a:p>
            </p:txBody>
          </p:sp>
          <p:sp>
            <p:nvSpPr>
              <p:cNvPr id="22" name="Line 27"/>
              <p:cNvSpPr>
                <a:spLocks noChangeShapeType="1"/>
              </p:cNvSpPr>
              <p:nvPr/>
            </p:nvSpPr>
            <p:spPr bwMode="auto">
              <a:xfrm>
                <a:off x="3464" y="2291"/>
                <a:ext cx="1056"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ndParaRPr>
              </a:p>
            </p:txBody>
          </p:sp>
          <p:sp>
            <p:nvSpPr>
              <p:cNvPr id="23" name="Rectangle 28"/>
              <p:cNvSpPr>
                <a:spLocks noChangeArrowheads="1"/>
              </p:cNvSpPr>
              <p:nvPr/>
            </p:nvSpPr>
            <p:spPr bwMode="auto">
              <a:xfrm>
                <a:off x="3494" y="2315"/>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rPr>
                  <a:t>+ </a:t>
                </a:r>
                <a:endParaRPr lang="en-US">
                  <a:solidFill>
                    <a:srgbClr val="000000"/>
                  </a:solidFill>
                  <a:latin typeface="Arial" pitchFamily="34" charset="0"/>
                </a:endParaRPr>
              </a:p>
            </p:txBody>
          </p:sp>
          <p:sp>
            <p:nvSpPr>
              <p:cNvPr id="24" name="Rectangle 29"/>
              <p:cNvSpPr>
                <a:spLocks noChangeArrowheads="1"/>
              </p:cNvSpPr>
              <p:nvPr/>
            </p:nvSpPr>
            <p:spPr bwMode="auto">
              <a:xfrm>
                <a:off x="3620" y="2315"/>
                <a:ext cx="701"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rPr>
                  <a:t>phenomenonTime</a:t>
                </a:r>
                <a:endParaRPr lang="en-US">
                  <a:solidFill>
                    <a:srgbClr val="000000"/>
                  </a:solidFill>
                  <a:latin typeface="Arial" pitchFamily="34" charset="0"/>
                </a:endParaRPr>
              </a:p>
            </p:txBody>
          </p:sp>
          <p:sp>
            <p:nvSpPr>
              <p:cNvPr id="25" name="Rectangle 30"/>
              <p:cNvSpPr>
                <a:spLocks noChangeArrowheads="1"/>
              </p:cNvSpPr>
              <p:nvPr/>
            </p:nvSpPr>
            <p:spPr bwMode="auto">
              <a:xfrm>
                <a:off x="3494" y="2411"/>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rPr>
                  <a:t>+ </a:t>
                </a:r>
                <a:endParaRPr lang="en-US">
                  <a:solidFill>
                    <a:srgbClr val="000000"/>
                  </a:solidFill>
                  <a:latin typeface="Arial" pitchFamily="34" charset="0"/>
                </a:endParaRPr>
              </a:p>
            </p:txBody>
          </p:sp>
          <p:sp>
            <p:nvSpPr>
              <p:cNvPr id="26" name="Rectangle 31"/>
              <p:cNvSpPr>
                <a:spLocks noChangeArrowheads="1"/>
              </p:cNvSpPr>
              <p:nvPr/>
            </p:nvSpPr>
            <p:spPr bwMode="auto">
              <a:xfrm>
                <a:off x="3620" y="2411"/>
                <a:ext cx="408"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dirty="0" err="1">
                    <a:solidFill>
                      <a:srgbClr val="8B0000"/>
                    </a:solidFill>
                    <a:latin typeface="Arial" pitchFamily="34" charset="0"/>
                  </a:rPr>
                  <a:t>resultTime</a:t>
                </a:r>
                <a:endParaRPr lang="en-US" dirty="0">
                  <a:solidFill>
                    <a:srgbClr val="000000"/>
                  </a:solidFill>
                  <a:latin typeface="Arial" pitchFamily="34" charset="0"/>
                </a:endParaRPr>
              </a:p>
            </p:txBody>
          </p:sp>
          <p:sp>
            <p:nvSpPr>
              <p:cNvPr id="27" name="Rectangle 32"/>
              <p:cNvSpPr>
                <a:spLocks noChangeArrowheads="1"/>
              </p:cNvSpPr>
              <p:nvPr/>
            </p:nvSpPr>
            <p:spPr bwMode="auto">
              <a:xfrm>
                <a:off x="3494" y="2507"/>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rPr>
                  <a:t>+ </a:t>
                </a:r>
                <a:endParaRPr lang="en-US">
                  <a:solidFill>
                    <a:srgbClr val="000000"/>
                  </a:solidFill>
                  <a:latin typeface="Arial" pitchFamily="34" charset="0"/>
                </a:endParaRPr>
              </a:p>
            </p:txBody>
          </p:sp>
          <p:sp>
            <p:nvSpPr>
              <p:cNvPr id="28" name="Rectangle 33"/>
              <p:cNvSpPr>
                <a:spLocks noChangeArrowheads="1"/>
              </p:cNvSpPr>
              <p:nvPr/>
            </p:nvSpPr>
            <p:spPr bwMode="auto">
              <a:xfrm>
                <a:off x="3620" y="2507"/>
                <a:ext cx="591"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rPr>
                  <a:t>validTime [0..1]</a:t>
                </a:r>
                <a:endParaRPr lang="en-US">
                  <a:solidFill>
                    <a:srgbClr val="000000"/>
                  </a:solidFill>
                  <a:latin typeface="Arial" pitchFamily="34" charset="0"/>
                </a:endParaRPr>
              </a:p>
            </p:txBody>
          </p:sp>
          <p:sp>
            <p:nvSpPr>
              <p:cNvPr id="29" name="Rectangle 34"/>
              <p:cNvSpPr>
                <a:spLocks noChangeArrowheads="1"/>
              </p:cNvSpPr>
              <p:nvPr/>
            </p:nvSpPr>
            <p:spPr bwMode="auto">
              <a:xfrm>
                <a:off x="3494" y="2603"/>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rPr>
                  <a:t>+ </a:t>
                </a:r>
                <a:endParaRPr lang="en-US">
                  <a:solidFill>
                    <a:srgbClr val="000000"/>
                  </a:solidFill>
                  <a:latin typeface="Arial" pitchFamily="34" charset="0"/>
                </a:endParaRPr>
              </a:p>
            </p:txBody>
          </p:sp>
          <p:sp>
            <p:nvSpPr>
              <p:cNvPr id="30" name="Rectangle 35"/>
              <p:cNvSpPr>
                <a:spLocks noChangeArrowheads="1"/>
              </p:cNvSpPr>
              <p:nvPr/>
            </p:nvSpPr>
            <p:spPr bwMode="auto">
              <a:xfrm>
                <a:off x="3620" y="2603"/>
                <a:ext cx="687"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rPr>
                  <a:t>resultQuality [0..*]</a:t>
                </a:r>
                <a:endParaRPr lang="en-US">
                  <a:solidFill>
                    <a:srgbClr val="000000"/>
                  </a:solidFill>
                  <a:latin typeface="Arial" pitchFamily="34" charset="0"/>
                </a:endParaRPr>
              </a:p>
            </p:txBody>
          </p:sp>
          <p:sp>
            <p:nvSpPr>
              <p:cNvPr id="31" name="Rectangle 36"/>
              <p:cNvSpPr>
                <a:spLocks noChangeArrowheads="1"/>
              </p:cNvSpPr>
              <p:nvPr/>
            </p:nvSpPr>
            <p:spPr bwMode="auto">
              <a:xfrm>
                <a:off x="3494" y="2699"/>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rPr>
                  <a:t>+ </a:t>
                </a:r>
                <a:endParaRPr lang="en-US">
                  <a:solidFill>
                    <a:srgbClr val="000000"/>
                  </a:solidFill>
                  <a:latin typeface="Arial" pitchFamily="34" charset="0"/>
                </a:endParaRPr>
              </a:p>
            </p:txBody>
          </p:sp>
          <p:sp>
            <p:nvSpPr>
              <p:cNvPr id="32" name="Rectangle 37"/>
              <p:cNvSpPr>
                <a:spLocks noChangeArrowheads="1"/>
              </p:cNvSpPr>
              <p:nvPr/>
            </p:nvSpPr>
            <p:spPr bwMode="auto">
              <a:xfrm>
                <a:off x="3620" y="2699"/>
                <a:ext cx="599"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rPr>
                  <a:t>parameter [0..*]</a:t>
                </a:r>
                <a:endParaRPr lang="en-US">
                  <a:solidFill>
                    <a:srgbClr val="000000"/>
                  </a:solidFill>
                  <a:latin typeface="Arial" pitchFamily="34" charset="0"/>
                </a:endParaRPr>
              </a:p>
            </p:txBody>
          </p:sp>
        </p:grpSp>
        <p:grpSp>
          <p:nvGrpSpPr>
            <p:cNvPr id="33" name="Group 269"/>
            <p:cNvGrpSpPr>
              <a:grpSpLocks/>
            </p:cNvGrpSpPr>
            <p:nvPr/>
          </p:nvGrpSpPr>
          <p:grpSpPr bwMode="auto">
            <a:xfrm>
              <a:off x="7223001" y="4162688"/>
              <a:ext cx="1373187" cy="542925"/>
              <a:chOff x="4760" y="2135"/>
              <a:chExt cx="759" cy="342"/>
            </a:xfrm>
          </p:grpSpPr>
          <p:sp>
            <p:nvSpPr>
              <p:cNvPr id="34" name="Rectangle 38"/>
              <p:cNvSpPr>
                <a:spLocks noChangeArrowheads="1"/>
              </p:cNvSpPr>
              <p:nvPr/>
            </p:nvSpPr>
            <p:spPr bwMode="auto">
              <a:xfrm>
                <a:off x="4778" y="2153"/>
                <a:ext cx="708" cy="324"/>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35" name="Rectangle 39"/>
              <p:cNvSpPr>
                <a:spLocks noChangeArrowheads="1"/>
              </p:cNvSpPr>
              <p:nvPr/>
            </p:nvSpPr>
            <p:spPr bwMode="auto">
              <a:xfrm>
                <a:off x="4760" y="2135"/>
                <a:ext cx="12" cy="324"/>
              </a:xfrm>
              <a:prstGeom prst="rect">
                <a:avLst/>
              </a:prstGeom>
              <a:solidFill>
                <a:srgbClr val="B5E8E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36" name="Rectangle 40"/>
              <p:cNvSpPr>
                <a:spLocks noChangeArrowheads="1"/>
              </p:cNvSpPr>
              <p:nvPr/>
            </p:nvSpPr>
            <p:spPr bwMode="auto">
              <a:xfrm>
                <a:off x="4772" y="2135"/>
                <a:ext cx="12" cy="324"/>
              </a:xfrm>
              <a:prstGeom prst="rect">
                <a:avLst/>
              </a:prstGeom>
              <a:solidFill>
                <a:srgbClr val="B6E9E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37" name="Rectangle 41"/>
              <p:cNvSpPr>
                <a:spLocks noChangeArrowheads="1"/>
              </p:cNvSpPr>
              <p:nvPr/>
            </p:nvSpPr>
            <p:spPr bwMode="auto">
              <a:xfrm>
                <a:off x="4784" y="2135"/>
                <a:ext cx="18" cy="324"/>
              </a:xfrm>
              <a:prstGeom prst="rect">
                <a:avLst/>
              </a:prstGeom>
              <a:solidFill>
                <a:srgbClr val="B7EAE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38" name="Rectangle 42"/>
              <p:cNvSpPr>
                <a:spLocks noChangeArrowheads="1"/>
              </p:cNvSpPr>
              <p:nvPr/>
            </p:nvSpPr>
            <p:spPr bwMode="auto">
              <a:xfrm>
                <a:off x="4802" y="2135"/>
                <a:ext cx="12" cy="324"/>
              </a:xfrm>
              <a:prstGeom prst="rect">
                <a:avLst/>
              </a:prstGeom>
              <a:solidFill>
                <a:srgbClr val="B8EBE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39" name="Rectangle 43"/>
              <p:cNvSpPr>
                <a:spLocks noChangeArrowheads="1"/>
              </p:cNvSpPr>
              <p:nvPr/>
            </p:nvSpPr>
            <p:spPr bwMode="auto">
              <a:xfrm>
                <a:off x="4814" y="2135"/>
                <a:ext cx="18" cy="324"/>
              </a:xfrm>
              <a:prstGeom prst="rect">
                <a:avLst/>
              </a:prstGeom>
              <a:solidFill>
                <a:srgbClr val="B9ECE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40" name="Rectangle 44"/>
              <p:cNvSpPr>
                <a:spLocks noChangeArrowheads="1"/>
              </p:cNvSpPr>
              <p:nvPr/>
            </p:nvSpPr>
            <p:spPr bwMode="auto">
              <a:xfrm>
                <a:off x="4832" y="2135"/>
                <a:ext cx="12" cy="324"/>
              </a:xfrm>
              <a:prstGeom prst="rect">
                <a:avLst/>
              </a:prstGeom>
              <a:solidFill>
                <a:srgbClr val="BAEDE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41" name="Rectangle 45"/>
              <p:cNvSpPr>
                <a:spLocks noChangeArrowheads="1"/>
              </p:cNvSpPr>
              <p:nvPr/>
            </p:nvSpPr>
            <p:spPr bwMode="auto">
              <a:xfrm>
                <a:off x="4844" y="2135"/>
                <a:ext cx="12" cy="324"/>
              </a:xfrm>
              <a:prstGeom prst="rect">
                <a:avLst/>
              </a:prstGeom>
              <a:solidFill>
                <a:srgbClr val="BBEEE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42" name="Rectangle 46"/>
              <p:cNvSpPr>
                <a:spLocks noChangeArrowheads="1"/>
              </p:cNvSpPr>
              <p:nvPr/>
            </p:nvSpPr>
            <p:spPr bwMode="auto">
              <a:xfrm>
                <a:off x="4856" y="2135"/>
                <a:ext cx="18" cy="324"/>
              </a:xfrm>
              <a:prstGeom prst="rect">
                <a:avLst/>
              </a:prstGeom>
              <a:solidFill>
                <a:srgbClr val="BCEFE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43" name="Rectangle 47"/>
              <p:cNvSpPr>
                <a:spLocks noChangeArrowheads="1"/>
              </p:cNvSpPr>
              <p:nvPr/>
            </p:nvSpPr>
            <p:spPr bwMode="auto">
              <a:xfrm>
                <a:off x="4874" y="2135"/>
                <a:ext cx="12" cy="324"/>
              </a:xfrm>
              <a:prstGeom prst="rect">
                <a:avLst/>
              </a:prstGeom>
              <a:solidFill>
                <a:srgbClr val="BDF0F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44" name="Rectangle 48"/>
              <p:cNvSpPr>
                <a:spLocks noChangeArrowheads="1"/>
              </p:cNvSpPr>
              <p:nvPr/>
            </p:nvSpPr>
            <p:spPr bwMode="auto">
              <a:xfrm>
                <a:off x="4886" y="2135"/>
                <a:ext cx="18" cy="324"/>
              </a:xfrm>
              <a:prstGeom prst="rect">
                <a:avLst/>
              </a:prstGeom>
              <a:solidFill>
                <a:srgbClr val="BEF1F1"/>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45" name="Rectangle 49"/>
              <p:cNvSpPr>
                <a:spLocks noChangeArrowheads="1"/>
              </p:cNvSpPr>
              <p:nvPr/>
            </p:nvSpPr>
            <p:spPr bwMode="auto">
              <a:xfrm>
                <a:off x="4904" y="2135"/>
                <a:ext cx="12" cy="324"/>
              </a:xfrm>
              <a:prstGeom prst="rect">
                <a:avLst/>
              </a:prstGeom>
              <a:solidFill>
                <a:srgbClr val="BFF2F2"/>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46" name="Rectangle 50"/>
              <p:cNvSpPr>
                <a:spLocks noChangeArrowheads="1"/>
              </p:cNvSpPr>
              <p:nvPr/>
            </p:nvSpPr>
            <p:spPr bwMode="auto">
              <a:xfrm>
                <a:off x="4916" y="2135"/>
                <a:ext cx="18" cy="324"/>
              </a:xfrm>
              <a:prstGeom prst="rect">
                <a:avLst/>
              </a:prstGeom>
              <a:solidFill>
                <a:srgbClr val="C0F3F3"/>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47" name="Rectangle 51"/>
              <p:cNvSpPr>
                <a:spLocks noChangeArrowheads="1"/>
              </p:cNvSpPr>
              <p:nvPr/>
            </p:nvSpPr>
            <p:spPr bwMode="auto">
              <a:xfrm>
                <a:off x="4934" y="2135"/>
                <a:ext cx="18" cy="324"/>
              </a:xfrm>
              <a:prstGeom prst="rect">
                <a:avLst/>
              </a:prstGeom>
              <a:solidFill>
                <a:srgbClr val="C1F4F4"/>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48" name="Rectangle 52"/>
              <p:cNvSpPr>
                <a:spLocks noChangeArrowheads="1"/>
              </p:cNvSpPr>
              <p:nvPr/>
            </p:nvSpPr>
            <p:spPr bwMode="auto">
              <a:xfrm>
                <a:off x="4952" y="2135"/>
                <a:ext cx="24" cy="324"/>
              </a:xfrm>
              <a:prstGeom prst="rect">
                <a:avLst/>
              </a:prstGeom>
              <a:solidFill>
                <a:srgbClr val="C2F5F5"/>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49" name="Rectangle 53"/>
              <p:cNvSpPr>
                <a:spLocks noChangeArrowheads="1"/>
              </p:cNvSpPr>
              <p:nvPr/>
            </p:nvSpPr>
            <p:spPr bwMode="auto">
              <a:xfrm>
                <a:off x="4976" y="2135"/>
                <a:ext cx="18" cy="324"/>
              </a:xfrm>
              <a:prstGeom prst="rect">
                <a:avLst/>
              </a:prstGeom>
              <a:solidFill>
                <a:srgbClr val="C3F6F6"/>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50" name="Rectangle 54"/>
              <p:cNvSpPr>
                <a:spLocks noChangeArrowheads="1"/>
              </p:cNvSpPr>
              <p:nvPr/>
            </p:nvSpPr>
            <p:spPr bwMode="auto">
              <a:xfrm>
                <a:off x="4994" y="2135"/>
                <a:ext cx="12" cy="324"/>
              </a:xfrm>
              <a:prstGeom prst="rect">
                <a:avLst/>
              </a:prstGeom>
              <a:solidFill>
                <a:srgbClr val="C4F7F7"/>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51" name="Rectangle 55"/>
              <p:cNvSpPr>
                <a:spLocks noChangeArrowheads="1"/>
              </p:cNvSpPr>
              <p:nvPr/>
            </p:nvSpPr>
            <p:spPr bwMode="auto">
              <a:xfrm>
                <a:off x="5006" y="2135"/>
                <a:ext cx="18" cy="324"/>
              </a:xfrm>
              <a:prstGeom prst="rect">
                <a:avLst/>
              </a:prstGeom>
              <a:solidFill>
                <a:srgbClr val="C5F8F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52" name="Rectangle 56"/>
              <p:cNvSpPr>
                <a:spLocks noChangeArrowheads="1"/>
              </p:cNvSpPr>
              <p:nvPr/>
            </p:nvSpPr>
            <p:spPr bwMode="auto">
              <a:xfrm>
                <a:off x="5024" y="2135"/>
                <a:ext cx="12" cy="324"/>
              </a:xfrm>
              <a:prstGeom prst="rect">
                <a:avLst/>
              </a:prstGeom>
              <a:solidFill>
                <a:srgbClr val="C6F9F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53" name="Rectangle 57"/>
              <p:cNvSpPr>
                <a:spLocks noChangeArrowheads="1"/>
              </p:cNvSpPr>
              <p:nvPr/>
            </p:nvSpPr>
            <p:spPr bwMode="auto">
              <a:xfrm>
                <a:off x="5036" y="2135"/>
                <a:ext cx="12" cy="324"/>
              </a:xfrm>
              <a:prstGeom prst="rect">
                <a:avLst/>
              </a:prstGeom>
              <a:solidFill>
                <a:srgbClr val="C7FAF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54" name="Rectangle 58"/>
              <p:cNvSpPr>
                <a:spLocks noChangeArrowheads="1"/>
              </p:cNvSpPr>
              <p:nvPr/>
            </p:nvSpPr>
            <p:spPr bwMode="auto">
              <a:xfrm>
                <a:off x="5048" y="2135"/>
                <a:ext cx="18" cy="324"/>
              </a:xfrm>
              <a:prstGeom prst="rect">
                <a:avLst/>
              </a:prstGeom>
              <a:solidFill>
                <a:srgbClr val="C8FBF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55" name="Rectangle 59"/>
              <p:cNvSpPr>
                <a:spLocks noChangeArrowheads="1"/>
              </p:cNvSpPr>
              <p:nvPr/>
            </p:nvSpPr>
            <p:spPr bwMode="auto">
              <a:xfrm>
                <a:off x="5066" y="2135"/>
                <a:ext cx="12" cy="324"/>
              </a:xfrm>
              <a:prstGeom prst="rect">
                <a:avLst/>
              </a:prstGeom>
              <a:solidFill>
                <a:srgbClr val="C9FCF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56" name="Rectangle 60"/>
              <p:cNvSpPr>
                <a:spLocks noChangeArrowheads="1"/>
              </p:cNvSpPr>
              <p:nvPr/>
            </p:nvSpPr>
            <p:spPr bwMode="auto">
              <a:xfrm>
                <a:off x="5078" y="2135"/>
                <a:ext cx="18" cy="324"/>
              </a:xfrm>
              <a:prstGeom prst="rect">
                <a:avLst/>
              </a:prstGeom>
              <a:solidFill>
                <a:srgbClr val="CAFDF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57" name="Rectangle 61"/>
              <p:cNvSpPr>
                <a:spLocks noChangeArrowheads="1"/>
              </p:cNvSpPr>
              <p:nvPr/>
            </p:nvSpPr>
            <p:spPr bwMode="auto">
              <a:xfrm>
                <a:off x="5096" y="2135"/>
                <a:ext cx="12" cy="324"/>
              </a:xfrm>
              <a:prstGeom prst="rect">
                <a:avLst/>
              </a:prstGeom>
              <a:solidFill>
                <a:srgbClr val="CBFEF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58" name="Rectangle 62"/>
              <p:cNvSpPr>
                <a:spLocks noChangeArrowheads="1"/>
              </p:cNvSpPr>
              <p:nvPr/>
            </p:nvSpPr>
            <p:spPr bwMode="auto">
              <a:xfrm>
                <a:off x="5108" y="2135"/>
                <a:ext cx="360" cy="324"/>
              </a:xfrm>
              <a:prstGeom prst="rect">
                <a:avLst/>
              </a:prstGeom>
              <a:solidFill>
                <a:srgbClr val="CCFFF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59" name="Rectangle 63"/>
              <p:cNvSpPr>
                <a:spLocks noChangeArrowheads="1"/>
              </p:cNvSpPr>
              <p:nvPr/>
            </p:nvSpPr>
            <p:spPr bwMode="auto">
              <a:xfrm>
                <a:off x="4760" y="2135"/>
                <a:ext cx="708" cy="324"/>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60" name="Rectangle 64"/>
              <p:cNvSpPr>
                <a:spLocks noChangeArrowheads="1"/>
              </p:cNvSpPr>
              <p:nvPr/>
            </p:nvSpPr>
            <p:spPr bwMode="auto">
              <a:xfrm>
                <a:off x="4802" y="2189"/>
                <a:ext cx="717"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latin typeface="Arial" pitchFamily="34" charset="0"/>
                  </a:rPr>
                  <a:t>GF_PropertyType</a:t>
                </a:r>
                <a:endParaRPr lang="en-US">
                  <a:solidFill>
                    <a:srgbClr val="000000"/>
                  </a:solidFill>
                  <a:latin typeface="Arial" pitchFamily="34" charset="0"/>
                </a:endParaRPr>
              </a:p>
            </p:txBody>
          </p:sp>
          <p:sp>
            <p:nvSpPr>
              <p:cNvPr id="61" name="Line 65"/>
              <p:cNvSpPr>
                <a:spLocks noChangeShapeType="1"/>
              </p:cNvSpPr>
              <p:nvPr/>
            </p:nvSpPr>
            <p:spPr bwMode="auto">
              <a:xfrm>
                <a:off x="4760" y="2315"/>
                <a:ext cx="708"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ndParaRPr>
              </a:p>
            </p:txBody>
          </p:sp>
        </p:grpSp>
        <p:grpSp>
          <p:nvGrpSpPr>
            <p:cNvPr id="62" name="Group 264"/>
            <p:cNvGrpSpPr>
              <a:grpSpLocks/>
            </p:cNvGrpSpPr>
            <p:nvPr/>
          </p:nvGrpSpPr>
          <p:grpSpPr bwMode="auto">
            <a:xfrm>
              <a:off x="7083301" y="2611700"/>
              <a:ext cx="1066800" cy="542925"/>
              <a:chOff x="1790" y="2225"/>
              <a:chExt cx="606" cy="342"/>
            </a:xfrm>
          </p:grpSpPr>
          <p:sp>
            <p:nvSpPr>
              <p:cNvPr id="63" name="Rectangle 66"/>
              <p:cNvSpPr>
                <a:spLocks noChangeArrowheads="1"/>
              </p:cNvSpPr>
              <p:nvPr/>
            </p:nvSpPr>
            <p:spPr bwMode="auto">
              <a:xfrm>
                <a:off x="1808" y="2243"/>
                <a:ext cx="588" cy="324"/>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64" name="Rectangle 67"/>
              <p:cNvSpPr>
                <a:spLocks noChangeArrowheads="1"/>
              </p:cNvSpPr>
              <p:nvPr/>
            </p:nvSpPr>
            <p:spPr bwMode="auto">
              <a:xfrm>
                <a:off x="1790" y="2225"/>
                <a:ext cx="12" cy="324"/>
              </a:xfrm>
              <a:prstGeom prst="rect">
                <a:avLst/>
              </a:prstGeom>
              <a:solidFill>
                <a:srgbClr val="E8E8C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65" name="Rectangle 68"/>
              <p:cNvSpPr>
                <a:spLocks noChangeArrowheads="1"/>
              </p:cNvSpPr>
              <p:nvPr/>
            </p:nvSpPr>
            <p:spPr bwMode="auto">
              <a:xfrm>
                <a:off x="1802" y="2225"/>
                <a:ext cx="12" cy="324"/>
              </a:xfrm>
              <a:prstGeom prst="rect">
                <a:avLst/>
              </a:prstGeom>
              <a:solidFill>
                <a:srgbClr val="E9E9C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66" name="Rectangle 69"/>
              <p:cNvSpPr>
                <a:spLocks noChangeArrowheads="1"/>
              </p:cNvSpPr>
              <p:nvPr/>
            </p:nvSpPr>
            <p:spPr bwMode="auto">
              <a:xfrm>
                <a:off x="1814" y="2225"/>
                <a:ext cx="12" cy="324"/>
              </a:xfrm>
              <a:prstGeom prst="rect">
                <a:avLst/>
              </a:prstGeom>
              <a:solidFill>
                <a:srgbClr val="EAEAC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67" name="Rectangle 70"/>
              <p:cNvSpPr>
                <a:spLocks noChangeArrowheads="1"/>
              </p:cNvSpPr>
              <p:nvPr/>
            </p:nvSpPr>
            <p:spPr bwMode="auto">
              <a:xfrm>
                <a:off x="1826" y="2225"/>
                <a:ext cx="12" cy="324"/>
              </a:xfrm>
              <a:prstGeom prst="rect">
                <a:avLst/>
              </a:prstGeom>
              <a:solidFill>
                <a:srgbClr val="EBEBC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68" name="Rectangle 71"/>
              <p:cNvSpPr>
                <a:spLocks noChangeArrowheads="1"/>
              </p:cNvSpPr>
              <p:nvPr/>
            </p:nvSpPr>
            <p:spPr bwMode="auto">
              <a:xfrm>
                <a:off x="1838" y="2225"/>
                <a:ext cx="12" cy="324"/>
              </a:xfrm>
              <a:prstGeom prst="rect">
                <a:avLst/>
              </a:prstGeom>
              <a:solidFill>
                <a:srgbClr val="ECECC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69" name="Rectangle 72"/>
              <p:cNvSpPr>
                <a:spLocks noChangeArrowheads="1"/>
              </p:cNvSpPr>
              <p:nvPr/>
            </p:nvSpPr>
            <p:spPr bwMode="auto">
              <a:xfrm>
                <a:off x="1850" y="2225"/>
                <a:ext cx="12" cy="324"/>
              </a:xfrm>
              <a:prstGeom prst="rect">
                <a:avLst/>
              </a:prstGeom>
              <a:solidFill>
                <a:srgbClr val="EDEDC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70" name="Rectangle 73"/>
              <p:cNvSpPr>
                <a:spLocks noChangeArrowheads="1"/>
              </p:cNvSpPr>
              <p:nvPr/>
            </p:nvSpPr>
            <p:spPr bwMode="auto">
              <a:xfrm>
                <a:off x="1862" y="2225"/>
                <a:ext cx="12" cy="324"/>
              </a:xfrm>
              <a:prstGeom prst="rect">
                <a:avLst/>
              </a:prstGeom>
              <a:solidFill>
                <a:srgbClr val="EEEEC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71" name="Rectangle 74"/>
              <p:cNvSpPr>
                <a:spLocks noChangeArrowheads="1"/>
              </p:cNvSpPr>
              <p:nvPr/>
            </p:nvSpPr>
            <p:spPr bwMode="auto">
              <a:xfrm>
                <a:off x="1874" y="2225"/>
                <a:ext cx="12" cy="324"/>
              </a:xfrm>
              <a:prstGeom prst="rect">
                <a:avLst/>
              </a:prstGeom>
              <a:solidFill>
                <a:srgbClr val="EFEFD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72" name="Rectangle 75"/>
              <p:cNvSpPr>
                <a:spLocks noChangeArrowheads="1"/>
              </p:cNvSpPr>
              <p:nvPr/>
            </p:nvSpPr>
            <p:spPr bwMode="auto">
              <a:xfrm>
                <a:off x="1886" y="2225"/>
                <a:ext cx="12" cy="324"/>
              </a:xfrm>
              <a:prstGeom prst="rect">
                <a:avLst/>
              </a:prstGeom>
              <a:solidFill>
                <a:srgbClr val="F0F0D1"/>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73" name="Rectangle 76"/>
              <p:cNvSpPr>
                <a:spLocks noChangeArrowheads="1"/>
              </p:cNvSpPr>
              <p:nvPr/>
            </p:nvSpPr>
            <p:spPr bwMode="auto">
              <a:xfrm>
                <a:off x="1898" y="2225"/>
                <a:ext cx="12" cy="324"/>
              </a:xfrm>
              <a:prstGeom prst="rect">
                <a:avLst/>
              </a:prstGeom>
              <a:solidFill>
                <a:srgbClr val="F1F1D2"/>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74" name="Rectangle 77"/>
              <p:cNvSpPr>
                <a:spLocks noChangeArrowheads="1"/>
              </p:cNvSpPr>
              <p:nvPr/>
            </p:nvSpPr>
            <p:spPr bwMode="auto">
              <a:xfrm>
                <a:off x="1910" y="2225"/>
                <a:ext cx="12" cy="324"/>
              </a:xfrm>
              <a:prstGeom prst="rect">
                <a:avLst/>
              </a:prstGeom>
              <a:solidFill>
                <a:srgbClr val="F2F2D3"/>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75" name="Rectangle 78"/>
              <p:cNvSpPr>
                <a:spLocks noChangeArrowheads="1"/>
              </p:cNvSpPr>
              <p:nvPr/>
            </p:nvSpPr>
            <p:spPr bwMode="auto">
              <a:xfrm>
                <a:off x="1922" y="2225"/>
                <a:ext cx="12" cy="324"/>
              </a:xfrm>
              <a:prstGeom prst="rect">
                <a:avLst/>
              </a:prstGeom>
              <a:solidFill>
                <a:srgbClr val="F3F3D4"/>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76" name="Rectangle 79"/>
              <p:cNvSpPr>
                <a:spLocks noChangeArrowheads="1"/>
              </p:cNvSpPr>
              <p:nvPr/>
            </p:nvSpPr>
            <p:spPr bwMode="auto">
              <a:xfrm>
                <a:off x="1934" y="2225"/>
                <a:ext cx="18" cy="324"/>
              </a:xfrm>
              <a:prstGeom prst="rect">
                <a:avLst/>
              </a:prstGeom>
              <a:solidFill>
                <a:srgbClr val="F4F4D5"/>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77" name="Rectangle 80"/>
              <p:cNvSpPr>
                <a:spLocks noChangeArrowheads="1"/>
              </p:cNvSpPr>
              <p:nvPr/>
            </p:nvSpPr>
            <p:spPr bwMode="auto">
              <a:xfrm>
                <a:off x="1952" y="2225"/>
                <a:ext cx="18" cy="324"/>
              </a:xfrm>
              <a:prstGeom prst="rect">
                <a:avLst/>
              </a:prstGeom>
              <a:solidFill>
                <a:srgbClr val="F5F5D6"/>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78" name="Rectangle 81"/>
              <p:cNvSpPr>
                <a:spLocks noChangeArrowheads="1"/>
              </p:cNvSpPr>
              <p:nvPr/>
            </p:nvSpPr>
            <p:spPr bwMode="auto">
              <a:xfrm>
                <a:off x="1970" y="2225"/>
                <a:ext cx="12" cy="324"/>
              </a:xfrm>
              <a:prstGeom prst="rect">
                <a:avLst/>
              </a:prstGeom>
              <a:solidFill>
                <a:srgbClr val="F6F6D7"/>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79" name="Rectangle 82"/>
              <p:cNvSpPr>
                <a:spLocks noChangeArrowheads="1"/>
              </p:cNvSpPr>
              <p:nvPr/>
            </p:nvSpPr>
            <p:spPr bwMode="auto">
              <a:xfrm>
                <a:off x="1982" y="2225"/>
                <a:ext cx="12" cy="324"/>
              </a:xfrm>
              <a:prstGeom prst="rect">
                <a:avLst/>
              </a:prstGeom>
              <a:solidFill>
                <a:srgbClr val="F7F7D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80" name="Rectangle 83"/>
              <p:cNvSpPr>
                <a:spLocks noChangeArrowheads="1"/>
              </p:cNvSpPr>
              <p:nvPr/>
            </p:nvSpPr>
            <p:spPr bwMode="auto">
              <a:xfrm>
                <a:off x="1994" y="2225"/>
                <a:ext cx="12" cy="324"/>
              </a:xfrm>
              <a:prstGeom prst="rect">
                <a:avLst/>
              </a:prstGeom>
              <a:solidFill>
                <a:srgbClr val="F8F8D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81" name="Rectangle 84"/>
              <p:cNvSpPr>
                <a:spLocks noChangeArrowheads="1"/>
              </p:cNvSpPr>
              <p:nvPr/>
            </p:nvSpPr>
            <p:spPr bwMode="auto">
              <a:xfrm>
                <a:off x="2006" y="2225"/>
                <a:ext cx="12" cy="324"/>
              </a:xfrm>
              <a:prstGeom prst="rect">
                <a:avLst/>
              </a:prstGeom>
              <a:solidFill>
                <a:srgbClr val="F9F9D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82" name="Rectangle 85"/>
              <p:cNvSpPr>
                <a:spLocks noChangeArrowheads="1"/>
              </p:cNvSpPr>
              <p:nvPr/>
            </p:nvSpPr>
            <p:spPr bwMode="auto">
              <a:xfrm>
                <a:off x="2018" y="2225"/>
                <a:ext cx="12" cy="324"/>
              </a:xfrm>
              <a:prstGeom prst="rect">
                <a:avLst/>
              </a:prstGeom>
              <a:solidFill>
                <a:srgbClr val="FAFAD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83" name="Rectangle 86"/>
              <p:cNvSpPr>
                <a:spLocks noChangeArrowheads="1"/>
              </p:cNvSpPr>
              <p:nvPr/>
            </p:nvSpPr>
            <p:spPr bwMode="auto">
              <a:xfrm>
                <a:off x="2030" y="2225"/>
                <a:ext cx="12" cy="324"/>
              </a:xfrm>
              <a:prstGeom prst="rect">
                <a:avLst/>
              </a:prstGeom>
              <a:solidFill>
                <a:srgbClr val="FBFBD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84" name="Rectangle 87"/>
              <p:cNvSpPr>
                <a:spLocks noChangeArrowheads="1"/>
              </p:cNvSpPr>
              <p:nvPr/>
            </p:nvSpPr>
            <p:spPr bwMode="auto">
              <a:xfrm>
                <a:off x="2042" y="2225"/>
                <a:ext cx="12" cy="324"/>
              </a:xfrm>
              <a:prstGeom prst="rect">
                <a:avLst/>
              </a:prstGeom>
              <a:solidFill>
                <a:srgbClr val="FCFCD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85" name="Rectangle 88"/>
              <p:cNvSpPr>
                <a:spLocks noChangeArrowheads="1"/>
              </p:cNvSpPr>
              <p:nvPr/>
            </p:nvSpPr>
            <p:spPr bwMode="auto">
              <a:xfrm>
                <a:off x="2054" y="2225"/>
                <a:ext cx="12" cy="324"/>
              </a:xfrm>
              <a:prstGeom prst="rect">
                <a:avLst/>
              </a:prstGeom>
              <a:solidFill>
                <a:srgbClr val="FDFDD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86" name="Rectangle 89"/>
              <p:cNvSpPr>
                <a:spLocks noChangeArrowheads="1"/>
              </p:cNvSpPr>
              <p:nvPr/>
            </p:nvSpPr>
            <p:spPr bwMode="auto">
              <a:xfrm>
                <a:off x="2066" y="2225"/>
                <a:ext cx="12" cy="324"/>
              </a:xfrm>
              <a:prstGeom prst="rect">
                <a:avLst/>
              </a:prstGeom>
              <a:solidFill>
                <a:srgbClr val="FEFED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87" name="Rectangle 90"/>
              <p:cNvSpPr>
                <a:spLocks noChangeArrowheads="1"/>
              </p:cNvSpPr>
              <p:nvPr/>
            </p:nvSpPr>
            <p:spPr bwMode="auto">
              <a:xfrm>
                <a:off x="2078" y="2225"/>
                <a:ext cx="300" cy="324"/>
              </a:xfrm>
              <a:prstGeom prst="rect">
                <a:avLst/>
              </a:prstGeom>
              <a:solidFill>
                <a:srgbClr val="FFFFE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88" name="Rectangle 91"/>
              <p:cNvSpPr>
                <a:spLocks noChangeArrowheads="1"/>
              </p:cNvSpPr>
              <p:nvPr/>
            </p:nvSpPr>
            <p:spPr bwMode="auto">
              <a:xfrm>
                <a:off x="1790" y="2225"/>
                <a:ext cx="588" cy="324"/>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89" name="Rectangle 92"/>
              <p:cNvSpPr>
                <a:spLocks noChangeArrowheads="1"/>
              </p:cNvSpPr>
              <p:nvPr/>
            </p:nvSpPr>
            <p:spPr bwMode="auto">
              <a:xfrm>
                <a:off x="1868" y="2279"/>
                <a:ext cx="493"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latin typeface="Arial" pitchFamily="34" charset="0"/>
                  </a:rPr>
                  <a:t>GFI_Feature</a:t>
                </a:r>
                <a:endParaRPr lang="en-US">
                  <a:solidFill>
                    <a:srgbClr val="000000"/>
                  </a:solidFill>
                  <a:latin typeface="Arial" pitchFamily="34" charset="0"/>
                </a:endParaRPr>
              </a:p>
            </p:txBody>
          </p:sp>
          <p:sp>
            <p:nvSpPr>
              <p:cNvPr id="90" name="Line 93"/>
              <p:cNvSpPr>
                <a:spLocks noChangeShapeType="1"/>
              </p:cNvSpPr>
              <p:nvPr/>
            </p:nvSpPr>
            <p:spPr bwMode="auto">
              <a:xfrm>
                <a:off x="1790" y="2405"/>
                <a:ext cx="588"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ndParaRPr>
              </a:p>
            </p:txBody>
          </p:sp>
        </p:grpSp>
        <p:grpSp>
          <p:nvGrpSpPr>
            <p:cNvPr id="91" name="Group 267"/>
            <p:cNvGrpSpPr>
              <a:grpSpLocks/>
            </p:cNvGrpSpPr>
            <p:nvPr/>
          </p:nvGrpSpPr>
          <p:grpSpPr bwMode="auto">
            <a:xfrm>
              <a:off x="5446588" y="5972438"/>
              <a:ext cx="1133475" cy="542925"/>
              <a:chOff x="3548" y="3275"/>
              <a:chExt cx="594" cy="342"/>
            </a:xfrm>
          </p:grpSpPr>
          <p:sp>
            <p:nvSpPr>
              <p:cNvPr id="92" name="Rectangle 94"/>
              <p:cNvSpPr>
                <a:spLocks noChangeArrowheads="1"/>
              </p:cNvSpPr>
              <p:nvPr/>
            </p:nvSpPr>
            <p:spPr bwMode="auto">
              <a:xfrm>
                <a:off x="3566" y="3293"/>
                <a:ext cx="576" cy="324"/>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93" name="Rectangle 95"/>
              <p:cNvSpPr>
                <a:spLocks noChangeArrowheads="1"/>
              </p:cNvSpPr>
              <p:nvPr/>
            </p:nvSpPr>
            <p:spPr bwMode="auto">
              <a:xfrm>
                <a:off x="3548" y="3275"/>
                <a:ext cx="12" cy="324"/>
              </a:xfrm>
              <a:prstGeom prst="rect">
                <a:avLst/>
              </a:prstGeom>
              <a:solidFill>
                <a:srgbClr val="B582E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94" name="Rectangle 96"/>
              <p:cNvSpPr>
                <a:spLocks noChangeArrowheads="1"/>
              </p:cNvSpPr>
              <p:nvPr/>
            </p:nvSpPr>
            <p:spPr bwMode="auto">
              <a:xfrm>
                <a:off x="3560" y="3275"/>
                <a:ext cx="6" cy="324"/>
              </a:xfrm>
              <a:prstGeom prst="rect">
                <a:avLst/>
              </a:prstGeom>
              <a:solidFill>
                <a:srgbClr val="B683E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95" name="Rectangle 97"/>
              <p:cNvSpPr>
                <a:spLocks noChangeArrowheads="1"/>
              </p:cNvSpPr>
              <p:nvPr/>
            </p:nvSpPr>
            <p:spPr bwMode="auto">
              <a:xfrm>
                <a:off x="3566" y="3275"/>
                <a:ext cx="18" cy="324"/>
              </a:xfrm>
              <a:prstGeom prst="rect">
                <a:avLst/>
              </a:prstGeom>
              <a:solidFill>
                <a:srgbClr val="B784E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96" name="Rectangle 98"/>
              <p:cNvSpPr>
                <a:spLocks noChangeArrowheads="1"/>
              </p:cNvSpPr>
              <p:nvPr/>
            </p:nvSpPr>
            <p:spPr bwMode="auto">
              <a:xfrm>
                <a:off x="3584" y="3275"/>
                <a:ext cx="12" cy="324"/>
              </a:xfrm>
              <a:prstGeom prst="rect">
                <a:avLst/>
              </a:prstGeom>
              <a:solidFill>
                <a:srgbClr val="B885E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97" name="Rectangle 99"/>
              <p:cNvSpPr>
                <a:spLocks noChangeArrowheads="1"/>
              </p:cNvSpPr>
              <p:nvPr/>
            </p:nvSpPr>
            <p:spPr bwMode="auto">
              <a:xfrm>
                <a:off x="3596" y="3275"/>
                <a:ext cx="6" cy="324"/>
              </a:xfrm>
              <a:prstGeom prst="rect">
                <a:avLst/>
              </a:prstGeom>
              <a:solidFill>
                <a:srgbClr val="B986E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98" name="Rectangle 100"/>
              <p:cNvSpPr>
                <a:spLocks noChangeArrowheads="1"/>
              </p:cNvSpPr>
              <p:nvPr/>
            </p:nvSpPr>
            <p:spPr bwMode="auto">
              <a:xfrm>
                <a:off x="3602" y="3275"/>
                <a:ext cx="18" cy="324"/>
              </a:xfrm>
              <a:prstGeom prst="rect">
                <a:avLst/>
              </a:prstGeom>
              <a:solidFill>
                <a:srgbClr val="BA87E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99" name="Rectangle 101"/>
              <p:cNvSpPr>
                <a:spLocks noChangeArrowheads="1"/>
              </p:cNvSpPr>
              <p:nvPr/>
            </p:nvSpPr>
            <p:spPr bwMode="auto">
              <a:xfrm>
                <a:off x="3620" y="3275"/>
                <a:ext cx="12" cy="324"/>
              </a:xfrm>
              <a:prstGeom prst="rect">
                <a:avLst/>
              </a:prstGeom>
              <a:solidFill>
                <a:srgbClr val="BB88E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00" name="Rectangle 102"/>
              <p:cNvSpPr>
                <a:spLocks noChangeArrowheads="1"/>
              </p:cNvSpPr>
              <p:nvPr/>
            </p:nvSpPr>
            <p:spPr bwMode="auto">
              <a:xfrm>
                <a:off x="3632" y="3275"/>
                <a:ext cx="6" cy="324"/>
              </a:xfrm>
              <a:prstGeom prst="rect">
                <a:avLst/>
              </a:prstGeom>
              <a:solidFill>
                <a:srgbClr val="BC89E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01" name="Rectangle 103"/>
              <p:cNvSpPr>
                <a:spLocks noChangeArrowheads="1"/>
              </p:cNvSpPr>
              <p:nvPr/>
            </p:nvSpPr>
            <p:spPr bwMode="auto">
              <a:xfrm>
                <a:off x="3638" y="3275"/>
                <a:ext cx="18" cy="324"/>
              </a:xfrm>
              <a:prstGeom prst="rect">
                <a:avLst/>
              </a:prstGeom>
              <a:solidFill>
                <a:srgbClr val="BD8AF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02" name="Rectangle 104"/>
              <p:cNvSpPr>
                <a:spLocks noChangeArrowheads="1"/>
              </p:cNvSpPr>
              <p:nvPr/>
            </p:nvSpPr>
            <p:spPr bwMode="auto">
              <a:xfrm>
                <a:off x="3656" y="3275"/>
                <a:ext cx="12" cy="324"/>
              </a:xfrm>
              <a:prstGeom prst="rect">
                <a:avLst/>
              </a:prstGeom>
              <a:solidFill>
                <a:srgbClr val="BE8BF1"/>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03" name="Rectangle 105"/>
              <p:cNvSpPr>
                <a:spLocks noChangeArrowheads="1"/>
              </p:cNvSpPr>
              <p:nvPr/>
            </p:nvSpPr>
            <p:spPr bwMode="auto">
              <a:xfrm>
                <a:off x="3668" y="3275"/>
                <a:ext cx="6" cy="324"/>
              </a:xfrm>
              <a:prstGeom prst="rect">
                <a:avLst/>
              </a:prstGeom>
              <a:solidFill>
                <a:srgbClr val="BF8CF2"/>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04" name="Rectangle 106"/>
              <p:cNvSpPr>
                <a:spLocks noChangeArrowheads="1"/>
              </p:cNvSpPr>
              <p:nvPr/>
            </p:nvSpPr>
            <p:spPr bwMode="auto">
              <a:xfrm>
                <a:off x="3674" y="3275"/>
                <a:ext cx="18" cy="324"/>
              </a:xfrm>
              <a:prstGeom prst="rect">
                <a:avLst/>
              </a:prstGeom>
              <a:solidFill>
                <a:srgbClr val="C08DF3"/>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05" name="Rectangle 107"/>
              <p:cNvSpPr>
                <a:spLocks noChangeArrowheads="1"/>
              </p:cNvSpPr>
              <p:nvPr/>
            </p:nvSpPr>
            <p:spPr bwMode="auto">
              <a:xfrm>
                <a:off x="3692" y="3275"/>
                <a:ext cx="12" cy="324"/>
              </a:xfrm>
              <a:prstGeom prst="rect">
                <a:avLst/>
              </a:prstGeom>
              <a:solidFill>
                <a:srgbClr val="C18EF4"/>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06" name="Rectangle 108"/>
              <p:cNvSpPr>
                <a:spLocks noChangeArrowheads="1"/>
              </p:cNvSpPr>
              <p:nvPr/>
            </p:nvSpPr>
            <p:spPr bwMode="auto">
              <a:xfrm>
                <a:off x="3704" y="3275"/>
                <a:ext cx="18" cy="324"/>
              </a:xfrm>
              <a:prstGeom prst="rect">
                <a:avLst/>
              </a:prstGeom>
              <a:solidFill>
                <a:srgbClr val="C28FF5"/>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07" name="Rectangle 109"/>
              <p:cNvSpPr>
                <a:spLocks noChangeArrowheads="1"/>
              </p:cNvSpPr>
              <p:nvPr/>
            </p:nvSpPr>
            <p:spPr bwMode="auto">
              <a:xfrm>
                <a:off x="3722" y="3275"/>
                <a:ext cx="18" cy="324"/>
              </a:xfrm>
              <a:prstGeom prst="rect">
                <a:avLst/>
              </a:prstGeom>
              <a:solidFill>
                <a:srgbClr val="C390F6"/>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08" name="Rectangle 110"/>
              <p:cNvSpPr>
                <a:spLocks noChangeArrowheads="1"/>
              </p:cNvSpPr>
              <p:nvPr/>
            </p:nvSpPr>
            <p:spPr bwMode="auto">
              <a:xfrm>
                <a:off x="3740" y="3275"/>
                <a:ext cx="6" cy="324"/>
              </a:xfrm>
              <a:prstGeom prst="rect">
                <a:avLst/>
              </a:prstGeom>
              <a:solidFill>
                <a:srgbClr val="C491F7"/>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09" name="Rectangle 111"/>
              <p:cNvSpPr>
                <a:spLocks noChangeArrowheads="1"/>
              </p:cNvSpPr>
              <p:nvPr/>
            </p:nvSpPr>
            <p:spPr bwMode="auto">
              <a:xfrm>
                <a:off x="3746" y="3275"/>
                <a:ext cx="18" cy="324"/>
              </a:xfrm>
              <a:prstGeom prst="rect">
                <a:avLst/>
              </a:prstGeom>
              <a:solidFill>
                <a:srgbClr val="C592F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10" name="Rectangle 112"/>
              <p:cNvSpPr>
                <a:spLocks noChangeArrowheads="1"/>
              </p:cNvSpPr>
              <p:nvPr/>
            </p:nvSpPr>
            <p:spPr bwMode="auto">
              <a:xfrm>
                <a:off x="3764" y="3275"/>
                <a:ext cx="12" cy="324"/>
              </a:xfrm>
              <a:prstGeom prst="rect">
                <a:avLst/>
              </a:prstGeom>
              <a:solidFill>
                <a:srgbClr val="C693F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11" name="Rectangle 113"/>
              <p:cNvSpPr>
                <a:spLocks noChangeArrowheads="1"/>
              </p:cNvSpPr>
              <p:nvPr/>
            </p:nvSpPr>
            <p:spPr bwMode="auto">
              <a:xfrm>
                <a:off x="3776" y="3275"/>
                <a:ext cx="6" cy="324"/>
              </a:xfrm>
              <a:prstGeom prst="rect">
                <a:avLst/>
              </a:prstGeom>
              <a:solidFill>
                <a:srgbClr val="C794F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12" name="Rectangle 114"/>
              <p:cNvSpPr>
                <a:spLocks noChangeArrowheads="1"/>
              </p:cNvSpPr>
              <p:nvPr/>
            </p:nvSpPr>
            <p:spPr bwMode="auto">
              <a:xfrm>
                <a:off x="3782" y="3275"/>
                <a:ext cx="18" cy="324"/>
              </a:xfrm>
              <a:prstGeom prst="rect">
                <a:avLst/>
              </a:prstGeom>
              <a:solidFill>
                <a:srgbClr val="C895F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13" name="Rectangle 115"/>
              <p:cNvSpPr>
                <a:spLocks noChangeArrowheads="1"/>
              </p:cNvSpPr>
              <p:nvPr/>
            </p:nvSpPr>
            <p:spPr bwMode="auto">
              <a:xfrm>
                <a:off x="3800" y="3275"/>
                <a:ext cx="12" cy="324"/>
              </a:xfrm>
              <a:prstGeom prst="rect">
                <a:avLst/>
              </a:prstGeom>
              <a:solidFill>
                <a:srgbClr val="C996F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14" name="Rectangle 116"/>
              <p:cNvSpPr>
                <a:spLocks noChangeArrowheads="1"/>
              </p:cNvSpPr>
              <p:nvPr/>
            </p:nvSpPr>
            <p:spPr bwMode="auto">
              <a:xfrm>
                <a:off x="3812" y="3275"/>
                <a:ext cx="6" cy="324"/>
              </a:xfrm>
              <a:prstGeom prst="rect">
                <a:avLst/>
              </a:prstGeom>
              <a:solidFill>
                <a:srgbClr val="CA97F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15" name="Rectangle 117"/>
              <p:cNvSpPr>
                <a:spLocks noChangeArrowheads="1"/>
              </p:cNvSpPr>
              <p:nvPr/>
            </p:nvSpPr>
            <p:spPr bwMode="auto">
              <a:xfrm>
                <a:off x="3818" y="3275"/>
                <a:ext cx="18" cy="324"/>
              </a:xfrm>
              <a:prstGeom prst="rect">
                <a:avLst/>
              </a:prstGeom>
              <a:solidFill>
                <a:srgbClr val="CB98F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16" name="Rectangle 118"/>
              <p:cNvSpPr>
                <a:spLocks noChangeArrowheads="1"/>
              </p:cNvSpPr>
              <p:nvPr/>
            </p:nvSpPr>
            <p:spPr bwMode="auto">
              <a:xfrm>
                <a:off x="3836" y="3275"/>
                <a:ext cx="288" cy="324"/>
              </a:xfrm>
              <a:prstGeom prst="rect">
                <a:avLst/>
              </a:prstGeom>
              <a:solidFill>
                <a:srgbClr val="CC99F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17" name="Rectangle 119"/>
              <p:cNvSpPr>
                <a:spLocks noChangeArrowheads="1"/>
              </p:cNvSpPr>
              <p:nvPr/>
            </p:nvSpPr>
            <p:spPr bwMode="auto">
              <a:xfrm>
                <a:off x="3548" y="3275"/>
                <a:ext cx="576" cy="324"/>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18" name="Rectangle 120"/>
              <p:cNvSpPr>
                <a:spLocks noChangeArrowheads="1"/>
              </p:cNvSpPr>
              <p:nvPr/>
            </p:nvSpPr>
            <p:spPr bwMode="auto">
              <a:xfrm>
                <a:off x="3614" y="3329"/>
                <a:ext cx="504"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latin typeface="Arial" pitchFamily="34" charset="0"/>
                  </a:rPr>
                  <a:t>OM_Process</a:t>
                </a:r>
                <a:endParaRPr lang="en-US">
                  <a:solidFill>
                    <a:srgbClr val="000000"/>
                  </a:solidFill>
                  <a:latin typeface="Arial" pitchFamily="34" charset="0"/>
                </a:endParaRPr>
              </a:p>
            </p:txBody>
          </p:sp>
          <p:sp>
            <p:nvSpPr>
              <p:cNvPr id="119" name="Line 121"/>
              <p:cNvSpPr>
                <a:spLocks noChangeShapeType="1"/>
              </p:cNvSpPr>
              <p:nvPr/>
            </p:nvSpPr>
            <p:spPr bwMode="auto">
              <a:xfrm>
                <a:off x="3548" y="3455"/>
                <a:ext cx="576"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ndParaRPr>
              </a:p>
            </p:txBody>
          </p:sp>
        </p:grpSp>
        <p:grpSp>
          <p:nvGrpSpPr>
            <p:cNvPr id="120" name="Group 268"/>
            <p:cNvGrpSpPr>
              <a:grpSpLocks/>
            </p:cNvGrpSpPr>
            <p:nvPr/>
          </p:nvGrpSpPr>
          <p:grpSpPr bwMode="auto">
            <a:xfrm>
              <a:off x="7327776" y="5981963"/>
              <a:ext cx="809625" cy="542925"/>
              <a:chOff x="4832" y="3281"/>
              <a:chExt cx="552" cy="342"/>
            </a:xfrm>
          </p:grpSpPr>
          <p:sp>
            <p:nvSpPr>
              <p:cNvPr id="121" name="Rectangle 166"/>
              <p:cNvSpPr>
                <a:spLocks noChangeArrowheads="1"/>
              </p:cNvSpPr>
              <p:nvPr/>
            </p:nvSpPr>
            <p:spPr bwMode="auto">
              <a:xfrm>
                <a:off x="4850" y="3299"/>
                <a:ext cx="534" cy="324"/>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22" name="Rectangle 167"/>
              <p:cNvSpPr>
                <a:spLocks noChangeArrowheads="1"/>
              </p:cNvSpPr>
              <p:nvPr/>
            </p:nvSpPr>
            <p:spPr bwMode="auto">
              <a:xfrm>
                <a:off x="4832" y="3281"/>
                <a:ext cx="6" cy="324"/>
              </a:xfrm>
              <a:prstGeom prst="rect">
                <a:avLst/>
              </a:prstGeom>
              <a:solidFill>
                <a:srgbClr val="B5E8B5"/>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23" name="Rectangle 168"/>
              <p:cNvSpPr>
                <a:spLocks noChangeArrowheads="1"/>
              </p:cNvSpPr>
              <p:nvPr/>
            </p:nvSpPr>
            <p:spPr bwMode="auto">
              <a:xfrm>
                <a:off x="4838" y="3281"/>
                <a:ext cx="12" cy="324"/>
              </a:xfrm>
              <a:prstGeom prst="rect">
                <a:avLst/>
              </a:prstGeom>
              <a:solidFill>
                <a:srgbClr val="B6E9B6"/>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24" name="Rectangle 169"/>
              <p:cNvSpPr>
                <a:spLocks noChangeArrowheads="1"/>
              </p:cNvSpPr>
              <p:nvPr/>
            </p:nvSpPr>
            <p:spPr bwMode="auto">
              <a:xfrm>
                <a:off x="4850" y="3281"/>
                <a:ext cx="12" cy="324"/>
              </a:xfrm>
              <a:prstGeom prst="rect">
                <a:avLst/>
              </a:prstGeom>
              <a:solidFill>
                <a:srgbClr val="B7EAB7"/>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25" name="Rectangle 170"/>
              <p:cNvSpPr>
                <a:spLocks noChangeArrowheads="1"/>
              </p:cNvSpPr>
              <p:nvPr/>
            </p:nvSpPr>
            <p:spPr bwMode="auto">
              <a:xfrm>
                <a:off x="4862" y="3281"/>
                <a:ext cx="12" cy="324"/>
              </a:xfrm>
              <a:prstGeom prst="rect">
                <a:avLst/>
              </a:prstGeom>
              <a:solidFill>
                <a:srgbClr val="B8EBB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26" name="Rectangle 171"/>
              <p:cNvSpPr>
                <a:spLocks noChangeArrowheads="1"/>
              </p:cNvSpPr>
              <p:nvPr/>
            </p:nvSpPr>
            <p:spPr bwMode="auto">
              <a:xfrm>
                <a:off x="4874" y="3281"/>
                <a:ext cx="12" cy="324"/>
              </a:xfrm>
              <a:prstGeom prst="rect">
                <a:avLst/>
              </a:prstGeom>
              <a:solidFill>
                <a:srgbClr val="B9ECB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27" name="Rectangle 172"/>
              <p:cNvSpPr>
                <a:spLocks noChangeArrowheads="1"/>
              </p:cNvSpPr>
              <p:nvPr/>
            </p:nvSpPr>
            <p:spPr bwMode="auto">
              <a:xfrm>
                <a:off x="4886" y="3281"/>
                <a:ext cx="12" cy="324"/>
              </a:xfrm>
              <a:prstGeom prst="rect">
                <a:avLst/>
              </a:prstGeom>
              <a:solidFill>
                <a:srgbClr val="BAEDB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28" name="Rectangle 173"/>
              <p:cNvSpPr>
                <a:spLocks noChangeArrowheads="1"/>
              </p:cNvSpPr>
              <p:nvPr/>
            </p:nvSpPr>
            <p:spPr bwMode="auto">
              <a:xfrm>
                <a:off x="4898" y="3281"/>
                <a:ext cx="12" cy="324"/>
              </a:xfrm>
              <a:prstGeom prst="rect">
                <a:avLst/>
              </a:prstGeom>
              <a:solidFill>
                <a:srgbClr val="BBEEB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29" name="Rectangle 174"/>
              <p:cNvSpPr>
                <a:spLocks noChangeArrowheads="1"/>
              </p:cNvSpPr>
              <p:nvPr/>
            </p:nvSpPr>
            <p:spPr bwMode="auto">
              <a:xfrm>
                <a:off x="4910" y="3281"/>
                <a:ext cx="6" cy="324"/>
              </a:xfrm>
              <a:prstGeom prst="rect">
                <a:avLst/>
              </a:prstGeom>
              <a:solidFill>
                <a:srgbClr val="BCEFB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30" name="Rectangle 175"/>
              <p:cNvSpPr>
                <a:spLocks noChangeArrowheads="1"/>
              </p:cNvSpPr>
              <p:nvPr/>
            </p:nvSpPr>
            <p:spPr bwMode="auto">
              <a:xfrm>
                <a:off x="4916" y="3281"/>
                <a:ext cx="12" cy="324"/>
              </a:xfrm>
              <a:prstGeom prst="rect">
                <a:avLst/>
              </a:prstGeom>
              <a:solidFill>
                <a:srgbClr val="BDF0B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31" name="Rectangle 176"/>
              <p:cNvSpPr>
                <a:spLocks noChangeArrowheads="1"/>
              </p:cNvSpPr>
              <p:nvPr/>
            </p:nvSpPr>
            <p:spPr bwMode="auto">
              <a:xfrm>
                <a:off x="4928" y="3281"/>
                <a:ext cx="12" cy="324"/>
              </a:xfrm>
              <a:prstGeom prst="rect">
                <a:avLst/>
              </a:prstGeom>
              <a:solidFill>
                <a:srgbClr val="BEF1B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32" name="Rectangle 177"/>
              <p:cNvSpPr>
                <a:spLocks noChangeArrowheads="1"/>
              </p:cNvSpPr>
              <p:nvPr/>
            </p:nvSpPr>
            <p:spPr bwMode="auto">
              <a:xfrm>
                <a:off x="4940" y="3281"/>
                <a:ext cx="12" cy="324"/>
              </a:xfrm>
              <a:prstGeom prst="rect">
                <a:avLst/>
              </a:prstGeom>
              <a:solidFill>
                <a:srgbClr val="BFF2B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33" name="Rectangle 178"/>
              <p:cNvSpPr>
                <a:spLocks noChangeArrowheads="1"/>
              </p:cNvSpPr>
              <p:nvPr/>
            </p:nvSpPr>
            <p:spPr bwMode="auto">
              <a:xfrm>
                <a:off x="4952" y="3281"/>
                <a:ext cx="12" cy="324"/>
              </a:xfrm>
              <a:prstGeom prst="rect">
                <a:avLst/>
              </a:prstGeom>
              <a:solidFill>
                <a:srgbClr val="C0F3C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34" name="Rectangle 179"/>
              <p:cNvSpPr>
                <a:spLocks noChangeArrowheads="1"/>
              </p:cNvSpPr>
              <p:nvPr/>
            </p:nvSpPr>
            <p:spPr bwMode="auto">
              <a:xfrm>
                <a:off x="4964" y="3281"/>
                <a:ext cx="12" cy="324"/>
              </a:xfrm>
              <a:prstGeom prst="rect">
                <a:avLst/>
              </a:prstGeom>
              <a:solidFill>
                <a:srgbClr val="C1F4C1"/>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35" name="Rectangle 180"/>
              <p:cNvSpPr>
                <a:spLocks noChangeArrowheads="1"/>
              </p:cNvSpPr>
              <p:nvPr/>
            </p:nvSpPr>
            <p:spPr bwMode="auto">
              <a:xfrm>
                <a:off x="4976" y="3281"/>
                <a:ext cx="18" cy="324"/>
              </a:xfrm>
              <a:prstGeom prst="rect">
                <a:avLst/>
              </a:prstGeom>
              <a:solidFill>
                <a:srgbClr val="C2F5C2"/>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36" name="Rectangle 181"/>
              <p:cNvSpPr>
                <a:spLocks noChangeArrowheads="1"/>
              </p:cNvSpPr>
              <p:nvPr/>
            </p:nvSpPr>
            <p:spPr bwMode="auto">
              <a:xfrm>
                <a:off x="4994" y="3281"/>
                <a:ext cx="12" cy="324"/>
              </a:xfrm>
              <a:prstGeom prst="rect">
                <a:avLst/>
              </a:prstGeom>
              <a:solidFill>
                <a:srgbClr val="C3F6C3"/>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37" name="Rectangle 182"/>
              <p:cNvSpPr>
                <a:spLocks noChangeArrowheads="1"/>
              </p:cNvSpPr>
              <p:nvPr/>
            </p:nvSpPr>
            <p:spPr bwMode="auto">
              <a:xfrm>
                <a:off x="5006" y="3281"/>
                <a:ext cx="12" cy="324"/>
              </a:xfrm>
              <a:prstGeom prst="rect">
                <a:avLst/>
              </a:prstGeom>
              <a:solidFill>
                <a:srgbClr val="C4F7C4"/>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38" name="Rectangle 183"/>
              <p:cNvSpPr>
                <a:spLocks noChangeArrowheads="1"/>
              </p:cNvSpPr>
              <p:nvPr/>
            </p:nvSpPr>
            <p:spPr bwMode="auto">
              <a:xfrm>
                <a:off x="5018" y="3281"/>
                <a:ext cx="12" cy="324"/>
              </a:xfrm>
              <a:prstGeom prst="rect">
                <a:avLst/>
              </a:prstGeom>
              <a:solidFill>
                <a:srgbClr val="C5F8C5"/>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39" name="Rectangle 184"/>
              <p:cNvSpPr>
                <a:spLocks noChangeArrowheads="1"/>
              </p:cNvSpPr>
              <p:nvPr/>
            </p:nvSpPr>
            <p:spPr bwMode="auto">
              <a:xfrm>
                <a:off x="5030" y="3281"/>
                <a:ext cx="12" cy="324"/>
              </a:xfrm>
              <a:prstGeom prst="rect">
                <a:avLst/>
              </a:prstGeom>
              <a:solidFill>
                <a:srgbClr val="C6F9C6"/>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40" name="Rectangle 185"/>
              <p:cNvSpPr>
                <a:spLocks noChangeArrowheads="1"/>
              </p:cNvSpPr>
              <p:nvPr/>
            </p:nvSpPr>
            <p:spPr bwMode="auto">
              <a:xfrm>
                <a:off x="5042" y="3281"/>
                <a:ext cx="12" cy="324"/>
              </a:xfrm>
              <a:prstGeom prst="rect">
                <a:avLst/>
              </a:prstGeom>
              <a:solidFill>
                <a:srgbClr val="C7FAC7"/>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41" name="Rectangle 186"/>
              <p:cNvSpPr>
                <a:spLocks noChangeArrowheads="1"/>
              </p:cNvSpPr>
              <p:nvPr/>
            </p:nvSpPr>
            <p:spPr bwMode="auto">
              <a:xfrm>
                <a:off x="5054" y="3281"/>
                <a:ext cx="12" cy="324"/>
              </a:xfrm>
              <a:prstGeom prst="rect">
                <a:avLst/>
              </a:prstGeom>
              <a:solidFill>
                <a:srgbClr val="C8FBC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42" name="Rectangle 187"/>
              <p:cNvSpPr>
                <a:spLocks noChangeArrowheads="1"/>
              </p:cNvSpPr>
              <p:nvPr/>
            </p:nvSpPr>
            <p:spPr bwMode="auto">
              <a:xfrm>
                <a:off x="5066" y="3281"/>
                <a:ext cx="6" cy="324"/>
              </a:xfrm>
              <a:prstGeom prst="rect">
                <a:avLst/>
              </a:prstGeom>
              <a:solidFill>
                <a:srgbClr val="C9FCC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43" name="Rectangle 188"/>
              <p:cNvSpPr>
                <a:spLocks noChangeArrowheads="1"/>
              </p:cNvSpPr>
              <p:nvPr/>
            </p:nvSpPr>
            <p:spPr bwMode="auto">
              <a:xfrm>
                <a:off x="5072" y="3281"/>
                <a:ext cx="12" cy="324"/>
              </a:xfrm>
              <a:prstGeom prst="rect">
                <a:avLst/>
              </a:prstGeom>
              <a:solidFill>
                <a:srgbClr val="CAFDC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44" name="Rectangle 189"/>
              <p:cNvSpPr>
                <a:spLocks noChangeArrowheads="1"/>
              </p:cNvSpPr>
              <p:nvPr/>
            </p:nvSpPr>
            <p:spPr bwMode="auto">
              <a:xfrm>
                <a:off x="5084" y="3281"/>
                <a:ext cx="12" cy="324"/>
              </a:xfrm>
              <a:prstGeom prst="rect">
                <a:avLst/>
              </a:prstGeom>
              <a:solidFill>
                <a:srgbClr val="CBFEC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45" name="Rectangle 190"/>
              <p:cNvSpPr>
                <a:spLocks noChangeArrowheads="1"/>
              </p:cNvSpPr>
              <p:nvPr/>
            </p:nvSpPr>
            <p:spPr bwMode="auto">
              <a:xfrm>
                <a:off x="5096" y="3281"/>
                <a:ext cx="270" cy="324"/>
              </a:xfrm>
              <a:prstGeom prst="rect">
                <a:avLst/>
              </a:prstGeom>
              <a:solidFill>
                <a:srgbClr val="CCFFC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46" name="Rectangle 191"/>
              <p:cNvSpPr>
                <a:spLocks noChangeArrowheads="1"/>
              </p:cNvSpPr>
              <p:nvPr/>
            </p:nvSpPr>
            <p:spPr bwMode="auto">
              <a:xfrm>
                <a:off x="4832" y="3281"/>
                <a:ext cx="534" cy="324"/>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47" name="Rectangle 192"/>
              <p:cNvSpPr>
                <a:spLocks noChangeArrowheads="1"/>
              </p:cNvSpPr>
              <p:nvPr/>
            </p:nvSpPr>
            <p:spPr bwMode="auto">
              <a:xfrm>
                <a:off x="5030" y="3335"/>
                <a:ext cx="150"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latin typeface="Arial" pitchFamily="34" charset="0"/>
                  </a:rPr>
                  <a:t>Any</a:t>
                </a:r>
                <a:endParaRPr lang="en-US">
                  <a:solidFill>
                    <a:srgbClr val="000000"/>
                  </a:solidFill>
                  <a:latin typeface="Arial" pitchFamily="34" charset="0"/>
                </a:endParaRPr>
              </a:p>
            </p:txBody>
          </p:sp>
          <p:sp>
            <p:nvSpPr>
              <p:cNvPr id="148" name="Line 193"/>
              <p:cNvSpPr>
                <a:spLocks noChangeShapeType="1"/>
              </p:cNvSpPr>
              <p:nvPr/>
            </p:nvSpPr>
            <p:spPr bwMode="auto">
              <a:xfrm>
                <a:off x="4832" y="3461"/>
                <a:ext cx="534"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ndParaRPr>
              </a:p>
            </p:txBody>
          </p:sp>
        </p:grpSp>
        <p:grpSp>
          <p:nvGrpSpPr>
            <p:cNvPr id="149" name="Group 273"/>
            <p:cNvGrpSpPr>
              <a:grpSpLocks/>
            </p:cNvGrpSpPr>
            <p:nvPr/>
          </p:nvGrpSpPr>
          <p:grpSpPr bwMode="auto">
            <a:xfrm>
              <a:off x="6880101" y="4477013"/>
              <a:ext cx="1546225" cy="431800"/>
              <a:chOff x="4526" y="2333"/>
              <a:chExt cx="1055" cy="272"/>
            </a:xfrm>
          </p:grpSpPr>
          <p:sp>
            <p:nvSpPr>
              <p:cNvPr id="150" name="Line 225"/>
              <p:cNvSpPr>
                <a:spLocks noChangeShapeType="1"/>
              </p:cNvSpPr>
              <p:nvPr/>
            </p:nvSpPr>
            <p:spPr bwMode="auto">
              <a:xfrm flipV="1">
                <a:off x="4526" y="2429"/>
                <a:ext cx="234" cy="3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ndParaRPr>
              </a:p>
            </p:txBody>
          </p:sp>
          <p:sp>
            <p:nvSpPr>
              <p:cNvPr id="151" name="Freeform 226"/>
              <p:cNvSpPr>
                <a:spLocks noEditPoints="1"/>
              </p:cNvSpPr>
              <p:nvPr/>
            </p:nvSpPr>
            <p:spPr bwMode="auto">
              <a:xfrm>
                <a:off x="4664" y="2405"/>
                <a:ext cx="96" cy="72"/>
              </a:xfrm>
              <a:custGeom>
                <a:avLst/>
                <a:gdLst>
                  <a:gd name="T0" fmla="*/ 96 w 96"/>
                  <a:gd name="T1" fmla="*/ 24 h 72"/>
                  <a:gd name="T2" fmla="*/ 12 w 96"/>
                  <a:gd name="T3" fmla="*/ 72 h 72"/>
                  <a:gd name="T4" fmla="*/ 96 w 96"/>
                  <a:gd name="T5" fmla="*/ 24 h 72"/>
                  <a:gd name="T6" fmla="*/ 0 w 96"/>
                  <a:gd name="T7" fmla="*/ 0 h 72"/>
                  <a:gd name="T8" fmla="*/ 0 60000 65536"/>
                  <a:gd name="T9" fmla="*/ 0 60000 65536"/>
                  <a:gd name="T10" fmla="*/ 0 60000 65536"/>
                  <a:gd name="T11" fmla="*/ 0 60000 65536"/>
                  <a:gd name="T12" fmla="*/ 0 w 96"/>
                  <a:gd name="T13" fmla="*/ 0 h 72"/>
                  <a:gd name="T14" fmla="*/ 96 w 96"/>
                  <a:gd name="T15" fmla="*/ 72 h 72"/>
                </a:gdLst>
                <a:ahLst/>
                <a:cxnLst>
                  <a:cxn ang="T8">
                    <a:pos x="T0" y="T1"/>
                  </a:cxn>
                  <a:cxn ang="T9">
                    <a:pos x="T2" y="T3"/>
                  </a:cxn>
                  <a:cxn ang="T10">
                    <a:pos x="T4" y="T5"/>
                  </a:cxn>
                  <a:cxn ang="T11">
                    <a:pos x="T6" y="T7"/>
                  </a:cxn>
                </a:cxnLst>
                <a:rect l="T12" t="T13" r="T14" b="T15"/>
                <a:pathLst>
                  <a:path w="96" h="72">
                    <a:moveTo>
                      <a:pt x="96" y="24"/>
                    </a:moveTo>
                    <a:lnTo>
                      <a:pt x="12" y="72"/>
                    </a:lnTo>
                    <a:moveTo>
                      <a:pt x="96" y="24"/>
                    </a:moveTo>
                    <a:lnTo>
                      <a:pt x="0" y="0"/>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latin typeface="Arial" charset="0"/>
                </a:endParaRPr>
              </a:p>
            </p:txBody>
          </p:sp>
          <p:sp>
            <p:nvSpPr>
              <p:cNvPr id="152" name="Rectangle 227"/>
              <p:cNvSpPr>
                <a:spLocks noChangeArrowheads="1"/>
              </p:cNvSpPr>
              <p:nvPr/>
            </p:nvSpPr>
            <p:spPr bwMode="auto">
              <a:xfrm>
                <a:off x="4694" y="2489"/>
                <a:ext cx="887" cy="116"/>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latin typeface="Arial" pitchFamily="34" charset="0"/>
                  </a:rPr>
                  <a:t>+observedProperty</a:t>
                </a:r>
                <a:endParaRPr lang="en-US" sz="3600">
                  <a:solidFill>
                    <a:srgbClr val="000000"/>
                  </a:solidFill>
                  <a:latin typeface="Arial" pitchFamily="34" charset="0"/>
                </a:endParaRPr>
              </a:p>
            </p:txBody>
          </p:sp>
          <p:sp>
            <p:nvSpPr>
              <p:cNvPr id="153" name="Rectangle 228"/>
              <p:cNvSpPr>
                <a:spLocks noChangeArrowheads="1"/>
              </p:cNvSpPr>
              <p:nvPr/>
            </p:nvSpPr>
            <p:spPr bwMode="auto">
              <a:xfrm>
                <a:off x="4694" y="2333"/>
                <a:ext cx="39" cy="7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latin typeface="Arial" pitchFamily="34" charset="0"/>
                  </a:rPr>
                  <a:t>1</a:t>
                </a:r>
                <a:endParaRPr lang="en-US">
                  <a:solidFill>
                    <a:srgbClr val="000000"/>
                  </a:solidFill>
                  <a:latin typeface="Arial" pitchFamily="34" charset="0"/>
                </a:endParaRPr>
              </a:p>
            </p:txBody>
          </p:sp>
        </p:grpSp>
        <p:grpSp>
          <p:nvGrpSpPr>
            <p:cNvPr id="154" name="Group 178"/>
            <p:cNvGrpSpPr>
              <a:grpSpLocks/>
            </p:cNvGrpSpPr>
            <p:nvPr/>
          </p:nvGrpSpPr>
          <p:grpSpPr bwMode="auto">
            <a:xfrm rot="7440675">
              <a:off x="6228433" y="3553881"/>
              <a:ext cx="1281112" cy="180975"/>
              <a:chOff x="3532889" y="2379360"/>
              <a:chExt cx="1582615" cy="190500"/>
            </a:xfrm>
          </p:grpSpPr>
          <p:sp>
            <p:nvSpPr>
              <p:cNvPr id="155" name="Line 229"/>
              <p:cNvSpPr>
                <a:spLocks noChangeShapeType="1"/>
              </p:cNvSpPr>
              <p:nvPr/>
            </p:nvSpPr>
            <p:spPr bwMode="auto">
              <a:xfrm flipH="1" flipV="1">
                <a:off x="3532889" y="2426985"/>
                <a:ext cx="1582615" cy="142875"/>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ndParaRPr>
              </a:p>
            </p:txBody>
          </p:sp>
          <p:sp>
            <p:nvSpPr>
              <p:cNvPr id="156" name="Freeform 230"/>
              <p:cNvSpPr>
                <a:spLocks noEditPoints="1"/>
              </p:cNvSpPr>
              <p:nvPr/>
            </p:nvSpPr>
            <p:spPr bwMode="auto">
              <a:xfrm>
                <a:off x="3532889" y="2379360"/>
                <a:ext cx="131885" cy="114300"/>
              </a:xfrm>
              <a:custGeom>
                <a:avLst/>
                <a:gdLst>
                  <a:gd name="T0" fmla="*/ 0 w 90"/>
                  <a:gd name="T1" fmla="*/ 75604680 h 72"/>
                  <a:gd name="T2" fmla="*/ 193262840 w 90"/>
                  <a:gd name="T3" fmla="*/ 0 h 72"/>
                  <a:gd name="T4" fmla="*/ 0 w 90"/>
                  <a:gd name="T5" fmla="*/ 75604680 h 72"/>
                  <a:gd name="T6" fmla="*/ 180379099 w 90"/>
                  <a:gd name="T7" fmla="*/ 181451223 h 72"/>
                  <a:gd name="T8" fmla="*/ 0 60000 65536"/>
                  <a:gd name="T9" fmla="*/ 0 60000 65536"/>
                  <a:gd name="T10" fmla="*/ 0 60000 65536"/>
                  <a:gd name="T11" fmla="*/ 0 60000 65536"/>
                  <a:gd name="T12" fmla="*/ 0 w 90"/>
                  <a:gd name="T13" fmla="*/ 0 h 72"/>
                  <a:gd name="T14" fmla="*/ 90 w 90"/>
                  <a:gd name="T15" fmla="*/ 72 h 72"/>
                </a:gdLst>
                <a:ahLst/>
                <a:cxnLst>
                  <a:cxn ang="T8">
                    <a:pos x="T0" y="T1"/>
                  </a:cxn>
                  <a:cxn ang="T9">
                    <a:pos x="T2" y="T3"/>
                  </a:cxn>
                  <a:cxn ang="T10">
                    <a:pos x="T4" y="T5"/>
                  </a:cxn>
                  <a:cxn ang="T11">
                    <a:pos x="T6" y="T7"/>
                  </a:cxn>
                </a:cxnLst>
                <a:rect l="T12" t="T13" r="T14" b="T15"/>
                <a:pathLst>
                  <a:path w="90" h="72">
                    <a:moveTo>
                      <a:pt x="0" y="30"/>
                    </a:moveTo>
                    <a:lnTo>
                      <a:pt x="90" y="0"/>
                    </a:lnTo>
                    <a:moveTo>
                      <a:pt x="0" y="30"/>
                    </a:moveTo>
                    <a:lnTo>
                      <a:pt x="84" y="72"/>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latin typeface="Arial" charset="0"/>
                </a:endParaRPr>
              </a:p>
            </p:txBody>
          </p:sp>
        </p:grpSp>
        <p:sp>
          <p:nvSpPr>
            <p:cNvPr id="157" name="Rectangle 232"/>
            <p:cNvSpPr>
              <a:spLocks noChangeArrowheads="1"/>
            </p:cNvSpPr>
            <p:nvPr/>
          </p:nvSpPr>
          <p:spPr bwMode="auto">
            <a:xfrm>
              <a:off x="6292726" y="3908688"/>
              <a:ext cx="153987"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latin typeface="Arial" pitchFamily="34" charset="0"/>
                </a:rPr>
                <a:t>0..*</a:t>
              </a:r>
              <a:endParaRPr lang="en-US">
                <a:solidFill>
                  <a:srgbClr val="000000"/>
                </a:solidFill>
                <a:latin typeface="Arial" pitchFamily="34" charset="0"/>
              </a:endParaRPr>
            </a:p>
          </p:txBody>
        </p:sp>
        <p:sp>
          <p:nvSpPr>
            <p:cNvPr id="158" name="Rectangle 233"/>
            <p:cNvSpPr>
              <a:spLocks noChangeArrowheads="1"/>
            </p:cNvSpPr>
            <p:nvPr/>
          </p:nvSpPr>
          <p:spPr bwMode="auto">
            <a:xfrm>
              <a:off x="7351588" y="3187963"/>
              <a:ext cx="1244600" cy="184150"/>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dirty="0">
                  <a:solidFill>
                    <a:srgbClr val="000000"/>
                  </a:solidFill>
                  <a:latin typeface="Arial" pitchFamily="34" charset="0"/>
                </a:rPr>
                <a:t>+</a:t>
              </a:r>
              <a:r>
                <a:rPr lang="en-US" sz="1200" dirty="0" err="1">
                  <a:solidFill>
                    <a:srgbClr val="000000"/>
                  </a:solidFill>
                  <a:latin typeface="Arial" pitchFamily="34" charset="0"/>
                </a:rPr>
                <a:t>featureOfInterest</a:t>
              </a:r>
              <a:endParaRPr lang="en-US" sz="3600" dirty="0">
                <a:solidFill>
                  <a:srgbClr val="000000"/>
                </a:solidFill>
                <a:latin typeface="Arial" pitchFamily="34" charset="0"/>
              </a:endParaRPr>
            </a:p>
          </p:txBody>
        </p:sp>
        <p:sp>
          <p:nvSpPr>
            <p:cNvPr id="159" name="Rectangle 234"/>
            <p:cNvSpPr>
              <a:spLocks noChangeArrowheads="1"/>
            </p:cNvSpPr>
            <p:nvPr/>
          </p:nvSpPr>
          <p:spPr bwMode="auto">
            <a:xfrm>
              <a:off x="6864494" y="3187963"/>
              <a:ext cx="203500" cy="123825"/>
            </a:xfrm>
            <a:prstGeom prst="rect">
              <a:avLst/>
            </a:prstGeom>
            <a:noFill/>
            <a:ln w="9525">
              <a:noFill/>
              <a:miter lim="800000"/>
              <a:headEnd/>
              <a:tailEnd/>
            </a:ln>
          </p:spPr>
          <p:txBody>
            <a:bodyPr wrap="square" lIns="0" tIns="0" rIns="0" bIns="0">
              <a:spAutoFit/>
            </a:bodyPr>
            <a:lstStyle/>
            <a:p>
              <a:pPr marL="361950" indent="-361950" algn="r" defTabSz="966788" fontAlgn="base">
                <a:spcBef>
                  <a:spcPct val="0"/>
                </a:spcBef>
                <a:spcAft>
                  <a:spcPct val="0"/>
                </a:spcAft>
                <a:tabLst>
                  <a:tab pos="188913" algn="l"/>
                </a:tabLst>
              </a:pPr>
              <a:r>
                <a:rPr lang="en-US" sz="800" dirty="0">
                  <a:solidFill>
                    <a:srgbClr val="000000"/>
                  </a:solidFill>
                  <a:latin typeface="Arial" pitchFamily="34" charset="0"/>
                </a:rPr>
                <a:t>1</a:t>
              </a:r>
              <a:endParaRPr lang="en-US" dirty="0">
                <a:solidFill>
                  <a:srgbClr val="000000"/>
                </a:solidFill>
                <a:latin typeface="Arial" pitchFamily="34" charset="0"/>
              </a:endParaRPr>
            </a:p>
          </p:txBody>
        </p:sp>
        <p:sp>
          <p:nvSpPr>
            <p:cNvPr id="160" name="Line 241"/>
            <p:cNvSpPr>
              <a:spLocks noChangeShapeType="1"/>
            </p:cNvSpPr>
            <p:nvPr/>
          </p:nvSpPr>
          <p:spPr bwMode="auto">
            <a:xfrm flipH="1">
              <a:off x="5754563" y="5258063"/>
              <a:ext cx="280988" cy="714375"/>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ndParaRPr>
            </a:p>
          </p:txBody>
        </p:sp>
        <p:sp>
          <p:nvSpPr>
            <p:cNvPr id="161" name="Freeform 242"/>
            <p:cNvSpPr>
              <a:spLocks noEditPoints="1"/>
            </p:cNvSpPr>
            <p:nvPr/>
          </p:nvSpPr>
          <p:spPr bwMode="auto">
            <a:xfrm>
              <a:off x="5754563" y="5820038"/>
              <a:ext cx="96838" cy="152400"/>
            </a:xfrm>
            <a:custGeom>
              <a:avLst/>
              <a:gdLst>
                <a:gd name="T0" fmla="*/ 0 w 66"/>
                <a:gd name="T1" fmla="*/ 241935022 h 96"/>
                <a:gd name="T2" fmla="*/ 0 w 66"/>
                <a:gd name="T3" fmla="*/ 0 h 96"/>
                <a:gd name="T4" fmla="*/ 0 w 66"/>
                <a:gd name="T5" fmla="*/ 241935022 h 96"/>
                <a:gd name="T6" fmla="*/ 142084802 w 66"/>
                <a:gd name="T7" fmla="*/ 75604688 h 96"/>
                <a:gd name="T8" fmla="*/ 0 60000 65536"/>
                <a:gd name="T9" fmla="*/ 0 60000 65536"/>
                <a:gd name="T10" fmla="*/ 0 60000 65536"/>
                <a:gd name="T11" fmla="*/ 0 60000 65536"/>
                <a:gd name="T12" fmla="*/ 0 w 66"/>
                <a:gd name="T13" fmla="*/ 0 h 96"/>
                <a:gd name="T14" fmla="*/ 66 w 66"/>
                <a:gd name="T15" fmla="*/ 96 h 96"/>
              </a:gdLst>
              <a:ahLst/>
              <a:cxnLst>
                <a:cxn ang="T8">
                  <a:pos x="T0" y="T1"/>
                </a:cxn>
                <a:cxn ang="T9">
                  <a:pos x="T2" y="T3"/>
                </a:cxn>
                <a:cxn ang="T10">
                  <a:pos x="T4" y="T5"/>
                </a:cxn>
                <a:cxn ang="T11">
                  <a:pos x="T6" y="T7"/>
                </a:cxn>
              </a:cxnLst>
              <a:rect l="T12" t="T13" r="T14" b="T15"/>
              <a:pathLst>
                <a:path w="66" h="96">
                  <a:moveTo>
                    <a:pt x="0" y="96"/>
                  </a:moveTo>
                  <a:lnTo>
                    <a:pt x="0" y="0"/>
                  </a:lnTo>
                  <a:moveTo>
                    <a:pt x="0" y="96"/>
                  </a:moveTo>
                  <a:lnTo>
                    <a:pt x="66" y="30"/>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latin typeface="Arial" charset="0"/>
              </a:endParaRPr>
            </a:p>
          </p:txBody>
        </p:sp>
        <p:sp>
          <p:nvSpPr>
            <p:cNvPr id="162" name="Rectangle 244"/>
            <p:cNvSpPr>
              <a:spLocks noChangeArrowheads="1"/>
            </p:cNvSpPr>
            <p:nvPr/>
          </p:nvSpPr>
          <p:spPr bwMode="auto">
            <a:xfrm>
              <a:off x="6026026" y="5429513"/>
              <a:ext cx="155575"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latin typeface="Arial" pitchFamily="34" charset="0"/>
                </a:rPr>
                <a:t>0..*</a:t>
              </a:r>
              <a:endParaRPr lang="en-US">
                <a:solidFill>
                  <a:srgbClr val="000000"/>
                </a:solidFill>
                <a:latin typeface="Arial" pitchFamily="34" charset="0"/>
              </a:endParaRPr>
            </a:p>
          </p:txBody>
        </p:sp>
        <p:sp>
          <p:nvSpPr>
            <p:cNvPr id="163" name="Rectangle 245"/>
            <p:cNvSpPr>
              <a:spLocks noChangeArrowheads="1"/>
            </p:cNvSpPr>
            <p:nvPr/>
          </p:nvSpPr>
          <p:spPr bwMode="auto">
            <a:xfrm>
              <a:off x="5932363" y="5708913"/>
              <a:ext cx="777875" cy="184150"/>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latin typeface="Arial" pitchFamily="34" charset="0"/>
                </a:rPr>
                <a:t>+procedure</a:t>
              </a:r>
              <a:endParaRPr lang="en-US" sz="3600">
                <a:solidFill>
                  <a:srgbClr val="000000"/>
                </a:solidFill>
                <a:latin typeface="Arial" pitchFamily="34" charset="0"/>
              </a:endParaRPr>
            </a:p>
          </p:txBody>
        </p:sp>
        <p:sp>
          <p:nvSpPr>
            <p:cNvPr id="164" name="Rectangle 246"/>
            <p:cNvSpPr>
              <a:spLocks noChangeArrowheads="1"/>
            </p:cNvSpPr>
            <p:nvPr/>
          </p:nvSpPr>
          <p:spPr bwMode="auto">
            <a:xfrm>
              <a:off x="5578351" y="5762888"/>
              <a:ext cx="57150"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latin typeface="Arial" pitchFamily="34" charset="0"/>
                </a:rPr>
                <a:t>1</a:t>
              </a:r>
              <a:endParaRPr lang="en-US">
                <a:solidFill>
                  <a:srgbClr val="000000"/>
                </a:solidFill>
                <a:latin typeface="Arial" pitchFamily="34" charset="0"/>
              </a:endParaRPr>
            </a:p>
          </p:txBody>
        </p:sp>
        <p:sp>
          <p:nvSpPr>
            <p:cNvPr id="165" name="Line 258"/>
            <p:cNvSpPr>
              <a:spLocks noChangeShapeType="1"/>
            </p:cNvSpPr>
            <p:nvPr/>
          </p:nvSpPr>
          <p:spPr bwMode="auto">
            <a:xfrm flipH="1" flipV="1">
              <a:off x="6880101" y="5229488"/>
              <a:ext cx="782637" cy="752475"/>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ndParaRPr>
            </a:p>
          </p:txBody>
        </p:sp>
        <p:sp>
          <p:nvSpPr>
            <p:cNvPr id="166" name="Freeform 259"/>
            <p:cNvSpPr>
              <a:spLocks/>
            </p:cNvSpPr>
            <p:nvPr/>
          </p:nvSpPr>
          <p:spPr bwMode="auto">
            <a:xfrm>
              <a:off x="6880101" y="5229488"/>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solidFill>
              <a:srgbClr val="000000"/>
            </a:solidFill>
            <a:ln w="9525">
              <a:noFill/>
              <a:round/>
              <a:headEnd/>
              <a:tailEnd/>
            </a:ln>
          </p:spPr>
          <p:txBody>
            <a:bodyPr/>
            <a:lstStyle/>
            <a:p>
              <a:pPr fontAlgn="base">
                <a:spcBef>
                  <a:spcPct val="0"/>
                </a:spcBef>
                <a:spcAft>
                  <a:spcPct val="0"/>
                </a:spcAft>
              </a:pPr>
              <a:endParaRPr lang="en-AU">
                <a:solidFill>
                  <a:srgbClr val="000000"/>
                </a:solidFill>
                <a:latin typeface="Arial" charset="0"/>
              </a:endParaRPr>
            </a:p>
          </p:txBody>
        </p:sp>
        <p:sp>
          <p:nvSpPr>
            <p:cNvPr id="167" name="Freeform 260"/>
            <p:cNvSpPr>
              <a:spLocks/>
            </p:cNvSpPr>
            <p:nvPr/>
          </p:nvSpPr>
          <p:spPr bwMode="auto">
            <a:xfrm>
              <a:off x="6880101" y="5229488"/>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latin typeface="Arial" charset="0"/>
              </a:endParaRPr>
            </a:p>
          </p:txBody>
        </p:sp>
        <p:sp>
          <p:nvSpPr>
            <p:cNvPr id="168" name="Freeform 261"/>
            <p:cNvSpPr>
              <a:spLocks noEditPoints="1"/>
            </p:cNvSpPr>
            <p:nvPr/>
          </p:nvSpPr>
          <p:spPr bwMode="auto">
            <a:xfrm>
              <a:off x="7530976" y="5848613"/>
              <a:ext cx="131762" cy="133350"/>
            </a:xfrm>
            <a:custGeom>
              <a:avLst/>
              <a:gdLst>
                <a:gd name="T0" fmla="*/ 192902522 w 90"/>
                <a:gd name="T1" fmla="*/ 211693147 h 84"/>
                <a:gd name="T2" fmla="*/ 102881244 w 90"/>
                <a:gd name="T3" fmla="*/ 0 h 84"/>
                <a:gd name="T4" fmla="*/ 192902522 w 90"/>
                <a:gd name="T5" fmla="*/ 211693147 h 84"/>
                <a:gd name="T6" fmla="*/ 0 w 90"/>
                <a:gd name="T7" fmla="*/ 136088438 h 84"/>
                <a:gd name="T8" fmla="*/ 0 60000 65536"/>
                <a:gd name="T9" fmla="*/ 0 60000 65536"/>
                <a:gd name="T10" fmla="*/ 0 60000 65536"/>
                <a:gd name="T11" fmla="*/ 0 60000 65536"/>
                <a:gd name="T12" fmla="*/ 0 w 90"/>
                <a:gd name="T13" fmla="*/ 0 h 84"/>
                <a:gd name="T14" fmla="*/ 90 w 90"/>
                <a:gd name="T15" fmla="*/ 84 h 84"/>
              </a:gdLst>
              <a:ahLst/>
              <a:cxnLst>
                <a:cxn ang="T8">
                  <a:pos x="T0" y="T1"/>
                </a:cxn>
                <a:cxn ang="T9">
                  <a:pos x="T2" y="T3"/>
                </a:cxn>
                <a:cxn ang="T10">
                  <a:pos x="T4" y="T5"/>
                </a:cxn>
                <a:cxn ang="T11">
                  <a:pos x="T6" y="T7"/>
                </a:cxn>
              </a:cxnLst>
              <a:rect l="T12" t="T13" r="T14" b="T15"/>
              <a:pathLst>
                <a:path w="90" h="84">
                  <a:moveTo>
                    <a:pt x="90" y="84"/>
                  </a:moveTo>
                  <a:lnTo>
                    <a:pt x="48" y="0"/>
                  </a:lnTo>
                  <a:moveTo>
                    <a:pt x="90" y="84"/>
                  </a:moveTo>
                  <a:lnTo>
                    <a:pt x="0" y="54"/>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latin typeface="Arial" charset="0"/>
              </a:endParaRPr>
            </a:p>
          </p:txBody>
        </p:sp>
        <p:sp>
          <p:nvSpPr>
            <p:cNvPr id="169" name="Rectangle 262"/>
            <p:cNvSpPr>
              <a:spLocks noChangeArrowheads="1"/>
            </p:cNvSpPr>
            <p:nvPr/>
          </p:nvSpPr>
          <p:spPr bwMode="auto">
            <a:xfrm>
              <a:off x="7732588" y="5739075"/>
              <a:ext cx="465138" cy="18573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latin typeface="Arial" pitchFamily="34" charset="0"/>
                </a:rPr>
                <a:t>+result</a:t>
              </a:r>
              <a:endParaRPr lang="en-US" sz="3600">
                <a:solidFill>
                  <a:srgbClr val="000000"/>
                </a:solidFill>
                <a:latin typeface="Arial" pitchFamily="34" charset="0"/>
              </a:endParaRPr>
            </a:p>
          </p:txBody>
        </p:sp>
      </p:grpSp>
    </p:spTree>
    <p:extLst>
      <p:ext uri="{BB962C8B-B14F-4D97-AF65-F5344CB8AC3E}">
        <p14:creationId xmlns:p14="http://schemas.microsoft.com/office/powerpoint/2010/main" val="282916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34309"/>
            <a:ext cx="8031247" cy="484632"/>
          </a:xfrm>
        </p:spPr>
        <p:txBody>
          <a:bodyPr/>
          <a:lstStyle/>
          <a:p>
            <a:pPr algn="ctr"/>
            <a:r>
              <a:rPr lang="en-US" sz="3200" dirty="0" smtClean="0">
                <a:solidFill>
                  <a:srgbClr val="000000"/>
                </a:solidFill>
                <a:effectLst>
                  <a:outerShdw blurRad="50800" dist="38100" dir="2700000" algn="tl" rotWithShape="0">
                    <a:srgbClr val="000000">
                      <a:alpha val="43000"/>
                    </a:srgbClr>
                  </a:outerShdw>
                </a:effectLst>
                <a:latin typeface="Candara"/>
                <a:cs typeface="Candara"/>
              </a:rPr>
              <a:t>OGC Observations &amp; Measurements Model: </a:t>
            </a:r>
            <a:br>
              <a:rPr lang="en-US" sz="3200" dirty="0" smtClean="0">
                <a:solidFill>
                  <a:srgbClr val="000000"/>
                </a:solidFill>
                <a:effectLst>
                  <a:outerShdw blurRad="50800" dist="38100" dir="2700000" algn="tl" rotWithShape="0">
                    <a:srgbClr val="000000">
                      <a:alpha val="43000"/>
                    </a:srgbClr>
                  </a:outerShdw>
                </a:effectLst>
                <a:latin typeface="Candara"/>
                <a:cs typeface="Candara"/>
              </a:rPr>
            </a:br>
            <a:r>
              <a:rPr lang="en-US" sz="3200" dirty="0" smtClean="0">
                <a:solidFill>
                  <a:srgbClr val="000000"/>
                </a:solidFill>
                <a:effectLst>
                  <a:outerShdw blurRad="50800" dist="38100" dir="2700000" algn="tl" rotWithShape="0">
                    <a:srgbClr val="000000">
                      <a:alpha val="43000"/>
                    </a:srgbClr>
                  </a:outerShdw>
                </a:effectLst>
                <a:latin typeface="Candara"/>
                <a:cs typeface="Candara"/>
              </a:rPr>
              <a:t>Sampled vs. Sampling Feature-of-Interest</a:t>
            </a:r>
            <a:endParaRPr lang="en-US" sz="3200" dirty="0">
              <a:solidFill>
                <a:srgbClr val="000000"/>
              </a:solidFill>
              <a:effectLst>
                <a:outerShdw blurRad="50800" dist="38100" dir="2700000" algn="tl" rotWithShape="0">
                  <a:srgbClr val="000000">
                    <a:alpha val="43000"/>
                  </a:srgbClr>
                </a:outerShdw>
              </a:effectLst>
              <a:latin typeface="Candara"/>
              <a:cs typeface="Candara"/>
            </a:endParaRPr>
          </a:p>
        </p:txBody>
      </p:sp>
      <p:pic>
        <p:nvPicPr>
          <p:cNvPr id="3" name="Picture 2" descr="ISO19156-fig10-sampled vs sampling featur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5202"/>
            <a:ext cx="9144000" cy="5382798"/>
          </a:xfrm>
          <a:prstGeom prst="rect">
            <a:avLst/>
          </a:prstGeom>
        </p:spPr>
      </p:pic>
      <p:sp>
        <p:nvSpPr>
          <p:cNvPr id="4" name="TextBox 3"/>
          <p:cNvSpPr txBox="1"/>
          <p:nvPr/>
        </p:nvSpPr>
        <p:spPr>
          <a:xfrm>
            <a:off x="68275" y="6615632"/>
            <a:ext cx="3495783" cy="245782"/>
          </a:xfrm>
          <a:prstGeom prst="rect">
            <a:avLst/>
          </a:prstGeom>
          <a:noFill/>
          <a:effectLst/>
        </p:spPr>
        <p:txBody>
          <a:bodyPr wrap="square" lIns="0" tIns="0" rIns="0" bIns="0" rtlCol="0">
            <a:noAutofit/>
          </a:bodyPr>
          <a:lstStyle/>
          <a:p>
            <a:pPr eaLnBrk="0" hangingPunct="0">
              <a:lnSpc>
                <a:spcPts val="1800"/>
              </a:lnSpc>
            </a:pPr>
            <a:r>
              <a:rPr lang="en-US" sz="1400" dirty="0" smtClean="0"/>
              <a:t>Source: ISO</a:t>
            </a:r>
            <a:r>
              <a:rPr lang="en-US" sz="1400" dirty="0"/>
              <a:t>/FDIS 19156:2011(E)</a:t>
            </a:r>
            <a:endParaRPr lang="en-US" sz="1400" dirty="0" smtClean="0"/>
          </a:p>
        </p:txBody>
      </p:sp>
    </p:spTree>
    <p:extLst>
      <p:ext uri="{BB962C8B-B14F-4D97-AF65-F5344CB8AC3E}">
        <p14:creationId xmlns:p14="http://schemas.microsoft.com/office/powerpoint/2010/main" val="235845810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0" fontAlgn="base" hangingPunct="0">
              <a:spcBef>
                <a:spcPct val="0"/>
              </a:spcBef>
              <a:spcAft>
                <a:spcPct val="0"/>
              </a:spcAft>
              <a:defRPr/>
            </a:pPr>
            <a:endParaRPr lang="en-US" sz="1400" b="1" dirty="0">
              <a:solidFill>
                <a:srgbClr val="000000"/>
              </a:solidFill>
              <a:latin typeface="Arial"/>
              <a:ea typeface="ＭＳ Ｐゴシック"/>
              <a:cs typeface="ＭＳ Ｐゴシック"/>
            </a:endParaRPr>
          </a:p>
        </p:txBody>
      </p:sp>
      <p:sp>
        <p:nvSpPr>
          <p:cNvPr id="50178" name="Title 1"/>
          <p:cNvSpPr>
            <a:spLocks noGrp="1"/>
          </p:cNvSpPr>
          <p:nvPr>
            <p:ph type="title"/>
          </p:nvPr>
        </p:nvSpPr>
        <p:spPr>
          <a:xfrm>
            <a:off x="872010" y="358775"/>
            <a:ext cx="7313613" cy="484188"/>
          </a:xfrm>
        </p:spPr>
        <p:txBody>
          <a:bodyPr/>
          <a:lstStyle/>
          <a:p>
            <a:pPr algn="ctr"/>
            <a:r>
              <a:rPr sz="3600" dirty="0">
                <a:solidFill>
                  <a:schemeClr val="tx1"/>
                </a:solidFill>
                <a:effectLst>
                  <a:outerShdw blurRad="101600" dist="63500" dir="2700000" algn="tl" rotWithShape="0">
                    <a:prstClr val="black">
                      <a:alpha val="75000"/>
                    </a:prstClr>
                  </a:outerShdw>
                </a:effectLst>
                <a:latin typeface="Candara"/>
                <a:cs typeface="Candara"/>
              </a:rPr>
              <a:t>Open</a:t>
            </a:r>
            <a:r>
              <a:rPr dirty="0">
                <a:solidFill>
                  <a:schemeClr val="tx1"/>
                </a:solidFill>
                <a:latin typeface="Candara"/>
                <a:ea typeface="ＭＳ Ｐゴシック" charset="0"/>
                <a:cs typeface="Candara"/>
              </a:rPr>
              <a:t> </a:t>
            </a:r>
            <a:r>
              <a:rPr lang="en-US" sz="3600" dirty="0" smtClean="0">
                <a:solidFill>
                  <a:schemeClr val="tx1"/>
                </a:solidFill>
                <a:effectLst>
                  <a:outerShdw blurRad="101600" dist="63500" dir="2700000" algn="tl" rotWithShape="0">
                    <a:prstClr val="black">
                      <a:alpha val="75000"/>
                    </a:prstClr>
                  </a:outerShdw>
                </a:effectLst>
                <a:latin typeface="Candara"/>
                <a:cs typeface="Candara"/>
              </a:rPr>
              <a:t>Geospatial Consortium</a:t>
            </a:r>
            <a:endParaRPr lang="en-US" sz="3600" dirty="0">
              <a:solidFill>
                <a:schemeClr val="tx1"/>
              </a:solidFill>
              <a:effectLst>
                <a:outerShdw blurRad="101600" dist="63500" dir="2700000" algn="tl" rotWithShape="0">
                  <a:prstClr val="black">
                    <a:alpha val="75000"/>
                  </a:prstClr>
                </a:outerShdw>
              </a:effectLst>
              <a:latin typeface="Candara"/>
              <a:cs typeface="Candara"/>
            </a:endParaRPr>
          </a:p>
        </p:txBody>
      </p:sp>
      <p:sp>
        <p:nvSpPr>
          <p:cNvPr id="50179" name="TextBox 2"/>
          <p:cNvSpPr txBox="1">
            <a:spLocks noChangeArrowheads="1"/>
          </p:cNvSpPr>
          <p:nvPr/>
        </p:nvSpPr>
        <p:spPr bwMode="auto">
          <a:xfrm>
            <a:off x="2145948" y="842963"/>
            <a:ext cx="630907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r" fontAlgn="base">
              <a:spcBef>
                <a:spcPct val="0"/>
              </a:spcBef>
              <a:spcAft>
                <a:spcPct val="0"/>
              </a:spcAft>
            </a:pPr>
            <a:r>
              <a:rPr lang="en-US" sz="2400" dirty="0" smtClean="0">
                <a:solidFill>
                  <a:srgbClr val="7F7F7F"/>
                </a:solidFill>
                <a:latin typeface="Candara"/>
                <a:cs typeface="Candara"/>
              </a:rPr>
              <a:t>More than 500 </a:t>
            </a:r>
            <a:r>
              <a:rPr lang="en-US" sz="1600" b="0" dirty="0" smtClean="0">
                <a:solidFill>
                  <a:srgbClr val="7F7F7F"/>
                </a:solidFill>
                <a:latin typeface="Candara"/>
                <a:cs typeface="Candara"/>
              </a:rPr>
              <a:t>companies, agencies, institutions globally</a:t>
            </a:r>
          </a:p>
        </p:txBody>
      </p:sp>
      <p:pic>
        <p:nvPicPr>
          <p:cNvPr id="50181" name="Picture 9" descr="OGC_page_explorer_cropp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7600" y="1303338"/>
            <a:ext cx="69088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bwMode="auto">
          <a:xfrm>
            <a:off x="2390775" y="3354387"/>
            <a:ext cx="4238625" cy="2033870"/>
          </a:xfrm>
          <a:prstGeom prst="rect">
            <a:avLst/>
          </a:prstGeom>
          <a:gradFill>
            <a:gsLst>
              <a:gs pos="100000">
                <a:schemeClr val="accent4">
                  <a:lumMod val="60000"/>
                  <a:lumOff val="40000"/>
                </a:schemeClr>
              </a:gs>
              <a:gs pos="100000">
                <a:schemeClr val="accent1">
                  <a:tint val="50000"/>
                  <a:shade val="100000"/>
                  <a:satMod val="350000"/>
                </a:schemeClr>
              </a:gs>
            </a:gsLst>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fontAlgn="base" hangingPunct="0">
              <a:spcBef>
                <a:spcPct val="0"/>
              </a:spcBef>
              <a:spcAft>
                <a:spcPct val="0"/>
              </a:spcAft>
              <a:defRPr/>
            </a:pPr>
            <a:r>
              <a:rPr lang="en-US" sz="2400" b="1" dirty="0">
                <a:solidFill>
                  <a:srgbClr val="000000"/>
                </a:solidFill>
                <a:latin typeface="Candara"/>
                <a:ea typeface="ＭＳ Ｐゴシック"/>
                <a:cs typeface="Candara"/>
              </a:rPr>
              <a:t>Internet standards for</a:t>
            </a:r>
          </a:p>
          <a:p>
            <a:pPr algn="ctr" eaLnBrk="0" fontAlgn="base" hangingPunct="0">
              <a:spcBef>
                <a:spcPct val="0"/>
              </a:spcBef>
              <a:spcAft>
                <a:spcPct val="0"/>
              </a:spcAft>
              <a:defRPr/>
            </a:pPr>
            <a:r>
              <a:rPr lang="en-US" sz="2400" b="1" dirty="0">
                <a:solidFill>
                  <a:srgbClr val="000000"/>
                </a:solidFill>
                <a:latin typeface="Candara"/>
                <a:ea typeface="ＭＳ Ｐゴシック"/>
                <a:cs typeface="Candara"/>
              </a:rPr>
              <a:t>Map services</a:t>
            </a:r>
          </a:p>
          <a:p>
            <a:pPr algn="ctr" eaLnBrk="0" fontAlgn="base" hangingPunct="0">
              <a:spcBef>
                <a:spcPct val="0"/>
              </a:spcBef>
              <a:spcAft>
                <a:spcPct val="0"/>
              </a:spcAft>
              <a:defRPr/>
            </a:pPr>
            <a:r>
              <a:rPr lang="en-US" sz="2400" b="1" dirty="0" smtClean="0">
                <a:solidFill>
                  <a:srgbClr val="000000"/>
                </a:solidFill>
                <a:latin typeface="Candara"/>
                <a:ea typeface="ＭＳ Ｐゴシック"/>
                <a:cs typeface="Candara"/>
              </a:rPr>
              <a:t>Feature + Observation </a:t>
            </a:r>
            <a:r>
              <a:rPr lang="en-US" sz="2400" b="1" dirty="0">
                <a:solidFill>
                  <a:srgbClr val="000000"/>
                </a:solidFill>
                <a:latin typeface="Candara"/>
                <a:ea typeface="ＭＳ Ｐゴシック"/>
                <a:cs typeface="Candara"/>
              </a:rPr>
              <a:t>services</a:t>
            </a:r>
          </a:p>
          <a:p>
            <a:pPr algn="ctr" eaLnBrk="0" fontAlgn="base" hangingPunct="0">
              <a:spcBef>
                <a:spcPct val="0"/>
              </a:spcBef>
              <a:spcAft>
                <a:spcPct val="0"/>
              </a:spcAft>
              <a:defRPr/>
            </a:pPr>
            <a:r>
              <a:rPr lang="en-US" sz="2400" b="1" dirty="0">
                <a:solidFill>
                  <a:srgbClr val="000000"/>
                </a:solidFill>
                <a:latin typeface="Candara"/>
                <a:ea typeface="ＭＳ Ｐゴシック"/>
                <a:cs typeface="Candara"/>
              </a:rPr>
              <a:t>Catalog </a:t>
            </a:r>
            <a:r>
              <a:rPr lang="en-US" sz="2400" b="1" dirty="0" smtClean="0">
                <a:solidFill>
                  <a:srgbClr val="000000"/>
                </a:solidFill>
                <a:latin typeface="Candara"/>
                <a:ea typeface="ＭＳ Ｐゴシック"/>
                <a:cs typeface="Candara"/>
              </a:rPr>
              <a:t>services</a:t>
            </a:r>
          </a:p>
          <a:p>
            <a:pPr algn="ctr" eaLnBrk="0" fontAlgn="base" hangingPunct="0">
              <a:spcBef>
                <a:spcPct val="0"/>
              </a:spcBef>
              <a:spcAft>
                <a:spcPct val="0"/>
              </a:spcAft>
              <a:defRPr/>
            </a:pPr>
            <a:r>
              <a:rPr lang="en-US" sz="2400" b="1" dirty="0" smtClean="0">
                <a:solidFill>
                  <a:srgbClr val="000000"/>
                </a:solidFill>
                <a:latin typeface="Candara"/>
                <a:ea typeface="ＭＳ Ｐゴシック"/>
                <a:cs typeface="Candara"/>
              </a:rPr>
              <a:t>Data models + encodings</a:t>
            </a:r>
            <a:endParaRPr lang="en-US" sz="2400" b="1" dirty="0">
              <a:solidFill>
                <a:srgbClr val="000000"/>
              </a:solidFill>
              <a:latin typeface="Candara"/>
              <a:ea typeface="ＭＳ Ｐゴシック"/>
              <a:cs typeface="Candara"/>
            </a:endParaRPr>
          </a:p>
        </p:txBody>
      </p:sp>
      <p:sp>
        <p:nvSpPr>
          <p:cNvPr id="2" name="TextBox 1"/>
          <p:cNvSpPr txBox="1"/>
          <p:nvPr/>
        </p:nvSpPr>
        <p:spPr>
          <a:xfrm>
            <a:off x="1770427" y="6477980"/>
            <a:ext cx="5785962" cy="230898"/>
          </a:xfrm>
          <a:prstGeom prst="rect">
            <a:avLst/>
          </a:prstGeom>
          <a:noFill/>
          <a:effectLst/>
        </p:spPr>
        <p:txBody>
          <a:bodyPr wrap="square" lIns="0" tIns="0" rIns="0" bIns="0" rtlCol="0">
            <a:noAutofit/>
          </a:bodyPr>
          <a:lstStyle/>
          <a:p>
            <a:pPr algn="ctr" eaLnBrk="0" fontAlgn="base" hangingPunct="0">
              <a:lnSpc>
                <a:spcPts val="1800"/>
              </a:lnSpc>
              <a:spcBef>
                <a:spcPct val="0"/>
              </a:spcBef>
              <a:spcAft>
                <a:spcPct val="0"/>
              </a:spcAft>
            </a:pPr>
            <a:r>
              <a:rPr lang="en-US" sz="2400" dirty="0" err="1" smtClean="0">
                <a:solidFill>
                  <a:prstClr val="white"/>
                </a:solidFill>
                <a:latin typeface="Candara"/>
                <a:ea typeface="ＭＳ Ｐゴシック"/>
                <a:cs typeface="Candara"/>
              </a:rPr>
              <a:t>www.opengeospatial.org</a:t>
            </a:r>
            <a:endParaRPr lang="en-US" sz="2400" dirty="0" smtClean="0">
              <a:solidFill>
                <a:prstClr val="white"/>
              </a:solidFill>
              <a:latin typeface="Candara"/>
              <a:ea typeface="ＭＳ Ｐゴシック"/>
              <a:cs typeface="Candara"/>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6350" y="1277938"/>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0" fontAlgn="base" hangingPunct="0">
              <a:spcBef>
                <a:spcPct val="0"/>
              </a:spcBef>
              <a:spcAft>
                <a:spcPct val="0"/>
              </a:spcAft>
              <a:defRPr/>
            </a:pPr>
            <a:endParaRPr lang="en-US" sz="1400" b="1" dirty="0">
              <a:solidFill>
                <a:srgbClr val="000000"/>
              </a:solidFill>
              <a:latin typeface="Arial"/>
              <a:ea typeface="ＭＳ Ｐゴシック"/>
              <a:cs typeface="ＭＳ Ｐゴシック"/>
            </a:endParaRPr>
          </a:p>
        </p:txBody>
      </p:sp>
      <p:sp>
        <p:nvSpPr>
          <p:cNvPr id="51202" name="TextBox 4"/>
          <p:cNvSpPr txBox="1">
            <a:spLocks noChangeArrowheads="1"/>
          </p:cNvSpPr>
          <p:nvPr/>
        </p:nvSpPr>
        <p:spPr bwMode="auto">
          <a:xfrm>
            <a:off x="685800" y="304800"/>
            <a:ext cx="797401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fontAlgn="base">
              <a:spcBef>
                <a:spcPct val="0"/>
              </a:spcBef>
              <a:spcAft>
                <a:spcPct val="0"/>
              </a:spcAft>
            </a:pPr>
            <a:endParaRPr lang="en-US" sz="2800" smtClean="0">
              <a:solidFill>
                <a:srgbClr val="2362FF"/>
              </a:solidFill>
              <a:latin typeface="Arial" charset="0"/>
            </a:endParaRPr>
          </a:p>
        </p:txBody>
      </p:sp>
      <p:sp>
        <p:nvSpPr>
          <p:cNvPr id="51203" name="Title 1"/>
          <p:cNvSpPr>
            <a:spLocks noGrp="1"/>
          </p:cNvSpPr>
          <p:nvPr>
            <p:ph type="title"/>
          </p:nvPr>
        </p:nvSpPr>
        <p:spPr>
          <a:xfrm>
            <a:off x="685800" y="457200"/>
            <a:ext cx="8458200" cy="484188"/>
          </a:xfrm>
        </p:spPr>
        <p:txBody>
          <a:bodyPr/>
          <a:lstStyle/>
          <a:p>
            <a:r>
              <a:rPr sz="3600" dirty="0">
                <a:solidFill>
                  <a:srgbClr val="000000"/>
                </a:solidFill>
                <a:effectLst>
                  <a:outerShdw blurRad="50800" dist="38100" dir="2700000" algn="tl" rotWithShape="0">
                    <a:srgbClr val="000000">
                      <a:alpha val="43000"/>
                    </a:srgbClr>
                  </a:outerShdw>
                </a:effectLst>
                <a:latin typeface="Candara"/>
                <a:ea typeface="ＭＳ Ｐゴシック" charset="0"/>
                <a:cs typeface="Candara"/>
              </a:rPr>
              <a:t>OGC/WMO </a:t>
            </a:r>
            <a:r>
              <a:rPr b="0" dirty="0">
                <a:solidFill>
                  <a:srgbClr val="000000"/>
                </a:solidFill>
                <a:latin typeface="Candara"/>
                <a:ea typeface="ＭＳ Ｐゴシック" charset="0"/>
                <a:cs typeface="Candara"/>
              </a:rPr>
              <a:t>Hydrology Domain Working </a:t>
            </a:r>
            <a:r>
              <a:rPr b="0" dirty="0" smtClean="0">
                <a:solidFill>
                  <a:srgbClr val="000000"/>
                </a:solidFill>
                <a:latin typeface="Candara"/>
                <a:ea typeface="ＭＳ Ｐゴシック" charset="0"/>
                <a:cs typeface="Candara"/>
              </a:rPr>
              <a:t>Group</a:t>
            </a:r>
            <a:endParaRPr dirty="0">
              <a:solidFill>
                <a:srgbClr val="000000"/>
              </a:solidFill>
              <a:latin typeface="Candara"/>
              <a:ea typeface="ＭＳ Ｐゴシック" charset="0"/>
              <a:cs typeface="Candara"/>
            </a:endParaRPr>
          </a:p>
        </p:txBody>
      </p:sp>
      <p:sp>
        <p:nvSpPr>
          <p:cNvPr id="20" name="Rectangle 19"/>
          <p:cNvSpPr/>
          <p:nvPr/>
        </p:nvSpPr>
        <p:spPr>
          <a:xfrm>
            <a:off x="0" y="5929313"/>
            <a:ext cx="9144000" cy="50800"/>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latin typeface="Arial"/>
              <a:ea typeface="ＭＳ Ｐゴシック"/>
              <a:cs typeface="ＭＳ Ｐゴシック"/>
            </a:endParaRPr>
          </a:p>
        </p:txBody>
      </p:sp>
      <p:sp>
        <p:nvSpPr>
          <p:cNvPr id="22" name="Oval 21"/>
          <p:cNvSpPr>
            <a:spLocks noChangeAspect="1"/>
          </p:cNvSpPr>
          <p:nvPr/>
        </p:nvSpPr>
        <p:spPr bwMode="auto">
          <a:xfrm>
            <a:off x="511256" y="5846914"/>
            <a:ext cx="266700" cy="266700"/>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latin typeface="Arial"/>
              <a:ea typeface="ＭＳ Ｐゴシック"/>
              <a:cs typeface="ＭＳ Ｐゴシック"/>
            </a:endParaRPr>
          </a:p>
        </p:txBody>
      </p:sp>
      <p:sp>
        <p:nvSpPr>
          <p:cNvPr id="51241" name="TextBox 25"/>
          <p:cNvSpPr txBox="1">
            <a:spLocks noChangeArrowheads="1"/>
          </p:cNvSpPr>
          <p:nvPr/>
        </p:nvSpPr>
        <p:spPr bwMode="auto">
          <a:xfrm>
            <a:off x="86550" y="6204078"/>
            <a:ext cx="1138238" cy="553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fontAlgn="base">
              <a:lnSpc>
                <a:spcPts val="1800"/>
              </a:lnSpc>
              <a:spcBef>
                <a:spcPct val="0"/>
              </a:spcBef>
              <a:spcAft>
                <a:spcPct val="0"/>
              </a:spcAft>
            </a:pPr>
            <a:r>
              <a:rPr lang="en-US" sz="1800" dirty="0" smtClean="0">
                <a:solidFill>
                  <a:srgbClr val="DFF0FA"/>
                </a:solidFill>
                <a:latin typeface="Arial" charset="0"/>
              </a:rPr>
              <a:t>2008</a:t>
            </a:r>
          </a:p>
        </p:txBody>
      </p:sp>
      <p:sp>
        <p:nvSpPr>
          <p:cNvPr id="36" name="Oval 35"/>
          <p:cNvSpPr>
            <a:spLocks noChangeAspect="1"/>
          </p:cNvSpPr>
          <p:nvPr/>
        </p:nvSpPr>
        <p:spPr bwMode="auto">
          <a:xfrm>
            <a:off x="1773305" y="5807075"/>
            <a:ext cx="271463" cy="271463"/>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latin typeface="Arial"/>
              <a:ea typeface="ＭＳ Ｐゴシック"/>
              <a:cs typeface="ＭＳ Ｐゴシック"/>
            </a:endParaRPr>
          </a:p>
        </p:txBody>
      </p:sp>
      <p:sp>
        <p:nvSpPr>
          <p:cNvPr id="51239" name="TextBox 36"/>
          <p:cNvSpPr txBox="1">
            <a:spLocks noChangeArrowheads="1"/>
          </p:cNvSpPr>
          <p:nvPr/>
        </p:nvSpPr>
        <p:spPr bwMode="auto">
          <a:xfrm>
            <a:off x="1373288" y="6203673"/>
            <a:ext cx="1138239" cy="55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fontAlgn="base">
              <a:lnSpc>
                <a:spcPts val="1800"/>
              </a:lnSpc>
              <a:spcBef>
                <a:spcPct val="0"/>
              </a:spcBef>
              <a:spcAft>
                <a:spcPct val="0"/>
              </a:spcAft>
            </a:pPr>
            <a:r>
              <a:rPr lang="en-US" sz="1800" dirty="0" smtClean="0">
                <a:solidFill>
                  <a:srgbClr val="DFF0FA"/>
                </a:solidFill>
                <a:latin typeface="Arial" charset="0"/>
              </a:rPr>
              <a:t>2009</a:t>
            </a:r>
          </a:p>
        </p:txBody>
      </p:sp>
      <p:sp>
        <p:nvSpPr>
          <p:cNvPr id="39" name="Oval 38"/>
          <p:cNvSpPr>
            <a:spLocks noChangeAspect="1"/>
          </p:cNvSpPr>
          <p:nvPr/>
        </p:nvSpPr>
        <p:spPr bwMode="auto">
          <a:xfrm>
            <a:off x="3040117" y="5826116"/>
            <a:ext cx="273050" cy="271462"/>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latin typeface="Arial"/>
              <a:ea typeface="ＭＳ Ｐゴシック"/>
              <a:cs typeface="ＭＳ Ｐゴシック"/>
            </a:endParaRPr>
          </a:p>
        </p:txBody>
      </p:sp>
      <p:sp>
        <p:nvSpPr>
          <p:cNvPr id="51237" name="TextBox 39"/>
          <p:cNvSpPr txBox="1">
            <a:spLocks noChangeArrowheads="1"/>
          </p:cNvSpPr>
          <p:nvPr/>
        </p:nvSpPr>
        <p:spPr bwMode="auto">
          <a:xfrm>
            <a:off x="2607524" y="6203366"/>
            <a:ext cx="1138237" cy="554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fontAlgn="base">
              <a:lnSpc>
                <a:spcPts val="1800"/>
              </a:lnSpc>
              <a:spcBef>
                <a:spcPct val="0"/>
              </a:spcBef>
              <a:spcAft>
                <a:spcPct val="0"/>
              </a:spcAft>
            </a:pPr>
            <a:r>
              <a:rPr lang="en-US" sz="1800" dirty="0" smtClean="0">
                <a:solidFill>
                  <a:srgbClr val="DFF0FA"/>
                </a:solidFill>
                <a:latin typeface="Arial" charset="0"/>
              </a:rPr>
              <a:t>2010</a:t>
            </a:r>
          </a:p>
        </p:txBody>
      </p:sp>
      <p:sp>
        <p:nvSpPr>
          <p:cNvPr id="42" name="Oval 41"/>
          <p:cNvSpPr>
            <a:spLocks noChangeAspect="1"/>
          </p:cNvSpPr>
          <p:nvPr/>
        </p:nvSpPr>
        <p:spPr bwMode="auto">
          <a:xfrm>
            <a:off x="6845314" y="5807075"/>
            <a:ext cx="273050" cy="273050"/>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latin typeface="Arial"/>
              <a:ea typeface="ＭＳ Ｐゴシック"/>
              <a:cs typeface="ＭＳ Ｐゴシック"/>
            </a:endParaRPr>
          </a:p>
        </p:txBody>
      </p:sp>
      <p:sp>
        <p:nvSpPr>
          <p:cNvPr id="51235" name="TextBox 42"/>
          <p:cNvSpPr txBox="1">
            <a:spLocks noChangeArrowheads="1"/>
          </p:cNvSpPr>
          <p:nvPr/>
        </p:nvSpPr>
        <p:spPr bwMode="auto">
          <a:xfrm>
            <a:off x="3875922" y="6204011"/>
            <a:ext cx="1138238" cy="55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fontAlgn="base">
              <a:lnSpc>
                <a:spcPts val="1800"/>
              </a:lnSpc>
              <a:spcBef>
                <a:spcPct val="0"/>
              </a:spcBef>
              <a:spcAft>
                <a:spcPct val="0"/>
              </a:spcAft>
            </a:pPr>
            <a:r>
              <a:rPr lang="en-US" sz="1800" dirty="0" smtClean="0">
                <a:solidFill>
                  <a:srgbClr val="DFF0FA"/>
                </a:solidFill>
                <a:latin typeface="Arial" charset="0"/>
              </a:rPr>
              <a:t>2011</a:t>
            </a:r>
          </a:p>
        </p:txBody>
      </p:sp>
      <p:sp>
        <p:nvSpPr>
          <p:cNvPr id="45" name="Oval 44"/>
          <p:cNvSpPr>
            <a:spLocks noChangeAspect="1"/>
          </p:cNvSpPr>
          <p:nvPr/>
        </p:nvSpPr>
        <p:spPr bwMode="auto">
          <a:xfrm>
            <a:off x="8113713" y="5805488"/>
            <a:ext cx="274637" cy="274637"/>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latin typeface="Arial"/>
              <a:ea typeface="ＭＳ Ｐゴシック"/>
              <a:cs typeface="ＭＳ Ｐゴシック"/>
            </a:endParaRPr>
          </a:p>
        </p:txBody>
      </p:sp>
      <p:sp>
        <p:nvSpPr>
          <p:cNvPr id="51233" name="TextBox 45"/>
          <p:cNvSpPr txBox="1">
            <a:spLocks noChangeArrowheads="1"/>
          </p:cNvSpPr>
          <p:nvPr/>
        </p:nvSpPr>
        <p:spPr bwMode="auto">
          <a:xfrm>
            <a:off x="5146675" y="6203742"/>
            <a:ext cx="1138237" cy="55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fontAlgn="base">
              <a:lnSpc>
                <a:spcPts val="1800"/>
              </a:lnSpc>
              <a:spcBef>
                <a:spcPct val="0"/>
              </a:spcBef>
              <a:spcAft>
                <a:spcPct val="0"/>
              </a:spcAft>
            </a:pPr>
            <a:r>
              <a:rPr lang="en-US" sz="1800" dirty="0" smtClean="0">
                <a:solidFill>
                  <a:srgbClr val="DFF0FA"/>
                </a:solidFill>
                <a:latin typeface="Arial" charset="0"/>
              </a:rPr>
              <a:t>2012</a:t>
            </a:r>
          </a:p>
        </p:txBody>
      </p:sp>
      <p:cxnSp>
        <p:nvCxnSpPr>
          <p:cNvPr id="56" name="Straight Connector 55"/>
          <p:cNvCxnSpPr/>
          <p:nvPr/>
        </p:nvCxnSpPr>
        <p:spPr bwMode="auto">
          <a:xfrm flipV="1">
            <a:off x="1932987" y="4303713"/>
            <a:ext cx="0" cy="1503362"/>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cxnSp>
        <p:nvCxnSpPr>
          <p:cNvPr id="21" name="Straight Connector 20"/>
          <p:cNvCxnSpPr/>
          <p:nvPr/>
        </p:nvCxnSpPr>
        <p:spPr bwMode="auto">
          <a:xfrm flipH="1" flipV="1">
            <a:off x="654876" y="3039353"/>
            <a:ext cx="1588" cy="2797829"/>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sp>
        <p:nvSpPr>
          <p:cNvPr id="51227" name="TextBox 50"/>
          <p:cNvSpPr txBox="1">
            <a:spLocks noChangeArrowheads="1"/>
          </p:cNvSpPr>
          <p:nvPr/>
        </p:nvSpPr>
        <p:spPr bwMode="auto">
          <a:xfrm>
            <a:off x="67334" y="2809416"/>
            <a:ext cx="3109309" cy="466217"/>
          </a:xfrm>
          <a:prstGeom prst="rect">
            <a:avLst/>
          </a:prstGeom>
          <a:solidFill>
            <a:schemeClr val="bg1"/>
          </a:solidFill>
          <a:ln w="19050">
            <a:solidFill>
              <a:srgbClr val="00B9F2"/>
            </a:solidFill>
            <a:miter lim="800000"/>
            <a:headEnd/>
            <a:tailEnd/>
          </a:ln>
        </p:spPr>
        <p:txBody>
          <a:bodyPr wrap="none" lIns="0" tIns="0" rIns="0" bIns="0"/>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marL="171450" indent="-171450" fontAlgn="base">
              <a:lnSpc>
                <a:spcPts val="1800"/>
              </a:lnSpc>
              <a:spcBef>
                <a:spcPct val="0"/>
              </a:spcBef>
              <a:spcAft>
                <a:spcPct val="0"/>
              </a:spcAft>
              <a:buFont typeface="Arial"/>
              <a:buChar char="•"/>
            </a:pPr>
            <a:r>
              <a:rPr lang="en-US" sz="1200" b="0" dirty="0" smtClean="0">
                <a:solidFill>
                  <a:srgbClr val="000000"/>
                </a:solidFill>
                <a:latin typeface="Candara"/>
                <a:cs typeface="Candara"/>
              </a:rPr>
              <a:t>Hydrology Domain Working Group formed</a:t>
            </a:r>
          </a:p>
          <a:p>
            <a:pPr marL="171450" indent="-171450" fontAlgn="base">
              <a:lnSpc>
                <a:spcPts val="1800"/>
              </a:lnSpc>
              <a:spcBef>
                <a:spcPct val="0"/>
              </a:spcBef>
              <a:spcAft>
                <a:spcPct val="0"/>
              </a:spcAft>
              <a:buFont typeface="Arial"/>
              <a:buChar char="•"/>
            </a:pPr>
            <a:r>
              <a:rPr lang="en-US" sz="1200" b="0" dirty="0" smtClean="0">
                <a:solidFill>
                  <a:srgbClr val="000000"/>
                </a:solidFill>
                <a:latin typeface="Candara"/>
                <a:cs typeface="Candara"/>
              </a:rPr>
              <a:t>OGC at WMO Commission for Hydrology</a:t>
            </a:r>
          </a:p>
        </p:txBody>
      </p:sp>
      <p:cxnSp>
        <p:nvCxnSpPr>
          <p:cNvPr id="68" name="Straight Connector 67"/>
          <p:cNvCxnSpPr/>
          <p:nvPr/>
        </p:nvCxnSpPr>
        <p:spPr bwMode="auto">
          <a:xfrm flipV="1">
            <a:off x="8251825" y="2774643"/>
            <a:ext cx="0" cy="3041959"/>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grpSp>
        <p:nvGrpSpPr>
          <p:cNvPr id="51219" name="Group 4104"/>
          <p:cNvGrpSpPr>
            <a:grpSpLocks/>
          </p:cNvGrpSpPr>
          <p:nvPr/>
        </p:nvGrpSpPr>
        <p:grpSpPr bwMode="auto">
          <a:xfrm>
            <a:off x="5316645" y="2353794"/>
            <a:ext cx="1435100" cy="515938"/>
            <a:chOff x="7020474" y="2115825"/>
            <a:chExt cx="1434551" cy="515945"/>
          </a:xfrm>
        </p:grpSpPr>
        <p:sp>
          <p:nvSpPr>
            <p:cNvPr id="77" name="TextBox 76"/>
            <p:cNvSpPr txBox="1"/>
            <p:nvPr/>
          </p:nvSpPr>
          <p:spPr>
            <a:xfrm>
              <a:off x="7020474" y="2115825"/>
              <a:ext cx="1434551" cy="515945"/>
            </a:xfrm>
            <a:prstGeom prst="rect">
              <a:avLst/>
            </a:prstGeom>
            <a:solidFill>
              <a:schemeClr val="tx2"/>
            </a:solidFill>
            <a:ln w="19050" cmpd="sng">
              <a:solidFill>
                <a:schemeClr val="accent4">
                  <a:lumMod val="60000"/>
                  <a:lumOff val="40000"/>
                </a:schemeClr>
              </a:solidFill>
            </a:ln>
          </p:spPr>
          <p:txBody>
            <a:bodyPr/>
            <a:lstStyle/>
            <a:p>
              <a:pPr algn="ctr">
                <a:defRPr/>
              </a:pPr>
              <a:endParaRPr lang="en-US" sz="1400" b="1" dirty="0">
                <a:solidFill>
                  <a:prstClr val="white"/>
                </a:solidFill>
                <a:latin typeface="Arial"/>
                <a:ea typeface="ＭＳ Ｐゴシック"/>
                <a:cs typeface="ＭＳ Ｐゴシック"/>
              </a:endParaRPr>
            </a:p>
          </p:txBody>
        </p:sp>
        <p:pic>
          <p:nvPicPr>
            <p:cNvPr id="51222" name="Picture 4"/>
            <p:cNvPicPr>
              <a:picLocks noChangeAspect="1" noChangeArrowheads="1"/>
            </p:cNvPicPr>
            <p:nvPr/>
          </p:nvPicPr>
          <p:blipFill>
            <a:blip r:embed="rId3">
              <a:extLst>
                <a:ext uri="{28A0092B-C50C-407E-A947-70E740481C1C}">
                  <a14:useLocalDpi xmlns:a14="http://schemas.microsoft.com/office/drawing/2010/main" val="0"/>
                </a:ext>
              </a:extLst>
            </a:blip>
            <a:srcRect r="51204" b="38982"/>
            <a:stretch>
              <a:fillRect/>
            </a:stretch>
          </p:blipFill>
          <p:spPr bwMode="auto">
            <a:xfrm>
              <a:off x="7108700" y="2218701"/>
              <a:ext cx="1258652" cy="309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1215" name="Group 52"/>
          <p:cNvGrpSpPr>
            <a:grpSpLocks/>
          </p:cNvGrpSpPr>
          <p:nvPr/>
        </p:nvGrpSpPr>
        <p:grpSpPr bwMode="auto">
          <a:xfrm>
            <a:off x="122339" y="1541462"/>
            <a:ext cx="4778375" cy="485775"/>
            <a:chOff x="-63960" y="1499291"/>
            <a:chExt cx="3428810" cy="499935"/>
          </a:xfrm>
        </p:grpSpPr>
        <p:sp>
          <p:nvSpPr>
            <p:cNvPr id="54" name="Rounded Rectangle 53"/>
            <p:cNvSpPr/>
            <p:nvPr/>
          </p:nvSpPr>
          <p:spPr bwMode="auto">
            <a:xfrm>
              <a:off x="-63960" y="1499291"/>
              <a:ext cx="3428810" cy="499935"/>
            </a:xfrm>
            <a:prstGeom prst="roundRect">
              <a:avLst>
                <a:gd name="adj" fmla="val 11438"/>
              </a:avLst>
            </a:prstGeom>
            <a:solidFill>
              <a:schemeClr val="accent4">
                <a:lumMod val="20000"/>
                <a:lumOff val="80000"/>
              </a:schemeClr>
            </a:solidFill>
            <a:ln w="19050" cmpd="sng">
              <a:solidFill>
                <a:schemeClr val="accent4">
                  <a:lumMod val="60000"/>
                  <a:lumOff val="40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0" fontAlgn="base" hangingPunct="0">
                <a:spcBef>
                  <a:spcPct val="0"/>
                </a:spcBef>
                <a:spcAft>
                  <a:spcPct val="0"/>
                </a:spcAft>
                <a:defRPr/>
              </a:pPr>
              <a:endParaRPr lang="en-US" sz="1400" b="1" dirty="0">
                <a:solidFill>
                  <a:srgbClr val="000000"/>
                </a:solidFill>
                <a:latin typeface="Candara"/>
                <a:ea typeface="ＭＳ Ｐゴシック"/>
                <a:cs typeface="Candara"/>
              </a:endParaRPr>
            </a:p>
          </p:txBody>
        </p:sp>
        <p:sp>
          <p:nvSpPr>
            <p:cNvPr id="51217" name="TextBox 54"/>
            <p:cNvSpPr txBox="1">
              <a:spLocks noChangeArrowheads="1"/>
            </p:cNvSpPr>
            <p:nvPr/>
          </p:nvSpPr>
          <p:spPr bwMode="auto">
            <a:xfrm>
              <a:off x="287645" y="1583718"/>
              <a:ext cx="2724983" cy="285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eaLnBrk="1" fontAlgn="base" hangingPunct="1">
                <a:spcBef>
                  <a:spcPct val="0"/>
                </a:spcBef>
                <a:spcAft>
                  <a:spcPct val="0"/>
                </a:spcAft>
              </a:pPr>
              <a:r>
                <a:rPr lang="en-US" sz="1800" dirty="0" smtClean="0">
                  <a:solidFill>
                    <a:srgbClr val="000000"/>
                  </a:solidFill>
                  <a:latin typeface="Candara"/>
                  <a:cs typeface="Candara"/>
                </a:rPr>
                <a:t>7+ Year International Effort </a:t>
              </a:r>
              <a:r>
                <a:rPr lang="en-US" sz="1800" dirty="0" smtClean="0">
                  <a:solidFill>
                    <a:srgbClr val="2191D2"/>
                  </a:solidFill>
                  <a:latin typeface="Candara"/>
                  <a:cs typeface="Candara"/>
                </a:rPr>
                <a:t>– WaterML</a:t>
              </a:r>
            </a:p>
          </p:txBody>
        </p:sp>
      </p:grpSp>
      <p:cxnSp>
        <p:nvCxnSpPr>
          <p:cNvPr id="46" name="Straight Connector 45"/>
          <p:cNvCxnSpPr/>
          <p:nvPr/>
        </p:nvCxnSpPr>
        <p:spPr bwMode="auto">
          <a:xfrm flipV="1">
            <a:off x="4445041" y="4303713"/>
            <a:ext cx="0" cy="1676401"/>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cxnSp>
        <p:nvCxnSpPr>
          <p:cNvPr id="50" name="Straight Connector 49"/>
          <p:cNvCxnSpPr/>
          <p:nvPr/>
        </p:nvCxnSpPr>
        <p:spPr bwMode="auto">
          <a:xfrm flipV="1">
            <a:off x="5713440" y="2868613"/>
            <a:ext cx="0" cy="3089600"/>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sp>
        <p:nvSpPr>
          <p:cNvPr id="44" name="Oval 43"/>
          <p:cNvSpPr>
            <a:spLocks noChangeAspect="1"/>
          </p:cNvSpPr>
          <p:nvPr/>
        </p:nvSpPr>
        <p:spPr bwMode="auto">
          <a:xfrm>
            <a:off x="4308516" y="5850083"/>
            <a:ext cx="273050" cy="271462"/>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latin typeface="Arial"/>
              <a:ea typeface="ＭＳ Ｐゴシック"/>
              <a:cs typeface="ＭＳ Ｐゴシック"/>
            </a:endParaRPr>
          </a:p>
        </p:txBody>
      </p:sp>
      <p:sp>
        <p:nvSpPr>
          <p:cNvPr id="51" name="Oval 50"/>
          <p:cNvSpPr>
            <a:spLocks noChangeAspect="1"/>
          </p:cNvSpPr>
          <p:nvPr/>
        </p:nvSpPr>
        <p:spPr bwMode="auto">
          <a:xfrm>
            <a:off x="5576915" y="5828182"/>
            <a:ext cx="273050" cy="271462"/>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latin typeface="Arial"/>
              <a:ea typeface="ＭＳ Ｐゴシック"/>
              <a:cs typeface="ＭＳ Ｐゴシック"/>
            </a:endParaRPr>
          </a:p>
        </p:txBody>
      </p:sp>
      <p:sp>
        <p:nvSpPr>
          <p:cNvPr id="52" name="TextBox 25"/>
          <p:cNvSpPr txBox="1">
            <a:spLocks noChangeArrowheads="1"/>
          </p:cNvSpPr>
          <p:nvPr/>
        </p:nvSpPr>
        <p:spPr bwMode="auto">
          <a:xfrm>
            <a:off x="6391727" y="6203601"/>
            <a:ext cx="1138238" cy="553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fontAlgn="base">
              <a:lnSpc>
                <a:spcPts val="1800"/>
              </a:lnSpc>
              <a:spcBef>
                <a:spcPct val="0"/>
              </a:spcBef>
              <a:spcAft>
                <a:spcPct val="0"/>
              </a:spcAft>
            </a:pPr>
            <a:r>
              <a:rPr lang="en-US" sz="1800" dirty="0" smtClean="0">
                <a:solidFill>
                  <a:srgbClr val="DFF0FA"/>
                </a:solidFill>
                <a:latin typeface="Arial" charset="0"/>
              </a:rPr>
              <a:t>2013</a:t>
            </a:r>
          </a:p>
        </p:txBody>
      </p:sp>
      <p:sp>
        <p:nvSpPr>
          <p:cNvPr id="53" name="TextBox 36"/>
          <p:cNvSpPr txBox="1">
            <a:spLocks noChangeArrowheads="1"/>
          </p:cNvSpPr>
          <p:nvPr/>
        </p:nvSpPr>
        <p:spPr bwMode="auto">
          <a:xfrm>
            <a:off x="7678465" y="6203196"/>
            <a:ext cx="1138239" cy="55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fontAlgn="base">
              <a:lnSpc>
                <a:spcPts val="1800"/>
              </a:lnSpc>
              <a:spcBef>
                <a:spcPct val="0"/>
              </a:spcBef>
              <a:spcAft>
                <a:spcPct val="0"/>
              </a:spcAft>
            </a:pPr>
            <a:r>
              <a:rPr lang="en-US" sz="1800" dirty="0" smtClean="0">
                <a:solidFill>
                  <a:srgbClr val="DFF0FA"/>
                </a:solidFill>
                <a:latin typeface="Arial" charset="0"/>
              </a:rPr>
              <a:t>2014</a:t>
            </a:r>
          </a:p>
        </p:txBody>
      </p:sp>
      <p:cxnSp>
        <p:nvCxnSpPr>
          <p:cNvPr id="62" name="Straight Connector 61"/>
          <p:cNvCxnSpPr/>
          <p:nvPr/>
        </p:nvCxnSpPr>
        <p:spPr bwMode="auto">
          <a:xfrm flipV="1">
            <a:off x="6978111" y="3952321"/>
            <a:ext cx="33798" cy="1837293"/>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cxnSp>
        <p:nvCxnSpPr>
          <p:cNvPr id="64" name="Straight Connector 63"/>
          <p:cNvCxnSpPr>
            <a:stCxn id="39" idx="0"/>
          </p:cNvCxnSpPr>
          <p:nvPr/>
        </p:nvCxnSpPr>
        <p:spPr bwMode="auto">
          <a:xfrm flipV="1">
            <a:off x="3176640" y="4342625"/>
            <a:ext cx="1" cy="1483491"/>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sp>
        <p:nvSpPr>
          <p:cNvPr id="51225" name="TextBox 51"/>
          <p:cNvSpPr txBox="1">
            <a:spLocks noChangeArrowheads="1"/>
          </p:cNvSpPr>
          <p:nvPr/>
        </p:nvSpPr>
        <p:spPr bwMode="auto">
          <a:xfrm>
            <a:off x="3008347" y="4196664"/>
            <a:ext cx="5520057" cy="1199376"/>
          </a:xfrm>
          <a:prstGeom prst="rect">
            <a:avLst/>
          </a:prstGeom>
          <a:solidFill>
            <a:schemeClr val="bg1"/>
          </a:solidFill>
          <a:ln w="19050">
            <a:solidFill>
              <a:srgbClr val="00B9F2"/>
            </a:solidFill>
            <a:miter lim="800000"/>
            <a:headEnd/>
            <a:tailEnd/>
          </a:ln>
        </p:spPr>
        <p:txBody>
          <a:bodyPr wrap="none" lIns="0" tIns="0" rIns="0" bIns="0"/>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fontAlgn="base">
              <a:lnSpc>
                <a:spcPts val="1800"/>
              </a:lnSpc>
              <a:spcBef>
                <a:spcPct val="0"/>
              </a:spcBef>
              <a:spcAft>
                <a:spcPct val="0"/>
              </a:spcAft>
            </a:pPr>
            <a:r>
              <a:rPr lang="en-US" sz="1400" b="0" dirty="0" smtClean="0">
                <a:solidFill>
                  <a:srgbClr val="000000"/>
                </a:solidFill>
                <a:latin typeface="Candara"/>
                <a:cs typeface="Candara"/>
              </a:rPr>
              <a:t>Technical Meetings every 3 months</a:t>
            </a:r>
            <a:endParaRPr lang="en-US" sz="1400" b="0" dirty="0">
              <a:solidFill>
                <a:srgbClr val="000000"/>
              </a:solidFill>
              <a:latin typeface="Candara"/>
              <a:cs typeface="Candara"/>
            </a:endParaRPr>
          </a:p>
          <a:p>
            <a:pPr algn="ctr" fontAlgn="base">
              <a:lnSpc>
                <a:spcPts val="1800"/>
              </a:lnSpc>
              <a:spcBef>
                <a:spcPct val="0"/>
              </a:spcBef>
              <a:spcAft>
                <a:spcPct val="0"/>
              </a:spcAft>
            </a:pPr>
            <a:r>
              <a:rPr lang="en-US" sz="1400" b="0" dirty="0" smtClean="0">
                <a:solidFill>
                  <a:srgbClr val="000000"/>
                </a:solidFill>
                <a:latin typeface="Candara"/>
                <a:cs typeface="Candara"/>
              </a:rPr>
              <a:t>Five Interoperability Experiments</a:t>
            </a:r>
            <a:br>
              <a:rPr lang="en-US" sz="1400" b="0" dirty="0" smtClean="0">
                <a:solidFill>
                  <a:srgbClr val="000000"/>
                </a:solidFill>
                <a:latin typeface="Candara"/>
                <a:cs typeface="Candara"/>
              </a:rPr>
            </a:br>
            <a:r>
              <a:rPr lang="en-US" sz="1400" b="0" dirty="0" smtClean="0">
                <a:solidFill>
                  <a:srgbClr val="000000"/>
                </a:solidFill>
                <a:latin typeface="Candara"/>
                <a:cs typeface="Candara"/>
              </a:rPr>
              <a:t> (Surface water, groundwater, ratings-gaugings)</a:t>
            </a:r>
          </a:p>
          <a:p>
            <a:pPr algn="ctr" fontAlgn="base">
              <a:lnSpc>
                <a:spcPts val="1800"/>
              </a:lnSpc>
              <a:spcBef>
                <a:spcPct val="0"/>
              </a:spcBef>
              <a:spcAft>
                <a:spcPct val="0"/>
              </a:spcAft>
            </a:pPr>
            <a:r>
              <a:rPr lang="en-US" sz="1400" b="0" dirty="0" smtClean="0">
                <a:solidFill>
                  <a:srgbClr val="000000"/>
                </a:solidFill>
                <a:latin typeface="Candara"/>
                <a:cs typeface="Candara"/>
              </a:rPr>
              <a:t>Annual week-long workshops</a:t>
            </a:r>
          </a:p>
          <a:p>
            <a:pPr algn="ctr" fontAlgn="base">
              <a:lnSpc>
                <a:spcPts val="1800"/>
              </a:lnSpc>
              <a:spcBef>
                <a:spcPct val="0"/>
              </a:spcBef>
              <a:spcAft>
                <a:spcPct val="0"/>
              </a:spcAft>
            </a:pPr>
            <a:r>
              <a:rPr lang="en-US" sz="1400" b="0" dirty="0" smtClean="0">
                <a:solidFill>
                  <a:srgbClr val="000000"/>
                </a:solidFill>
                <a:latin typeface="Candara"/>
                <a:cs typeface="Candara"/>
              </a:rPr>
              <a:t>Involvement by many countries</a:t>
            </a:r>
          </a:p>
        </p:txBody>
      </p:sp>
      <p:sp>
        <p:nvSpPr>
          <p:cNvPr id="58" name="TextBox 57"/>
          <p:cNvSpPr txBox="1"/>
          <p:nvPr/>
        </p:nvSpPr>
        <p:spPr bwMode="auto">
          <a:xfrm>
            <a:off x="7324150" y="2362200"/>
            <a:ext cx="1575663" cy="508014"/>
          </a:xfrm>
          <a:prstGeom prst="rect">
            <a:avLst/>
          </a:prstGeom>
          <a:solidFill>
            <a:schemeClr val="tx2">
              <a:lumMod val="75000"/>
              <a:lumOff val="25000"/>
            </a:schemeClr>
          </a:solidFill>
          <a:ln w="19050" cmpd="sng">
            <a:solidFill>
              <a:schemeClr val="accent4">
                <a:lumMod val="60000"/>
                <a:lumOff val="40000"/>
              </a:schemeClr>
            </a:solidFill>
          </a:ln>
        </p:spPr>
        <p:txBody>
          <a:bodyPr/>
          <a:lstStyle/>
          <a:p>
            <a:pPr algn="ctr">
              <a:defRPr/>
            </a:pPr>
            <a:endParaRPr lang="en-US" sz="1400" b="1" dirty="0">
              <a:solidFill>
                <a:prstClr val="white"/>
              </a:solidFill>
              <a:latin typeface="Arial"/>
              <a:ea typeface="ＭＳ Ｐゴシック"/>
              <a:cs typeface="ＭＳ Ｐゴシック"/>
            </a:endParaRPr>
          </a:p>
        </p:txBody>
      </p:sp>
      <p:sp>
        <p:nvSpPr>
          <p:cNvPr id="12" name="TextBox 11"/>
          <p:cNvSpPr txBox="1"/>
          <p:nvPr/>
        </p:nvSpPr>
        <p:spPr>
          <a:xfrm>
            <a:off x="7324150" y="2362200"/>
            <a:ext cx="1541449" cy="503548"/>
          </a:xfrm>
          <a:prstGeom prst="rect">
            <a:avLst/>
          </a:prstGeom>
          <a:solidFill>
            <a:schemeClr val="tx2"/>
          </a:solidFill>
          <a:effectLst/>
        </p:spPr>
        <p:txBody>
          <a:bodyPr wrap="square" lIns="0" tIns="0" rIns="0" bIns="0" rtlCol="0" anchor="ctr">
            <a:noAutofit/>
          </a:bodyPr>
          <a:lstStyle/>
          <a:p>
            <a:pPr algn="ctr" eaLnBrk="0" hangingPunct="0">
              <a:lnSpc>
                <a:spcPct val="90000"/>
              </a:lnSpc>
            </a:pPr>
            <a:r>
              <a:rPr lang="en-US" sz="1600" dirty="0" smtClean="0">
                <a:solidFill>
                  <a:srgbClr val="FFFFFF"/>
                </a:solidFill>
                <a:effectLst>
                  <a:outerShdw blurRad="50800" dist="38100" dir="2700000" algn="tl" rotWithShape="0">
                    <a:srgbClr val="000000">
                      <a:alpha val="43000"/>
                    </a:srgbClr>
                  </a:outerShdw>
                </a:effectLst>
                <a:latin typeface="Candara"/>
                <a:ea typeface="+mn-ea"/>
                <a:cs typeface="Candara"/>
              </a:rPr>
              <a:t>WML2 Part 2</a:t>
            </a:r>
            <a:br>
              <a:rPr lang="en-US" sz="1600" dirty="0" smtClean="0">
                <a:solidFill>
                  <a:srgbClr val="FFFFFF"/>
                </a:solidFill>
                <a:effectLst>
                  <a:outerShdw blurRad="50800" dist="38100" dir="2700000" algn="tl" rotWithShape="0">
                    <a:srgbClr val="000000">
                      <a:alpha val="43000"/>
                    </a:srgbClr>
                  </a:outerShdw>
                </a:effectLst>
                <a:latin typeface="Candara"/>
                <a:ea typeface="+mn-ea"/>
                <a:cs typeface="Candara"/>
              </a:rPr>
            </a:br>
            <a:r>
              <a:rPr lang="en-US" sz="1400" dirty="0" smtClean="0">
                <a:solidFill>
                  <a:srgbClr val="FFFFFF"/>
                </a:solidFill>
                <a:effectLst>
                  <a:outerShdw blurRad="50800" dist="38100" dir="2700000" algn="tl" rotWithShape="0">
                    <a:srgbClr val="000000">
                      <a:alpha val="43000"/>
                    </a:srgbClr>
                  </a:outerShdw>
                </a:effectLst>
                <a:latin typeface="Candara"/>
                <a:ea typeface="+mn-ea"/>
                <a:cs typeface="Candara"/>
              </a:rPr>
              <a:t>Ratings-Gaugings</a:t>
            </a:r>
          </a:p>
        </p:txBody>
      </p:sp>
      <p:sp>
        <p:nvSpPr>
          <p:cNvPr id="48" name="Rectangle 47"/>
          <p:cNvSpPr>
            <a:spLocks noChangeArrowheads="1"/>
          </p:cNvSpPr>
          <p:nvPr/>
        </p:nvSpPr>
        <p:spPr bwMode="auto">
          <a:xfrm>
            <a:off x="979488" y="6525117"/>
            <a:ext cx="7208344" cy="276999"/>
          </a:xfrm>
          <a:prstGeom prst="rect">
            <a:avLst/>
          </a:prstGeom>
          <a:solidFill>
            <a:schemeClr val="bg1">
              <a:alpha val="59000"/>
            </a:schemeClr>
          </a:solidFill>
          <a:ln w="19050">
            <a:solidFill>
              <a:srgbClr val="00B9F2"/>
            </a:solidFill>
            <a:miter lim="800000"/>
            <a:headEnd/>
            <a:tailEnd/>
          </a:ln>
        </p:spPr>
        <p:txBody>
          <a:bodyPr wrap="square">
            <a:spAutoFit/>
          </a:bodyPr>
          <a:lstStyle/>
          <a:p>
            <a:pPr algn="ctr" fontAlgn="base">
              <a:spcBef>
                <a:spcPct val="0"/>
              </a:spcBef>
              <a:spcAft>
                <a:spcPct val="0"/>
              </a:spcAft>
            </a:pPr>
            <a:r>
              <a:rPr lang="en-US" sz="1200" i="1" dirty="0" smtClean="0">
                <a:solidFill>
                  <a:srgbClr val="000000"/>
                </a:solidFill>
                <a:latin typeface="Arial" charset="0"/>
                <a:ea typeface="ＭＳ Ｐゴシック" charset="0"/>
                <a:cs typeface="ＭＳ Ｐゴシック" charset="0"/>
              </a:rPr>
              <a:t>Acknowledgements</a:t>
            </a:r>
            <a:r>
              <a:rPr lang="en-US" sz="1200" dirty="0" smtClean="0">
                <a:solidFill>
                  <a:srgbClr val="000000"/>
                </a:solidFill>
                <a:latin typeface="Arial" charset="0"/>
                <a:ea typeface="ＭＳ Ｐゴシック" charset="0"/>
                <a:cs typeface="ＭＳ Ｐゴシック" charset="0"/>
              </a:rPr>
              <a:t>: OGC, WMO,  GRDC, NWS, CUAHSI, BoM/CSIRO, USGS, GSC, Kisters, …….</a:t>
            </a:r>
          </a:p>
        </p:txBody>
      </p:sp>
      <p:sp>
        <p:nvSpPr>
          <p:cNvPr id="63" name="Rectangle 6"/>
          <p:cNvSpPr>
            <a:spLocks noChangeArrowheads="1"/>
          </p:cNvSpPr>
          <p:nvPr/>
        </p:nvSpPr>
        <p:spPr bwMode="auto">
          <a:xfrm>
            <a:off x="7125710" y="1885429"/>
            <a:ext cx="1960865" cy="461665"/>
          </a:xfrm>
          <a:prstGeom prst="rect">
            <a:avLst/>
          </a:prstGeom>
          <a:solidFill>
            <a:schemeClr val="bg1"/>
          </a:solidFill>
          <a:ln w="19050">
            <a:solidFill>
              <a:srgbClr val="00B9F2"/>
            </a:solidFill>
            <a:miter lim="800000"/>
            <a:headEnd/>
            <a:tailEnd/>
          </a:ln>
        </p:spPr>
        <p:txBody>
          <a:bodyPr wrap="square">
            <a:spAutoFit/>
          </a:bodyPr>
          <a:lstStyle/>
          <a:p>
            <a:pPr algn="ctr" fontAlgn="base">
              <a:spcBef>
                <a:spcPct val="0"/>
              </a:spcBef>
              <a:spcAft>
                <a:spcPct val="0"/>
              </a:spcAft>
            </a:pPr>
            <a:r>
              <a:rPr lang="en-US" sz="1200" b="1" dirty="0" smtClean="0">
                <a:solidFill>
                  <a:srgbClr val="000000"/>
                </a:solidFill>
                <a:latin typeface="Arial" charset="0"/>
                <a:ea typeface="ＭＳ Ｐゴシック" charset="0"/>
                <a:cs typeface="ＭＳ Ｐゴシック" charset="0"/>
              </a:rPr>
              <a:t>Stage-Discharge values for one cross-section</a:t>
            </a:r>
          </a:p>
        </p:txBody>
      </p:sp>
      <p:sp>
        <p:nvSpPr>
          <p:cNvPr id="51220" name="Rectangle 6"/>
          <p:cNvSpPr>
            <a:spLocks noChangeArrowheads="1"/>
          </p:cNvSpPr>
          <p:nvPr/>
        </p:nvSpPr>
        <p:spPr bwMode="auto">
          <a:xfrm>
            <a:off x="5091580" y="1884200"/>
            <a:ext cx="1920052" cy="461665"/>
          </a:xfrm>
          <a:prstGeom prst="rect">
            <a:avLst/>
          </a:prstGeom>
          <a:solidFill>
            <a:schemeClr val="bg1"/>
          </a:solidFill>
          <a:ln w="19050">
            <a:solidFill>
              <a:srgbClr val="00B9F2"/>
            </a:solidFill>
            <a:miter lim="800000"/>
            <a:headEnd/>
            <a:tailEnd/>
          </a:ln>
        </p:spPr>
        <p:txBody>
          <a:bodyPr wrap="square">
            <a:spAutoFit/>
          </a:bodyPr>
          <a:lstStyle/>
          <a:p>
            <a:pPr algn="ctr" fontAlgn="base">
              <a:spcBef>
                <a:spcPct val="0"/>
              </a:spcBef>
              <a:spcAft>
                <a:spcPct val="0"/>
              </a:spcAft>
            </a:pPr>
            <a:r>
              <a:rPr lang="en-US" sz="1200" b="1" dirty="0" smtClean="0">
                <a:solidFill>
                  <a:srgbClr val="000000"/>
                </a:solidFill>
                <a:latin typeface="Arial" charset="0"/>
                <a:ea typeface="ＭＳ Ｐゴシック" charset="0"/>
                <a:cs typeface="ＭＳ Ｐゴシック" charset="0"/>
              </a:rPr>
              <a:t>A time series for one variable at one location</a:t>
            </a:r>
          </a:p>
        </p:txBody>
      </p:sp>
      <p:sp>
        <p:nvSpPr>
          <p:cNvPr id="16" name="TextBox 15"/>
          <p:cNvSpPr txBox="1"/>
          <p:nvPr/>
        </p:nvSpPr>
        <p:spPr>
          <a:xfrm>
            <a:off x="7210197" y="1591467"/>
            <a:ext cx="1689616" cy="268670"/>
          </a:xfrm>
          <a:prstGeom prst="rect">
            <a:avLst/>
          </a:prstGeom>
          <a:noFill/>
          <a:effectLst/>
        </p:spPr>
        <p:txBody>
          <a:bodyPr wrap="square" lIns="0" tIns="0" rIns="0" bIns="0" rtlCol="0">
            <a:noAutofit/>
          </a:bodyPr>
          <a:lstStyle/>
          <a:p>
            <a:pPr algn="ctr" eaLnBrk="0" hangingPunct="0">
              <a:lnSpc>
                <a:spcPts val="1800"/>
              </a:lnSpc>
            </a:pPr>
            <a:r>
              <a:rPr lang="en-US" sz="1400" i="1" dirty="0" smtClean="0">
                <a:solidFill>
                  <a:schemeClr val="bg1">
                    <a:lumMod val="50000"/>
                  </a:schemeClr>
                </a:solidFill>
                <a:ea typeface="+mn-ea"/>
                <a:cs typeface="+mn-cs"/>
              </a:rPr>
              <a:t>(draft pending)</a:t>
            </a:r>
          </a:p>
        </p:txBody>
      </p:sp>
      <p:sp>
        <p:nvSpPr>
          <p:cNvPr id="47" name="TextBox 51"/>
          <p:cNvSpPr txBox="1">
            <a:spLocks noChangeArrowheads="1"/>
          </p:cNvSpPr>
          <p:nvPr/>
        </p:nvSpPr>
        <p:spPr bwMode="auto">
          <a:xfrm>
            <a:off x="728732" y="3514520"/>
            <a:ext cx="2215070" cy="1000230"/>
          </a:xfrm>
          <a:prstGeom prst="rect">
            <a:avLst/>
          </a:prstGeom>
          <a:solidFill>
            <a:schemeClr val="bg1"/>
          </a:solidFill>
          <a:ln w="19050">
            <a:solidFill>
              <a:srgbClr val="00B9F2"/>
            </a:solidFill>
            <a:miter lim="800000"/>
            <a:headEnd/>
            <a:tailEnd/>
          </a:ln>
        </p:spPr>
        <p:txBody>
          <a:bodyPr wrap="none" lIns="0" tIns="0" rIns="0" bIns="0"/>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fontAlgn="base">
              <a:lnSpc>
                <a:spcPct val="90000"/>
              </a:lnSpc>
              <a:spcBef>
                <a:spcPct val="0"/>
              </a:spcBef>
              <a:spcAft>
                <a:spcPct val="0"/>
              </a:spcAft>
            </a:pPr>
            <a:r>
              <a:rPr lang="en-US" sz="1200" b="0" dirty="0" smtClean="0">
                <a:solidFill>
                  <a:srgbClr val="000000"/>
                </a:solidFill>
                <a:latin typeface="Candara"/>
                <a:cs typeface="Candara"/>
              </a:rPr>
              <a:t>Memorandum of Understanding </a:t>
            </a:r>
            <a:br>
              <a:rPr lang="en-US" sz="1200" b="0" dirty="0" smtClean="0">
                <a:solidFill>
                  <a:srgbClr val="000000"/>
                </a:solidFill>
                <a:latin typeface="Candara"/>
                <a:cs typeface="Candara"/>
              </a:rPr>
            </a:br>
            <a:r>
              <a:rPr lang="en-US" sz="1200" b="0" dirty="0" smtClean="0">
                <a:solidFill>
                  <a:srgbClr val="000000"/>
                </a:solidFill>
                <a:latin typeface="Candara"/>
                <a:cs typeface="Candara"/>
              </a:rPr>
              <a:t>between the </a:t>
            </a:r>
            <a:br>
              <a:rPr lang="en-US" sz="1200" b="0" dirty="0" smtClean="0">
                <a:solidFill>
                  <a:srgbClr val="000000"/>
                </a:solidFill>
                <a:latin typeface="Candara"/>
                <a:cs typeface="Candara"/>
              </a:rPr>
            </a:br>
            <a:r>
              <a:rPr lang="en-US" sz="1200" b="0" dirty="0" smtClean="0">
                <a:solidFill>
                  <a:srgbClr val="000000"/>
                </a:solidFill>
                <a:latin typeface="Candara"/>
                <a:cs typeface="Candara"/>
              </a:rPr>
              <a:t>World Meteorological</a:t>
            </a:r>
            <a:br>
              <a:rPr lang="en-US" sz="1200" b="0" dirty="0" smtClean="0">
                <a:solidFill>
                  <a:srgbClr val="000000"/>
                </a:solidFill>
                <a:latin typeface="Candara"/>
                <a:cs typeface="Candara"/>
              </a:rPr>
            </a:br>
            <a:r>
              <a:rPr lang="en-US" sz="1200" b="0" dirty="0" smtClean="0">
                <a:solidFill>
                  <a:srgbClr val="000000"/>
                </a:solidFill>
                <a:latin typeface="Candara"/>
                <a:cs typeface="Candara"/>
              </a:rPr>
              <a:t>Organization </a:t>
            </a:r>
            <a:br>
              <a:rPr lang="en-US" sz="1200" b="0" dirty="0" smtClean="0">
                <a:solidFill>
                  <a:srgbClr val="000000"/>
                </a:solidFill>
                <a:latin typeface="Candara"/>
                <a:cs typeface="Candara"/>
              </a:rPr>
            </a:br>
            <a:r>
              <a:rPr lang="en-US" sz="1200" b="0" dirty="0" smtClean="0">
                <a:solidFill>
                  <a:srgbClr val="000000"/>
                </a:solidFill>
                <a:latin typeface="Candara"/>
                <a:cs typeface="Candara"/>
              </a:rPr>
              <a:t>and the </a:t>
            </a:r>
            <a:br>
              <a:rPr lang="en-US" sz="1200" b="0" dirty="0" smtClean="0">
                <a:solidFill>
                  <a:srgbClr val="000000"/>
                </a:solidFill>
                <a:latin typeface="Candara"/>
                <a:cs typeface="Candara"/>
              </a:rPr>
            </a:br>
            <a:r>
              <a:rPr lang="en-US" sz="1200" b="0" dirty="0" smtClean="0">
                <a:solidFill>
                  <a:srgbClr val="000000"/>
                </a:solidFill>
                <a:latin typeface="Candara"/>
                <a:cs typeface="Candara"/>
              </a:rPr>
              <a:t>Open Geospatial Consortium</a:t>
            </a:r>
          </a:p>
        </p:txBody>
      </p:sp>
      <p:sp>
        <p:nvSpPr>
          <p:cNvPr id="59" name="Rectangle 6"/>
          <p:cNvSpPr>
            <a:spLocks noChangeArrowheads="1"/>
          </p:cNvSpPr>
          <p:nvPr/>
        </p:nvSpPr>
        <p:spPr bwMode="auto">
          <a:xfrm>
            <a:off x="6751745" y="3106701"/>
            <a:ext cx="1776659" cy="830997"/>
          </a:xfrm>
          <a:prstGeom prst="rect">
            <a:avLst/>
          </a:prstGeom>
          <a:solidFill>
            <a:schemeClr val="tx2"/>
          </a:solidFill>
          <a:ln w="19050">
            <a:solidFill>
              <a:srgbClr val="00B9F2"/>
            </a:solidFill>
            <a:miter lim="800000"/>
            <a:headEnd/>
            <a:tailEnd/>
          </a:ln>
        </p:spPr>
        <p:txBody>
          <a:bodyPr wrap="square">
            <a:spAutoFit/>
          </a:bodyPr>
          <a:lstStyle/>
          <a:p>
            <a:pPr algn="ctr" fontAlgn="base">
              <a:spcBef>
                <a:spcPct val="0"/>
              </a:spcBef>
              <a:spcAft>
                <a:spcPct val="0"/>
              </a:spcAft>
            </a:pPr>
            <a:r>
              <a:rPr lang="en-US" sz="1200" dirty="0" smtClean="0">
                <a:solidFill>
                  <a:schemeClr val="bg1"/>
                </a:solidFill>
                <a:latin typeface="Candara"/>
                <a:ea typeface="ＭＳ Ｐゴシック" charset="0"/>
                <a:cs typeface="Candara"/>
              </a:rPr>
              <a:t>Sensor Observation Service 2.0 </a:t>
            </a:r>
          </a:p>
          <a:p>
            <a:pPr algn="ctr" fontAlgn="base">
              <a:spcBef>
                <a:spcPct val="0"/>
              </a:spcBef>
              <a:spcAft>
                <a:spcPct val="0"/>
              </a:spcAft>
            </a:pPr>
            <a:r>
              <a:rPr lang="en-US" sz="1200" dirty="0" smtClean="0">
                <a:solidFill>
                  <a:schemeClr val="bg1"/>
                </a:solidFill>
                <a:latin typeface="Candara"/>
                <a:ea typeface="ＭＳ Ｐゴシック" charset="0"/>
                <a:cs typeface="Candara"/>
              </a:rPr>
              <a:t>Hydrology Profile</a:t>
            </a:r>
          </a:p>
          <a:p>
            <a:pPr algn="ctr" fontAlgn="base">
              <a:spcBef>
                <a:spcPct val="0"/>
              </a:spcBef>
              <a:spcAft>
                <a:spcPct val="0"/>
              </a:spcAft>
            </a:pPr>
            <a:r>
              <a:rPr lang="en-US" sz="1200" dirty="0" smtClean="0">
                <a:solidFill>
                  <a:schemeClr val="bg1"/>
                </a:solidFill>
                <a:latin typeface="Candara"/>
                <a:ea typeface="ＭＳ Ｐゴシック" charset="0"/>
                <a:cs typeface="Candara"/>
              </a:rPr>
              <a:t>Best Practice</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usgs-graph-gage ht 2wk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9812" y="2987627"/>
            <a:ext cx="4594187" cy="3027618"/>
          </a:xfrm>
          <a:prstGeom prst="rect">
            <a:avLst/>
          </a:prstGeom>
        </p:spPr>
      </p:pic>
      <p:sp>
        <p:nvSpPr>
          <p:cNvPr id="905497" name="Rectangle 281"/>
          <p:cNvSpPr>
            <a:spLocks noChangeArrowheads="1"/>
          </p:cNvSpPr>
          <p:nvPr/>
        </p:nvSpPr>
        <p:spPr bwMode="auto">
          <a:xfrm>
            <a:off x="67871" y="6051332"/>
            <a:ext cx="9077424" cy="707886"/>
          </a:xfrm>
          <a:prstGeom prst="rect">
            <a:avLst/>
          </a:prstGeom>
          <a:noFill/>
          <a:ln w="9525">
            <a:noFill/>
            <a:miter lim="800000"/>
            <a:headEnd/>
            <a:tailEnd/>
          </a:ln>
        </p:spPr>
        <p:txBody>
          <a:bodyPr wrap="none">
            <a:spAutoFit/>
          </a:bodyPr>
          <a:lstStyle/>
          <a:p>
            <a:pPr marL="342900" indent="-342900" fontAlgn="base">
              <a:spcBef>
                <a:spcPct val="0"/>
              </a:spcBef>
              <a:spcAft>
                <a:spcPct val="0"/>
              </a:spcAft>
            </a:pPr>
            <a:r>
              <a:rPr lang="en-AU" sz="2000" dirty="0">
                <a:solidFill>
                  <a:srgbClr val="0F3277"/>
                </a:solidFill>
                <a:latin typeface="Candara"/>
                <a:ea typeface="ＭＳ Ｐゴシック"/>
                <a:cs typeface="Candara"/>
              </a:rPr>
              <a:t>An </a:t>
            </a:r>
            <a:r>
              <a:rPr lang="en-AU" sz="2000" b="1" dirty="0">
                <a:solidFill>
                  <a:srgbClr val="FF0066"/>
                </a:solidFill>
                <a:latin typeface="Candara"/>
                <a:ea typeface="ＭＳ Ｐゴシック"/>
                <a:cs typeface="Candara"/>
              </a:rPr>
              <a:t>Observation</a:t>
            </a:r>
            <a:r>
              <a:rPr lang="en-AU" sz="2000" dirty="0">
                <a:solidFill>
                  <a:srgbClr val="0F3277"/>
                </a:solidFill>
                <a:latin typeface="Candara"/>
                <a:ea typeface="ＭＳ Ｐゴシック"/>
                <a:cs typeface="Candara"/>
              </a:rPr>
              <a:t> is an action whose </a:t>
            </a:r>
            <a:r>
              <a:rPr lang="en-AU" sz="2000" b="1" dirty="0">
                <a:solidFill>
                  <a:srgbClr val="A3CA4B">
                    <a:lumMod val="75000"/>
                  </a:srgbClr>
                </a:solidFill>
                <a:latin typeface="Candara"/>
                <a:ea typeface="ＭＳ Ｐゴシック"/>
                <a:cs typeface="Candara"/>
              </a:rPr>
              <a:t>result</a:t>
            </a:r>
            <a:r>
              <a:rPr lang="en-AU" sz="2000" dirty="0">
                <a:solidFill>
                  <a:srgbClr val="A3CA4B">
                    <a:lumMod val="75000"/>
                  </a:srgbClr>
                </a:solidFill>
                <a:latin typeface="Candara"/>
                <a:ea typeface="ＭＳ Ｐゴシック"/>
                <a:cs typeface="Candara"/>
              </a:rPr>
              <a:t> </a:t>
            </a:r>
            <a:r>
              <a:rPr lang="en-AU" sz="2000" dirty="0">
                <a:solidFill>
                  <a:srgbClr val="0F3277"/>
                </a:solidFill>
                <a:latin typeface="Candara"/>
                <a:ea typeface="ＭＳ Ｐゴシック"/>
                <a:cs typeface="Candara"/>
              </a:rPr>
              <a:t>is an estimate of the value </a:t>
            </a:r>
            <a:r>
              <a:rPr lang="en-AU" sz="2000" dirty="0" smtClean="0">
                <a:solidFill>
                  <a:srgbClr val="0F3277"/>
                </a:solidFill>
                <a:latin typeface="Candara"/>
                <a:ea typeface="ＭＳ Ｐゴシック"/>
                <a:cs typeface="Candara"/>
              </a:rPr>
              <a:t>of </a:t>
            </a:r>
            <a:br>
              <a:rPr lang="en-AU" sz="2000" dirty="0" smtClean="0">
                <a:solidFill>
                  <a:srgbClr val="0F3277"/>
                </a:solidFill>
                <a:latin typeface="Candara"/>
                <a:ea typeface="ＭＳ Ｐゴシック"/>
                <a:cs typeface="Candara"/>
              </a:rPr>
            </a:br>
            <a:r>
              <a:rPr lang="en-AU" sz="2000" dirty="0" smtClean="0">
                <a:solidFill>
                  <a:srgbClr val="0F3277"/>
                </a:solidFill>
                <a:latin typeface="Candara"/>
                <a:ea typeface="ＭＳ Ｐゴシック"/>
                <a:cs typeface="Candara"/>
              </a:rPr>
              <a:t>some </a:t>
            </a:r>
            <a:r>
              <a:rPr lang="en-AU" sz="2000" b="1" dirty="0">
                <a:solidFill>
                  <a:srgbClr val="3366FF"/>
                </a:solidFill>
                <a:latin typeface="Candara"/>
                <a:ea typeface="ＭＳ Ｐゴシック"/>
                <a:cs typeface="Candara"/>
              </a:rPr>
              <a:t>property</a:t>
            </a:r>
            <a:r>
              <a:rPr lang="en-AU" sz="2000" dirty="0">
                <a:solidFill>
                  <a:srgbClr val="3366FF"/>
                </a:solidFill>
                <a:latin typeface="Candara"/>
                <a:ea typeface="ＭＳ Ｐゴシック"/>
                <a:cs typeface="Candara"/>
              </a:rPr>
              <a:t> </a:t>
            </a:r>
            <a:r>
              <a:rPr lang="en-AU" sz="2000" dirty="0">
                <a:solidFill>
                  <a:srgbClr val="0F3277"/>
                </a:solidFill>
                <a:latin typeface="Candara"/>
                <a:ea typeface="ＭＳ Ｐゴシック"/>
                <a:cs typeface="Candara"/>
              </a:rPr>
              <a:t>of the </a:t>
            </a:r>
            <a:r>
              <a:rPr lang="en-AU" sz="2000" b="1" dirty="0">
                <a:solidFill>
                  <a:srgbClr val="FF9933"/>
                </a:solidFill>
                <a:latin typeface="Candara"/>
                <a:ea typeface="ＭＳ Ｐゴシック"/>
                <a:cs typeface="Candara"/>
              </a:rPr>
              <a:t>feature-of-interest</a:t>
            </a:r>
            <a:r>
              <a:rPr lang="en-AU" sz="2000" dirty="0">
                <a:solidFill>
                  <a:srgbClr val="0F3277"/>
                </a:solidFill>
                <a:latin typeface="Candara"/>
                <a:ea typeface="ＭＳ Ｐゴシック"/>
                <a:cs typeface="Candara"/>
              </a:rPr>
              <a:t>, obtained using a specified </a:t>
            </a:r>
            <a:r>
              <a:rPr lang="en-AU" sz="2000" b="1" dirty="0" smtClean="0">
                <a:solidFill>
                  <a:srgbClr val="8E55BB"/>
                </a:solidFill>
                <a:latin typeface="Candara"/>
                <a:ea typeface="ＭＳ Ｐゴシック"/>
                <a:cs typeface="Candara"/>
              </a:rPr>
              <a:t>procedure</a:t>
            </a:r>
            <a:endParaRPr lang="en-AU" sz="2000" b="1" dirty="0">
              <a:solidFill>
                <a:srgbClr val="8E55BB"/>
              </a:solidFill>
              <a:latin typeface="Candara"/>
              <a:ea typeface="ＭＳ Ｐゴシック"/>
              <a:cs typeface="Candara"/>
            </a:endParaRPr>
          </a:p>
        </p:txBody>
      </p:sp>
      <p:sp>
        <p:nvSpPr>
          <p:cNvPr id="16" name="Title 15"/>
          <p:cNvSpPr>
            <a:spLocks noGrp="1"/>
          </p:cNvSpPr>
          <p:nvPr>
            <p:ph type="title"/>
          </p:nvPr>
        </p:nvSpPr>
        <p:spPr>
          <a:xfrm>
            <a:off x="121317" y="136508"/>
            <a:ext cx="4497190" cy="979500"/>
          </a:xfrm>
        </p:spPr>
        <p:txBody>
          <a:bodyPr/>
          <a:lstStyle/>
          <a:p>
            <a:r>
              <a:rPr lang="en-US" sz="3200" dirty="0" smtClean="0">
                <a:effectLst>
                  <a:outerShdw blurRad="50800" dist="38100" dir="2700000" algn="tl" rotWithShape="0">
                    <a:srgbClr val="000000">
                      <a:alpha val="43000"/>
                    </a:srgbClr>
                  </a:outerShdw>
                </a:effectLst>
                <a:latin typeface="Candara"/>
                <a:cs typeface="Candara"/>
              </a:rPr>
              <a:t>Using OGC O&amp;M model for </a:t>
            </a:r>
            <a:r>
              <a:rPr lang="en-US" sz="3200" dirty="0" smtClean="0">
                <a:solidFill>
                  <a:srgbClr val="000000"/>
                </a:solidFill>
                <a:effectLst>
                  <a:outerShdw blurRad="50800" dist="38100" dir="2700000" algn="tl" rotWithShape="0">
                    <a:srgbClr val="000000">
                      <a:alpha val="43000"/>
                    </a:srgbClr>
                  </a:outerShdw>
                </a:effectLst>
                <a:latin typeface="Candara"/>
                <a:cs typeface="Candara"/>
              </a:rPr>
              <a:t>water level </a:t>
            </a:r>
            <a:r>
              <a:rPr lang="en-US" sz="3200" dirty="0" smtClean="0">
                <a:effectLst>
                  <a:outerShdw blurRad="50800" dist="38100" dir="2700000" algn="tl" rotWithShape="0">
                    <a:srgbClr val="000000">
                      <a:alpha val="43000"/>
                    </a:srgbClr>
                  </a:outerShdw>
                </a:effectLst>
                <a:latin typeface="Candara"/>
                <a:cs typeface="Candara"/>
              </a:rPr>
              <a:t>…</a:t>
            </a:r>
            <a:endParaRPr lang="en-US" sz="3200" dirty="0">
              <a:effectLst>
                <a:outerShdw blurRad="50800" dist="38100" dir="2700000" algn="tl" rotWithShape="0">
                  <a:srgbClr val="000000">
                    <a:alpha val="43000"/>
                  </a:srgbClr>
                </a:outerShdw>
              </a:effectLst>
              <a:latin typeface="Candara"/>
              <a:cs typeface="Candara"/>
            </a:endParaRPr>
          </a:p>
        </p:txBody>
      </p:sp>
      <p:grpSp>
        <p:nvGrpSpPr>
          <p:cNvPr id="12" name="Group 11"/>
          <p:cNvGrpSpPr/>
          <p:nvPr/>
        </p:nvGrpSpPr>
        <p:grpSpPr>
          <a:xfrm>
            <a:off x="432273" y="1335705"/>
            <a:ext cx="3337570" cy="3913188"/>
            <a:chOff x="432273" y="1335705"/>
            <a:chExt cx="3337570" cy="3913188"/>
          </a:xfrm>
        </p:grpSpPr>
        <p:grpSp>
          <p:nvGrpSpPr>
            <p:cNvPr id="9" name="Group 8"/>
            <p:cNvGrpSpPr/>
            <p:nvPr/>
          </p:nvGrpSpPr>
          <p:grpSpPr>
            <a:xfrm>
              <a:off x="2332511" y="2886693"/>
              <a:ext cx="1437332" cy="514350"/>
              <a:chOff x="2332511" y="2886693"/>
              <a:chExt cx="1437332" cy="514350"/>
            </a:xfrm>
          </p:grpSpPr>
          <p:sp>
            <p:nvSpPr>
              <p:cNvPr id="313" name="Rectangle 63"/>
              <p:cNvSpPr>
                <a:spLocks noChangeArrowheads="1"/>
              </p:cNvSpPr>
              <p:nvPr/>
            </p:nvSpPr>
            <p:spPr bwMode="auto">
              <a:xfrm>
                <a:off x="2332511" y="2886693"/>
                <a:ext cx="1280918" cy="514350"/>
              </a:xfrm>
              <a:prstGeom prst="rect">
                <a:avLst/>
              </a:prstGeom>
              <a:gradFill flip="none" rotWithShape="1">
                <a:gsLst>
                  <a:gs pos="100000">
                    <a:srgbClr val="FFFFFF"/>
                  </a:gs>
                  <a:gs pos="98000">
                    <a:schemeClr val="tx2">
                      <a:lumMod val="25000"/>
                      <a:lumOff val="75000"/>
                    </a:schemeClr>
                  </a:gs>
                  <a:gs pos="99000">
                    <a:schemeClr val="tx2">
                      <a:lumMod val="10000"/>
                      <a:lumOff val="90000"/>
                    </a:schemeClr>
                  </a:gs>
                </a:gsLst>
                <a:lin ang="0" scaled="1"/>
                <a:tileRect/>
              </a:grad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14" name="Rectangle 64"/>
              <p:cNvSpPr>
                <a:spLocks noChangeArrowheads="1"/>
              </p:cNvSpPr>
              <p:nvPr/>
            </p:nvSpPr>
            <p:spPr bwMode="auto">
              <a:xfrm>
                <a:off x="2472643" y="2946763"/>
                <a:ext cx="1297200" cy="15398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dirty="0" err="1">
                    <a:solidFill>
                      <a:srgbClr val="000000"/>
                    </a:solidFill>
                    <a:latin typeface="Arial" pitchFamily="34" charset="0"/>
                    <a:ea typeface="ＭＳ Ｐゴシック"/>
                    <a:cs typeface="ＭＳ Ｐゴシック"/>
                  </a:rPr>
                  <a:t>GF_PropertyType</a:t>
                </a:r>
                <a:endParaRPr lang="en-US" dirty="0">
                  <a:solidFill>
                    <a:srgbClr val="000000"/>
                  </a:solidFill>
                  <a:latin typeface="Arial" pitchFamily="34" charset="0"/>
                  <a:ea typeface="ＭＳ Ｐゴシック"/>
                  <a:cs typeface="ＭＳ Ｐゴシック"/>
                </a:endParaRPr>
              </a:p>
            </p:txBody>
          </p:sp>
          <p:sp>
            <p:nvSpPr>
              <p:cNvPr id="315" name="Line 65"/>
              <p:cNvSpPr>
                <a:spLocks noChangeShapeType="1"/>
              </p:cNvSpPr>
              <p:nvPr/>
            </p:nvSpPr>
            <p:spPr bwMode="auto">
              <a:xfrm>
                <a:off x="2332511" y="3172443"/>
                <a:ext cx="1280918"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grpSp>
        <p:grpSp>
          <p:nvGrpSpPr>
            <p:cNvPr id="11" name="Group 10"/>
            <p:cNvGrpSpPr/>
            <p:nvPr/>
          </p:nvGrpSpPr>
          <p:grpSpPr>
            <a:xfrm>
              <a:off x="432273" y="1335705"/>
              <a:ext cx="3223580" cy="3913188"/>
              <a:chOff x="432273" y="1335705"/>
              <a:chExt cx="3223580" cy="3913188"/>
            </a:xfrm>
          </p:grpSpPr>
          <p:grpSp>
            <p:nvGrpSpPr>
              <p:cNvPr id="176" name="Group 271"/>
              <p:cNvGrpSpPr>
                <a:grpSpLocks/>
              </p:cNvGrpSpPr>
              <p:nvPr/>
            </p:nvGrpSpPr>
            <p:grpSpPr bwMode="auto">
              <a:xfrm>
                <a:off x="432273" y="2848593"/>
                <a:ext cx="1574800" cy="1152525"/>
                <a:chOff x="3464" y="2111"/>
                <a:chExt cx="1074" cy="726"/>
              </a:xfrm>
            </p:grpSpPr>
            <p:sp>
              <p:nvSpPr>
                <p:cNvPr id="316" name="Rectangle 12"/>
                <p:cNvSpPr>
                  <a:spLocks noChangeArrowheads="1"/>
                </p:cNvSpPr>
                <p:nvPr/>
              </p:nvSpPr>
              <p:spPr bwMode="auto">
                <a:xfrm>
                  <a:off x="3482" y="2129"/>
                  <a:ext cx="1056" cy="708"/>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17" name="Rectangle 13"/>
                <p:cNvSpPr>
                  <a:spLocks noChangeArrowheads="1"/>
                </p:cNvSpPr>
                <p:nvPr/>
              </p:nvSpPr>
              <p:spPr bwMode="auto">
                <a:xfrm>
                  <a:off x="3464" y="2111"/>
                  <a:ext cx="36" cy="708"/>
                </a:xfrm>
                <a:prstGeom prst="rect">
                  <a:avLst/>
                </a:prstGeom>
                <a:solidFill>
                  <a:srgbClr val="E8CDC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18" name="Rectangle 14"/>
                <p:cNvSpPr>
                  <a:spLocks noChangeArrowheads="1"/>
                </p:cNvSpPr>
                <p:nvPr/>
              </p:nvSpPr>
              <p:spPr bwMode="auto">
                <a:xfrm>
                  <a:off x="3500" y="2111"/>
                  <a:ext cx="42" cy="708"/>
                </a:xfrm>
                <a:prstGeom prst="rect">
                  <a:avLst/>
                </a:prstGeom>
                <a:solidFill>
                  <a:srgbClr val="EACFC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19" name="Rectangle 15"/>
                <p:cNvSpPr>
                  <a:spLocks noChangeArrowheads="1"/>
                </p:cNvSpPr>
                <p:nvPr/>
              </p:nvSpPr>
              <p:spPr bwMode="auto">
                <a:xfrm>
                  <a:off x="3542" y="2111"/>
                  <a:ext cx="48" cy="708"/>
                </a:xfrm>
                <a:prstGeom prst="rect">
                  <a:avLst/>
                </a:prstGeom>
                <a:solidFill>
                  <a:srgbClr val="ECD1C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0" name="Rectangle 16"/>
                <p:cNvSpPr>
                  <a:spLocks noChangeArrowheads="1"/>
                </p:cNvSpPr>
                <p:nvPr/>
              </p:nvSpPr>
              <p:spPr bwMode="auto">
                <a:xfrm>
                  <a:off x="3590" y="2111"/>
                  <a:ext cx="42" cy="708"/>
                </a:xfrm>
                <a:prstGeom prst="rect">
                  <a:avLst/>
                </a:prstGeom>
                <a:solidFill>
                  <a:srgbClr val="EED3D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1" name="Rectangle 17"/>
                <p:cNvSpPr>
                  <a:spLocks noChangeArrowheads="1"/>
                </p:cNvSpPr>
                <p:nvPr/>
              </p:nvSpPr>
              <p:spPr bwMode="auto">
                <a:xfrm>
                  <a:off x="3632" y="2111"/>
                  <a:ext cx="42" cy="708"/>
                </a:xfrm>
                <a:prstGeom prst="rect">
                  <a:avLst/>
                </a:prstGeom>
                <a:solidFill>
                  <a:srgbClr val="F0D5D2"/>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2" name="Rectangle 18"/>
                <p:cNvSpPr>
                  <a:spLocks noChangeArrowheads="1"/>
                </p:cNvSpPr>
                <p:nvPr/>
              </p:nvSpPr>
              <p:spPr bwMode="auto">
                <a:xfrm>
                  <a:off x="3674" y="2111"/>
                  <a:ext cx="48" cy="708"/>
                </a:xfrm>
                <a:prstGeom prst="rect">
                  <a:avLst/>
                </a:prstGeom>
                <a:solidFill>
                  <a:srgbClr val="F2D7D4"/>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3" name="Rectangle 19"/>
                <p:cNvSpPr>
                  <a:spLocks noChangeArrowheads="1"/>
                </p:cNvSpPr>
                <p:nvPr/>
              </p:nvSpPr>
              <p:spPr bwMode="auto">
                <a:xfrm>
                  <a:off x="3722" y="2111"/>
                  <a:ext cx="60" cy="708"/>
                </a:xfrm>
                <a:prstGeom prst="rect">
                  <a:avLst/>
                </a:prstGeom>
                <a:solidFill>
                  <a:srgbClr val="F4D9D6"/>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4" name="Rectangle 20"/>
                <p:cNvSpPr>
                  <a:spLocks noChangeArrowheads="1"/>
                </p:cNvSpPr>
                <p:nvPr/>
              </p:nvSpPr>
              <p:spPr bwMode="auto">
                <a:xfrm>
                  <a:off x="3782" y="2111"/>
                  <a:ext cx="48" cy="708"/>
                </a:xfrm>
                <a:prstGeom prst="rect">
                  <a:avLst/>
                </a:prstGeom>
                <a:solidFill>
                  <a:srgbClr val="F6DBD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5" name="Rectangle 21"/>
                <p:cNvSpPr>
                  <a:spLocks noChangeArrowheads="1"/>
                </p:cNvSpPr>
                <p:nvPr/>
              </p:nvSpPr>
              <p:spPr bwMode="auto">
                <a:xfrm>
                  <a:off x="3830" y="2111"/>
                  <a:ext cx="42" cy="708"/>
                </a:xfrm>
                <a:prstGeom prst="rect">
                  <a:avLst/>
                </a:prstGeom>
                <a:solidFill>
                  <a:srgbClr val="F8DDD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6" name="Rectangle 22"/>
                <p:cNvSpPr>
                  <a:spLocks noChangeArrowheads="1"/>
                </p:cNvSpPr>
                <p:nvPr/>
              </p:nvSpPr>
              <p:spPr bwMode="auto">
                <a:xfrm>
                  <a:off x="3872" y="2111"/>
                  <a:ext cx="48" cy="708"/>
                </a:xfrm>
                <a:prstGeom prst="rect">
                  <a:avLst/>
                </a:prstGeom>
                <a:solidFill>
                  <a:srgbClr val="FADFD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7" name="Rectangle 23"/>
                <p:cNvSpPr>
                  <a:spLocks noChangeArrowheads="1"/>
                </p:cNvSpPr>
                <p:nvPr/>
              </p:nvSpPr>
              <p:spPr bwMode="auto">
                <a:xfrm>
                  <a:off x="3920" y="2111"/>
                  <a:ext cx="42" cy="708"/>
                </a:xfrm>
                <a:prstGeom prst="rect">
                  <a:avLst/>
                </a:prstGeom>
                <a:solidFill>
                  <a:srgbClr val="FCE1D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8" name="Rectangle 24"/>
                <p:cNvSpPr>
                  <a:spLocks noChangeArrowheads="1"/>
                </p:cNvSpPr>
                <p:nvPr/>
              </p:nvSpPr>
              <p:spPr bwMode="auto">
                <a:xfrm>
                  <a:off x="3962" y="2111"/>
                  <a:ext cx="558" cy="708"/>
                </a:xfrm>
                <a:prstGeom prst="rect">
                  <a:avLst/>
                </a:prstGeom>
                <a:solidFill>
                  <a:srgbClr val="FFE4E1"/>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9" name="Rectangle 25"/>
                <p:cNvSpPr>
                  <a:spLocks noChangeArrowheads="1"/>
                </p:cNvSpPr>
                <p:nvPr/>
              </p:nvSpPr>
              <p:spPr bwMode="auto">
                <a:xfrm>
                  <a:off x="3464" y="2111"/>
                  <a:ext cx="1056" cy="708"/>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30" name="Rectangle 26"/>
                <p:cNvSpPr>
                  <a:spLocks noChangeArrowheads="1"/>
                </p:cNvSpPr>
                <p:nvPr/>
              </p:nvSpPr>
              <p:spPr bwMode="auto">
                <a:xfrm>
                  <a:off x="3704" y="2165"/>
                  <a:ext cx="659"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latin typeface="Arial" pitchFamily="34" charset="0"/>
                      <a:ea typeface="ＭＳ Ｐゴシック"/>
                      <a:cs typeface="ＭＳ Ｐゴシック"/>
                    </a:rPr>
                    <a:t>OM_Observation</a:t>
                  </a:r>
                  <a:endParaRPr lang="en-US">
                    <a:solidFill>
                      <a:srgbClr val="000000"/>
                    </a:solidFill>
                    <a:latin typeface="Arial" pitchFamily="34" charset="0"/>
                    <a:ea typeface="ＭＳ Ｐゴシック"/>
                    <a:cs typeface="ＭＳ Ｐゴシック"/>
                  </a:endParaRPr>
                </a:p>
              </p:txBody>
            </p:sp>
            <p:sp>
              <p:nvSpPr>
                <p:cNvPr id="331" name="Line 27"/>
                <p:cNvSpPr>
                  <a:spLocks noChangeShapeType="1"/>
                </p:cNvSpPr>
                <p:nvPr/>
              </p:nvSpPr>
              <p:spPr bwMode="auto">
                <a:xfrm>
                  <a:off x="3464" y="2291"/>
                  <a:ext cx="1056"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332" name="Rectangle 28"/>
                <p:cNvSpPr>
                  <a:spLocks noChangeArrowheads="1"/>
                </p:cNvSpPr>
                <p:nvPr/>
              </p:nvSpPr>
              <p:spPr bwMode="auto">
                <a:xfrm>
                  <a:off x="3494" y="2315"/>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333" name="Rectangle 29"/>
                <p:cNvSpPr>
                  <a:spLocks noChangeArrowheads="1"/>
                </p:cNvSpPr>
                <p:nvPr/>
              </p:nvSpPr>
              <p:spPr bwMode="auto">
                <a:xfrm>
                  <a:off x="3620" y="2315"/>
                  <a:ext cx="701"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dirty="0" err="1">
                      <a:solidFill>
                        <a:srgbClr val="8B0000"/>
                      </a:solidFill>
                      <a:latin typeface="Arial" pitchFamily="34" charset="0"/>
                      <a:ea typeface="ＭＳ Ｐゴシック"/>
                      <a:cs typeface="ＭＳ Ｐゴシック"/>
                    </a:rPr>
                    <a:t>phenomenonTime</a:t>
                  </a:r>
                  <a:endParaRPr lang="en-US" dirty="0">
                    <a:solidFill>
                      <a:srgbClr val="000000"/>
                    </a:solidFill>
                    <a:latin typeface="Arial" pitchFamily="34" charset="0"/>
                    <a:ea typeface="ＭＳ Ｐゴシック"/>
                    <a:cs typeface="ＭＳ Ｐゴシック"/>
                  </a:endParaRPr>
                </a:p>
              </p:txBody>
            </p:sp>
            <p:sp>
              <p:nvSpPr>
                <p:cNvPr id="334" name="Rectangle 30"/>
                <p:cNvSpPr>
                  <a:spLocks noChangeArrowheads="1"/>
                </p:cNvSpPr>
                <p:nvPr/>
              </p:nvSpPr>
              <p:spPr bwMode="auto">
                <a:xfrm>
                  <a:off x="3494" y="2411"/>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335" name="Rectangle 31"/>
                <p:cNvSpPr>
                  <a:spLocks noChangeArrowheads="1"/>
                </p:cNvSpPr>
                <p:nvPr/>
              </p:nvSpPr>
              <p:spPr bwMode="auto">
                <a:xfrm>
                  <a:off x="3620" y="2411"/>
                  <a:ext cx="408"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ea typeface="ＭＳ Ｐゴシック"/>
                      <a:cs typeface="ＭＳ Ｐゴシック"/>
                    </a:rPr>
                    <a:t>resultTime</a:t>
                  </a:r>
                  <a:endParaRPr lang="en-US">
                    <a:solidFill>
                      <a:srgbClr val="000000"/>
                    </a:solidFill>
                    <a:latin typeface="Arial" pitchFamily="34" charset="0"/>
                    <a:ea typeface="ＭＳ Ｐゴシック"/>
                    <a:cs typeface="ＭＳ Ｐゴシック"/>
                  </a:endParaRPr>
                </a:p>
              </p:txBody>
            </p:sp>
            <p:sp>
              <p:nvSpPr>
                <p:cNvPr id="336" name="Rectangle 32"/>
                <p:cNvSpPr>
                  <a:spLocks noChangeArrowheads="1"/>
                </p:cNvSpPr>
                <p:nvPr/>
              </p:nvSpPr>
              <p:spPr bwMode="auto">
                <a:xfrm>
                  <a:off x="3494" y="2507"/>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337" name="Rectangle 33"/>
                <p:cNvSpPr>
                  <a:spLocks noChangeArrowheads="1"/>
                </p:cNvSpPr>
                <p:nvPr/>
              </p:nvSpPr>
              <p:spPr bwMode="auto">
                <a:xfrm>
                  <a:off x="3620" y="2507"/>
                  <a:ext cx="591"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ea typeface="ＭＳ Ｐゴシック"/>
                      <a:cs typeface="ＭＳ Ｐゴシック"/>
                    </a:rPr>
                    <a:t>validTime [0..1]</a:t>
                  </a:r>
                  <a:endParaRPr lang="en-US">
                    <a:solidFill>
                      <a:srgbClr val="000000"/>
                    </a:solidFill>
                    <a:latin typeface="Arial" pitchFamily="34" charset="0"/>
                    <a:ea typeface="ＭＳ Ｐゴシック"/>
                    <a:cs typeface="ＭＳ Ｐゴシック"/>
                  </a:endParaRPr>
                </a:p>
              </p:txBody>
            </p:sp>
            <p:sp>
              <p:nvSpPr>
                <p:cNvPr id="338" name="Rectangle 34"/>
                <p:cNvSpPr>
                  <a:spLocks noChangeArrowheads="1"/>
                </p:cNvSpPr>
                <p:nvPr/>
              </p:nvSpPr>
              <p:spPr bwMode="auto">
                <a:xfrm>
                  <a:off x="3494" y="2603"/>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339" name="Rectangle 35"/>
                <p:cNvSpPr>
                  <a:spLocks noChangeArrowheads="1"/>
                </p:cNvSpPr>
                <p:nvPr/>
              </p:nvSpPr>
              <p:spPr bwMode="auto">
                <a:xfrm>
                  <a:off x="3620" y="2603"/>
                  <a:ext cx="687"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ea typeface="ＭＳ Ｐゴシック"/>
                      <a:cs typeface="ＭＳ Ｐゴシック"/>
                    </a:rPr>
                    <a:t>resultQuality [0..*]</a:t>
                  </a:r>
                  <a:endParaRPr lang="en-US">
                    <a:solidFill>
                      <a:srgbClr val="000000"/>
                    </a:solidFill>
                    <a:latin typeface="Arial" pitchFamily="34" charset="0"/>
                    <a:ea typeface="ＭＳ Ｐゴシック"/>
                    <a:cs typeface="ＭＳ Ｐゴシック"/>
                  </a:endParaRPr>
                </a:p>
              </p:txBody>
            </p:sp>
            <p:sp>
              <p:nvSpPr>
                <p:cNvPr id="340" name="Rectangle 36"/>
                <p:cNvSpPr>
                  <a:spLocks noChangeArrowheads="1"/>
                </p:cNvSpPr>
                <p:nvPr/>
              </p:nvSpPr>
              <p:spPr bwMode="auto">
                <a:xfrm>
                  <a:off x="3494" y="2699"/>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341" name="Rectangle 37"/>
                <p:cNvSpPr>
                  <a:spLocks noChangeArrowheads="1"/>
                </p:cNvSpPr>
                <p:nvPr/>
              </p:nvSpPr>
              <p:spPr bwMode="auto">
                <a:xfrm>
                  <a:off x="3620" y="2699"/>
                  <a:ext cx="599"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ea typeface="ＭＳ Ｐゴシック"/>
                      <a:cs typeface="ＭＳ Ｐゴシック"/>
                    </a:rPr>
                    <a:t>parameter [0..*]</a:t>
                  </a:r>
                  <a:endParaRPr lang="en-US">
                    <a:solidFill>
                      <a:srgbClr val="000000"/>
                    </a:solidFill>
                    <a:latin typeface="Arial" pitchFamily="34" charset="0"/>
                    <a:ea typeface="ＭＳ Ｐゴシック"/>
                    <a:cs typeface="ＭＳ Ｐゴシック"/>
                  </a:endParaRPr>
                </a:p>
              </p:txBody>
            </p:sp>
          </p:grpSp>
          <p:grpSp>
            <p:nvGrpSpPr>
              <p:cNvPr id="178" name="Group 264"/>
              <p:cNvGrpSpPr>
                <a:grpSpLocks/>
              </p:cNvGrpSpPr>
              <p:nvPr/>
            </p:nvGrpSpPr>
            <p:grpSpPr bwMode="auto">
              <a:xfrm>
                <a:off x="2192811" y="1335705"/>
                <a:ext cx="1066800" cy="542925"/>
                <a:chOff x="1790" y="2225"/>
                <a:chExt cx="606" cy="342"/>
              </a:xfrm>
            </p:grpSpPr>
            <p:sp>
              <p:nvSpPr>
                <p:cNvPr id="260" name="Rectangle 66"/>
                <p:cNvSpPr>
                  <a:spLocks noChangeArrowheads="1"/>
                </p:cNvSpPr>
                <p:nvPr/>
              </p:nvSpPr>
              <p:spPr bwMode="auto">
                <a:xfrm>
                  <a:off x="1808" y="2243"/>
                  <a:ext cx="588" cy="324"/>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61" name="Rectangle 67"/>
                <p:cNvSpPr>
                  <a:spLocks noChangeArrowheads="1"/>
                </p:cNvSpPr>
                <p:nvPr/>
              </p:nvSpPr>
              <p:spPr bwMode="auto">
                <a:xfrm>
                  <a:off x="1790" y="2225"/>
                  <a:ext cx="12" cy="324"/>
                </a:xfrm>
                <a:prstGeom prst="rect">
                  <a:avLst/>
                </a:prstGeom>
                <a:solidFill>
                  <a:srgbClr val="E8E8C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62" name="Rectangle 68"/>
                <p:cNvSpPr>
                  <a:spLocks noChangeArrowheads="1"/>
                </p:cNvSpPr>
                <p:nvPr/>
              </p:nvSpPr>
              <p:spPr bwMode="auto">
                <a:xfrm>
                  <a:off x="1802" y="2225"/>
                  <a:ext cx="12" cy="324"/>
                </a:xfrm>
                <a:prstGeom prst="rect">
                  <a:avLst/>
                </a:prstGeom>
                <a:solidFill>
                  <a:srgbClr val="E9E9C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63" name="Rectangle 69"/>
                <p:cNvSpPr>
                  <a:spLocks noChangeArrowheads="1"/>
                </p:cNvSpPr>
                <p:nvPr/>
              </p:nvSpPr>
              <p:spPr bwMode="auto">
                <a:xfrm>
                  <a:off x="1814" y="2225"/>
                  <a:ext cx="12" cy="324"/>
                </a:xfrm>
                <a:prstGeom prst="rect">
                  <a:avLst/>
                </a:prstGeom>
                <a:solidFill>
                  <a:srgbClr val="EAEAC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64" name="Rectangle 70"/>
                <p:cNvSpPr>
                  <a:spLocks noChangeArrowheads="1"/>
                </p:cNvSpPr>
                <p:nvPr/>
              </p:nvSpPr>
              <p:spPr bwMode="auto">
                <a:xfrm>
                  <a:off x="1826" y="2225"/>
                  <a:ext cx="12" cy="324"/>
                </a:xfrm>
                <a:prstGeom prst="rect">
                  <a:avLst/>
                </a:prstGeom>
                <a:solidFill>
                  <a:srgbClr val="EBEBC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65" name="Rectangle 71"/>
                <p:cNvSpPr>
                  <a:spLocks noChangeArrowheads="1"/>
                </p:cNvSpPr>
                <p:nvPr/>
              </p:nvSpPr>
              <p:spPr bwMode="auto">
                <a:xfrm>
                  <a:off x="1838" y="2225"/>
                  <a:ext cx="12" cy="324"/>
                </a:xfrm>
                <a:prstGeom prst="rect">
                  <a:avLst/>
                </a:prstGeom>
                <a:solidFill>
                  <a:srgbClr val="ECECC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66" name="Rectangle 72"/>
                <p:cNvSpPr>
                  <a:spLocks noChangeArrowheads="1"/>
                </p:cNvSpPr>
                <p:nvPr/>
              </p:nvSpPr>
              <p:spPr bwMode="auto">
                <a:xfrm>
                  <a:off x="1850" y="2225"/>
                  <a:ext cx="12" cy="324"/>
                </a:xfrm>
                <a:prstGeom prst="rect">
                  <a:avLst/>
                </a:prstGeom>
                <a:solidFill>
                  <a:srgbClr val="EDEDC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67" name="Rectangle 73"/>
                <p:cNvSpPr>
                  <a:spLocks noChangeArrowheads="1"/>
                </p:cNvSpPr>
                <p:nvPr/>
              </p:nvSpPr>
              <p:spPr bwMode="auto">
                <a:xfrm>
                  <a:off x="1862" y="2225"/>
                  <a:ext cx="12" cy="324"/>
                </a:xfrm>
                <a:prstGeom prst="rect">
                  <a:avLst/>
                </a:prstGeom>
                <a:solidFill>
                  <a:srgbClr val="EEEEC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68" name="Rectangle 74"/>
                <p:cNvSpPr>
                  <a:spLocks noChangeArrowheads="1"/>
                </p:cNvSpPr>
                <p:nvPr/>
              </p:nvSpPr>
              <p:spPr bwMode="auto">
                <a:xfrm>
                  <a:off x="1874" y="2225"/>
                  <a:ext cx="12" cy="324"/>
                </a:xfrm>
                <a:prstGeom prst="rect">
                  <a:avLst/>
                </a:prstGeom>
                <a:solidFill>
                  <a:srgbClr val="EFEFD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69" name="Rectangle 75"/>
                <p:cNvSpPr>
                  <a:spLocks noChangeArrowheads="1"/>
                </p:cNvSpPr>
                <p:nvPr/>
              </p:nvSpPr>
              <p:spPr bwMode="auto">
                <a:xfrm>
                  <a:off x="1886" y="2225"/>
                  <a:ext cx="12" cy="324"/>
                </a:xfrm>
                <a:prstGeom prst="rect">
                  <a:avLst/>
                </a:prstGeom>
                <a:solidFill>
                  <a:srgbClr val="F0F0D1"/>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0" name="Rectangle 76"/>
                <p:cNvSpPr>
                  <a:spLocks noChangeArrowheads="1"/>
                </p:cNvSpPr>
                <p:nvPr/>
              </p:nvSpPr>
              <p:spPr bwMode="auto">
                <a:xfrm>
                  <a:off x="1898" y="2225"/>
                  <a:ext cx="12" cy="324"/>
                </a:xfrm>
                <a:prstGeom prst="rect">
                  <a:avLst/>
                </a:prstGeom>
                <a:solidFill>
                  <a:srgbClr val="F1F1D2"/>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1" name="Rectangle 77"/>
                <p:cNvSpPr>
                  <a:spLocks noChangeArrowheads="1"/>
                </p:cNvSpPr>
                <p:nvPr/>
              </p:nvSpPr>
              <p:spPr bwMode="auto">
                <a:xfrm>
                  <a:off x="1910" y="2225"/>
                  <a:ext cx="12" cy="324"/>
                </a:xfrm>
                <a:prstGeom prst="rect">
                  <a:avLst/>
                </a:prstGeom>
                <a:solidFill>
                  <a:srgbClr val="F2F2D3"/>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2" name="Rectangle 78"/>
                <p:cNvSpPr>
                  <a:spLocks noChangeArrowheads="1"/>
                </p:cNvSpPr>
                <p:nvPr/>
              </p:nvSpPr>
              <p:spPr bwMode="auto">
                <a:xfrm>
                  <a:off x="1922" y="2225"/>
                  <a:ext cx="12" cy="324"/>
                </a:xfrm>
                <a:prstGeom prst="rect">
                  <a:avLst/>
                </a:prstGeom>
                <a:solidFill>
                  <a:srgbClr val="F3F3D4"/>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3" name="Rectangle 79"/>
                <p:cNvSpPr>
                  <a:spLocks noChangeArrowheads="1"/>
                </p:cNvSpPr>
                <p:nvPr/>
              </p:nvSpPr>
              <p:spPr bwMode="auto">
                <a:xfrm>
                  <a:off x="1934" y="2225"/>
                  <a:ext cx="18" cy="324"/>
                </a:xfrm>
                <a:prstGeom prst="rect">
                  <a:avLst/>
                </a:prstGeom>
                <a:solidFill>
                  <a:srgbClr val="F4F4D5"/>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4" name="Rectangle 80"/>
                <p:cNvSpPr>
                  <a:spLocks noChangeArrowheads="1"/>
                </p:cNvSpPr>
                <p:nvPr/>
              </p:nvSpPr>
              <p:spPr bwMode="auto">
                <a:xfrm>
                  <a:off x="1952" y="2225"/>
                  <a:ext cx="18" cy="324"/>
                </a:xfrm>
                <a:prstGeom prst="rect">
                  <a:avLst/>
                </a:prstGeom>
                <a:solidFill>
                  <a:srgbClr val="F5F5D6"/>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5" name="Rectangle 81"/>
                <p:cNvSpPr>
                  <a:spLocks noChangeArrowheads="1"/>
                </p:cNvSpPr>
                <p:nvPr/>
              </p:nvSpPr>
              <p:spPr bwMode="auto">
                <a:xfrm>
                  <a:off x="1970" y="2225"/>
                  <a:ext cx="12" cy="324"/>
                </a:xfrm>
                <a:prstGeom prst="rect">
                  <a:avLst/>
                </a:prstGeom>
                <a:solidFill>
                  <a:srgbClr val="F6F6D7"/>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6" name="Rectangle 82"/>
                <p:cNvSpPr>
                  <a:spLocks noChangeArrowheads="1"/>
                </p:cNvSpPr>
                <p:nvPr/>
              </p:nvSpPr>
              <p:spPr bwMode="auto">
                <a:xfrm>
                  <a:off x="1982" y="2225"/>
                  <a:ext cx="12" cy="324"/>
                </a:xfrm>
                <a:prstGeom prst="rect">
                  <a:avLst/>
                </a:prstGeom>
                <a:solidFill>
                  <a:srgbClr val="F7F7D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7" name="Rectangle 83"/>
                <p:cNvSpPr>
                  <a:spLocks noChangeArrowheads="1"/>
                </p:cNvSpPr>
                <p:nvPr/>
              </p:nvSpPr>
              <p:spPr bwMode="auto">
                <a:xfrm>
                  <a:off x="1994" y="2225"/>
                  <a:ext cx="12" cy="324"/>
                </a:xfrm>
                <a:prstGeom prst="rect">
                  <a:avLst/>
                </a:prstGeom>
                <a:solidFill>
                  <a:srgbClr val="F8F8D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8" name="Rectangle 84"/>
                <p:cNvSpPr>
                  <a:spLocks noChangeArrowheads="1"/>
                </p:cNvSpPr>
                <p:nvPr/>
              </p:nvSpPr>
              <p:spPr bwMode="auto">
                <a:xfrm>
                  <a:off x="2006" y="2225"/>
                  <a:ext cx="12" cy="324"/>
                </a:xfrm>
                <a:prstGeom prst="rect">
                  <a:avLst/>
                </a:prstGeom>
                <a:solidFill>
                  <a:srgbClr val="F9F9D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9" name="Rectangle 85"/>
                <p:cNvSpPr>
                  <a:spLocks noChangeArrowheads="1"/>
                </p:cNvSpPr>
                <p:nvPr/>
              </p:nvSpPr>
              <p:spPr bwMode="auto">
                <a:xfrm>
                  <a:off x="2018" y="2225"/>
                  <a:ext cx="12" cy="324"/>
                </a:xfrm>
                <a:prstGeom prst="rect">
                  <a:avLst/>
                </a:prstGeom>
                <a:solidFill>
                  <a:srgbClr val="FAFAD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80" name="Rectangle 86"/>
                <p:cNvSpPr>
                  <a:spLocks noChangeArrowheads="1"/>
                </p:cNvSpPr>
                <p:nvPr/>
              </p:nvSpPr>
              <p:spPr bwMode="auto">
                <a:xfrm>
                  <a:off x="2030" y="2225"/>
                  <a:ext cx="12" cy="324"/>
                </a:xfrm>
                <a:prstGeom prst="rect">
                  <a:avLst/>
                </a:prstGeom>
                <a:solidFill>
                  <a:srgbClr val="FBFBD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81" name="Rectangle 87"/>
                <p:cNvSpPr>
                  <a:spLocks noChangeArrowheads="1"/>
                </p:cNvSpPr>
                <p:nvPr/>
              </p:nvSpPr>
              <p:spPr bwMode="auto">
                <a:xfrm>
                  <a:off x="2042" y="2225"/>
                  <a:ext cx="12" cy="324"/>
                </a:xfrm>
                <a:prstGeom prst="rect">
                  <a:avLst/>
                </a:prstGeom>
                <a:solidFill>
                  <a:srgbClr val="FCFCD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82" name="Rectangle 88"/>
                <p:cNvSpPr>
                  <a:spLocks noChangeArrowheads="1"/>
                </p:cNvSpPr>
                <p:nvPr/>
              </p:nvSpPr>
              <p:spPr bwMode="auto">
                <a:xfrm>
                  <a:off x="2054" y="2225"/>
                  <a:ext cx="12" cy="324"/>
                </a:xfrm>
                <a:prstGeom prst="rect">
                  <a:avLst/>
                </a:prstGeom>
                <a:solidFill>
                  <a:srgbClr val="FDFDD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83" name="Rectangle 89"/>
                <p:cNvSpPr>
                  <a:spLocks noChangeArrowheads="1"/>
                </p:cNvSpPr>
                <p:nvPr/>
              </p:nvSpPr>
              <p:spPr bwMode="auto">
                <a:xfrm>
                  <a:off x="2066" y="2225"/>
                  <a:ext cx="12" cy="324"/>
                </a:xfrm>
                <a:prstGeom prst="rect">
                  <a:avLst/>
                </a:prstGeom>
                <a:solidFill>
                  <a:srgbClr val="FEFED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84" name="Rectangle 90"/>
                <p:cNvSpPr>
                  <a:spLocks noChangeArrowheads="1"/>
                </p:cNvSpPr>
                <p:nvPr/>
              </p:nvSpPr>
              <p:spPr bwMode="auto">
                <a:xfrm>
                  <a:off x="2078" y="2225"/>
                  <a:ext cx="300" cy="324"/>
                </a:xfrm>
                <a:prstGeom prst="rect">
                  <a:avLst/>
                </a:prstGeom>
                <a:solidFill>
                  <a:srgbClr val="FFFFE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85" name="Rectangle 91"/>
                <p:cNvSpPr>
                  <a:spLocks noChangeArrowheads="1"/>
                </p:cNvSpPr>
                <p:nvPr/>
              </p:nvSpPr>
              <p:spPr bwMode="auto">
                <a:xfrm>
                  <a:off x="1790" y="2225"/>
                  <a:ext cx="588" cy="324"/>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86" name="Rectangle 92"/>
                <p:cNvSpPr>
                  <a:spLocks noChangeArrowheads="1"/>
                </p:cNvSpPr>
                <p:nvPr/>
              </p:nvSpPr>
              <p:spPr bwMode="auto">
                <a:xfrm>
                  <a:off x="1868" y="2279"/>
                  <a:ext cx="493"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latin typeface="Arial" pitchFamily="34" charset="0"/>
                      <a:ea typeface="ＭＳ Ｐゴシック"/>
                      <a:cs typeface="ＭＳ Ｐゴシック"/>
                    </a:rPr>
                    <a:t>GFI_Feature</a:t>
                  </a:r>
                  <a:endParaRPr lang="en-US">
                    <a:solidFill>
                      <a:srgbClr val="000000"/>
                    </a:solidFill>
                    <a:latin typeface="Arial" pitchFamily="34" charset="0"/>
                    <a:ea typeface="ＭＳ Ｐゴシック"/>
                    <a:cs typeface="ＭＳ Ｐゴシック"/>
                  </a:endParaRPr>
                </a:p>
              </p:txBody>
            </p:sp>
            <p:sp>
              <p:nvSpPr>
                <p:cNvPr id="287" name="Line 93"/>
                <p:cNvSpPr>
                  <a:spLocks noChangeShapeType="1"/>
                </p:cNvSpPr>
                <p:nvPr/>
              </p:nvSpPr>
              <p:spPr bwMode="auto">
                <a:xfrm>
                  <a:off x="1790" y="2405"/>
                  <a:ext cx="588"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grpSp>
          <p:grpSp>
            <p:nvGrpSpPr>
              <p:cNvPr id="179" name="Group 267"/>
              <p:cNvGrpSpPr>
                <a:grpSpLocks/>
              </p:cNvGrpSpPr>
              <p:nvPr/>
            </p:nvGrpSpPr>
            <p:grpSpPr bwMode="auto">
              <a:xfrm>
                <a:off x="556098" y="4696443"/>
                <a:ext cx="1133475" cy="542925"/>
                <a:chOff x="3548" y="3275"/>
                <a:chExt cx="594" cy="342"/>
              </a:xfrm>
            </p:grpSpPr>
            <p:sp>
              <p:nvSpPr>
                <p:cNvPr id="232" name="Rectangle 94"/>
                <p:cNvSpPr>
                  <a:spLocks noChangeArrowheads="1"/>
                </p:cNvSpPr>
                <p:nvPr/>
              </p:nvSpPr>
              <p:spPr bwMode="auto">
                <a:xfrm>
                  <a:off x="3566" y="3293"/>
                  <a:ext cx="576" cy="324"/>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33" name="Rectangle 95"/>
                <p:cNvSpPr>
                  <a:spLocks noChangeArrowheads="1"/>
                </p:cNvSpPr>
                <p:nvPr/>
              </p:nvSpPr>
              <p:spPr bwMode="auto">
                <a:xfrm>
                  <a:off x="3548" y="3275"/>
                  <a:ext cx="12" cy="324"/>
                </a:xfrm>
                <a:prstGeom prst="rect">
                  <a:avLst/>
                </a:prstGeom>
                <a:solidFill>
                  <a:srgbClr val="B582E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34" name="Rectangle 96"/>
                <p:cNvSpPr>
                  <a:spLocks noChangeArrowheads="1"/>
                </p:cNvSpPr>
                <p:nvPr/>
              </p:nvSpPr>
              <p:spPr bwMode="auto">
                <a:xfrm>
                  <a:off x="3560" y="3275"/>
                  <a:ext cx="6" cy="324"/>
                </a:xfrm>
                <a:prstGeom prst="rect">
                  <a:avLst/>
                </a:prstGeom>
                <a:solidFill>
                  <a:srgbClr val="B683E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35" name="Rectangle 97"/>
                <p:cNvSpPr>
                  <a:spLocks noChangeArrowheads="1"/>
                </p:cNvSpPr>
                <p:nvPr/>
              </p:nvSpPr>
              <p:spPr bwMode="auto">
                <a:xfrm>
                  <a:off x="3566" y="3275"/>
                  <a:ext cx="18" cy="324"/>
                </a:xfrm>
                <a:prstGeom prst="rect">
                  <a:avLst/>
                </a:prstGeom>
                <a:solidFill>
                  <a:srgbClr val="B784E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36" name="Rectangle 98"/>
                <p:cNvSpPr>
                  <a:spLocks noChangeArrowheads="1"/>
                </p:cNvSpPr>
                <p:nvPr/>
              </p:nvSpPr>
              <p:spPr bwMode="auto">
                <a:xfrm>
                  <a:off x="3584" y="3275"/>
                  <a:ext cx="12" cy="324"/>
                </a:xfrm>
                <a:prstGeom prst="rect">
                  <a:avLst/>
                </a:prstGeom>
                <a:solidFill>
                  <a:srgbClr val="B885E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37" name="Rectangle 99"/>
                <p:cNvSpPr>
                  <a:spLocks noChangeArrowheads="1"/>
                </p:cNvSpPr>
                <p:nvPr/>
              </p:nvSpPr>
              <p:spPr bwMode="auto">
                <a:xfrm>
                  <a:off x="3596" y="3275"/>
                  <a:ext cx="6" cy="324"/>
                </a:xfrm>
                <a:prstGeom prst="rect">
                  <a:avLst/>
                </a:prstGeom>
                <a:solidFill>
                  <a:srgbClr val="B986E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38" name="Rectangle 100"/>
                <p:cNvSpPr>
                  <a:spLocks noChangeArrowheads="1"/>
                </p:cNvSpPr>
                <p:nvPr/>
              </p:nvSpPr>
              <p:spPr bwMode="auto">
                <a:xfrm>
                  <a:off x="3602" y="3275"/>
                  <a:ext cx="18" cy="324"/>
                </a:xfrm>
                <a:prstGeom prst="rect">
                  <a:avLst/>
                </a:prstGeom>
                <a:solidFill>
                  <a:srgbClr val="BA87E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39" name="Rectangle 101"/>
                <p:cNvSpPr>
                  <a:spLocks noChangeArrowheads="1"/>
                </p:cNvSpPr>
                <p:nvPr/>
              </p:nvSpPr>
              <p:spPr bwMode="auto">
                <a:xfrm>
                  <a:off x="3620" y="3275"/>
                  <a:ext cx="12" cy="324"/>
                </a:xfrm>
                <a:prstGeom prst="rect">
                  <a:avLst/>
                </a:prstGeom>
                <a:solidFill>
                  <a:srgbClr val="BB88E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0" name="Rectangle 102"/>
                <p:cNvSpPr>
                  <a:spLocks noChangeArrowheads="1"/>
                </p:cNvSpPr>
                <p:nvPr/>
              </p:nvSpPr>
              <p:spPr bwMode="auto">
                <a:xfrm>
                  <a:off x="3632" y="3275"/>
                  <a:ext cx="6" cy="324"/>
                </a:xfrm>
                <a:prstGeom prst="rect">
                  <a:avLst/>
                </a:prstGeom>
                <a:solidFill>
                  <a:srgbClr val="BC89E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1" name="Rectangle 103"/>
                <p:cNvSpPr>
                  <a:spLocks noChangeArrowheads="1"/>
                </p:cNvSpPr>
                <p:nvPr/>
              </p:nvSpPr>
              <p:spPr bwMode="auto">
                <a:xfrm>
                  <a:off x="3638" y="3275"/>
                  <a:ext cx="18" cy="324"/>
                </a:xfrm>
                <a:prstGeom prst="rect">
                  <a:avLst/>
                </a:prstGeom>
                <a:solidFill>
                  <a:srgbClr val="BD8AF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2" name="Rectangle 104"/>
                <p:cNvSpPr>
                  <a:spLocks noChangeArrowheads="1"/>
                </p:cNvSpPr>
                <p:nvPr/>
              </p:nvSpPr>
              <p:spPr bwMode="auto">
                <a:xfrm>
                  <a:off x="3656" y="3275"/>
                  <a:ext cx="12" cy="324"/>
                </a:xfrm>
                <a:prstGeom prst="rect">
                  <a:avLst/>
                </a:prstGeom>
                <a:solidFill>
                  <a:srgbClr val="BE8BF1"/>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3" name="Rectangle 105"/>
                <p:cNvSpPr>
                  <a:spLocks noChangeArrowheads="1"/>
                </p:cNvSpPr>
                <p:nvPr/>
              </p:nvSpPr>
              <p:spPr bwMode="auto">
                <a:xfrm>
                  <a:off x="3668" y="3275"/>
                  <a:ext cx="6" cy="324"/>
                </a:xfrm>
                <a:prstGeom prst="rect">
                  <a:avLst/>
                </a:prstGeom>
                <a:solidFill>
                  <a:srgbClr val="BF8CF2"/>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4" name="Rectangle 106"/>
                <p:cNvSpPr>
                  <a:spLocks noChangeArrowheads="1"/>
                </p:cNvSpPr>
                <p:nvPr/>
              </p:nvSpPr>
              <p:spPr bwMode="auto">
                <a:xfrm>
                  <a:off x="3674" y="3275"/>
                  <a:ext cx="18" cy="324"/>
                </a:xfrm>
                <a:prstGeom prst="rect">
                  <a:avLst/>
                </a:prstGeom>
                <a:solidFill>
                  <a:srgbClr val="C08DF3"/>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5" name="Rectangle 107"/>
                <p:cNvSpPr>
                  <a:spLocks noChangeArrowheads="1"/>
                </p:cNvSpPr>
                <p:nvPr/>
              </p:nvSpPr>
              <p:spPr bwMode="auto">
                <a:xfrm>
                  <a:off x="3692" y="3275"/>
                  <a:ext cx="12" cy="324"/>
                </a:xfrm>
                <a:prstGeom prst="rect">
                  <a:avLst/>
                </a:prstGeom>
                <a:solidFill>
                  <a:srgbClr val="C18EF4"/>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6" name="Rectangle 108"/>
                <p:cNvSpPr>
                  <a:spLocks noChangeArrowheads="1"/>
                </p:cNvSpPr>
                <p:nvPr/>
              </p:nvSpPr>
              <p:spPr bwMode="auto">
                <a:xfrm>
                  <a:off x="3704" y="3275"/>
                  <a:ext cx="18" cy="324"/>
                </a:xfrm>
                <a:prstGeom prst="rect">
                  <a:avLst/>
                </a:prstGeom>
                <a:solidFill>
                  <a:srgbClr val="C28FF5"/>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7" name="Rectangle 109"/>
                <p:cNvSpPr>
                  <a:spLocks noChangeArrowheads="1"/>
                </p:cNvSpPr>
                <p:nvPr/>
              </p:nvSpPr>
              <p:spPr bwMode="auto">
                <a:xfrm>
                  <a:off x="3722" y="3275"/>
                  <a:ext cx="18" cy="324"/>
                </a:xfrm>
                <a:prstGeom prst="rect">
                  <a:avLst/>
                </a:prstGeom>
                <a:solidFill>
                  <a:srgbClr val="C390F6"/>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8" name="Rectangle 110"/>
                <p:cNvSpPr>
                  <a:spLocks noChangeArrowheads="1"/>
                </p:cNvSpPr>
                <p:nvPr/>
              </p:nvSpPr>
              <p:spPr bwMode="auto">
                <a:xfrm>
                  <a:off x="3740" y="3275"/>
                  <a:ext cx="6" cy="324"/>
                </a:xfrm>
                <a:prstGeom prst="rect">
                  <a:avLst/>
                </a:prstGeom>
                <a:solidFill>
                  <a:srgbClr val="C491F7"/>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9" name="Rectangle 111"/>
                <p:cNvSpPr>
                  <a:spLocks noChangeArrowheads="1"/>
                </p:cNvSpPr>
                <p:nvPr/>
              </p:nvSpPr>
              <p:spPr bwMode="auto">
                <a:xfrm>
                  <a:off x="3746" y="3275"/>
                  <a:ext cx="18" cy="324"/>
                </a:xfrm>
                <a:prstGeom prst="rect">
                  <a:avLst/>
                </a:prstGeom>
                <a:solidFill>
                  <a:srgbClr val="C592F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50" name="Rectangle 112"/>
                <p:cNvSpPr>
                  <a:spLocks noChangeArrowheads="1"/>
                </p:cNvSpPr>
                <p:nvPr/>
              </p:nvSpPr>
              <p:spPr bwMode="auto">
                <a:xfrm>
                  <a:off x="3764" y="3275"/>
                  <a:ext cx="12" cy="324"/>
                </a:xfrm>
                <a:prstGeom prst="rect">
                  <a:avLst/>
                </a:prstGeom>
                <a:solidFill>
                  <a:srgbClr val="C693F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51" name="Rectangle 113"/>
                <p:cNvSpPr>
                  <a:spLocks noChangeArrowheads="1"/>
                </p:cNvSpPr>
                <p:nvPr/>
              </p:nvSpPr>
              <p:spPr bwMode="auto">
                <a:xfrm>
                  <a:off x="3776" y="3275"/>
                  <a:ext cx="6" cy="324"/>
                </a:xfrm>
                <a:prstGeom prst="rect">
                  <a:avLst/>
                </a:prstGeom>
                <a:solidFill>
                  <a:srgbClr val="C794F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52" name="Rectangle 114"/>
                <p:cNvSpPr>
                  <a:spLocks noChangeArrowheads="1"/>
                </p:cNvSpPr>
                <p:nvPr/>
              </p:nvSpPr>
              <p:spPr bwMode="auto">
                <a:xfrm>
                  <a:off x="3782" y="3275"/>
                  <a:ext cx="18" cy="324"/>
                </a:xfrm>
                <a:prstGeom prst="rect">
                  <a:avLst/>
                </a:prstGeom>
                <a:solidFill>
                  <a:srgbClr val="C895F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53" name="Rectangle 115"/>
                <p:cNvSpPr>
                  <a:spLocks noChangeArrowheads="1"/>
                </p:cNvSpPr>
                <p:nvPr/>
              </p:nvSpPr>
              <p:spPr bwMode="auto">
                <a:xfrm>
                  <a:off x="3800" y="3275"/>
                  <a:ext cx="12" cy="324"/>
                </a:xfrm>
                <a:prstGeom prst="rect">
                  <a:avLst/>
                </a:prstGeom>
                <a:solidFill>
                  <a:srgbClr val="C996F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54" name="Rectangle 116"/>
                <p:cNvSpPr>
                  <a:spLocks noChangeArrowheads="1"/>
                </p:cNvSpPr>
                <p:nvPr/>
              </p:nvSpPr>
              <p:spPr bwMode="auto">
                <a:xfrm>
                  <a:off x="3812" y="3275"/>
                  <a:ext cx="6" cy="324"/>
                </a:xfrm>
                <a:prstGeom prst="rect">
                  <a:avLst/>
                </a:prstGeom>
                <a:solidFill>
                  <a:srgbClr val="CA97F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55" name="Rectangle 117"/>
                <p:cNvSpPr>
                  <a:spLocks noChangeArrowheads="1"/>
                </p:cNvSpPr>
                <p:nvPr/>
              </p:nvSpPr>
              <p:spPr bwMode="auto">
                <a:xfrm>
                  <a:off x="3818" y="3275"/>
                  <a:ext cx="18" cy="324"/>
                </a:xfrm>
                <a:prstGeom prst="rect">
                  <a:avLst/>
                </a:prstGeom>
                <a:solidFill>
                  <a:srgbClr val="CB98F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56" name="Rectangle 118"/>
                <p:cNvSpPr>
                  <a:spLocks noChangeArrowheads="1"/>
                </p:cNvSpPr>
                <p:nvPr/>
              </p:nvSpPr>
              <p:spPr bwMode="auto">
                <a:xfrm>
                  <a:off x="3836" y="3275"/>
                  <a:ext cx="288" cy="324"/>
                </a:xfrm>
                <a:prstGeom prst="rect">
                  <a:avLst/>
                </a:prstGeom>
                <a:solidFill>
                  <a:srgbClr val="CC99F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57" name="Rectangle 119"/>
                <p:cNvSpPr>
                  <a:spLocks noChangeArrowheads="1"/>
                </p:cNvSpPr>
                <p:nvPr/>
              </p:nvSpPr>
              <p:spPr bwMode="auto">
                <a:xfrm>
                  <a:off x="3548" y="3275"/>
                  <a:ext cx="576" cy="324"/>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58" name="Rectangle 120"/>
                <p:cNvSpPr>
                  <a:spLocks noChangeArrowheads="1"/>
                </p:cNvSpPr>
                <p:nvPr/>
              </p:nvSpPr>
              <p:spPr bwMode="auto">
                <a:xfrm>
                  <a:off x="3614" y="3329"/>
                  <a:ext cx="504"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latin typeface="Arial" pitchFamily="34" charset="0"/>
                      <a:ea typeface="ＭＳ Ｐゴシック"/>
                      <a:cs typeface="ＭＳ Ｐゴシック"/>
                    </a:rPr>
                    <a:t>OM_Process</a:t>
                  </a:r>
                  <a:endParaRPr lang="en-US">
                    <a:solidFill>
                      <a:srgbClr val="000000"/>
                    </a:solidFill>
                    <a:latin typeface="Arial" pitchFamily="34" charset="0"/>
                    <a:ea typeface="ＭＳ Ｐゴシック"/>
                    <a:cs typeface="ＭＳ Ｐゴシック"/>
                  </a:endParaRPr>
                </a:p>
              </p:txBody>
            </p:sp>
            <p:sp>
              <p:nvSpPr>
                <p:cNvPr id="259" name="Line 121"/>
                <p:cNvSpPr>
                  <a:spLocks noChangeShapeType="1"/>
                </p:cNvSpPr>
                <p:nvPr/>
              </p:nvSpPr>
              <p:spPr bwMode="auto">
                <a:xfrm>
                  <a:off x="3548" y="3455"/>
                  <a:ext cx="576"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grpSp>
          <p:grpSp>
            <p:nvGrpSpPr>
              <p:cNvPr id="182" name="Group 268"/>
              <p:cNvGrpSpPr>
                <a:grpSpLocks/>
              </p:cNvGrpSpPr>
              <p:nvPr/>
            </p:nvGrpSpPr>
            <p:grpSpPr bwMode="auto">
              <a:xfrm>
                <a:off x="2437286" y="4705968"/>
                <a:ext cx="809625" cy="542925"/>
                <a:chOff x="4832" y="3281"/>
                <a:chExt cx="552" cy="342"/>
              </a:xfrm>
            </p:grpSpPr>
            <p:sp>
              <p:nvSpPr>
                <p:cNvPr id="204" name="Rectangle 166"/>
                <p:cNvSpPr>
                  <a:spLocks noChangeArrowheads="1"/>
                </p:cNvSpPr>
                <p:nvPr/>
              </p:nvSpPr>
              <p:spPr bwMode="auto">
                <a:xfrm>
                  <a:off x="4850" y="3299"/>
                  <a:ext cx="534" cy="324"/>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05" name="Rectangle 167"/>
                <p:cNvSpPr>
                  <a:spLocks noChangeArrowheads="1"/>
                </p:cNvSpPr>
                <p:nvPr/>
              </p:nvSpPr>
              <p:spPr bwMode="auto">
                <a:xfrm>
                  <a:off x="4832" y="3281"/>
                  <a:ext cx="6" cy="324"/>
                </a:xfrm>
                <a:prstGeom prst="rect">
                  <a:avLst/>
                </a:prstGeom>
                <a:solidFill>
                  <a:srgbClr val="B5E8B5"/>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06" name="Rectangle 168"/>
                <p:cNvSpPr>
                  <a:spLocks noChangeArrowheads="1"/>
                </p:cNvSpPr>
                <p:nvPr/>
              </p:nvSpPr>
              <p:spPr bwMode="auto">
                <a:xfrm>
                  <a:off x="4838" y="3281"/>
                  <a:ext cx="12" cy="324"/>
                </a:xfrm>
                <a:prstGeom prst="rect">
                  <a:avLst/>
                </a:prstGeom>
                <a:solidFill>
                  <a:srgbClr val="B6E9B6"/>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07" name="Rectangle 169"/>
                <p:cNvSpPr>
                  <a:spLocks noChangeArrowheads="1"/>
                </p:cNvSpPr>
                <p:nvPr/>
              </p:nvSpPr>
              <p:spPr bwMode="auto">
                <a:xfrm>
                  <a:off x="4850" y="3281"/>
                  <a:ext cx="12" cy="324"/>
                </a:xfrm>
                <a:prstGeom prst="rect">
                  <a:avLst/>
                </a:prstGeom>
                <a:solidFill>
                  <a:srgbClr val="B7EAB7"/>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08" name="Rectangle 170"/>
                <p:cNvSpPr>
                  <a:spLocks noChangeArrowheads="1"/>
                </p:cNvSpPr>
                <p:nvPr/>
              </p:nvSpPr>
              <p:spPr bwMode="auto">
                <a:xfrm>
                  <a:off x="4862" y="3281"/>
                  <a:ext cx="12" cy="324"/>
                </a:xfrm>
                <a:prstGeom prst="rect">
                  <a:avLst/>
                </a:prstGeom>
                <a:solidFill>
                  <a:srgbClr val="B8EBB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09" name="Rectangle 171"/>
                <p:cNvSpPr>
                  <a:spLocks noChangeArrowheads="1"/>
                </p:cNvSpPr>
                <p:nvPr/>
              </p:nvSpPr>
              <p:spPr bwMode="auto">
                <a:xfrm>
                  <a:off x="4874" y="3281"/>
                  <a:ext cx="12" cy="324"/>
                </a:xfrm>
                <a:prstGeom prst="rect">
                  <a:avLst/>
                </a:prstGeom>
                <a:solidFill>
                  <a:srgbClr val="B9ECB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0" name="Rectangle 172"/>
                <p:cNvSpPr>
                  <a:spLocks noChangeArrowheads="1"/>
                </p:cNvSpPr>
                <p:nvPr/>
              </p:nvSpPr>
              <p:spPr bwMode="auto">
                <a:xfrm>
                  <a:off x="4886" y="3281"/>
                  <a:ext cx="12" cy="324"/>
                </a:xfrm>
                <a:prstGeom prst="rect">
                  <a:avLst/>
                </a:prstGeom>
                <a:solidFill>
                  <a:srgbClr val="BAEDB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1" name="Rectangle 173"/>
                <p:cNvSpPr>
                  <a:spLocks noChangeArrowheads="1"/>
                </p:cNvSpPr>
                <p:nvPr/>
              </p:nvSpPr>
              <p:spPr bwMode="auto">
                <a:xfrm>
                  <a:off x="4898" y="3281"/>
                  <a:ext cx="12" cy="324"/>
                </a:xfrm>
                <a:prstGeom prst="rect">
                  <a:avLst/>
                </a:prstGeom>
                <a:solidFill>
                  <a:srgbClr val="BBEEB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2" name="Rectangle 174"/>
                <p:cNvSpPr>
                  <a:spLocks noChangeArrowheads="1"/>
                </p:cNvSpPr>
                <p:nvPr/>
              </p:nvSpPr>
              <p:spPr bwMode="auto">
                <a:xfrm>
                  <a:off x="4910" y="3281"/>
                  <a:ext cx="6" cy="324"/>
                </a:xfrm>
                <a:prstGeom prst="rect">
                  <a:avLst/>
                </a:prstGeom>
                <a:solidFill>
                  <a:srgbClr val="BCEFB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3" name="Rectangle 175"/>
                <p:cNvSpPr>
                  <a:spLocks noChangeArrowheads="1"/>
                </p:cNvSpPr>
                <p:nvPr/>
              </p:nvSpPr>
              <p:spPr bwMode="auto">
                <a:xfrm>
                  <a:off x="4916" y="3281"/>
                  <a:ext cx="12" cy="324"/>
                </a:xfrm>
                <a:prstGeom prst="rect">
                  <a:avLst/>
                </a:prstGeom>
                <a:solidFill>
                  <a:srgbClr val="BDF0B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4" name="Rectangle 176"/>
                <p:cNvSpPr>
                  <a:spLocks noChangeArrowheads="1"/>
                </p:cNvSpPr>
                <p:nvPr/>
              </p:nvSpPr>
              <p:spPr bwMode="auto">
                <a:xfrm>
                  <a:off x="4928" y="3281"/>
                  <a:ext cx="12" cy="324"/>
                </a:xfrm>
                <a:prstGeom prst="rect">
                  <a:avLst/>
                </a:prstGeom>
                <a:solidFill>
                  <a:srgbClr val="BEF1B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5" name="Rectangle 177"/>
                <p:cNvSpPr>
                  <a:spLocks noChangeArrowheads="1"/>
                </p:cNvSpPr>
                <p:nvPr/>
              </p:nvSpPr>
              <p:spPr bwMode="auto">
                <a:xfrm>
                  <a:off x="4940" y="3281"/>
                  <a:ext cx="12" cy="324"/>
                </a:xfrm>
                <a:prstGeom prst="rect">
                  <a:avLst/>
                </a:prstGeom>
                <a:solidFill>
                  <a:srgbClr val="BFF2B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6" name="Rectangle 178"/>
                <p:cNvSpPr>
                  <a:spLocks noChangeArrowheads="1"/>
                </p:cNvSpPr>
                <p:nvPr/>
              </p:nvSpPr>
              <p:spPr bwMode="auto">
                <a:xfrm>
                  <a:off x="4952" y="3281"/>
                  <a:ext cx="12" cy="324"/>
                </a:xfrm>
                <a:prstGeom prst="rect">
                  <a:avLst/>
                </a:prstGeom>
                <a:solidFill>
                  <a:srgbClr val="C0F3C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7" name="Rectangle 179"/>
                <p:cNvSpPr>
                  <a:spLocks noChangeArrowheads="1"/>
                </p:cNvSpPr>
                <p:nvPr/>
              </p:nvSpPr>
              <p:spPr bwMode="auto">
                <a:xfrm>
                  <a:off x="4964" y="3281"/>
                  <a:ext cx="12" cy="324"/>
                </a:xfrm>
                <a:prstGeom prst="rect">
                  <a:avLst/>
                </a:prstGeom>
                <a:solidFill>
                  <a:srgbClr val="C1F4C1"/>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8" name="Rectangle 180"/>
                <p:cNvSpPr>
                  <a:spLocks noChangeArrowheads="1"/>
                </p:cNvSpPr>
                <p:nvPr/>
              </p:nvSpPr>
              <p:spPr bwMode="auto">
                <a:xfrm>
                  <a:off x="4976" y="3281"/>
                  <a:ext cx="18" cy="324"/>
                </a:xfrm>
                <a:prstGeom prst="rect">
                  <a:avLst/>
                </a:prstGeom>
                <a:solidFill>
                  <a:srgbClr val="C2F5C2"/>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9" name="Rectangle 181"/>
                <p:cNvSpPr>
                  <a:spLocks noChangeArrowheads="1"/>
                </p:cNvSpPr>
                <p:nvPr/>
              </p:nvSpPr>
              <p:spPr bwMode="auto">
                <a:xfrm>
                  <a:off x="4994" y="3281"/>
                  <a:ext cx="12" cy="324"/>
                </a:xfrm>
                <a:prstGeom prst="rect">
                  <a:avLst/>
                </a:prstGeom>
                <a:solidFill>
                  <a:srgbClr val="C3F6C3"/>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0" name="Rectangle 182"/>
                <p:cNvSpPr>
                  <a:spLocks noChangeArrowheads="1"/>
                </p:cNvSpPr>
                <p:nvPr/>
              </p:nvSpPr>
              <p:spPr bwMode="auto">
                <a:xfrm>
                  <a:off x="5006" y="3281"/>
                  <a:ext cx="12" cy="324"/>
                </a:xfrm>
                <a:prstGeom prst="rect">
                  <a:avLst/>
                </a:prstGeom>
                <a:solidFill>
                  <a:srgbClr val="C4F7C4"/>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1" name="Rectangle 183"/>
                <p:cNvSpPr>
                  <a:spLocks noChangeArrowheads="1"/>
                </p:cNvSpPr>
                <p:nvPr/>
              </p:nvSpPr>
              <p:spPr bwMode="auto">
                <a:xfrm>
                  <a:off x="5018" y="3281"/>
                  <a:ext cx="12" cy="324"/>
                </a:xfrm>
                <a:prstGeom prst="rect">
                  <a:avLst/>
                </a:prstGeom>
                <a:solidFill>
                  <a:srgbClr val="C5F8C5"/>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2" name="Rectangle 184"/>
                <p:cNvSpPr>
                  <a:spLocks noChangeArrowheads="1"/>
                </p:cNvSpPr>
                <p:nvPr/>
              </p:nvSpPr>
              <p:spPr bwMode="auto">
                <a:xfrm>
                  <a:off x="5030" y="3281"/>
                  <a:ext cx="12" cy="324"/>
                </a:xfrm>
                <a:prstGeom prst="rect">
                  <a:avLst/>
                </a:prstGeom>
                <a:solidFill>
                  <a:srgbClr val="C6F9C6"/>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3" name="Rectangle 185"/>
                <p:cNvSpPr>
                  <a:spLocks noChangeArrowheads="1"/>
                </p:cNvSpPr>
                <p:nvPr/>
              </p:nvSpPr>
              <p:spPr bwMode="auto">
                <a:xfrm>
                  <a:off x="5042" y="3281"/>
                  <a:ext cx="12" cy="324"/>
                </a:xfrm>
                <a:prstGeom prst="rect">
                  <a:avLst/>
                </a:prstGeom>
                <a:solidFill>
                  <a:srgbClr val="C7FAC7"/>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4" name="Rectangle 186"/>
                <p:cNvSpPr>
                  <a:spLocks noChangeArrowheads="1"/>
                </p:cNvSpPr>
                <p:nvPr/>
              </p:nvSpPr>
              <p:spPr bwMode="auto">
                <a:xfrm>
                  <a:off x="5054" y="3281"/>
                  <a:ext cx="12" cy="324"/>
                </a:xfrm>
                <a:prstGeom prst="rect">
                  <a:avLst/>
                </a:prstGeom>
                <a:solidFill>
                  <a:srgbClr val="C8FBC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5" name="Rectangle 187"/>
                <p:cNvSpPr>
                  <a:spLocks noChangeArrowheads="1"/>
                </p:cNvSpPr>
                <p:nvPr/>
              </p:nvSpPr>
              <p:spPr bwMode="auto">
                <a:xfrm>
                  <a:off x="5066" y="3281"/>
                  <a:ext cx="6" cy="324"/>
                </a:xfrm>
                <a:prstGeom prst="rect">
                  <a:avLst/>
                </a:prstGeom>
                <a:solidFill>
                  <a:srgbClr val="C9FCC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6" name="Rectangle 188"/>
                <p:cNvSpPr>
                  <a:spLocks noChangeArrowheads="1"/>
                </p:cNvSpPr>
                <p:nvPr/>
              </p:nvSpPr>
              <p:spPr bwMode="auto">
                <a:xfrm>
                  <a:off x="5072" y="3281"/>
                  <a:ext cx="12" cy="324"/>
                </a:xfrm>
                <a:prstGeom prst="rect">
                  <a:avLst/>
                </a:prstGeom>
                <a:solidFill>
                  <a:srgbClr val="CAFDC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7" name="Rectangle 189"/>
                <p:cNvSpPr>
                  <a:spLocks noChangeArrowheads="1"/>
                </p:cNvSpPr>
                <p:nvPr/>
              </p:nvSpPr>
              <p:spPr bwMode="auto">
                <a:xfrm>
                  <a:off x="5084" y="3281"/>
                  <a:ext cx="12" cy="324"/>
                </a:xfrm>
                <a:prstGeom prst="rect">
                  <a:avLst/>
                </a:prstGeom>
                <a:solidFill>
                  <a:srgbClr val="CBFEC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8" name="Rectangle 190"/>
                <p:cNvSpPr>
                  <a:spLocks noChangeArrowheads="1"/>
                </p:cNvSpPr>
                <p:nvPr/>
              </p:nvSpPr>
              <p:spPr bwMode="auto">
                <a:xfrm>
                  <a:off x="5096" y="3281"/>
                  <a:ext cx="270" cy="324"/>
                </a:xfrm>
                <a:prstGeom prst="rect">
                  <a:avLst/>
                </a:prstGeom>
                <a:solidFill>
                  <a:srgbClr val="CCFFC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9" name="Rectangle 191"/>
                <p:cNvSpPr>
                  <a:spLocks noChangeArrowheads="1"/>
                </p:cNvSpPr>
                <p:nvPr/>
              </p:nvSpPr>
              <p:spPr bwMode="auto">
                <a:xfrm>
                  <a:off x="4832" y="3281"/>
                  <a:ext cx="534" cy="324"/>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30" name="Rectangle 192"/>
                <p:cNvSpPr>
                  <a:spLocks noChangeArrowheads="1"/>
                </p:cNvSpPr>
                <p:nvPr/>
              </p:nvSpPr>
              <p:spPr bwMode="auto">
                <a:xfrm>
                  <a:off x="5030" y="3335"/>
                  <a:ext cx="150"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latin typeface="Arial" pitchFamily="34" charset="0"/>
                      <a:ea typeface="ＭＳ Ｐゴシック"/>
                      <a:cs typeface="ＭＳ Ｐゴシック"/>
                    </a:rPr>
                    <a:t>Any</a:t>
                  </a:r>
                  <a:endParaRPr lang="en-US">
                    <a:solidFill>
                      <a:srgbClr val="000000"/>
                    </a:solidFill>
                    <a:latin typeface="Arial" pitchFamily="34" charset="0"/>
                    <a:ea typeface="ＭＳ Ｐゴシック"/>
                    <a:cs typeface="ＭＳ Ｐゴシック"/>
                  </a:endParaRPr>
                </a:p>
              </p:txBody>
            </p:sp>
            <p:sp>
              <p:nvSpPr>
                <p:cNvPr id="231" name="Line 193"/>
                <p:cNvSpPr>
                  <a:spLocks noChangeShapeType="1"/>
                </p:cNvSpPr>
                <p:nvPr/>
              </p:nvSpPr>
              <p:spPr bwMode="auto">
                <a:xfrm>
                  <a:off x="4832" y="3461"/>
                  <a:ext cx="534"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grpSp>
          <p:grpSp>
            <p:nvGrpSpPr>
              <p:cNvPr id="183" name="Group 273"/>
              <p:cNvGrpSpPr>
                <a:grpSpLocks/>
              </p:cNvGrpSpPr>
              <p:nvPr/>
            </p:nvGrpSpPr>
            <p:grpSpPr bwMode="auto">
              <a:xfrm>
                <a:off x="1989611" y="3201018"/>
                <a:ext cx="1546225" cy="431800"/>
                <a:chOff x="4526" y="2333"/>
                <a:chExt cx="1055" cy="272"/>
              </a:xfrm>
            </p:grpSpPr>
            <p:sp>
              <p:nvSpPr>
                <p:cNvPr id="200" name="Line 225"/>
                <p:cNvSpPr>
                  <a:spLocks noChangeShapeType="1"/>
                </p:cNvSpPr>
                <p:nvPr/>
              </p:nvSpPr>
              <p:spPr bwMode="auto">
                <a:xfrm flipV="1">
                  <a:off x="4526" y="2429"/>
                  <a:ext cx="234" cy="3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201" name="Freeform 226"/>
                <p:cNvSpPr>
                  <a:spLocks noEditPoints="1"/>
                </p:cNvSpPr>
                <p:nvPr/>
              </p:nvSpPr>
              <p:spPr bwMode="auto">
                <a:xfrm>
                  <a:off x="4664" y="2405"/>
                  <a:ext cx="96" cy="72"/>
                </a:xfrm>
                <a:custGeom>
                  <a:avLst/>
                  <a:gdLst>
                    <a:gd name="T0" fmla="*/ 96 w 96"/>
                    <a:gd name="T1" fmla="*/ 24 h 72"/>
                    <a:gd name="T2" fmla="*/ 12 w 96"/>
                    <a:gd name="T3" fmla="*/ 72 h 72"/>
                    <a:gd name="T4" fmla="*/ 96 w 96"/>
                    <a:gd name="T5" fmla="*/ 24 h 72"/>
                    <a:gd name="T6" fmla="*/ 0 w 96"/>
                    <a:gd name="T7" fmla="*/ 0 h 72"/>
                    <a:gd name="T8" fmla="*/ 0 60000 65536"/>
                    <a:gd name="T9" fmla="*/ 0 60000 65536"/>
                    <a:gd name="T10" fmla="*/ 0 60000 65536"/>
                    <a:gd name="T11" fmla="*/ 0 60000 65536"/>
                    <a:gd name="T12" fmla="*/ 0 w 96"/>
                    <a:gd name="T13" fmla="*/ 0 h 72"/>
                    <a:gd name="T14" fmla="*/ 96 w 96"/>
                    <a:gd name="T15" fmla="*/ 72 h 72"/>
                  </a:gdLst>
                  <a:ahLst/>
                  <a:cxnLst>
                    <a:cxn ang="T8">
                      <a:pos x="T0" y="T1"/>
                    </a:cxn>
                    <a:cxn ang="T9">
                      <a:pos x="T2" y="T3"/>
                    </a:cxn>
                    <a:cxn ang="T10">
                      <a:pos x="T4" y="T5"/>
                    </a:cxn>
                    <a:cxn ang="T11">
                      <a:pos x="T6" y="T7"/>
                    </a:cxn>
                  </a:cxnLst>
                  <a:rect l="T12" t="T13" r="T14" b="T15"/>
                  <a:pathLst>
                    <a:path w="96" h="72">
                      <a:moveTo>
                        <a:pt x="96" y="24"/>
                      </a:moveTo>
                      <a:lnTo>
                        <a:pt x="12" y="72"/>
                      </a:lnTo>
                      <a:moveTo>
                        <a:pt x="96" y="24"/>
                      </a:moveTo>
                      <a:lnTo>
                        <a:pt x="0" y="0"/>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202" name="Rectangle 227"/>
                <p:cNvSpPr>
                  <a:spLocks noChangeArrowheads="1"/>
                </p:cNvSpPr>
                <p:nvPr/>
              </p:nvSpPr>
              <p:spPr bwMode="auto">
                <a:xfrm>
                  <a:off x="4694" y="2489"/>
                  <a:ext cx="887" cy="116"/>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latin typeface="Arial" pitchFamily="34" charset="0"/>
                      <a:ea typeface="ＭＳ Ｐゴシック"/>
                      <a:cs typeface="ＭＳ Ｐゴシック"/>
                    </a:rPr>
                    <a:t>+observedProperty</a:t>
                  </a:r>
                  <a:endParaRPr lang="en-US" sz="3600">
                    <a:solidFill>
                      <a:srgbClr val="000000"/>
                    </a:solidFill>
                    <a:latin typeface="Arial" pitchFamily="34" charset="0"/>
                    <a:ea typeface="ＭＳ Ｐゴシック"/>
                    <a:cs typeface="ＭＳ Ｐゴシック"/>
                  </a:endParaRPr>
                </a:p>
              </p:txBody>
            </p:sp>
            <p:sp>
              <p:nvSpPr>
                <p:cNvPr id="203" name="Rectangle 228"/>
                <p:cNvSpPr>
                  <a:spLocks noChangeArrowheads="1"/>
                </p:cNvSpPr>
                <p:nvPr/>
              </p:nvSpPr>
              <p:spPr bwMode="auto">
                <a:xfrm>
                  <a:off x="4694" y="2333"/>
                  <a:ext cx="39" cy="7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latin typeface="Arial" pitchFamily="34" charset="0"/>
                      <a:ea typeface="ＭＳ Ｐゴシック"/>
                      <a:cs typeface="ＭＳ Ｐゴシック"/>
                    </a:rPr>
                    <a:t>1</a:t>
                  </a:r>
                  <a:endParaRPr lang="en-US">
                    <a:solidFill>
                      <a:srgbClr val="000000"/>
                    </a:solidFill>
                    <a:latin typeface="Arial" pitchFamily="34" charset="0"/>
                    <a:ea typeface="ＭＳ Ｐゴシック"/>
                    <a:cs typeface="ＭＳ Ｐゴシック"/>
                  </a:endParaRPr>
                </a:p>
              </p:txBody>
            </p:sp>
          </p:grpSp>
          <p:grpSp>
            <p:nvGrpSpPr>
              <p:cNvPr id="184" name="Group 178"/>
              <p:cNvGrpSpPr>
                <a:grpSpLocks/>
              </p:cNvGrpSpPr>
              <p:nvPr/>
            </p:nvGrpSpPr>
            <p:grpSpPr bwMode="auto">
              <a:xfrm rot="7440675">
                <a:off x="1337943" y="2277886"/>
                <a:ext cx="1281112" cy="180975"/>
                <a:chOff x="3532889" y="2379360"/>
                <a:chExt cx="1582615" cy="190500"/>
              </a:xfrm>
            </p:grpSpPr>
            <p:sp>
              <p:nvSpPr>
                <p:cNvPr id="198" name="Line 229"/>
                <p:cNvSpPr>
                  <a:spLocks noChangeShapeType="1"/>
                </p:cNvSpPr>
                <p:nvPr/>
              </p:nvSpPr>
              <p:spPr bwMode="auto">
                <a:xfrm flipH="1" flipV="1">
                  <a:off x="3532889" y="2426985"/>
                  <a:ext cx="1582615" cy="142875"/>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199" name="Freeform 230"/>
                <p:cNvSpPr>
                  <a:spLocks noEditPoints="1"/>
                </p:cNvSpPr>
                <p:nvPr/>
              </p:nvSpPr>
              <p:spPr bwMode="auto">
                <a:xfrm>
                  <a:off x="3532889" y="2379360"/>
                  <a:ext cx="131885" cy="114300"/>
                </a:xfrm>
                <a:custGeom>
                  <a:avLst/>
                  <a:gdLst>
                    <a:gd name="T0" fmla="*/ 0 w 90"/>
                    <a:gd name="T1" fmla="*/ 75604680 h 72"/>
                    <a:gd name="T2" fmla="*/ 193262840 w 90"/>
                    <a:gd name="T3" fmla="*/ 0 h 72"/>
                    <a:gd name="T4" fmla="*/ 0 w 90"/>
                    <a:gd name="T5" fmla="*/ 75604680 h 72"/>
                    <a:gd name="T6" fmla="*/ 180379099 w 90"/>
                    <a:gd name="T7" fmla="*/ 181451223 h 72"/>
                    <a:gd name="T8" fmla="*/ 0 60000 65536"/>
                    <a:gd name="T9" fmla="*/ 0 60000 65536"/>
                    <a:gd name="T10" fmla="*/ 0 60000 65536"/>
                    <a:gd name="T11" fmla="*/ 0 60000 65536"/>
                    <a:gd name="T12" fmla="*/ 0 w 90"/>
                    <a:gd name="T13" fmla="*/ 0 h 72"/>
                    <a:gd name="T14" fmla="*/ 90 w 90"/>
                    <a:gd name="T15" fmla="*/ 72 h 72"/>
                  </a:gdLst>
                  <a:ahLst/>
                  <a:cxnLst>
                    <a:cxn ang="T8">
                      <a:pos x="T0" y="T1"/>
                    </a:cxn>
                    <a:cxn ang="T9">
                      <a:pos x="T2" y="T3"/>
                    </a:cxn>
                    <a:cxn ang="T10">
                      <a:pos x="T4" y="T5"/>
                    </a:cxn>
                    <a:cxn ang="T11">
                      <a:pos x="T6" y="T7"/>
                    </a:cxn>
                  </a:cxnLst>
                  <a:rect l="T12" t="T13" r="T14" b="T15"/>
                  <a:pathLst>
                    <a:path w="90" h="72">
                      <a:moveTo>
                        <a:pt x="0" y="30"/>
                      </a:moveTo>
                      <a:lnTo>
                        <a:pt x="90" y="0"/>
                      </a:lnTo>
                      <a:moveTo>
                        <a:pt x="0" y="30"/>
                      </a:moveTo>
                      <a:lnTo>
                        <a:pt x="84" y="72"/>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grpSp>
          <p:sp>
            <p:nvSpPr>
              <p:cNvPr id="185" name="Rectangle 232"/>
              <p:cNvSpPr>
                <a:spLocks noChangeArrowheads="1"/>
              </p:cNvSpPr>
              <p:nvPr/>
            </p:nvSpPr>
            <p:spPr bwMode="auto">
              <a:xfrm>
                <a:off x="1402236" y="2632693"/>
                <a:ext cx="153987"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latin typeface="Arial" pitchFamily="34" charset="0"/>
                    <a:ea typeface="ＭＳ Ｐゴシック"/>
                    <a:cs typeface="ＭＳ Ｐゴシック"/>
                  </a:rPr>
                  <a:t>0..*</a:t>
                </a:r>
                <a:endParaRPr lang="en-US">
                  <a:solidFill>
                    <a:srgbClr val="000000"/>
                  </a:solidFill>
                  <a:latin typeface="Arial" pitchFamily="34" charset="0"/>
                  <a:ea typeface="ＭＳ Ｐゴシック"/>
                  <a:cs typeface="ＭＳ Ｐゴシック"/>
                </a:endParaRPr>
              </a:p>
            </p:txBody>
          </p:sp>
          <p:sp>
            <p:nvSpPr>
              <p:cNvPr id="186" name="Rectangle 233"/>
              <p:cNvSpPr>
                <a:spLocks noChangeArrowheads="1"/>
              </p:cNvSpPr>
              <p:nvPr/>
            </p:nvSpPr>
            <p:spPr bwMode="auto">
              <a:xfrm>
                <a:off x="2411253" y="1899140"/>
                <a:ext cx="1244600" cy="184150"/>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dirty="0">
                    <a:solidFill>
                      <a:srgbClr val="000000"/>
                    </a:solidFill>
                    <a:latin typeface="Arial" pitchFamily="34" charset="0"/>
                    <a:ea typeface="ＭＳ Ｐゴシック"/>
                    <a:cs typeface="ＭＳ Ｐゴシック"/>
                  </a:rPr>
                  <a:t>+</a:t>
                </a:r>
                <a:r>
                  <a:rPr lang="en-US" sz="1200" dirty="0" err="1">
                    <a:solidFill>
                      <a:srgbClr val="000000"/>
                    </a:solidFill>
                    <a:latin typeface="Arial" pitchFamily="34" charset="0"/>
                    <a:ea typeface="ＭＳ Ｐゴシック"/>
                    <a:cs typeface="ＭＳ Ｐゴシック"/>
                  </a:rPr>
                  <a:t>featureOfInterest</a:t>
                </a:r>
                <a:endParaRPr lang="en-US" sz="3600" dirty="0">
                  <a:solidFill>
                    <a:srgbClr val="000000"/>
                  </a:solidFill>
                  <a:latin typeface="Arial" pitchFamily="34" charset="0"/>
                  <a:ea typeface="ＭＳ Ｐゴシック"/>
                  <a:cs typeface="ＭＳ Ｐゴシック"/>
                </a:endParaRPr>
              </a:p>
            </p:txBody>
          </p:sp>
          <p:sp>
            <p:nvSpPr>
              <p:cNvPr id="187" name="Rectangle 234"/>
              <p:cNvSpPr>
                <a:spLocks noChangeArrowheads="1"/>
              </p:cNvSpPr>
              <p:nvPr/>
            </p:nvSpPr>
            <p:spPr bwMode="auto">
              <a:xfrm>
                <a:off x="2084037" y="1911968"/>
                <a:ext cx="46037" cy="123825"/>
              </a:xfrm>
              <a:prstGeom prst="rect">
                <a:avLst/>
              </a:prstGeom>
              <a:noFill/>
              <a:ln w="9525">
                <a:noFill/>
                <a:miter lim="800000"/>
                <a:headEnd/>
                <a:tailEnd/>
              </a:ln>
            </p:spPr>
            <p:txBody>
              <a:bodyPr lIns="0" tIns="0" rIns="0" bIns="0">
                <a:spAutoFit/>
              </a:bodyPr>
              <a:lstStyle/>
              <a:p>
                <a:pPr marL="361950" indent="-361950" defTabSz="966788" fontAlgn="base">
                  <a:spcBef>
                    <a:spcPct val="0"/>
                  </a:spcBef>
                  <a:spcAft>
                    <a:spcPct val="0"/>
                  </a:spcAft>
                  <a:tabLst>
                    <a:tab pos="188913" algn="l"/>
                  </a:tabLst>
                </a:pPr>
                <a:r>
                  <a:rPr lang="en-US" sz="800" dirty="0">
                    <a:solidFill>
                      <a:srgbClr val="000000"/>
                    </a:solidFill>
                    <a:latin typeface="Arial" pitchFamily="34" charset="0"/>
                    <a:ea typeface="ＭＳ Ｐゴシック"/>
                    <a:cs typeface="ＭＳ Ｐゴシック"/>
                  </a:rPr>
                  <a:t>1</a:t>
                </a:r>
                <a:endParaRPr lang="en-US" dirty="0">
                  <a:solidFill>
                    <a:srgbClr val="000000"/>
                  </a:solidFill>
                  <a:latin typeface="Arial" pitchFamily="34" charset="0"/>
                  <a:ea typeface="ＭＳ Ｐゴシック"/>
                  <a:cs typeface="ＭＳ Ｐゴシック"/>
                </a:endParaRPr>
              </a:p>
            </p:txBody>
          </p:sp>
          <p:sp>
            <p:nvSpPr>
              <p:cNvPr id="188" name="Line 241"/>
              <p:cNvSpPr>
                <a:spLocks noChangeShapeType="1"/>
              </p:cNvSpPr>
              <p:nvPr/>
            </p:nvSpPr>
            <p:spPr bwMode="auto">
              <a:xfrm flipH="1">
                <a:off x="864073" y="3982068"/>
                <a:ext cx="280988" cy="714375"/>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189" name="Freeform 242"/>
              <p:cNvSpPr>
                <a:spLocks noEditPoints="1"/>
              </p:cNvSpPr>
              <p:nvPr/>
            </p:nvSpPr>
            <p:spPr bwMode="auto">
              <a:xfrm>
                <a:off x="864073" y="4544043"/>
                <a:ext cx="96838" cy="152400"/>
              </a:xfrm>
              <a:custGeom>
                <a:avLst/>
                <a:gdLst>
                  <a:gd name="T0" fmla="*/ 0 w 66"/>
                  <a:gd name="T1" fmla="*/ 241935022 h 96"/>
                  <a:gd name="T2" fmla="*/ 0 w 66"/>
                  <a:gd name="T3" fmla="*/ 0 h 96"/>
                  <a:gd name="T4" fmla="*/ 0 w 66"/>
                  <a:gd name="T5" fmla="*/ 241935022 h 96"/>
                  <a:gd name="T6" fmla="*/ 142084802 w 66"/>
                  <a:gd name="T7" fmla="*/ 75604688 h 96"/>
                  <a:gd name="T8" fmla="*/ 0 60000 65536"/>
                  <a:gd name="T9" fmla="*/ 0 60000 65536"/>
                  <a:gd name="T10" fmla="*/ 0 60000 65536"/>
                  <a:gd name="T11" fmla="*/ 0 60000 65536"/>
                  <a:gd name="T12" fmla="*/ 0 w 66"/>
                  <a:gd name="T13" fmla="*/ 0 h 96"/>
                  <a:gd name="T14" fmla="*/ 66 w 66"/>
                  <a:gd name="T15" fmla="*/ 96 h 96"/>
                </a:gdLst>
                <a:ahLst/>
                <a:cxnLst>
                  <a:cxn ang="T8">
                    <a:pos x="T0" y="T1"/>
                  </a:cxn>
                  <a:cxn ang="T9">
                    <a:pos x="T2" y="T3"/>
                  </a:cxn>
                  <a:cxn ang="T10">
                    <a:pos x="T4" y="T5"/>
                  </a:cxn>
                  <a:cxn ang="T11">
                    <a:pos x="T6" y="T7"/>
                  </a:cxn>
                </a:cxnLst>
                <a:rect l="T12" t="T13" r="T14" b="T15"/>
                <a:pathLst>
                  <a:path w="66" h="96">
                    <a:moveTo>
                      <a:pt x="0" y="96"/>
                    </a:moveTo>
                    <a:lnTo>
                      <a:pt x="0" y="0"/>
                    </a:lnTo>
                    <a:moveTo>
                      <a:pt x="0" y="96"/>
                    </a:moveTo>
                    <a:lnTo>
                      <a:pt x="66" y="30"/>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190" name="Rectangle 244"/>
              <p:cNvSpPr>
                <a:spLocks noChangeArrowheads="1"/>
              </p:cNvSpPr>
              <p:nvPr/>
            </p:nvSpPr>
            <p:spPr bwMode="auto">
              <a:xfrm>
                <a:off x="1135536" y="4153518"/>
                <a:ext cx="155575"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latin typeface="Arial" pitchFamily="34" charset="0"/>
                    <a:ea typeface="ＭＳ Ｐゴシック"/>
                    <a:cs typeface="ＭＳ Ｐゴシック"/>
                  </a:rPr>
                  <a:t>0..*</a:t>
                </a:r>
                <a:endParaRPr lang="en-US">
                  <a:solidFill>
                    <a:srgbClr val="000000"/>
                  </a:solidFill>
                  <a:latin typeface="Arial" pitchFamily="34" charset="0"/>
                  <a:ea typeface="ＭＳ Ｐゴシック"/>
                  <a:cs typeface="ＭＳ Ｐゴシック"/>
                </a:endParaRPr>
              </a:p>
            </p:txBody>
          </p:sp>
          <p:sp>
            <p:nvSpPr>
              <p:cNvPr id="191" name="Rectangle 245"/>
              <p:cNvSpPr>
                <a:spLocks noChangeArrowheads="1"/>
              </p:cNvSpPr>
              <p:nvPr/>
            </p:nvSpPr>
            <p:spPr bwMode="auto">
              <a:xfrm>
                <a:off x="1041873" y="4432918"/>
                <a:ext cx="777875" cy="184150"/>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latin typeface="Arial" pitchFamily="34" charset="0"/>
                    <a:ea typeface="ＭＳ Ｐゴシック"/>
                    <a:cs typeface="ＭＳ Ｐゴシック"/>
                  </a:rPr>
                  <a:t>+procedure</a:t>
                </a:r>
                <a:endParaRPr lang="en-US" sz="3600">
                  <a:solidFill>
                    <a:srgbClr val="000000"/>
                  </a:solidFill>
                  <a:latin typeface="Arial" pitchFamily="34" charset="0"/>
                  <a:ea typeface="ＭＳ Ｐゴシック"/>
                  <a:cs typeface="ＭＳ Ｐゴシック"/>
                </a:endParaRPr>
              </a:p>
            </p:txBody>
          </p:sp>
          <p:sp>
            <p:nvSpPr>
              <p:cNvPr id="192" name="Rectangle 246"/>
              <p:cNvSpPr>
                <a:spLocks noChangeArrowheads="1"/>
              </p:cNvSpPr>
              <p:nvPr/>
            </p:nvSpPr>
            <p:spPr bwMode="auto">
              <a:xfrm>
                <a:off x="687861" y="4486893"/>
                <a:ext cx="57150"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latin typeface="Arial" pitchFamily="34" charset="0"/>
                    <a:ea typeface="ＭＳ Ｐゴシック"/>
                    <a:cs typeface="ＭＳ Ｐゴシック"/>
                  </a:rPr>
                  <a:t>1</a:t>
                </a:r>
                <a:endParaRPr lang="en-US">
                  <a:solidFill>
                    <a:srgbClr val="000000"/>
                  </a:solidFill>
                  <a:latin typeface="Arial" pitchFamily="34" charset="0"/>
                  <a:ea typeface="ＭＳ Ｐゴシック"/>
                  <a:cs typeface="ＭＳ Ｐゴシック"/>
                </a:endParaRPr>
              </a:p>
            </p:txBody>
          </p:sp>
          <p:sp>
            <p:nvSpPr>
              <p:cNvPr id="193" name="Line 258"/>
              <p:cNvSpPr>
                <a:spLocks noChangeShapeType="1"/>
              </p:cNvSpPr>
              <p:nvPr/>
            </p:nvSpPr>
            <p:spPr bwMode="auto">
              <a:xfrm flipH="1" flipV="1">
                <a:off x="1989611" y="3953493"/>
                <a:ext cx="782637" cy="752475"/>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194" name="Freeform 259"/>
              <p:cNvSpPr>
                <a:spLocks/>
              </p:cNvSpPr>
              <p:nvPr/>
            </p:nvSpPr>
            <p:spPr bwMode="auto">
              <a:xfrm>
                <a:off x="1989611" y="3953493"/>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solidFill>
                <a:srgbClr val="000000"/>
              </a:solidFill>
              <a:ln w="9525">
                <a:noFill/>
                <a:round/>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195" name="Freeform 260"/>
              <p:cNvSpPr>
                <a:spLocks/>
              </p:cNvSpPr>
              <p:nvPr/>
            </p:nvSpPr>
            <p:spPr bwMode="auto">
              <a:xfrm>
                <a:off x="1989611" y="3953493"/>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196" name="Freeform 261"/>
              <p:cNvSpPr>
                <a:spLocks noEditPoints="1"/>
              </p:cNvSpPr>
              <p:nvPr/>
            </p:nvSpPr>
            <p:spPr bwMode="auto">
              <a:xfrm>
                <a:off x="2640486" y="4572618"/>
                <a:ext cx="131762" cy="133350"/>
              </a:xfrm>
              <a:custGeom>
                <a:avLst/>
                <a:gdLst>
                  <a:gd name="T0" fmla="*/ 192902522 w 90"/>
                  <a:gd name="T1" fmla="*/ 211693147 h 84"/>
                  <a:gd name="T2" fmla="*/ 102881244 w 90"/>
                  <a:gd name="T3" fmla="*/ 0 h 84"/>
                  <a:gd name="T4" fmla="*/ 192902522 w 90"/>
                  <a:gd name="T5" fmla="*/ 211693147 h 84"/>
                  <a:gd name="T6" fmla="*/ 0 w 90"/>
                  <a:gd name="T7" fmla="*/ 136088438 h 84"/>
                  <a:gd name="T8" fmla="*/ 0 60000 65536"/>
                  <a:gd name="T9" fmla="*/ 0 60000 65536"/>
                  <a:gd name="T10" fmla="*/ 0 60000 65536"/>
                  <a:gd name="T11" fmla="*/ 0 60000 65536"/>
                  <a:gd name="T12" fmla="*/ 0 w 90"/>
                  <a:gd name="T13" fmla="*/ 0 h 84"/>
                  <a:gd name="T14" fmla="*/ 90 w 90"/>
                  <a:gd name="T15" fmla="*/ 84 h 84"/>
                </a:gdLst>
                <a:ahLst/>
                <a:cxnLst>
                  <a:cxn ang="T8">
                    <a:pos x="T0" y="T1"/>
                  </a:cxn>
                  <a:cxn ang="T9">
                    <a:pos x="T2" y="T3"/>
                  </a:cxn>
                  <a:cxn ang="T10">
                    <a:pos x="T4" y="T5"/>
                  </a:cxn>
                  <a:cxn ang="T11">
                    <a:pos x="T6" y="T7"/>
                  </a:cxn>
                </a:cxnLst>
                <a:rect l="T12" t="T13" r="T14" b="T15"/>
                <a:pathLst>
                  <a:path w="90" h="84">
                    <a:moveTo>
                      <a:pt x="90" y="84"/>
                    </a:moveTo>
                    <a:lnTo>
                      <a:pt x="48" y="0"/>
                    </a:lnTo>
                    <a:moveTo>
                      <a:pt x="90" y="84"/>
                    </a:moveTo>
                    <a:lnTo>
                      <a:pt x="0" y="54"/>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197" name="Rectangle 262"/>
              <p:cNvSpPr>
                <a:spLocks noChangeArrowheads="1"/>
              </p:cNvSpPr>
              <p:nvPr/>
            </p:nvSpPr>
            <p:spPr bwMode="auto">
              <a:xfrm>
                <a:off x="2842098" y="4463080"/>
                <a:ext cx="465138" cy="18573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latin typeface="Arial" pitchFamily="34" charset="0"/>
                    <a:ea typeface="ＭＳ Ｐゴシック"/>
                    <a:cs typeface="ＭＳ Ｐゴシック"/>
                  </a:rPr>
                  <a:t>+result</a:t>
                </a:r>
                <a:endParaRPr lang="en-US" sz="3600">
                  <a:solidFill>
                    <a:srgbClr val="000000"/>
                  </a:solidFill>
                  <a:latin typeface="Arial" pitchFamily="34" charset="0"/>
                  <a:ea typeface="ＭＳ Ｐゴシック"/>
                  <a:cs typeface="ＭＳ Ｐゴシック"/>
                </a:endParaRPr>
              </a:p>
            </p:txBody>
          </p:sp>
        </p:grpSp>
      </p:grpSp>
      <p:pic>
        <p:nvPicPr>
          <p:cNvPr id="154" name="Picture 153" descr="SatTelFlaF3L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9813" y="30834"/>
            <a:ext cx="4595482" cy="3199012"/>
          </a:xfrm>
          <a:prstGeom prst="rect">
            <a:avLst/>
          </a:prstGeom>
        </p:spPr>
      </p:pic>
      <p:sp>
        <p:nvSpPr>
          <p:cNvPr id="156" name="Right Arrow 155"/>
          <p:cNvSpPr/>
          <p:nvPr/>
        </p:nvSpPr>
        <p:spPr bwMode="auto">
          <a:xfrm rot="21309732">
            <a:off x="3688198" y="2777979"/>
            <a:ext cx="2853134" cy="461796"/>
          </a:xfrm>
          <a:prstGeom prst="rightArrow">
            <a:avLst/>
          </a:prstGeom>
          <a:gradFill flip="none" rotWithShape="1">
            <a:gsLst>
              <a:gs pos="66000">
                <a:schemeClr val="tx2">
                  <a:lumMod val="25000"/>
                  <a:lumOff val="75000"/>
                </a:schemeClr>
              </a:gs>
              <a:gs pos="100000">
                <a:srgbClr val="FFFFFF"/>
              </a:gs>
            </a:gsLst>
            <a:lin ang="0" scaled="1"/>
            <a:tileRect/>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latin typeface="Arial" charset="0"/>
                <a:ea typeface="ＭＳ Ｐゴシック" pitchFamily="16" charset="-128"/>
                <a:cs typeface="ＭＳ Ｐゴシック" pitchFamily="-97" charset="-128"/>
              </a:rPr>
              <a:t>Stage Height</a:t>
            </a: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5" name="TextBox 14"/>
          <p:cNvSpPr txBox="1"/>
          <p:nvPr/>
        </p:nvSpPr>
        <p:spPr>
          <a:xfrm>
            <a:off x="277288" y="5220865"/>
            <a:ext cx="1731940" cy="474625"/>
          </a:xfrm>
          <a:prstGeom prst="rect">
            <a:avLst/>
          </a:prstGeom>
          <a:noFill/>
          <a:effectLst/>
        </p:spPr>
        <p:txBody>
          <a:bodyPr wrap="square" lIns="0" tIns="0" rIns="0" bIns="0" rtlCol="0">
            <a:noAutofit/>
          </a:bodyPr>
          <a:lstStyle/>
          <a:p>
            <a:pPr algn="ctr" eaLnBrk="0" fontAlgn="base" hangingPunct="0">
              <a:lnSpc>
                <a:spcPts val="1800"/>
              </a:lnSpc>
              <a:spcBef>
                <a:spcPct val="0"/>
              </a:spcBef>
              <a:spcAft>
                <a:spcPct val="0"/>
              </a:spcAft>
            </a:pPr>
            <a:r>
              <a:rPr lang="en-US" sz="1400" b="1" i="1" dirty="0" smtClean="0">
                <a:solidFill>
                  <a:srgbClr val="B996D5">
                    <a:lumMod val="75000"/>
                  </a:srgbClr>
                </a:solidFill>
                <a:latin typeface="Arial"/>
                <a:ea typeface="ＭＳ Ｐゴシック"/>
                <a:cs typeface="ＭＳ Ｐゴシック"/>
              </a:rPr>
              <a:t>Water level measurement</a:t>
            </a:r>
          </a:p>
        </p:txBody>
      </p:sp>
      <p:grpSp>
        <p:nvGrpSpPr>
          <p:cNvPr id="3" name="Group 2"/>
          <p:cNvGrpSpPr/>
          <p:nvPr/>
        </p:nvGrpSpPr>
        <p:grpSpPr>
          <a:xfrm>
            <a:off x="2052670" y="1385389"/>
            <a:ext cx="4215687" cy="1322784"/>
            <a:chOff x="2052670" y="1385389"/>
            <a:chExt cx="4215687" cy="1322784"/>
          </a:xfrm>
        </p:grpSpPr>
        <p:sp>
          <p:nvSpPr>
            <p:cNvPr id="342" name="TextBox 341"/>
            <p:cNvSpPr txBox="1"/>
            <p:nvPr/>
          </p:nvSpPr>
          <p:spPr>
            <a:xfrm>
              <a:off x="2052670" y="2127861"/>
              <a:ext cx="2039840" cy="309398"/>
            </a:xfrm>
            <a:prstGeom prst="rect">
              <a:avLst/>
            </a:prstGeom>
            <a:noFill/>
            <a:effectLst/>
          </p:spPr>
          <p:txBody>
            <a:bodyPr wrap="square" lIns="0" tIns="0" rIns="0" bIns="0" rtlCol="0">
              <a:noAutofit/>
            </a:bodyPr>
            <a:lstStyle/>
            <a:p>
              <a:pPr algn="ctr" eaLnBrk="0" fontAlgn="base" hangingPunct="0">
                <a:lnSpc>
                  <a:spcPts val="1800"/>
                </a:lnSpc>
                <a:spcBef>
                  <a:spcPct val="0"/>
                </a:spcBef>
                <a:spcAft>
                  <a:spcPct val="0"/>
                </a:spcAft>
              </a:pPr>
              <a:r>
                <a:rPr lang="en-US" sz="1400" b="1" i="1" dirty="0" smtClean="0">
                  <a:solidFill>
                    <a:srgbClr val="ED982D"/>
                  </a:solidFill>
                  <a:effectLst>
                    <a:outerShdw blurRad="50800" dist="38100" dir="2700000" algn="tl" rotWithShape="0">
                      <a:srgbClr val="000000">
                        <a:alpha val="43000"/>
                      </a:srgbClr>
                    </a:outerShdw>
                  </a:effectLst>
                  <a:latin typeface="Arial" pitchFamily="34" charset="0"/>
                  <a:ea typeface="ＭＳ Ｐゴシック"/>
                  <a:cs typeface="ＭＳ Ｐゴシック"/>
                </a:rPr>
                <a:t>sampl</a:t>
              </a:r>
              <a:r>
                <a:rPr lang="en-US" sz="1400" b="1" i="1" u="sng" dirty="0" smtClean="0">
                  <a:solidFill>
                    <a:srgbClr val="ED982D"/>
                  </a:solidFill>
                  <a:effectLst>
                    <a:outerShdw blurRad="50800" dist="38100" dir="2700000" algn="tl" rotWithShape="0">
                      <a:srgbClr val="000000">
                        <a:alpha val="43000"/>
                      </a:srgbClr>
                    </a:outerShdw>
                  </a:effectLst>
                  <a:latin typeface="Arial" pitchFamily="34" charset="0"/>
                  <a:ea typeface="ＭＳ Ｐゴシック"/>
                  <a:cs typeface="ＭＳ Ｐゴシック"/>
                </a:rPr>
                <a:t>ing</a:t>
              </a:r>
              <a:r>
                <a:rPr lang="en-US" sz="1400" b="1" i="1" dirty="0" smtClean="0">
                  <a:solidFill>
                    <a:srgbClr val="ED982D"/>
                  </a:solidFill>
                  <a:effectLst>
                    <a:outerShdw blurRad="50800" dist="38100" dir="2700000" algn="tl" rotWithShape="0">
                      <a:srgbClr val="000000">
                        <a:alpha val="43000"/>
                      </a:srgbClr>
                    </a:outerShdw>
                  </a:effectLst>
                  <a:latin typeface="Arial" pitchFamily="34" charset="0"/>
                  <a:ea typeface="ＭＳ Ｐゴシック"/>
                  <a:cs typeface="ＭＳ Ｐゴシック"/>
                </a:rPr>
                <a:t> feature</a:t>
              </a:r>
              <a:endParaRPr lang="en-US" sz="1400" b="1" i="1" dirty="0" smtClean="0">
                <a:solidFill>
                  <a:srgbClr val="ED982D"/>
                </a:solidFill>
                <a:effectLst>
                  <a:outerShdw blurRad="50800" dist="38100" dir="2700000" algn="tl" rotWithShape="0">
                    <a:srgbClr val="000000">
                      <a:alpha val="43000"/>
                    </a:srgbClr>
                  </a:outerShdw>
                </a:effectLst>
                <a:latin typeface="Arial"/>
                <a:ea typeface="ＭＳ Ｐゴシック"/>
                <a:cs typeface="ＭＳ Ｐゴシック"/>
              </a:endParaRPr>
            </a:p>
          </p:txBody>
        </p:sp>
        <p:sp>
          <p:nvSpPr>
            <p:cNvPr id="155" name="Right Arrow 154"/>
            <p:cNvSpPr/>
            <p:nvPr/>
          </p:nvSpPr>
          <p:spPr bwMode="auto">
            <a:xfrm>
              <a:off x="3309930" y="1385389"/>
              <a:ext cx="2873736" cy="461796"/>
            </a:xfrm>
            <a:prstGeom prst="rightArrow">
              <a:avLst/>
            </a:prstGeom>
            <a:gradFill flip="none" rotWithShape="1">
              <a:gsLst>
                <a:gs pos="52000">
                  <a:schemeClr val="accent2"/>
                </a:gs>
                <a:gs pos="100000">
                  <a:srgbClr val="FFFFFF"/>
                </a:gs>
              </a:gsLst>
              <a:lin ang="0" scaled="1"/>
              <a:tileRect/>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latin typeface="Arial" charset="0"/>
                  <a:ea typeface="ＭＳ Ｐゴシック" pitchFamily="16" charset="-128"/>
                  <a:cs typeface="ＭＳ Ｐゴシック" pitchFamily="-97" charset="-128"/>
                </a:rPr>
                <a:t>Stream Gage</a:t>
              </a: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57" name="TextBox 156"/>
            <p:cNvSpPr txBox="1"/>
            <p:nvPr/>
          </p:nvSpPr>
          <p:spPr>
            <a:xfrm>
              <a:off x="4618507" y="2127861"/>
              <a:ext cx="1649850" cy="580312"/>
            </a:xfrm>
            <a:prstGeom prst="rect">
              <a:avLst/>
            </a:prstGeom>
            <a:noFill/>
            <a:effectLst/>
          </p:spPr>
          <p:txBody>
            <a:bodyPr wrap="square" lIns="0" tIns="0" rIns="0" bIns="0" rtlCol="0">
              <a:noAutofit/>
            </a:bodyPr>
            <a:lstStyle/>
            <a:p>
              <a:pPr algn="ctr" eaLnBrk="0" fontAlgn="base" hangingPunct="0">
                <a:lnSpc>
                  <a:spcPts val="1800"/>
                </a:lnSpc>
                <a:spcBef>
                  <a:spcPct val="0"/>
                </a:spcBef>
                <a:spcAft>
                  <a:spcPct val="0"/>
                </a:spcAft>
              </a:pPr>
              <a:r>
                <a:rPr lang="en-US" sz="1400" b="1" i="1" dirty="0" smtClean="0">
                  <a:solidFill>
                    <a:schemeClr val="bg1"/>
                  </a:solidFill>
                  <a:latin typeface="Arial"/>
                  <a:ea typeface="ＭＳ Ｐゴシック"/>
                  <a:cs typeface="ＭＳ Ｐゴシック"/>
                </a:rPr>
                <a:t>River is a </a:t>
              </a:r>
            </a:p>
            <a:p>
              <a:pPr algn="ctr" eaLnBrk="0" fontAlgn="base" hangingPunct="0">
                <a:lnSpc>
                  <a:spcPts val="1800"/>
                </a:lnSpc>
                <a:spcBef>
                  <a:spcPct val="0"/>
                </a:spcBef>
                <a:spcAft>
                  <a:spcPct val="0"/>
                </a:spcAft>
              </a:pPr>
              <a:r>
                <a:rPr lang="en-US" sz="1400" b="1" i="1" dirty="0" smtClean="0">
                  <a:solidFill>
                    <a:schemeClr val="bg1"/>
                  </a:solidFill>
                  <a:latin typeface="Arial"/>
                  <a:ea typeface="ＭＳ Ｐゴシック"/>
                  <a:cs typeface="ＭＳ Ｐゴシック"/>
                </a:rPr>
                <a:t>sampl</a:t>
              </a:r>
              <a:r>
                <a:rPr lang="en-US" sz="1400" b="1" i="1" u="sng" dirty="0" smtClean="0">
                  <a:solidFill>
                    <a:schemeClr val="bg1"/>
                  </a:solidFill>
                  <a:latin typeface="Arial"/>
                  <a:ea typeface="ＭＳ Ｐゴシック"/>
                  <a:cs typeface="ＭＳ Ｐゴシック"/>
                </a:rPr>
                <a:t>ed</a:t>
              </a:r>
              <a:r>
                <a:rPr lang="en-US" sz="1400" b="1" i="1" dirty="0" smtClean="0">
                  <a:solidFill>
                    <a:schemeClr val="bg1"/>
                  </a:solidFill>
                  <a:latin typeface="Arial"/>
                  <a:ea typeface="ＭＳ Ｐゴシック"/>
                  <a:cs typeface="ＭＳ Ｐゴシック"/>
                </a:rPr>
                <a:t> feature</a:t>
              </a:r>
            </a:p>
          </p:txBody>
        </p:sp>
      </p:grpSp>
      <p:sp>
        <p:nvSpPr>
          <p:cNvPr id="181" name="Right Arrow 180"/>
          <p:cNvSpPr/>
          <p:nvPr/>
        </p:nvSpPr>
        <p:spPr bwMode="auto">
          <a:xfrm rot="20920639">
            <a:off x="3244830" y="4386170"/>
            <a:ext cx="2217081" cy="461796"/>
          </a:xfrm>
          <a:prstGeom prst="rightArrow">
            <a:avLst/>
          </a:prstGeom>
          <a:gradFill>
            <a:gsLst>
              <a:gs pos="0">
                <a:schemeClr val="accent1">
                  <a:lumMod val="60000"/>
                  <a:lumOff val="40000"/>
                </a:schemeClr>
              </a:gs>
              <a:gs pos="64000">
                <a:schemeClr val="accent1">
                  <a:tint val="50000"/>
                  <a:shade val="100000"/>
                  <a:satMod val="350000"/>
                </a:schemeClr>
              </a:gs>
              <a:gs pos="100000">
                <a:schemeClr val="bg1"/>
              </a:gs>
            </a:gsLst>
            <a:lin ang="84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latin typeface="Arial" charset="0"/>
                <a:ea typeface="ＭＳ Ｐゴシック" pitchFamily="16" charset="-128"/>
                <a:cs typeface="ＭＳ Ｐゴシック" pitchFamily="-97" charset="-128"/>
              </a:rPr>
              <a:t>Time series of values</a:t>
            </a: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61" name="TextBox 160"/>
          <p:cNvSpPr txBox="1"/>
          <p:nvPr/>
        </p:nvSpPr>
        <p:spPr>
          <a:xfrm>
            <a:off x="6050887" y="5971110"/>
            <a:ext cx="3038736" cy="187580"/>
          </a:xfrm>
          <a:prstGeom prst="rect">
            <a:avLst/>
          </a:prstGeom>
          <a:noFill/>
          <a:effectLst/>
        </p:spPr>
        <p:txBody>
          <a:bodyPr wrap="square" lIns="0" tIns="0" rIns="0" bIns="0" rtlCol="0">
            <a:noAutofit/>
          </a:bodyPr>
          <a:lstStyle/>
          <a:p>
            <a:pPr algn="r" defTabSz="457200">
              <a:defRPr/>
            </a:pPr>
            <a:r>
              <a:rPr lang="en-US" sz="1100" dirty="0"/>
              <a:t>Source: </a:t>
            </a:r>
            <a:r>
              <a:rPr lang="en-US" sz="1100" dirty="0" smtClean="0"/>
              <a:t>USGS</a:t>
            </a:r>
            <a:endParaRPr lang="en-US" sz="1100" dirty="0"/>
          </a:p>
          <a:p>
            <a:pPr algn="r"/>
            <a:endParaRPr lang="en-US" sz="1100" dirty="0"/>
          </a:p>
          <a:p>
            <a:pPr algn="r" eaLnBrk="0" hangingPunct="0">
              <a:lnSpc>
                <a:spcPts val="1800"/>
              </a:lnSpc>
            </a:pPr>
            <a:endParaRPr lang="en-US" sz="1100" b="1" dirty="0" smtClean="0"/>
          </a:p>
        </p:txBody>
      </p:sp>
      <p:sp>
        <p:nvSpPr>
          <p:cNvPr id="163" name="TextBox 162"/>
          <p:cNvSpPr txBox="1"/>
          <p:nvPr/>
        </p:nvSpPr>
        <p:spPr>
          <a:xfrm>
            <a:off x="125899" y="1086886"/>
            <a:ext cx="1542460" cy="563435"/>
          </a:xfrm>
          <a:prstGeom prst="rect">
            <a:avLst/>
          </a:prstGeom>
          <a:noFill/>
          <a:effectLst/>
        </p:spPr>
        <p:txBody>
          <a:bodyPr wrap="square" lIns="0" tIns="0" rIns="0" bIns="0" rtlCol="0">
            <a:noAutofit/>
          </a:bodyPr>
          <a:lstStyle/>
          <a:p>
            <a:pPr algn="l" eaLnBrk="0" hangingPunct="0">
              <a:lnSpc>
                <a:spcPts val="1800"/>
              </a:lnSpc>
            </a:pPr>
            <a:r>
              <a:rPr lang="en-US" sz="1400" i="1" dirty="0" smtClean="0">
                <a:latin typeface="Candara"/>
                <a:ea typeface="+mn-ea"/>
                <a:cs typeface="Candara"/>
              </a:rPr>
              <a:t>(WaterML2 Part 1)</a:t>
            </a:r>
          </a:p>
        </p:txBody>
      </p:sp>
    </p:spTree>
    <p:extLst>
      <p:ext uri="{BB962C8B-B14F-4D97-AF65-F5344CB8AC3E}">
        <p14:creationId xmlns:p14="http://schemas.microsoft.com/office/powerpoint/2010/main" val="340278476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102" y="80400"/>
            <a:ext cx="7686898" cy="484188"/>
          </a:xfrm>
        </p:spPr>
        <p:txBody>
          <a:bodyPr/>
          <a:lstStyle/>
          <a:p>
            <a:r>
              <a:rPr lang="en-US" sz="3600" dirty="0">
                <a:effectLst>
                  <a:outerShdw blurRad="50800" dist="38100" dir="2700000" algn="tl" rotWithShape="0">
                    <a:srgbClr val="000000">
                      <a:alpha val="43000"/>
                    </a:srgbClr>
                  </a:outerShdw>
                </a:effectLst>
                <a:latin typeface="Candara"/>
                <a:cs typeface="Candara"/>
              </a:rPr>
              <a:t>What is Time?  … on the web? </a:t>
            </a:r>
          </a:p>
        </p:txBody>
      </p:sp>
      <p:sp>
        <p:nvSpPr>
          <p:cNvPr id="3" name="Content Placeholder 2"/>
          <p:cNvSpPr>
            <a:spLocks noGrp="1"/>
          </p:cNvSpPr>
          <p:nvPr>
            <p:ph idx="1"/>
          </p:nvPr>
        </p:nvSpPr>
        <p:spPr>
          <a:xfrm>
            <a:off x="314102" y="894835"/>
            <a:ext cx="8702898" cy="4622348"/>
          </a:xfrm>
        </p:spPr>
        <p:txBody>
          <a:bodyPr/>
          <a:lstStyle/>
          <a:p>
            <a:pPr marL="0" indent="0">
              <a:buNone/>
            </a:pPr>
            <a:r>
              <a:rPr lang="en-US" sz="2800" b="1" dirty="0">
                <a:latin typeface="Candara"/>
                <a:cs typeface="Candara"/>
              </a:rPr>
              <a:t>ISO 8601:2004[E] </a:t>
            </a:r>
            <a:r>
              <a:rPr lang="en-US" dirty="0">
                <a:latin typeface="Candara"/>
                <a:cs typeface="Candara"/>
              </a:rPr>
              <a:t>– </a:t>
            </a:r>
            <a:r>
              <a:rPr lang="en-US" sz="2000" i="1" dirty="0">
                <a:latin typeface="Candara"/>
                <a:cs typeface="Candara"/>
              </a:rPr>
              <a:t>Data elements and interchange formats – </a:t>
            </a:r>
            <a:r>
              <a:rPr lang="en-US" sz="2000" i="1" dirty="0" smtClean="0">
                <a:latin typeface="Candara"/>
                <a:cs typeface="Candara"/>
              </a:rPr>
              <a:t/>
            </a:r>
            <a:br>
              <a:rPr lang="en-US" sz="2000" i="1" dirty="0" smtClean="0">
                <a:latin typeface="Candara"/>
                <a:cs typeface="Candara"/>
              </a:rPr>
            </a:br>
            <a:r>
              <a:rPr lang="en-US" sz="2000" i="1" dirty="0" smtClean="0">
                <a:latin typeface="Candara"/>
                <a:cs typeface="Candara"/>
              </a:rPr>
              <a:t>Information </a:t>
            </a:r>
            <a:r>
              <a:rPr lang="en-US" sz="2000" i="1" dirty="0">
                <a:latin typeface="Candara"/>
                <a:cs typeface="Candara"/>
              </a:rPr>
              <a:t>interchange – Representation of dates and times</a:t>
            </a:r>
            <a:endParaRPr lang="en-US" sz="2000" i="1" dirty="0" smtClean="0">
              <a:latin typeface="Candara"/>
              <a:cs typeface="Candara"/>
            </a:endParaRPr>
          </a:p>
          <a:p>
            <a:pPr marL="285750" lvl="1" indent="-285750">
              <a:lnSpc>
                <a:spcPct val="100000"/>
              </a:lnSpc>
              <a:spcAft>
                <a:spcPts val="600"/>
              </a:spcAft>
              <a:buFont typeface="Wingdings" charset="2"/>
              <a:buChar char="§"/>
            </a:pPr>
            <a:r>
              <a:rPr lang="en-US" sz="1600" b="1" dirty="0">
                <a:latin typeface="Candara"/>
                <a:cs typeface="Candara"/>
              </a:rPr>
              <a:t>Date and time values are ordered from the largest to smallest unit of time</a:t>
            </a:r>
            <a:r>
              <a:rPr lang="en-US" sz="1600" dirty="0">
                <a:latin typeface="Candara"/>
                <a:cs typeface="Candara"/>
              </a:rPr>
              <a:t>: year, month (or week), day, hour, minute, second, and fraction of second. This ordering corresponds to chronological order. This allows dates to be naturally sorted by computer file systems.</a:t>
            </a:r>
          </a:p>
          <a:p>
            <a:pPr marL="285750" lvl="1" indent="-285750">
              <a:lnSpc>
                <a:spcPct val="100000"/>
              </a:lnSpc>
              <a:spcAft>
                <a:spcPts val="600"/>
              </a:spcAft>
              <a:buFont typeface="Wingdings" charset="2"/>
              <a:buChar char="§"/>
            </a:pPr>
            <a:r>
              <a:rPr lang="en-US" sz="1600" b="1" dirty="0">
                <a:latin typeface="Candara"/>
                <a:cs typeface="Candara"/>
              </a:rPr>
              <a:t>Each date and time value has a fixed number of digits </a:t>
            </a:r>
            <a:r>
              <a:rPr lang="en-US" sz="1600" dirty="0">
                <a:latin typeface="Candara"/>
                <a:cs typeface="Candara"/>
              </a:rPr>
              <a:t>that must be padded with leading zeros</a:t>
            </a:r>
            <a:r>
              <a:rPr lang="en-US" sz="1600" dirty="0" smtClean="0">
                <a:latin typeface="Candara"/>
                <a:cs typeface="Candara"/>
              </a:rPr>
              <a:t>. (The “format template” in figure below will achieve this in Excel spreadsheets)</a:t>
            </a:r>
            <a:endParaRPr lang="en-US" sz="1600" dirty="0">
              <a:latin typeface="Candara"/>
              <a:cs typeface="Candara"/>
            </a:endParaRPr>
          </a:p>
          <a:p>
            <a:pPr marL="285750" lvl="1" indent="-285750">
              <a:lnSpc>
                <a:spcPct val="100000"/>
              </a:lnSpc>
              <a:spcAft>
                <a:spcPts val="600"/>
              </a:spcAft>
              <a:buFont typeface="Wingdings" charset="2"/>
              <a:buChar char="§"/>
            </a:pPr>
            <a:r>
              <a:rPr lang="en-US" sz="1600" b="1" dirty="0">
                <a:latin typeface="Candara"/>
                <a:cs typeface="Candara"/>
              </a:rPr>
              <a:t>Two main formats </a:t>
            </a:r>
            <a:r>
              <a:rPr lang="en-US" sz="1600" dirty="0">
                <a:latin typeface="Candara"/>
                <a:cs typeface="Candara"/>
              </a:rPr>
              <a:t>– </a:t>
            </a:r>
            <a:r>
              <a:rPr lang="en-US" sz="1600" dirty="0" smtClean="0">
                <a:latin typeface="Candara"/>
                <a:cs typeface="Candara"/>
              </a:rPr>
              <a:t>(1) a </a:t>
            </a:r>
            <a:r>
              <a:rPr lang="en-US" sz="1600" dirty="0">
                <a:latin typeface="Candara"/>
                <a:cs typeface="Candara"/>
              </a:rPr>
              <a:t>basic format with a minimal number of separators</a:t>
            </a:r>
            <a:r>
              <a:rPr lang="en-US" sz="1600" dirty="0" smtClean="0">
                <a:latin typeface="Candara"/>
                <a:cs typeface="Candara"/>
              </a:rPr>
              <a:t>, or (2) an </a:t>
            </a:r>
            <a:r>
              <a:rPr lang="en-US" sz="1600" dirty="0">
                <a:latin typeface="Candara"/>
                <a:cs typeface="Candara"/>
              </a:rPr>
              <a:t>extended format with </a:t>
            </a:r>
            <a:r>
              <a:rPr lang="en-US" sz="1600" dirty="0" smtClean="0">
                <a:latin typeface="Candara"/>
                <a:cs typeface="Candara"/>
              </a:rPr>
              <a:t>separators: </a:t>
            </a:r>
            <a:r>
              <a:rPr lang="en-US" sz="1600" i="1" dirty="0" smtClean="0">
                <a:latin typeface="Candara"/>
                <a:cs typeface="Candara"/>
              </a:rPr>
              <a:t>hyphen</a:t>
            </a:r>
            <a:r>
              <a:rPr lang="en-US" sz="1600" dirty="0" smtClean="0">
                <a:latin typeface="Candara"/>
                <a:cs typeface="Candara"/>
              </a:rPr>
              <a:t> between </a:t>
            </a:r>
            <a:r>
              <a:rPr lang="en-US" sz="1600" dirty="0">
                <a:latin typeface="Candara"/>
                <a:cs typeface="Candara"/>
              </a:rPr>
              <a:t>date values (year, month, week, and day) </a:t>
            </a:r>
            <a:r>
              <a:rPr lang="en-US" sz="1600" dirty="0" smtClean="0">
                <a:latin typeface="Candara"/>
                <a:cs typeface="Candara"/>
              </a:rPr>
              <a:t>and </a:t>
            </a:r>
            <a:br>
              <a:rPr lang="en-US" sz="1600" dirty="0" smtClean="0">
                <a:latin typeface="Candara"/>
                <a:cs typeface="Candara"/>
              </a:rPr>
            </a:br>
            <a:r>
              <a:rPr lang="en-US" sz="1600" i="1" dirty="0" smtClean="0">
                <a:latin typeface="Candara"/>
                <a:cs typeface="Candara"/>
              </a:rPr>
              <a:t>colon</a:t>
            </a:r>
            <a:r>
              <a:rPr lang="en-US" sz="1600" dirty="0" smtClean="0">
                <a:latin typeface="Candara"/>
                <a:cs typeface="Candara"/>
              </a:rPr>
              <a:t> between </a:t>
            </a:r>
            <a:r>
              <a:rPr lang="en-US" sz="1600" dirty="0">
                <a:latin typeface="Candara"/>
                <a:cs typeface="Candara"/>
              </a:rPr>
              <a:t>time values (hours, minutes, and seconds). </a:t>
            </a:r>
            <a:r>
              <a:rPr lang="en-US" sz="1600" dirty="0" smtClean="0">
                <a:latin typeface="Candara"/>
                <a:cs typeface="Candara"/>
              </a:rPr>
              <a:t/>
            </a:r>
            <a:br>
              <a:rPr lang="en-US" sz="1600" dirty="0" smtClean="0">
                <a:latin typeface="Candara"/>
                <a:cs typeface="Candara"/>
              </a:rPr>
            </a:br>
            <a:r>
              <a:rPr lang="en-US" sz="1600" dirty="0" smtClean="0">
                <a:latin typeface="Candara"/>
                <a:cs typeface="Candara"/>
              </a:rPr>
              <a:t>Local time zone begins with</a:t>
            </a:r>
            <a:r>
              <a:rPr lang="en-US" sz="1600" dirty="0">
                <a:latin typeface="Candara"/>
                <a:cs typeface="Candara"/>
              </a:rPr>
              <a:t> </a:t>
            </a:r>
            <a:r>
              <a:rPr lang="en-US" sz="1600" dirty="0" smtClean="0">
                <a:latin typeface="Candara"/>
                <a:cs typeface="Candara"/>
              </a:rPr>
              <a:t/>
            </a:r>
            <a:br>
              <a:rPr lang="en-US" sz="1600" dirty="0" smtClean="0">
                <a:latin typeface="Candara"/>
                <a:cs typeface="Candara"/>
              </a:rPr>
            </a:br>
            <a:r>
              <a:rPr lang="en-US" sz="1600" dirty="0" smtClean="0">
                <a:latin typeface="Candara"/>
                <a:cs typeface="Candara"/>
              </a:rPr>
              <a:t>+ or – hours from UTC.</a:t>
            </a:r>
            <a:endParaRPr lang="en-US" sz="1600" dirty="0">
              <a:latin typeface="Candara"/>
              <a:cs typeface="Candara"/>
            </a:endParaRPr>
          </a:p>
          <a:p>
            <a:pPr marL="0" lvl="1" indent="0">
              <a:lnSpc>
                <a:spcPct val="100000"/>
              </a:lnSpc>
              <a:spcAft>
                <a:spcPts val="600"/>
              </a:spcAft>
              <a:buNone/>
            </a:pPr>
            <a:endParaRPr lang="en-US" sz="1600" dirty="0" smtClean="0">
              <a:solidFill>
                <a:schemeClr val="bg1"/>
              </a:solidFill>
            </a:endParaRPr>
          </a:p>
          <a:p>
            <a:pPr marL="0" lvl="1" indent="0">
              <a:lnSpc>
                <a:spcPct val="100000"/>
              </a:lnSpc>
              <a:spcAft>
                <a:spcPts val="600"/>
              </a:spcAft>
              <a:buNone/>
            </a:pPr>
            <a:r>
              <a:rPr lang="en-US" sz="1050" dirty="0" smtClean="0">
                <a:solidFill>
                  <a:schemeClr val="bg1"/>
                </a:solidFill>
              </a:rPr>
              <a:t> </a:t>
            </a:r>
            <a:r>
              <a:rPr lang="en-US" sz="1400" dirty="0" smtClean="0">
                <a:solidFill>
                  <a:schemeClr val="bg1"/>
                </a:solidFill>
                <a:hlinkClick r:id="rId2"/>
              </a:rPr>
              <a:t>http</a:t>
            </a:r>
            <a:r>
              <a:rPr lang="en-US" sz="1400" dirty="0">
                <a:solidFill>
                  <a:schemeClr val="bg1"/>
                </a:solidFill>
                <a:hlinkClick r:id="rId2"/>
              </a:rPr>
              <a:t>://en.wikipedia.org/wiki/</a:t>
            </a:r>
            <a:r>
              <a:rPr lang="en-US" sz="1400" dirty="0" smtClean="0">
                <a:solidFill>
                  <a:schemeClr val="bg1"/>
                </a:solidFill>
                <a:hlinkClick r:id="rId2"/>
              </a:rPr>
              <a:t>ISO_8601</a:t>
            </a:r>
            <a:r>
              <a:rPr lang="en-US" sz="1400" dirty="0" smtClean="0">
                <a:solidFill>
                  <a:schemeClr val="bg1"/>
                </a:solidFill>
              </a:rPr>
              <a:t> </a:t>
            </a:r>
          </a:p>
        </p:txBody>
      </p:sp>
      <p:graphicFrame>
        <p:nvGraphicFramePr>
          <p:cNvPr id="4" name="Table 3"/>
          <p:cNvGraphicFramePr>
            <a:graphicFrameLocks noGrp="1"/>
          </p:cNvGraphicFramePr>
          <p:nvPr>
            <p:extLst>
              <p:ext uri="{D42A27DB-BD31-4B8C-83A1-F6EECF244321}">
                <p14:modId xmlns:p14="http://schemas.microsoft.com/office/powerpoint/2010/main" val="1943204456"/>
              </p:ext>
            </p:extLst>
          </p:nvPr>
        </p:nvGraphicFramePr>
        <p:xfrm>
          <a:off x="3885108" y="3969145"/>
          <a:ext cx="5045941" cy="2792472"/>
        </p:xfrm>
        <a:graphic>
          <a:graphicData uri="http://schemas.openxmlformats.org/drawingml/2006/table">
            <a:tbl>
              <a:tblPr>
                <a:effectLst>
                  <a:outerShdw blurRad="50800" dist="38100" dir="12840000" algn="tl" rotWithShape="0">
                    <a:srgbClr val="000000">
                      <a:alpha val="43000"/>
                    </a:srgbClr>
                  </a:outerShdw>
                </a:effectLst>
              </a:tblPr>
              <a:tblGrid>
                <a:gridCol w="2092152"/>
                <a:gridCol w="2953789"/>
              </a:tblGrid>
              <a:tr h="336733">
                <a:tc gridSpan="2">
                  <a:txBody>
                    <a:bodyPr/>
                    <a:lstStyle/>
                    <a:p>
                      <a:pPr marL="91440" algn="l" fontAlgn="b"/>
                      <a:r>
                        <a:rPr lang="en-US" sz="1600" b="1" i="0" u="none" strike="noStrike" dirty="0">
                          <a:solidFill>
                            <a:srgbClr val="000000"/>
                          </a:solidFill>
                          <a:effectLst/>
                          <a:latin typeface="Candara"/>
                          <a:cs typeface="Candara"/>
                        </a:rPr>
                        <a:t>Date and time expressed according to ISO 8601:</a:t>
                      </a:r>
                    </a:p>
                  </a:txBody>
                  <a:tcPr marL="12700" marR="12700" marT="12700" marB="0" anchor="ctr">
                    <a:lnL>
                      <a:noFill/>
                    </a:lnL>
                    <a:lnR>
                      <a:noFill/>
                    </a:lnR>
                    <a:lnT>
                      <a:noFill/>
                    </a:lnT>
                    <a:lnB w="6350" cap="flat" cmpd="sng" algn="ctr">
                      <a:solidFill>
                        <a:srgbClr val="000000"/>
                      </a:solidFill>
                      <a:prstDash val="solid"/>
                      <a:round/>
                      <a:headEnd type="none" w="med" len="med"/>
                      <a:tailEnd type="none" w="med" len="med"/>
                    </a:lnB>
                    <a:solidFill>
                      <a:schemeClr val="accent1">
                        <a:lumMod val="60000"/>
                        <a:lumOff val="40000"/>
                      </a:schemeClr>
                    </a:solidFill>
                  </a:tcPr>
                </a:tc>
                <a:tc hMerge="1">
                  <a:txBody>
                    <a:bodyPr/>
                    <a:lstStyle/>
                    <a:p>
                      <a:endParaRPr lang="en-US"/>
                    </a:p>
                  </a:txBody>
                  <a:tcPr/>
                </a:tc>
              </a:tr>
              <a:tr h="336733">
                <a:tc>
                  <a:txBody>
                    <a:bodyPr/>
                    <a:lstStyle/>
                    <a:p>
                      <a:pPr marL="91440" algn="l" fontAlgn="b"/>
                      <a:r>
                        <a:rPr lang="en-US" sz="1600" b="0" i="0" u="none" strike="noStrike" dirty="0" smtClean="0">
                          <a:solidFill>
                            <a:srgbClr val="000000"/>
                          </a:solidFill>
                          <a:effectLst/>
                          <a:latin typeface="Calibri"/>
                        </a:rPr>
                        <a:t>Format template:</a:t>
                      </a:r>
                      <a:endParaRPr lang="en-US" sz="1600" b="0" i="0" u="none" strike="noStrike" dirty="0">
                        <a:solidFill>
                          <a:srgbClr val="000000"/>
                        </a:solidFill>
                        <a:effectLst/>
                        <a:latin typeface="Calibri"/>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91440" algn="l" fontAlgn="b"/>
                      <a:r>
                        <a:rPr lang="en-US" sz="1600" b="1" i="0" u="none" strike="noStrike" dirty="0" smtClean="0">
                          <a:solidFill>
                            <a:srgbClr val="000000"/>
                          </a:solidFill>
                          <a:effectLst/>
                          <a:latin typeface="Arial"/>
                        </a:rPr>
                        <a:t>yyyy-m-d</a:t>
                      </a:r>
                      <a:r>
                        <a:rPr lang="en-US" sz="1600" b="1" i="0" u="none" strike="noStrike" dirty="0" smtClean="0">
                          <a:solidFill>
                            <a:srgbClr val="FF0000"/>
                          </a:solidFill>
                          <a:effectLst/>
                          <a:latin typeface="Arial"/>
                        </a:rPr>
                        <a:t>T</a:t>
                      </a:r>
                      <a:r>
                        <a:rPr lang="en-US" sz="1600" b="1" i="0" u="none" strike="noStrike" dirty="0" smtClean="0">
                          <a:solidFill>
                            <a:srgbClr val="000000"/>
                          </a:solidFill>
                          <a:effectLst/>
                          <a:latin typeface="Arial"/>
                        </a:rPr>
                        <a:t>h:mm:ss</a:t>
                      </a:r>
                      <a:r>
                        <a:rPr lang="en-US" sz="1600" b="1" i="0" u="none" strike="noStrike" dirty="0" smtClean="0">
                          <a:solidFill>
                            <a:srgbClr val="FF0000"/>
                          </a:solidFill>
                          <a:effectLst/>
                          <a:latin typeface="Arial"/>
                        </a:rPr>
                        <a:t>Z</a:t>
                      </a:r>
                      <a:endParaRPr lang="en-US" sz="1600" b="1" i="0" u="none" strike="noStrike" dirty="0">
                        <a:solidFill>
                          <a:srgbClr val="FF0000"/>
                        </a:solidFill>
                        <a:effectLst/>
                        <a:latin typeface="Arial"/>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r>
              <a:tr h="336733">
                <a:tc>
                  <a:txBody>
                    <a:bodyPr/>
                    <a:lstStyle/>
                    <a:p>
                      <a:pPr marL="91440" algn="l" fontAlgn="b"/>
                      <a:r>
                        <a:rPr lang="en-US" sz="1600" b="0" i="0" u="none" strike="noStrike" dirty="0">
                          <a:solidFill>
                            <a:srgbClr val="000000"/>
                          </a:solidFill>
                          <a:effectLst/>
                          <a:latin typeface="Calibri"/>
                        </a:rPr>
                        <a:t>Date: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91440" algn="l" fontAlgn="b"/>
                      <a:r>
                        <a:rPr lang="en-US" sz="1600" b="1" i="0" u="none" strike="noStrike">
                          <a:solidFill>
                            <a:srgbClr val="000000"/>
                          </a:solidFill>
                          <a:effectLst/>
                          <a:latin typeface="Arial"/>
                        </a:rPr>
                        <a:t>2015-02-15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r>
              <a:tr h="336733">
                <a:tc rowSpan="2">
                  <a:txBody>
                    <a:bodyPr/>
                    <a:lstStyle/>
                    <a:p>
                      <a:pPr marL="91440" algn="l" fontAlgn="t"/>
                      <a:r>
                        <a:rPr lang="en-US" sz="1600" b="0" i="0" u="none" strike="noStrike" dirty="0" smtClean="0">
                          <a:solidFill>
                            <a:srgbClr val="000000"/>
                          </a:solidFill>
                          <a:effectLst/>
                          <a:latin typeface="Calibri"/>
                        </a:rPr>
                        <a:t>Date </a:t>
                      </a:r>
                      <a:r>
                        <a:rPr lang="en-US" sz="1600" b="0" i="0" u="none" strike="noStrike" dirty="0">
                          <a:solidFill>
                            <a:srgbClr val="000000"/>
                          </a:solidFill>
                          <a:effectLst/>
                          <a:latin typeface="Calibri"/>
                        </a:rPr>
                        <a:t>and time in UTC</a:t>
                      </a:r>
                      <a:r>
                        <a:rPr lang="en-US" sz="1600" b="0" i="0" u="none" strike="noStrike" dirty="0" smtClean="0">
                          <a:solidFill>
                            <a:srgbClr val="000000"/>
                          </a:solidFill>
                          <a:effectLst/>
                          <a:latin typeface="Calibri"/>
                        </a:rPr>
                        <a:t>:</a:t>
                      </a:r>
                    </a:p>
                    <a:p>
                      <a:pPr marL="91440" algn="l" fontAlgn="t"/>
                      <a:r>
                        <a:rPr lang="en-US" sz="1600" b="0" i="0" u="none" strike="noStrike" dirty="0" smtClean="0">
                          <a:solidFill>
                            <a:srgbClr val="000000"/>
                          </a:solidFill>
                          <a:effectLst/>
                          <a:latin typeface="Calibri"/>
                        </a:rPr>
                        <a:t>… as Zulu:</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91440" algn="l" fontAlgn="b"/>
                      <a:r>
                        <a:rPr lang="en-US" sz="1600" b="1" i="0" u="none" strike="noStrike" dirty="0">
                          <a:solidFill>
                            <a:srgbClr val="000000"/>
                          </a:solidFill>
                          <a:effectLst/>
                          <a:latin typeface="Arial"/>
                        </a:rPr>
                        <a:t>2015-02-15T19:39:11+00:00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1">
                        <a:lumMod val="60000"/>
                        <a:lumOff val="40000"/>
                      </a:schemeClr>
                    </a:solidFill>
                  </a:tcPr>
                </a:tc>
              </a:tr>
              <a:tr h="271694">
                <a:tc vMerge="1">
                  <a:txBody>
                    <a:bodyPr/>
                    <a:lstStyle/>
                    <a:p>
                      <a:endParaRPr lang="en-US"/>
                    </a:p>
                  </a:txBody>
                  <a:tcPr/>
                </a:tc>
                <a:tc>
                  <a:txBody>
                    <a:bodyPr/>
                    <a:lstStyle/>
                    <a:p>
                      <a:pPr marL="91440" algn="l" fontAlgn="b"/>
                      <a:r>
                        <a:rPr lang="en-US" sz="1600" b="1" i="0" u="none" strike="noStrike" dirty="0">
                          <a:solidFill>
                            <a:srgbClr val="000000"/>
                          </a:solidFill>
                          <a:effectLst/>
                          <a:latin typeface="Arial"/>
                        </a:rPr>
                        <a:t>2015-02-15T19:39:11Z</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1">
                        <a:lumMod val="60000"/>
                        <a:lumOff val="40000"/>
                      </a:schemeClr>
                    </a:solidFill>
                  </a:tcPr>
                </a:tc>
              </a:tr>
              <a:tr h="336733">
                <a:tc>
                  <a:txBody>
                    <a:bodyPr/>
                    <a:lstStyle/>
                    <a:p>
                      <a:pPr marL="91440" algn="l" fontAlgn="b"/>
                      <a:r>
                        <a:rPr lang="en-US" sz="1600" b="0" i="0" u="none" strike="noStrike" dirty="0" smtClean="0">
                          <a:solidFill>
                            <a:srgbClr val="000000"/>
                          </a:solidFill>
                          <a:effectLst/>
                          <a:latin typeface="Calibri"/>
                        </a:rPr>
                        <a:t>Date &amp; time in Austin:</a:t>
                      </a:r>
                      <a:r>
                        <a:rPr lang="en-US" sz="1600" b="0" i="0" u="none" strike="noStrike" baseline="0" dirty="0" smtClean="0">
                          <a:solidFill>
                            <a:srgbClr val="000000"/>
                          </a:solidFill>
                          <a:effectLst/>
                          <a:latin typeface="Calibri"/>
                        </a:rPr>
                        <a:t> </a:t>
                      </a:r>
                    </a:p>
                    <a:p>
                      <a:pPr marL="91440" algn="l" fontAlgn="b"/>
                      <a:r>
                        <a:rPr lang="en-US" sz="1600" b="0" i="0" u="none" strike="noStrike" baseline="0" dirty="0" smtClean="0">
                          <a:solidFill>
                            <a:srgbClr val="000000"/>
                          </a:solidFill>
                          <a:effectLst/>
                          <a:latin typeface="Calibri"/>
                        </a:rPr>
                        <a:t>with Daylight Savings:</a:t>
                      </a:r>
                      <a:endParaRPr lang="en-US" sz="1600" b="0" i="0" u="none" strike="noStrike" dirty="0">
                        <a:solidFill>
                          <a:srgbClr val="000000"/>
                        </a:solidFill>
                        <a:effectLst/>
                        <a:latin typeface="Calibri"/>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91440" algn="l" fontAlgn="b"/>
                      <a:r>
                        <a:rPr lang="en-US" sz="1600" b="1" i="0" u="none" strike="noStrike" dirty="0" smtClean="0">
                          <a:solidFill>
                            <a:srgbClr val="000000"/>
                          </a:solidFill>
                          <a:effectLst/>
                          <a:latin typeface="+mn-lt"/>
                        </a:rPr>
                        <a:t>2015-02-15T13:39:11-06:00</a:t>
                      </a:r>
                    </a:p>
                    <a:p>
                      <a:pPr marL="91440" marR="0" indent="0" algn="l" defTabSz="4572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rgbClr val="000000"/>
                          </a:solidFill>
                          <a:effectLst/>
                          <a:latin typeface="+mn-lt"/>
                        </a:rPr>
                        <a:t>2015-02-15T14:39:11-05:00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r>
              <a:tr h="336733">
                <a:tc>
                  <a:txBody>
                    <a:bodyPr/>
                    <a:lstStyle/>
                    <a:p>
                      <a:pPr marL="91440" algn="l" fontAlgn="b"/>
                      <a:r>
                        <a:rPr lang="en-US" sz="1600" b="0" i="0" u="none" strike="noStrike" dirty="0">
                          <a:solidFill>
                            <a:srgbClr val="000000"/>
                          </a:solidFill>
                          <a:effectLst/>
                          <a:latin typeface="Calibri"/>
                        </a:rPr>
                        <a:t>Week:</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91440" algn="l" fontAlgn="b"/>
                      <a:r>
                        <a:rPr lang="en-US" sz="1600" b="1" i="0" u="none" strike="noStrike" dirty="0">
                          <a:solidFill>
                            <a:srgbClr val="000000"/>
                          </a:solidFill>
                          <a:effectLst/>
                          <a:latin typeface="Arial"/>
                        </a:rPr>
                        <a:t>2015-W07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r>
              <a:tr h="336733">
                <a:tc>
                  <a:txBody>
                    <a:bodyPr/>
                    <a:lstStyle/>
                    <a:p>
                      <a:pPr marL="91440" algn="l" fontAlgn="b"/>
                      <a:r>
                        <a:rPr lang="en-US" sz="1600" b="0" i="0" u="none" strike="noStrike" dirty="0">
                          <a:solidFill>
                            <a:srgbClr val="000000"/>
                          </a:solidFill>
                          <a:effectLst/>
                          <a:latin typeface="Calibri"/>
                        </a:rPr>
                        <a:t>Ordinal date: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91440" algn="l" fontAlgn="b"/>
                      <a:r>
                        <a:rPr lang="en-US" sz="1600" b="1" i="0" u="none" strike="noStrike" dirty="0">
                          <a:solidFill>
                            <a:srgbClr val="000000"/>
                          </a:solidFill>
                          <a:effectLst/>
                          <a:latin typeface="Arial"/>
                        </a:rPr>
                        <a:t>2015-046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r>
            </a:tbl>
          </a:graphicData>
        </a:graphic>
      </p:graphicFrame>
    </p:spTree>
    <p:extLst>
      <p:ext uri="{BB962C8B-B14F-4D97-AF65-F5344CB8AC3E}">
        <p14:creationId xmlns:p14="http://schemas.microsoft.com/office/powerpoint/2010/main" val="296729461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04107" y="3242576"/>
            <a:ext cx="5854700" cy="2616200"/>
            <a:chOff x="663887" y="4048300"/>
            <a:chExt cx="5854700" cy="2616200"/>
          </a:xfrm>
        </p:grpSpPr>
        <p:pic>
          <p:nvPicPr>
            <p:cNvPr id="3" name="Picture 2" descr="usgs-table-gage ht 5day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887" y="4048300"/>
              <a:ext cx="5854700" cy="2616200"/>
            </a:xfrm>
            <a:prstGeom prst="rect">
              <a:avLst/>
            </a:prstGeom>
            <a:effectLst>
              <a:outerShdw blurRad="50800" dist="38100" dir="13080000" algn="tl" rotWithShape="0">
                <a:srgbClr val="000000">
                  <a:alpha val="43000"/>
                </a:srgbClr>
              </a:outerShdw>
            </a:effectLst>
          </p:spPr>
        </p:pic>
        <p:sp>
          <p:nvSpPr>
            <p:cNvPr id="11" name="Rectangle 10"/>
            <p:cNvSpPr/>
            <p:nvPr/>
          </p:nvSpPr>
          <p:spPr bwMode="auto">
            <a:xfrm>
              <a:off x="663887" y="5166953"/>
              <a:ext cx="2039745" cy="375254"/>
            </a:xfrm>
            <a:prstGeom prst="rect">
              <a:avLst/>
            </a:prstGeom>
            <a:noFill/>
            <a:ln w="28575" cmpd="sng">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2" name="Rectangle 11"/>
            <p:cNvSpPr/>
            <p:nvPr/>
          </p:nvSpPr>
          <p:spPr bwMode="auto">
            <a:xfrm>
              <a:off x="1722242" y="4075615"/>
              <a:ext cx="942906" cy="600622"/>
            </a:xfrm>
            <a:prstGeom prst="rect">
              <a:avLst/>
            </a:prstGeom>
            <a:noFill/>
            <a:ln w="28575" cmpd="sng">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pic>
        <p:nvPicPr>
          <p:cNvPr id="18" name="Picture 17" descr="usgs-graph-gage ht 2wk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9162" y="1347066"/>
            <a:ext cx="4920177" cy="3242449"/>
          </a:xfrm>
          <a:prstGeom prst="rect">
            <a:avLst/>
          </a:prstGeom>
          <a:ln>
            <a:solidFill>
              <a:schemeClr val="tx2">
                <a:lumMod val="75000"/>
                <a:lumOff val="25000"/>
              </a:schemeClr>
            </a:solidFill>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269407" y="226272"/>
            <a:ext cx="7315200" cy="957220"/>
          </a:xfrm>
        </p:spPr>
        <p:txBody>
          <a:bodyPr/>
          <a:lstStyle/>
          <a:p>
            <a:r>
              <a:rPr lang="en-US" dirty="0" smtClean="0">
                <a:effectLst>
                  <a:outerShdw blurRad="50800" dist="38100" dir="2700000" algn="tl" rotWithShape="0">
                    <a:srgbClr val="000000">
                      <a:alpha val="43000"/>
                    </a:srgbClr>
                  </a:outerShdw>
                </a:effectLst>
                <a:latin typeface="Candara"/>
                <a:cs typeface="Candara"/>
              </a:rPr>
              <a:t>Time–Value Pairs: </a:t>
            </a:r>
            <a:br>
              <a:rPr lang="en-US" dirty="0" smtClean="0">
                <a:effectLst>
                  <a:outerShdw blurRad="50800" dist="38100" dir="2700000" algn="tl" rotWithShape="0">
                    <a:srgbClr val="000000">
                      <a:alpha val="43000"/>
                    </a:srgbClr>
                  </a:outerShdw>
                </a:effectLst>
                <a:latin typeface="Candara"/>
                <a:cs typeface="Candara"/>
              </a:rPr>
            </a:br>
            <a:r>
              <a:rPr lang="en-US" dirty="0" smtClean="0">
                <a:effectLst>
                  <a:outerShdw blurRad="50800" dist="38100" dir="2700000" algn="tl" rotWithShape="0">
                    <a:srgbClr val="000000">
                      <a:alpha val="43000"/>
                    </a:srgbClr>
                  </a:outerShdw>
                </a:effectLst>
                <a:latin typeface="Candara"/>
                <a:cs typeface="Candara"/>
              </a:rPr>
              <a:t>Building a time series for web exchange</a:t>
            </a:r>
            <a:endParaRPr lang="en-US" dirty="0">
              <a:effectLst>
                <a:outerShdw blurRad="50800" dist="38100" dir="2700000" algn="tl" rotWithShape="0">
                  <a:srgbClr val="000000">
                    <a:alpha val="43000"/>
                  </a:srgbClr>
                </a:outerShdw>
              </a:effectLst>
              <a:latin typeface="Candara"/>
              <a:cs typeface="Candara"/>
            </a:endParaRPr>
          </a:p>
        </p:txBody>
      </p:sp>
      <p:sp>
        <p:nvSpPr>
          <p:cNvPr id="8" name="Content Placeholder 7"/>
          <p:cNvSpPr>
            <a:spLocks noGrp="1"/>
          </p:cNvSpPr>
          <p:nvPr>
            <p:ph idx="1"/>
          </p:nvPr>
        </p:nvSpPr>
        <p:spPr>
          <a:xfrm>
            <a:off x="269408" y="1305100"/>
            <a:ext cx="3957102" cy="1841257"/>
          </a:xfrm>
        </p:spPr>
        <p:txBody>
          <a:bodyPr/>
          <a:lstStyle/>
          <a:p>
            <a:r>
              <a:rPr lang="en-US" dirty="0" smtClean="0">
                <a:latin typeface="Candara"/>
                <a:cs typeface="Candara"/>
              </a:rPr>
              <a:t>How do you represent time series in a database? </a:t>
            </a:r>
          </a:p>
          <a:p>
            <a:r>
              <a:rPr lang="en-US" dirty="0" smtClean="0">
                <a:latin typeface="Candara"/>
                <a:cs typeface="Candara"/>
              </a:rPr>
              <a:t>Only precise instants are allowed.</a:t>
            </a:r>
            <a:endParaRPr lang="en-US" dirty="0">
              <a:latin typeface="Candara"/>
              <a:cs typeface="Candara"/>
            </a:endParaRPr>
          </a:p>
        </p:txBody>
      </p:sp>
      <p:sp>
        <p:nvSpPr>
          <p:cNvPr id="9" name="TextBox 8"/>
          <p:cNvSpPr txBox="1"/>
          <p:nvPr/>
        </p:nvSpPr>
        <p:spPr>
          <a:xfrm>
            <a:off x="2743666" y="6145981"/>
            <a:ext cx="4627925" cy="490716"/>
          </a:xfrm>
          <a:prstGeom prst="rect">
            <a:avLst/>
          </a:prstGeom>
          <a:solidFill>
            <a:srgbClr val="FFFFFF"/>
          </a:solidFill>
          <a:ln>
            <a:solidFill>
              <a:schemeClr val="tx2">
                <a:lumMod val="75000"/>
                <a:lumOff val="25000"/>
              </a:schemeClr>
            </a:solidFill>
          </a:ln>
          <a:effectLst>
            <a:outerShdw blurRad="50800" dist="38100" dir="2700000" algn="tl" rotWithShape="0">
              <a:srgbClr val="000000">
                <a:alpha val="43000"/>
              </a:srgbClr>
            </a:outerShdw>
          </a:effectLst>
        </p:spPr>
        <p:txBody>
          <a:bodyPr wrap="square" lIns="0" tIns="0" rIns="0" bIns="0" rtlCol="0">
            <a:noAutofit/>
          </a:bodyPr>
          <a:lstStyle/>
          <a:p>
            <a:pPr marL="91440" eaLnBrk="0" hangingPunct="0">
              <a:lnSpc>
                <a:spcPts val="1800"/>
              </a:lnSpc>
            </a:pPr>
            <a:r>
              <a:rPr lang="fi-FI" sz="1400" dirty="0">
                <a:solidFill>
                  <a:schemeClr val="accent6">
                    <a:lumMod val="50000"/>
                  </a:schemeClr>
                </a:solidFill>
              </a:rPr>
              <a:t>&lt;wml2:time&gt;</a:t>
            </a:r>
            <a:r>
              <a:rPr lang="fi-FI" sz="1400" b="1" dirty="0"/>
              <a:t>2015-02</a:t>
            </a:r>
            <a:r>
              <a:rPr lang="fi-FI" sz="1400" b="1" dirty="0" smtClean="0"/>
              <a:t>-02T23:55:</a:t>
            </a:r>
            <a:r>
              <a:rPr lang="fi-FI" sz="1400" b="1" dirty="0"/>
              <a:t>00-06:00</a:t>
            </a:r>
            <a:r>
              <a:rPr lang="fi-FI" sz="1400" dirty="0">
                <a:solidFill>
                  <a:schemeClr val="accent6">
                    <a:lumMod val="50000"/>
                  </a:schemeClr>
                </a:solidFill>
              </a:rPr>
              <a:t>&lt;/wml2:time&gt;</a:t>
            </a:r>
          </a:p>
          <a:p>
            <a:pPr marL="91440" eaLnBrk="0" hangingPunct="0">
              <a:lnSpc>
                <a:spcPts val="1800"/>
              </a:lnSpc>
            </a:pPr>
            <a:r>
              <a:rPr lang="fi-FI" sz="1400" dirty="0">
                <a:solidFill>
                  <a:schemeClr val="accent6">
                    <a:lumMod val="50000"/>
                  </a:schemeClr>
                </a:solidFill>
              </a:rPr>
              <a:t>&lt;wml2:value&gt;</a:t>
            </a:r>
            <a:r>
              <a:rPr lang="fi-FI" sz="1400" b="1" dirty="0" smtClean="0"/>
              <a:t>12.25</a:t>
            </a:r>
            <a:r>
              <a:rPr lang="fi-FI" sz="1400" dirty="0">
                <a:solidFill>
                  <a:schemeClr val="accent6">
                    <a:lumMod val="50000"/>
                  </a:schemeClr>
                </a:solidFill>
              </a:rPr>
              <a:t>&lt;/wml2:value&gt;</a:t>
            </a:r>
            <a:endParaRPr lang="en-US" sz="1400" dirty="0">
              <a:solidFill>
                <a:schemeClr val="accent6">
                  <a:lumMod val="50000"/>
                </a:schemeClr>
              </a:solidFill>
            </a:endParaRPr>
          </a:p>
        </p:txBody>
      </p:sp>
      <p:sp>
        <p:nvSpPr>
          <p:cNvPr id="10" name="Curved Right Arrow 9"/>
          <p:cNvSpPr/>
          <p:nvPr/>
        </p:nvSpPr>
        <p:spPr bwMode="auto">
          <a:xfrm rot="19483159">
            <a:off x="1403429" y="4677384"/>
            <a:ext cx="807461" cy="2362783"/>
          </a:xfrm>
          <a:prstGeom prst="curvedRightArrow">
            <a:avLst/>
          </a:prstGeom>
          <a:solidFill>
            <a:schemeClr val="accent2">
              <a:lumMod val="50000"/>
            </a:schemeClr>
          </a:solidFill>
          <a:ln>
            <a:solidFill>
              <a:schemeClr val="bg2">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4" name="Oval 13"/>
          <p:cNvSpPr/>
          <p:nvPr/>
        </p:nvSpPr>
        <p:spPr bwMode="auto">
          <a:xfrm>
            <a:off x="4935832" y="2328498"/>
            <a:ext cx="221294" cy="182816"/>
          </a:xfrm>
          <a:prstGeom prst="ellipse">
            <a:avLst/>
          </a:prstGeom>
          <a:noFill/>
          <a:ln w="28575" cmpd="sng">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cxnSp>
        <p:nvCxnSpPr>
          <p:cNvPr id="16" name="Straight Arrow Connector 15"/>
          <p:cNvCxnSpPr>
            <a:stCxn id="14" idx="3"/>
          </p:cNvCxnSpPr>
          <p:nvPr/>
        </p:nvCxnSpPr>
        <p:spPr bwMode="auto">
          <a:xfrm flipH="1">
            <a:off x="2010890" y="2484541"/>
            <a:ext cx="2957350" cy="1806821"/>
          </a:xfrm>
          <a:prstGeom prst="straightConnector1">
            <a:avLst/>
          </a:prstGeom>
          <a:noFill/>
          <a:ln w="19050" cap="flat" cmpd="sng" algn="ctr">
            <a:solidFill>
              <a:srgbClr val="FF0000"/>
            </a:solidFill>
            <a:prstDash val="solid"/>
            <a:round/>
            <a:headEnd type="none" w="med" len="med"/>
            <a:tailEnd type="stealth" w="lg" len="lg"/>
          </a:ln>
          <a:effectLst/>
        </p:spPr>
      </p:cxnSp>
    </p:spTree>
    <p:extLst>
      <p:ext uri="{BB962C8B-B14F-4D97-AF65-F5344CB8AC3E}">
        <p14:creationId xmlns:p14="http://schemas.microsoft.com/office/powerpoint/2010/main" val="210226208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799" y="457200"/>
            <a:ext cx="8018101" cy="484188"/>
          </a:xfrm>
        </p:spPr>
        <p:txBody>
          <a:bodyPr/>
          <a:lstStyle/>
          <a:p>
            <a:r>
              <a:rPr lang="en-US" dirty="0">
                <a:effectLst>
                  <a:outerShdw blurRad="50800" dist="38100" dir="2700000" algn="tl" rotWithShape="0">
                    <a:srgbClr val="000000">
                      <a:alpha val="43000"/>
                    </a:srgbClr>
                  </a:outerShdw>
                </a:effectLst>
                <a:latin typeface="Candara"/>
                <a:cs typeface="Candara"/>
              </a:rPr>
              <a:t>USGS NWIS: WaterML 2.0 sample output</a:t>
            </a:r>
          </a:p>
        </p:txBody>
      </p:sp>
      <p:sp>
        <p:nvSpPr>
          <p:cNvPr id="8" name="Content Placeholder 7"/>
          <p:cNvSpPr>
            <a:spLocks noGrp="1"/>
          </p:cNvSpPr>
          <p:nvPr>
            <p:ph idx="1"/>
          </p:nvPr>
        </p:nvSpPr>
        <p:spPr>
          <a:xfrm>
            <a:off x="685800" y="1436587"/>
            <a:ext cx="5486400" cy="590438"/>
          </a:xfrm>
        </p:spPr>
        <p:txBody>
          <a:bodyPr/>
          <a:lstStyle/>
          <a:p>
            <a:pPr marL="0" indent="0">
              <a:buNone/>
            </a:pPr>
            <a:r>
              <a:rPr lang="en-US" dirty="0" smtClean="0">
                <a:latin typeface="Candara"/>
                <a:cs typeface="Candara"/>
              </a:rPr>
              <a:t>Time-Value Pairs (TVP)</a:t>
            </a:r>
          </a:p>
        </p:txBody>
      </p:sp>
      <p:pic>
        <p:nvPicPr>
          <p:cNvPr id="6" name="Picture 5" descr="usgs-waterml2-data time elemen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962" y="1869255"/>
            <a:ext cx="5651500" cy="1981200"/>
          </a:xfrm>
          <a:prstGeom prst="rect">
            <a:avLst/>
          </a:prstGeom>
        </p:spPr>
      </p:pic>
      <p:pic>
        <p:nvPicPr>
          <p:cNvPr id="9" name="Picture 8" descr="usgs-waterml2-metadata tim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962" y="4373860"/>
            <a:ext cx="7912100" cy="2171700"/>
          </a:xfrm>
          <a:prstGeom prst="rect">
            <a:avLst/>
          </a:prstGeom>
        </p:spPr>
      </p:pic>
      <p:sp>
        <p:nvSpPr>
          <p:cNvPr id="10" name="TextBox 9"/>
          <p:cNvSpPr txBox="1"/>
          <p:nvPr/>
        </p:nvSpPr>
        <p:spPr>
          <a:xfrm>
            <a:off x="0" y="6545560"/>
            <a:ext cx="9144000" cy="312440"/>
          </a:xfrm>
          <a:prstGeom prst="rect">
            <a:avLst/>
          </a:prstGeom>
          <a:noFill/>
          <a:effectLst/>
        </p:spPr>
        <p:txBody>
          <a:bodyPr wrap="square" lIns="0" tIns="0" rIns="0" bIns="0" rtlCol="0">
            <a:noAutofit/>
          </a:bodyPr>
          <a:lstStyle/>
          <a:p>
            <a:pPr eaLnBrk="0" hangingPunct="0">
              <a:lnSpc>
                <a:spcPts val="1800"/>
              </a:lnSpc>
            </a:pPr>
            <a:r>
              <a:rPr lang="en-US" sz="1400" dirty="0" smtClean="0">
                <a:hlinkClick r:id="rId5"/>
              </a:rPr>
              <a:t>http</a:t>
            </a:r>
            <a:r>
              <a:rPr lang="en-US" sz="1400" dirty="0">
                <a:hlinkClick r:id="rId5"/>
              </a:rPr>
              <a:t>://waterservices.usgs.gov/nwis/iv/?format=waterml,2.0&amp;sites=08158000&amp;period=P1D&amp;parameterCd=</a:t>
            </a:r>
            <a:r>
              <a:rPr lang="en-US" sz="1400" dirty="0" smtClean="0">
                <a:hlinkClick r:id="rId5"/>
              </a:rPr>
              <a:t>00060</a:t>
            </a:r>
            <a:r>
              <a:rPr lang="en-US" sz="1400" dirty="0" smtClean="0"/>
              <a:t> </a:t>
            </a:r>
            <a:endParaRPr lang="en-US" sz="1400" dirty="0"/>
          </a:p>
          <a:p>
            <a:pPr algn="l" eaLnBrk="0" hangingPunct="0">
              <a:lnSpc>
                <a:spcPts val="1800"/>
              </a:lnSpc>
            </a:pPr>
            <a:endParaRPr lang="en-US" sz="1400" b="1" dirty="0" smtClean="0">
              <a:ea typeface="+mn-ea"/>
              <a:cs typeface="+mn-cs"/>
            </a:endParaRPr>
          </a:p>
        </p:txBody>
      </p:sp>
      <p:sp>
        <p:nvSpPr>
          <p:cNvPr id="11" name="Content Placeholder 7"/>
          <p:cNvSpPr txBox="1">
            <a:spLocks/>
          </p:cNvSpPr>
          <p:nvPr/>
        </p:nvSpPr>
        <p:spPr>
          <a:xfrm>
            <a:off x="685799" y="3962568"/>
            <a:ext cx="4207611" cy="486882"/>
          </a:xfrm>
          <a:prstGeom prst="rect">
            <a:avLst/>
          </a:prstGeom>
        </p:spPr>
        <p:txBody>
          <a:bodyPr vert="horz" lIns="0" tIns="0" rIns="0" bIns="0" rtlCol="0">
            <a:noAutofit/>
          </a:bodyPr>
          <a:lstStyle>
            <a:lvl1pPr marL="173038" indent="-173038" algn="l" defTabSz="457200" rtl="0" fontAlgn="base">
              <a:spcBef>
                <a:spcPts val="300"/>
              </a:spcBef>
              <a:spcAft>
                <a:spcPts val="1200"/>
              </a:spcAft>
              <a:buSzPct val="80000"/>
              <a:buFont typeface="Arial" charset="0"/>
              <a:buChar char="•"/>
              <a:defRPr lang="en-US" sz="2600" kern="1200">
                <a:solidFill>
                  <a:schemeClr val="tx1"/>
                </a:solidFill>
                <a:latin typeface="+mn-lt"/>
                <a:ea typeface="+mn-ea"/>
                <a:cs typeface="Avenir LT Std 55 Roman"/>
              </a:defRPr>
            </a:lvl1pPr>
            <a:lvl2pPr marL="402336" indent="-173736" algn="l" defTabSz="457200" rtl="0" fontAlgn="base">
              <a:lnSpc>
                <a:spcPts val="2700"/>
              </a:lnSpc>
              <a:spcBef>
                <a:spcPct val="0"/>
              </a:spcBef>
              <a:spcAft>
                <a:spcPts val="1200"/>
              </a:spcAft>
              <a:buClr>
                <a:srgbClr val="000000"/>
              </a:buClr>
              <a:buSzPct val="80000"/>
              <a:buFont typeface="Lucida Grande" charset="0"/>
              <a:buChar char="-"/>
              <a:defRPr sz="2400" kern="1200">
                <a:solidFill>
                  <a:schemeClr val="tx1"/>
                </a:solidFill>
                <a:latin typeface="+mn-lt"/>
                <a:ea typeface="+mn-ea"/>
                <a:cs typeface="Avenir LT Std 55 Roman"/>
              </a:defRPr>
            </a:lvl2pPr>
            <a:lvl3pPr marL="569913" indent="-109538" algn="l" defTabSz="457200" rtl="0" fontAlgn="base">
              <a:lnSpc>
                <a:spcPct val="100000"/>
              </a:lnSpc>
              <a:spcBef>
                <a:spcPct val="0"/>
              </a:spcBef>
              <a:spcAft>
                <a:spcPts val="600"/>
              </a:spcAft>
              <a:buClr>
                <a:srgbClr val="000000"/>
              </a:buClr>
              <a:buSzPct val="80000"/>
              <a:buFont typeface="Lucida Grande" charset="0"/>
              <a:buChar char="-"/>
              <a:defRPr sz="2400" kern="1200">
                <a:solidFill>
                  <a:schemeClr val="tx1"/>
                </a:solidFill>
                <a:latin typeface="+mn-lt"/>
                <a:ea typeface="+mn-ea"/>
                <a:cs typeface="Avenir LT Std 65 Medium"/>
              </a:defRPr>
            </a:lvl3pPr>
            <a:lvl4pPr marL="800100" indent="-174625" algn="l" defTabSz="457200" rtl="0" fontAlgn="base">
              <a:lnSpc>
                <a:spcPct val="100000"/>
              </a:lnSpc>
              <a:spcBef>
                <a:spcPct val="0"/>
              </a:spcBef>
              <a:spcAft>
                <a:spcPts val="600"/>
              </a:spcAft>
              <a:buClr>
                <a:srgbClr val="000000"/>
              </a:buClr>
              <a:buSzPct val="80000"/>
              <a:buFont typeface="Lucida Grande" charset="0"/>
              <a:buChar char="-"/>
              <a:defRPr sz="2400" kern="1200">
                <a:solidFill>
                  <a:schemeClr val="tx1"/>
                </a:solidFill>
                <a:latin typeface="+mn-lt"/>
                <a:ea typeface="Avenir LT Std 55 Roman" charset="0"/>
                <a:cs typeface="Avenir LT Std 55 Roman"/>
              </a:defRPr>
            </a:lvl4pPr>
            <a:lvl5pPr marL="1082675" indent="-176213" algn="l" defTabSz="457200" rtl="0" fontAlgn="base">
              <a:lnSpc>
                <a:spcPct val="100000"/>
              </a:lnSpc>
              <a:spcBef>
                <a:spcPct val="0"/>
              </a:spcBef>
              <a:spcAft>
                <a:spcPts val="600"/>
              </a:spcAft>
              <a:buClr>
                <a:srgbClr val="000000"/>
              </a:buClr>
              <a:buSzPct val="80000"/>
              <a:buFont typeface="Lucida Grande" charset="0"/>
              <a:buChar char="-"/>
              <a:defRPr sz="2400" kern="1200">
                <a:solidFill>
                  <a:schemeClr val="tx1"/>
                </a:solidFill>
                <a:latin typeface="+mn-lt"/>
                <a:ea typeface="Avenir LT Std 55 Roman" charset="0"/>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0" indent="0">
              <a:buFont typeface="Arial" charset="0"/>
              <a:buNone/>
            </a:pPr>
            <a:r>
              <a:rPr lang="en-US" dirty="0" smtClean="0">
                <a:latin typeface="Candara"/>
                <a:cs typeface="Candara"/>
              </a:rPr>
              <a:t>Observation time metadata</a:t>
            </a:r>
          </a:p>
        </p:txBody>
      </p:sp>
      <p:sp>
        <p:nvSpPr>
          <p:cNvPr id="18" name="TextBox 17"/>
          <p:cNvSpPr txBox="1"/>
          <p:nvPr/>
        </p:nvSpPr>
        <p:spPr>
          <a:xfrm>
            <a:off x="685799" y="1069032"/>
            <a:ext cx="7594177" cy="255289"/>
          </a:xfrm>
          <a:prstGeom prst="rect">
            <a:avLst/>
          </a:prstGeom>
          <a:noFill/>
          <a:effectLst/>
        </p:spPr>
        <p:txBody>
          <a:bodyPr wrap="square" lIns="0" tIns="0" rIns="0" bIns="0" rtlCol="0">
            <a:noAutofit/>
          </a:bodyPr>
          <a:lstStyle/>
          <a:p>
            <a:pPr eaLnBrk="0" hangingPunct="0">
              <a:lnSpc>
                <a:spcPts val="1800"/>
              </a:lnSpc>
            </a:pPr>
            <a:r>
              <a:rPr lang="en-US" sz="1600" b="1" dirty="0" smtClean="0"/>
              <a:t>Request:  </a:t>
            </a:r>
            <a:r>
              <a:rPr lang="en-US" sz="1600" dirty="0"/>
              <a:t>format=waterml,2.0&amp;sites=08158000&amp;</a:t>
            </a:r>
            <a:r>
              <a:rPr lang="en-US" sz="1600" b="1" dirty="0">
                <a:solidFill>
                  <a:srgbClr val="FF0000"/>
                </a:solidFill>
              </a:rPr>
              <a:t>period=P1D</a:t>
            </a:r>
            <a:r>
              <a:rPr lang="en-US" sz="1600" dirty="0"/>
              <a:t>&amp;parameterCd=</a:t>
            </a:r>
            <a:r>
              <a:rPr lang="en-US" sz="1600" dirty="0" smtClean="0"/>
              <a:t>00060</a:t>
            </a:r>
            <a:endParaRPr lang="en-US" sz="1600" dirty="0"/>
          </a:p>
        </p:txBody>
      </p:sp>
    </p:spTree>
    <p:extLst>
      <p:ext uri="{BB962C8B-B14F-4D97-AF65-F5344CB8AC3E}">
        <p14:creationId xmlns:p14="http://schemas.microsoft.com/office/powerpoint/2010/main" val="145883725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heckerboard(across)">
                                      <p:cBhvr>
                                        <p:cTn id="7" dur="500"/>
                                        <p:tgtEl>
                                          <p:spTgt spid="8">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5"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down)">
                                      <p:cBhvr>
                                        <p:cTn id="15" dur="500"/>
                                        <p:tgtEl>
                                          <p:spTgt spid="11"/>
                                        </p:tgtEl>
                                      </p:cBhvr>
                                    </p:animEffect>
                                  </p:childTnLst>
                                </p:cTn>
                              </p:par>
                              <p:par>
                                <p:cTn id="16" presetID="5" presetClass="entr" presetSubtype="5"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075" y="457200"/>
            <a:ext cx="8183299" cy="484188"/>
          </a:xfrm>
        </p:spPr>
        <p:txBody>
          <a:bodyPr/>
          <a:lstStyle/>
          <a:p>
            <a:r>
              <a:rPr lang="en-US" dirty="0">
                <a:effectLst>
                  <a:outerShdw blurRad="50800" dist="38100" dir="2700000" algn="tl" rotWithShape="0">
                    <a:srgbClr val="000000">
                      <a:alpha val="43000"/>
                    </a:srgbClr>
                  </a:outerShdw>
                </a:effectLst>
                <a:latin typeface="Candara"/>
                <a:cs typeface="Candara"/>
              </a:rPr>
              <a:t>USGS NWIS: WaterML 2.0 sample metadata</a:t>
            </a:r>
          </a:p>
        </p:txBody>
      </p:sp>
      <p:sp>
        <p:nvSpPr>
          <p:cNvPr id="11" name="Content Placeholder 10"/>
          <p:cNvSpPr>
            <a:spLocks noGrp="1"/>
          </p:cNvSpPr>
          <p:nvPr>
            <p:ph idx="1"/>
          </p:nvPr>
        </p:nvSpPr>
        <p:spPr>
          <a:xfrm>
            <a:off x="345075" y="1240448"/>
            <a:ext cx="5486400" cy="2743200"/>
          </a:xfrm>
        </p:spPr>
        <p:txBody>
          <a:bodyPr/>
          <a:lstStyle/>
          <a:p>
            <a:pPr marL="0" indent="0">
              <a:buNone/>
            </a:pPr>
            <a:r>
              <a:rPr lang="en-US" dirty="0" err="1" smtClean="0">
                <a:latin typeface="Candara"/>
                <a:cs typeface="Candara"/>
              </a:rPr>
              <a:t>Timeseries</a:t>
            </a:r>
            <a:r>
              <a:rPr lang="en-US" dirty="0" smtClean="0">
                <a:latin typeface="Candara"/>
                <a:cs typeface="Candara"/>
              </a:rPr>
              <a:t> definition</a:t>
            </a:r>
            <a:endParaRPr lang="en-US" dirty="0">
              <a:latin typeface="Candara"/>
              <a:cs typeface="Candara"/>
            </a:endParaRPr>
          </a:p>
        </p:txBody>
      </p:sp>
      <p:pic>
        <p:nvPicPr>
          <p:cNvPr id="10" name="Picture 9" descr="usgs-waterml2-metadata resul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075" y="1670660"/>
            <a:ext cx="8686800" cy="4826000"/>
          </a:xfrm>
          <a:prstGeom prst="rect">
            <a:avLst/>
          </a:prstGeom>
        </p:spPr>
      </p:pic>
      <p:sp>
        <p:nvSpPr>
          <p:cNvPr id="3" name="TextBox 2"/>
          <p:cNvSpPr txBox="1"/>
          <p:nvPr/>
        </p:nvSpPr>
        <p:spPr>
          <a:xfrm>
            <a:off x="4866516" y="3270235"/>
            <a:ext cx="1910994" cy="249274"/>
          </a:xfrm>
          <a:prstGeom prst="rect">
            <a:avLst/>
          </a:prstGeom>
          <a:solidFill>
            <a:schemeClr val="bg2">
              <a:lumMod val="60000"/>
              <a:lumOff val="40000"/>
            </a:schemeClr>
          </a:solidFill>
          <a:effectLst/>
        </p:spPr>
        <p:txBody>
          <a:bodyPr wrap="square" lIns="0" tIns="0" rIns="0" bIns="0" rtlCol="0">
            <a:noAutofit/>
          </a:bodyPr>
          <a:lstStyle>
            <a:defPPr>
              <a:defRPr lang="en-US"/>
            </a:defPPr>
            <a:lvl1pPr algn="ctr" eaLnBrk="0" hangingPunct="0">
              <a:lnSpc>
                <a:spcPts val="1800"/>
              </a:lnSpc>
              <a:defRPr sz="1400" b="1"/>
            </a:lvl1pPr>
          </a:lstStyle>
          <a:p>
            <a:r>
              <a:rPr lang="en-US" dirty="0">
                <a:sym typeface="Wingdings"/>
              </a:rPr>
              <a:t> u</a:t>
            </a:r>
            <a:r>
              <a:rPr lang="en-US" dirty="0"/>
              <a:t>nits of measure</a:t>
            </a:r>
          </a:p>
        </p:txBody>
      </p:sp>
      <p:sp>
        <p:nvSpPr>
          <p:cNvPr id="6" name="TextBox 5"/>
          <p:cNvSpPr txBox="1"/>
          <p:nvPr/>
        </p:nvSpPr>
        <p:spPr>
          <a:xfrm>
            <a:off x="3962522" y="1546023"/>
            <a:ext cx="3681463" cy="249274"/>
          </a:xfrm>
          <a:prstGeom prst="rect">
            <a:avLst/>
          </a:prstGeom>
          <a:solidFill>
            <a:schemeClr val="bg2">
              <a:lumMod val="60000"/>
              <a:lumOff val="40000"/>
            </a:schemeClr>
          </a:solidFill>
          <a:effectLst/>
        </p:spPr>
        <p:txBody>
          <a:bodyPr wrap="square" lIns="0" tIns="0" rIns="0" bIns="0" rtlCol="0">
            <a:noAutofit/>
          </a:bodyPr>
          <a:lstStyle/>
          <a:p>
            <a:pPr algn="ctr" eaLnBrk="0" hangingPunct="0">
              <a:lnSpc>
                <a:spcPts val="1800"/>
              </a:lnSpc>
            </a:pPr>
            <a:r>
              <a:rPr lang="en-US" sz="1400" b="1" dirty="0" smtClean="0">
                <a:sym typeface="Wingdings"/>
              </a:rPr>
              <a:t>Measured vs. observed time series</a:t>
            </a:r>
            <a:endParaRPr lang="en-US" sz="1400" b="1" dirty="0" smtClean="0">
              <a:ea typeface="+mn-ea"/>
              <a:cs typeface="+mn-cs"/>
            </a:endParaRPr>
          </a:p>
        </p:txBody>
      </p:sp>
      <p:sp>
        <p:nvSpPr>
          <p:cNvPr id="7" name="TextBox 6"/>
          <p:cNvSpPr txBox="1"/>
          <p:nvPr/>
        </p:nvSpPr>
        <p:spPr>
          <a:xfrm>
            <a:off x="4878382" y="3859011"/>
            <a:ext cx="1899128" cy="249274"/>
          </a:xfrm>
          <a:prstGeom prst="rect">
            <a:avLst/>
          </a:prstGeom>
          <a:solidFill>
            <a:srgbClr val="FFFFC0"/>
          </a:solidFill>
          <a:effectLst/>
        </p:spPr>
        <p:txBody>
          <a:bodyPr wrap="square" lIns="0" tIns="0" rIns="0" bIns="0" rtlCol="0">
            <a:noAutofit/>
          </a:bodyPr>
          <a:lstStyle/>
          <a:p>
            <a:pPr algn="ctr" eaLnBrk="0" hangingPunct="0">
              <a:lnSpc>
                <a:spcPts val="1800"/>
              </a:lnSpc>
            </a:pPr>
            <a:r>
              <a:rPr lang="en-US" sz="1400" b="1" dirty="0" smtClean="0">
                <a:sym typeface="Wingdings"/>
              </a:rPr>
              <a:t> </a:t>
            </a:r>
            <a:r>
              <a:rPr lang="en-US" sz="1400" b="1" dirty="0">
                <a:sym typeface="Wingdings"/>
              </a:rPr>
              <a:t>i</a:t>
            </a:r>
            <a:r>
              <a:rPr lang="en-US" sz="1400" b="1" dirty="0">
                <a:sym typeface="Wingdings"/>
              </a:rPr>
              <a:t>nterpolation</a:t>
            </a:r>
            <a:r>
              <a:rPr lang="en-US" sz="1400" b="1" dirty="0" smtClean="0">
                <a:sym typeface="Wingdings"/>
              </a:rPr>
              <a:t> type</a:t>
            </a:r>
            <a:endParaRPr lang="en-US" sz="1400" b="1" dirty="0" smtClean="0">
              <a:ea typeface="+mn-ea"/>
              <a:cs typeface="+mn-cs"/>
            </a:endParaRPr>
          </a:p>
        </p:txBody>
      </p:sp>
    </p:spTree>
    <p:extLst>
      <p:ext uri="{BB962C8B-B14F-4D97-AF65-F5344CB8AC3E}">
        <p14:creationId xmlns:p14="http://schemas.microsoft.com/office/powerpoint/2010/main" val="410207602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3668"/>
            <a:ext cx="7312991" cy="484632"/>
          </a:xfrm>
        </p:spPr>
        <p:txBody>
          <a:bodyPr anchor="ctr"/>
          <a:lstStyle/>
          <a:p>
            <a:pPr algn="ctr"/>
            <a:r>
              <a:rPr lang="en-US" sz="4400" dirty="0" smtClean="0">
                <a:solidFill>
                  <a:srgbClr val="000000"/>
                </a:solidFill>
                <a:effectLst>
                  <a:outerShdw blurRad="101600" dist="63500" dir="2700000" algn="tl" rotWithShape="0">
                    <a:prstClr val="black">
                      <a:alpha val="75000"/>
                    </a:prstClr>
                  </a:outerShdw>
                </a:effectLst>
                <a:latin typeface="Candara"/>
                <a:cs typeface="Candara"/>
              </a:rPr>
              <a:t>Purpose</a:t>
            </a:r>
            <a:endParaRPr lang="en-US" sz="4400" dirty="0">
              <a:solidFill>
                <a:srgbClr val="000000"/>
              </a:solidFill>
              <a:effectLst>
                <a:outerShdw blurRad="101600" dist="63500" dir="2700000" algn="tl" rotWithShape="0">
                  <a:prstClr val="black">
                    <a:alpha val="75000"/>
                  </a:prstClr>
                </a:outerShdw>
              </a:effectLst>
              <a:latin typeface="Candara"/>
              <a:cs typeface="Candara"/>
            </a:endParaRPr>
          </a:p>
        </p:txBody>
      </p:sp>
      <p:sp>
        <p:nvSpPr>
          <p:cNvPr id="3" name="TextBox 2"/>
          <p:cNvSpPr txBox="1"/>
          <p:nvPr/>
        </p:nvSpPr>
        <p:spPr>
          <a:xfrm>
            <a:off x="548424" y="986934"/>
            <a:ext cx="8409160" cy="3839133"/>
          </a:xfrm>
          <a:prstGeom prst="rect">
            <a:avLst/>
          </a:prstGeom>
          <a:noFill/>
          <a:effectLst/>
        </p:spPr>
        <p:txBody>
          <a:bodyPr wrap="square" lIns="0" tIns="0" rIns="0" bIns="0" rtlCol="0">
            <a:noAutofit/>
          </a:bodyPr>
          <a:lstStyle/>
          <a:p>
            <a:pPr marL="457200" indent="-457200">
              <a:lnSpc>
                <a:spcPct val="90000"/>
              </a:lnSpc>
              <a:spcAft>
                <a:spcPts val="600"/>
              </a:spcAft>
              <a:buFont typeface="Arial"/>
              <a:buChar char="•"/>
            </a:pPr>
            <a:r>
              <a:rPr lang="en-US" sz="2800" dirty="0" smtClean="0">
                <a:latin typeface="Candara"/>
                <a:cs typeface="Candara"/>
              </a:rPr>
              <a:t>Describe usages of WaterML in flood forecasting</a:t>
            </a:r>
          </a:p>
          <a:p>
            <a:pPr marL="457200" indent="-457200">
              <a:lnSpc>
                <a:spcPct val="90000"/>
              </a:lnSpc>
              <a:spcAft>
                <a:spcPts val="600"/>
              </a:spcAft>
              <a:buFont typeface="Arial"/>
              <a:buChar char="•"/>
            </a:pPr>
            <a:r>
              <a:rPr lang="en-US" sz="2800" dirty="0" smtClean="0">
                <a:latin typeface="Candara"/>
                <a:cs typeface="Candara"/>
              </a:rPr>
              <a:t>But first:  introduce concept of standards for </a:t>
            </a:r>
            <a:r>
              <a:rPr lang="en-US" sz="2800" dirty="0">
                <a:latin typeface="Candara"/>
                <a:cs typeface="Candara"/>
              </a:rPr>
              <a:t>sharing </a:t>
            </a:r>
            <a:br>
              <a:rPr lang="en-US" sz="2800" dirty="0">
                <a:latin typeface="Candara"/>
                <a:cs typeface="Candara"/>
              </a:rPr>
            </a:br>
            <a:r>
              <a:rPr lang="en-US" sz="2800" dirty="0">
                <a:latin typeface="Candara"/>
                <a:cs typeface="Candara"/>
              </a:rPr>
              <a:t>spatial-temporal information </a:t>
            </a:r>
          </a:p>
          <a:p>
            <a:pPr marL="1257300" lvl="2" indent="-342900">
              <a:lnSpc>
                <a:spcPct val="90000"/>
              </a:lnSpc>
              <a:spcAft>
                <a:spcPts val="600"/>
              </a:spcAft>
              <a:buFont typeface="Arial"/>
              <a:buChar char="•"/>
            </a:pPr>
            <a:r>
              <a:rPr lang="en-US" sz="2400" dirty="0">
                <a:latin typeface="Candara"/>
                <a:cs typeface="Candara"/>
              </a:rPr>
              <a:t>between multiple providers &amp; users</a:t>
            </a:r>
          </a:p>
          <a:p>
            <a:pPr marL="1257300" lvl="2" indent="-342900">
              <a:lnSpc>
                <a:spcPct val="90000"/>
              </a:lnSpc>
              <a:spcAft>
                <a:spcPts val="600"/>
              </a:spcAft>
              <a:buFont typeface="Arial"/>
              <a:buChar char="•"/>
            </a:pPr>
            <a:r>
              <a:rPr lang="en-US" sz="2400" dirty="0">
                <a:latin typeface="Candara"/>
                <a:cs typeface="Candara"/>
              </a:rPr>
              <a:t>with multiple computing platforms and software </a:t>
            </a:r>
          </a:p>
          <a:p>
            <a:pPr marL="1257300" lvl="2" indent="-342900">
              <a:lnSpc>
                <a:spcPct val="90000"/>
              </a:lnSpc>
              <a:spcAft>
                <a:spcPts val="600"/>
              </a:spcAft>
              <a:buFont typeface="Arial"/>
              <a:buChar char="•"/>
            </a:pPr>
            <a:r>
              <a:rPr lang="en-US" sz="2400" dirty="0">
                <a:latin typeface="Candara"/>
                <a:cs typeface="Candara"/>
              </a:rPr>
              <a:t>for purposes not known in </a:t>
            </a:r>
            <a:r>
              <a:rPr lang="en-US" sz="2400" dirty="0" smtClean="0">
                <a:latin typeface="Candara"/>
                <a:cs typeface="Candara"/>
              </a:rPr>
              <a:t>advance</a:t>
            </a:r>
            <a:endParaRPr lang="en-US" sz="2400" dirty="0">
              <a:latin typeface="Candara"/>
              <a:cs typeface="Candara"/>
            </a:endParaRPr>
          </a:p>
          <a:p>
            <a:pPr marL="457200" indent="-457200">
              <a:lnSpc>
                <a:spcPct val="90000"/>
              </a:lnSpc>
              <a:spcAft>
                <a:spcPts val="600"/>
              </a:spcAft>
              <a:buFont typeface="Arial"/>
              <a:buChar char="•"/>
            </a:pPr>
            <a:r>
              <a:rPr lang="en-US" sz="2800" dirty="0">
                <a:latin typeface="Candara"/>
                <a:cs typeface="Candara"/>
              </a:rPr>
              <a:t>Requires a general model of spatial-temporal information, and a service architecture for exchange</a:t>
            </a:r>
          </a:p>
          <a:p>
            <a:pPr marL="1257300" lvl="2" indent="-342900">
              <a:lnSpc>
                <a:spcPct val="90000"/>
              </a:lnSpc>
              <a:spcAft>
                <a:spcPts val="600"/>
              </a:spcAft>
              <a:buFont typeface="Arial"/>
              <a:buChar char="•"/>
            </a:pPr>
            <a:r>
              <a:rPr lang="en-US" sz="2400" dirty="0">
                <a:latin typeface="Candara"/>
                <a:cs typeface="Candara"/>
              </a:rPr>
              <a:t>Core shared concepts, independent of implementations</a:t>
            </a:r>
          </a:p>
          <a:p>
            <a:pPr marL="285750" indent="-285750" eaLnBrk="0" hangingPunct="0">
              <a:lnSpc>
                <a:spcPct val="90000"/>
              </a:lnSpc>
              <a:spcAft>
                <a:spcPts val="600"/>
              </a:spcAft>
              <a:buFont typeface="Arial"/>
              <a:buChar char="•"/>
            </a:pPr>
            <a:endParaRPr lang="en-US" sz="2800" dirty="0" smtClean="0">
              <a:latin typeface="Candara"/>
              <a:cs typeface="Candara"/>
            </a:endParaRPr>
          </a:p>
          <a:p>
            <a:pPr marL="285750" indent="-285750" algn="l" eaLnBrk="0" hangingPunct="0">
              <a:lnSpc>
                <a:spcPct val="90000"/>
              </a:lnSpc>
              <a:spcAft>
                <a:spcPts val="600"/>
              </a:spcAft>
              <a:buFont typeface="Arial"/>
              <a:buChar char="•"/>
            </a:pPr>
            <a:endParaRPr lang="en-US" sz="2800" dirty="0" smtClean="0">
              <a:latin typeface="Candara"/>
              <a:cs typeface="Candara"/>
            </a:endParaRPr>
          </a:p>
          <a:p>
            <a:pPr marL="285750" indent="-285750" algn="l" eaLnBrk="0" hangingPunct="0">
              <a:lnSpc>
                <a:spcPct val="90000"/>
              </a:lnSpc>
              <a:spcAft>
                <a:spcPts val="600"/>
              </a:spcAft>
              <a:buFont typeface="Arial"/>
              <a:buChar char="•"/>
            </a:pPr>
            <a:endParaRPr lang="en-US" sz="2800" dirty="0" smtClean="0">
              <a:latin typeface="Candara"/>
              <a:cs typeface="Candara"/>
            </a:endParaRPr>
          </a:p>
        </p:txBody>
      </p:sp>
    </p:spTree>
    <p:extLst>
      <p:ext uri="{BB962C8B-B14F-4D97-AF65-F5344CB8AC3E}">
        <p14:creationId xmlns:p14="http://schemas.microsoft.com/office/powerpoint/2010/main" val="263765758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026" y="457200"/>
            <a:ext cx="8183299" cy="484188"/>
          </a:xfrm>
        </p:spPr>
        <p:txBody>
          <a:bodyPr/>
          <a:lstStyle/>
          <a:p>
            <a:r>
              <a:rPr lang="en-US" dirty="0">
                <a:effectLst>
                  <a:outerShdw blurRad="50800" dist="38100" dir="2700000" algn="tl" rotWithShape="0">
                    <a:srgbClr val="000000">
                      <a:alpha val="43000"/>
                    </a:srgbClr>
                  </a:outerShdw>
                </a:effectLst>
                <a:latin typeface="Candara"/>
                <a:cs typeface="Candara"/>
              </a:rPr>
              <a:t>USGS NWIS: WaterML 2.0 sample metadata</a:t>
            </a:r>
          </a:p>
        </p:txBody>
      </p:sp>
      <p:sp>
        <p:nvSpPr>
          <p:cNvPr id="6" name="Content Placeholder 5"/>
          <p:cNvSpPr>
            <a:spLocks noGrp="1"/>
          </p:cNvSpPr>
          <p:nvPr>
            <p:ph idx="1"/>
          </p:nvPr>
        </p:nvSpPr>
        <p:spPr>
          <a:xfrm>
            <a:off x="148904" y="1354002"/>
            <a:ext cx="6054971" cy="4079891"/>
          </a:xfrm>
        </p:spPr>
        <p:txBody>
          <a:bodyPr/>
          <a:lstStyle/>
          <a:p>
            <a:pPr marL="0" indent="0">
              <a:buNone/>
            </a:pPr>
            <a:r>
              <a:rPr lang="en-US" dirty="0">
                <a:latin typeface="Candara"/>
                <a:cs typeface="Candara"/>
              </a:rPr>
              <a:t>Feature of </a:t>
            </a:r>
            <a:r>
              <a:rPr lang="en-US" dirty="0" smtClean="0">
                <a:latin typeface="Candara"/>
                <a:cs typeface="Candara"/>
              </a:rPr>
              <a:t>Interest &amp; </a:t>
            </a:r>
            <a:r>
              <a:rPr lang="en-US" dirty="0">
                <a:latin typeface="Candara"/>
                <a:cs typeface="Candara"/>
              </a:rPr>
              <a:t>Sampled Feature</a:t>
            </a:r>
          </a:p>
          <a:p>
            <a:pPr marL="0" indent="0">
              <a:buNone/>
            </a:pPr>
            <a:endParaRPr lang="en-US" sz="3200" dirty="0"/>
          </a:p>
          <a:p>
            <a:pPr marL="0" indent="0">
              <a:buNone/>
            </a:pPr>
            <a:endParaRPr lang="en-US" sz="3200" dirty="0" smtClean="0"/>
          </a:p>
          <a:p>
            <a:pPr marL="0" indent="0">
              <a:buNone/>
            </a:pPr>
            <a:endParaRPr lang="en-US" dirty="0" smtClean="0"/>
          </a:p>
          <a:p>
            <a:pPr marL="0" indent="0">
              <a:buNone/>
            </a:pPr>
            <a:r>
              <a:rPr lang="en-US" dirty="0" smtClean="0">
                <a:latin typeface="Candara"/>
                <a:cs typeface="Candara"/>
              </a:rPr>
              <a:t>Procedure &amp; </a:t>
            </a:r>
            <a:r>
              <a:rPr lang="en-US" dirty="0">
                <a:latin typeface="Candara"/>
                <a:cs typeface="Candara"/>
              </a:rPr>
              <a:t>Observed Property</a:t>
            </a:r>
          </a:p>
          <a:p>
            <a:pPr marL="0" indent="0">
              <a:buNone/>
            </a:pPr>
            <a:endParaRPr lang="en-US" dirty="0"/>
          </a:p>
        </p:txBody>
      </p:sp>
      <p:pic>
        <p:nvPicPr>
          <p:cNvPr id="7" name="Picture 6" descr="usgs-waterml2-metadata feature of interes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94703"/>
            <a:ext cx="9144000" cy="1944485"/>
          </a:xfrm>
          <a:prstGeom prst="rect">
            <a:avLst/>
          </a:prstGeom>
        </p:spPr>
      </p:pic>
      <p:pic>
        <p:nvPicPr>
          <p:cNvPr id="8" name="Picture 7" descr="usgs-waterml2-metadata procedure, propert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10479"/>
            <a:ext cx="9144000" cy="2547521"/>
          </a:xfrm>
          <a:prstGeom prst="rect">
            <a:avLst/>
          </a:prstGeom>
        </p:spPr>
      </p:pic>
      <p:sp>
        <p:nvSpPr>
          <p:cNvPr id="3" name="TextBox 2"/>
          <p:cNvSpPr txBox="1"/>
          <p:nvPr/>
        </p:nvSpPr>
        <p:spPr>
          <a:xfrm>
            <a:off x="5044556" y="5840132"/>
            <a:ext cx="3442168" cy="534158"/>
          </a:xfrm>
          <a:prstGeom prst="rect">
            <a:avLst/>
          </a:prstGeom>
          <a:solidFill>
            <a:schemeClr val="bg2">
              <a:lumMod val="60000"/>
              <a:lumOff val="40000"/>
            </a:schemeClr>
          </a:solidFill>
          <a:effectLst/>
        </p:spPr>
        <p:txBody>
          <a:bodyPr wrap="square" lIns="0" tIns="0" rIns="0" bIns="0" rtlCol="0">
            <a:noAutofit/>
          </a:bodyPr>
          <a:lstStyle/>
          <a:p>
            <a:pPr algn="l" eaLnBrk="0" hangingPunct="0">
              <a:lnSpc>
                <a:spcPts val="1800"/>
              </a:lnSpc>
            </a:pPr>
            <a:r>
              <a:rPr lang="en-US" sz="1400" b="1" dirty="0" smtClean="0">
                <a:ea typeface="+mn-ea"/>
                <a:cs typeface="+mn-cs"/>
              </a:rPr>
              <a:t>What are all these special prefixes for?</a:t>
            </a:r>
          </a:p>
          <a:p>
            <a:pPr algn="l" eaLnBrk="0" hangingPunct="0">
              <a:lnSpc>
                <a:spcPts val="1800"/>
              </a:lnSpc>
            </a:pPr>
            <a:r>
              <a:rPr lang="en-US" sz="1400" b="1" dirty="0" smtClean="0"/>
              <a:t>      </a:t>
            </a:r>
            <a:r>
              <a:rPr lang="en-US" sz="1400" b="1" dirty="0" err="1" smtClean="0"/>
              <a:t>om</a:t>
            </a:r>
            <a:r>
              <a:rPr lang="en-US" sz="1400" b="1" dirty="0" smtClean="0"/>
              <a:t>, wml2, </a:t>
            </a:r>
            <a:r>
              <a:rPr lang="en-US" sz="1400" b="1" dirty="0" err="1" smtClean="0"/>
              <a:t>gml</a:t>
            </a:r>
            <a:r>
              <a:rPr lang="en-US" sz="1400" b="1" dirty="0" smtClean="0"/>
              <a:t>, </a:t>
            </a:r>
            <a:r>
              <a:rPr lang="en-US" sz="1400" b="1" dirty="0" err="1" smtClean="0"/>
              <a:t>sa</a:t>
            </a:r>
            <a:r>
              <a:rPr lang="en-US" sz="1400" b="1" dirty="0" smtClean="0"/>
              <a:t>, </a:t>
            </a:r>
            <a:r>
              <a:rPr lang="en-US" sz="1400" b="1" dirty="0" err="1" smtClean="0"/>
              <a:t>sams</a:t>
            </a:r>
            <a:r>
              <a:rPr lang="en-US" sz="1400" b="1" dirty="0" smtClean="0"/>
              <a:t>, </a:t>
            </a:r>
            <a:r>
              <a:rPr lang="en-US" sz="1400" b="1" dirty="0" err="1" smtClean="0"/>
              <a:t>xlink</a:t>
            </a:r>
            <a:r>
              <a:rPr lang="en-US" sz="1400" b="1" dirty="0"/>
              <a:t> </a:t>
            </a:r>
            <a:r>
              <a:rPr lang="en-US" sz="1400" b="1" dirty="0" smtClean="0"/>
              <a:t>…  </a:t>
            </a:r>
            <a:r>
              <a:rPr lang="en-US" sz="1400" b="1" dirty="0" smtClean="0">
                <a:ea typeface="+mn-ea"/>
                <a:cs typeface="+mn-cs"/>
              </a:rPr>
              <a:t> </a:t>
            </a:r>
            <a:endParaRPr lang="en-US" sz="1400" b="1" dirty="0" smtClean="0">
              <a:ea typeface="+mn-ea"/>
              <a:cs typeface="+mn-cs"/>
            </a:endParaRPr>
          </a:p>
        </p:txBody>
      </p:sp>
    </p:spTree>
    <p:extLst>
      <p:ext uri="{BB962C8B-B14F-4D97-AF65-F5344CB8AC3E}">
        <p14:creationId xmlns:p14="http://schemas.microsoft.com/office/powerpoint/2010/main" val="213324038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7" name="Group 6"/>
          <p:cNvGrpSpPr/>
          <p:nvPr/>
        </p:nvGrpSpPr>
        <p:grpSpPr>
          <a:xfrm>
            <a:off x="0" y="-2"/>
            <a:ext cx="9169566" cy="6858002"/>
            <a:chOff x="0" y="-2"/>
            <a:chExt cx="9169566" cy="6858002"/>
          </a:xfrm>
        </p:grpSpPr>
        <p:pic>
          <p:nvPicPr>
            <p:cNvPr id="3" name="Picture 2" descr="slide16-gauge wml2meta-Concrete W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5685006" cy="6858000"/>
            </a:xfrm>
            <a:prstGeom prst="rect">
              <a:avLst/>
            </a:prstGeom>
            <a:solidFill>
              <a:schemeClr val="bg1">
                <a:alpha val="0"/>
              </a:schemeClr>
            </a:solidFill>
          </p:spPr>
        </p:pic>
        <p:pic>
          <p:nvPicPr>
            <p:cNvPr id="4" name="Picture 3" descr="slide16-gauge wml2points-Concrete W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7344" y="0"/>
              <a:ext cx="3632222" cy="6858000"/>
            </a:xfrm>
            <a:prstGeom prst="rect">
              <a:avLst/>
            </a:prstGeom>
          </p:spPr>
        </p:pic>
      </p:grpSp>
      <p:grpSp>
        <p:nvGrpSpPr>
          <p:cNvPr id="8" name="Group 7"/>
          <p:cNvGrpSpPr/>
          <p:nvPr/>
        </p:nvGrpSpPr>
        <p:grpSpPr>
          <a:xfrm>
            <a:off x="0" y="0"/>
            <a:ext cx="9158766" cy="7048082"/>
            <a:chOff x="0" y="0"/>
            <a:chExt cx="9158766" cy="7048082"/>
          </a:xfrm>
        </p:grpSpPr>
        <p:sp>
          <p:nvSpPr>
            <p:cNvPr id="9" name="TextBox 8"/>
            <p:cNvSpPr txBox="1"/>
            <p:nvPr/>
          </p:nvSpPr>
          <p:spPr>
            <a:xfrm>
              <a:off x="0" y="29540"/>
              <a:ext cx="5537344" cy="6986527"/>
            </a:xfrm>
            <a:prstGeom prst="rect">
              <a:avLst/>
            </a:prstGeom>
            <a:solidFill>
              <a:schemeClr val="bg1">
                <a:alpha val="70000"/>
              </a:schemeClr>
            </a:solidFill>
          </p:spPr>
          <p:txBody>
            <a:bodyPr wrap="square" rtlCol="0">
              <a:spAutoFit/>
            </a:bodyPr>
            <a:lstStyle/>
            <a:p>
              <a:pPr algn="ctr" eaLnBrk="0" fontAlgn="base" hangingPunct="0">
                <a:spcBef>
                  <a:spcPct val="0"/>
                </a:spcBef>
                <a:spcAft>
                  <a:spcPct val="0"/>
                </a:spcAft>
              </a:pPr>
              <a:endParaRPr lang="en-US" sz="1200" dirty="0" smtClean="0">
                <a:solidFill>
                  <a:srgbClr val="000000"/>
                </a:solidFill>
                <a:latin typeface="Times" charset="0"/>
                <a:ea typeface="ＭＳ Ｐゴシック" charset="0"/>
                <a:cs typeface="ＭＳ Ｐゴシック" charset="0"/>
              </a:endParaRPr>
            </a:p>
            <a:p>
              <a:pPr algn="ctr" eaLnBrk="0" fontAlgn="base" hangingPunct="0">
                <a:spcBef>
                  <a:spcPct val="0"/>
                </a:spcBef>
                <a:spcAft>
                  <a:spcPct val="0"/>
                </a:spcAft>
              </a:pPr>
              <a:r>
                <a:rPr lang="en-US" sz="3600" b="1" dirty="0">
                  <a:solidFill>
                    <a:srgbClr val="000000"/>
                  </a:solidFill>
                  <a:effectLst>
                    <a:outerShdw blurRad="50800" dist="38100" dir="2700000" algn="tl" rotWithShape="0">
                      <a:srgbClr val="000000">
                        <a:alpha val="43000"/>
                      </a:srgbClr>
                    </a:outerShdw>
                  </a:effectLst>
                  <a:latin typeface="Candara"/>
                  <a:ea typeface="ＭＳ Ｐゴシック" charset="0"/>
                  <a:cs typeface="Candara"/>
                </a:rPr>
                <a:t>Putting</a:t>
              </a:r>
              <a:r>
                <a:rPr lang="en-US" dirty="0" smtClean="0">
                  <a:solidFill>
                    <a:srgbClr val="000000"/>
                  </a:solidFill>
                  <a:latin typeface="Arial Black"/>
                  <a:ea typeface="ＭＳ Ｐゴシック" charset="0"/>
                  <a:cs typeface="Arial Black"/>
                </a:rPr>
                <a:t> </a:t>
              </a:r>
              <a:r>
                <a:rPr lang="en-US" sz="3600" b="1" dirty="0">
                  <a:solidFill>
                    <a:srgbClr val="000000"/>
                  </a:solidFill>
                  <a:effectLst>
                    <a:outerShdw blurRad="50800" dist="38100" dir="2700000" algn="tl" rotWithShape="0">
                      <a:srgbClr val="000000">
                        <a:alpha val="43000"/>
                      </a:srgbClr>
                    </a:outerShdw>
                  </a:effectLst>
                  <a:latin typeface="Candara"/>
                  <a:ea typeface="ＭＳ Ｐゴシック" charset="0"/>
                  <a:cs typeface="Candara"/>
                </a:rPr>
                <a:t>it together:</a:t>
              </a:r>
            </a:p>
            <a:p>
              <a:pPr algn="ctr" eaLnBrk="0" fontAlgn="base" hangingPunct="0">
                <a:spcBef>
                  <a:spcPct val="0"/>
                </a:spcBef>
                <a:spcAft>
                  <a:spcPct val="0"/>
                </a:spcAft>
              </a:pPr>
              <a:r>
                <a:rPr lang="en-US" sz="3600" b="1" dirty="0">
                  <a:solidFill>
                    <a:srgbClr val="000000"/>
                  </a:solidFill>
                  <a:effectLst>
                    <a:outerShdw blurRad="50800" dist="38100" dir="2700000" algn="tl" rotWithShape="0">
                      <a:srgbClr val="000000">
                        <a:alpha val="43000"/>
                      </a:srgbClr>
                    </a:outerShdw>
                  </a:effectLst>
                  <a:latin typeface="Candara"/>
                  <a:ea typeface="ＭＳ Ｐゴシック" charset="0"/>
                  <a:cs typeface="Candara"/>
                </a:rPr>
                <a:t>WaterML 2.0</a:t>
              </a:r>
            </a:p>
            <a:p>
              <a:pPr algn="ctr" eaLnBrk="0" fontAlgn="base" hangingPunct="0">
                <a:spcBef>
                  <a:spcPct val="0"/>
                </a:spcBef>
                <a:spcAft>
                  <a:spcPct val="0"/>
                </a:spcAft>
              </a:pPr>
              <a:endParaRPr lang="en-US" dirty="0" smtClean="0">
                <a:solidFill>
                  <a:srgbClr val="000000"/>
                </a:solidFill>
                <a:latin typeface="Arial Black"/>
                <a:ea typeface="ＭＳ Ｐゴシック" charset="0"/>
                <a:cs typeface="Arial Black"/>
              </a:endParaRPr>
            </a:p>
            <a:p>
              <a:pPr algn="ctr" eaLnBrk="0" fontAlgn="base" hangingPunct="0">
                <a:spcBef>
                  <a:spcPct val="0"/>
                </a:spcBef>
                <a:spcAft>
                  <a:spcPct val="0"/>
                </a:spcAft>
              </a:pPr>
              <a:r>
                <a:rPr lang="en-US" sz="2000" b="1" dirty="0" smtClean="0">
                  <a:solidFill>
                    <a:srgbClr val="000000"/>
                  </a:solidFill>
                  <a:latin typeface="Candara"/>
                  <a:ea typeface="ＭＳ Ｐゴシック" charset="0"/>
                  <a:cs typeface="Candara"/>
                </a:rPr>
                <a:t>Document metadata</a:t>
              </a:r>
            </a:p>
            <a:p>
              <a:pPr algn="ctr" eaLnBrk="0" fontAlgn="base" hangingPunct="0">
                <a:spcBef>
                  <a:spcPct val="0"/>
                </a:spcBef>
                <a:spcAft>
                  <a:spcPct val="0"/>
                </a:spcAft>
              </a:pPr>
              <a:endParaRPr lang="en-US" sz="2000" b="1" dirty="0" smtClean="0">
                <a:solidFill>
                  <a:srgbClr val="000000"/>
                </a:solidFill>
                <a:latin typeface="Candara"/>
                <a:ea typeface="ＭＳ Ｐゴシック" charset="0"/>
                <a:cs typeface="Candara"/>
              </a:endParaRPr>
            </a:p>
            <a:p>
              <a:pPr algn="ctr" eaLnBrk="0" fontAlgn="base" hangingPunct="0">
                <a:spcBef>
                  <a:spcPct val="0"/>
                </a:spcBef>
                <a:spcAft>
                  <a:spcPct val="0"/>
                </a:spcAft>
              </a:pPr>
              <a:r>
                <a:rPr lang="en-US" sz="2000" b="1" dirty="0" smtClean="0">
                  <a:solidFill>
                    <a:srgbClr val="000000"/>
                  </a:solidFill>
                  <a:latin typeface="Candara"/>
                  <a:ea typeface="ＭＳ Ｐゴシック" charset="0"/>
                  <a:cs typeface="Candara"/>
                </a:rPr>
                <a:t>Observation description</a:t>
              </a:r>
            </a:p>
            <a:p>
              <a:pPr marL="1717675" indent="-285750" eaLnBrk="0" fontAlgn="base" hangingPunct="0">
                <a:spcBef>
                  <a:spcPct val="0"/>
                </a:spcBef>
                <a:spcAft>
                  <a:spcPct val="0"/>
                </a:spcAft>
                <a:buFontTx/>
                <a:buChar char="-"/>
              </a:pPr>
              <a:r>
                <a:rPr lang="en-US" sz="2000" b="1" dirty="0" smtClean="0">
                  <a:solidFill>
                    <a:srgbClr val="000000"/>
                  </a:solidFill>
                  <a:latin typeface="Candara"/>
                  <a:ea typeface="ＭＳ Ｐゴシック" charset="0"/>
                  <a:cs typeface="Candara"/>
                </a:rPr>
                <a:t>Feature of interest</a:t>
              </a:r>
            </a:p>
            <a:p>
              <a:pPr marL="1717675" indent="-285750" eaLnBrk="0" fontAlgn="base" hangingPunct="0">
                <a:spcBef>
                  <a:spcPct val="0"/>
                </a:spcBef>
                <a:spcAft>
                  <a:spcPct val="0"/>
                </a:spcAft>
                <a:buFontTx/>
                <a:buChar char="-"/>
              </a:pPr>
              <a:r>
                <a:rPr lang="en-US" sz="2000" b="1" dirty="0" smtClean="0">
                  <a:solidFill>
                    <a:srgbClr val="000000"/>
                  </a:solidFill>
                  <a:latin typeface="Candara"/>
                  <a:ea typeface="ＭＳ Ｐゴシック" charset="0"/>
                  <a:cs typeface="Candara"/>
                </a:rPr>
                <a:t>Observed property</a:t>
              </a:r>
            </a:p>
            <a:p>
              <a:pPr marL="1717675" indent="-285750" eaLnBrk="0" fontAlgn="base" hangingPunct="0">
                <a:spcBef>
                  <a:spcPct val="0"/>
                </a:spcBef>
                <a:spcAft>
                  <a:spcPct val="0"/>
                </a:spcAft>
                <a:buFontTx/>
                <a:buChar char="-"/>
              </a:pPr>
              <a:r>
                <a:rPr lang="en-US" sz="2000" b="1" dirty="0" smtClean="0">
                  <a:solidFill>
                    <a:srgbClr val="000000"/>
                  </a:solidFill>
                  <a:latin typeface="Candara"/>
                  <a:ea typeface="ＭＳ Ｐゴシック" charset="0"/>
                  <a:cs typeface="Candara"/>
                </a:rPr>
                <a:t>Procedure</a:t>
              </a:r>
            </a:p>
            <a:p>
              <a:pPr marL="1717675" indent="-285750" eaLnBrk="0" fontAlgn="base" hangingPunct="0">
                <a:spcBef>
                  <a:spcPct val="0"/>
                </a:spcBef>
                <a:spcAft>
                  <a:spcPct val="0"/>
                </a:spcAft>
                <a:buFontTx/>
                <a:buChar char="-"/>
              </a:pPr>
              <a:r>
                <a:rPr lang="en-US" sz="2000" b="1" dirty="0" smtClean="0">
                  <a:solidFill>
                    <a:srgbClr val="000000"/>
                  </a:solidFill>
                  <a:latin typeface="Candara"/>
                  <a:ea typeface="ＭＳ Ｐゴシック" charset="0"/>
                  <a:cs typeface="Candara"/>
                </a:rPr>
                <a:t>Phenomena time</a:t>
              </a:r>
            </a:p>
            <a:p>
              <a:pPr marL="1717675" indent="-285750" eaLnBrk="0" fontAlgn="base" hangingPunct="0">
                <a:spcBef>
                  <a:spcPct val="0"/>
                </a:spcBef>
                <a:spcAft>
                  <a:spcPct val="0"/>
                </a:spcAft>
                <a:buFontTx/>
                <a:buChar char="-"/>
              </a:pPr>
              <a:r>
                <a:rPr lang="en-US" sz="2000" b="1" dirty="0" smtClean="0">
                  <a:solidFill>
                    <a:srgbClr val="000000"/>
                  </a:solidFill>
                  <a:latin typeface="Candara"/>
                  <a:ea typeface="ＭＳ Ｐゴシック" charset="0"/>
                  <a:cs typeface="Candara"/>
                </a:rPr>
                <a:t>Result time</a:t>
              </a:r>
            </a:p>
            <a:p>
              <a:pPr marL="1717675" indent="-285750" eaLnBrk="0" fontAlgn="base" hangingPunct="0">
                <a:spcBef>
                  <a:spcPct val="0"/>
                </a:spcBef>
                <a:spcAft>
                  <a:spcPct val="0"/>
                </a:spcAft>
                <a:buFontTx/>
                <a:buChar char="-"/>
              </a:pPr>
              <a:r>
                <a:rPr lang="en-US" sz="2000" b="1" dirty="0" smtClean="0">
                  <a:solidFill>
                    <a:srgbClr val="000000"/>
                  </a:solidFill>
                  <a:latin typeface="Candara"/>
                  <a:ea typeface="ＭＳ Ｐゴシック" charset="0"/>
                  <a:cs typeface="Candara"/>
                </a:rPr>
                <a:t>Result</a:t>
              </a:r>
            </a:p>
            <a:p>
              <a:pPr marL="2174875" lvl="1" indent="-285750" eaLnBrk="0" fontAlgn="base" hangingPunct="0">
                <a:spcBef>
                  <a:spcPct val="0"/>
                </a:spcBef>
                <a:spcAft>
                  <a:spcPct val="0"/>
                </a:spcAft>
                <a:buFontTx/>
                <a:buChar char="-"/>
                <a:tabLst>
                  <a:tab pos="2289175" algn="l"/>
                </a:tabLst>
              </a:pPr>
              <a:r>
                <a:rPr lang="en-US" sz="2000" b="1" dirty="0" smtClean="0">
                  <a:solidFill>
                    <a:srgbClr val="000000"/>
                  </a:solidFill>
                  <a:latin typeface="Candara"/>
                  <a:ea typeface="ＭＳ Ｐゴシック" charset="0"/>
                  <a:cs typeface="Candara"/>
                </a:rPr>
                <a:t>Time series metadata</a:t>
              </a:r>
            </a:p>
            <a:p>
              <a:pPr marL="2174875" lvl="1" indent="-285750" eaLnBrk="0" fontAlgn="base" hangingPunct="0">
                <a:spcBef>
                  <a:spcPct val="0"/>
                </a:spcBef>
                <a:spcAft>
                  <a:spcPct val="0"/>
                </a:spcAft>
                <a:buFontTx/>
                <a:buChar char="-"/>
                <a:tabLst>
                  <a:tab pos="2289175" algn="l"/>
                </a:tabLst>
              </a:pPr>
              <a:r>
                <a:rPr lang="en-US" sz="2000" b="1" dirty="0" smtClean="0">
                  <a:solidFill>
                    <a:srgbClr val="000000"/>
                  </a:solidFill>
                  <a:latin typeface="Candara"/>
                  <a:ea typeface="ＭＳ Ｐゴシック" charset="0"/>
                  <a:cs typeface="Candara"/>
                </a:rPr>
                <a:t>Time series data</a:t>
              </a:r>
            </a:p>
            <a:p>
              <a:pPr marL="285750" indent="-285750" algn="ctr" eaLnBrk="0" fontAlgn="base" hangingPunct="0">
                <a:spcBef>
                  <a:spcPct val="0"/>
                </a:spcBef>
                <a:spcAft>
                  <a:spcPct val="0"/>
                </a:spcAft>
                <a:buFontTx/>
                <a:buChar char="-"/>
              </a:pPr>
              <a:endParaRPr lang="en-US" dirty="0" smtClean="0">
                <a:solidFill>
                  <a:srgbClr val="000000"/>
                </a:solidFill>
                <a:latin typeface="Arial Black"/>
                <a:ea typeface="ＭＳ Ｐゴシック" charset="0"/>
                <a:cs typeface="Arial Black"/>
              </a:endParaRPr>
            </a:p>
            <a:p>
              <a:pPr marL="285750" indent="-285750" algn="ctr" eaLnBrk="0" fontAlgn="base" hangingPunct="0">
                <a:spcBef>
                  <a:spcPct val="0"/>
                </a:spcBef>
                <a:spcAft>
                  <a:spcPct val="0"/>
                </a:spcAft>
                <a:buFontTx/>
                <a:buChar char="-"/>
              </a:pPr>
              <a:endParaRPr lang="en-US" dirty="0">
                <a:solidFill>
                  <a:srgbClr val="000000"/>
                </a:solidFill>
                <a:latin typeface="Arial Black"/>
                <a:ea typeface="ＭＳ Ｐゴシック" charset="0"/>
                <a:cs typeface="Arial Black"/>
              </a:endParaRPr>
            </a:p>
            <a:p>
              <a:pPr marL="285750" indent="-285750" algn="ctr" eaLnBrk="0" fontAlgn="base" hangingPunct="0">
                <a:spcBef>
                  <a:spcPct val="0"/>
                </a:spcBef>
                <a:spcAft>
                  <a:spcPct val="0"/>
                </a:spcAft>
                <a:buFontTx/>
                <a:buChar char="-"/>
              </a:pPr>
              <a:endParaRPr lang="en-US" dirty="0" smtClean="0">
                <a:solidFill>
                  <a:srgbClr val="000000"/>
                </a:solidFill>
                <a:latin typeface="Arial Black"/>
                <a:ea typeface="ＭＳ Ｐゴシック" charset="0"/>
                <a:cs typeface="Arial Black"/>
              </a:endParaRPr>
            </a:p>
            <a:p>
              <a:pPr marL="285750" indent="-285750" algn="ctr" eaLnBrk="0" fontAlgn="base" hangingPunct="0">
                <a:spcBef>
                  <a:spcPct val="0"/>
                </a:spcBef>
                <a:spcAft>
                  <a:spcPct val="0"/>
                </a:spcAft>
                <a:buFontTx/>
                <a:buChar char="-"/>
              </a:pPr>
              <a:endParaRPr lang="en-US" dirty="0" smtClean="0">
                <a:solidFill>
                  <a:srgbClr val="000000"/>
                </a:solidFill>
                <a:latin typeface="Arial Black"/>
                <a:ea typeface="ＭＳ Ｐゴシック" charset="0"/>
                <a:cs typeface="Arial Black"/>
              </a:endParaRPr>
            </a:p>
            <a:p>
              <a:pPr marL="285750" indent="-285750" algn="ctr" eaLnBrk="0" fontAlgn="base" hangingPunct="0">
                <a:spcBef>
                  <a:spcPct val="0"/>
                </a:spcBef>
                <a:spcAft>
                  <a:spcPct val="0"/>
                </a:spcAft>
                <a:buFontTx/>
                <a:buChar char="-"/>
              </a:pPr>
              <a:endParaRPr lang="en-US" dirty="0">
                <a:solidFill>
                  <a:srgbClr val="000000"/>
                </a:solidFill>
                <a:latin typeface="Arial Black"/>
                <a:ea typeface="ＭＳ Ｐゴシック" charset="0"/>
                <a:cs typeface="Arial Black"/>
              </a:endParaRPr>
            </a:p>
            <a:p>
              <a:pPr algn="ctr" eaLnBrk="0" fontAlgn="base" hangingPunct="0">
                <a:spcBef>
                  <a:spcPct val="0"/>
                </a:spcBef>
                <a:spcAft>
                  <a:spcPct val="0"/>
                </a:spcAft>
              </a:pPr>
              <a:endParaRPr lang="en-US" dirty="0" smtClean="0">
                <a:solidFill>
                  <a:srgbClr val="000000"/>
                </a:solidFill>
                <a:latin typeface="Arial Black"/>
                <a:ea typeface="ＭＳ Ｐゴシック" charset="0"/>
                <a:cs typeface="Arial Black"/>
              </a:endParaRPr>
            </a:p>
            <a:p>
              <a:pPr algn="ctr" eaLnBrk="0" fontAlgn="base" hangingPunct="0">
                <a:spcBef>
                  <a:spcPct val="0"/>
                </a:spcBef>
                <a:spcAft>
                  <a:spcPct val="0"/>
                </a:spcAft>
              </a:pPr>
              <a:endParaRPr lang="en-US" dirty="0" smtClean="0">
                <a:solidFill>
                  <a:srgbClr val="000000"/>
                </a:solidFill>
                <a:latin typeface="Arial Black"/>
                <a:ea typeface="ＭＳ Ｐゴシック" charset="0"/>
                <a:cs typeface="Arial Black"/>
              </a:endParaRPr>
            </a:p>
          </p:txBody>
        </p:sp>
        <p:sp>
          <p:nvSpPr>
            <p:cNvPr id="10" name="TextBox 9"/>
            <p:cNvSpPr txBox="1"/>
            <p:nvPr/>
          </p:nvSpPr>
          <p:spPr>
            <a:xfrm>
              <a:off x="5537344" y="0"/>
              <a:ext cx="3621422" cy="7048082"/>
            </a:xfrm>
            <a:prstGeom prst="rect">
              <a:avLst/>
            </a:prstGeom>
            <a:solidFill>
              <a:schemeClr val="bg1">
                <a:alpha val="70000"/>
              </a:schemeClr>
            </a:solidFill>
          </p:spPr>
          <p:txBody>
            <a:bodyPr wrap="square" rtlCol="0">
              <a:spAutoFit/>
            </a:bodyPr>
            <a:lstStyle>
              <a:defPPr>
                <a:defRPr lang="en-US"/>
              </a:defPPr>
              <a:lvl1pPr algn="ctr" eaLnBrk="0" fontAlgn="base" hangingPunct="0">
                <a:spcBef>
                  <a:spcPct val="0"/>
                </a:spcBef>
                <a:spcAft>
                  <a:spcPct val="0"/>
                </a:spcAft>
                <a:defRPr sz="1200">
                  <a:solidFill>
                    <a:srgbClr val="000000"/>
                  </a:solidFill>
                  <a:latin typeface="Times" charset="0"/>
                  <a:ea typeface="ＭＳ Ｐゴシック" charset="0"/>
                  <a:cs typeface="ＭＳ Ｐゴシック" charset="0"/>
                </a:defRPr>
              </a:lvl1pPr>
              <a:lvl2pPr marL="2174875" lvl="1" indent="-285750" eaLnBrk="0" fontAlgn="base" hangingPunct="0">
                <a:spcBef>
                  <a:spcPct val="0"/>
                </a:spcBef>
                <a:spcAft>
                  <a:spcPct val="0"/>
                </a:spcAft>
                <a:buFontTx/>
                <a:buChar char="-"/>
                <a:tabLst>
                  <a:tab pos="2289175" algn="l"/>
                </a:tabLst>
                <a:defRPr sz="2000" b="1">
                  <a:solidFill>
                    <a:srgbClr val="000000"/>
                  </a:solidFill>
                  <a:latin typeface="Candara"/>
                  <a:ea typeface="ＭＳ Ｐゴシック" charset="0"/>
                  <a:cs typeface="Candara"/>
                </a:defRPr>
              </a:lvl2pPr>
            </a:lstStyle>
            <a:p>
              <a:endParaRPr lang="en-US" dirty="0"/>
            </a:p>
            <a:p>
              <a:endParaRPr lang="en-US" dirty="0"/>
            </a:p>
            <a:p>
              <a:endParaRPr lang="en-US" dirty="0"/>
            </a:p>
            <a:p>
              <a:endParaRPr lang="en-US" dirty="0"/>
            </a:p>
            <a:p>
              <a:r>
                <a:rPr lang="en-US" sz="2000" b="1" dirty="0">
                  <a:latin typeface="Candara"/>
                  <a:cs typeface="Candara"/>
                </a:rPr>
                <a:t>Time series data, cont’d</a:t>
              </a:r>
            </a:p>
            <a:p>
              <a:endParaRPr lang="en-US" dirty="0" smtClean="0"/>
            </a:p>
            <a:p>
              <a:endParaRPr lang="en-US" dirty="0" smtClean="0"/>
            </a:p>
            <a:p>
              <a:endParaRPr lang="en-US" dirty="0"/>
            </a:p>
            <a:p>
              <a:endParaRPr lang="en-US" dirty="0" smtClean="0"/>
            </a:p>
            <a:p>
              <a:endParaRPr lang="en-US" dirty="0"/>
            </a:p>
            <a:p>
              <a:endParaRPr lang="en-US" dirty="0"/>
            </a:p>
            <a:p>
              <a:endParaRPr lang="en-US" dirty="0" smtClean="0"/>
            </a:p>
            <a:p>
              <a:endParaRPr lang="en-US" dirty="0"/>
            </a:p>
            <a:p>
              <a:endParaRPr lang="en-US" dirty="0" smtClean="0"/>
            </a:p>
            <a:p>
              <a:endParaRPr lang="en-US" dirty="0"/>
            </a:p>
            <a:p>
              <a:endParaRPr lang="en-US" dirty="0"/>
            </a:p>
            <a:p>
              <a:endParaRPr lang="en-US" dirty="0" smtClean="0"/>
            </a:p>
            <a:p>
              <a:endParaRPr lang="en-US" dirty="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grpSp>
      <p:sp>
        <p:nvSpPr>
          <p:cNvPr id="177" name="Rectangle 176"/>
          <p:cNvSpPr/>
          <p:nvPr/>
        </p:nvSpPr>
        <p:spPr>
          <a:xfrm>
            <a:off x="5089426" y="2302799"/>
            <a:ext cx="4088877" cy="4555198"/>
          </a:xfrm>
          <a:prstGeom prst="rect">
            <a:avLst/>
          </a:prstGeom>
          <a:effectLst>
            <a:outerShdw blurRad="40000" dist="23000" dir="1308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p:nvGrpSpPr>
        <p:grpSpPr>
          <a:xfrm>
            <a:off x="5391146" y="2611700"/>
            <a:ext cx="3417888" cy="3913188"/>
            <a:chOff x="5322763" y="2611700"/>
            <a:chExt cx="3417888" cy="3913188"/>
          </a:xfrm>
        </p:grpSpPr>
        <p:sp>
          <p:nvSpPr>
            <p:cNvPr id="12" name="Rectangle 11"/>
            <p:cNvSpPr/>
            <p:nvPr/>
          </p:nvSpPr>
          <p:spPr>
            <a:xfrm>
              <a:off x="7011863" y="4051563"/>
              <a:ext cx="1728788" cy="93662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AU">
                <a:solidFill>
                  <a:srgbClr val="FFFFFF"/>
                </a:solidFill>
                <a:latin typeface="Calibri"/>
              </a:endParaRPr>
            </a:p>
          </p:txBody>
        </p:sp>
        <p:grpSp>
          <p:nvGrpSpPr>
            <p:cNvPr id="13" name="Group 271"/>
            <p:cNvGrpSpPr>
              <a:grpSpLocks/>
            </p:cNvGrpSpPr>
            <p:nvPr/>
          </p:nvGrpSpPr>
          <p:grpSpPr bwMode="auto">
            <a:xfrm>
              <a:off x="5322763" y="4124588"/>
              <a:ext cx="1574800" cy="1152525"/>
              <a:chOff x="3464" y="2111"/>
              <a:chExt cx="1074" cy="726"/>
            </a:xfrm>
          </p:grpSpPr>
          <p:sp>
            <p:nvSpPr>
              <p:cNvPr id="151" name="Rectangle 12"/>
              <p:cNvSpPr>
                <a:spLocks noChangeArrowheads="1"/>
              </p:cNvSpPr>
              <p:nvPr/>
            </p:nvSpPr>
            <p:spPr bwMode="auto">
              <a:xfrm>
                <a:off x="3482" y="2129"/>
                <a:ext cx="1056" cy="708"/>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52" name="Rectangle 13"/>
              <p:cNvSpPr>
                <a:spLocks noChangeArrowheads="1"/>
              </p:cNvSpPr>
              <p:nvPr/>
            </p:nvSpPr>
            <p:spPr bwMode="auto">
              <a:xfrm>
                <a:off x="3464" y="2111"/>
                <a:ext cx="36" cy="708"/>
              </a:xfrm>
              <a:prstGeom prst="rect">
                <a:avLst/>
              </a:prstGeom>
              <a:solidFill>
                <a:srgbClr val="E8CDC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53" name="Rectangle 14"/>
              <p:cNvSpPr>
                <a:spLocks noChangeArrowheads="1"/>
              </p:cNvSpPr>
              <p:nvPr/>
            </p:nvSpPr>
            <p:spPr bwMode="auto">
              <a:xfrm>
                <a:off x="3500" y="2111"/>
                <a:ext cx="42" cy="708"/>
              </a:xfrm>
              <a:prstGeom prst="rect">
                <a:avLst/>
              </a:prstGeom>
              <a:solidFill>
                <a:srgbClr val="EACFC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54" name="Rectangle 15"/>
              <p:cNvSpPr>
                <a:spLocks noChangeArrowheads="1"/>
              </p:cNvSpPr>
              <p:nvPr/>
            </p:nvSpPr>
            <p:spPr bwMode="auto">
              <a:xfrm>
                <a:off x="3542" y="2111"/>
                <a:ext cx="48" cy="708"/>
              </a:xfrm>
              <a:prstGeom prst="rect">
                <a:avLst/>
              </a:prstGeom>
              <a:solidFill>
                <a:srgbClr val="ECD1C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55" name="Rectangle 16"/>
              <p:cNvSpPr>
                <a:spLocks noChangeArrowheads="1"/>
              </p:cNvSpPr>
              <p:nvPr/>
            </p:nvSpPr>
            <p:spPr bwMode="auto">
              <a:xfrm>
                <a:off x="3590" y="2111"/>
                <a:ext cx="42" cy="708"/>
              </a:xfrm>
              <a:prstGeom prst="rect">
                <a:avLst/>
              </a:prstGeom>
              <a:solidFill>
                <a:srgbClr val="EED3D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56" name="Rectangle 17"/>
              <p:cNvSpPr>
                <a:spLocks noChangeArrowheads="1"/>
              </p:cNvSpPr>
              <p:nvPr/>
            </p:nvSpPr>
            <p:spPr bwMode="auto">
              <a:xfrm>
                <a:off x="3632" y="2111"/>
                <a:ext cx="42" cy="708"/>
              </a:xfrm>
              <a:prstGeom prst="rect">
                <a:avLst/>
              </a:prstGeom>
              <a:solidFill>
                <a:srgbClr val="F0D5D2"/>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57" name="Rectangle 18"/>
              <p:cNvSpPr>
                <a:spLocks noChangeArrowheads="1"/>
              </p:cNvSpPr>
              <p:nvPr/>
            </p:nvSpPr>
            <p:spPr bwMode="auto">
              <a:xfrm>
                <a:off x="3674" y="2111"/>
                <a:ext cx="48" cy="708"/>
              </a:xfrm>
              <a:prstGeom prst="rect">
                <a:avLst/>
              </a:prstGeom>
              <a:solidFill>
                <a:srgbClr val="F2D7D4"/>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58" name="Rectangle 19"/>
              <p:cNvSpPr>
                <a:spLocks noChangeArrowheads="1"/>
              </p:cNvSpPr>
              <p:nvPr/>
            </p:nvSpPr>
            <p:spPr bwMode="auto">
              <a:xfrm>
                <a:off x="3722" y="2111"/>
                <a:ext cx="60" cy="708"/>
              </a:xfrm>
              <a:prstGeom prst="rect">
                <a:avLst/>
              </a:prstGeom>
              <a:solidFill>
                <a:srgbClr val="F4D9D6"/>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59" name="Rectangle 20"/>
              <p:cNvSpPr>
                <a:spLocks noChangeArrowheads="1"/>
              </p:cNvSpPr>
              <p:nvPr/>
            </p:nvSpPr>
            <p:spPr bwMode="auto">
              <a:xfrm>
                <a:off x="3782" y="2111"/>
                <a:ext cx="48" cy="708"/>
              </a:xfrm>
              <a:prstGeom prst="rect">
                <a:avLst/>
              </a:prstGeom>
              <a:solidFill>
                <a:srgbClr val="F6DBD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60" name="Rectangle 21"/>
              <p:cNvSpPr>
                <a:spLocks noChangeArrowheads="1"/>
              </p:cNvSpPr>
              <p:nvPr/>
            </p:nvSpPr>
            <p:spPr bwMode="auto">
              <a:xfrm>
                <a:off x="3830" y="2111"/>
                <a:ext cx="42" cy="708"/>
              </a:xfrm>
              <a:prstGeom prst="rect">
                <a:avLst/>
              </a:prstGeom>
              <a:solidFill>
                <a:srgbClr val="F8DDD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61" name="Rectangle 22"/>
              <p:cNvSpPr>
                <a:spLocks noChangeArrowheads="1"/>
              </p:cNvSpPr>
              <p:nvPr/>
            </p:nvSpPr>
            <p:spPr bwMode="auto">
              <a:xfrm>
                <a:off x="3872" y="2111"/>
                <a:ext cx="48" cy="708"/>
              </a:xfrm>
              <a:prstGeom prst="rect">
                <a:avLst/>
              </a:prstGeom>
              <a:solidFill>
                <a:srgbClr val="FADFD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62" name="Rectangle 23"/>
              <p:cNvSpPr>
                <a:spLocks noChangeArrowheads="1"/>
              </p:cNvSpPr>
              <p:nvPr/>
            </p:nvSpPr>
            <p:spPr bwMode="auto">
              <a:xfrm>
                <a:off x="3920" y="2111"/>
                <a:ext cx="42" cy="708"/>
              </a:xfrm>
              <a:prstGeom prst="rect">
                <a:avLst/>
              </a:prstGeom>
              <a:solidFill>
                <a:srgbClr val="FCE1D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63" name="Rectangle 24"/>
              <p:cNvSpPr>
                <a:spLocks noChangeArrowheads="1"/>
              </p:cNvSpPr>
              <p:nvPr/>
            </p:nvSpPr>
            <p:spPr bwMode="auto">
              <a:xfrm>
                <a:off x="3962" y="2111"/>
                <a:ext cx="558" cy="708"/>
              </a:xfrm>
              <a:prstGeom prst="rect">
                <a:avLst/>
              </a:prstGeom>
              <a:solidFill>
                <a:srgbClr val="FFE4E1"/>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64" name="Rectangle 25"/>
              <p:cNvSpPr>
                <a:spLocks noChangeArrowheads="1"/>
              </p:cNvSpPr>
              <p:nvPr/>
            </p:nvSpPr>
            <p:spPr bwMode="auto">
              <a:xfrm>
                <a:off x="3464" y="2111"/>
                <a:ext cx="1056" cy="708"/>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65" name="Rectangle 26"/>
              <p:cNvSpPr>
                <a:spLocks noChangeArrowheads="1"/>
              </p:cNvSpPr>
              <p:nvPr/>
            </p:nvSpPr>
            <p:spPr bwMode="auto">
              <a:xfrm>
                <a:off x="3704" y="2165"/>
                <a:ext cx="659"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latin typeface="Arial" pitchFamily="34" charset="0"/>
                  </a:rPr>
                  <a:t>OM_Observation</a:t>
                </a:r>
                <a:endParaRPr lang="en-US">
                  <a:solidFill>
                    <a:srgbClr val="000000"/>
                  </a:solidFill>
                  <a:latin typeface="Arial" pitchFamily="34" charset="0"/>
                </a:endParaRPr>
              </a:p>
            </p:txBody>
          </p:sp>
          <p:sp>
            <p:nvSpPr>
              <p:cNvPr id="166" name="Line 27"/>
              <p:cNvSpPr>
                <a:spLocks noChangeShapeType="1"/>
              </p:cNvSpPr>
              <p:nvPr/>
            </p:nvSpPr>
            <p:spPr bwMode="auto">
              <a:xfrm>
                <a:off x="3464" y="2291"/>
                <a:ext cx="1056"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ndParaRPr>
              </a:p>
            </p:txBody>
          </p:sp>
          <p:sp>
            <p:nvSpPr>
              <p:cNvPr id="167" name="Rectangle 28"/>
              <p:cNvSpPr>
                <a:spLocks noChangeArrowheads="1"/>
              </p:cNvSpPr>
              <p:nvPr/>
            </p:nvSpPr>
            <p:spPr bwMode="auto">
              <a:xfrm>
                <a:off x="3494" y="2315"/>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rPr>
                  <a:t>+ </a:t>
                </a:r>
                <a:endParaRPr lang="en-US">
                  <a:solidFill>
                    <a:srgbClr val="000000"/>
                  </a:solidFill>
                  <a:latin typeface="Arial" pitchFamily="34" charset="0"/>
                </a:endParaRPr>
              </a:p>
            </p:txBody>
          </p:sp>
          <p:sp>
            <p:nvSpPr>
              <p:cNvPr id="168" name="Rectangle 29"/>
              <p:cNvSpPr>
                <a:spLocks noChangeArrowheads="1"/>
              </p:cNvSpPr>
              <p:nvPr/>
            </p:nvSpPr>
            <p:spPr bwMode="auto">
              <a:xfrm>
                <a:off x="3620" y="2315"/>
                <a:ext cx="701"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rPr>
                  <a:t>phenomenonTime</a:t>
                </a:r>
                <a:endParaRPr lang="en-US">
                  <a:solidFill>
                    <a:srgbClr val="000000"/>
                  </a:solidFill>
                  <a:latin typeface="Arial" pitchFamily="34" charset="0"/>
                </a:endParaRPr>
              </a:p>
            </p:txBody>
          </p:sp>
          <p:sp>
            <p:nvSpPr>
              <p:cNvPr id="169" name="Rectangle 30"/>
              <p:cNvSpPr>
                <a:spLocks noChangeArrowheads="1"/>
              </p:cNvSpPr>
              <p:nvPr/>
            </p:nvSpPr>
            <p:spPr bwMode="auto">
              <a:xfrm>
                <a:off x="3494" y="2411"/>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rPr>
                  <a:t>+ </a:t>
                </a:r>
                <a:endParaRPr lang="en-US">
                  <a:solidFill>
                    <a:srgbClr val="000000"/>
                  </a:solidFill>
                  <a:latin typeface="Arial" pitchFamily="34" charset="0"/>
                </a:endParaRPr>
              </a:p>
            </p:txBody>
          </p:sp>
          <p:sp>
            <p:nvSpPr>
              <p:cNvPr id="170" name="Rectangle 31"/>
              <p:cNvSpPr>
                <a:spLocks noChangeArrowheads="1"/>
              </p:cNvSpPr>
              <p:nvPr/>
            </p:nvSpPr>
            <p:spPr bwMode="auto">
              <a:xfrm>
                <a:off x="3620" y="2411"/>
                <a:ext cx="408"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dirty="0" err="1">
                    <a:solidFill>
                      <a:srgbClr val="8B0000"/>
                    </a:solidFill>
                    <a:latin typeface="Arial" pitchFamily="34" charset="0"/>
                  </a:rPr>
                  <a:t>resultTime</a:t>
                </a:r>
                <a:endParaRPr lang="en-US" dirty="0">
                  <a:solidFill>
                    <a:srgbClr val="000000"/>
                  </a:solidFill>
                  <a:latin typeface="Arial" pitchFamily="34" charset="0"/>
                </a:endParaRPr>
              </a:p>
            </p:txBody>
          </p:sp>
          <p:sp>
            <p:nvSpPr>
              <p:cNvPr id="171" name="Rectangle 32"/>
              <p:cNvSpPr>
                <a:spLocks noChangeArrowheads="1"/>
              </p:cNvSpPr>
              <p:nvPr/>
            </p:nvSpPr>
            <p:spPr bwMode="auto">
              <a:xfrm>
                <a:off x="3494" y="2507"/>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rPr>
                  <a:t>+ </a:t>
                </a:r>
                <a:endParaRPr lang="en-US">
                  <a:solidFill>
                    <a:srgbClr val="000000"/>
                  </a:solidFill>
                  <a:latin typeface="Arial" pitchFamily="34" charset="0"/>
                </a:endParaRPr>
              </a:p>
            </p:txBody>
          </p:sp>
          <p:sp>
            <p:nvSpPr>
              <p:cNvPr id="172" name="Rectangle 33"/>
              <p:cNvSpPr>
                <a:spLocks noChangeArrowheads="1"/>
              </p:cNvSpPr>
              <p:nvPr/>
            </p:nvSpPr>
            <p:spPr bwMode="auto">
              <a:xfrm>
                <a:off x="3620" y="2507"/>
                <a:ext cx="591"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rPr>
                  <a:t>validTime [0..1]</a:t>
                </a:r>
                <a:endParaRPr lang="en-US">
                  <a:solidFill>
                    <a:srgbClr val="000000"/>
                  </a:solidFill>
                  <a:latin typeface="Arial" pitchFamily="34" charset="0"/>
                </a:endParaRPr>
              </a:p>
            </p:txBody>
          </p:sp>
          <p:sp>
            <p:nvSpPr>
              <p:cNvPr id="173" name="Rectangle 34"/>
              <p:cNvSpPr>
                <a:spLocks noChangeArrowheads="1"/>
              </p:cNvSpPr>
              <p:nvPr/>
            </p:nvSpPr>
            <p:spPr bwMode="auto">
              <a:xfrm>
                <a:off x="3494" y="2603"/>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rPr>
                  <a:t>+ </a:t>
                </a:r>
                <a:endParaRPr lang="en-US">
                  <a:solidFill>
                    <a:srgbClr val="000000"/>
                  </a:solidFill>
                  <a:latin typeface="Arial" pitchFamily="34" charset="0"/>
                </a:endParaRPr>
              </a:p>
            </p:txBody>
          </p:sp>
          <p:sp>
            <p:nvSpPr>
              <p:cNvPr id="174" name="Rectangle 35"/>
              <p:cNvSpPr>
                <a:spLocks noChangeArrowheads="1"/>
              </p:cNvSpPr>
              <p:nvPr/>
            </p:nvSpPr>
            <p:spPr bwMode="auto">
              <a:xfrm>
                <a:off x="3620" y="2603"/>
                <a:ext cx="687"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rPr>
                  <a:t>resultQuality [0..*]</a:t>
                </a:r>
                <a:endParaRPr lang="en-US">
                  <a:solidFill>
                    <a:srgbClr val="000000"/>
                  </a:solidFill>
                  <a:latin typeface="Arial" pitchFamily="34" charset="0"/>
                </a:endParaRPr>
              </a:p>
            </p:txBody>
          </p:sp>
          <p:sp>
            <p:nvSpPr>
              <p:cNvPr id="175" name="Rectangle 36"/>
              <p:cNvSpPr>
                <a:spLocks noChangeArrowheads="1"/>
              </p:cNvSpPr>
              <p:nvPr/>
            </p:nvSpPr>
            <p:spPr bwMode="auto">
              <a:xfrm>
                <a:off x="3494" y="2699"/>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rPr>
                  <a:t>+ </a:t>
                </a:r>
                <a:endParaRPr lang="en-US">
                  <a:solidFill>
                    <a:srgbClr val="000000"/>
                  </a:solidFill>
                  <a:latin typeface="Arial" pitchFamily="34" charset="0"/>
                </a:endParaRPr>
              </a:p>
            </p:txBody>
          </p:sp>
          <p:sp>
            <p:nvSpPr>
              <p:cNvPr id="176" name="Rectangle 37"/>
              <p:cNvSpPr>
                <a:spLocks noChangeArrowheads="1"/>
              </p:cNvSpPr>
              <p:nvPr/>
            </p:nvSpPr>
            <p:spPr bwMode="auto">
              <a:xfrm>
                <a:off x="3620" y="2699"/>
                <a:ext cx="599"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rPr>
                  <a:t>parameter [0..*]</a:t>
                </a:r>
                <a:endParaRPr lang="en-US">
                  <a:solidFill>
                    <a:srgbClr val="000000"/>
                  </a:solidFill>
                  <a:latin typeface="Arial" pitchFamily="34" charset="0"/>
                </a:endParaRPr>
              </a:p>
            </p:txBody>
          </p:sp>
        </p:grpSp>
        <p:grpSp>
          <p:nvGrpSpPr>
            <p:cNvPr id="14" name="Group 269"/>
            <p:cNvGrpSpPr>
              <a:grpSpLocks/>
            </p:cNvGrpSpPr>
            <p:nvPr/>
          </p:nvGrpSpPr>
          <p:grpSpPr bwMode="auto">
            <a:xfrm>
              <a:off x="7223001" y="4162688"/>
              <a:ext cx="1373187" cy="542925"/>
              <a:chOff x="4760" y="2135"/>
              <a:chExt cx="759" cy="342"/>
            </a:xfrm>
          </p:grpSpPr>
          <p:sp>
            <p:nvSpPr>
              <p:cNvPr id="123" name="Rectangle 38"/>
              <p:cNvSpPr>
                <a:spLocks noChangeArrowheads="1"/>
              </p:cNvSpPr>
              <p:nvPr/>
            </p:nvSpPr>
            <p:spPr bwMode="auto">
              <a:xfrm>
                <a:off x="4778" y="2153"/>
                <a:ext cx="708" cy="324"/>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24" name="Rectangle 39"/>
              <p:cNvSpPr>
                <a:spLocks noChangeArrowheads="1"/>
              </p:cNvSpPr>
              <p:nvPr/>
            </p:nvSpPr>
            <p:spPr bwMode="auto">
              <a:xfrm>
                <a:off x="4760" y="2135"/>
                <a:ext cx="12" cy="324"/>
              </a:xfrm>
              <a:prstGeom prst="rect">
                <a:avLst/>
              </a:prstGeom>
              <a:solidFill>
                <a:srgbClr val="B5E8E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25" name="Rectangle 40"/>
              <p:cNvSpPr>
                <a:spLocks noChangeArrowheads="1"/>
              </p:cNvSpPr>
              <p:nvPr/>
            </p:nvSpPr>
            <p:spPr bwMode="auto">
              <a:xfrm>
                <a:off x="4772" y="2135"/>
                <a:ext cx="12" cy="324"/>
              </a:xfrm>
              <a:prstGeom prst="rect">
                <a:avLst/>
              </a:prstGeom>
              <a:solidFill>
                <a:srgbClr val="B6E9E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26" name="Rectangle 41"/>
              <p:cNvSpPr>
                <a:spLocks noChangeArrowheads="1"/>
              </p:cNvSpPr>
              <p:nvPr/>
            </p:nvSpPr>
            <p:spPr bwMode="auto">
              <a:xfrm>
                <a:off x="4784" y="2135"/>
                <a:ext cx="18" cy="324"/>
              </a:xfrm>
              <a:prstGeom prst="rect">
                <a:avLst/>
              </a:prstGeom>
              <a:solidFill>
                <a:srgbClr val="B7EAE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27" name="Rectangle 42"/>
              <p:cNvSpPr>
                <a:spLocks noChangeArrowheads="1"/>
              </p:cNvSpPr>
              <p:nvPr/>
            </p:nvSpPr>
            <p:spPr bwMode="auto">
              <a:xfrm>
                <a:off x="4802" y="2135"/>
                <a:ext cx="12" cy="324"/>
              </a:xfrm>
              <a:prstGeom prst="rect">
                <a:avLst/>
              </a:prstGeom>
              <a:solidFill>
                <a:srgbClr val="B8EBE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28" name="Rectangle 43"/>
              <p:cNvSpPr>
                <a:spLocks noChangeArrowheads="1"/>
              </p:cNvSpPr>
              <p:nvPr/>
            </p:nvSpPr>
            <p:spPr bwMode="auto">
              <a:xfrm>
                <a:off x="4814" y="2135"/>
                <a:ext cx="18" cy="324"/>
              </a:xfrm>
              <a:prstGeom prst="rect">
                <a:avLst/>
              </a:prstGeom>
              <a:solidFill>
                <a:srgbClr val="B9ECE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29" name="Rectangle 44"/>
              <p:cNvSpPr>
                <a:spLocks noChangeArrowheads="1"/>
              </p:cNvSpPr>
              <p:nvPr/>
            </p:nvSpPr>
            <p:spPr bwMode="auto">
              <a:xfrm>
                <a:off x="4832" y="2135"/>
                <a:ext cx="12" cy="324"/>
              </a:xfrm>
              <a:prstGeom prst="rect">
                <a:avLst/>
              </a:prstGeom>
              <a:solidFill>
                <a:srgbClr val="BAEDE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30" name="Rectangle 45"/>
              <p:cNvSpPr>
                <a:spLocks noChangeArrowheads="1"/>
              </p:cNvSpPr>
              <p:nvPr/>
            </p:nvSpPr>
            <p:spPr bwMode="auto">
              <a:xfrm>
                <a:off x="4844" y="2135"/>
                <a:ext cx="12" cy="324"/>
              </a:xfrm>
              <a:prstGeom prst="rect">
                <a:avLst/>
              </a:prstGeom>
              <a:solidFill>
                <a:srgbClr val="BBEEE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31" name="Rectangle 46"/>
              <p:cNvSpPr>
                <a:spLocks noChangeArrowheads="1"/>
              </p:cNvSpPr>
              <p:nvPr/>
            </p:nvSpPr>
            <p:spPr bwMode="auto">
              <a:xfrm>
                <a:off x="4856" y="2135"/>
                <a:ext cx="18" cy="324"/>
              </a:xfrm>
              <a:prstGeom prst="rect">
                <a:avLst/>
              </a:prstGeom>
              <a:solidFill>
                <a:srgbClr val="BCEFE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32" name="Rectangle 47"/>
              <p:cNvSpPr>
                <a:spLocks noChangeArrowheads="1"/>
              </p:cNvSpPr>
              <p:nvPr/>
            </p:nvSpPr>
            <p:spPr bwMode="auto">
              <a:xfrm>
                <a:off x="4874" y="2135"/>
                <a:ext cx="12" cy="324"/>
              </a:xfrm>
              <a:prstGeom prst="rect">
                <a:avLst/>
              </a:prstGeom>
              <a:solidFill>
                <a:srgbClr val="BDF0F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33" name="Rectangle 48"/>
              <p:cNvSpPr>
                <a:spLocks noChangeArrowheads="1"/>
              </p:cNvSpPr>
              <p:nvPr/>
            </p:nvSpPr>
            <p:spPr bwMode="auto">
              <a:xfrm>
                <a:off x="4886" y="2135"/>
                <a:ext cx="18" cy="324"/>
              </a:xfrm>
              <a:prstGeom prst="rect">
                <a:avLst/>
              </a:prstGeom>
              <a:solidFill>
                <a:srgbClr val="BEF1F1"/>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34" name="Rectangle 49"/>
              <p:cNvSpPr>
                <a:spLocks noChangeArrowheads="1"/>
              </p:cNvSpPr>
              <p:nvPr/>
            </p:nvSpPr>
            <p:spPr bwMode="auto">
              <a:xfrm>
                <a:off x="4904" y="2135"/>
                <a:ext cx="12" cy="324"/>
              </a:xfrm>
              <a:prstGeom prst="rect">
                <a:avLst/>
              </a:prstGeom>
              <a:solidFill>
                <a:srgbClr val="BFF2F2"/>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35" name="Rectangle 50"/>
              <p:cNvSpPr>
                <a:spLocks noChangeArrowheads="1"/>
              </p:cNvSpPr>
              <p:nvPr/>
            </p:nvSpPr>
            <p:spPr bwMode="auto">
              <a:xfrm>
                <a:off x="4916" y="2135"/>
                <a:ext cx="18" cy="324"/>
              </a:xfrm>
              <a:prstGeom prst="rect">
                <a:avLst/>
              </a:prstGeom>
              <a:solidFill>
                <a:srgbClr val="C0F3F3"/>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36" name="Rectangle 51"/>
              <p:cNvSpPr>
                <a:spLocks noChangeArrowheads="1"/>
              </p:cNvSpPr>
              <p:nvPr/>
            </p:nvSpPr>
            <p:spPr bwMode="auto">
              <a:xfrm>
                <a:off x="4934" y="2135"/>
                <a:ext cx="18" cy="324"/>
              </a:xfrm>
              <a:prstGeom prst="rect">
                <a:avLst/>
              </a:prstGeom>
              <a:solidFill>
                <a:srgbClr val="C1F4F4"/>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37" name="Rectangle 52"/>
              <p:cNvSpPr>
                <a:spLocks noChangeArrowheads="1"/>
              </p:cNvSpPr>
              <p:nvPr/>
            </p:nvSpPr>
            <p:spPr bwMode="auto">
              <a:xfrm>
                <a:off x="4952" y="2135"/>
                <a:ext cx="24" cy="324"/>
              </a:xfrm>
              <a:prstGeom prst="rect">
                <a:avLst/>
              </a:prstGeom>
              <a:solidFill>
                <a:srgbClr val="C2F5F5"/>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38" name="Rectangle 53"/>
              <p:cNvSpPr>
                <a:spLocks noChangeArrowheads="1"/>
              </p:cNvSpPr>
              <p:nvPr/>
            </p:nvSpPr>
            <p:spPr bwMode="auto">
              <a:xfrm>
                <a:off x="4976" y="2135"/>
                <a:ext cx="18" cy="324"/>
              </a:xfrm>
              <a:prstGeom prst="rect">
                <a:avLst/>
              </a:prstGeom>
              <a:solidFill>
                <a:srgbClr val="C3F6F6"/>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39" name="Rectangle 54"/>
              <p:cNvSpPr>
                <a:spLocks noChangeArrowheads="1"/>
              </p:cNvSpPr>
              <p:nvPr/>
            </p:nvSpPr>
            <p:spPr bwMode="auto">
              <a:xfrm>
                <a:off x="4994" y="2135"/>
                <a:ext cx="12" cy="324"/>
              </a:xfrm>
              <a:prstGeom prst="rect">
                <a:avLst/>
              </a:prstGeom>
              <a:solidFill>
                <a:srgbClr val="C4F7F7"/>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40" name="Rectangle 55"/>
              <p:cNvSpPr>
                <a:spLocks noChangeArrowheads="1"/>
              </p:cNvSpPr>
              <p:nvPr/>
            </p:nvSpPr>
            <p:spPr bwMode="auto">
              <a:xfrm>
                <a:off x="5006" y="2135"/>
                <a:ext cx="18" cy="324"/>
              </a:xfrm>
              <a:prstGeom prst="rect">
                <a:avLst/>
              </a:prstGeom>
              <a:solidFill>
                <a:srgbClr val="C5F8F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41" name="Rectangle 56"/>
              <p:cNvSpPr>
                <a:spLocks noChangeArrowheads="1"/>
              </p:cNvSpPr>
              <p:nvPr/>
            </p:nvSpPr>
            <p:spPr bwMode="auto">
              <a:xfrm>
                <a:off x="5024" y="2135"/>
                <a:ext cx="12" cy="324"/>
              </a:xfrm>
              <a:prstGeom prst="rect">
                <a:avLst/>
              </a:prstGeom>
              <a:solidFill>
                <a:srgbClr val="C6F9F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42" name="Rectangle 57"/>
              <p:cNvSpPr>
                <a:spLocks noChangeArrowheads="1"/>
              </p:cNvSpPr>
              <p:nvPr/>
            </p:nvSpPr>
            <p:spPr bwMode="auto">
              <a:xfrm>
                <a:off x="5036" y="2135"/>
                <a:ext cx="12" cy="324"/>
              </a:xfrm>
              <a:prstGeom prst="rect">
                <a:avLst/>
              </a:prstGeom>
              <a:solidFill>
                <a:srgbClr val="C7FAF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43" name="Rectangle 58"/>
              <p:cNvSpPr>
                <a:spLocks noChangeArrowheads="1"/>
              </p:cNvSpPr>
              <p:nvPr/>
            </p:nvSpPr>
            <p:spPr bwMode="auto">
              <a:xfrm>
                <a:off x="5048" y="2135"/>
                <a:ext cx="18" cy="324"/>
              </a:xfrm>
              <a:prstGeom prst="rect">
                <a:avLst/>
              </a:prstGeom>
              <a:solidFill>
                <a:srgbClr val="C8FBF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44" name="Rectangle 59"/>
              <p:cNvSpPr>
                <a:spLocks noChangeArrowheads="1"/>
              </p:cNvSpPr>
              <p:nvPr/>
            </p:nvSpPr>
            <p:spPr bwMode="auto">
              <a:xfrm>
                <a:off x="5066" y="2135"/>
                <a:ext cx="12" cy="324"/>
              </a:xfrm>
              <a:prstGeom prst="rect">
                <a:avLst/>
              </a:prstGeom>
              <a:solidFill>
                <a:srgbClr val="C9FCF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45" name="Rectangle 60"/>
              <p:cNvSpPr>
                <a:spLocks noChangeArrowheads="1"/>
              </p:cNvSpPr>
              <p:nvPr/>
            </p:nvSpPr>
            <p:spPr bwMode="auto">
              <a:xfrm>
                <a:off x="5078" y="2135"/>
                <a:ext cx="18" cy="324"/>
              </a:xfrm>
              <a:prstGeom prst="rect">
                <a:avLst/>
              </a:prstGeom>
              <a:solidFill>
                <a:srgbClr val="CAFDF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46" name="Rectangle 61"/>
              <p:cNvSpPr>
                <a:spLocks noChangeArrowheads="1"/>
              </p:cNvSpPr>
              <p:nvPr/>
            </p:nvSpPr>
            <p:spPr bwMode="auto">
              <a:xfrm>
                <a:off x="5096" y="2135"/>
                <a:ext cx="12" cy="324"/>
              </a:xfrm>
              <a:prstGeom prst="rect">
                <a:avLst/>
              </a:prstGeom>
              <a:solidFill>
                <a:srgbClr val="CBFEF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47" name="Rectangle 62"/>
              <p:cNvSpPr>
                <a:spLocks noChangeArrowheads="1"/>
              </p:cNvSpPr>
              <p:nvPr/>
            </p:nvSpPr>
            <p:spPr bwMode="auto">
              <a:xfrm>
                <a:off x="5108" y="2135"/>
                <a:ext cx="360" cy="324"/>
              </a:xfrm>
              <a:prstGeom prst="rect">
                <a:avLst/>
              </a:prstGeom>
              <a:solidFill>
                <a:srgbClr val="CCFFF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48" name="Rectangle 63"/>
              <p:cNvSpPr>
                <a:spLocks noChangeArrowheads="1"/>
              </p:cNvSpPr>
              <p:nvPr/>
            </p:nvSpPr>
            <p:spPr bwMode="auto">
              <a:xfrm>
                <a:off x="4760" y="2135"/>
                <a:ext cx="708" cy="324"/>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49" name="Rectangle 64"/>
              <p:cNvSpPr>
                <a:spLocks noChangeArrowheads="1"/>
              </p:cNvSpPr>
              <p:nvPr/>
            </p:nvSpPr>
            <p:spPr bwMode="auto">
              <a:xfrm>
                <a:off x="4802" y="2189"/>
                <a:ext cx="717"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dirty="0" err="1">
                    <a:solidFill>
                      <a:srgbClr val="000000"/>
                    </a:solidFill>
                    <a:latin typeface="Arial" pitchFamily="34" charset="0"/>
                  </a:rPr>
                  <a:t>GF_PropertyType</a:t>
                </a:r>
                <a:endParaRPr lang="en-US" dirty="0">
                  <a:solidFill>
                    <a:srgbClr val="000000"/>
                  </a:solidFill>
                  <a:latin typeface="Arial" pitchFamily="34" charset="0"/>
                </a:endParaRPr>
              </a:p>
            </p:txBody>
          </p:sp>
          <p:sp>
            <p:nvSpPr>
              <p:cNvPr id="150" name="Line 65"/>
              <p:cNvSpPr>
                <a:spLocks noChangeShapeType="1"/>
              </p:cNvSpPr>
              <p:nvPr/>
            </p:nvSpPr>
            <p:spPr bwMode="auto">
              <a:xfrm>
                <a:off x="4760" y="2315"/>
                <a:ext cx="708"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ndParaRPr>
              </a:p>
            </p:txBody>
          </p:sp>
        </p:grpSp>
        <p:grpSp>
          <p:nvGrpSpPr>
            <p:cNvPr id="15" name="Group 264"/>
            <p:cNvGrpSpPr>
              <a:grpSpLocks/>
            </p:cNvGrpSpPr>
            <p:nvPr/>
          </p:nvGrpSpPr>
          <p:grpSpPr bwMode="auto">
            <a:xfrm>
              <a:off x="7083301" y="2611700"/>
              <a:ext cx="1066800" cy="542925"/>
              <a:chOff x="1790" y="2225"/>
              <a:chExt cx="606" cy="342"/>
            </a:xfrm>
          </p:grpSpPr>
          <p:sp>
            <p:nvSpPr>
              <p:cNvPr id="95" name="Rectangle 66"/>
              <p:cNvSpPr>
                <a:spLocks noChangeArrowheads="1"/>
              </p:cNvSpPr>
              <p:nvPr/>
            </p:nvSpPr>
            <p:spPr bwMode="auto">
              <a:xfrm>
                <a:off x="1808" y="2243"/>
                <a:ext cx="588" cy="324"/>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96" name="Rectangle 67"/>
              <p:cNvSpPr>
                <a:spLocks noChangeArrowheads="1"/>
              </p:cNvSpPr>
              <p:nvPr/>
            </p:nvSpPr>
            <p:spPr bwMode="auto">
              <a:xfrm>
                <a:off x="1790" y="2225"/>
                <a:ext cx="12" cy="324"/>
              </a:xfrm>
              <a:prstGeom prst="rect">
                <a:avLst/>
              </a:prstGeom>
              <a:solidFill>
                <a:srgbClr val="E8E8C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97" name="Rectangle 68"/>
              <p:cNvSpPr>
                <a:spLocks noChangeArrowheads="1"/>
              </p:cNvSpPr>
              <p:nvPr/>
            </p:nvSpPr>
            <p:spPr bwMode="auto">
              <a:xfrm>
                <a:off x="1802" y="2225"/>
                <a:ext cx="12" cy="324"/>
              </a:xfrm>
              <a:prstGeom prst="rect">
                <a:avLst/>
              </a:prstGeom>
              <a:solidFill>
                <a:srgbClr val="E9E9C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98" name="Rectangle 69"/>
              <p:cNvSpPr>
                <a:spLocks noChangeArrowheads="1"/>
              </p:cNvSpPr>
              <p:nvPr/>
            </p:nvSpPr>
            <p:spPr bwMode="auto">
              <a:xfrm>
                <a:off x="1814" y="2225"/>
                <a:ext cx="12" cy="324"/>
              </a:xfrm>
              <a:prstGeom prst="rect">
                <a:avLst/>
              </a:prstGeom>
              <a:solidFill>
                <a:srgbClr val="EAEAC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99" name="Rectangle 70"/>
              <p:cNvSpPr>
                <a:spLocks noChangeArrowheads="1"/>
              </p:cNvSpPr>
              <p:nvPr/>
            </p:nvSpPr>
            <p:spPr bwMode="auto">
              <a:xfrm>
                <a:off x="1826" y="2225"/>
                <a:ext cx="12" cy="324"/>
              </a:xfrm>
              <a:prstGeom prst="rect">
                <a:avLst/>
              </a:prstGeom>
              <a:solidFill>
                <a:srgbClr val="EBEBC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00" name="Rectangle 71"/>
              <p:cNvSpPr>
                <a:spLocks noChangeArrowheads="1"/>
              </p:cNvSpPr>
              <p:nvPr/>
            </p:nvSpPr>
            <p:spPr bwMode="auto">
              <a:xfrm>
                <a:off x="1838" y="2225"/>
                <a:ext cx="12" cy="324"/>
              </a:xfrm>
              <a:prstGeom prst="rect">
                <a:avLst/>
              </a:prstGeom>
              <a:solidFill>
                <a:srgbClr val="ECECC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01" name="Rectangle 72"/>
              <p:cNvSpPr>
                <a:spLocks noChangeArrowheads="1"/>
              </p:cNvSpPr>
              <p:nvPr/>
            </p:nvSpPr>
            <p:spPr bwMode="auto">
              <a:xfrm>
                <a:off x="1850" y="2225"/>
                <a:ext cx="12" cy="324"/>
              </a:xfrm>
              <a:prstGeom prst="rect">
                <a:avLst/>
              </a:prstGeom>
              <a:solidFill>
                <a:srgbClr val="EDEDC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02" name="Rectangle 73"/>
              <p:cNvSpPr>
                <a:spLocks noChangeArrowheads="1"/>
              </p:cNvSpPr>
              <p:nvPr/>
            </p:nvSpPr>
            <p:spPr bwMode="auto">
              <a:xfrm>
                <a:off x="1862" y="2225"/>
                <a:ext cx="12" cy="324"/>
              </a:xfrm>
              <a:prstGeom prst="rect">
                <a:avLst/>
              </a:prstGeom>
              <a:solidFill>
                <a:srgbClr val="EEEEC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03" name="Rectangle 74"/>
              <p:cNvSpPr>
                <a:spLocks noChangeArrowheads="1"/>
              </p:cNvSpPr>
              <p:nvPr/>
            </p:nvSpPr>
            <p:spPr bwMode="auto">
              <a:xfrm>
                <a:off x="1874" y="2225"/>
                <a:ext cx="12" cy="324"/>
              </a:xfrm>
              <a:prstGeom prst="rect">
                <a:avLst/>
              </a:prstGeom>
              <a:solidFill>
                <a:srgbClr val="EFEFD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04" name="Rectangle 75"/>
              <p:cNvSpPr>
                <a:spLocks noChangeArrowheads="1"/>
              </p:cNvSpPr>
              <p:nvPr/>
            </p:nvSpPr>
            <p:spPr bwMode="auto">
              <a:xfrm>
                <a:off x="1886" y="2225"/>
                <a:ext cx="12" cy="324"/>
              </a:xfrm>
              <a:prstGeom prst="rect">
                <a:avLst/>
              </a:prstGeom>
              <a:solidFill>
                <a:srgbClr val="F0F0D1"/>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05" name="Rectangle 76"/>
              <p:cNvSpPr>
                <a:spLocks noChangeArrowheads="1"/>
              </p:cNvSpPr>
              <p:nvPr/>
            </p:nvSpPr>
            <p:spPr bwMode="auto">
              <a:xfrm>
                <a:off x="1898" y="2225"/>
                <a:ext cx="12" cy="324"/>
              </a:xfrm>
              <a:prstGeom prst="rect">
                <a:avLst/>
              </a:prstGeom>
              <a:solidFill>
                <a:srgbClr val="F1F1D2"/>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06" name="Rectangle 77"/>
              <p:cNvSpPr>
                <a:spLocks noChangeArrowheads="1"/>
              </p:cNvSpPr>
              <p:nvPr/>
            </p:nvSpPr>
            <p:spPr bwMode="auto">
              <a:xfrm>
                <a:off x="1910" y="2225"/>
                <a:ext cx="12" cy="324"/>
              </a:xfrm>
              <a:prstGeom prst="rect">
                <a:avLst/>
              </a:prstGeom>
              <a:solidFill>
                <a:srgbClr val="F2F2D3"/>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07" name="Rectangle 78"/>
              <p:cNvSpPr>
                <a:spLocks noChangeArrowheads="1"/>
              </p:cNvSpPr>
              <p:nvPr/>
            </p:nvSpPr>
            <p:spPr bwMode="auto">
              <a:xfrm>
                <a:off x="1922" y="2225"/>
                <a:ext cx="12" cy="324"/>
              </a:xfrm>
              <a:prstGeom prst="rect">
                <a:avLst/>
              </a:prstGeom>
              <a:solidFill>
                <a:srgbClr val="F3F3D4"/>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08" name="Rectangle 79"/>
              <p:cNvSpPr>
                <a:spLocks noChangeArrowheads="1"/>
              </p:cNvSpPr>
              <p:nvPr/>
            </p:nvSpPr>
            <p:spPr bwMode="auto">
              <a:xfrm>
                <a:off x="1934" y="2225"/>
                <a:ext cx="18" cy="324"/>
              </a:xfrm>
              <a:prstGeom prst="rect">
                <a:avLst/>
              </a:prstGeom>
              <a:solidFill>
                <a:srgbClr val="F4F4D5"/>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09" name="Rectangle 80"/>
              <p:cNvSpPr>
                <a:spLocks noChangeArrowheads="1"/>
              </p:cNvSpPr>
              <p:nvPr/>
            </p:nvSpPr>
            <p:spPr bwMode="auto">
              <a:xfrm>
                <a:off x="1952" y="2225"/>
                <a:ext cx="18" cy="324"/>
              </a:xfrm>
              <a:prstGeom prst="rect">
                <a:avLst/>
              </a:prstGeom>
              <a:solidFill>
                <a:srgbClr val="F5F5D6"/>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10" name="Rectangle 81"/>
              <p:cNvSpPr>
                <a:spLocks noChangeArrowheads="1"/>
              </p:cNvSpPr>
              <p:nvPr/>
            </p:nvSpPr>
            <p:spPr bwMode="auto">
              <a:xfrm>
                <a:off x="1970" y="2225"/>
                <a:ext cx="12" cy="324"/>
              </a:xfrm>
              <a:prstGeom prst="rect">
                <a:avLst/>
              </a:prstGeom>
              <a:solidFill>
                <a:srgbClr val="F6F6D7"/>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11" name="Rectangle 82"/>
              <p:cNvSpPr>
                <a:spLocks noChangeArrowheads="1"/>
              </p:cNvSpPr>
              <p:nvPr/>
            </p:nvSpPr>
            <p:spPr bwMode="auto">
              <a:xfrm>
                <a:off x="1982" y="2225"/>
                <a:ext cx="12" cy="324"/>
              </a:xfrm>
              <a:prstGeom prst="rect">
                <a:avLst/>
              </a:prstGeom>
              <a:solidFill>
                <a:srgbClr val="F7F7D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12" name="Rectangle 83"/>
              <p:cNvSpPr>
                <a:spLocks noChangeArrowheads="1"/>
              </p:cNvSpPr>
              <p:nvPr/>
            </p:nvSpPr>
            <p:spPr bwMode="auto">
              <a:xfrm>
                <a:off x="1994" y="2225"/>
                <a:ext cx="12" cy="324"/>
              </a:xfrm>
              <a:prstGeom prst="rect">
                <a:avLst/>
              </a:prstGeom>
              <a:solidFill>
                <a:srgbClr val="F8F8D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13" name="Rectangle 84"/>
              <p:cNvSpPr>
                <a:spLocks noChangeArrowheads="1"/>
              </p:cNvSpPr>
              <p:nvPr/>
            </p:nvSpPr>
            <p:spPr bwMode="auto">
              <a:xfrm>
                <a:off x="2006" y="2225"/>
                <a:ext cx="12" cy="324"/>
              </a:xfrm>
              <a:prstGeom prst="rect">
                <a:avLst/>
              </a:prstGeom>
              <a:solidFill>
                <a:srgbClr val="F9F9D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14" name="Rectangle 85"/>
              <p:cNvSpPr>
                <a:spLocks noChangeArrowheads="1"/>
              </p:cNvSpPr>
              <p:nvPr/>
            </p:nvSpPr>
            <p:spPr bwMode="auto">
              <a:xfrm>
                <a:off x="2018" y="2225"/>
                <a:ext cx="12" cy="324"/>
              </a:xfrm>
              <a:prstGeom prst="rect">
                <a:avLst/>
              </a:prstGeom>
              <a:solidFill>
                <a:srgbClr val="FAFAD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15" name="Rectangle 86"/>
              <p:cNvSpPr>
                <a:spLocks noChangeArrowheads="1"/>
              </p:cNvSpPr>
              <p:nvPr/>
            </p:nvSpPr>
            <p:spPr bwMode="auto">
              <a:xfrm>
                <a:off x="2030" y="2225"/>
                <a:ext cx="12" cy="324"/>
              </a:xfrm>
              <a:prstGeom prst="rect">
                <a:avLst/>
              </a:prstGeom>
              <a:solidFill>
                <a:srgbClr val="FBFBD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16" name="Rectangle 87"/>
              <p:cNvSpPr>
                <a:spLocks noChangeArrowheads="1"/>
              </p:cNvSpPr>
              <p:nvPr/>
            </p:nvSpPr>
            <p:spPr bwMode="auto">
              <a:xfrm>
                <a:off x="2042" y="2225"/>
                <a:ext cx="12" cy="324"/>
              </a:xfrm>
              <a:prstGeom prst="rect">
                <a:avLst/>
              </a:prstGeom>
              <a:solidFill>
                <a:srgbClr val="FCFCD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17" name="Rectangle 88"/>
              <p:cNvSpPr>
                <a:spLocks noChangeArrowheads="1"/>
              </p:cNvSpPr>
              <p:nvPr/>
            </p:nvSpPr>
            <p:spPr bwMode="auto">
              <a:xfrm>
                <a:off x="2054" y="2225"/>
                <a:ext cx="12" cy="324"/>
              </a:xfrm>
              <a:prstGeom prst="rect">
                <a:avLst/>
              </a:prstGeom>
              <a:solidFill>
                <a:srgbClr val="FDFDD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18" name="Rectangle 89"/>
              <p:cNvSpPr>
                <a:spLocks noChangeArrowheads="1"/>
              </p:cNvSpPr>
              <p:nvPr/>
            </p:nvSpPr>
            <p:spPr bwMode="auto">
              <a:xfrm>
                <a:off x="2066" y="2225"/>
                <a:ext cx="12" cy="324"/>
              </a:xfrm>
              <a:prstGeom prst="rect">
                <a:avLst/>
              </a:prstGeom>
              <a:solidFill>
                <a:srgbClr val="FEFED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19" name="Rectangle 90"/>
              <p:cNvSpPr>
                <a:spLocks noChangeArrowheads="1"/>
              </p:cNvSpPr>
              <p:nvPr/>
            </p:nvSpPr>
            <p:spPr bwMode="auto">
              <a:xfrm>
                <a:off x="2078" y="2225"/>
                <a:ext cx="300" cy="324"/>
              </a:xfrm>
              <a:prstGeom prst="rect">
                <a:avLst/>
              </a:prstGeom>
              <a:solidFill>
                <a:srgbClr val="FFFFE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20" name="Rectangle 91"/>
              <p:cNvSpPr>
                <a:spLocks noChangeArrowheads="1"/>
              </p:cNvSpPr>
              <p:nvPr/>
            </p:nvSpPr>
            <p:spPr bwMode="auto">
              <a:xfrm>
                <a:off x="1790" y="2225"/>
                <a:ext cx="588" cy="324"/>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121" name="Rectangle 92"/>
              <p:cNvSpPr>
                <a:spLocks noChangeArrowheads="1"/>
              </p:cNvSpPr>
              <p:nvPr/>
            </p:nvSpPr>
            <p:spPr bwMode="auto">
              <a:xfrm>
                <a:off x="1868" y="2279"/>
                <a:ext cx="493"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latin typeface="Arial" pitchFamily="34" charset="0"/>
                  </a:rPr>
                  <a:t>GFI_Feature</a:t>
                </a:r>
                <a:endParaRPr lang="en-US">
                  <a:solidFill>
                    <a:srgbClr val="000000"/>
                  </a:solidFill>
                  <a:latin typeface="Arial" pitchFamily="34" charset="0"/>
                </a:endParaRPr>
              </a:p>
            </p:txBody>
          </p:sp>
          <p:sp>
            <p:nvSpPr>
              <p:cNvPr id="122" name="Line 93"/>
              <p:cNvSpPr>
                <a:spLocks noChangeShapeType="1"/>
              </p:cNvSpPr>
              <p:nvPr/>
            </p:nvSpPr>
            <p:spPr bwMode="auto">
              <a:xfrm>
                <a:off x="1790" y="2405"/>
                <a:ext cx="588"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ndParaRPr>
              </a:p>
            </p:txBody>
          </p:sp>
        </p:grpSp>
        <p:grpSp>
          <p:nvGrpSpPr>
            <p:cNvPr id="16" name="Group 267"/>
            <p:cNvGrpSpPr>
              <a:grpSpLocks/>
            </p:cNvGrpSpPr>
            <p:nvPr/>
          </p:nvGrpSpPr>
          <p:grpSpPr bwMode="auto">
            <a:xfrm>
              <a:off x="5446588" y="5972438"/>
              <a:ext cx="1133475" cy="542925"/>
              <a:chOff x="3548" y="3275"/>
              <a:chExt cx="594" cy="342"/>
            </a:xfrm>
          </p:grpSpPr>
          <p:sp>
            <p:nvSpPr>
              <p:cNvPr id="67" name="Rectangle 94"/>
              <p:cNvSpPr>
                <a:spLocks noChangeArrowheads="1"/>
              </p:cNvSpPr>
              <p:nvPr/>
            </p:nvSpPr>
            <p:spPr bwMode="auto">
              <a:xfrm>
                <a:off x="3566" y="3293"/>
                <a:ext cx="576" cy="324"/>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68" name="Rectangle 95"/>
              <p:cNvSpPr>
                <a:spLocks noChangeArrowheads="1"/>
              </p:cNvSpPr>
              <p:nvPr/>
            </p:nvSpPr>
            <p:spPr bwMode="auto">
              <a:xfrm>
                <a:off x="3548" y="3275"/>
                <a:ext cx="12" cy="324"/>
              </a:xfrm>
              <a:prstGeom prst="rect">
                <a:avLst/>
              </a:prstGeom>
              <a:solidFill>
                <a:srgbClr val="B582E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69" name="Rectangle 96"/>
              <p:cNvSpPr>
                <a:spLocks noChangeArrowheads="1"/>
              </p:cNvSpPr>
              <p:nvPr/>
            </p:nvSpPr>
            <p:spPr bwMode="auto">
              <a:xfrm>
                <a:off x="3560" y="3275"/>
                <a:ext cx="6" cy="324"/>
              </a:xfrm>
              <a:prstGeom prst="rect">
                <a:avLst/>
              </a:prstGeom>
              <a:solidFill>
                <a:srgbClr val="B683E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70" name="Rectangle 97"/>
              <p:cNvSpPr>
                <a:spLocks noChangeArrowheads="1"/>
              </p:cNvSpPr>
              <p:nvPr/>
            </p:nvSpPr>
            <p:spPr bwMode="auto">
              <a:xfrm>
                <a:off x="3566" y="3275"/>
                <a:ext cx="18" cy="324"/>
              </a:xfrm>
              <a:prstGeom prst="rect">
                <a:avLst/>
              </a:prstGeom>
              <a:solidFill>
                <a:srgbClr val="B784E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71" name="Rectangle 98"/>
              <p:cNvSpPr>
                <a:spLocks noChangeArrowheads="1"/>
              </p:cNvSpPr>
              <p:nvPr/>
            </p:nvSpPr>
            <p:spPr bwMode="auto">
              <a:xfrm>
                <a:off x="3584" y="3275"/>
                <a:ext cx="12" cy="324"/>
              </a:xfrm>
              <a:prstGeom prst="rect">
                <a:avLst/>
              </a:prstGeom>
              <a:solidFill>
                <a:srgbClr val="B885E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72" name="Rectangle 99"/>
              <p:cNvSpPr>
                <a:spLocks noChangeArrowheads="1"/>
              </p:cNvSpPr>
              <p:nvPr/>
            </p:nvSpPr>
            <p:spPr bwMode="auto">
              <a:xfrm>
                <a:off x="3596" y="3275"/>
                <a:ext cx="6" cy="324"/>
              </a:xfrm>
              <a:prstGeom prst="rect">
                <a:avLst/>
              </a:prstGeom>
              <a:solidFill>
                <a:srgbClr val="B986E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73" name="Rectangle 100"/>
              <p:cNvSpPr>
                <a:spLocks noChangeArrowheads="1"/>
              </p:cNvSpPr>
              <p:nvPr/>
            </p:nvSpPr>
            <p:spPr bwMode="auto">
              <a:xfrm>
                <a:off x="3602" y="3275"/>
                <a:ext cx="18" cy="324"/>
              </a:xfrm>
              <a:prstGeom prst="rect">
                <a:avLst/>
              </a:prstGeom>
              <a:solidFill>
                <a:srgbClr val="BA87E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74" name="Rectangle 101"/>
              <p:cNvSpPr>
                <a:spLocks noChangeArrowheads="1"/>
              </p:cNvSpPr>
              <p:nvPr/>
            </p:nvSpPr>
            <p:spPr bwMode="auto">
              <a:xfrm>
                <a:off x="3620" y="3275"/>
                <a:ext cx="12" cy="324"/>
              </a:xfrm>
              <a:prstGeom prst="rect">
                <a:avLst/>
              </a:prstGeom>
              <a:solidFill>
                <a:srgbClr val="BB88E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75" name="Rectangle 102"/>
              <p:cNvSpPr>
                <a:spLocks noChangeArrowheads="1"/>
              </p:cNvSpPr>
              <p:nvPr/>
            </p:nvSpPr>
            <p:spPr bwMode="auto">
              <a:xfrm>
                <a:off x="3632" y="3275"/>
                <a:ext cx="6" cy="324"/>
              </a:xfrm>
              <a:prstGeom prst="rect">
                <a:avLst/>
              </a:prstGeom>
              <a:solidFill>
                <a:srgbClr val="BC89E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76" name="Rectangle 103"/>
              <p:cNvSpPr>
                <a:spLocks noChangeArrowheads="1"/>
              </p:cNvSpPr>
              <p:nvPr/>
            </p:nvSpPr>
            <p:spPr bwMode="auto">
              <a:xfrm>
                <a:off x="3638" y="3275"/>
                <a:ext cx="18" cy="324"/>
              </a:xfrm>
              <a:prstGeom prst="rect">
                <a:avLst/>
              </a:prstGeom>
              <a:solidFill>
                <a:srgbClr val="BD8AF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77" name="Rectangle 104"/>
              <p:cNvSpPr>
                <a:spLocks noChangeArrowheads="1"/>
              </p:cNvSpPr>
              <p:nvPr/>
            </p:nvSpPr>
            <p:spPr bwMode="auto">
              <a:xfrm>
                <a:off x="3656" y="3275"/>
                <a:ext cx="12" cy="324"/>
              </a:xfrm>
              <a:prstGeom prst="rect">
                <a:avLst/>
              </a:prstGeom>
              <a:solidFill>
                <a:srgbClr val="BE8BF1"/>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78" name="Rectangle 105"/>
              <p:cNvSpPr>
                <a:spLocks noChangeArrowheads="1"/>
              </p:cNvSpPr>
              <p:nvPr/>
            </p:nvSpPr>
            <p:spPr bwMode="auto">
              <a:xfrm>
                <a:off x="3668" y="3275"/>
                <a:ext cx="6" cy="324"/>
              </a:xfrm>
              <a:prstGeom prst="rect">
                <a:avLst/>
              </a:prstGeom>
              <a:solidFill>
                <a:srgbClr val="BF8CF2"/>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79" name="Rectangle 106"/>
              <p:cNvSpPr>
                <a:spLocks noChangeArrowheads="1"/>
              </p:cNvSpPr>
              <p:nvPr/>
            </p:nvSpPr>
            <p:spPr bwMode="auto">
              <a:xfrm>
                <a:off x="3674" y="3275"/>
                <a:ext cx="18" cy="324"/>
              </a:xfrm>
              <a:prstGeom prst="rect">
                <a:avLst/>
              </a:prstGeom>
              <a:solidFill>
                <a:srgbClr val="C08DF3"/>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80" name="Rectangle 107"/>
              <p:cNvSpPr>
                <a:spLocks noChangeArrowheads="1"/>
              </p:cNvSpPr>
              <p:nvPr/>
            </p:nvSpPr>
            <p:spPr bwMode="auto">
              <a:xfrm>
                <a:off x="3692" y="3275"/>
                <a:ext cx="12" cy="324"/>
              </a:xfrm>
              <a:prstGeom prst="rect">
                <a:avLst/>
              </a:prstGeom>
              <a:solidFill>
                <a:srgbClr val="C18EF4"/>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81" name="Rectangle 108"/>
              <p:cNvSpPr>
                <a:spLocks noChangeArrowheads="1"/>
              </p:cNvSpPr>
              <p:nvPr/>
            </p:nvSpPr>
            <p:spPr bwMode="auto">
              <a:xfrm>
                <a:off x="3704" y="3275"/>
                <a:ext cx="18" cy="324"/>
              </a:xfrm>
              <a:prstGeom prst="rect">
                <a:avLst/>
              </a:prstGeom>
              <a:solidFill>
                <a:srgbClr val="C28FF5"/>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82" name="Rectangle 109"/>
              <p:cNvSpPr>
                <a:spLocks noChangeArrowheads="1"/>
              </p:cNvSpPr>
              <p:nvPr/>
            </p:nvSpPr>
            <p:spPr bwMode="auto">
              <a:xfrm>
                <a:off x="3722" y="3275"/>
                <a:ext cx="18" cy="324"/>
              </a:xfrm>
              <a:prstGeom prst="rect">
                <a:avLst/>
              </a:prstGeom>
              <a:solidFill>
                <a:srgbClr val="C390F6"/>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83" name="Rectangle 110"/>
              <p:cNvSpPr>
                <a:spLocks noChangeArrowheads="1"/>
              </p:cNvSpPr>
              <p:nvPr/>
            </p:nvSpPr>
            <p:spPr bwMode="auto">
              <a:xfrm>
                <a:off x="3740" y="3275"/>
                <a:ext cx="6" cy="324"/>
              </a:xfrm>
              <a:prstGeom prst="rect">
                <a:avLst/>
              </a:prstGeom>
              <a:solidFill>
                <a:srgbClr val="C491F7"/>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84" name="Rectangle 111"/>
              <p:cNvSpPr>
                <a:spLocks noChangeArrowheads="1"/>
              </p:cNvSpPr>
              <p:nvPr/>
            </p:nvSpPr>
            <p:spPr bwMode="auto">
              <a:xfrm>
                <a:off x="3746" y="3275"/>
                <a:ext cx="18" cy="324"/>
              </a:xfrm>
              <a:prstGeom prst="rect">
                <a:avLst/>
              </a:prstGeom>
              <a:solidFill>
                <a:srgbClr val="C592F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85" name="Rectangle 112"/>
              <p:cNvSpPr>
                <a:spLocks noChangeArrowheads="1"/>
              </p:cNvSpPr>
              <p:nvPr/>
            </p:nvSpPr>
            <p:spPr bwMode="auto">
              <a:xfrm>
                <a:off x="3764" y="3275"/>
                <a:ext cx="12" cy="324"/>
              </a:xfrm>
              <a:prstGeom prst="rect">
                <a:avLst/>
              </a:prstGeom>
              <a:solidFill>
                <a:srgbClr val="C693F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86" name="Rectangle 113"/>
              <p:cNvSpPr>
                <a:spLocks noChangeArrowheads="1"/>
              </p:cNvSpPr>
              <p:nvPr/>
            </p:nvSpPr>
            <p:spPr bwMode="auto">
              <a:xfrm>
                <a:off x="3776" y="3275"/>
                <a:ext cx="6" cy="324"/>
              </a:xfrm>
              <a:prstGeom prst="rect">
                <a:avLst/>
              </a:prstGeom>
              <a:solidFill>
                <a:srgbClr val="C794F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87" name="Rectangle 114"/>
              <p:cNvSpPr>
                <a:spLocks noChangeArrowheads="1"/>
              </p:cNvSpPr>
              <p:nvPr/>
            </p:nvSpPr>
            <p:spPr bwMode="auto">
              <a:xfrm>
                <a:off x="3782" y="3275"/>
                <a:ext cx="18" cy="324"/>
              </a:xfrm>
              <a:prstGeom prst="rect">
                <a:avLst/>
              </a:prstGeom>
              <a:solidFill>
                <a:srgbClr val="C895F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88" name="Rectangle 115"/>
              <p:cNvSpPr>
                <a:spLocks noChangeArrowheads="1"/>
              </p:cNvSpPr>
              <p:nvPr/>
            </p:nvSpPr>
            <p:spPr bwMode="auto">
              <a:xfrm>
                <a:off x="3800" y="3275"/>
                <a:ext cx="12" cy="324"/>
              </a:xfrm>
              <a:prstGeom prst="rect">
                <a:avLst/>
              </a:prstGeom>
              <a:solidFill>
                <a:srgbClr val="C996F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89" name="Rectangle 116"/>
              <p:cNvSpPr>
                <a:spLocks noChangeArrowheads="1"/>
              </p:cNvSpPr>
              <p:nvPr/>
            </p:nvSpPr>
            <p:spPr bwMode="auto">
              <a:xfrm>
                <a:off x="3812" y="3275"/>
                <a:ext cx="6" cy="324"/>
              </a:xfrm>
              <a:prstGeom prst="rect">
                <a:avLst/>
              </a:prstGeom>
              <a:solidFill>
                <a:srgbClr val="CA97F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90" name="Rectangle 117"/>
              <p:cNvSpPr>
                <a:spLocks noChangeArrowheads="1"/>
              </p:cNvSpPr>
              <p:nvPr/>
            </p:nvSpPr>
            <p:spPr bwMode="auto">
              <a:xfrm>
                <a:off x="3818" y="3275"/>
                <a:ext cx="18" cy="324"/>
              </a:xfrm>
              <a:prstGeom prst="rect">
                <a:avLst/>
              </a:prstGeom>
              <a:solidFill>
                <a:srgbClr val="CB98F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91" name="Rectangle 118"/>
              <p:cNvSpPr>
                <a:spLocks noChangeArrowheads="1"/>
              </p:cNvSpPr>
              <p:nvPr/>
            </p:nvSpPr>
            <p:spPr bwMode="auto">
              <a:xfrm>
                <a:off x="3836" y="3275"/>
                <a:ext cx="288" cy="324"/>
              </a:xfrm>
              <a:prstGeom prst="rect">
                <a:avLst/>
              </a:prstGeom>
              <a:solidFill>
                <a:srgbClr val="CC99F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92" name="Rectangle 119"/>
              <p:cNvSpPr>
                <a:spLocks noChangeArrowheads="1"/>
              </p:cNvSpPr>
              <p:nvPr/>
            </p:nvSpPr>
            <p:spPr bwMode="auto">
              <a:xfrm>
                <a:off x="3548" y="3275"/>
                <a:ext cx="576" cy="324"/>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93" name="Rectangle 120"/>
              <p:cNvSpPr>
                <a:spLocks noChangeArrowheads="1"/>
              </p:cNvSpPr>
              <p:nvPr/>
            </p:nvSpPr>
            <p:spPr bwMode="auto">
              <a:xfrm>
                <a:off x="3614" y="3329"/>
                <a:ext cx="504"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latin typeface="Arial" pitchFamily="34" charset="0"/>
                  </a:rPr>
                  <a:t>OM_Process</a:t>
                </a:r>
                <a:endParaRPr lang="en-US">
                  <a:solidFill>
                    <a:srgbClr val="000000"/>
                  </a:solidFill>
                  <a:latin typeface="Arial" pitchFamily="34" charset="0"/>
                </a:endParaRPr>
              </a:p>
            </p:txBody>
          </p:sp>
          <p:sp>
            <p:nvSpPr>
              <p:cNvPr id="94" name="Line 121"/>
              <p:cNvSpPr>
                <a:spLocks noChangeShapeType="1"/>
              </p:cNvSpPr>
              <p:nvPr/>
            </p:nvSpPr>
            <p:spPr bwMode="auto">
              <a:xfrm>
                <a:off x="3548" y="3455"/>
                <a:ext cx="576"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ndParaRPr>
              </a:p>
            </p:txBody>
          </p:sp>
        </p:grpSp>
        <p:grpSp>
          <p:nvGrpSpPr>
            <p:cNvPr id="17" name="Group 268"/>
            <p:cNvGrpSpPr>
              <a:grpSpLocks/>
            </p:cNvGrpSpPr>
            <p:nvPr/>
          </p:nvGrpSpPr>
          <p:grpSpPr bwMode="auto">
            <a:xfrm>
              <a:off x="7327776" y="5981963"/>
              <a:ext cx="809625" cy="542925"/>
              <a:chOff x="4832" y="3281"/>
              <a:chExt cx="552" cy="342"/>
            </a:xfrm>
          </p:grpSpPr>
          <p:sp>
            <p:nvSpPr>
              <p:cNvPr id="39" name="Rectangle 166"/>
              <p:cNvSpPr>
                <a:spLocks noChangeArrowheads="1"/>
              </p:cNvSpPr>
              <p:nvPr/>
            </p:nvSpPr>
            <p:spPr bwMode="auto">
              <a:xfrm>
                <a:off x="4850" y="3299"/>
                <a:ext cx="534" cy="324"/>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40" name="Rectangle 167"/>
              <p:cNvSpPr>
                <a:spLocks noChangeArrowheads="1"/>
              </p:cNvSpPr>
              <p:nvPr/>
            </p:nvSpPr>
            <p:spPr bwMode="auto">
              <a:xfrm>
                <a:off x="4832" y="3281"/>
                <a:ext cx="6" cy="324"/>
              </a:xfrm>
              <a:prstGeom prst="rect">
                <a:avLst/>
              </a:prstGeom>
              <a:solidFill>
                <a:srgbClr val="B5E8B5"/>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41" name="Rectangle 168"/>
              <p:cNvSpPr>
                <a:spLocks noChangeArrowheads="1"/>
              </p:cNvSpPr>
              <p:nvPr/>
            </p:nvSpPr>
            <p:spPr bwMode="auto">
              <a:xfrm>
                <a:off x="4838" y="3281"/>
                <a:ext cx="12" cy="324"/>
              </a:xfrm>
              <a:prstGeom prst="rect">
                <a:avLst/>
              </a:prstGeom>
              <a:solidFill>
                <a:srgbClr val="B6E9B6"/>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42" name="Rectangle 169"/>
              <p:cNvSpPr>
                <a:spLocks noChangeArrowheads="1"/>
              </p:cNvSpPr>
              <p:nvPr/>
            </p:nvSpPr>
            <p:spPr bwMode="auto">
              <a:xfrm>
                <a:off x="4850" y="3281"/>
                <a:ext cx="12" cy="324"/>
              </a:xfrm>
              <a:prstGeom prst="rect">
                <a:avLst/>
              </a:prstGeom>
              <a:solidFill>
                <a:srgbClr val="B7EAB7"/>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43" name="Rectangle 170"/>
              <p:cNvSpPr>
                <a:spLocks noChangeArrowheads="1"/>
              </p:cNvSpPr>
              <p:nvPr/>
            </p:nvSpPr>
            <p:spPr bwMode="auto">
              <a:xfrm>
                <a:off x="4862" y="3281"/>
                <a:ext cx="12" cy="324"/>
              </a:xfrm>
              <a:prstGeom prst="rect">
                <a:avLst/>
              </a:prstGeom>
              <a:solidFill>
                <a:srgbClr val="B8EBB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44" name="Rectangle 171"/>
              <p:cNvSpPr>
                <a:spLocks noChangeArrowheads="1"/>
              </p:cNvSpPr>
              <p:nvPr/>
            </p:nvSpPr>
            <p:spPr bwMode="auto">
              <a:xfrm>
                <a:off x="4874" y="3281"/>
                <a:ext cx="12" cy="324"/>
              </a:xfrm>
              <a:prstGeom prst="rect">
                <a:avLst/>
              </a:prstGeom>
              <a:solidFill>
                <a:srgbClr val="B9ECB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45" name="Rectangle 172"/>
              <p:cNvSpPr>
                <a:spLocks noChangeArrowheads="1"/>
              </p:cNvSpPr>
              <p:nvPr/>
            </p:nvSpPr>
            <p:spPr bwMode="auto">
              <a:xfrm>
                <a:off x="4886" y="3281"/>
                <a:ext cx="12" cy="324"/>
              </a:xfrm>
              <a:prstGeom prst="rect">
                <a:avLst/>
              </a:prstGeom>
              <a:solidFill>
                <a:srgbClr val="BAEDB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46" name="Rectangle 173"/>
              <p:cNvSpPr>
                <a:spLocks noChangeArrowheads="1"/>
              </p:cNvSpPr>
              <p:nvPr/>
            </p:nvSpPr>
            <p:spPr bwMode="auto">
              <a:xfrm>
                <a:off x="4898" y="3281"/>
                <a:ext cx="12" cy="324"/>
              </a:xfrm>
              <a:prstGeom prst="rect">
                <a:avLst/>
              </a:prstGeom>
              <a:solidFill>
                <a:srgbClr val="BBEEB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47" name="Rectangle 174"/>
              <p:cNvSpPr>
                <a:spLocks noChangeArrowheads="1"/>
              </p:cNvSpPr>
              <p:nvPr/>
            </p:nvSpPr>
            <p:spPr bwMode="auto">
              <a:xfrm>
                <a:off x="4910" y="3281"/>
                <a:ext cx="6" cy="324"/>
              </a:xfrm>
              <a:prstGeom prst="rect">
                <a:avLst/>
              </a:prstGeom>
              <a:solidFill>
                <a:srgbClr val="BCEFB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48" name="Rectangle 175"/>
              <p:cNvSpPr>
                <a:spLocks noChangeArrowheads="1"/>
              </p:cNvSpPr>
              <p:nvPr/>
            </p:nvSpPr>
            <p:spPr bwMode="auto">
              <a:xfrm>
                <a:off x="4916" y="3281"/>
                <a:ext cx="12" cy="324"/>
              </a:xfrm>
              <a:prstGeom prst="rect">
                <a:avLst/>
              </a:prstGeom>
              <a:solidFill>
                <a:srgbClr val="BDF0B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49" name="Rectangle 176"/>
              <p:cNvSpPr>
                <a:spLocks noChangeArrowheads="1"/>
              </p:cNvSpPr>
              <p:nvPr/>
            </p:nvSpPr>
            <p:spPr bwMode="auto">
              <a:xfrm>
                <a:off x="4928" y="3281"/>
                <a:ext cx="12" cy="324"/>
              </a:xfrm>
              <a:prstGeom prst="rect">
                <a:avLst/>
              </a:prstGeom>
              <a:solidFill>
                <a:srgbClr val="BEF1B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50" name="Rectangle 177"/>
              <p:cNvSpPr>
                <a:spLocks noChangeArrowheads="1"/>
              </p:cNvSpPr>
              <p:nvPr/>
            </p:nvSpPr>
            <p:spPr bwMode="auto">
              <a:xfrm>
                <a:off x="4940" y="3281"/>
                <a:ext cx="12" cy="324"/>
              </a:xfrm>
              <a:prstGeom prst="rect">
                <a:avLst/>
              </a:prstGeom>
              <a:solidFill>
                <a:srgbClr val="BFF2B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51" name="Rectangle 178"/>
              <p:cNvSpPr>
                <a:spLocks noChangeArrowheads="1"/>
              </p:cNvSpPr>
              <p:nvPr/>
            </p:nvSpPr>
            <p:spPr bwMode="auto">
              <a:xfrm>
                <a:off x="4952" y="3281"/>
                <a:ext cx="12" cy="324"/>
              </a:xfrm>
              <a:prstGeom prst="rect">
                <a:avLst/>
              </a:prstGeom>
              <a:solidFill>
                <a:srgbClr val="C0F3C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52" name="Rectangle 179"/>
              <p:cNvSpPr>
                <a:spLocks noChangeArrowheads="1"/>
              </p:cNvSpPr>
              <p:nvPr/>
            </p:nvSpPr>
            <p:spPr bwMode="auto">
              <a:xfrm>
                <a:off x="4964" y="3281"/>
                <a:ext cx="12" cy="324"/>
              </a:xfrm>
              <a:prstGeom prst="rect">
                <a:avLst/>
              </a:prstGeom>
              <a:solidFill>
                <a:srgbClr val="C1F4C1"/>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53" name="Rectangle 180"/>
              <p:cNvSpPr>
                <a:spLocks noChangeArrowheads="1"/>
              </p:cNvSpPr>
              <p:nvPr/>
            </p:nvSpPr>
            <p:spPr bwMode="auto">
              <a:xfrm>
                <a:off x="4976" y="3281"/>
                <a:ext cx="18" cy="324"/>
              </a:xfrm>
              <a:prstGeom prst="rect">
                <a:avLst/>
              </a:prstGeom>
              <a:solidFill>
                <a:srgbClr val="C2F5C2"/>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54" name="Rectangle 181"/>
              <p:cNvSpPr>
                <a:spLocks noChangeArrowheads="1"/>
              </p:cNvSpPr>
              <p:nvPr/>
            </p:nvSpPr>
            <p:spPr bwMode="auto">
              <a:xfrm>
                <a:off x="4994" y="3281"/>
                <a:ext cx="12" cy="324"/>
              </a:xfrm>
              <a:prstGeom prst="rect">
                <a:avLst/>
              </a:prstGeom>
              <a:solidFill>
                <a:srgbClr val="C3F6C3"/>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55" name="Rectangle 182"/>
              <p:cNvSpPr>
                <a:spLocks noChangeArrowheads="1"/>
              </p:cNvSpPr>
              <p:nvPr/>
            </p:nvSpPr>
            <p:spPr bwMode="auto">
              <a:xfrm>
                <a:off x="5006" y="3281"/>
                <a:ext cx="12" cy="324"/>
              </a:xfrm>
              <a:prstGeom prst="rect">
                <a:avLst/>
              </a:prstGeom>
              <a:solidFill>
                <a:srgbClr val="C4F7C4"/>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56" name="Rectangle 183"/>
              <p:cNvSpPr>
                <a:spLocks noChangeArrowheads="1"/>
              </p:cNvSpPr>
              <p:nvPr/>
            </p:nvSpPr>
            <p:spPr bwMode="auto">
              <a:xfrm>
                <a:off x="5018" y="3281"/>
                <a:ext cx="12" cy="324"/>
              </a:xfrm>
              <a:prstGeom prst="rect">
                <a:avLst/>
              </a:prstGeom>
              <a:solidFill>
                <a:srgbClr val="C5F8C5"/>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57" name="Rectangle 184"/>
              <p:cNvSpPr>
                <a:spLocks noChangeArrowheads="1"/>
              </p:cNvSpPr>
              <p:nvPr/>
            </p:nvSpPr>
            <p:spPr bwMode="auto">
              <a:xfrm>
                <a:off x="5030" y="3281"/>
                <a:ext cx="12" cy="324"/>
              </a:xfrm>
              <a:prstGeom prst="rect">
                <a:avLst/>
              </a:prstGeom>
              <a:solidFill>
                <a:srgbClr val="C6F9C6"/>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58" name="Rectangle 185"/>
              <p:cNvSpPr>
                <a:spLocks noChangeArrowheads="1"/>
              </p:cNvSpPr>
              <p:nvPr/>
            </p:nvSpPr>
            <p:spPr bwMode="auto">
              <a:xfrm>
                <a:off x="5042" y="3281"/>
                <a:ext cx="12" cy="324"/>
              </a:xfrm>
              <a:prstGeom prst="rect">
                <a:avLst/>
              </a:prstGeom>
              <a:solidFill>
                <a:srgbClr val="C7FAC7"/>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59" name="Rectangle 186"/>
              <p:cNvSpPr>
                <a:spLocks noChangeArrowheads="1"/>
              </p:cNvSpPr>
              <p:nvPr/>
            </p:nvSpPr>
            <p:spPr bwMode="auto">
              <a:xfrm>
                <a:off x="5054" y="3281"/>
                <a:ext cx="12" cy="324"/>
              </a:xfrm>
              <a:prstGeom prst="rect">
                <a:avLst/>
              </a:prstGeom>
              <a:solidFill>
                <a:srgbClr val="C8FBC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60" name="Rectangle 187"/>
              <p:cNvSpPr>
                <a:spLocks noChangeArrowheads="1"/>
              </p:cNvSpPr>
              <p:nvPr/>
            </p:nvSpPr>
            <p:spPr bwMode="auto">
              <a:xfrm>
                <a:off x="5066" y="3281"/>
                <a:ext cx="6" cy="324"/>
              </a:xfrm>
              <a:prstGeom prst="rect">
                <a:avLst/>
              </a:prstGeom>
              <a:solidFill>
                <a:srgbClr val="C9FCC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61" name="Rectangle 188"/>
              <p:cNvSpPr>
                <a:spLocks noChangeArrowheads="1"/>
              </p:cNvSpPr>
              <p:nvPr/>
            </p:nvSpPr>
            <p:spPr bwMode="auto">
              <a:xfrm>
                <a:off x="5072" y="3281"/>
                <a:ext cx="12" cy="324"/>
              </a:xfrm>
              <a:prstGeom prst="rect">
                <a:avLst/>
              </a:prstGeom>
              <a:solidFill>
                <a:srgbClr val="CAFDC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62" name="Rectangle 189"/>
              <p:cNvSpPr>
                <a:spLocks noChangeArrowheads="1"/>
              </p:cNvSpPr>
              <p:nvPr/>
            </p:nvSpPr>
            <p:spPr bwMode="auto">
              <a:xfrm>
                <a:off x="5084" y="3281"/>
                <a:ext cx="12" cy="324"/>
              </a:xfrm>
              <a:prstGeom prst="rect">
                <a:avLst/>
              </a:prstGeom>
              <a:solidFill>
                <a:srgbClr val="CBFEC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63" name="Rectangle 190"/>
              <p:cNvSpPr>
                <a:spLocks noChangeArrowheads="1"/>
              </p:cNvSpPr>
              <p:nvPr/>
            </p:nvSpPr>
            <p:spPr bwMode="auto">
              <a:xfrm>
                <a:off x="5096" y="3281"/>
                <a:ext cx="270" cy="324"/>
              </a:xfrm>
              <a:prstGeom prst="rect">
                <a:avLst/>
              </a:prstGeom>
              <a:solidFill>
                <a:srgbClr val="CCFFC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64" name="Rectangle 191"/>
              <p:cNvSpPr>
                <a:spLocks noChangeArrowheads="1"/>
              </p:cNvSpPr>
              <p:nvPr/>
            </p:nvSpPr>
            <p:spPr bwMode="auto">
              <a:xfrm>
                <a:off x="4832" y="3281"/>
                <a:ext cx="534" cy="324"/>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pitchFamily="34" charset="0"/>
                </a:endParaRPr>
              </a:p>
            </p:txBody>
          </p:sp>
          <p:sp>
            <p:nvSpPr>
              <p:cNvPr id="65" name="Rectangle 192"/>
              <p:cNvSpPr>
                <a:spLocks noChangeArrowheads="1"/>
              </p:cNvSpPr>
              <p:nvPr/>
            </p:nvSpPr>
            <p:spPr bwMode="auto">
              <a:xfrm>
                <a:off x="5030" y="3335"/>
                <a:ext cx="150"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latin typeface="Arial" pitchFamily="34" charset="0"/>
                  </a:rPr>
                  <a:t>Any</a:t>
                </a:r>
                <a:endParaRPr lang="en-US">
                  <a:solidFill>
                    <a:srgbClr val="000000"/>
                  </a:solidFill>
                  <a:latin typeface="Arial" pitchFamily="34" charset="0"/>
                </a:endParaRPr>
              </a:p>
            </p:txBody>
          </p:sp>
          <p:sp>
            <p:nvSpPr>
              <p:cNvPr id="66" name="Line 193"/>
              <p:cNvSpPr>
                <a:spLocks noChangeShapeType="1"/>
              </p:cNvSpPr>
              <p:nvPr/>
            </p:nvSpPr>
            <p:spPr bwMode="auto">
              <a:xfrm>
                <a:off x="4832" y="3461"/>
                <a:ext cx="534"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ndParaRPr>
              </a:p>
            </p:txBody>
          </p:sp>
        </p:grpSp>
        <p:grpSp>
          <p:nvGrpSpPr>
            <p:cNvPr id="18" name="Group 273"/>
            <p:cNvGrpSpPr>
              <a:grpSpLocks/>
            </p:cNvGrpSpPr>
            <p:nvPr/>
          </p:nvGrpSpPr>
          <p:grpSpPr bwMode="auto">
            <a:xfrm>
              <a:off x="6880101" y="4477013"/>
              <a:ext cx="1546225" cy="431800"/>
              <a:chOff x="4526" y="2333"/>
              <a:chExt cx="1055" cy="272"/>
            </a:xfrm>
          </p:grpSpPr>
          <p:sp>
            <p:nvSpPr>
              <p:cNvPr id="35" name="Line 225"/>
              <p:cNvSpPr>
                <a:spLocks noChangeShapeType="1"/>
              </p:cNvSpPr>
              <p:nvPr/>
            </p:nvSpPr>
            <p:spPr bwMode="auto">
              <a:xfrm flipV="1">
                <a:off x="4526" y="2429"/>
                <a:ext cx="234" cy="3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ndParaRPr>
              </a:p>
            </p:txBody>
          </p:sp>
          <p:sp>
            <p:nvSpPr>
              <p:cNvPr id="36" name="Freeform 226"/>
              <p:cNvSpPr>
                <a:spLocks noEditPoints="1"/>
              </p:cNvSpPr>
              <p:nvPr/>
            </p:nvSpPr>
            <p:spPr bwMode="auto">
              <a:xfrm>
                <a:off x="4664" y="2405"/>
                <a:ext cx="96" cy="72"/>
              </a:xfrm>
              <a:custGeom>
                <a:avLst/>
                <a:gdLst>
                  <a:gd name="T0" fmla="*/ 96 w 96"/>
                  <a:gd name="T1" fmla="*/ 24 h 72"/>
                  <a:gd name="T2" fmla="*/ 12 w 96"/>
                  <a:gd name="T3" fmla="*/ 72 h 72"/>
                  <a:gd name="T4" fmla="*/ 96 w 96"/>
                  <a:gd name="T5" fmla="*/ 24 h 72"/>
                  <a:gd name="T6" fmla="*/ 0 w 96"/>
                  <a:gd name="T7" fmla="*/ 0 h 72"/>
                  <a:gd name="T8" fmla="*/ 0 60000 65536"/>
                  <a:gd name="T9" fmla="*/ 0 60000 65536"/>
                  <a:gd name="T10" fmla="*/ 0 60000 65536"/>
                  <a:gd name="T11" fmla="*/ 0 60000 65536"/>
                  <a:gd name="T12" fmla="*/ 0 w 96"/>
                  <a:gd name="T13" fmla="*/ 0 h 72"/>
                  <a:gd name="T14" fmla="*/ 96 w 96"/>
                  <a:gd name="T15" fmla="*/ 72 h 72"/>
                </a:gdLst>
                <a:ahLst/>
                <a:cxnLst>
                  <a:cxn ang="T8">
                    <a:pos x="T0" y="T1"/>
                  </a:cxn>
                  <a:cxn ang="T9">
                    <a:pos x="T2" y="T3"/>
                  </a:cxn>
                  <a:cxn ang="T10">
                    <a:pos x="T4" y="T5"/>
                  </a:cxn>
                  <a:cxn ang="T11">
                    <a:pos x="T6" y="T7"/>
                  </a:cxn>
                </a:cxnLst>
                <a:rect l="T12" t="T13" r="T14" b="T15"/>
                <a:pathLst>
                  <a:path w="96" h="72">
                    <a:moveTo>
                      <a:pt x="96" y="24"/>
                    </a:moveTo>
                    <a:lnTo>
                      <a:pt x="12" y="72"/>
                    </a:lnTo>
                    <a:moveTo>
                      <a:pt x="96" y="24"/>
                    </a:moveTo>
                    <a:lnTo>
                      <a:pt x="0" y="0"/>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latin typeface="Arial" charset="0"/>
                </a:endParaRPr>
              </a:p>
            </p:txBody>
          </p:sp>
          <p:sp>
            <p:nvSpPr>
              <p:cNvPr id="37" name="Rectangle 227"/>
              <p:cNvSpPr>
                <a:spLocks noChangeArrowheads="1"/>
              </p:cNvSpPr>
              <p:nvPr/>
            </p:nvSpPr>
            <p:spPr bwMode="auto">
              <a:xfrm>
                <a:off x="4694" y="2489"/>
                <a:ext cx="887" cy="116"/>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latin typeface="Arial" pitchFamily="34" charset="0"/>
                  </a:rPr>
                  <a:t>+observedProperty</a:t>
                </a:r>
                <a:endParaRPr lang="en-US" sz="3600">
                  <a:solidFill>
                    <a:srgbClr val="000000"/>
                  </a:solidFill>
                  <a:latin typeface="Arial" pitchFamily="34" charset="0"/>
                </a:endParaRPr>
              </a:p>
            </p:txBody>
          </p:sp>
          <p:sp>
            <p:nvSpPr>
              <p:cNvPr id="38" name="Rectangle 228"/>
              <p:cNvSpPr>
                <a:spLocks noChangeArrowheads="1"/>
              </p:cNvSpPr>
              <p:nvPr/>
            </p:nvSpPr>
            <p:spPr bwMode="auto">
              <a:xfrm>
                <a:off x="4694" y="2333"/>
                <a:ext cx="39" cy="7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latin typeface="Arial" pitchFamily="34" charset="0"/>
                  </a:rPr>
                  <a:t>1</a:t>
                </a:r>
                <a:endParaRPr lang="en-US">
                  <a:solidFill>
                    <a:srgbClr val="000000"/>
                  </a:solidFill>
                  <a:latin typeface="Arial" pitchFamily="34" charset="0"/>
                </a:endParaRPr>
              </a:p>
            </p:txBody>
          </p:sp>
        </p:grpSp>
        <p:grpSp>
          <p:nvGrpSpPr>
            <p:cNvPr id="19" name="Group 178"/>
            <p:cNvGrpSpPr>
              <a:grpSpLocks/>
            </p:cNvGrpSpPr>
            <p:nvPr/>
          </p:nvGrpSpPr>
          <p:grpSpPr bwMode="auto">
            <a:xfrm rot="7440675">
              <a:off x="6228433" y="3553881"/>
              <a:ext cx="1281112" cy="180975"/>
              <a:chOff x="3532889" y="2379360"/>
              <a:chExt cx="1582615" cy="190500"/>
            </a:xfrm>
          </p:grpSpPr>
          <p:sp>
            <p:nvSpPr>
              <p:cNvPr id="33" name="Line 229"/>
              <p:cNvSpPr>
                <a:spLocks noChangeShapeType="1"/>
              </p:cNvSpPr>
              <p:nvPr/>
            </p:nvSpPr>
            <p:spPr bwMode="auto">
              <a:xfrm flipH="1" flipV="1">
                <a:off x="3532889" y="2426985"/>
                <a:ext cx="1582615" cy="142875"/>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ndParaRPr>
              </a:p>
            </p:txBody>
          </p:sp>
          <p:sp>
            <p:nvSpPr>
              <p:cNvPr id="34" name="Freeform 230"/>
              <p:cNvSpPr>
                <a:spLocks noEditPoints="1"/>
              </p:cNvSpPr>
              <p:nvPr/>
            </p:nvSpPr>
            <p:spPr bwMode="auto">
              <a:xfrm>
                <a:off x="3532889" y="2379360"/>
                <a:ext cx="131885" cy="114300"/>
              </a:xfrm>
              <a:custGeom>
                <a:avLst/>
                <a:gdLst>
                  <a:gd name="T0" fmla="*/ 0 w 90"/>
                  <a:gd name="T1" fmla="*/ 75604680 h 72"/>
                  <a:gd name="T2" fmla="*/ 193262840 w 90"/>
                  <a:gd name="T3" fmla="*/ 0 h 72"/>
                  <a:gd name="T4" fmla="*/ 0 w 90"/>
                  <a:gd name="T5" fmla="*/ 75604680 h 72"/>
                  <a:gd name="T6" fmla="*/ 180379099 w 90"/>
                  <a:gd name="T7" fmla="*/ 181451223 h 72"/>
                  <a:gd name="T8" fmla="*/ 0 60000 65536"/>
                  <a:gd name="T9" fmla="*/ 0 60000 65536"/>
                  <a:gd name="T10" fmla="*/ 0 60000 65536"/>
                  <a:gd name="T11" fmla="*/ 0 60000 65536"/>
                  <a:gd name="T12" fmla="*/ 0 w 90"/>
                  <a:gd name="T13" fmla="*/ 0 h 72"/>
                  <a:gd name="T14" fmla="*/ 90 w 90"/>
                  <a:gd name="T15" fmla="*/ 72 h 72"/>
                </a:gdLst>
                <a:ahLst/>
                <a:cxnLst>
                  <a:cxn ang="T8">
                    <a:pos x="T0" y="T1"/>
                  </a:cxn>
                  <a:cxn ang="T9">
                    <a:pos x="T2" y="T3"/>
                  </a:cxn>
                  <a:cxn ang="T10">
                    <a:pos x="T4" y="T5"/>
                  </a:cxn>
                  <a:cxn ang="T11">
                    <a:pos x="T6" y="T7"/>
                  </a:cxn>
                </a:cxnLst>
                <a:rect l="T12" t="T13" r="T14" b="T15"/>
                <a:pathLst>
                  <a:path w="90" h="72">
                    <a:moveTo>
                      <a:pt x="0" y="30"/>
                    </a:moveTo>
                    <a:lnTo>
                      <a:pt x="90" y="0"/>
                    </a:lnTo>
                    <a:moveTo>
                      <a:pt x="0" y="30"/>
                    </a:moveTo>
                    <a:lnTo>
                      <a:pt x="84" y="72"/>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latin typeface="Arial" charset="0"/>
                </a:endParaRPr>
              </a:p>
            </p:txBody>
          </p:sp>
        </p:grpSp>
        <p:sp>
          <p:nvSpPr>
            <p:cNvPr id="20" name="Rectangle 232"/>
            <p:cNvSpPr>
              <a:spLocks noChangeArrowheads="1"/>
            </p:cNvSpPr>
            <p:nvPr/>
          </p:nvSpPr>
          <p:spPr bwMode="auto">
            <a:xfrm>
              <a:off x="6292726" y="3908688"/>
              <a:ext cx="153987"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latin typeface="Arial" pitchFamily="34" charset="0"/>
                </a:rPr>
                <a:t>0..*</a:t>
              </a:r>
              <a:endParaRPr lang="en-US">
                <a:solidFill>
                  <a:srgbClr val="000000"/>
                </a:solidFill>
                <a:latin typeface="Arial" pitchFamily="34" charset="0"/>
              </a:endParaRPr>
            </a:p>
          </p:txBody>
        </p:sp>
        <p:sp>
          <p:nvSpPr>
            <p:cNvPr id="21" name="Rectangle 233"/>
            <p:cNvSpPr>
              <a:spLocks noChangeArrowheads="1"/>
            </p:cNvSpPr>
            <p:nvPr/>
          </p:nvSpPr>
          <p:spPr bwMode="auto">
            <a:xfrm>
              <a:off x="7351588" y="3187963"/>
              <a:ext cx="1244600" cy="184150"/>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dirty="0">
                  <a:solidFill>
                    <a:srgbClr val="000000"/>
                  </a:solidFill>
                  <a:latin typeface="Arial" pitchFamily="34" charset="0"/>
                </a:rPr>
                <a:t>+</a:t>
              </a:r>
              <a:r>
                <a:rPr lang="en-US" sz="1200" dirty="0" err="1">
                  <a:solidFill>
                    <a:srgbClr val="000000"/>
                  </a:solidFill>
                  <a:latin typeface="Arial" pitchFamily="34" charset="0"/>
                </a:rPr>
                <a:t>featureOfInterest</a:t>
              </a:r>
              <a:endParaRPr lang="en-US" sz="3600" dirty="0">
                <a:solidFill>
                  <a:srgbClr val="000000"/>
                </a:solidFill>
                <a:latin typeface="Arial" pitchFamily="34" charset="0"/>
              </a:endParaRPr>
            </a:p>
          </p:txBody>
        </p:sp>
        <p:sp>
          <p:nvSpPr>
            <p:cNvPr id="22" name="Rectangle 234"/>
            <p:cNvSpPr>
              <a:spLocks noChangeArrowheads="1"/>
            </p:cNvSpPr>
            <p:nvPr/>
          </p:nvSpPr>
          <p:spPr bwMode="auto">
            <a:xfrm>
              <a:off x="6864494" y="3187963"/>
              <a:ext cx="203500" cy="123825"/>
            </a:xfrm>
            <a:prstGeom prst="rect">
              <a:avLst/>
            </a:prstGeom>
            <a:noFill/>
            <a:ln w="9525">
              <a:noFill/>
              <a:miter lim="800000"/>
              <a:headEnd/>
              <a:tailEnd/>
            </a:ln>
          </p:spPr>
          <p:txBody>
            <a:bodyPr wrap="square" lIns="0" tIns="0" rIns="0" bIns="0">
              <a:spAutoFit/>
            </a:bodyPr>
            <a:lstStyle/>
            <a:p>
              <a:pPr marL="361950" indent="-361950" algn="r" defTabSz="966788" fontAlgn="base">
                <a:spcBef>
                  <a:spcPct val="0"/>
                </a:spcBef>
                <a:spcAft>
                  <a:spcPct val="0"/>
                </a:spcAft>
                <a:tabLst>
                  <a:tab pos="188913" algn="l"/>
                </a:tabLst>
              </a:pPr>
              <a:r>
                <a:rPr lang="en-US" sz="800" dirty="0">
                  <a:solidFill>
                    <a:srgbClr val="000000"/>
                  </a:solidFill>
                  <a:latin typeface="Arial" pitchFamily="34" charset="0"/>
                </a:rPr>
                <a:t>1</a:t>
              </a:r>
              <a:endParaRPr lang="en-US" dirty="0">
                <a:solidFill>
                  <a:srgbClr val="000000"/>
                </a:solidFill>
                <a:latin typeface="Arial" pitchFamily="34" charset="0"/>
              </a:endParaRPr>
            </a:p>
          </p:txBody>
        </p:sp>
        <p:sp>
          <p:nvSpPr>
            <p:cNvPr id="23" name="Line 241"/>
            <p:cNvSpPr>
              <a:spLocks noChangeShapeType="1"/>
            </p:cNvSpPr>
            <p:nvPr/>
          </p:nvSpPr>
          <p:spPr bwMode="auto">
            <a:xfrm flipH="1">
              <a:off x="5754563" y="5258063"/>
              <a:ext cx="280988" cy="714375"/>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ndParaRPr>
            </a:p>
          </p:txBody>
        </p:sp>
        <p:sp>
          <p:nvSpPr>
            <p:cNvPr id="24" name="Freeform 242"/>
            <p:cNvSpPr>
              <a:spLocks noEditPoints="1"/>
            </p:cNvSpPr>
            <p:nvPr/>
          </p:nvSpPr>
          <p:spPr bwMode="auto">
            <a:xfrm>
              <a:off x="5754563" y="5820038"/>
              <a:ext cx="96838" cy="152400"/>
            </a:xfrm>
            <a:custGeom>
              <a:avLst/>
              <a:gdLst>
                <a:gd name="T0" fmla="*/ 0 w 66"/>
                <a:gd name="T1" fmla="*/ 241935022 h 96"/>
                <a:gd name="T2" fmla="*/ 0 w 66"/>
                <a:gd name="T3" fmla="*/ 0 h 96"/>
                <a:gd name="T4" fmla="*/ 0 w 66"/>
                <a:gd name="T5" fmla="*/ 241935022 h 96"/>
                <a:gd name="T6" fmla="*/ 142084802 w 66"/>
                <a:gd name="T7" fmla="*/ 75604688 h 96"/>
                <a:gd name="T8" fmla="*/ 0 60000 65536"/>
                <a:gd name="T9" fmla="*/ 0 60000 65536"/>
                <a:gd name="T10" fmla="*/ 0 60000 65536"/>
                <a:gd name="T11" fmla="*/ 0 60000 65536"/>
                <a:gd name="T12" fmla="*/ 0 w 66"/>
                <a:gd name="T13" fmla="*/ 0 h 96"/>
                <a:gd name="T14" fmla="*/ 66 w 66"/>
                <a:gd name="T15" fmla="*/ 96 h 96"/>
              </a:gdLst>
              <a:ahLst/>
              <a:cxnLst>
                <a:cxn ang="T8">
                  <a:pos x="T0" y="T1"/>
                </a:cxn>
                <a:cxn ang="T9">
                  <a:pos x="T2" y="T3"/>
                </a:cxn>
                <a:cxn ang="T10">
                  <a:pos x="T4" y="T5"/>
                </a:cxn>
                <a:cxn ang="T11">
                  <a:pos x="T6" y="T7"/>
                </a:cxn>
              </a:cxnLst>
              <a:rect l="T12" t="T13" r="T14" b="T15"/>
              <a:pathLst>
                <a:path w="66" h="96">
                  <a:moveTo>
                    <a:pt x="0" y="96"/>
                  </a:moveTo>
                  <a:lnTo>
                    <a:pt x="0" y="0"/>
                  </a:lnTo>
                  <a:moveTo>
                    <a:pt x="0" y="96"/>
                  </a:moveTo>
                  <a:lnTo>
                    <a:pt x="66" y="30"/>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latin typeface="Arial" charset="0"/>
              </a:endParaRPr>
            </a:p>
          </p:txBody>
        </p:sp>
        <p:sp>
          <p:nvSpPr>
            <p:cNvPr id="25" name="Rectangle 244"/>
            <p:cNvSpPr>
              <a:spLocks noChangeArrowheads="1"/>
            </p:cNvSpPr>
            <p:nvPr/>
          </p:nvSpPr>
          <p:spPr bwMode="auto">
            <a:xfrm>
              <a:off x="6026026" y="5429513"/>
              <a:ext cx="155575"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latin typeface="Arial" pitchFamily="34" charset="0"/>
                </a:rPr>
                <a:t>0..*</a:t>
              </a:r>
              <a:endParaRPr lang="en-US">
                <a:solidFill>
                  <a:srgbClr val="000000"/>
                </a:solidFill>
                <a:latin typeface="Arial" pitchFamily="34" charset="0"/>
              </a:endParaRPr>
            </a:p>
          </p:txBody>
        </p:sp>
        <p:sp>
          <p:nvSpPr>
            <p:cNvPr id="26" name="Rectangle 245"/>
            <p:cNvSpPr>
              <a:spLocks noChangeArrowheads="1"/>
            </p:cNvSpPr>
            <p:nvPr/>
          </p:nvSpPr>
          <p:spPr bwMode="auto">
            <a:xfrm>
              <a:off x="5932363" y="5708913"/>
              <a:ext cx="777875" cy="184150"/>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latin typeface="Arial" pitchFamily="34" charset="0"/>
                </a:rPr>
                <a:t>+procedure</a:t>
              </a:r>
              <a:endParaRPr lang="en-US" sz="3600">
                <a:solidFill>
                  <a:srgbClr val="000000"/>
                </a:solidFill>
                <a:latin typeface="Arial" pitchFamily="34" charset="0"/>
              </a:endParaRPr>
            </a:p>
          </p:txBody>
        </p:sp>
        <p:sp>
          <p:nvSpPr>
            <p:cNvPr id="27" name="Rectangle 246"/>
            <p:cNvSpPr>
              <a:spLocks noChangeArrowheads="1"/>
            </p:cNvSpPr>
            <p:nvPr/>
          </p:nvSpPr>
          <p:spPr bwMode="auto">
            <a:xfrm>
              <a:off x="5578351" y="5762888"/>
              <a:ext cx="57150"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latin typeface="Arial" pitchFamily="34" charset="0"/>
                </a:rPr>
                <a:t>1</a:t>
              </a:r>
              <a:endParaRPr lang="en-US">
                <a:solidFill>
                  <a:srgbClr val="000000"/>
                </a:solidFill>
                <a:latin typeface="Arial" pitchFamily="34" charset="0"/>
              </a:endParaRPr>
            </a:p>
          </p:txBody>
        </p:sp>
        <p:sp>
          <p:nvSpPr>
            <p:cNvPr id="28" name="Line 258"/>
            <p:cNvSpPr>
              <a:spLocks noChangeShapeType="1"/>
            </p:cNvSpPr>
            <p:nvPr/>
          </p:nvSpPr>
          <p:spPr bwMode="auto">
            <a:xfrm flipH="1" flipV="1">
              <a:off x="6880101" y="5229488"/>
              <a:ext cx="782637" cy="752475"/>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ndParaRPr>
            </a:p>
          </p:txBody>
        </p:sp>
        <p:sp>
          <p:nvSpPr>
            <p:cNvPr id="29" name="Freeform 259"/>
            <p:cNvSpPr>
              <a:spLocks/>
            </p:cNvSpPr>
            <p:nvPr/>
          </p:nvSpPr>
          <p:spPr bwMode="auto">
            <a:xfrm>
              <a:off x="6880101" y="5229488"/>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solidFill>
              <a:srgbClr val="000000"/>
            </a:solidFill>
            <a:ln w="9525">
              <a:noFill/>
              <a:round/>
              <a:headEnd/>
              <a:tailEnd/>
            </a:ln>
          </p:spPr>
          <p:txBody>
            <a:bodyPr/>
            <a:lstStyle/>
            <a:p>
              <a:pPr fontAlgn="base">
                <a:spcBef>
                  <a:spcPct val="0"/>
                </a:spcBef>
                <a:spcAft>
                  <a:spcPct val="0"/>
                </a:spcAft>
              </a:pPr>
              <a:endParaRPr lang="en-AU">
                <a:solidFill>
                  <a:srgbClr val="000000"/>
                </a:solidFill>
                <a:latin typeface="Arial" charset="0"/>
              </a:endParaRPr>
            </a:p>
          </p:txBody>
        </p:sp>
        <p:sp>
          <p:nvSpPr>
            <p:cNvPr id="30" name="Freeform 260"/>
            <p:cNvSpPr>
              <a:spLocks/>
            </p:cNvSpPr>
            <p:nvPr/>
          </p:nvSpPr>
          <p:spPr bwMode="auto">
            <a:xfrm>
              <a:off x="6880101" y="5229488"/>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latin typeface="Arial" charset="0"/>
              </a:endParaRPr>
            </a:p>
          </p:txBody>
        </p:sp>
        <p:sp>
          <p:nvSpPr>
            <p:cNvPr id="31" name="Freeform 261"/>
            <p:cNvSpPr>
              <a:spLocks noEditPoints="1"/>
            </p:cNvSpPr>
            <p:nvPr/>
          </p:nvSpPr>
          <p:spPr bwMode="auto">
            <a:xfrm>
              <a:off x="7530976" y="5848613"/>
              <a:ext cx="131762" cy="133350"/>
            </a:xfrm>
            <a:custGeom>
              <a:avLst/>
              <a:gdLst>
                <a:gd name="T0" fmla="*/ 192902522 w 90"/>
                <a:gd name="T1" fmla="*/ 211693147 h 84"/>
                <a:gd name="T2" fmla="*/ 102881244 w 90"/>
                <a:gd name="T3" fmla="*/ 0 h 84"/>
                <a:gd name="T4" fmla="*/ 192902522 w 90"/>
                <a:gd name="T5" fmla="*/ 211693147 h 84"/>
                <a:gd name="T6" fmla="*/ 0 w 90"/>
                <a:gd name="T7" fmla="*/ 136088438 h 84"/>
                <a:gd name="T8" fmla="*/ 0 60000 65536"/>
                <a:gd name="T9" fmla="*/ 0 60000 65536"/>
                <a:gd name="T10" fmla="*/ 0 60000 65536"/>
                <a:gd name="T11" fmla="*/ 0 60000 65536"/>
                <a:gd name="T12" fmla="*/ 0 w 90"/>
                <a:gd name="T13" fmla="*/ 0 h 84"/>
                <a:gd name="T14" fmla="*/ 90 w 90"/>
                <a:gd name="T15" fmla="*/ 84 h 84"/>
              </a:gdLst>
              <a:ahLst/>
              <a:cxnLst>
                <a:cxn ang="T8">
                  <a:pos x="T0" y="T1"/>
                </a:cxn>
                <a:cxn ang="T9">
                  <a:pos x="T2" y="T3"/>
                </a:cxn>
                <a:cxn ang="T10">
                  <a:pos x="T4" y="T5"/>
                </a:cxn>
                <a:cxn ang="T11">
                  <a:pos x="T6" y="T7"/>
                </a:cxn>
              </a:cxnLst>
              <a:rect l="T12" t="T13" r="T14" b="T15"/>
              <a:pathLst>
                <a:path w="90" h="84">
                  <a:moveTo>
                    <a:pt x="90" y="84"/>
                  </a:moveTo>
                  <a:lnTo>
                    <a:pt x="48" y="0"/>
                  </a:lnTo>
                  <a:moveTo>
                    <a:pt x="90" y="84"/>
                  </a:moveTo>
                  <a:lnTo>
                    <a:pt x="0" y="54"/>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latin typeface="Arial" charset="0"/>
              </a:endParaRPr>
            </a:p>
          </p:txBody>
        </p:sp>
        <p:sp>
          <p:nvSpPr>
            <p:cNvPr id="32" name="Rectangle 262"/>
            <p:cNvSpPr>
              <a:spLocks noChangeArrowheads="1"/>
            </p:cNvSpPr>
            <p:nvPr/>
          </p:nvSpPr>
          <p:spPr bwMode="auto">
            <a:xfrm>
              <a:off x="7732588" y="5739075"/>
              <a:ext cx="465138" cy="18573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latin typeface="Arial" pitchFamily="34" charset="0"/>
                </a:rPr>
                <a:t>+result</a:t>
              </a:r>
              <a:endParaRPr lang="en-US" sz="3600">
                <a:solidFill>
                  <a:srgbClr val="000000"/>
                </a:solidFill>
                <a:latin typeface="Arial" pitchFamily="34" charset="0"/>
              </a:endParaRPr>
            </a:p>
          </p:txBody>
        </p:sp>
      </p:grpSp>
      <p:sp>
        <p:nvSpPr>
          <p:cNvPr id="6" name="TextBox 5"/>
          <p:cNvSpPr txBox="1"/>
          <p:nvPr/>
        </p:nvSpPr>
        <p:spPr>
          <a:xfrm>
            <a:off x="9772" y="5067807"/>
            <a:ext cx="1787765" cy="307777"/>
          </a:xfrm>
          <a:prstGeom prst="rect">
            <a:avLst/>
          </a:prstGeom>
          <a:solidFill>
            <a:srgbClr val="FFFFFF"/>
          </a:solidFill>
        </p:spPr>
        <p:txBody>
          <a:bodyPr wrap="square" rtlCol="0">
            <a:spAutoFit/>
          </a:bodyPr>
          <a:lstStyle/>
          <a:p>
            <a:r>
              <a:rPr lang="en-US" sz="1400" b="1" dirty="0" smtClean="0">
                <a:latin typeface="Candara"/>
                <a:cs typeface="Candara"/>
              </a:rPr>
              <a:t>XML Namespaces</a:t>
            </a:r>
            <a:endParaRPr lang="en-US" sz="1400" b="1" dirty="0">
              <a:latin typeface="Candara"/>
              <a:cs typeface="Candara"/>
            </a:endParaRPr>
          </a:p>
        </p:txBody>
      </p:sp>
      <p:pic>
        <p:nvPicPr>
          <p:cNvPr id="5" name="Picture 4" descr="usgs-waterml2-namespace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08" y="5390436"/>
            <a:ext cx="5040581" cy="1467561"/>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274979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124025"/>
          </a:xfrm>
        </p:spPr>
        <p:txBody>
          <a:bodyPr/>
          <a:lstStyle/>
          <a:p>
            <a:r>
              <a:rPr lang="en-US" dirty="0" smtClean="0"/>
              <a:t>Workflows</a:t>
            </a:r>
            <a:endParaRPr lang="en-US" dirty="0"/>
          </a:p>
        </p:txBody>
      </p:sp>
      <p:sp>
        <p:nvSpPr>
          <p:cNvPr id="6" name="Chevron 5"/>
          <p:cNvSpPr/>
          <p:nvPr/>
        </p:nvSpPr>
        <p:spPr>
          <a:xfrm rot="5400000">
            <a:off x="303136" y="1226793"/>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 name="TextBox 6"/>
          <p:cNvSpPr txBox="1"/>
          <p:nvPr/>
        </p:nvSpPr>
        <p:spPr>
          <a:xfrm>
            <a:off x="529207" y="1549125"/>
            <a:ext cx="1019875" cy="707886"/>
          </a:xfrm>
          <a:prstGeom prst="rect">
            <a:avLst/>
          </a:prstGeom>
          <a:noFill/>
        </p:spPr>
        <p:txBody>
          <a:bodyPr wrap="square" rtlCol="0">
            <a:spAutoFit/>
          </a:bodyPr>
          <a:lstStyle/>
          <a:p>
            <a:pPr algn="ctr"/>
            <a:r>
              <a:rPr lang="en-US" sz="2000" b="1" dirty="0" smtClean="0">
                <a:solidFill>
                  <a:srgbClr val="064573"/>
                </a:solidFill>
              </a:rPr>
              <a:t>Stage Height</a:t>
            </a:r>
            <a:endParaRPr lang="en-US" sz="2000" b="1" dirty="0">
              <a:solidFill>
                <a:srgbClr val="064573"/>
              </a:solidFill>
            </a:endParaRPr>
          </a:p>
        </p:txBody>
      </p:sp>
      <p:sp>
        <p:nvSpPr>
          <p:cNvPr id="8" name="Chevron 7"/>
          <p:cNvSpPr/>
          <p:nvPr/>
        </p:nvSpPr>
        <p:spPr>
          <a:xfrm rot="5400000">
            <a:off x="303136" y="2547291"/>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9" name="TextBox 8"/>
          <p:cNvSpPr txBox="1"/>
          <p:nvPr/>
        </p:nvSpPr>
        <p:spPr>
          <a:xfrm>
            <a:off x="384930" y="2917733"/>
            <a:ext cx="1289234" cy="707886"/>
          </a:xfrm>
          <a:prstGeom prst="rect">
            <a:avLst/>
          </a:prstGeom>
          <a:noFill/>
        </p:spPr>
        <p:txBody>
          <a:bodyPr wrap="square" rtlCol="0">
            <a:spAutoFit/>
          </a:bodyPr>
          <a:lstStyle/>
          <a:p>
            <a:pPr algn="ctr"/>
            <a:r>
              <a:rPr lang="en-US" sz="2000" b="1" dirty="0" smtClean="0">
                <a:solidFill>
                  <a:srgbClr val="064573"/>
                </a:solidFill>
              </a:rPr>
              <a:t>Discharge Value</a:t>
            </a:r>
            <a:endParaRPr lang="en-US" sz="2000" b="1" dirty="0">
              <a:solidFill>
                <a:srgbClr val="064573"/>
              </a:solidFill>
            </a:endParaRPr>
          </a:p>
        </p:txBody>
      </p:sp>
      <p:sp>
        <p:nvSpPr>
          <p:cNvPr id="10" name="Chevron 9"/>
          <p:cNvSpPr/>
          <p:nvPr/>
        </p:nvSpPr>
        <p:spPr>
          <a:xfrm rot="5400000">
            <a:off x="303136" y="3859807"/>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1" name="TextBox 10"/>
          <p:cNvSpPr txBox="1"/>
          <p:nvPr/>
        </p:nvSpPr>
        <p:spPr>
          <a:xfrm>
            <a:off x="384930" y="4230249"/>
            <a:ext cx="1289234" cy="707886"/>
          </a:xfrm>
          <a:prstGeom prst="rect">
            <a:avLst/>
          </a:prstGeom>
          <a:noFill/>
        </p:spPr>
        <p:txBody>
          <a:bodyPr wrap="square" rtlCol="0">
            <a:spAutoFit/>
          </a:bodyPr>
          <a:lstStyle/>
          <a:p>
            <a:pPr algn="ctr"/>
            <a:r>
              <a:rPr lang="en-US" sz="2000" b="1" dirty="0" smtClean="0">
                <a:solidFill>
                  <a:schemeClr val="accent3">
                    <a:lumMod val="50000"/>
                  </a:schemeClr>
                </a:solidFill>
              </a:rPr>
              <a:t>Rating Curve</a:t>
            </a:r>
            <a:endParaRPr lang="en-US" sz="2000" b="1" dirty="0">
              <a:solidFill>
                <a:schemeClr val="accent3">
                  <a:lumMod val="50000"/>
                </a:schemeClr>
              </a:solidFill>
            </a:endParaRPr>
          </a:p>
        </p:txBody>
      </p:sp>
      <p:sp>
        <p:nvSpPr>
          <p:cNvPr id="12" name="Chevron 11"/>
          <p:cNvSpPr/>
          <p:nvPr/>
        </p:nvSpPr>
        <p:spPr>
          <a:xfrm rot="5400000">
            <a:off x="240923" y="5215484"/>
            <a:ext cx="1586862"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3" name="TextBox 12"/>
          <p:cNvSpPr txBox="1"/>
          <p:nvPr/>
        </p:nvSpPr>
        <p:spPr>
          <a:xfrm>
            <a:off x="384930" y="5533336"/>
            <a:ext cx="1289234" cy="841256"/>
          </a:xfrm>
          <a:prstGeom prst="rect">
            <a:avLst/>
          </a:prstGeom>
          <a:noFill/>
        </p:spPr>
        <p:txBody>
          <a:bodyPr wrap="square" rtlCol="0">
            <a:spAutoFit/>
          </a:bodyPr>
          <a:lstStyle/>
          <a:p>
            <a:pPr algn="ctr">
              <a:lnSpc>
                <a:spcPct val="80000"/>
              </a:lnSpc>
            </a:pPr>
            <a:r>
              <a:rPr lang="en-US" sz="2000" b="1" dirty="0" smtClean="0">
                <a:solidFill>
                  <a:srgbClr val="000000"/>
                </a:solidFill>
              </a:rPr>
              <a:t>Discharge Time Series</a:t>
            </a:r>
            <a:endParaRPr lang="en-US" sz="2000" b="1" dirty="0">
              <a:solidFill>
                <a:srgbClr val="000000"/>
              </a:solidFill>
            </a:endParaRPr>
          </a:p>
        </p:txBody>
      </p:sp>
      <p:sp>
        <p:nvSpPr>
          <p:cNvPr id="14" name="TextBox 13"/>
          <p:cNvSpPr txBox="1"/>
          <p:nvPr/>
        </p:nvSpPr>
        <p:spPr>
          <a:xfrm>
            <a:off x="1674164" y="1327821"/>
            <a:ext cx="2655494" cy="646331"/>
          </a:xfrm>
          <a:prstGeom prst="rect">
            <a:avLst/>
          </a:prstGeom>
          <a:solidFill>
            <a:schemeClr val="tx1"/>
          </a:solidFill>
        </p:spPr>
        <p:txBody>
          <a:bodyPr wrap="square" rtlCol="0">
            <a:spAutoFit/>
          </a:bodyPr>
          <a:lstStyle/>
          <a:p>
            <a:r>
              <a:rPr lang="en-US" dirty="0" smtClean="0">
                <a:solidFill>
                  <a:srgbClr val="064573"/>
                </a:solidFill>
              </a:rPr>
              <a:t>Measured with water level recorder</a:t>
            </a:r>
            <a:endParaRPr lang="en-US" dirty="0">
              <a:solidFill>
                <a:srgbClr val="064573"/>
              </a:solidFill>
            </a:endParaRPr>
          </a:p>
        </p:txBody>
      </p:sp>
      <p:sp>
        <p:nvSpPr>
          <p:cNvPr id="15" name="TextBox 14"/>
          <p:cNvSpPr txBox="1"/>
          <p:nvPr/>
        </p:nvSpPr>
        <p:spPr>
          <a:xfrm>
            <a:off x="1674164" y="2427202"/>
            <a:ext cx="2655494" cy="923330"/>
          </a:xfrm>
          <a:prstGeom prst="rect">
            <a:avLst/>
          </a:prstGeom>
          <a:solidFill>
            <a:schemeClr val="tx1"/>
          </a:solidFill>
        </p:spPr>
        <p:txBody>
          <a:bodyPr wrap="square" rtlCol="0">
            <a:spAutoFit/>
          </a:bodyPr>
          <a:lstStyle/>
          <a:p>
            <a:r>
              <a:rPr lang="en-US" dirty="0" smtClean="0">
                <a:solidFill>
                  <a:srgbClr val="064573"/>
                </a:solidFill>
              </a:rPr>
              <a:t>Measured with stream flow meter at a point in time</a:t>
            </a:r>
            <a:endParaRPr lang="en-US" dirty="0">
              <a:solidFill>
                <a:srgbClr val="064573"/>
              </a:solidFill>
            </a:endParaRPr>
          </a:p>
        </p:txBody>
      </p:sp>
      <p:sp>
        <p:nvSpPr>
          <p:cNvPr id="16" name="TextBox 15"/>
          <p:cNvSpPr txBox="1"/>
          <p:nvPr/>
        </p:nvSpPr>
        <p:spPr>
          <a:xfrm>
            <a:off x="1674163" y="3729909"/>
            <a:ext cx="2655495" cy="923330"/>
          </a:xfrm>
          <a:prstGeom prst="rect">
            <a:avLst/>
          </a:prstGeom>
          <a:solidFill>
            <a:schemeClr val="tx1">
              <a:alpha val="95000"/>
            </a:schemeClr>
          </a:solidFill>
        </p:spPr>
        <p:txBody>
          <a:bodyPr wrap="square" rtlCol="0">
            <a:spAutoFit/>
          </a:bodyPr>
          <a:lstStyle/>
          <a:p>
            <a:r>
              <a:rPr lang="en-US" dirty="0" smtClean="0">
                <a:solidFill>
                  <a:srgbClr val="064573"/>
                </a:solidFill>
              </a:rPr>
              <a:t>Derived from stage vs. discharge measurements over time at cross-section</a:t>
            </a:r>
            <a:endParaRPr lang="en-US" dirty="0">
              <a:solidFill>
                <a:srgbClr val="064573"/>
              </a:solidFill>
            </a:endParaRPr>
          </a:p>
        </p:txBody>
      </p:sp>
      <p:sp>
        <p:nvSpPr>
          <p:cNvPr id="17" name="TextBox 16"/>
          <p:cNvSpPr txBox="1"/>
          <p:nvPr/>
        </p:nvSpPr>
        <p:spPr>
          <a:xfrm>
            <a:off x="1674164" y="5023373"/>
            <a:ext cx="2655495" cy="923330"/>
          </a:xfrm>
          <a:prstGeom prst="rect">
            <a:avLst/>
          </a:prstGeom>
          <a:solidFill>
            <a:schemeClr val="tx1">
              <a:alpha val="55000"/>
            </a:schemeClr>
          </a:solidFill>
        </p:spPr>
        <p:txBody>
          <a:bodyPr wrap="square" rtlCol="0">
            <a:spAutoFit/>
          </a:bodyPr>
          <a:lstStyle/>
          <a:p>
            <a:r>
              <a:rPr lang="en-US" dirty="0" smtClean="0">
                <a:solidFill>
                  <a:srgbClr val="000000"/>
                </a:solidFill>
              </a:rPr>
              <a:t>Apply rating curve to convert stage height to discharge </a:t>
            </a:r>
            <a:r>
              <a:rPr lang="en-US" dirty="0">
                <a:solidFill>
                  <a:srgbClr val="000000"/>
                </a:solidFill>
              </a:rPr>
              <a:t>time series </a:t>
            </a:r>
          </a:p>
        </p:txBody>
      </p:sp>
      <p:sp>
        <p:nvSpPr>
          <p:cNvPr id="23" name="TextBox 22"/>
          <p:cNvSpPr txBox="1"/>
          <p:nvPr/>
        </p:nvSpPr>
        <p:spPr>
          <a:xfrm>
            <a:off x="77043" y="1475786"/>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1</a:t>
            </a:r>
            <a:endParaRPr lang="en-US" sz="2800" b="1" dirty="0">
              <a:solidFill>
                <a:schemeClr val="accent1">
                  <a:lumMod val="60000"/>
                  <a:lumOff val="40000"/>
                </a:schemeClr>
              </a:solidFill>
            </a:endParaRPr>
          </a:p>
        </p:txBody>
      </p:sp>
      <p:sp>
        <p:nvSpPr>
          <p:cNvPr id="24" name="TextBox 23"/>
          <p:cNvSpPr txBox="1"/>
          <p:nvPr/>
        </p:nvSpPr>
        <p:spPr>
          <a:xfrm>
            <a:off x="37085" y="2827312"/>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2</a:t>
            </a:r>
            <a:endParaRPr lang="en-US" sz="2800" b="1" dirty="0">
              <a:solidFill>
                <a:schemeClr val="accent1">
                  <a:lumMod val="60000"/>
                  <a:lumOff val="40000"/>
                </a:schemeClr>
              </a:solidFill>
            </a:endParaRPr>
          </a:p>
        </p:txBody>
      </p:sp>
      <p:sp>
        <p:nvSpPr>
          <p:cNvPr id="25" name="TextBox 24"/>
          <p:cNvSpPr txBox="1"/>
          <p:nvPr/>
        </p:nvSpPr>
        <p:spPr>
          <a:xfrm>
            <a:off x="37085" y="4140270"/>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3</a:t>
            </a:r>
            <a:endParaRPr lang="en-US" sz="2800" b="1" dirty="0">
              <a:solidFill>
                <a:schemeClr val="accent1">
                  <a:lumMod val="60000"/>
                  <a:lumOff val="40000"/>
                </a:schemeClr>
              </a:solidFill>
            </a:endParaRPr>
          </a:p>
        </p:txBody>
      </p:sp>
      <p:sp>
        <p:nvSpPr>
          <p:cNvPr id="26" name="TextBox 25"/>
          <p:cNvSpPr txBox="1"/>
          <p:nvPr/>
        </p:nvSpPr>
        <p:spPr>
          <a:xfrm>
            <a:off x="37085" y="5392705"/>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4</a:t>
            </a:r>
            <a:endParaRPr lang="en-US" sz="2800" b="1" dirty="0">
              <a:solidFill>
                <a:schemeClr val="accent1">
                  <a:lumMod val="60000"/>
                  <a:lumOff val="40000"/>
                </a:schemeClr>
              </a:solidFill>
            </a:endParaRPr>
          </a:p>
        </p:txBody>
      </p:sp>
      <p:sp>
        <p:nvSpPr>
          <p:cNvPr id="27" name="Chevron 26"/>
          <p:cNvSpPr/>
          <p:nvPr/>
        </p:nvSpPr>
        <p:spPr>
          <a:xfrm rot="16200000">
            <a:off x="7355552" y="855221"/>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8" name="TextBox 27"/>
          <p:cNvSpPr txBox="1"/>
          <p:nvPr/>
        </p:nvSpPr>
        <p:spPr>
          <a:xfrm>
            <a:off x="7562381" y="931474"/>
            <a:ext cx="1019875" cy="707886"/>
          </a:xfrm>
          <a:prstGeom prst="rect">
            <a:avLst/>
          </a:prstGeom>
          <a:noFill/>
        </p:spPr>
        <p:txBody>
          <a:bodyPr wrap="square" rtlCol="0">
            <a:spAutoFit/>
          </a:bodyPr>
          <a:lstStyle/>
          <a:p>
            <a:pPr algn="ctr"/>
            <a:r>
              <a:rPr lang="en-US" sz="2000" b="1" dirty="0" smtClean="0">
                <a:solidFill>
                  <a:srgbClr val="000000"/>
                </a:solidFill>
              </a:rPr>
              <a:t>Flood</a:t>
            </a:r>
            <a:br>
              <a:rPr lang="en-US" sz="2000" b="1" dirty="0" smtClean="0">
                <a:solidFill>
                  <a:srgbClr val="000000"/>
                </a:solidFill>
              </a:rPr>
            </a:br>
            <a:r>
              <a:rPr lang="en-US" sz="2000" b="1" dirty="0" smtClean="0">
                <a:solidFill>
                  <a:srgbClr val="000000"/>
                </a:solidFill>
              </a:rPr>
              <a:t>Maps</a:t>
            </a:r>
            <a:endParaRPr lang="en-US" sz="2000" b="1" dirty="0">
              <a:solidFill>
                <a:srgbClr val="000000"/>
              </a:solidFill>
            </a:endParaRPr>
          </a:p>
        </p:txBody>
      </p:sp>
      <p:sp>
        <p:nvSpPr>
          <p:cNvPr id="29" name="Chevron 28"/>
          <p:cNvSpPr/>
          <p:nvPr/>
        </p:nvSpPr>
        <p:spPr>
          <a:xfrm rot="16200000">
            <a:off x="7355552" y="2031389"/>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0" name="TextBox 29"/>
          <p:cNvSpPr txBox="1"/>
          <p:nvPr/>
        </p:nvSpPr>
        <p:spPr>
          <a:xfrm>
            <a:off x="7437346" y="2084305"/>
            <a:ext cx="1289234" cy="841256"/>
          </a:xfrm>
          <a:prstGeom prst="rect">
            <a:avLst/>
          </a:prstGeom>
          <a:noFill/>
        </p:spPr>
        <p:txBody>
          <a:bodyPr wrap="square" rtlCol="0">
            <a:spAutoFit/>
          </a:bodyPr>
          <a:lstStyle/>
          <a:p>
            <a:pPr algn="ctr">
              <a:lnSpc>
                <a:spcPct val="80000"/>
              </a:lnSpc>
            </a:pPr>
            <a:r>
              <a:rPr lang="en-US" sz="2000" b="1" dirty="0" smtClean="0">
                <a:solidFill>
                  <a:srgbClr val="000000"/>
                </a:solidFill>
              </a:rPr>
              <a:t>Stage</a:t>
            </a:r>
            <a:br>
              <a:rPr lang="en-US" sz="2000" b="1" dirty="0" smtClean="0">
                <a:solidFill>
                  <a:srgbClr val="000000"/>
                </a:solidFill>
              </a:rPr>
            </a:br>
            <a:r>
              <a:rPr lang="en-US" sz="2000" b="1" dirty="0" smtClean="0">
                <a:solidFill>
                  <a:srgbClr val="000000"/>
                </a:solidFill>
              </a:rPr>
              <a:t>Time Series</a:t>
            </a:r>
            <a:endParaRPr lang="en-US" sz="2000" b="1" dirty="0">
              <a:solidFill>
                <a:srgbClr val="000000"/>
              </a:solidFill>
            </a:endParaRPr>
          </a:p>
        </p:txBody>
      </p:sp>
      <p:sp>
        <p:nvSpPr>
          <p:cNvPr id="31" name="Chevron 30"/>
          <p:cNvSpPr/>
          <p:nvPr/>
        </p:nvSpPr>
        <p:spPr>
          <a:xfrm rot="16200000">
            <a:off x="7355552" y="3266929"/>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2" name="TextBox 31"/>
          <p:cNvSpPr txBox="1"/>
          <p:nvPr/>
        </p:nvSpPr>
        <p:spPr>
          <a:xfrm>
            <a:off x="7447273" y="3389020"/>
            <a:ext cx="1289234" cy="707886"/>
          </a:xfrm>
          <a:prstGeom prst="rect">
            <a:avLst/>
          </a:prstGeom>
          <a:noFill/>
        </p:spPr>
        <p:txBody>
          <a:bodyPr wrap="square" rtlCol="0">
            <a:spAutoFit/>
          </a:bodyPr>
          <a:lstStyle/>
          <a:p>
            <a:pPr algn="ctr"/>
            <a:r>
              <a:rPr lang="en-US" sz="2000" b="1" dirty="0" smtClean="0">
                <a:solidFill>
                  <a:srgbClr val="000000"/>
                </a:solidFill>
              </a:rPr>
              <a:t>Rating Curve</a:t>
            </a:r>
            <a:endParaRPr lang="en-US" sz="2000" b="1" dirty="0">
              <a:solidFill>
                <a:srgbClr val="000000"/>
              </a:solidFill>
            </a:endParaRPr>
          </a:p>
        </p:txBody>
      </p:sp>
      <p:sp>
        <p:nvSpPr>
          <p:cNvPr id="33" name="Chevron 32"/>
          <p:cNvSpPr/>
          <p:nvPr/>
        </p:nvSpPr>
        <p:spPr>
          <a:xfrm rot="16200000">
            <a:off x="7218203" y="4697743"/>
            <a:ext cx="1737136"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4" name="TextBox 33"/>
          <p:cNvSpPr txBox="1"/>
          <p:nvPr/>
        </p:nvSpPr>
        <p:spPr>
          <a:xfrm>
            <a:off x="7437346" y="4844238"/>
            <a:ext cx="1289234" cy="841256"/>
          </a:xfrm>
          <a:prstGeom prst="rect">
            <a:avLst/>
          </a:prstGeom>
          <a:noFill/>
        </p:spPr>
        <p:txBody>
          <a:bodyPr wrap="square" rtlCol="0">
            <a:spAutoFit/>
          </a:bodyPr>
          <a:lstStyle/>
          <a:p>
            <a:pPr algn="ctr">
              <a:lnSpc>
                <a:spcPct val="80000"/>
              </a:lnSpc>
            </a:pPr>
            <a:r>
              <a:rPr lang="en-US" sz="2000" b="1" dirty="0" smtClean="0">
                <a:solidFill>
                  <a:srgbClr val="000000"/>
                </a:solidFill>
              </a:rPr>
              <a:t>Discharge Time Series</a:t>
            </a:r>
            <a:endParaRPr lang="en-US" sz="2000" b="1" dirty="0">
              <a:solidFill>
                <a:srgbClr val="000000"/>
              </a:solidFill>
            </a:endParaRPr>
          </a:p>
        </p:txBody>
      </p:sp>
      <p:sp>
        <p:nvSpPr>
          <p:cNvPr id="35" name="TextBox 34"/>
          <p:cNvSpPr txBox="1"/>
          <p:nvPr/>
        </p:nvSpPr>
        <p:spPr>
          <a:xfrm>
            <a:off x="4743286" y="1327821"/>
            <a:ext cx="2655494" cy="646331"/>
          </a:xfrm>
          <a:prstGeom prst="rect">
            <a:avLst/>
          </a:prstGeom>
          <a:solidFill>
            <a:schemeClr val="tx1">
              <a:alpha val="55000"/>
            </a:schemeClr>
          </a:solidFill>
        </p:spPr>
        <p:txBody>
          <a:bodyPr wrap="square" rtlCol="0">
            <a:spAutoFit/>
          </a:bodyPr>
          <a:lstStyle/>
          <a:p>
            <a:pPr algn="r"/>
            <a:r>
              <a:rPr lang="en-US" dirty="0">
                <a:solidFill>
                  <a:schemeClr val="bg1"/>
                </a:solidFill>
              </a:rPr>
              <a:t>Extent of inundation modeled in GIS</a:t>
            </a:r>
            <a:endParaRPr lang="en-US" dirty="0">
              <a:solidFill>
                <a:schemeClr val="bg1"/>
              </a:solidFill>
            </a:endParaRPr>
          </a:p>
        </p:txBody>
      </p:sp>
      <p:sp>
        <p:nvSpPr>
          <p:cNvPr id="36" name="TextBox 35"/>
          <p:cNvSpPr txBox="1"/>
          <p:nvPr/>
        </p:nvSpPr>
        <p:spPr>
          <a:xfrm>
            <a:off x="4743286" y="2427202"/>
            <a:ext cx="2655494" cy="923330"/>
          </a:xfrm>
          <a:prstGeom prst="rect">
            <a:avLst/>
          </a:prstGeom>
          <a:solidFill>
            <a:schemeClr val="tx1">
              <a:alpha val="55000"/>
            </a:schemeClr>
          </a:solidFill>
        </p:spPr>
        <p:txBody>
          <a:bodyPr wrap="square" rtlCol="0">
            <a:spAutoFit/>
          </a:bodyPr>
          <a:lstStyle/>
          <a:p>
            <a:pPr algn="r"/>
            <a:r>
              <a:rPr lang="en-US" dirty="0" smtClean="0">
                <a:solidFill>
                  <a:srgbClr val="000000"/>
                </a:solidFill>
              </a:rPr>
              <a:t>Apply rating curve to convert discharge to stage height time series</a:t>
            </a:r>
            <a:endParaRPr lang="en-US" dirty="0">
              <a:solidFill>
                <a:srgbClr val="000000"/>
              </a:solidFill>
            </a:endParaRPr>
          </a:p>
        </p:txBody>
      </p:sp>
      <p:sp>
        <p:nvSpPr>
          <p:cNvPr id="37" name="TextBox 36"/>
          <p:cNvSpPr txBox="1"/>
          <p:nvPr/>
        </p:nvSpPr>
        <p:spPr>
          <a:xfrm>
            <a:off x="4743285" y="3729909"/>
            <a:ext cx="2655495" cy="923330"/>
          </a:xfrm>
          <a:prstGeom prst="rect">
            <a:avLst/>
          </a:prstGeom>
          <a:solidFill>
            <a:schemeClr val="tx1">
              <a:alpha val="55000"/>
            </a:schemeClr>
          </a:solidFill>
        </p:spPr>
        <p:txBody>
          <a:bodyPr wrap="square" rtlCol="0">
            <a:spAutoFit/>
          </a:bodyPr>
          <a:lstStyle/>
          <a:p>
            <a:pPr algn="r"/>
            <a:r>
              <a:rPr lang="en-US" dirty="0">
                <a:solidFill>
                  <a:srgbClr val="000000"/>
                </a:solidFill>
              </a:rPr>
              <a:t>Produced by hydraulic models &amp; associated with cross-sections</a:t>
            </a:r>
          </a:p>
        </p:txBody>
      </p:sp>
      <p:sp>
        <p:nvSpPr>
          <p:cNvPr id="38" name="TextBox 37"/>
          <p:cNvSpPr txBox="1"/>
          <p:nvPr/>
        </p:nvSpPr>
        <p:spPr>
          <a:xfrm>
            <a:off x="4743286" y="5023373"/>
            <a:ext cx="2655495" cy="646331"/>
          </a:xfrm>
          <a:prstGeom prst="rect">
            <a:avLst/>
          </a:prstGeom>
          <a:solidFill>
            <a:schemeClr val="tx1">
              <a:alpha val="55000"/>
            </a:schemeClr>
          </a:solidFill>
        </p:spPr>
        <p:txBody>
          <a:bodyPr wrap="square" rtlCol="0">
            <a:spAutoFit/>
          </a:bodyPr>
          <a:lstStyle/>
          <a:p>
            <a:pPr algn="r"/>
            <a:r>
              <a:rPr lang="en-US" dirty="0" smtClean="0">
                <a:solidFill>
                  <a:srgbClr val="000000"/>
                </a:solidFill>
              </a:rPr>
              <a:t>Modeled by NFIE-Hydro for every </a:t>
            </a:r>
            <a:r>
              <a:rPr lang="en-US" dirty="0" err="1" smtClean="0">
                <a:solidFill>
                  <a:srgbClr val="000000"/>
                </a:solidFill>
              </a:rPr>
              <a:t>NHDPlus</a:t>
            </a:r>
            <a:r>
              <a:rPr lang="en-US" dirty="0" smtClean="0">
                <a:solidFill>
                  <a:srgbClr val="000000"/>
                </a:solidFill>
              </a:rPr>
              <a:t> Reach</a:t>
            </a:r>
            <a:endParaRPr lang="en-US" dirty="0">
              <a:solidFill>
                <a:srgbClr val="000000"/>
              </a:solidFill>
            </a:endParaRPr>
          </a:p>
        </p:txBody>
      </p:sp>
      <p:grpSp>
        <p:nvGrpSpPr>
          <p:cNvPr id="43" name="Group 42"/>
          <p:cNvGrpSpPr/>
          <p:nvPr/>
        </p:nvGrpSpPr>
        <p:grpSpPr>
          <a:xfrm>
            <a:off x="8726580" y="1183494"/>
            <a:ext cx="347845" cy="4440139"/>
            <a:chOff x="4366599" y="1475786"/>
            <a:chExt cx="347845" cy="4440139"/>
          </a:xfrm>
        </p:grpSpPr>
        <p:sp>
          <p:nvSpPr>
            <p:cNvPr id="39" name="TextBox 38"/>
            <p:cNvSpPr txBox="1"/>
            <p:nvPr/>
          </p:nvSpPr>
          <p:spPr>
            <a:xfrm>
              <a:off x="4406557" y="1475786"/>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8</a:t>
              </a:r>
              <a:endParaRPr lang="en-US" sz="2800" b="1" dirty="0">
                <a:solidFill>
                  <a:schemeClr val="accent1">
                    <a:lumMod val="60000"/>
                    <a:lumOff val="40000"/>
                  </a:schemeClr>
                </a:solidFill>
              </a:endParaRPr>
            </a:p>
          </p:txBody>
        </p:sp>
        <p:sp>
          <p:nvSpPr>
            <p:cNvPr id="40" name="TextBox 39"/>
            <p:cNvSpPr txBox="1"/>
            <p:nvPr/>
          </p:nvSpPr>
          <p:spPr>
            <a:xfrm>
              <a:off x="4366599" y="2827312"/>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7</a:t>
              </a:r>
              <a:endParaRPr lang="en-US" sz="2800" b="1" dirty="0">
                <a:solidFill>
                  <a:schemeClr val="accent1">
                    <a:lumMod val="60000"/>
                    <a:lumOff val="40000"/>
                  </a:schemeClr>
                </a:solidFill>
              </a:endParaRPr>
            </a:p>
          </p:txBody>
        </p:sp>
        <p:sp>
          <p:nvSpPr>
            <p:cNvPr id="41" name="TextBox 40"/>
            <p:cNvSpPr txBox="1"/>
            <p:nvPr/>
          </p:nvSpPr>
          <p:spPr>
            <a:xfrm>
              <a:off x="4366599" y="4140270"/>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6</a:t>
              </a:r>
              <a:endParaRPr lang="en-US" sz="2800" b="1" dirty="0">
                <a:solidFill>
                  <a:schemeClr val="accent1">
                    <a:lumMod val="60000"/>
                    <a:lumOff val="40000"/>
                  </a:schemeClr>
                </a:solidFill>
              </a:endParaRPr>
            </a:p>
          </p:txBody>
        </p:sp>
        <p:sp>
          <p:nvSpPr>
            <p:cNvPr id="42" name="TextBox 41"/>
            <p:cNvSpPr txBox="1"/>
            <p:nvPr/>
          </p:nvSpPr>
          <p:spPr>
            <a:xfrm>
              <a:off x="4366599" y="5392705"/>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5</a:t>
              </a:r>
              <a:endParaRPr lang="en-US" sz="2800" b="1" dirty="0">
                <a:solidFill>
                  <a:schemeClr val="accent1">
                    <a:lumMod val="60000"/>
                    <a:lumOff val="40000"/>
                  </a:schemeClr>
                </a:solidFill>
              </a:endParaRPr>
            </a:p>
          </p:txBody>
        </p:sp>
      </p:grpSp>
      <p:sp>
        <p:nvSpPr>
          <p:cNvPr id="44" name="TextBox 43"/>
          <p:cNvSpPr txBox="1"/>
          <p:nvPr/>
        </p:nvSpPr>
        <p:spPr>
          <a:xfrm>
            <a:off x="1674164" y="6167632"/>
            <a:ext cx="2655494" cy="461665"/>
          </a:xfrm>
          <a:prstGeom prst="rect">
            <a:avLst/>
          </a:prstGeom>
          <a:noFill/>
        </p:spPr>
        <p:txBody>
          <a:bodyPr wrap="square" rtlCol="0">
            <a:spAutoFit/>
          </a:bodyPr>
          <a:lstStyle/>
          <a:p>
            <a:r>
              <a:rPr lang="en-US" sz="2400" dirty="0" smtClean="0"/>
              <a:t>Typical Case</a:t>
            </a:r>
            <a:endParaRPr lang="en-US" sz="2400" dirty="0"/>
          </a:p>
        </p:txBody>
      </p:sp>
      <p:sp>
        <p:nvSpPr>
          <p:cNvPr id="45" name="TextBox 44"/>
          <p:cNvSpPr txBox="1"/>
          <p:nvPr/>
        </p:nvSpPr>
        <p:spPr>
          <a:xfrm>
            <a:off x="4829956" y="6163188"/>
            <a:ext cx="2655494" cy="461665"/>
          </a:xfrm>
          <a:prstGeom prst="rect">
            <a:avLst/>
          </a:prstGeom>
          <a:noFill/>
        </p:spPr>
        <p:txBody>
          <a:bodyPr wrap="square" rtlCol="0">
            <a:spAutoFit/>
          </a:bodyPr>
          <a:lstStyle/>
          <a:p>
            <a:pPr algn="r"/>
            <a:r>
              <a:rPr lang="en-US" sz="2400" dirty="0" smtClean="0"/>
              <a:t>Flood Forecasting</a:t>
            </a:r>
            <a:endParaRPr lang="en-US" sz="2400" dirty="0"/>
          </a:p>
        </p:txBody>
      </p:sp>
    </p:spTree>
    <p:extLst>
      <p:ext uri="{BB962C8B-B14F-4D97-AF65-F5344CB8AC3E}">
        <p14:creationId xmlns:p14="http://schemas.microsoft.com/office/powerpoint/2010/main" val="178562175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77" y="122484"/>
            <a:ext cx="7312991" cy="484632"/>
          </a:xfrm>
          <a:effectLst>
            <a:outerShdw blurRad="50800" dist="38100" dir="2700000" algn="tl" rotWithShape="0">
              <a:srgbClr val="000000">
                <a:alpha val="43000"/>
              </a:srgbClr>
            </a:outerShdw>
          </a:effectLst>
        </p:spPr>
        <p:txBody>
          <a:bodyPr/>
          <a:lstStyle/>
          <a:p>
            <a:r>
              <a:rPr lang="en-AU" sz="3200" b="1" dirty="0" smtClean="0">
                <a:solidFill>
                  <a:schemeClr val="tx1"/>
                </a:solidFill>
                <a:latin typeface="Candara"/>
                <a:ea typeface="ＭＳ Ｐゴシック" charset="0"/>
                <a:cs typeface="Candara"/>
              </a:rPr>
              <a:t>From stage height to </a:t>
            </a:r>
            <a:r>
              <a:rPr lang="en-AU" sz="3200" b="1" dirty="0" err="1" smtClean="0">
                <a:solidFill>
                  <a:schemeClr val="tx1"/>
                </a:solidFill>
                <a:latin typeface="Candara"/>
                <a:ea typeface="ＭＳ Ｐゴシック" charset="0"/>
                <a:cs typeface="Candara"/>
              </a:rPr>
              <a:t>streamflow</a:t>
            </a:r>
            <a:endParaRPr lang="en-AU" sz="3200" b="1" dirty="0">
              <a:solidFill>
                <a:schemeClr val="tx1"/>
              </a:solidFill>
              <a:latin typeface="Candara"/>
              <a:ea typeface="ＭＳ Ｐゴシック" charset="0"/>
              <a:cs typeface="Candara"/>
            </a:endParaRPr>
          </a:p>
        </p:txBody>
      </p:sp>
      <p:pic>
        <p:nvPicPr>
          <p:cNvPr id="3074" name="Picture 2" descr="C:\temp\PLOT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31" y="1394154"/>
            <a:ext cx="7100481" cy="53253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1677" y="747823"/>
            <a:ext cx="7934569" cy="646331"/>
          </a:xfrm>
          <a:prstGeom prst="rect">
            <a:avLst/>
          </a:prstGeom>
          <a:noFill/>
        </p:spPr>
        <p:txBody>
          <a:bodyPr wrap="square" rtlCol="0">
            <a:spAutoFit/>
          </a:bodyPr>
          <a:lstStyle/>
          <a:p>
            <a:pPr marL="285750" indent="-285750">
              <a:buFont typeface="Arial"/>
              <a:buChar char="•"/>
            </a:pPr>
            <a:r>
              <a:rPr lang="en-US" dirty="0" smtClean="0">
                <a:latin typeface="Candara"/>
                <a:cs typeface="Candara"/>
              </a:rPr>
              <a:t>Stage height is very easily measured, compared with streamflow</a:t>
            </a:r>
          </a:p>
          <a:p>
            <a:pPr marL="285750" indent="-285750">
              <a:buFont typeface="Arial"/>
              <a:buChar char="•"/>
            </a:pPr>
            <a:r>
              <a:rPr lang="en-US" dirty="0" smtClean="0">
                <a:latin typeface="Candara"/>
                <a:cs typeface="Candara"/>
              </a:rPr>
              <a:t>Rating curves are developed through field work, to map stage to flow</a:t>
            </a:r>
            <a:endParaRPr lang="en-US" dirty="0">
              <a:latin typeface="Candara"/>
              <a:cs typeface="Candara"/>
            </a:endParaRPr>
          </a:p>
        </p:txBody>
      </p:sp>
      <p:sp>
        <p:nvSpPr>
          <p:cNvPr id="6" name="TextBox 5"/>
          <p:cNvSpPr txBox="1"/>
          <p:nvPr/>
        </p:nvSpPr>
        <p:spPr>
          <a:xfrm>
            <a:off x="5474614" y="6586609"/>
            <a:ext cx="3669386" cy="307777"/>
          </a:xfrm>
          <a:prstGeom prst="rect">
            <a:avLst/>
          </a:prstGeom>
          <a:noFill/>
        </p:spPr>
        <p:txBody>
          <a:bodyPr wrap="square" rtlCol="0">
            <a:spAutoFit/>
          </a:bodyPr>
          <a:lstStyle/>
          <a:p>
            <a:pPr algn="r"/>
            <a:r>
              <a:rPr lang="en-US" sz="1400" dirty="0" smtClean="0"/>
              <a:t>Source: Paul Sheahan, Australia BoM</a:t>
            </a:r>
            <a:endParaRPr lang="en-US" sz="1400" dirty="0"/>
          </a:p>
        </p:txBody>
      </p:sp>
    </p:spTree>
    <p:extLst>
      <p:ext uri="{BB962C8B-B14F-4D97-AF65-F5344CB8AC3E}">
        <p14:creationId xmlns:p14="http://schemas.microsoft.com/office/powerpoint/2010/main" val="68594326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ream discharge measure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942" y="245529"/>
            <a:ext cx="4608058" cy="3012305"/>
          </a:xfrm>
          <a:prstGeom prst="rect">
            <a:avLst/>
          </a:prstGeom>
        </p:spPr>
      </p:pic>
      <p:pic>
        <p:nvPicPr>
          <p:cNvPr id="2" name="Picture 1" descr="stream rating curv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5942" y="3251200"/>
            <a:ext cx="4608057" cy="2444290"/>
          </a:xfrm>
          <a:prstGeom prst="rect">
            <a:avLst/>
          </a:prstGeom>
        </p:spPr>
      </p:pic>
      <p:sp>
        <p:nvSpPr>
          <p:cNvPr id="180" name="Right Arrow 179"/>
          <p:cNvSpPr/>
          <p:nvPr/>
        </p:nvSpPr>
        <p:spPr bwMode="auto">
          <a:xfrm rot="20253305">
            <a:off x="3636528" y="2469660"/>
            <a:ext cx="2044774" cy="461796"/>
          </a:xfrm>
          <a:prstGeom prst="rightArrow">
            <a:avLst/>
          </a:prstGeom>
          <a:gradFill flip="none" rotWithShape="1">
            <a:gsLst>
              <a:gs pos="66000">
                <a:schemeClr val="tx2">
                  <a:lumMod val="25000"/>
                  <a:lumOff val="75000"/>
                </a:schemeClr>
              </a:gs>
              <a:gs pos="100000">
                <a:srgbClr val="FFFFFF"/>
              </a:gs>
            </a:gsLst>
            <a:lin ang="0" scaled="1"/>
            <a:tileRect/>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latin typeface="Arial" charset="0"/>
                <a:ea typeface="ＭＳ Ｐゴシック" pitchFamily="16" charset="-128"/>
                <a:cs typeface="ＭＳ Ｐゴシック" pitchFamily="-97" charset="-128"/>
              </a:rPr>
              <a:t>(Stage, Discharge) pair</a:t>
            </a:r>
            <a:endParaRPr lang="en-US" sz="1400" b="1" dirty="0">
              <a:solidFill>
                <a:srgbClr val="000000"/>
              </a:solidFill>
              <a:latin typeface="Arial" charset="0"/>
              <a:ea typeface="ＭＳ Ｐゴシック" pitchFamily="16" charset="-128"/>
              <a:cs typeface="ＭＳ Ｐゴシック" pitchFamily="-97" charset="-128"/>
            </a:endParaRPr>
          </a:p>
        </p:txBody>
      </p:sp>
      <p:grpSp>
        <p:nvGrpSpPr>
          <p:cNvPr id="12" name="Group 11"/>
          <p:cNvGrpSpPr/>
          <p:nvPr/>
        </p:nvGrpSpPr>
        <p:grpSpPr>
          <a:xfrm>
            <a:off x="432273" y="1335705"/>
            <a:ext cx="3337570" cy="3913188"/>
            <a:chOff x="432273" y="1335705"/>
            <a:chExt cx="3337570" cy="3913188"/>
          </a:xfrm>
        </p:grpSpPr>
        <p:grpSp>
          <p:nvGrpSpPr>
            <p:cNvPr id="9" name="Group 8"/>
            <p:cNvGrpSpPr/>
            <p:nvPr/>
          </p:nvGrpSpPr>
          <p:grpSpPr>
            <a:xfrm>
              <a:off x="2332511" y="2886693"/>
              <a:ext cx="1437332" cy="514350"/>
              <a:chOff x="2332511" y="2886693"/>
              <a:chExt cx="1437332" cy="514350"/>
            </a:xfrm>
          </p:grpSpPr>
          <p:sp>
            <p:nvSpPr>
              <p:cNvPr id="313" name="Rectangle 63"/>
              <p:cNvSpPr>
                <a:spLocks noChangeArrowheads="1"/>
              </p:cNvSpPr>
              <p:nvPr/>
            </p:nvSpPr>
            <p:spPr bwMode="auto">
              <a:xfrm>
                <a:off x="2332511" y="2886693"/>
                <a:ext cx="1280918" cy="514350"/>
              </a:xfrm>
              <a:prstGeom prst="rect">
                <a:avLst/>
              </a:prstGeom>
              <a:gradFill flip="none" rotWithShape="1">
                <a:gsLst>
                  <a:gs pos="100000">
                    <a:srgbClr val="FFFFFF"/>
                  </a:gs>
                  <a:gs pos="98000">
                    <a:schemeClr val="tx2">
                      <a:lumMod val="25000"/>
                      <a:lumOff val="75000"/>
                    </a:schemeClr>
                  </a:gs>
                  <a:gs pos="99000">
                    <a:schemeClr val="tx2">
                      <a:lumMod val="10000"/>
                      <a:lumOff val="90000"/>
                    </a:schemeClr>
                  </a:gs>
                </a:gsLst>
                <a:lin ang="0" scaled="1"/>
                <a:tileRect/>
              </a:grad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14" name="Rectangle 64"/>
              <p:cNvSpPr>
                <a:spLocks noChangeArrowheads="1"/>
              </p:cNvSpPr>
              <p:nvPr/>
            </p:nvSpPr>
            <p:spPr bwMode="auto">
              <a:xfrm>
                <a:off x="2472643" y="2946763"/>
                <a:ext cx="1297200" cy="15398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dirty="0" err="1">
                    <a:solidFill>
                      <a:srgbClr val="000000"/>
                    </a:solidFill>
                    <a:latin typeface="Arial" pitchFamily="34" charset="0"/>
                    <a:ea typeface="ＭＳ Ｐゴシック"/>
                    <a:cs typeface="ＭＳ Ｐゴシック"/>
                  </a:rPr>
                  <a:t>GF_PropertyType</a:t>
                </a:r>
                <a:endParaRPr lang="en-US" dirty="0">
                  <a:solidFill>
                    <a:srgbClr val="000000"/>
                  </a:solidFill>
                  <a:latin typeface="Arial" pitchFamily="34" charset="0"/>
                  <a:ea typeface="ＭＳ Ｐゴシック"/>
                  <a:cs typeface="ＭＳ Ｐゴシック"/>
                </a:endParaRPr>
              </a:p>
            </p:txBody>
          </p:sp>
          <p:sp>
            <p:nvSpPr>
              <p:cNvPr id="315" name="Line 65"/>
              <p:cNvSpPr>
                <a:spLocks noChangeShapeType="1"/>
              </p:cNvSpPr>
              <p:nvPr/>
            </p:nvSpPr>
            <p:spPr bwMode="auto">
              <a:xfrm>
                <a:off x="2332511" y="3172443"/>
                <a:ext cx="1280918"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grpSp>
        <p:grpSp>
          <p:nvGrpSpPr>
            <p:cNvPr id="11" name="Group 10"/>
            <p:cNvGrpSpPr/>
            <p:nvPr/>
          </p:nvGrpSpPr>
          <p:grpSpPr>
            <a:xfrm>
              <a:off x="432273" y="1335705"/>
              <a:ext cx="3223580" cy="3913188"/>
              <a:chOff x="432273" y="1335705"/>
              <a:chExt cx="3223580" cy="3913188"/>
            </a:xfrm>
          </p:grpSpPr>
          <p:grpSp>
            <p:nvGrpSpPr>
              <p:cNvPr id="176" name="Group 271"/>
              <p:cNvGrpSpPr>
                <a:grpSpLocks/>
              </p:cNvGrpSpPr>
              <p:nvPr/>
            </p:nvGrpSpPr>
            <p:grpSpPr bwMode="auto">
              <a:xfrm>
                <a:off x="432273" y="2848593"/>
                <a:ext cx="1574800" cy="1152525"/>
                <a:chOff x="3464" y="2111"/>
                <a:chExt cx="1074" cy="726"/>
              </a:xfrm>
            </p:grpSpPr>
            <p:sp>
              <p:nvSpPr>
                <p:cNvPr id="316" name="Rectangle 12"/>
                <p:cNvSpPr>
                  <a:spLocks noChangeArrowheads="1"/>
                </p:cNvSpPr>
                <p:nvPr/>
              </p:nvSpPr>
              <p:spPr bwMode="auto">
                <a:xfrm>
                  <a:off x="3482" y="2129"/>
                  <a:ext cx="1056" cy="708"/>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17" name="Rectangle 13"/>
                <p:cNvSpPr>
                  <a:spLocks noChangeArrowheads="1"/>
                </p:cNvSpPr>
                <p:nvPr/>
              </p:nvSpPr>
              <p:spPr bwMode="auto">
                <a:xfrm>
                  <a:off x="3464" y="2111"/>
                  <a:ext cx="36" cy="708"/>
                </a:xfrm>
                <a:prstGeom prst="rect">
                  <a:avLst/>
                </a:prstGeom>
                <a:solidFill>
                  <a:srgbClr val="E8CDC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18" name="Rectangle 14"/>
                <p:cNvSpPr>
                  <a:spLocks noChangeArrowheads="1"/>
                </p:cNvSpPr>
                <p:nvPr/>
              </p:nvSpPr>
              <p:spPr bwMode="auto">
                <a:xfrm>
                  <a:off x="3500" y="2111"/>
                  <a:ext cx="42" cy="708"/>
                </a:xfrm>
                <a:prstGeom prst="rect">
                  <a:avLst/>
                </a:prstGeom>
                <a:solidFill>
                  <a:srgbClr val="EACFC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19" name="Rectangle 15"/>
                <p:cNvSpPr>
                  <a:spLocks noChangeArrowheads="1"/>
                </p:cNvSpPr>
                <p:nvPr/>
              </p:nvSpPr>
              <p:spPr bwMode="auto">
                <a:xfrm>
                  <a:off x="3542" y="2111"/>
                  <a:ext cx="48" cy="708"/>
                </a:xfrm>
                <a:prstGeom prst="rect">
                  <a:avLst/>
                </a:prstGeom>
                <a:solidFill>
                  <a:srgbClr val="ECD1C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0" name="Rectangle 16"/>
                <p:cNvSpPr>
                  <a:spLocks noChangeArrowheads="1"/>
                </p:cNvSpPr>
                <p:nvPr/>
              </p:nvSpPr>
              <p:spPr bwMode="auto">
                <a:xfrm>
                  <a:off x="3590" y="2111"/>
                  <a:ext cx="42" cy="708"/>
                </a:xfrm>
                <a:prstGeom prst="rect">
                  <a:avLst/>
                </a:prstGeom>
                <a:solidFill>
                  <a:srgbClr val="EED3D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1" name="Rectangle 17"/>
                <p:cNvSpPr>
                  <a:spLocks noChangeArrowheads="1"/>
                </p:cNvSpPr>
                <p:nvPr/>
              </p:nvSpPr>
              <p:spPr bwMode="auto">
                <a:xfrm>
                  <a:off x="3632" y="2111"/>
                  <a:ext cx="42" cy="708"/>
                </a:xfrm>
                <a:prstGeom prst="rect">
                  <a:avLst/>
                </a:prstGeom>
                <a:solidFill>
                  <a:srgbClr val="F0D5D2"/>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2" name="Rectangle 18"/>
                <p:cNvSpPr>
                  <a:spLocks noChangeArrowheads="1"/>
                </p:cNvSpPr>
                <p:nvPr/>
              </p:nvSpPr>
              <p:spPr bwMode="auto">
                <a:xfrm>
                  <a:off x="3674" y="2111"/>
                  <a:ext cx="48" cy="708"/>
                </a:xfrm>
                <a:prstGeom prst="rect">
                  <a:avLst/>
                </a:prstGeom>
                <a:solidFill>
                  <a:srgbClr val="F2D7D4"/>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3" name="Rectangle 19"/>
                <p:cNvSpPr>
                  <a:spLocks noChangeArrowheads="1"/>
                </p:cNvSpPr>
                <p:nvPr/>
              </p:nvSpPr>
              <p:spPr bwMode="auto">
                <a:xfrm>
                  <a:off x="3722" y="2111"/>
                  <a:ext cx="60" cy="708"/>
                </a:xfrm>
                <a:prstGeom prst="rect">
                  <a:avLst/>
                </a:prstGeom>
                <a:solidFill>
                  <a:srgbClr val="F4D9D6"/>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4" name="Rectangle 20"/>
                <p:cNvSpPr>
                  <a:spLocks noChangeArrowheads="1"/>
                </p:cNvSpPr>
                <p:nvPr/>
              </p:nvSpPr>
              <p:spPr bwMode="auto">
                <a:xfrm>
                  <a:off x="3782" y="2111"/>
                  <a:ext cx="48" cy="708"/>
                </a:xfrm>
                <a:prstGeom prst="rect">
                  <a:avLst/>
                </a:prstGeom>
                <a:solidFill>
                  <a:srgbClr val="F6DBD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5" name="Rectangle 21"/>
                <p:cNvSpPr>
                  <a:spLocks noChangeArrowheads="1"/>
                </p:cNvSpPr>
                <p:nvPr/>
              </p:nvSpPr>
              <p:spPr bwMode="auto">
                <a:xfrm>
                  <a:off x="3830" y="2111"/>
                  <a:ext cx="42" cy="708"/>
                </a:xfrm>
                <a:prstGeom prst="rect">
                  <a:avLst/>
                </a:prstGeom>
                <a:solidFill>
                  <a:srgbClr val="F8DDD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6" name="Rectangle 22"/>
                <p:cNvSpPr>
                  <a:spLocks noChangeArrowheads="1"/>
                </p:cNvSpPr>
                <p:nvPr/>
              </p:nvSpPr>
              <p:spPr bwMode="auto">
                <a:xfrm>
                  <a:off x="3872" y="2111"/>
                  <a:ext cx="48" cy="708"/>
                </a:xfrm>
                <a:prstGeom prst="rect">
                  <a:avLst/>
                </a:prstGeom>
                <a:solidFill>
                  <a:srgbClr val="FADFD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7" name="Rectangle 23"/>
                <p:cNvSpPr>
                  <a:spLocks noChangeArrowheads="1"/>
                </p:cNvSpPr>
                <p:nvPr/>
              </p:nvSpPr>
              <p:spPr bwMode="auto">
                <a:xfrm>
                  <a:off x="3920" y="2111"/>
                  <a:ext cx="42" cy="708"/>
                </a:xfrm>
                <a:prstGeom prst="rect">
                  <a:avLst/>
                </a:prstGeom>
                <a:solidFill>
                  <a:srgbClr val="FCE1D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8" name="Rectangle 24"/>
                <p:cNvSpPr>
                  <a:spLocks noChangeArrowheads="1"/>
                </p:cNvSpPr>
                <p:nvPr/>
              </p:nvSpPr>
              <p:spPr bwMode="auto">
                <a:xfrm>
                  <a:off x="3962" y="2111"/>
                  <a:ext cx="558" cy="708"/>
                </a:xfrm>
                <a:prstGeom prst="rect">
                  <a:avLst/>
                </a:prstGeom>
                <a:solidFill>
                  <a:srgbClr val="FFE4E1"/>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9" name="Rectangle 25"/>
                <p:cNvSpPr>
                  <a:spLocks noChangeArrowheads="1"/>
                </p:cNvSpPr>
                <p:nvPr/>
              </p:nvSpPr>
              <p:spPr bwMode="auto">
                <a:xfrm>
                  <a:off x="3464" y="2111"/>
                  <a:ext cx="1056" cy="708"/>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30" name="Rectangle 26"/>
                <p:cNvSpPr>
                  <a:spLocks noChangeArrowheads="1"/>
                </p:cNvSpPr>
                <p:nvPr/>
              </p:nvSpPr>
              <p:spPr bwMode="auto">
                <a:xfrm>
                  <a:off x="3704" y="2165"/>
                  <a:ext cx="659"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latin typeface="Arial" pitchFamily="34" charset="0"/>
                      <a:ea typeface="ＭＳ Ｐゴシック"/>
                      <a:cs typeface="ＭＳ Ｐゴシック"/>
                    </a:rPr>
                    <a:t>OM_Observation</a:t>
                  </a:r>
                  <a:endParaRPr lang="en-US">
                    <a:solidFill>
                      <a:srgbClr val="000000"/>
                    </a:solidFill>
                    <a:latin typeface="Arial" pitchFamily="34" charset="0"/>
                    <a:ea typeface="ＭＳ Ｐゴシック"/>
                    <a:cs typeface="ＭＳ Ｐゴシック"/>
                  </a:endParaRPr>
                </a:p>
              </p:txBody>
            </p:sp>
            <p:sp>
              <p:nvSpPr>
                <p:cNvPr id="331" name="Line 27"/>
                <p:cNvSpPr>
                  <a:spLocks noChangeShapeType="1"/>
                </p:cNvSpPr>
                <p:nvPr/>
              </p:nvSpPr>
              <p:spPr bwMode="auto">
                <a:xfrm>
                  <a:off x="3464" y="2291"/>
                  <a:ext cx="1056"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332" name="Rectangle 28"/>
                <p:cNvSpPr>
                  <a:spLocks noChangeArrowheads="1"/>
                </p:cNvSpPr>
                <p:nvPr/>
              </p:nvSpPr>
              <p:spPr bwMode="auto">
                <a:xfrm>
                  <a:off x="3494" y="2315"/>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333" name="Rectangle 29"/>
                <p:cNvSpPr>
                  <a:spLocks noChangeArrowheads="1"/>
                </p:cNvSpPr>
                <p:nvPr/>
              </p:nvSpPr>
              <p:spPr bwMode="auto">
                <a:xfrm>
                  <a:off x="3620" y="2315"/>
                  <a:ext cx="701"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dirty="0" err="1">
                      <a:solidFill>
                        <a:srgbClr val="8B0000"/>
                      </a:solidFill>
                      <a:latin typeface="Arial" pitchFamily="34" charset="0"/>
                      <a:ea typeface="ＭＳ Ｐゴシック"/>
                      <a:cs typeface="ＭＳ Ｐゴシック"/>
                    </a:rPr>
                    <a:t>phenomenonTime</a:t>
                  </a:r>
                  <a:endParaRPr lang="en-US" dirty="0">
                    <a:solidFill>
                      <a:srgbClr val="000000"/>
                    </a:solidFill>
                    <a:latin typeface="Arial" pitchFamily="34" charset="0"/>
                    <a:ea typeface="ＭＳ Ｐゴシック"/>
                    <a:cs typeface="ＭＳ Ｐゴシック"/>
                  </a:endParaRPr>
                </a:p>
              </p:txBody>
            </p:sp>
            <p:sp>
              <p:nvSpPr>
                <p:cNvPr id="334" name="Rectangle 30"/>
                <p:cNvSpPr>
                  <a:spLocks noChangeArrowheads="1"/>
                </p:cNvSpPr>
                <p:nvPr/>
              </p:nvSpPr>
              <p:spPr bwMode="auto">
                <a:xfrm>
                  <a:off x="3494" y="2411"/>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335" name="Rectangle 31"/>
                <p:cNvSpPr>
                  <a:spLocks noChangeArrowheads="1"/>
                </p:cNvSpPr>
                <p:nvPr/>
              </p:nvSpPr>
              <p:spPr bwMode="auto">
                <a:xfrm>
                  <a:off x="3620" y="2411"/>
                  <a:ext cx="408"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ea typeface="ＭＳ Ｐゴシック"/>
                      <a:cs typeface="ＭＳ Ｐゴシック"/>
                    </a:rPr>
                    <a:t>resultTime</a:t>
                  </a:r>
                  <a:endParaRPr lang="en-US">
                    <a:solidFill>
                      <a:srgbClr val="000000"/>
                    </a:solidFill>
                    <a:latin typeface="Arial" pitchFamily="34" charset="0"/>
                    <a:ea typeface="ＭＳ Ｐゴシック"/>
                    <a:cs typeface="ＭＳ Ｐゴシック"/>
                  </a:endParaRPr>
                </a:p>
              </p:txBody>
            </p:sp>
            <p:sp>
              <p:nvSpPr>
                <p:cNvPr id="336" name="Rectangle 32"/>
                <p:cNvSpPr>
                  <a:spLocks noChangeArrowheads="1"/>
                </p:cNvSpPr>
                <p:nvPr/>
              </p:nvSpPr>
              <p:spPr bwMode="auto">
                <a:xfrm>
                  <a:off x="3494" y="2507"/>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337" name="Rectangle 33"/>
                <p:cNvSpPr>
                  <a:spLocks noChangeArrowheads="1"/>
                </p:cNvSpPr>
                <p:nvPr/>
              </p:nvSpPr>
              <p:spPr bwMode="auto">
                <a:xfrm>
                  <a:off x="3620" y="2507"/>
                  <a:ext cx="591"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ea typeface="ＭＳ Ｐゴシック"/>
                      <a:cs typeface="ＭＳ Ｐゴシック"/>
                    </a:rPr>
                    <a:t>validTime [0..1]</a:t>
                  </a:r>
                  <a:endParaRPr lang="en-US">
                    <a:solidFill>
                      <a:srgbClr val="000000"/>
                    </a:solidFill>
                    <a:latin typeface="Arial" pitchFamily="34" charset="0"/>
                    <a:ea typeface="ＭＳ Ｐゴシック"/>
                    <a:cs typeface="ＭＳ Ｐゴシック"/>
                  </a:endParaRPr>
                </a:p>
              </p:txBody>
            </p:sp>
            <p:sp>
              <p:nvSpPr>
                <p:cNvPr id="338" name="Rectangle 34"/>
                <p:cNvSpPr>
                  <a:spLocks noChangeArrowheads="1"/>
                </p:cNvSpPr>
                <p:nvPr/>
              </p:nvSpPr>
              <p:spPr bwMode="auto">
                <a:xfrm>
                  <a:off x="3494" y="2603"/>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339" name="Rectangle 35"/>
                <p:cNvSpPr>
                  <a:spLocks noChangeArrowheads="1"/>
                </p:cNvSpPr>
                <p:nvPr/>
              </p:nvSpPr>
              <p:spPr bwMode="auto">
                <a:xfrm>
                  <a:off x="3620" y="2603"/>
                  <a:ext cx="687"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ea typeface="ＭＳ Ｐゴシック"/>
                      <a:cs typeface="ＭＳ Ｐゴシック"/>
                    </a:rPr>
                    <a:t>resultQuality [0..*]</a:t>
                  </a:r>
                  <a:endParaRPr lang="en-US">
                    <a:solidFill>
                      <a:srgbClr val="000000"/>
                    </a:solidFill>
                    <a:latin typeface="Arial" pitchFamily="34" charset="0"/>
                    <a:ea typeface="ＭＳ Ｐゴシック"/>
                    <a:cs typeface="ＭＳ Ｐゴシック"/>
                  </a:endParaRPr>
                </a:p>
              </p:txBody>
            </p:sp>
            <p:sp>
              <p:nvSpPr>
                <p:cNvPr id="340" name="Rectangle 36"/>
                <p:cNvSpPr>
                  <a:spLocks noChangeArrowheads="1"/>
                </p:cNvSpPr>
                <p:nvPr/>
              </p:nvSpPr>
              <p:spPr bwMode="auto">
                <a:xfrm>
                  <a:off x="3494" y="2699"/>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341" name="Rectangle 37"/>
                <p:cNvSpPr>
                  <a:spLocks noChangeArrowheads="1"/>
                </p:cNvSpPr>
                <p:nvPr/>
              </p:nvSpPr>
              <p:spPr bwMode="auto">
                <a:xfrm>
                  <a:off x="3620" y="2699"/>
                  <a:ext cx="599"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ea typeface="ＭＳ Ｐゴシック"/>
                      <a:cs typeface="ＭＳ Ｐゴシック"/>
                    </a:rPr>
                    <a:t>parameter [0..*]</a:t>
                  </a:r>
                  <a:endParaRPr lang="en-US">
                    <a:solidFill>
                      <a:srgbClr val="000000"/>
                    </a:solidFill>
                    <a:latin typeface="Arial" pitchFamily="34" charset="0"/>
                    <a:ea typeface="ＭＳ Ｐゴシック"/>
                    <a:cs typeface="ＭＳ Ｐゴシック"/>
                  </a:endParaRPr>
                </a:p>
              </p:txBody>
            </p:sp>
          </p:grpSp>
          <p:grpSp>
            <p:nvGrpSpPr>
              <p:cNvPr id="178" name="Group 264"/>
              <p:cNvGrpSpPr>
                <a:grpSpLocks/>
              </p:cNvGrpSpPr>
              <p:nvPr/>
            </p:nvGrpSpPr>
            <p:grpSpPr bwMode="auto">
              <a:xfrm>
                <a:off x="2192811" y="1335705"/>
                <a:ext cx="1066800" cy="542925"/>
                <a:chOff x="1790" y="2225"/>
                <a:chExt cx="606" cy="342"/>
              </a:xfrm>
            </p:grpSpPr>
            <p:sp>
              <p:nvSpPr>
                <p:cNvPr id="260" name="Rectangle 66"/>
                <p:cNvSpPr>
                  <a:spLocks noChangeArrowheads="1"/>
                </p:cNvSpPr>
                <p:nvPr/>
              </p:nvSpPr>
              <p:spPr bwMode="auto">
                <a:xfrm>
                  <a:off x="1808" y="2243"/>
                  <a:ext cx="588" cy="324"/>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61" name="Rectangle 67"/>
                <p:cNvSpPr>
                  <a:spLocks noChangeArrowheads="1"/>
                </p:cNvSpPr>
                <p:nvPr/>
              </p:nvSpPr>
              <p:spPr bwMode="auto">
                <a:xfrm>
                  <a:off x="1790" y="2225"/>
                  <a:ext cx="12" cy="324"/>
                </a:xfrm>
                <a:prstGeom prst="rect">
                  <a:avLst/>
                </a:prstGeom>
                <a:solidFill>
                  <a:srgbClr val="E8E8C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62" name="Rectangle 68"/>
                <p:cNvSpPr>
                  <a:spLocks noChangeArrowheads="1"/>
                </p:cNvSpPr>
                <p:nvPr/>
              </p:nvSpPr>
              <p:spPr bwMode="auto">
                <a:xfrm>
                  <a:off x="1802" y="2225"/>
                  <a:ext cx="12" cy="324"/>
                </a:xfrm>
                <a:prstGeom prst="rect">
                  <a:avLst/>
                </a:prstGeom>
                <a:solidFill>
                  <a:srgbClr val="E9E9C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63" name="Rectangle 69"/>
                <p:cNvSpPr>
                  <a:spLocks noChangeArrowheads="1"/>
                </p:cNvSpPr>
                <p:nvPr/>
              </p:nvSpPr>
              <p:spPr bwMode="auto">
                <a:xfrm>
                  <a:off x="1814" y="2225"/>
                  <a:ext cx="12" cy="324"/>
                </a:xfrm>
                <a:prstGeom prst="rect">
                  <a:avLst/>
                </a:prstGeom>
                <a:solidFill>
                  <a:srgbClr val="EAEAC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64" name="Rectangle 70"/>
                <p:cNvSpPr>
                  <a:spLocks noChangeArrowheads="1"/>
                </p:cNvSpPr>
                <p:nvPr/>
              </p:nvSpPr>
              <p:spPr bwMode="auto">
                <a:xfrm>
                  <a:off x="1826" y="2225"/>
                  <a:ext cx="12" cy="324"/>
                </a:xfrm>
                <a:prstGeom prst="rect">
                  <a:avLst/>
                </a:prstGeom>
                <a:solidFill>
                  <a:srgbClr val="EBEBC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65" name="Rectangle 71"/>
                <p:cNvSpPr>
                  <a:spLocks noChangeArrowheads="1"/>
                </p:cNvSpPr>
                <p:nvPr/>
              </p:nvSpPr>
              <p:spPr bwMode="auto">
                <a:xfrm>
                  <a:off x="1838" y="2225"/>
                  <a:ext cx="12" cy="324"/>
                </a:xfrm>
                <a:prstGeom prst="rect">
                  <a:avLst/>
                </a:prstGeom>
                <a:solidFill>
                  <a:srgbClr val="ECECC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66" name="Rectangle 72"/>
                <p:cNvSpPr>
                  <a:spLocks noChangeArrowheads="1"/>
                </p:cNvSpPr>
                <p:nvPr/>
              </p:nvSpPr>
              <p:spPr bwMode="auto">
                <a:xfrm>
                  <a:off x="1850" y="2225"/>
                  <a:ext cx="12" cy="324"/>
                </a:xfrm>
                <a:prstGeom prst="rect">
                  <a:avLst/>
                </a:prstGeom>
                <a:solidFill>
                  <a:srgbClr val="EDEDC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67" name="Rectangle 73"/>
                <p:cNvSpPr>
                  <a:spLocks noChangeArrowheads="1"/>
                </p:cNvSpPr>
                <p:nvPr/>
              </p:nvSpPr>
              <p:spPr bwMode="auto">
                <a:xfrm>
                  <a:off x="1862" y="2225"/>
                  <a:ext cx="12" cy="324"/>
                </a:xfrm>
                <a:prstGeom prst="rect">
                  <a:avLst/>
                </a:prstGeom>
                <a:solidFill>
                  <a:srgbClr val="EEEEC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68" name="Rectangle 74"/>
                <p:cNvSpPr>
                  <a:spLocks noChangeArrowheads="1"/>
                </p:cNvSpPr>
                <p:nvPr/>
              </p:nvSpPr>
              <p:spPr bwMode="auto">
                <a:xfrm>
                  <a:off x="1874" y="2225"/>
                  <a:ext cx="12" cy="324"/>
                </a:xfrm>
                <a:prstGeom prst="rect">
                  <a:avLst/>
                </a:prstGeom>
                <a:solidFill>
                  <a:srgbClr val="EFEFD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69" name="Rectangle 75"/>
                <p:cNvSpPr>
                  <a:spLocks noChangeArrowheads="1"/>
                </p:cNvSpPr>
                <p:nvPr/>
              </p:nvSpPr>
              <p:spPr bwMode="auto">
                <a:xfrm>
                  <a:off x="1886" y="2225"/>
                  <a:ext cx="12" cy="324"/>
                </a:xfrm>
                <a:prstGeom prst="rect">
                  <a:avLst/>
                </a:prstGeom>
                <a:solidFill>
                  <a:srgbClr val="F0F0D1"/>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0" name="Rectangle 76"/>
                <p:cNvSpPr>
                  <a:spLocks noChangeArrowheads="1"/>
                </p:cNvSpPr>
                <p:nvPr/>
              </p:nvSpPr>
              <p:spPr bwMode="auto">
                <a:xfrm>
                  <a:off x="1898" y="2225"/>
                  <a:ext cx="12" cy="324"/>
                </a:xfrm>
                <a:prstGeom prst="rect">
                  <a:avLst/>
                </a:prstGeom>
                <a:solidFill>
                  <a:srgbClr val="F1F1D2"/>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1" name="Rectangle 77"/>
                <p:cNvSpPr>
                  <a:spLocks noChangeArrowheads="1"/>
                </p:cNvSpPr>
                <p:nvPr/>
              </p:nvSpPr>
              <p:spPr bwMode="auto">
                <a:xfrm>
                  <a:off x="1910" y="2225"/>
                  <a:ext cx="12" cy="324"/>
                </a:xfrm>
                <a:prstGeom prst="rect">
                  <a:avLst/>
                </a:prstGeom>
                <a:solidFill>
                  <a:srgbClr val="F2F2D3"/>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2" name="Rectangle 78"/>
                <p:cNvSpPr>
                  <a:spLocks noChangeArrowheads="1"/>
                </p:cNvSpPr>
                <p:nvPr/>
              </p:nvSpPr>
              <p:spPr bwMode="auto">
                <a:xfrm>
                  <a:off x="1922" y="2225"/>
                  <a:ext cx="12" cy="324"/>
                </a:xfrm>
                <a:prstGeom prst="rect">
                  <a:avLst/>
                </a:prstGeom>
                <a:solidFill>
                  <a:srgbClr val="F3F3D4"/>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3" name="Rectangle 79"/>
                <p:cNvSpPr>
                  <a:spLocks noChangeArrowheads="1"/>
                </p:cNvSpPr>
                <p:nvPr/>
              </p:nvSpPr>
              <p:spPr bwMode="auto">
                <a:xfrm>
                  <a:off x="1934" y="2225"/>
                  <a:ext cx="18" cy="324"/>
                </a:xfrm>
                <a:prstGeom prst="rect">
                  <a:avLst/>
                </a:prstGeom>
                <a:solidFill>
                  <a:srgbClr val="F4F4D5"/>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4" name="Rectangle 80"/>
                <p:cNvSpPr>
                  <a:spLocks noChangeArrowheads="1"/>
                </p:cNvSpPr>
                <p:nvPr/>
              </p:nvSpPr>
              <p:spPr bwMode="auto">
                <a:xfrm>
                  <a:off x="1952" y="2225"/>
                  <a:ext cx="18" cy="324"/>
                </a:xfrm>
                <a:prstGeom prst="rect">
                  <a:avLst/>
                </a:prstGeom>
                <a:solidFill>
                  <a:srgbClr val="F5F5D6"/>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5" name="Rectangle 81"/>
                <p:cNvSpPr>
                  <a:spLocks noChangeArrowheads="1"/>
                </p:cNvSpPr>
                <p:nvPr/>
              </p:nvSpPr>
              <p:spPr bwMode="auto">
                <a:xfrm>
                  <a:off x="1970" y="2225"/>
                  <a:ext cx="12" cy="324"/>
                </a:xfrm>
                <a:prstGeom prst="rect">
                  <a:avLst/>
                </a:prstGeom>
                <a:solidFill>
                  <a:srgbClr val="F6F6D7"/>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6" name="Rectangle 82"/>
                <p:cNvSpPr>
                  <a:spLocks noChangeArrowheads="1"/>
                </p:cNvSpPr>
                <p:nvPr/>
              </p:nvSpPr>
              <p:spPr bwMode="auto">
                <a:xfrm>
                  <a:off x="1982" y="2225"/>
                  <a:ext cx="12" cy="324"/>
                </a:xfrm>
                <a:prstGeom prst="rect">
                  <a:avLst/>
                </a:prstGeom>
                <a:solidFill>
                  <a:srgbClr val="F7F7D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7" name="Rectangle 83"/>
                <p:cNvSpPr>
                  <a:spLocks noChangeArrowheads="1"/>
                </p:cNvSpPr>
                <p:nvPr/>
              </p:nvSpPr>
              <p:spPr bwMode="auto">
                <a:xfrm>
                  <a:off x="1994" y="2225"/>
                  <a:ext cx="12" cy="324"/>
                </a:xfrm>
                <a:prstGeom prst="rect">
                  <a:avLst/>
                </a:prstGeom>
                <a:solidFill>
                  <a:srgbClr val="F8F8D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8" name="Rectangle 84"/>
                <p:cNvSpPr>
                  <a:spLocks noChangeArrowheads="1"/>
                </p:cNvSpPr>
                <p:nvPr/>
              </p:nvSpPr>
              <p:spPr bwMode="auto">
                <a:xfrm>
                  <a:off x="2006" y="2225"/>
                  <a:ext cx="12" cy="324"/>
                </a:xfrm>
                <a:prstGeom prst="rect">
                  <a:avLst/>
                </a:prstGeom>
                <a:solidFill>
                  <a:srgbClr val="F9F9D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9" name="Rectangle 85"/>
                <p:cNvSpPr>
                  <a:spLocks noChangeArrowheads="1"/>
                </p:cNvSpPr>
                <p:nvPr/>
              </p:nvSpPr>
              <p:spPr bwMode="auto">
                <a:xfrm>
                  <a:off x="2018" y="2225"/>
                  <a:ext cx="12" cy="324"/>
                </a:xfrm>
                <a:prstGeom prst="rect">
                  <a:avLst/>
                </a:prstGeom>
                <a:solidFill>
                  <a:srgbClr val="FAFAD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80" name="Rectangle 86"/>
                <p:cNvSpPr>
                  <a:spLocks noChangeArrowheads="1"/>
                </p:cNvSpPr>
                <p:nvPr/>
              </p:nvSpPr>
              <p:spPr bwMode="auto">
                <a:xfrm>
                  <a:off x="2030" y="2225"/>
                  <a:ext cx="12" cy="324"/>
                </a:xfrm>
                <a:prstGeom prst="rect">
                  <a:avLst/>
                </a:prstGeom>
                <a:solidFill>
                  <a:srgbClr val="FBFBD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81" name="Rectangle 87"/>
                <p:cNvSpPr>
                  <a:spLocks noChangeArrowheads="1"/>
                </p:cNvSpPr>
                <p:nvPr/>
              </p:nvSpPr>
              <p:spPr bwMode="auto">
                <a:xfrm>
                  <a:off x="2042" y="2225"/>
                  <a:ext cx="12" cy="324"/>
                </a:xfrm>
                <a:prstGeom prst="rect">
                  <a:avLst/>
                </a:prstGeom>
                <a:solidFill>
                  <a:srgbClr val="FCFCD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82" name="Rectangle 88"/>
                <p:cNvSpPr>
                  <a:spLocks noChangeArrowheads="1"/>
                </p:cNvSpPr>
                <p:nvPr/>
              </p:nvSpPr>
              <p:spPr bwMode="auto">
                <a:xfrm>
                  <a:off x="2054" y="2225"/>
                  <a:ext cx="12" cy="324"/>
                </a:xfrm>
                <a:prstGeom prst="rect">
                  <a:avLst/>
                </a:prstGeom>
                <a:solidFill>
                  <a:srgbClr val="FDFDD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83" name="Rectangle 89"/>
                <p:cNvSpPr>
                  <a:spLocks noChangeArrowheads="1"/>
                </p:cNvSpPr>
                <p:nvPr/>
              </p:nvSpPr>
              <p:spPr bwMode="auto">
                <a:xfrm>
                  <a:off x="2066" y="2225"/>
                  <a:ext cx="12" cy="324"/>
                </a:xfrm>
                <a:prstGeom prst="rect">
                  <a:avLst/>
                </a:prstGeom>
                <a:solidFill>
                  <a:srgbClr val="FEFED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84" name="Rectangle 90"/>
                <p:cNvSpPr>
                  <a:spLocks noChangeArrowheads="1"/>
                </p:cNvSpPr>
                <p:nvPr/>
              </p:nvSpPr>
              <p:spPr bwMode="auto">
                <a:xfrm>
                  <a:off x="2078" y="2225"/>
                  <a:ext cx="300" cy="324"/>
                </a:xfrm>
                <a:prstGeom prst="rect">
                  <a:avLst/>
                </a:prstGeom>
                <a:solidFill>
                  <a:srgbClr val="FFFFE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85" name="Rectangle 91"/>
                <p:cNvSpPr>
                  <a:spLocks noChangeArrowheads="1"/>
                </p:cNvSpPr>
                <p:nvPr/>
              </p:nvSpPr>
              <p:spPr bwMode="auto">
                <a:xfrm>
                  <a:off x="1790" y="2225"/>
                  <a:ext cx="588" cy="324"/>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86" name="Rectangle 92"/>
                <p:cNvSpPr>
                  <a:spLocks noChangeArrowheads="1"/>
                </p:cNvSpPr>
                <p:nvPr/>
              </p:nvSpPr>
              <p:spPr bwMode="auto">
                <a:xfrm>
                  <a:off x="1868" y="2279"/>
                  <a:ext cx="493"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latin typeface="Arial" pitchFamily="34" charset="0"/>
                      <a:ea typeface="ＭＳ Ｐゴシック"/>
                      <a:cs typeface="ＭＳ Ｐゴシック"/>
                    </a:rPr>
                    <a:t>GFI_Feature</a:t>
                  </a:r>
                  <a:endParaRPr lang="en-US">
                    <a:solidFill>
                      <a:srgbClr val="000000"/>
                    </a:solidFill>
                    <a:latin typeface="Arial" pitchFamily="34" charset="0"/>
                    <a:ea typeface="ＭＳ Ｐゴシック"/>
                    <a:cs typeface="ＭＳ Ｐゴシック"/>
                  </a:endParaRPr>
                </a:p>
              </p:txBody>
            </p:sp>
            <p:sp>
              <p:nvSpPr>
                <p:cNvPr id="287" name="Line 93"/>
                <p:cNvSpPr>
                  <a:spLocks noChangeShapeType="1"/>
                </p:cNvSpPr>
                <p:nvPr/>
              </p:nvSpPr>
              <p:spPr bwMode="auto">
                <a:xfrm>
                  <a:off x="1790" y="2405"/>
                  <a:ext cx="588"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grpSp>
          <p:grpSp>
            <p:nvGrpSpPr>
              <p:cNvPr id="179" name="Group 267"/>
              <p:cNvGrpSpPr>
                <a:grpSpLocks/>
              </p:cNvGrpSpPr>
              <p:nvPr/>
            </p:nvGrpSpPr>
            <p:grpSpPr bwMode="auto">
              <a:xfrm>
                <a:off x="556098" y="4696443"/>
                <a:ext cx="1133475" cy="542925"/>
                <a:chOff x="3548" y="3275"/>
                <a:chExt cx="594" cy="342"/>
              </a:xfrm>
            </p:grpSpPr>
            <p:sp>
              <p:nvSpPr>
                <p:cNvPr id="232" name="Rectangle 94"/>
                <p:cNvSpPr>
                  <a:spLocks noChangeArrowheads="1"/>
                </p:cNvSpPr>
                <p:nvPr/>
              </p:nvSpPr>
              <p:spPr bwMode="auto">
                <a:xfrm>
                  <a:off x="3566" y="3293"/>
                  <a:ext cx="576" cy="324"/>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33" name="Rectangle 95"/>
                <p:cNvSpPr>
                  <a:spLocks noChangeArrowheads="1"/>
                </p:cNvSpPr>
                <p:nvPr/>
              </p:nvSpPr>
              <p:spPr bwMode="auto">
                <a:xfrm>
                  <a:off x="3548" y="3275"/>
                  <a:ext cx="12" cy="324"/>
                </a:xfrm>
                <a:prstGeom prst="rect">
                  <a:avLst/>
                </a:prstGeom>
                <a:solidFill>
                  <a:srgbClr val="B582E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34" name="Rectangle 96"/>
                <p:cNvSpPr>
                  <a:spLocks noChangeArrowheads="1"/>
                </p:cNvSpPr>
                <p:nvPr/>
              </p:nvSpPr>
              <p:spPr bwMode="auto">
                <a:xfrm>
                  <a:off x="3560" y="3275"/>
                  <a:ext cx="6" cy="324"/>
                </a:xfrm>
                <a:prstGeom prst="rect">
                  <a:avLst/>
                </a:prstGeom>
                <a:solidFill>
                  <a:srgbClr val="B683E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35" name="Rectangle 97"/>
                <p:cNvSpPr>
                  <a:spLocks noChangeArrowheads="1"/>
                </p:cNvSpPr>
                <p:nvPr/>
              </p:nvSpPr>
              <p:spPr bwMode="auto">
                <a:xfrm>
                  <a:off x="3566" y="3275"/>
                  <a:ext cx="18" cy="324"/>
                </a:xfrm>
                <a:prstGeom prst="rect">
                  <a:avLst/>
                </a:prstGeom>
                <a:solidFill>
                  <a:srgbClr val="B784E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36" name="Rectangle 98"/>
                <p:cNvSpPr>
                  <a:spLocks noChangeArrowheads="1"/>
                </p:cNvSpPr>
                <p:nvPr/>
              </p:nvSpPr>
              <p:spPr bwMode="auto">
                <a:xfrm>
                  <a:off x="3584" y="3275"/>
                  <a:ext cx="12" cy="324"/>
                </a:xfrm>
                <a:prstGeom prst="rect">
                  <a:avLst/>
                </a:prstGeom>
                <a:solidFill>
                  <a:srgbClr val="B885E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37" name="Rectangle 99"/>
                <p:cNvSpPr>
                  <a:spLocks noChangeArrowheads="1"/>
                </p:cNvSpPr>
                <p:nvPr/>
              </p:nvSpPr>
              <p:spPr bwMode="auto">
                <a:xfrm>
                  <a:off x="3596" y="3275"/>
                  <a:ext cx="6" cy="324"/>
                </a:xfrm>
                <a:prstGeom prst="rect">
                  <a:avLst/>
                </a:prstGeom>
                <a:solidFill>
                  <a:srgbClr val="B986E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38" name="Rectangle 100"/>
                <p:cNvSpPr>
                  <a:spLocks noChangeArrowheads="1"/>
                </p:cNvSpPr>
                <p:nvPr/>
              </p:nvSpPr>
              <p:spPr bwMode="auto">
                <a:xfrm>
                  <a:off x="3602" y="3275"/>
                  <a:ext cx="18" cy="324"/>
                </a:xfrm>
                <a:prstGeom prst="rect">
                  <a:avLst/>
                </a:prstGeom>
                <a:solidFill>
                  <a:srgbClr val="BA87E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39" name="Rectangle 101"/>
                <p:cNvSpPr>
                  <a:spLocks noChangeArrowheads="1"/>
                </p:cNvSpPr>
                <p:nvPr/>
              </p:nvSpPr>
              <p:spPr bwMode="auto">
                <a:xfrm>
                  <a:off x="3620" y="3275"/>
                  <a:ext cx="12" cy="324"/>
                </a:xfrm>
                <a:prstGeom prst="rect">
                  <a:avLst/>
                </a:prstGeom>
                <a:solidFill>
                  <a:srgbClr val="BB88E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0" name="Rectangle 102"/>
                <p:cNvSpPr>
                  <a:spLocks noChangeArrowheads="1"/>
                </p:cNvSpPr>
                <p:nvPr/>
              </p:nvSpPr>
              <p:spPr bwMode="auto">
                <a:xfrm>
                  <a:off x="3632" y="3275"/>
                  <a:ext cx="6" cy="324"/>
                </a:xfrm>
                <a:prstGeom prst="rect">
                  <a:avLst/>
                </a:prstGeom>
                <a:solidFill>
                  <a:srgbClr val="BC89E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1" name="Rectangle 103"/>
                <p:cNvSpPr>
                  <a:spLocks noChangeArrowheads="1"/>
                </p:cNvSpPr>
                <p:nvPr/>
              </p:nvSpPr>
              <p:spPr bwMode="auto">
                <a:xfrm>
                  <a:off x="3638" y="3275"/>
                  <a:ext cx="18" cy="324"/>
                </a:xfrm>
                <a:prstGeom prst="rect">
                  <a:avLst/>
                </a:prstGeom>
                <a:solidFill>
                  <a:srgbClr val="BD8AF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2" name="Rectangle 104"/>
                <p:cNvSpPr>
                  <a:spLocks noChangeArrowheads="1"/>
                </p:cNvSpPr>
                <p:nvPr/>
              </p:nvSpPr>
              <p:spPr bwMode="auto">
                <a:xfrm>
                  <a:off x="3656" y="3275"/>
                  <a:ext cx="12" cy="324"/>
                </a:xfrm>
                <a:prstGeom prst="rect">
                  <a:avLst/>
                </a:prstGeom>
                <a:solidFill>
                  <a:srgbClr val="BE8BF1"/>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3" name="Rectangle 105"/>
                <p:cNvSpPr>
                  <a:spLocks noChangeArrowheads="1"/>
                </p:cNvSpPr>
                <p:nvPr/>
              </p:nvSpPr>
              <p:spPr bwMode="auto">
                <a:xfrm>
                  <a:off x="3668" y="3275"/>
                  <a:ext cx="6" cy="324"/>
                </a:xfrm>
                <a:prstGeom prst="rect">
                  <a:avLst/>
                </a:prstGeom>
                <a:solidFill>
                  <a:srgbClr val="BF8CF2"/>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4" name="Rectangle 106"/>
                <p:cNvSpPr>
                  <a:spLocks noChangeArrowheads="1"/>
                </p:cNvSpPr>
                <p:nvPr/>
              </p:nvSpPr>
              <p:spPr bwMode="auto">
                <a:xfrm>
                  <a:off x="3674" y="3275"/>
                  <a:ext cx="18" cy="324"/>
                </a:xfrm>
                <a:prstGeom prst="rect">
                  <a:avLst/>
                </a:prstGeom>
                <a:solidFill>
                  <a:srgbClr val="C08DF3"/>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5" name="Rectangle 107"/>
                <p:cNvSpPr>
                  <a:spLocks noChangeArrowheads="1"/>
                </p:cNvSpPr>
                <p:nvPr/>
              </p:nvSpPr>
              <p:spPr bwMode="auto">
                <a:xfrm>
                  <a:off x="3692" y="3275"/>
                  <a:ext cx="12" cy="324"/>
                </a:xfrm>
                <a:prstGeom prst="rect">
                  <a:avLst/>
                </a:prstGeom>
                <a:solidFill>
                  <a:srgbClr val="C18EF4"/>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6" name="Rectangle 108"/>
                <p:cNvSpPr>
                  <a:spLocks noChangeArrowheads="1"/>
                </p:cNvSpPr>
                <p:nvPr/>
              </p:nvSpPr>
              <p:spPr bwMode="auto">
                <a:xfrm>
                  <a:off x="3704" y="3275"/>
                  <a:ext cx="18" cy="324"/>
                </a:xfrm>
                <a:prstGeom prst="rect">
                  <a:avLst/>
                </a:prstGeom>
                <a:solidFill>
                  <a:srgbClr val="C28FF5"/>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7" name="Rectangle 109"/>
                <p:cNvSpPr>
                  <a:spLocks noChangeArrowheads="1"/>
                </p:cNvSpPr>
                <p:nvPr/>
              </p:nvSpPr>
              <p:spPr bwMode="auto">
                <a:xfrm>
                  <a:off x="3722" y="3275"/>
                  <a:ext cx="18" cy="324"/>
                </a:xfrm>
                <a:prstGeom prst="rect">
                  <a:avLst/>
                </a:prstGeom>
                <a:solidFill>
                  <a:srgbClr val="C390F6"/>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8" name="Rectangle 110"/>
                <p:cNvSpPr>
                  <a:spLocks noChangeArrowheads="1"/>
                </p:cNvSpPr>
                <p:nvPr/>
              </p:nvSpPr>
              <p:spPr bwMode="auto">
                <a:xfrm>
                  <a:off x="3740" y="3275"/>
                  <a:ext cx="6" cy="324"/>
                </a:xfrm>
                <a:prstGeom prst="rect">
                  <a:avLst/>
                </a:prstGeom>
                <a:solidFill>
                  <a:srgbClr val="C491F7"/>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9" name="Rectangle 111"/>
                <p:cNvSpPr>
                  <a:spLocks noChangeArrowheads="1"/>
                </p:cNvSpPr>
                <p:nvPr/>
              </p:nvSpPr>
              <p:spPr bwMode="auto">
                <a:xfrm>
                  <a:off x="3746" y="3275"/>
                  <a:ext cx="18" cy="324"/>
                </a:xfrm>
                <a:prstGeom prst="rect">
                  <a:avLst/>
                </a:prstGeom>
                <a:solidFill>
                  <a:srgbClr val="C592F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50" name="Rectangle 112"/>
                <p:cNvSpPr>
                  <a:spLocks noChangeArrowheads="1"/>
                </p:cNvSpPr>
                <p:nvPr/>
              </p:nvSpPr>
              <p:spPr bwMode="auto">
                <a:xfrm>
                  <a:off x="3764" y="3275"/>
                  <a:ext cx="12" cy="324"/>
                </a:xfrm>
                <a:prstGeom prst="rect">
                  <a:avLst/>
                </a:prstGeom>
                <a:solidFill>
                  <a:srgbClr val="C693F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51" name="Rectangle 113"/>
                <p:cNvSpPr>
                  <a:spLocks noChangeArrowheads="1"/>
                </p:cNvSpPr>
                <p:nvPr/>
              </p:nvSpPr>
              <p:spPr bwMode="auto">
                <a:xfrm>
                  <a:off x="3776" y="3275"/>
                  <a:ext cx="6" cy="324"/>
                </a:xfrm>
                <a:prstGeom prst="rect">
                  <a:avLst/>
                </a:prstGeom>
                <a:solidFill>
                  <a:srgbClr val="C794F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52" name="Rectangle 114"/>
                <p:cNvSpPr>
                  <a:spLocks noChangeArrowheads="1"/>
                </p:cNvSpPr>
                <p:nvPr/>
              </p:nvSpPr>
              <p:spPr bwMode="auto">
                <a:xfrm>
                  <a:off x="3782" y="3275"/>
                  <a:ext cx="18" cy="324"/>
                </a:xfrm>
                <a:prstGeom prst="rect">
                  <a:avLst/>
                </a:prstGeom>
                <a:solidFill>
                  <a:srgbClr val="C895F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53" name="Rectangle 115"/>
                <p:cNvSpPr>
                  <a:spLocks noChangeArrowheads="1"/>
                </p:cNvSpPr>
                <p:nvPr/>
              </p:nvSpPr>
              <p:spPr bwMode="auto">
                <a:xfrm>
                  <a:off x="3800" y="3275"/>
                  <a:ext cx="12" cy="324"/>
                </a:xfrm>
                <a:prstGeom prst="rect">
                  <a:avLst/>
                </a:prstGeom>
                <a:solidFill>
                  <a:srgbClr val="C996F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54" name="Rectangle 116"/>
                <p:cNvSpPr>
                  <a:spLocks noChangeArrowheads="1"/>
                </p:cNvSpPr>
                <p:nvPr/>
              </p:nvSpPr>
              <p:spPr bwMode="auto">
                <a:xfrm>
                  <a:off x="3812" y="3275"/>
                  <a:ext cx="6" cy="324"/>
                </a:xfrm>
                <a:prstGeom prst="rect">
                  <a:avLst/>
                </a:prstGeom>
                <a:solidFill>
                  <a:srgbClr val="CA97F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55" name="Rectangle 117"/>
                <p:cNvSpPr>
                  <a:spLocks noChangeArrowheads="1"/>
                </p:cNvSpPr>
                <p:nvPr/>
              </p:nvSpPr>
              <p:spPr bwMode="auto">
                <a:xfrm>
                  <a:off x="3818" y="3275"/>
                  <a:ext cx="18" cy="324"/>
                </a:xfrm>
                <a:prstGeom prst="rect">
                  <a:avLst/>
                </a:prstGeom>
                <a:solidFill>
                  <a:srgbClr val="CB98F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56" name="Rectangle 118"/>
                <p:cNvSpPr>
                  <a:spLocks noChangeArrowheads="1"/>
                </p:cNvSpPr>
                <p:nvPr/>
              </p:nvSpPr>
              <p:spPr bwMode="auto">
                <a:xfrm>
                  <a:off x="3836" y="3275"/>
                  <a:ext cx="288" cy="324"/>
                </a:xfrm>
                <a:prstGeom prst="rect">
                  <a:avLst/>
                </a:prstGeom>
                <a:solidFill>
                  <a:srgbClr val="CC99F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57" name="Rectangle 119"/>
                <p:cNvSpPr>
                  <a:spLocks noChangeArrowheads="1"/>
                </p:cNvSpPr>
                <p:nvPr/>
              </p:nvSpPr>
              <p:spPr bwMode="auto">
                <a:xfrm>
                  <a:off x="3548" y="3275"/>
                  <a:ext cx="576" cy="324"/>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58" name="Rectangle 120"/>
                <p:cNvSpPr>
                  <a:spLocks noChangeArrowheads="1"/>
                </p:cNvSpPr>
                <p:nvPr/>
              </p:nvSpPr>
              <p:spPr bwMode="auto">
                <a:xfrm>
                  <a:off x="3614" y="3329"/>
                  <a:ext cx="504"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latin typeface="Arial" pitchFamily="34" charset="0"/>
                      <a:ea typeface="ＭＳ Ｐゴシック"/>
                      <a:cs typeface="ＭＳ Ｐゴシック"/>
                    </a:rPr>
                    <a:t>OM_Process</a:t>
                  </a:r>
                  <a:endParaRPr lang="en-US">
                    <a:solidFill>
                      <a:srgbClr val="000000"/>
                    </a:solidFill>
                    <a:latin typeface="Arial" pitchFamily="34" charset="0"/>
                    <a:ea typeface="ＭＳ Ｐゴシック"/>
                    <a:cs typeface="ＭＳ Ｐゴシック"/>
                  </a:endParaRPr>
                </a:p>
              </p:txBody>
            </p:sp>
            <p:sp>
              <p:nvSpPr>
                <p:cNvPr id="259" name="Line 121"/>
                <p:cNvSpPr>
                  <a:spLocks noChangeShapeType="1"/>
                </p:cNvSpPr>
                <p:nvPr/>
              </p:nvSpPr>
              <p:spPr bwMode="auto">
                <a:xfrm>
                  <a:off x="3548" y="3455"/>
                  <a:ext cx="576"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grpSp>
          <p:grpSp>
            <p:nvGrpSpPr>
              <p:cNvPr id="182" name="Group 268"/>
              <p:cNvGrpSpPr>
                <a:grpSpLocks/>
              </p:cNvGrpSpPr>
              <p:nvPr/>
            </p:nvGrpSpPr>
            <p:grpSpPr bwMode="auto">
              <a:xfrm>
                <a:off x="2437286" y="4705968"/>
                <a:ext cx="809625" cy="542925"/>
                <a:chOff x="4832" y="3281"/>
                <a:chExt cx="552" cy="342"/>
              </a:xfrm>
            </p:grpSpPr>
            <p:sp>
              <p:nvSpPr>
                <p:cNvPr id="204" name="Rectangle 166"/>
                <p:cNvSpPr>
                  <a:spLocks noChangeArrowheads="1"/>
                </p:cNvSpPr>
                <p:nvPr/>
              </p:nvSpPr>
              <p:spPr bwMode="auto">
                <a:xfrm>
                  <a:off x="4850" y="3299"/>
                  <a:ext cx="534" cy="324"/>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05" name="Rectangle 167"/>
                <p:cNvSpPr>
                  <a:spLocks noChangeArrowheads="1"/>
                </p:cNvSpPr>
                <p:nvPr/>
              </p:nvSpPr>
              <p:spPr bwMode="auto">
                <a:xfrm>
                  <a:off x="4832" y="3281"/>
                  <a:ext cx="6" cy="324"/>
                </a:xfrm>
                <a:prstGeom prst="rect">
                  <a:avLst/>
                </a:prstGeom>
                <a:solidFill>
                  <a:srgbClr val="B5E8B5"/>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06" name="Rectangle 168"/>
                <p:cNvSpPr>
                  <a:spLocks noChangeArrowheads="1"/>
                </p:cNvSpPr>
                <p:nvPr/>
              </p:nvSpPr>
              <p:spPr bwMode="auto">
                <a:xfrm>
                  <a:off x="4838" y="3281"/>
                  <a:ext cx="12" cy="324"/>
                </a:xfrm>
                <a:prstGeom prst="rect">
                  <a:avLst/>
                </a:prstGeom>
                <a:solidFill>
                  <a:srgbClr val="B6E9B6"/>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07" name="Rectangle 169"/>
                <p:cNvSpPr>
                  <a:spLocks noChangeArrowheads="1"/>
                </p:cNvSpPr>
                <p:nvPr/>
              </p:nvSpPr>
              <p:spPr bwMode="auto">
                <a:xfrm>
                  <a:off x="4850" y="3281"/>
                  <a:ext cx="12" cy="324"/>
                </a:xfrm>
                <a:prstGeom prst="rect">
                  <a:avLst/>
                </a:prstGeom>
                <a:solidFill>
                  <a:srgbClr val="B7EAB7"/>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08" name="Rectangle 170"/>
                <p:cNvSpPr>
                  <a:spLocks noChangeArrowheads="1"/>
                </p:cNvSpPr>
                <p:nvPr/>
              </p:nvSpPr>
              <p:spPr bwMode="auto">
                <a:xfrm>
                  <a:off x="4862" y="3281"/>
                  <a:ext cx="12" cy="324"/>
                </a:xfrm>
                <a:prstGeom prst="rect">
                  <a:avLst/>
                </a:prstGeom>
                <a:solidFill>
                  <a:srgbClr val="B8EBB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09" name="Rectangle 171"/>
                <p:cNvSpPr>
                  <a:spLocks noChangeArrowheads="1"/>
                </p:cNvSpPr>
                <p:nvPr/>
              </p:nvSpPr>
              <p:spPr bwMode="auto">
                <a:xfrm>
                  <a:off x="4874" y="3281"/>
                  <a:ext cx="12" cy="324"/>
                </a:xfrm>
                <a:prstGeom prst="rect">
                  <a:avLst/>
                </a:prstGeom>
                <a:solidFill>
                  <a:srgbClr val="B9ECB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0" name="Rectangle 172"/>
                <p:cNvSpPr>
                  <a:spLocks noChangeArrowheads="1"/>
                </p:cNvSpPr>
                <p:nvPr/>
              </p:nvSpPr>
              <p:spPr bwMode="auto">
                <a:xfrm>
                  <a:off x="4886" y="3281"/>
                  <a:ext cx="12" cy="324"/>
                </a:xfrm>
                <a:prstGeom prst="rect">
                  <a:avLst/>
                </a:prstGeom>
                <a:solidFill>
                  <a:srgbClr val="BAEDB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1" name="Rectangle 173"/>
                <p:cNvSpPr>
                  <a:spLocks noChangeArrowheads="1"/>
                </p:cNvSpPr>
                <p:nvPr/>
              </p:nvSpPr>
              <p:spPr bwMode="auto">
                <a:xfrm>
                  <a:off x="4898" y="3281"/>
                  <a:ext cx="12" cy="324"/>
                </a:xfrm>
                <a:prstGeom prst="rect">
                  <a:avLst/>
                </a:prstGeom>
                <a:solidFill>
                  <a:srgbClr val="BBEEB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2" name="Rectangle 174"/>
                <p:cNvSpPr>
                  <a:spLocks noChangeArrowheads="1"/>
                </p:cNvSpPr>
                <p:nvPr/>
              </p:nvSpPr>
              <p:spPr bwMode="auto">
                <a:xfrm>
                  <a:off x="4910" y="3281"/>
                  <a:ext cx="6" cy="324"/>
                </a:xfrm>
                <a:prstGeom prst="rect">
                  <a:avLst/>
                </a:prstGeom>
                <a:solidFill>
                  <a:srgbClr val="BCEFB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3" name="Rectangle 175"/>
                <p:cNvSpPr>
                  <a:spLocks noChangeArrowheads="1"/>
                </p:cNvSpPr>
                <p:nvPr/>
              </p:nvSpPr>
              <p:spPr bwMode="auto">
                <a:xfrm>
                  <a:off x="4916" y="3281"/>
                  <a:ext cx="12" cy="324"/>
                </a:xfrm>
                <a:prstGeom prst="rect">
                  <a:avLst/>
                </a:prstGeom>
                <a:solidFill>
                  <a:srgbClr val="BDF0B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4" name="Rectangle 176"/>
                <p:cNvSpPr>
                  <a:spLocks noChangeArrowheads="1"/>
                </p:cNvSpPr>
                <p:nvPr/>
              </p:nvSpPr>
              <p:spPr bwMode="auto">
                <a:xfrm>
                  <a:off x="4928" y="3281"/>
                  <a:ext cx="12" cy="324"/>
                </a:xfrm>
                <a:prstGeom prst="rect">
                  <a:avLst/>
                </a:prstGeom>
                <a:solidFill>
                  <a:srgbClr val="BEF1B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5" name="Rectangle 177"/>
                <p:cNvSpPr>
                  <a:spLocks noChangeArrowheads="1"/>
                </p:cNvSpPr>
                <p:nvPr/>
              </p:nvSpPr>
              <p:spPr bwMode="auto">
                <a:xfrm>
                  <a:off x="4940" y="3281"/>
                  <a:ext cx="12" cy="324"/>
                </a:xfrm>
                <a:prstGeom prst="rect">
                  <a:avLst/>
                </a:prstGeom>
                <a:solidFill>
                  <a:srgbClr val="BFF2B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6" name="Rectangle 178"/>
                <p:cNvSpPr>
                  <a:spLocks noChangeArrowheads="1"/>
                </p:cNvSpPr>
                <p:nvPr/>
              </p:nvSpPr>
              <p:spPr bwMode="auto">
                <a:xfrm>
                  <a:off x="4952" y="3281"/>
                  <a:ext cx="12" cy="324"/>
                </a:xfrm>
                <a:prstGeom prst="rect">
                  <a:avLst/>
                </a:prstGeom>
                <a:solidFill>
                  <a:srgbClr val="C0F3C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7" name="Rectangle 179"/>
                <p:cNvSpPr>
                  <a:spLocks noChangeArrowheads="1"/>
                </p:cNvSpPr>
                <p:nvPr/>
              </p:nvSpPr>
              <p:spPr bwMode="auto">
                <a:xfrm>
                  <a:off x="4964" y="3281"/>
                  <a:ext cx="12" cy="324"/>
                </a:xfrm>
                <a:prstGeom prst="rect">
                  <a:avLst/>
                </a:prstGeom>
                <a:solidFill>
                  <a:srgbClr val="C1F4C1"/>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8" name="Rectangle 180"/>
                <p:cNvSpPr>
                  <a:spLocks noChangeArrowheads="1"/>
                </p:cNvSpPr>
                <p:nvPr/>
              </p:nvSpPr>
              <p:spPr bwMode="auto">
                <a:xfrm>
                  <a:off x="4976" y="3281"/>
                  <a:ext cx="18" cy="324"/>
                </a:xfrm>
                <a:prstGeom prst="rect">
                  <a:avLst/>
                </a:prstGeom>
                <a:solidFill>
                  <a:srgbClr val="C2F5C2"/>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9" name="Rectangle 181"/>
                <p:cNvSpPr>
                  <a:spLocks noChangeArrowheads="1"/>
                </p:cNvSpPr>
                <p:nvPr/>
              </p:nvSpPr>
              <p:spPr bwMode="auto">
                <a:xfrm>
                  <a:off x="4994" y="3281"/>
                  <a:ext cx="12" cy="324"/>
                </a:xfrm>
                <a:prstGeom prst="rect">
                  <a:avLst/>
                </a:prstGeom>
                <a:solidFill>
                  <a:srgbClr val="C3F6C3"/>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0" name="Rectangle 182"/>
                <p:cNvSpPr>
                  <a:spLocks noChangeArrowheads="1"/>
                </p:cNvSpPr>
                <p:nvPr/>
              </p:nvSpPr>
              <p:spPr bwMode="auto">
                <a:xfrm>
                  <a:off x="5006" y="3281"/>
                  <a:ext cx="12" cy="324"/>
                </a:xfrm>
                <a:prstGeom prst="rect">
                  <a:avLst/>
                </a:prstGeom>
                <a:solidFill>
                  <a:srgbClr val="C4F7C4"/>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1" name="Rectangle 183"/>
                <p:cNvSpPr>
                  <a:spLocks noChangeArrowheads="1"/>
                </p:cNvSpPr>
                <p:nvPr/>
              </p:nvSpPr>
              <p:spPr bwMode="auto">
                <a:xfrm>
                  <a:off x="5018" y="3281"/>
                  <a:ext cx="12" cy="324"/>
                </a:xfrm>
                <a:prstGeom prst="rect">
                  <a:avLst/>
                </a:prstGeom>
                <a:solidFill>
                  <a:srgbClr val="C5F8C5"/>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2" name="Rectangle 184"/>
                <p:cNvSpPr>
                  <a:spLocks noChangeArrowheads="1"/>
                </p:cNvSpPr>
                <p:nvPr/>
              </p:nvSpPr>
              <p:spPr bwMode="auto">
                <a:xfrm>
                  <a:off x="5030" y="3281"/>
                  <a:ext cx="12" cy="324"/>
                </a:xfrm>
                <a:prstGeom prst="rect">
                  <a:avLst/>
                </a:prstGeom>
                <a:solidFill>
                  <a:srgbClr val="C6F9C6"/>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3" name="Rectangle 185"/>
                <p:cNvSpPr>
                  <a:spLocks noChangeArrowheads="1"/>
                </p:cNvSpPr>
                <p:nvPr/>
              </p:nvSpPr>
              <p:spPr bwMode="auto">
                <a:xfrm>
                  <a:off x="5042" y="3281"/>
                  <a:ext cx="12" cy="324"/>
                </a:xfrm>
                <a:prstGeom prst="rect">
                  <a:avLst/>
                </a:prstGeom>
                <a:solidFill>
                  <a:srgbClr val="C7FAC7"/>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4" name="Rectangle 186"/>
                <p:cNvSpPr>
                  <a:spLocks noChangeArrowheads="1"/>
                </p:cNvSpPr>
                <p:nvPr/>
              </p:nvSpPr>
              <p:spPr bwMode="auto">
                <a:xfrm>
                  <a:off x="5054" y="3281"/>
                  <a:ext cx="12" cy="324"/>
                </a:xfrm>
                <a:prstGeom prst="rect">
                  <a:avLst/>
                </a:prstGeom>
                <a:solidFill>
                  <a:srgbClr val="C8FBC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5" name="Rectangle 187"/>
                <p:cNvSpPr>
                  <a:spLocks noChangeArrowheads="1"/>
                </p:cNvSpPr>
                <p:nvPr/>
              </p:nvSpPr>
              <p:spPr bwMode="auto">
                <a:xfrm>
                  <a:off x="5066" y="3281"/>
                  <a:ext cx="6" cy="324"/>
                </a:xfrm>
                <a:prstGeom prst="rect">
                  <a:avLst/>
                </a:prstGeom>
                <a:solidFill>
                  <a:srgbClr val="C9FCC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6" name="Rectangle 188"/>
                <p:cNvSpPr>
                  <a:spLocks noChangeArrowheads="1"/>
                </p:cNvSpPr>
                <p:nvPr/>
              </p:nvSpPr>
              <p:spPr bwMode="auto">
                <a:xfrm>
                  <a:off x="5072" y="3281"/>
                  <a:ext cx="12" cy="324"/>
                </a:xfrm>
                <a:prstGeom prst="rect">
                  <a:avLst/>
                </a:prstGeom>
                <a:solidFill>
                  <a:srgbClr val="CAFDC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7" name="Rectangle 189"/>
                <p:cNvSpPr>
                  <a:spLocks noChangeArrowheads="1"/>
                </p:cNvSpPr>
                <p:nvPr/>
              </p:nvSpPr>
              <p:spPr bwMode="auto">
                <a:xfrm>
                  <a:off x="5084" y="3281"/>
                  <a:ext cx="12" cy="324"/>
                </a:xfrm>
                <a:prstGeom prst="rect">
                  <a:avLst/>
                </a:prstGeom>
                <a:solidFill>
                  <a:srgbClr val="CBFEC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8" name="Rectangle 190"/>
                <p:cNvSpPr>
                  <a:spLocks noChangeArrowheads="1"/>
                </p:cNvSpPr>
                <p:nvPr/>
              </p:nvSpPr>
              <p:spPr bwMode="auto">
                <a:xfrm>
                  <a:off x="5096" y="3281"/>
                  <a:ext cx="270" cy="324"/>
                </a:xfrm>
                <a:prstGeom prst="rect">
                  <a:avLst/>
                </a:prstGeom>
                <a:solidFill>
                  <a:srgbClr val="CCFFC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9" name="Rectangle 191"/>
                <p:cNvSpPr>
                  <a:spLocks noChangeArrowheads="1"/>
                </p:cNvSpPr>
                <p:nvPr/>
              </p:nvSpPr>
              <p:spPr bwMode="auto">
                <a:xfrm>
                  <a:off x="4832" y="3281"/>
                  <a:ext cx="534" cy="324"/>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30" name="Rectangle 192"/>
                <p:cNvSpPr>
                  <a:spLocks noChangeArrowheads="1"/>
                </p:cNvSpPr>
                <p:nvPr/>
              </p:nvSpPr>
              <p:spPr bwMode="auto">
                <a:xfrm>
                  <a:off x="5030" y="3335"/>
                  <a:ext cx="150"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latin typeface="Arial" pitchFamily="34" charset="0"/>
                      <a:ea typeface="ＭＳ Ｐゴシック"/>
                      <a:cs typeface="ＭＳ Ｐゴシック"/>
                    </a:rPr>
                    <a:t>Any</a:t>
                  </a:r>
                  <a:endParaRPr lang="en-US">
                    <a:solidFill>
                      <a:srgbClr val="000000"/>
                    </a:solidFill>
                    <a:latin typeface="Arial" pitchFamily="34" charset="0"/>
                    <a:ea typeface="ＭＳ Ｐゴシック"/>
                    <a:cs typeface="ＭＳ Ｐゴシック"/>
                  </a:endParaRPr>
                </a:p>
              </p:txBody>
            </p:sp>
            <p:sp>
              <p:nvSpPr>
                <p:cNvPr id="231" name="Line 193"/>
                <p:cNvSpPr>
                  <a:spLocks noChangeShapeType="1"/>
                </p:cNvSpPr>
                <p:nvPr/>
              </p:nvSpPr>
              <p:spPr bwMode="auto">
                <a:xfrm>
                  <a:off x="4832" y="3461"/>
                  <a:ext cx="534"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grpSp>
          <p:grpSp>
            <p:nvGrpSpPr>
              <p:cNvPr id="183" name="Group 273"/>
              <p:cNvGrpSpPr>
                <a:grpSpLocks/>
              </p:cNvGrpSpPr>
              <p:nvPr/>
            </p:nvGrpSpPr>
            <p:grpSpPr bwMode="auto">
              <a:xfrm>
                <a:off x="1989611" y="3201018"/>
                <a:ext cx="1546225" cy="431800"/>
                <a:chOff x="4526" y="2333"/>
                <a:chExt cx="1055" cy="272"/>
              </a:xfrm>
            </p:grpSpPr>
            <p:sp>
              <p:nvSpPr>
                <p:cNvPr id="200" name="Line 225"/>
                <p:cNvSpPr>
                  <a:spLocks noChangeShapeType="1"/>
                </p:cNvSpPr>
                <p:nvPr/>
              </p:nvSpPr>
              <p:spPr bwMode="auto">
                <a:xfrm flipV="1">
                  <a:off x="4526" y="2429"/>
                  <a:ext cx="234" cy="3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201" name="Freeform 226"/>
                <p:cNvSpPr>
                  <a:spLocks noEditPoints="1"/>
                </p:cNvSpPr>
                <p:nvPr/>
              </p:nvSpPr>
              <p:spPr bwMode="auto">
                <a:xfrm>
                  <a:off x="4664" y="2405"/>
                  <a:ext cx="96" cy="72"/>
                </a:xfrm>
                <a:custGeom>
                  <a:avLst/>
                  <a:gdLst>
                    <a:gd name="T0" fmla="*/ 96 w 96"/>
                    <a:gd name="T1" fmla="*/ 24 h 72"/>
                    <a:gd name="T2" fmla="*/ 12 w 96"/>
                    <a:gd name="T3" fmla="*/ 72 h 72"/>
                    <a:gd name="T4" fmla="*/ 96 w 96"/>
                    <a:gd name="T5" fmla="*/ 24 h 72"/>
                    <a:gd name="T6" fmla="*/ 0 w 96"/>
                    <a:gd name="T7" fmla="*/ 0 h 72"/>
                    <a:gd name="T8" fmla="*/ 0 60000 65536"/>
                    <a:gd name="T9" fmla="*/ 0 60000 65536"/>
                    <a:gd name="T10" fmla="*/ 0 60000 65536"/>
                    <a:gd name="T11" fmla="*/ 0 60000 65536"/>
                    <a:gd name="T12" fmla="*/ 0 w 96"/>
                    <a:gd name="T13" fmla="*/ 0 h 72"/>
                    <a:gd name="T14" fmla="*/ 96 w 96"/>
                    <a:gd name="T15" fmla="*/ 72 h 72"/>
                  </a:gdLst>
                  <a:ahLst/>
                  <a:cxnLst>
                    <a:cxn ang="T8">
                      <a:pos x="T0" y="T1"/>
                    </a:cxn>
                    <a:cxn ang="T9">
                      <a:pos x="T2" y="T3"/>
                    </a:cxn>
                    <a:cxn ang="T10">
                      <a:pos x="T4" y="T5"/>
                    </a:cxn>
                    <a:cxn ang="T11">
                      <a:pos x="T6" y="T7"/>
                    </a:cxn>
                  </a:cxnLst>
                  <a:rect l="T12" t="T13" r="T14" b="T15"/>
                  <a:pathLst>
                    <a:path w="96" h="72">
                      <a:moveTo>
                        <a:pt x="96" y="24"/>
                      </a:moveTo>
                      <a:lnTo>
                        <a:pt x="12" y="72"/>
                      </a:lnTo>
                      <a:moveTo>
                        <a:pt x="96" y="24"/>
                      </a:moveTo>
                      <a:lnTo>
                        <a:pt x="0" y="0"/>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202" name="Rectangle 227"/>
                <p:cNvSpPr>
                  <a:spLocks noChangeArrowheads="1"/>
                </p:cNvSpPr>
                <p:nvPr/>
              </p:nvSpPr>
              <p:spPr bwMode="auto">
                <a:xfrm>
                  <a:off x="4694" y="2489"/>
                  <a:ext cx="887" cy="116"/>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latin typeface="Arial" pitchFamily="34" charset="0"/>
                      <a:ea typeface="ＭＳ Ｐゴシック"/>
                      <a:cs typeface="ＭＳ Ｐゴシック"/>
                    </a:rPr>
                    <a:t>+observedProperty</a:t>
                  </a:r>
                  <a:endParaRPr lang="en-US" sz="3600">
                    <a:solidFill>
                      <a:srgbClr val="000000"/>
                    </a:solidFill>
                    <a:latin typeface="Arial" pitchFamily="34" charset="0"/>
                    <a:ea typeface="ＭＳ Ｐゴシック"/>
                    <a:cs typeface="ＭＳ Ｐゴシック"/>
                  </a:endParaRPr>
                </a:p>
              </p:txBody>
            </p:sp>
            <p:sp>
              <p:nvSpPr>
                <p:cNvPr id="203" name="Rectangle 228"/>
                <p:cNvSpPr>
                  <a:spLocks noChangeArrowheads="1"/>
                </p:cNvSpPr>
                <p:nvPr/>
              </p:nvSpPr>
              <p:spPr bwMode="auto">
                <a:xfrm>
                  <a:off x="4694" y="2333"/>
                  <a:ext cx="39" cy="7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latin typeface="Arial" pitchFamily="34" charset="0"/>
                      <a:ea typeface="ＭＳ Ｐゴシック"/>
                      <a:cs typeface="ＭＳ Ｐゴシック"/>
                    </a:rPr>
                    <a:t>1</a:t>
                  </a:r>
                  <a:endParaRPr lang="en-US">
                    <a:solidFill>
                      <a:srgbClr val="000000"/>
                    </a:solidFill>
                    <a:latin typeface="Arial" pitchFamily="34" charset="0"/>
                    <a:ea typeface="ＭＳ Ｐゴシック"/>
                    <a:cs typeface="ＭＳ Ｐゴシック"/>
                  </a:endParaRPr>
                </a:p>
              </p:txBody>
            </p:sp>
          </p:grpSp>
          <p:grpSp>
            <p:nvGrpSpPr>
              <p:cNvPr id="184" name="Group 178"/>
              <p:cNvGrpSpPr>
                <a:grpSpLocks/>
              </p:cNvGrpSpPr>
              <p:nvPr/>
            </p:nvGrpSpPr>
            <p:grpSpPr bwMode="auto">
              <a:xfrm rot="7440675">
                <a:off x="1337943" y="2277886"/>
                <a:ext cx="1281112" cy="180975"/>
                <a:chOff x="3532889" y="2379360"/>
                <a:chExt cx="1582615" cy="190500"/>
              </a:xfrm>
            </p:grpSpPr>
            <p:sp>
              <p:nvSpPr>
                <p:cNvPr id="198" name="Line 229"/>
                <p:cNvSpPr>
                  <a:spLocks noChangeShapeType="1"/>
                </p:cNvSpPr>
                <p:nvPr/>
              </p:nvSpPr>
              <p:spPr bwMode="auto">
                <a:xfrm flipH="1" flipV="1">
                  <a:off x="3532889" y="2426985"/>
                  <a:ext cx="1582615" cy="142875"/>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199" name="Freeform 230"/>
                <p:cNvSpPr>
                  <a:spLocks noEditPoints="1"/>
                </p:cNvSpPr>
                <p:nvPr/>
              </p:nvSpPr>
              <p:spPr bwMode="auto">
                <a:xfrm>
                  <a:off x="3532889" y="2379360"/>
                  <a:ext cx="131885" cy="114300"/>
                </a:xfrm>
                <a:custGeom>
                  <a:avLst/>
                  <a:gdLst>
                    <a:gd name="T0" fmla="*/ 0 w 90"/>
                    <a:gd name="T1" fmla="*/ 75604680 h 72"/>
                    <a:gd name="T2" fmla="*/ 193262840 w 90"/>
                    <a:gd name="T3" fmla="*/ 0 h 72"/>
                    <a:gd name="T4" fmla="*/ 0 w 90"/>
                    <a:gd name="T5" fmla="*/ 75604680 h 72"/>
                    <a:gd name="T6" fmla="*/ 180379099 w 90"/>
                    <a:gd name="T7" fmla="*/ 181451223 h 72"/>
                    <a:gd name="T8" fmla="*/ 0 60000 65536"/>
                    <a:gd name="T9" fmla="*/ 0 60000 65536"/>
                    <a:gd name="T10" fmla="*/ 0 60000 65536"/>
                    <a:gd name="T11" fmla="*/ 0 60000 65536"/>
                    <a:gd name="T12" fmla="*/ 0 w 90"/>
                    <a:gd name="T13" fmla="*/ 0 h 72"/>
                    <a:gd name="T14" fmla="*/ 90 w 90"/>
                    <a:gd name="T15" fmla="*/ 72 h 72"/>
                  </a:gdLst>
                  <a:ahLst/>
                  <a:cxnLst>
                    <a:cxn ang="T8">
                      <a:pos x="T0" y="T1"/>
                    </a:cxn>
                    <a:cxn ang="T9">
                      <a:pos x="T2" y="T3"/>
                    </a:cxn>
                    <a:cxn ang="T10">
                      <a:pos x="T4" y="T5"/>
                    </a:cxn>
                    <a:cxn ang="T11">
                      <a:pos x="T6" y="T7"/>
                    </a:cxn>
                  </a:cxnLst>
                  <a:rect l="T12" t="T13" r="T14" b="T15"/>
                  <a:pathLst>
                    <a:path w="90" h="72">
                      <a:moveTo>
                        <a:pt x="0" y="30"/>
                      </a:moveTo>
                      <a:lnTo>
                        <a:pt x="90" y="0"/>
                      </a:lnTo>
                      <a:moveTo>
                        <a:pt x="0" y="30"/>
                      </a:moveTo>
                      <a:lnTo>
                        <a:pt x="84" y="72"/>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grpSp>
          <p:sp>
            <p:nvSpPr>
              <p:cNvPr id="185" name="Rectangle 232"/>
              <p:cNvSpPr>
                <a:spLocks noChangeArrowheads="1"/>
              </p:cNvSpPr>
              <p:nvPr/>
            </p:nvSpPr>
            <p:spPr bwMode="auto">
              <a:xfrm>
                <a:off x="1402236" y="2632693"/>
                <a:ext cx="153987"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latin typeface="Arial" pitchFamily="34" charset="0"/>
                    <a:ea typeface="ＭＳ Ｐゴシック"/>
                    <a:cs typeface="ＭＳ Ｐゴシック"/>
                  </a:rPr>
                  <a:t>0..*</a:t>
                </a:r>
                <a:endParaRPr lang="en-US">
                  <a:solidFill>
                    <a:srgbClr val="000000"/>
                  </a:solidFill>
                  <a:latin typeface="Arial" pitchFamily="34" charset="0"/>
                  <a:ea typeface="ＭＳ Ｐゴシック"/>
                  <a:cs typeface="ＭＳ Ｐゴシック"/>
                </a:endParaRPr>
              </a:p>
            </p:txBody>
          </p:sp>
          <p:sp>
            <p:nvSpPr>
              <p:cNvPr id="186" name="Rectangle 233"/>
              <p:cNvSpPr>
                <a:spLocks noChangeArrowheads="1"/>
              </p:cNvSpPr>
              <p:nvPr/>
            </p:nvSpPr>
            <p:spPr bwMode="auto">
              <a:xfrm>
                <a:off x="2411253" y="1899140"/>
                <a:ext cx="1244600" cy="184150"/>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dirty="0">
                    <a:solidFill>
                      <a:srgbClr val="000000"/>
                    </a:solidFill>
                    <a:latin typeface="Arial" pitchFamily="34" charset="0"/>
                    <a:ea typeface="ＭＳ Ｐゴシック"/>
                    <a:cs typeface="ＭＳ Ｐゴシック"/>
                  </a:rPr>
                  <a:t>+</a:t>
                </a:r>
                <a:r>
                  <a:rPr lang="en-US" sz="1200" dirty="0" err="1">
                    <a:solidFill>
                      <a:srgbClr val="000000"/>
                    </a:solidFill>
                    <a:latin typeface="Arial" pitchFamily="34" charset="0"/>
                    <a:ea typeface="ＭＳ Ｐゴシック"/>
                    <a:cs typeface="ＭＳ Ｐゴシック"/>
                  </a:rPr>
                  <a:t>featureOfInterest</a:t>
                </a:r>
                <a:endParaRPr lang="en-US" sz="3600" dirty="0">
                  <a:solidFill>
                    <a:srgbClr val="000000"/>
                  </a:solidFill>
                  <a:latin typeface="Arial" pitchFamily="34" charset="0"/>
                  <a:ea typeface="ＭＳ Ｐゴシック"/>
                  <a:cs typeface="ＭＳ Ｐゴシック"/>
                </a:endParaRPr>
              </a:p>
            </p:txBody>
          </p:sp>
          <p:sp>
            <p:nvSpPr>
              <p:cNvPr id="187" name="Rectangle 234"/>
              <p:cNvSpPr>
                <a:spLocks noChangeArrowheads="1"/>
              </p:cNvSpPr>
              <p:nvPr/>
            </p:nvSpPr>
            <p:spPr bwMode="auto">
              <a:xfrm>
                <a:off x="2084037" y="1911968"/>
                <a:ext cx="46037" cy="123825"/>
              </a:xfrm>
              <a:prstGeom prst="rect">
                <a:avLst/>
              </a:prstGeom>
              <a:noFill/>
              <a:ln w="9525">
                <a:noFill/>
                <a:miter lim="800000"/>
                <a:headEnd/>
                <a:tailEnd/>
              </a:ln>
            </p:spPr>
            <p:txBody>
              <a:bodyPr lIns="0" tIns="0" rIns="0" bIns="0">
                <a:spAutoFit/>
              </a:bodyPr>
              <a:lstStyle/>
              <a:p>
                <a:pPr marL="361950" indent="-361950" defTabSz="966788" fontAlgn="base">
                  <a:spcBef>
                    <a:spcPct val="0"/>
                  </a:spcBef>
                  <a:spcAft>
                    <a:spcPct val="0"/>
                  </a:spcAft>
                  <a:tabLst>
                    <a:tab pos="188913" algn="l"/>
                  </a:tabLst>
                </a:pPr>
                <a:r>
                  <a:rPr lang="en-US" sz="800" dirty="0">
                    <a:solidFill>
                      <a:srgbClr val="000000"/>
                    </a:solidFill>
                    <a:latin typeface="Arial" pitchFamily="34" charset="0"/>
                    <a:ea typeface="ＭＳ Ｐゴシック"/>
                    <a:cs typeface="ＭＳ Ｐゴシック"/>
                  </a:rPr>
                  <a:t>1</a:t>
                </a:r>
                <a:endParaRPr lang="en-US" dirty="0">
                  <a:solidFill>
                    <a:srgbClr val="000000"/>
                  </a:solidFill>
                  <a:latin typeface="Arial" pitchFamily="34" charset="0"/>
                  <a:ea typeface="ＭＳ Ｐゴシック"/>
                  <a:cs typeface="ＭＳ Ｐゴシック"/>
                </a:endParaRPr>
              </a:p>
            </p:txBody>
          </p:sp>
          <p:sp>
            <p:nvSpPr>
              <p:cNvPr id="188" name="Line 241"/>
              <p:cNvSpPr>
                <a:spLocks noChangeShapeType="1"/>
              </p:cNvSpPr>
              <p:nvPr/>
            </p:nvSpPr>
            <p:spPr bwMode="auto">
              <a:xfrm flipH="1">
                <a:off x="864073" y="3982068"/>
                <a:ext cx="280988" cy="714375"/>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189" name="Freeform 242"/>
              <p:cNvSpPr>
                <a:spLocks noEditPoints="1"/>
              </p:cNvSpPr>
              <p:nvPr/>
            </p:nvSpPr>
            <p:spPr bwMode="auto">
              <a:xfrm>
                <a:off x="864073" y="4544043"/>
                <a:ext cx="96838" cy="152400"/>
              </a:xfrm>
              <a:custGeom>
                <a:avLst/>
                <a:gdLst>
                  <a:gd name="T0" fmla="*/ 0 w 66"/>
                  <a:gd name="T1" fmla="*/ 241935022 h 96"/>
                  <a:gd name="T2" fmla="*/ 0 w 66"/>
                  <a:gd name="T3" fmla="*/ 0 h 96"/>
                  <a:gd name="T4" fmla="*/ 0 w 66"/>
                  <a:gd name="T5" fmla="*/ 241935022 h 96"/>
                  <a:gd name="T6" fmla="*/ 142084802 w 66"/>
                  <a:gd name="T7" fmla="*/ 75604688 h 96"/>
                  <a:gd name="T8" fmla="*/ 0 60000 65536"/>
                  <a:gd name="T9" fmla="*/ 0 60000 65536"/>
                  <a:gd name="T10" fmla="*/ 0 60000 65536"/>
                  <a:gd name="T11" fmla="*/ 0 60000 65536"/>
                  <a:gd name="T12" fmla="*/ 0 w 66"/>
                  <a:gd name="T13" fmla="*/ 0 h 96"/>
                  <a:gd name="T14" fmla="*/ 66 w 66"/>
                  <a:gd name="T15" fmla="*/ 96 h 96"/>
                </a:gdLst>
                <a:ahLst/>
                <a:cxnLst>
                  <a:cxn ang="T8">
                    <a:pos x="T0" y="T1"/>
                  </a:cxn>
                  <a:cxn ang="T9">
                    <a:pos x="T2" y="T3"/>
                  </a:cxn>
                  <a:cxn ang="T10">
                    <a:pos x="T4" y="T5"/>
                  </a:cxn>
                  <a:cxn ang="T11">
                    <a:pos x="T6" y="T7"/>
                  </a:cxn>
                </a:cxnLst>
                <a:rect l="T12" t="T13" r="T14" b="T15"/>
                <a:pathLst>
                  <a:path w="66" h="96">
                    <a:moveTo>
                      <a:pt x="0" y="96"/>
                    </a:moveTo>
                    <a:lnTo>
                      <a:pt x="0" y="0"/>
                    </a:lnTo>
                    <a:moveTo>
                      <a:pt x="0" y="96"/>
                    </a:moveTo>
                    <a:lnTo>
                      <a:pt x="66" y="30"/>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190" name="Rectangle 244"/>
              <p:cNvSpPr>
                <a:spLocks noChangeArrowheads="1"/>
              </p:cNvSpPr>
              <p:nvPr/>
            </p:nvSpPr>
            <p:spPr bwMode="auto">
              <a:xfrm>
                <a:off x="1135536" y="4153518"/>
                <a:ext cx="155575"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latin typeface="Arial" pitchFamily="34" charset="0"/>
                    <a:ea typeface="ＭＳ Ｐゴシック"/>
                    <a:cs typeface="ＭＳ Ｐゴシック"/>
                  </a:rPr>
                  <a:t>0..*</a:t>
                </a:r>
                <a:endParaRPr lang="en-US">
                  <a:solidFill>
                    <a:srgbClr val="000000"/>
                  </a:solidFill>
                  <a:latin typeface="Arial" pitchFamily="34" charset="0"/>
                  <a:ea typeface="ＭＳ Ｐゴシック"/>
                  <a:cs typeface="ＭＳ Ｐゴシック"/>
                </a:endParaRPr>
              </a:p>
            </p:txBody>
          </p:sp>
          <p:sp>
            <p:nvSpPr>
              <p:cNvPr id="191" name="Rectangle 245"/>
              <p:cNvSpPr>
                <a:spLocks noChangeArrowheads="1"/>
              </p:cNvSpPr>
              <p:nvPr/>
            </p:nvSpPr>
            <p:spPr bwMode="auto">
              <a:xfrm>
                <a:off x="1041873" y="4432918"/>
                <a:ext cx="777875" cy="184150"/>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latin typeface="Arial" pitchFamily="34" charset="0"/>
                    <a:ea typeface="ＭＳ Ｐゴシック"/>
                    <a:cs typeface="ＭＳ Ｐゴシック"/>
                  </a:rPr>
                  <a:t>+procedure</a:t>
                </a:r>
                <a:endParaRPr lang="en-US" sz="3600">
                  <a:solidFill>
                    <a:srgbClr val="000000"/>
                  </a:solidFill>
                  <a:latin typeface="Arial" pitchFamily="34" charset="0"/>
                  <a:ea typeface="ＭＳ Ｐゴシック"/>
                  <a:cs typeface="ＭＳ Ｐゴシック"/>
                </a:endParaRPr>
              </a:p>
            </p:txBody>
          </p:sp>
          <p:sp>
            <p:nvSpPr>
              <p:cNvPr id="192" name="Rectangle 246"/>
              <p:cNvSpPr>
                <a:spLocks noChangeArrowheads="1"/>
              </p:cNvSpPr>
              <p:nvPr/>
            </p:nvSpPr>
            <p:spPr bwMode="auto">
              <a:xfrm>
                <a:off x="687861" y="4486893"/>
                <a:ext cx="57150"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latin typeface="Arial" pitchFamily="34" charset="0"/>
                    <a:ea typeface="ＭＳ Ｐゴシック"/>
                    <a:cs typeface="ＭＳ Ｐゴシック"/>
                  </a:rPr>
                  <a:t>1</a:t>
                </a:r>
                <a:endParaRPr lang="en-US">
                  <a:solidFill>
                    <a:srgbClr val="000000"/>
                  </a:solidFill>
                  <a:latin typeface="Arial" pitchFamily="34" charset="0"/>
                  <a:ea typeface="ＭＳ Ｐゴシック"/>
                  <a:cs typeface="ＭＳ Ｐゴシック"/>
                </a:endParaRPr>
              </a:p>
            </p:txBody>
          </p:sp>
          <p:sp>
            <p:nvSpPr>
              <p:cNvPr id="193" name="Line 258"/>
              <p:cNvSpPr>
                <a:spLocks noChangeShapeType="1"/>
              </p:cNvSpPr>
              <p:nvPr/>
            </p:nvSpPr>
            <p:spPr bwMode="auto">
              <a:xfrm flipH="1" flipV="1">
                <a:off x="1989611" y="3953493"/>
                <a:ext cx="782637" cy="752475"/>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194" name="Freeform 259"/>
              <p:cNvSpPr>
                <a:spLocks/>
              </p:cNvSpPr>
              <p:nvPr/>
            </p:nvSpPr>
            <p:spPr bwMode="auto">
              <a:xfrm>
                <a:off x="1989611" y="3953493"/>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solidFill>
                <a:srgbClr val="000000"/>
              </a:solidFill>
              <a:ln w="9525">
                <a:noFill/>
                <a:round/>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195" name="Freeform 260"/>
              <p:cNvSpPr>
                <a:spLocks/>
              </p:cNvSpPr>
              <p:nvPr/>
            </p:nvSpPr>
            <p:spPr bwMode="auto">
              <a:xfrm>
                <a:off x="1989611" y="3953493"/>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196" name="Freeform 261"/>
              <p:cNvSpPr>
                <a:spLocks noEditPoints="1"/>
              </p:cNvSpPr>
              <p:nvPr/>
            </p:nvSpPr>
            <p:spPr bwMode="auto">
              <a:xfrm>
                <a:off x="2640486" y="4572618"/>
                <a:ext cx="131762" cy="133350"/>
              </a:xfrm>
              <a:custGeom>
                <a:avLst/>
                <a:gdLst>
                  <a:gd name="T0" fmla="*/ 192902522 w 90"/>
                  <a:gd name="T1" fmla="*/ 211693147 h 84"/>
                  <a:gd name="T2" fmla="*/ 102881244 w 90"/>
                  <a:gd name="T3" fmla="*/ 0 h 84"/>
                  <a:gd name="T4" fmla="*/ 192902522 w 90"/>
                  <a:gd name="T5" fmla="*/ 211693147 h 84"/>
                  <a:gd name="T6" fmla="*/ 0 w 90"/>
                  <a:gd name="T7" fmla="*/ 136088438 h 84"/>
                  <a:gd name="T8" fmla="*/ 0 60000 65536"/>
                  <a:gd name="T9" fmla="*/ 0 60000 65536"/>
                  <a:gd name="T10" fmla="*/ 0 60000 65536"/>
                  <a:gd name="T11" fmla="*/ 0 60000 65536"/>
                  <a:gd name="T12" fmla="*/ 0 w 90"/>
                  <a:gd name="T13" fmla="*/ 0 h 84"/>
                  <a:gd name="T14" fmla="*/ 90 w 90"/>
                  <a:gd name="T15" fmla="*/ 84 h 84"/>
                </a:gdLst>
                <a:ahLst/>
                <a:cxnLst>
                  <a:cxn ang="T8">
                    <a:pos x="T0" y="T1"/>
                  </a:cxn>
                  <a:cxn ang="T9">
                    <a:pos x="T2" y="T3"/>
                  </a:cxn>
                  <a:cxn ang="T10">
                    <a:pos x="T4" y="T5"/>
                  </a:cxn>
                  <a:cxn ang="T11">
                    <a:pos x="T6" y="T7"/>
                  </a:cxn>
                </a:cxnLst>
                <a:rect l="T12" t="T13" r="T14" b="T15"/>
                <a:pathLst>
                  <a:path w="90" h="84">
                    <a:moveTo>
                      <a:pt x="90" y="84"/>
                    </a:moveTo>
                    <a:lnTo>
                      <a:pt x="48" y="0"/>
                    </a:lnTo>
                    <a:moveTo>
                      <a:pt x="90" y="84"/>
                    </a:moveTo>
                    <a:lnTo>
                      <a:pt x="0" y="54"/>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197" name="Rectangle 262"/>
              <p:cNvSpPr>
                <a:spLocks noChangeArrowheads="1"/>
              </p:cNvSpPr>
              <p:nvPr/>
            </p:nvSpPr>
            <p:spPr bwMode="auto">
              <a:xfrm>
                <a:off x="2842098" y="4463080"/>
                <a:ext cx="465138" cy="18573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latin typeface="Arial" pitchFamily="34" charset="0"/>
                    <a:ea typeface="ＭＳ Ｐゴシック"/>
                    <a:cs typeface="ＭＳ Ｐゴシック"/>
                  </a:rPr>
                  <a:t>+result</a:t>
                </a:r>
                <a:endParaRPr lang="en-US" sz="3600">
                  <a:solidFill>
                    <a:srgbClr val="000000"/>
                  </a:solidFill>
                  <a:latin typeface="Arial" pitchFamily="34" charset="0"/>
                  <a:ea typeface="ＭＳ Ｐゴシック"/>
                  <a:cs typeface="ＭＳ Ｐゴシック"/>
                </a:endParaRPr>
              </a:p>
            </p:txBody>
          </p:sp>
        </p:grpSp>
      </p:grpSp>
      <p:sp>
        <p:nvSpPr>
          <p:cNvPr id="14" name="Right Arrow 13"/>
          <p:cNvSpPr/>
          <p:nvPr/>
        </p:nvSpPr>
        <p:spPr bwMode="auto">
          <a:xfrm rot="462588">
            <a:off x="3305057" y="1409170"/>
            <a:ext cx="2522352" cy="461796"/>
          </a:xfrm>
          <a:prstGeom prst="rightArrow">
            <a:avLst/>
          </a:prstGeom>
          <a:gradFill flip="none" rotWithShape="1">
            <a:gsLst>
              <a:gs pos="52000">
                <a:schemeClr val="accent2"/>
              </a:gs>
              <a:gs pos="100000">
                <a:srgbClr val="FFFFFF"/>
              </a:gs>
            </a:gsLst>
            <a:lin ang="0" scaled="1"/>
            <a:tileRect/>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latin typeface="Arial" charset="0"/>
                <a:ea typeface="ＭＳ Ｐゴシック" pitchFamily="16" charset="-128"/>
                <a:cs typeface="ＭＳ Ｐゴシック" pitchFamily="-97" charset="-128"/>
              </a:rPr>
              <a:t>Gage Location</a:t>
            </a: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5" name="TextBox 14"/>
          <p:cNvSpPr txBox="1"/>
          <p:nvPr/>
        </p:nvSpPr>
        <p:spPr>
          <a:xfrm>
            <a:off x="277288" y="5220865"/>
            <a:ext cx="1703392" cy="474625"/>
          </a:xfrm>
          <a:prstGeom prst="rect">
            <a:avLst/>
          </a:prstGeom>
          <a:noFill/>
          <a:effectLst/>
        </p:spPr>
        <p:txBody>
          <a:bodyPr wrap="square" lIns="0" tIns="0" rIns="0" bIns="0" rtlCol="0">
            <a:noAutofit/>
          </a:bodyPr>
          <a:lstStyle/>
          <a:p>
            <a:pPr algn="ctr" eaLnBrk="0" fontAlgn="base" hangingPunct="0">
              <a:lnSpc>
                <a:spcPts val="1800"/>
              </a:lnSpc>
              <a:spcBef>
                <a:spcPct val="0"/>
              </a:spcBef>
              <a:spcAft>
                <a:spcPct val="0"/>
              </a:spcAft>
            </a:pPr>
            <a:r>
              <a:rPr lang="en-US" sz="1400" b="1" i="1" dirty="0" smtClean="0">
                <a:solidFill>
                  <a:srgbClr val="B996D5">
                    <a:lumMod val="75000"/>
                  </a:srgbClr>
                </a:solidFill>
                <a:latin typeface="Arial"/>
                <a:ea typeface="ＭＳ Ｐゴシック"/>
                <a:cs typeface="ＭＳ Ｐゴシック"/>
              </a:rPr>
              <a:t>Observation or Conversion Method</a:t>
            </a:r>
          </a:p>
        </p:txBody>
      </p:sp>
      <p:sp>
        <p:nvSpPr>
          <p:cNvPr id="342" name="TextBox 341"/>
          <p:cNvSpPr txBox="1"/>
          <p:nvPr/>
        </p:nvSpPr>
        <p:spPr>
          <a:xfrm>
            <a:off x="2052670" y="2127861"/>
            <a:ext cx="2039840" cy="309398"/>
          </a:xfrm>
          <a:prstGeom prst="rect">
            <a:avLst/>
          </a:prstGeom>
          <a:noFill/>
          <a:effectLst/>
        </p:spPr>
        <p:txBody>
          <a:bodyPr wrap="square" lIns="0" tIns="0" rIns="0" bIns="0" rtlCol="0">
            <a:noAutofit/>
          </a:bodyPr>
          <a:lstStyle/>
          <a:p>
            <a:pPr algn="ctr" eaLnBrk="0" fontAlgn="base" hangingPunct="0">
              <a:lnSpc>
                <a:spcPts val="1800"/>
              </a:lnSpc>
              <a:spcBef>
                <a:spcPct val="0"/>
              </a:spcBef>
              <a:spcAft>
                <a:spcPct val="0"/>
              </a:spcAft>
            </a:pPr>
            <a:r>
              <a:rPr lang="en-US" sz="1400" b="1" i="1" dirty="0" smtClean="0">
                <a:solidFill>
                  <a:srgbClr val="ED982D"/>
                </a:solidFill>
                <a:effectLst>
                  <a:outerShdw blurRad="50800" dist="38100" dir="2700000" algn="tl" rotWithShape="0">
                    <a:srgbClr val="000000">
                      <a:alpha val="43000"/>
                    </a:srgbClr>
                  </a:outerShdw>
                </a:effectLst>
                <a:latin typeface="Arial" pitchFamily="34" charset="0"/>
                <a:ea typeface="ＭＳ Ｐゴシック"/>
                <a:cs typeface="ＭＳ Ｐゴシック"/>
              </a:rPr>
              <a:t>sampl</a:t>
            </a:r>
            <a:r>
              <a:rPr lang="en-US" sz="1400" b="1" i="1" u="sng" dirty="0" smtClean="0">
                <a:solidFill>
                  <a:srgbClr val="ED982D"/>
                </a:solidFill>
                <a:effectLst>
                  <a:outerShdw blurRad="50800" dist="38100" dir="2700000" algn="tl" rotWithShape="0">
                    <a:srgbClr val="000000">
                      <a:alpha val="43000"/>
                    </a:srgbClr>
                  </a:outerShdw>
                </a:effectLst>
                <a:latin typeface="Arial" pitchFamily="34" charset="0"/>
                <a:ea typeface="ＭＳ Ｐゴシック"/>
                <a:cs typeface="ＭＳ Ｐゴシック"/>
              </a:rPr>
              <a:t>ing</a:t>
            </a:r>
            <a:r>
              <a:rPr lang="en-US" sz="1400" b="1" i="1" dirty="0" smtClean="0">
                <a:solidFill>
                  <a:srgbClr val="ED982D"/>
                </a:solidFill>
                <a:effectLst>
                  <a:outerShdw blurRad="50800" dist="38100" dir="2700000" algn="tl" rotWithShape="0">
                    <a:srgbClr val="000000">
                      <a:alpha val="43000"/>
                    </a:srgbClr>
                  </a:outerShdw>
                </a:effectLst>
                <a:latin typeface="Arial" pitchFamily="34" charset="0"/>
                <a:ea typeface="ＭＳ Ｐゴシック"/>
                <a:cs typeface="ＭＳ Ｐゴシック"/>
              </a:rPr>
              <a:t> feature</a:t>
            </a:r>
            <a:endParaRPr lang="en-US" sz="1400" b="1" i="1" dirty="0" smtClean="0">
              <a:solidFill>
                <a:srgbClr val="ED982D"/>
              </a:solidFill>
              <a:effectLst>
                <a:outerShdw blurRad="50800" dist="38100" dir="2700000" algn="tl" rotWithShape="0">
                  <a:srgbClr val="000000">
                    <a:alpha val="43000"/>
                  </a:srgbClr>
                </a:outerShdw>
              </a:effectLst>
              <a:latin typeface="Arial"/>
              <a:ea typeface="ＭＳ Ｐゴシック"/>
              <a:cs typeface="ＭＳ Ｐゴシック"/>
            </a:endParaRPr>
          </a:p>
        </p:txBody>
      </p:sp>
      <p:sp>
        <p:nvSpPr>
          <p:cNvPr id="155" name="Right Arrow 154"/>
          <p:cNvSpPr/>
          <p:nvPr/>
        </p:nvSpPr>
        <p:spPr bwMode="auto">
          <a:xfrm rot="20769698">
            <a:off x="3279610" y="4744195"/>
            <a:ext cx="2290541" cy="461796"/>
          </a:xfrm>
          <a:prstGeom prst="rightArrow">
            <a:avLst/>
          </a:prstGeom>
          <a:gradFill>
            <a:gsLst>
              <a:gs pos="0">
                <a:schemeClr val="accent1">
                  <a:lumMod val="60000"/>
                  <a:lumOff val="40000"/>
                </a:schemeClr>
              </a:gs>
              <a:gs pos="64000">
                <a:schemeClr val="accent1">
                  <a:tint val="50000"/>
                  <a:shade val="100000"/>
                  <a:satMod val="350000"/>
                </a:schemeClr>
              </a:gs>
              <a:gs pos="100000">
                <a:schemeClr val="bg1"/>
              </a:gs>
            </a:gsLst>
            <a:lin ang="84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latin typeface="Arial" charset="0"/>
                <a:ea typeface="ＭＳ Ｐゴシック" pitchFamily="16" charset="-128"/>
                <a:cs typeface="ＭＳ Ｐゴシック" pitchFamily="-97" charset="-128"/>
              </a:rPr>
              <a:t>(Stage, Discharge) tuples</a:t>
            </a: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58" name="TextBox 157"/>
          <p:cNvSpPr txBox="1"/>
          <p:nvPr/>
        </p:nvSpPr>
        <p:spPr>
          <a:xfrm>
            <a:off x="5930809" y="5671947"/>
            <a:ext cx="2959435" cy="187580"/>
          </a:xfrm>
          <a:prstGeom prst="rect">
            <a:avLst/>
          </a:prstGeom>
          <a:noFill/>
          <a:effectLst/>
        </p:spPr>
        <p:txBody>
          <a:bodyPr wrap="square" lIns="0" tIns="0" rIns="0" bIns="0" rtlCol="0">
            <a:noAutofit/>
          </a:bodyPr>
          <a:lstStyle/>
          <a:p>
            <a:pPr algn="r" defTabSz="457200">
              <a:defRPr/>
            </a:pPr>
            <a:r>
              <a:rPr lang="en-US" sz="1100" dirty="0"/>
              <a:t>Source: </a:t>
            </a:r>
            <a:r>
              <a:rPr lang="en-US" sz="1100" dirty="0" smtClean="0"/>
              <a:t>USGS</a:t>
            </a:r>
            <a:endParaRPr lang="en-US" sz="1100" dirty="0"/>
          </a:p>
          <a:p>
            <a:pPr algn="r"/>
            <a:endParaRPr lang="en-US" sz="1100" dirty="0"/>
          </a:p>
          <a:p>
            <a:pPr algn="r" eaLnBrk="0" hangingPunct="0">
              <a:lnSpc>
                <a:spcPts val="1800"/>
              </a:lnSpc>
            </a:pPr>
            <a:endParaRPr lang="en-US" sz="1100" b="1" dirty="0" smtClean="0"/>
          </a:p>
        </p:txBody>
      </p:sp>
      <p:sp>
        <p:nvSpPr>
          <p:cNvPr id="8" name="TextBox 7"/>
          <p:cNvSpPr txBox="1"/>
          <p:nvPr/>
        </p:nvSpPr>
        <p:spPr>
          <a:xfrm>
            <a:off x="116896" y="1069715"/>
            <a:ext cx="1410699" cy="563435"/>
          </a:xfrm>
          <a:prstGeom prst="rect">
            <a:avLst/>
          </a:prstGeom>
          <a:noFill/>
          <a:effectLst/>
        </p:spPr>
        <p:txBody>
          <a:bodyPr wrap="square" lIns="0" tIns="0" rIns="0" bIns="0" rtlCol="0">
            <a:noAutofit/>
          </a:bodyPr>
          <a:lstStyle/>
          <a:p>
            <a:pPr algn="l" eaLnBrk="0" hangingPunct="0">
              <a:lnSpc>
                <a:spcPts val="1800"/>
              </a:lnSpc>
            </a:pPr>
            <a:r>
              <a:rPr lang="en-US" sz="1400" i="1" dirty="0" smtClean="0">
                <a:latin typeface="Candara"/>
                <a:ea typeface="+mn-ea"/>
                <a:cs typeface="Candara"/>
              </a:rPr>
              <a:t>(WaterML2 Part </a:t>
            </a:r>
            <a:r>
              <a:rPr lang="en-US" sz="1400" i="1" dirty="0" smtClean="0">
                <a:latin typeface="Candara"/>
                <a:ea typeface="+mn-ea"/>
                <a:cs typeface="Candara"/>
              </a:rPr>
              <a:t>2)</a:t>
            </a:r>
            <a:endParaRPr lang="en-US" sz="1400" i="1" dirty="0" smtClean="0">
              <a:latin typeface="Candara"/>
              <a:ea typeface="+mn-ea"/>
              <a:cs typeface="Candara"/>
            </a:endParaRPr>
          </a:p>
        </p:txBody>
      </p:sp>
      <p:sp>
        <p:nvSpPr>
          <p:cNvPr id="156" name="Title 15"/>
          <p:cNvSpPr>
            <a:spLocks noGrp="1"/>
          </p:cNvSpPr>
          <p:nvPr>
            <p:ph type="title"/>
          </p:nvPr>
        </p:nvSpPr>
        <p:spPr>
          <a:xfrm>
            <a:off x="121317" y="136508"/>
            <a:ext cx="4497190" cy="979500"/>
          </a:xfrm>
        </p:spPr>
        <p:txBody>
          <a:bodyPr/>
          <a:lstStyle/>
          <a:p>
            <a:pPr>
              <a:lnSpc>
                <a:spcPct val="90000"/>
              </a:lnSpc>
            </a:pPr>
            <a:r>
              <a:rPr lang="en-US" sz="3200" dirty="0" smtClean="0">
                <a:effectLst>
                  <a:outerShdw blurRad="50800" dist="38100" dir="2700000" algn="tl" rotWithShape="0">
                    <a:srgbClr val="000000">
                      <a:alpha val="43000"/>
                    </a:srgbClr>
                  </a:outerShdw>
                </a:effectLst>
                <a:latin typeface="Candara"/>
                <a:cs typeface="Candara"/>
              </a:rPr>
              <a:t>Treating </a:t>
            </a:r>
            <a:r>
              <a:rPr lang="en-US" sz="3200" dirty="0" smtClean="0">
                <a:solidFill>
                  <a:srgbClr val="000000"/>
                </a:solidFill>
                <a:effectLst>
                  <a:outerShdw blurRad="50800" dist="38100" dir="2700000" algn="tl" rotWithShape="0">
                    <a:srgbClr val="000000">
                      <a:alpha val="43000"/>
                    </a:srgbClr>
                  </a:outerShdw>
                </a:effectLst>
                <a:latin typeface="Candara"/>
                <a:cs typeface="Candara"/>
              </a:rPr>
              <a:t>rating </a:t>
            </a:r>
            <a:r>
              <a:rPr lang="en-US" sz="3200" dirty="0" smtClean="0">
                <a:solidFill>
                  <a:srgbClr val="000000"/>
                </a:solidFill>
                <a:effectLst>
                  <a:outerShdw blurRad="50800" dist="38100" dir="2700000" algn="tl" rotWithShape="0">
                    <a:srgbClr val="000000">
                      <a:alpha val="43000"/>
                    </a:srgbClr>
                  </a:outerShdw>
                </a:effectLst>
                <a:latin typeface="Candara"/>
                <a:cs typeface="Candara"/>
              </a:rPr>
              <a:t>curves </a:t>
            </a:r>
            <a:r>
              <a:rPr lang="en-US" sz="3200" dirty="0">
                <a:effectLst>
                  <a:outerShdw blurRad="50800" dist="38100" dir="2700000" algn="tl" rotWithShape="0">
                    <a:srgbClr val="000000">
                      <a:alpha val="43000"/>
                    </a:srgbClr>
                  </a:outerShdw>
                </a:effectLst>
                <a:latin typeface="Candara"/>
                <a:cs typeface="Candara"/>
              </a:rPr>
              <a:t>as </a:t>
            </a:r>
            <a:r>
              <a:rPr lang="en-US" sz="3200" dirty="0" smtClean="0">
                <a:effectLst>
                  <a:outerShdw blurRad="50800" dist="38100" dir="2700000" algn="tl" rotWithShape="0">
                    <a:srgbClr val="000000">
                      <a:alpha val="43000"/>
                    </a:srgbClr>
                  </a:outerShdw>
                </a:effectLst>
                <a:latin typeface="Candara"/>
                <a:cs typeface="Candara"/>
              </a:rPr>
              <a:t>a measurement …</a:t>
            </a:r>
            <a:endParaRPr lang="en-US" sz="3200" dirty="0">
              <a:effectLst>
                <a:outerShdw blurRad="50800" dist="38100" dir="2700000" algn="tl" rotWithShape="0">
                  <a:srgbClr val="000000">
                    <a:alpha val="43000"/>
                  </a:srgbClr>
                </a:outerShdw>
              </a:effectLst>
              <a:latin typeface="Candara"/>
              <a:cs typeface="Candara"/>
            </a:endParaRPr>
          </a:p>
        </p:txBody>
      </p:sp>
      <p:sp>
        <p:nvSpPr>
          <p:cNvPr id="157" name="Rectangle 281"/>
          <p:cNvSpPr>
            <a:spLocks noChangeArrowheads="1"/>
          </p:cNvSpPr>
          <p:nvPr/>
        </p:nvSpPr>
        <p:spPr bwMode="auto">
          <a:xfrm>
            <a:off x="67871" y="5955112"/>
            <a:ext cx="9077424" cy="707886"/>
          </a:xfrm>
          <a:prstGeom prst="rect">
            <a:avLst/>
          </a:prstGeom>
          <a:noFill/>
          <a:ln w="9525">
            <a:noFill/>
            <a:miter lim="800000"/>
            <a:headEnd/>
            <a:tailEnd/>
          </a:ln>
        </p:spPr>
        <p:txBody>
          <a:bodyPr wrap="none">
            <a:spAutoFit/>
          </a:bodyPr>
          <a:lstStyle/>
          <a:p>
            <a:pPr marL="342900" indent="-342900" fontAlgn="base">
              <a:spcBef>
                <a:spcPct val="0"/>
              </a:spcBef>
              <a:spcAft>
                <a:spcPct val="0"/>
              </a:spcAft>
            </a:pPr>
            <a:r>
              <a:rPr lang="en-AU" sz="2000" dirty="0">
                <a:solidFill>
                  <a:srgbClr val="0F3277"/>
                </a:solidFill>
                <a:latin typeface="Candara"/>
                <a:ea typeface="ＭＳ Ｐゴシック"/>
                <a:cs typeface="Candara"/>
              </a:rPr>
              <a:t>An </a:t>
            </a:r>
            <a:r>
              <a:rPr lang="en-AU" sz="2000" b="1" dirty="0">
                <a:solidFill>
                  <a:srgbClr val="FF0066"/>
                </a:solidFill>
                <a:latin typeface="Candara"/>
                <a:ea typeface="ＭＳ Ｐゴシック"/>
                <a:cs typeface="Candara"/>
              </a:rPr>
              <a:t>Observation</a:t>
            </a:r>
            <a:r>
              <a:rPr lang="en-AU" sz="2000" dirty="0">
                <a:solidFill>
                  <a:srgbClr val="0F3277"/>
                </a:solidFill>
                <a:latin typeface="Candara"/>
                <a:ea typeface="ＭＳ Ｐゴシック"/>
                <a:cs typeface="Candara"/>
              </a:rPr>
              <a:t> is an action whose </a:t>
            </a:r>
            <a:r>
              <a:rPr lang="en-AU" sz="2000" b="1" dirty="0">
                <a:solidFill>
                  <a:srgbClr val="A3CA4B">
                    <a:lumMod val="75000"/>
                  </a:srgbClr>
                </a:solidFill>
                <a:latin typeface="Candara"/>
                <a:ea typeface="ＭＳ Ｐゴシック"/>
                <a:cs typeface="Candara"/>
              </a:rPr>
              <a:t>result</a:t>
            </a:r>
            <a:r>
              <a:rPr lang="en-AU" sz="2000" dirty="0">
                <a:solidFill>
                  <a:srgbClr val="A3CA4B">
                    <a:lumMod val="75000"/>
                  </a:srgbClr>
                </a:solidFill>
                <a:latin typeface="Candara"/>
                <a:ea typeface="ＭＳ Ｐゴシック"/>
                <a:cs typeface="Candara"/>
              </a:rPr>
              <a:t> </a:t>
            </a:r>
            <a:r>
              <a:rPr lang="en-AU" sz="2000" dirty="0">
                <a:solidFill>
                  <a:srgbClr val="0F3277"/>
                </a:solidFill>
                <a:latin typeface="Candara"/>
                <a:ea typeface="ＭＳ Ｐゴシック"/>
                <a:cs typeface="Candara"/>
              </a:rPr>
              <a:t>is an estimate of the value </a:t>
            </a:r>
            <a:r>
              <a:rPr lang="en-AU" sz="2000" dirty="0" smtClean="0">
                <a:solidFill>
                  <a:srgbClr val="0F3277"/>
                </a:solidFill>
                <a:latin typeface="Candara"/>
                <a:ea typeface="ＭＳ Ｐゴシック"/>
                <a:cs typeface="Candara"/>
              </a:rPr>
              <a:t>of </a:t>
            </a:r>
            <a:br>
              <a:rPr lang="en-AU" sz="2000" dirty="0" smtClean="0">
                <a:solidFill>
                  <a:srgbClr val="0F3277"/>
                </a:solidFill>
                <a:latin typeface="Candara"/>
                <a:ea typeface="ＭＳ Ｐゴシック"/>
                <a:cs typeface="Candara"/>
              </a:rPr>
            </a:br>
            <a:r>
              <a:rPr lang="en-AU" sz="2000" dirty="0" smtClean="0">
                <a:solidFill>
                  <a:srgbClr val="0F3277"/>
                </a:solidFill>
                <a:latin typeface="Candara"/>
                <a:ea typeface="ＭＳ Ｐゴシック"/>
                <a:cs typeface="Candara"/>
              </a:rPr>
              <a:t>some </a:t>
            </a:r>
            <a:r>
              <a:rPr lang="en-AU" sz="2000" b="1" dirty="0">
                <a:solidFill>
                  <a:srgbClr val="3366FF"/>
                </a:solidFill>
                <a:latin typeface="Candara"/>
                <a:ea typeface="ＭＳ Ｐゴシック"/>
                <a:cs typeface="Candara"/>
              </a:rPr>
              <a:t>property</a:t>
            </a:r>
            <a:r>
              <a:rPr lang="en-AU" sz="2000" dirty="0">
                <a:solidFill>
                  <a:srgbClr val="3366FF"/>
                </a:solidFill>
                <a:latin typeface="Candara"/>
                <a:ea typeface="ＭＳ Ｐゴシック"/>
                <a:cs typeface="Candara"/>
              </a:rPr>
              <a:t> </a:t>
            </a:r>
            <a:r>
              <a:rPr lang="en-AU" sz="2000" dirty="0">
                <a:solidFill>
                  <a:srgbClr val="0F3277"/>
                </a:solidFill>
                <a:latin typeface="Candara"/>
                <a:ea typeface="ＭＳ Ｐゴシック"/>
                <a:cs typeface="Candara"/>
              </a:rPr>
              <a:t>of the </a:t>
            </a:r>
            <a:r>
              <a:rPr lang="en-AU" sz="2000" b="1" dirty="0">
                <a:solidFill>
                  <a:srgbClr val="FF9933"/>
                </a:solidFill>
                <a:latin typeface="Candara"/>
                <a:ea typeface="ＭＳ Ｐゴシック"/>
                <a:cs typeface="Candara"/>
              </a:rPr>
              <a:t>feature-of-interest</a:t>
            </a:r>
            <a:r>
              <a:rPr lang="en-AU" sz="2000" dirty="0">
                <a:solidFill>
                  <a:srgbClr val="0F3277"/>
                </a:solidFill>
                <a:latin typeface="Candara"/>
                <a:ea typeface="ＭＳ Ｐゴシック"/>
                <a:cs typeface="Candara"/>
              </a:rPr>
              <a:t>, obtained using a specified </a:t>
            </a:r>
            <a:r>
              <a:rPr lang="en-AU" sz="2000" b="1" dirty="0" smtClean="0">
                <a:solidFill>
                  <a:srgbClr val="8E55BB"/>
                </a:solidFill>
                <a:latin typeface="Candara"/>
                <a:ea typeface="ＭＳ Ｐゴシック"/>
                <a:cs typeface="Candara"/>
              </a:rPr>
              <a:t>procedure</a:t>
            </a:r>
            <a:endParaRPr lang="en-AU" sz="2000" b="1" dirty="0">
              <a:solidFill>
                <a:srgbClr val="8E55BB"/>
              </a:solidFill>
              <a:latin typeface="Candara"/>
              <a:ea typeface="ＭＳ Ｐゴシック"/>
              <a:cs typeface="Candara"/>
            </a:endParaRPr>
          </a:p>
        </p:txBody>
      </p:sp>
    </p:spTree>
    <p:extLst>
      <p:ext uri="{BB962C8B-B14F-4D97-AF65-F5344CB8AC3E}">
        <p14:creationId xmlns:p14="http://schemas.microsoft.com/office/powerpoint/2010/main" val="236997880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287597"/>
          </a:xfrm>
        </p:spPr>
        <p:txBody>
          <a:bodyPr/>
          <a:lstStyle/>
          <a:p>
            <a:r>
              <a:rPr lang="en-US" dirty="0" smtClean="0"/>
              <a:t>Workflows</a:t>
            </a:r>
            <a:endParaRPr lang="en-US" dirty="0"/>
          </a:p>
        </p:txBody>
      </p:sp>
      <p:sp>
        <p:nvSpPr>
          <p:cNvPr id="6" name="Chevron 5"/>
          <p:cNvSpPr/>
          <p:nvPr/>
        </p:nvSpPr>
        <p:spPr>
          <a:xfrm rot="5400000">
            <a:off x="303136" y="1226793"/>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 name="TextBox 6"/>
          <p:cNvSpPr txBox="1"/>
          <p:nvPr/>
        </p:nvSpPr>
        <p:spPr>
          <a:xfrm>
            <a:off x="529207" y="1549125"/>
            <a:ext cx="1019875" cy="707886"/>
          </a:xfrm>
          <a:prstGeom prst="rect">
            <a:avLst/>
          </a:prstGeom>
          <a:noFill/>
        </p:spPr>
        <p:txBody>
          <a:bodyPr wrap="square" rtlCol="0">
            <a:spAutoFit/>
          </a:bodyPr>
          <a:lstStyle/>
          <a:p>
            <a:pPr algn="ctr"/>
            <a:r>
              <a:rPr lang="en-US" sz="2000" b="1" dirty="0" smtClean="0">
                <a:solidFill>
                  <a:srgbClr val="064573"/>
                </a:solidFill>
              </a:rPr>
              <a:t>Stage Height</a:t>
            </a:r>
            <a:endParaRPr lang="en-US" sz="2000" b="1" dirty="0">
              <a:solidFill>
                <a:srgbClr val="064573"/>
              </a:solidFill>
            </a:endParaRPr>
          </a:p>
        </p:txBody>
      </p:sp>
      <p:sp>
        <p:nvSpPr>
          <p:cNvPr id="8" name="Chevron 7"/>
          <p:cNvSpPr/>
          <p:nvPr/>
        </p:nvSpPr>
        <p:spPr>
          <a:xfrm rot="5400000">
            <a:off x="303136" y="2547291"/>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9" name="TextBox 8"/>
          <p:cNvSpPr txBox="1"/>
          <p:nvPr/>
        </p:nvSpPr>
        <p:spPr>
          <a:xfrm>
            <a:off x="384930" y="2917733"/>
            <a:ext cx="1289234" cy="707886"/>
          </a:xfrm>
          <a:prstGeom prst="rect">
            <a:avLst/>
          </a:prstGeom>
          <a:noFill/>
        </p:spPr>
        <p:txBody>
          <a:bodyPr wrap="square" rtlCol="0">
            <a:spAutoFit/>
          </a:bodyPr>
          <a:lstStyle/>
          <a:p>
            <a:pPr algn="ctr"/>
            <a:r>
              <a:rPr lang="en-US" sz="2000" b="1" dirty="0" smtClean="0">
                <a:solidFill>
                  <a:srgbClr val="064573"/>
                </a:solidFill>
              </a:rPr>
              <a:t>Discharge Value</a:t>
            </a:r>
            <a:endParaRPr lang="en-US" sz="2000" b="1" dirty="0">
              <a:solidFill>
                <a:srgbClr val="064573"/>
              </a:solidFill>
            </a:endParaRPr>
          </a:p>
        </p:txBody>
      </p:sp>
      <p:sp>
        <p:nvSpPr>
          <p:cNvPr id="10" name="Chevron 9"/>
          <p:cNvSpPr/>
          <p:nvPr/>
        </p:nvSpPr>
        <p:spPr>
          <a:xfrm rot="5400000">
            <a:off x="303136" y="3859807"/>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1" name="TextBox 10"/>
          <p:cNvSpPr txBox="1"/>
          <p:nvPr/>
        </p:nvSpPr>
        <p:spPr>
          <a:xfrm>
            <a:off x="384930" y="4230249"/>
            <a:ext cx="1289234" cy="707886"/>
          </a:xfrm>
          <a:prstGeom prst="rect">
            <a:avLst/>
          </a:prstGeom>
          <a:noFill/>
        </p:spPr>
        <p:txBody>
          <a:bodyPr wrap="square" rtlCol="0">
            <a:spAutoFit/>
          </a:bodyPr>
          <a:lstStyle/>
          <a:p>
            <a:pPr algn="ctr"/>
            <a:r>
              <a:rPr lang="en-US" sz="2000" b="1" dirty="0" smtClean="0">
                <a:solidFill>
                  <a:schemeClr val="accent3">
                    <a:lumMod val="50000"/>
                  </a:schemeClr>
                </a:solidFill>
              </a:rPr>
              <a:t>Rating Curve</a:t>
            </a:r>
            <a:endParaRPr lang="en-US" sz="2000" b="1" dirty="0">
              <a:solidFill>
                <a:schemeClr val="accent3">
                  <a:lumMod val="50000"/>
                </a:schemeClr>
              </a:solidFill>
            </a:endParaRPr>
          </a:p>
        </p:txBody>
      </p:sp>
      <p:sp>
        <p:nvSpPr>
          <p:cNvPr id="12" name="Chevron 11"/>
          <p:cNvSpPr/>
          <p:nvPr/>
        </p:nvSpPr>
        <p:spPr>
          <a:xfrm rot="5400000">
            <a:off x="240923" y="5215484"/>
            <a:ext cx="1586862"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3" name="TextBox 12"/>
          <p:cNvSpPr txBox="1"/>
          <p:nvPr/>
        </p:nvSpPr>
        <p:spPr>
          <a:xfrm>
            <a:off x="384930" y="5533336"/>
            <a:ext cx="1289234" cy="841256"/>
          </a:xfrm>
          <a:prstGeom prst="rect">
            <a:avLst/>
          </a:prstGeom>
          <a:noFill/>
        </p:spPr>
        <p:txBody>
          <a:bodyPr wrap="square" rtlCol="0">
            <a:spAutoFit/>
          </a:bodyPr>
          <a:lstStyle/>
          <a:p>
            <a:pPr algn="ctr">
              <a:lnSpc>
                <a:spcPct val="80000"/>
              </a:lnSpc>
            </a:pPr>
            <a:r>
              <a:rPr lang="en-US" sz="2000" b="1" dirty="0" smtClean="0">
                <a:solidFill>
                  <a:srgbClr val="064573"/>
                </a:solidFill>
              </a:rPr>
              <a:t>Discharge Time Series</a:t>
            </a:r>
            <a:endParaRPr lang="en-US" sz="2000" b="1" dirty="0">
              <a:solidFill>
                <a:srgbClr val="064573"/>
              </a:solidFill>
            </a:endParaRPr>
          </a:p>
        </p:txBody>
      </p:sp>
      <p:sp>
        <p:nvSpPr>
          <p:cNvPr id="14" name="TextBox 13"/>
          <p:cNvSpPr txBox="1"/>
          <p:nvPr/>
        </p:nvSpPr>
        <p:spPr>
          <a:xfrm>
            <a:off x="1674164" y="1327821"/>
            <a:ext cx="2655494" cy="646331"/>
          </a:xfrm>
          <a:prstGeom prst="rect">
            <a:avLst/>
          </a:prstGeom>
          <a:solidFill>
            <a:schemeClr val="tx1">
              <a:alpha val="54000"/>
            </a:schemeClr>
          </a:solidFill>
        </p:spPr>
        <p:txBody>
          <a:bodyPr wrap="square" rtlCol="0">
            <a:spAutoFit/>
          </a:bodyPr>
          <a:lstStyle/>
          <a:p>
            <a:r>
              <a:rPr lang="en-US" dirty="0" smtClean="0">
                <a:solidFill>
                  <a:srgbClr val="064573"/>
                </a:solidFill>
              </a:rPr>
              <a:t>Measured with water level recorder</a:t>
            </a:r>
            <a:endParaRPr lang="en-US" dirty="0">
              <a:solidFill>
                <a:srgbClr val="064573"/>
              </a:solidFill>
            </a:endParaRPr>
          </a:p>
        </p:txBody>
      </p:sp>
      <p:sp>
        <p:nvSpPr>
          <p:cNvPr id="15" name="TextBox 14"/>
          <p:cNvSpPr txBox="1"/>
          <p:nvPr/>
        </p:nvSpPr>
        <p:spPr>
          <a:xfrm>
            <a:off x="1674164" y="2427202"/>
            <a:ext cx="2655494" cy="923330"/>
          </a:xfrm>
          <a:prstGeom prst="rect">
            <a:avLst/>
          </a:prstGeom>
          <a:solidFill>
            <a:schemeClr val="tx1">
              <a:alpha val="49000"/>
            </a:schemeClr>
          </a:solidFill>
        </p:spPr>
        <p:txBody>
          <a:bodyPr wrap="square" rtlCol="0">
            <a:spAutoFit/>
          </a:bodyPr>
          <a:lstStyle/>
          <a:p>
            <a:r>
              <a:rPr lang="en-US" dirty="0" smtClean="0">
                <a:solidFill>
                  <a:srgbClr val="064573"/>
                </a:solidFill>
              </a:rPr>
              <a:t>Measured with stream flow meter at a point in time</a:t>
            </a:r>
            <a:endParaRPr lang="en-US" dirty="0">
              <a:solidFill>
                <a:srgbClr val="064573"/>
              </a:solidFill>
            </a:endParaRPr>
          </a:p>
        </p:txBody>
      </p:sp>
      <p:sp>
        <p:nvSpPr>
          <p:cNvPr id="16" name="TextBox 15"/>
          <p:cNvSpPr txBox="1"/>
          <p:nvPr/>
        </p:nvSpPr>
        <p:spPr>
          <a:xfrm>
            <a:off x="1674163" y="3729909"/>
            <a:ext cx="2655495" cy="923330"/>
          </a:xfrm>
          <a:prstGeom prst="rect">
            <a:avLst/>
          </a:prstGeom>
          <a:solidFill>
            <a:schemeClr val="tx1">
              <a:alpha val="50000"/>
            </a:schemeClr>
          </a:solidFill>
        </p:spPr>
        <p:txBody>
          <a:bodyPr wrap="square" rtlCol="0">
            <a:spAutoFit/>
          </a:bodyPr>
          <a:lstStyle/>
          <a:p>
            <a:r>
              <a:rPr lang="en-US" dirty="0" smtClean="0">
                <a:solidFill>
                  <a:srgbClr val="064573"/>
                </a:solidFill>
              </a:rPr>
              <a:t>Derived from stage vs. discharge measurements over time at cross-section</a:t>
            </a:r>
            <a:endParaRPr lang="en-US" dirty="0">
              <a:solidFill>
                <a:srgbClr val="064573"/>
              </a:solidFill>
            </a:endParaRPr>
          </a:p>
        </p:txBody>
      </p:sp>
      <p:sp>
        <p:nvSpPr>
          <p:cNvPr id="17" name="TextBox 16"/>
          <p:cNvSpPr txBox="1"/>
          <p:nvPr/>
        </p:nvSpPr>
        <p:spPr>
          <a:xfrm>
            <a:off x="1674164" y="5023373"/>
            <a:ext cx="2655495" cy="923330"/>
          </a:xfrm>
          <a:prstGeom prst="rect">
            <a:avLst/>
          </a:prstGeom>
          <a:solidFill>
            <a:schemeClr val="tx1"/>
          </a:solidFill>
        </p:spPr>
        <p:txBody>
          <a:bodyPr wrap="square" rtlCol="0">
            <a:spAutoFit/>
          </a:bodyPr>
          <a:lstStyle/>
          <a:p>
            <a:r>
              <a:rPr lang="en-US" dirty="0" smtClean="0">
                <a:solidFill>
                  <a:srgbClr val="064573"/>
                </a:solidFill>
              </a:rPr>
              <a:t>Apply rating curve to convert stage height to discharge </a:t>
            </a:r>
            <a:r>
              <a:rPr lang="en-US" dirty="0">
                <a:solidFill>
                  <a:srgbClr val="064573"/>
                </a:solidFill>
              </a:rPr>
              <a:t>time series </a:t>
            </a:r>
          </a:p>
        </p:txBody>
      </p:sp>
      <p:sp>
        <p:nvSpPr>
          <p:cNvPr id="23" name="TextBox 22"/>
          <p:cNvSpPr txBox="1"/>
          <p:nvPr/>
        </p:nvSpPr>
        <p:spPr>
          <a:xfrm>
            <a:off x="77043" y="1475786"/>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1</a:t>
            </a:r>
            <a:endParaRPr lang="en-US" sz="2800" b="1" dirty="0">
              <a:solidFill>
                <a:schemeClr val="accent1">
                  <a:lumMod val="60000"/>
                  <a:lumOff val="40000"/>
                </a:schemeClr>
              </a:solidFill>
            </a:endParaRPr>
          </a:p>
        </p:txBody>
      </p:sp>
      <p:sp>
        <p:nvSpPr>
          <p:cNvPr id="24" name="TextBox 23"/>
          <p:cNvSpPr txBox="1"/>
          <p:nvPr/>
        </p:nvSpPr>
        <p:spPr>
          <a:xfrm>
            <a:off x="37085" y="2827312"/>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2</a:t>
            </a:r>
            <a:endParaRPr lang="en-US" sz="2800" b="1" dirty="0">
              <a:solidFill>
                <a:schemeClr val="accent1">
                  <a:lumMod val="60000"/>
                  <a:lumOff val="40000"/>
                </a:schemeClr>
              </a:solidFill>
            </a:endParaRPr>
          </a:p>
        </p:txBody>
      </p:sp>
      <p:sp>
        <p:nvSpPr>
          <p:cNvPr id="25" name="TextBox 24"/>
          <p:cNvSpPr txBox="1"/>
          <p:nvPr/>
        </p:nvSpPr>
        <p:spPr>
          <a:xfrm>
            <a:off x="37085" y="4140270"/>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3</a:t>
            </a:r>
            <a:endParaRPr lang="en-US" sz="2800" b="1" dirty="0">
              <a:solidFill>
                <a:schemeClr val="accent1">
                  <a:lumMod val="60000"/>
                  <a:lumOff val="40000"/>
                </a:schemeClr>
              </a:solidFill>
            </a:endParaRPr>
          </a:p>
        </p:txBody>
      </p:sp>
      <p:sp>
        <p:nvSpPr>
          <p:cNvPr id="26" name="TextBox 25"/>
          <p:cNvSpPr txBox="1"/>
          <p:nvPr/>
        </p:nvSpPr>
        <p:spPr>
          <a:xfrm>
            <a:off x="37085" y="5392705"/>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4</a:t>
            </a:r>
            <a:endParaRPr lang="en-US" sz="2800" b="1" dirty="0">
              <a:solidFill>
                <a:schemeClr val="accent1">
                  <a:lumMod val="60000"/>
                  <a:lumOff val="40000"/>
                </a:schemeClr>
              </a:solidFill>
            </a:endParaRPr>
          </a:p>
        </p:txBody>
      </p:sp>
      <p:sp>
        <p:nvSpPr>
          <p:cNvPr id="27" name="Chevron 26"/>
          <p:cNvSpPr/>
          <p:nvPr/>
        </p:nvSpPr>
        <p:spPr>
          <a:xfrm rot="16200000">
            <a:off x="7355552" y="855221"/>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8" name="TextBox 27"/>
          <p:cNvSpPr txBox="1"/>
          <p:nvPr/>
        </p:nvSpPr>
        <p:spPr>
          <a:xfrm>
            <a:off x="7562381" y="931474"/>
            <a:ext cx="1019875" cy="707886"/>
          </a:xfrm>
          <a:prstGeom prst="rect">
            <a:avLst/>
          </a:prstGeom>
          <a:noFill/>
        </p:spPr>
        <p:txBody>
          <a:bodyPr wrap="square" rtlCol="0">
            <a:spAutoFit/>
          </a:bodyPr>
          <a:lstStyle/>
          <a:p>
            <a:pPr algn="ctr"/>
            <a:r>
              <a:rPr lang="en-US" sz="2000" b="1" dirty="0" smtClean="0">
                <a:solidFill>
                  <a:srgbClr val="000000"/>
                </a:solidFill>
              </a:rPr>
              <a:t>Flood</a:t>
            </a:r>
            <a:br>
              <a:rPr lang="en-US" sz="2000" b="1" dirty="0" smtClean="0">
                <a:solidFill>
                  <a:srgbClr val="000000"/>
                </a:solidFill>
              </a:rPr>
            </a:br>
            <a:r>
              <a:rPr lang="en-US" sz="2000" b="1" dirty="0" smtClean="0">
                <a:solidFill>
                  <a:srgbClr val="000000"/>
                </a:solidFill>
              </a:rPr>
              <a:t>Maps</a:t>
            </a:r>
            <a:endParaRPr lang="en-US" sz="2000" b="1" dirty="0">
              <a:solidFill>
                <a:srgbClr val="000000"/>
              </a:solidFill>
            </a:endParaRPr>
          </a:p>
        </p:txBody>
      </p:sp>
      <p:sp>
        <p:nvSpPr>
          <p:cNvPr id="29" name="Chevron 28"/>
          <p:cNvSpPr/>
          <p:nvPr/>
        </p:nvSpPr>
        <p:spPr>
          <a:xfrm rot="16200000">
            <a:off x="7355552" y="2031389"/>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0" name="TextBox 29"/>
          <p:cNvSpPr txBox="1"/>
          <p:nvPr/>
        </p:nvSpPr>
        <p:spPr>
          <a:xfrm>
            <a:off x="7437346" y="2084305"/>
            <a:ext cx="1289234" cy="841256"/>
          </a:xfrm>
          <a:prstGeom prst="rect">
            <a:avLst/>
          </a:prstGeom>
          <a:noFill/>
        </p:spPr>
        <p:txBody>
          <a:bodyPr wrap="square" rtlCol="0">
            <a:spAutoFit/>
          </a:bodyPr>
          <a:lstStyle/>
          <a:p>
            <a:pPr algn="ctr">
              <a:lnSpc>
                <a:spcPct val="80000"/>
              </a:lnSpc>
            </a:pPr>
            <a:r>
              <a:rPr lang="en-US" sz="2000" b="1" dirty="0" smtClean="0">
                <a:solidFill>
                  <a:srgbClr val="000000"/>
                </a:solidFill>
              </a:rPr>
              <a:t>Stage</a:t>
            </a:r>
            <a:br>
              <a:rPr lang="en-US" sz="2000" b="1" dirty="0" smtClean="0">
                <a:solidFill>
                  <a:srgbClr val="000000"/>
                </a:solidFill>
              </a:rPr>
            </a:br>
            <a:r>
              <a:rPr lang="en-US" sz="2000" b="1" dirty="0" smtClean="0">
                <a:solidFill>
                  <a:srgbClr val="000000"/>
                </a:solidFill>
              </a:rPr>
              <a:t>Time Series</a:t>
            </a:r>
            <a:endParaRPr lang="en-US" sz="2000" b="1" dirty="0">
              <a:solidFill>
                <a:srgbClr val="000000"/>
              </a:solidFill>
            </a:endParaRPr>
          </a:p>
        </p:txBody>
      </p:sp>
      <p:sp>
        <p:nvSpPr>
          <p:cNvPr id="31" name="Chevron 30"/>
          <p:cNvSpPr/>
          <p:nvPr/>
        </p:nvSpPr>
        <p:spPr>
          <a:xfrm rot="16200000">
            <a:off x="7355552" y="3266929"/>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2" name="TextBox 31"/>
          <p:cNvSpPr txBox="1"/>
          <p:nvPr/>
        </p:nvSpPr>
        <p:spPr>
          <a:xfrm>
            <a:off x="7447273" y="3389020"/>
            <a:ext cx="1289234" cy="707886"/>
          </a:xfrm>
          <a:prstGeom prst="rect">
            <a:avLst/>
          </a:prstGeom>
          <a:noFill/>
        </p:spPr>
        <p:txBody>
          <a:bodyPr wrap="square" rtlCol="0">
            <a:spAutoFit/>
          </a:bodyPr>
          <a:lstStyle/>
          <a:p>
            <a:pPr algn="ctr"/>
            <a:r>
              <a:rPr lang="en-US" sz="2000" b="1" dirty="0" smtClean="0">
                <a:solidFill>
                  <a:srgbClr val="000000"/>
                </a:solidFill>
              </a:rPr>
              <a:t>Rating Curve</a:t>
            </a:r>
            <a:endParaRPr lang="en-US" sz="2000" b="1" dirty="0">
              <a:solidFill>
                <a:srgbClr val="000000"/>
              </a:solidFill>
            </a:endParaRPr>
          </a:p>
        </p:txBody>
      </p:sp>
      <p:sp>
        <p:nvSpPr>
          <p:cNvPr id="33" name="Chevron 32"/>
          <p:cNvSpPr/>
          <p:nvPr/>
        </p:nvSpPr>
        <p:spPr>
          <a:xfrm rot="16200000">
            <a:off x="7218203" y="4697743"/>
            <a:ext cx="1737136"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4" name="TextBox 33"/>
          <p:cNvSpPr txBox="1"/>
          <p:nvPr/>
        </p:nvSpPr>
        <p:spPr>
          <a:xfrm>
            <a:off x="7437346" y="4844238"/>
            <a:ext cx="1289234" cy="841256"/>
          </a:xfrm>
          <a:prstGeom prst="rect">
            <a:avLst/>
          </a:prstGeom>
          <a:noFill/>
        </p:spPr>
        <p:txBody>
          <a:bodyPr wrap="square" rtlCol="0">
            <a:spAutoFit/>
          </a:bodyPr>
          <a:lstStyle/>
          <a:p>
            <a:pPr algn="ctr">
              <a:lnSpc>
                <a:spcPct val="80000"/>
              </a:lnSpc>
            </a:pPr>
            <a:r>
              <a:rPr lang="en-US" sz="2000" b="1" dirty="0" smtClean="0">
                <a:solidFill>
                  <a:srgbClr val="000000"/>
                </a:solidFill>
              </a:rPr>
              <a:t>Discharge Time Series</a:t>
            </a:r>
            <a:endParaRPr lang="en-US" sz="2000" b="1" dirty="0">
              <a:solidFill>
                <a:srgbClr val="000000"/>
              </a:solidFill>
            </a:endParaRPr>
          </a:p>
        </p:txBody>
      </p:sp>
      <p:sp>
        <p:nvSpPr>
          <p:cNvPr id="35" name="TextBox 34"/>
          <p:cNvSpPr txBox="1"/>
          <p:nvPr/>
        </p:nvSpPr>
        <p:spPr>
          <a:xfrm>
            <a:off x="4743286" y="1327821"/>
            <a:ext cx="2655494" cy="646331"/>
          </a:xfrm>
          <a:prstGeom prst="rect">
            <a:avLst/>
          </a:prstGeom>
          <a:solidFill>
            <a:schemeClr val="tx1">
              <a:alpha val="55000"/>
            </a:schemeClr>
          </a:solidFill>
        </p:spPr>
        <p:txBody>
          <a:bodyPr wrap="square" rtlCol="0">
            <a:spAutoFit/>
          </a:bodyPr>
          <a:lstStyle/>
          <a:p>
            <a:pPr algn="r"/>
            <a:r>
              <a:rPr lang="en-US" dirty="0">
                <a:solidFill>
                  <a:schemeClr val="bg1"/>
                </a:solidFill>
              </a:rPr>
              <a:t>Extent of inundation modeled in GIS</a:t>
            </a:r>
            <a:endParaRPr lang="en-US" dirty="0">
              <a:solidFill>
                <a:schemeClr val="bg1"/>
              </a:solidFill>
            </a:endParaRPr>
          </a:p>
        </p:txBody>
      </p:sp>
      <p:sp>
        <p:nvSpPr>
          <p:cNvPr id="36" name="TextBox 35"/>
          <p:cNvSpPr txBox="1"/>
          <p:nvPr/>
        </p:nvSpPr>
        <p:spPr>
          <a:xfrm>
            <a:off x="4743286" y="2427202"/>
            <a:ext cx="2655494" cy="923330"/>
          </a:xfrm>
          <a:prstGeom prst="rect">
            <a:avLst/>
          </a:prstGeom>
          <a:solidFill>
            <a:schemeClr val="tx1">
              <a:alpha val="55000"/>
            </a:schemeClr>
          </a:solidFill>
        </p:spPr>
        <p:txBody>
          <a:bodyPr wrap="square" rtlCol="0">
            <a:spAutoFit/>
          </a:bodyPr>
          <a:lstStyle/>
          <a:p>
            <a:pPr algn="r"/>
            <a:r>
              <a:rPr lang="en-US" dirty="0" smtClean="0">
                <a:solidFill>
                  <a:srgbClr val="000000"/>
                </a:solidFill>
              </a:rPr>
              <a:t>Apply rating curve to convert discharge to stage height time series</a:t>
            </a:r>
            <a:endParaRPr lang="en-US" dirty="0">
              <a:solidFill>
                <a:srgbClr val="000000"/>
              </a:solidFill>
            </a:endParaRPr>
          </a:p>
        </p:txBody>
      </p:sp>
      <p:sp>
        <p:nvSpPr>
          <p:cNvPr id="37" name="TextBox 36"/>
          <p:cNvSpPr txBox="1"/>
          <p:nvPr/>
        </p:nvSpPr>
        <p:spPr>
          <a:xfrm>
            <a:off x="4743285" y="3729909"/>
            <a:ext cx="2655495" cy="923330"/>
          </a:xfrm>
          <a:prstGeom prst="rect">
            <a:avLst/>
          </a:prstGeom>
          <a:solidFill>
            <a:schemeClr val="tx1">
              <a:alpha val="55000"/>
            </a:schemeClr>
          </a:solidFill>
        </p:spPr>
        <p:txBody>
          <a:bodyPr wrap="square" rtlCol="0">
            <a:spAutoFit/>
          </a:bodyPr>
          <a:lstStyle/>
          <a:p>
            <a:pPr algn="r"/>
            <a:r>
              <a:rPr lang="en-US" dirty="0">
                <a:solidFill>
                  <a:srgbClr val="000000"/>
                </a:solidFill>
              </a:rPr>
              <a:t>Produced by hydraulic models &amp; associated with cross-sections</a:t>
            </a:r>
          </a:p>
        </p:txBody>
      </p:sp>
      <p:sp>
        <p:nvSpPr>
          <p:cNvPr id="38" name="TextBox 37"/>
          <p:cNvSpPr txBox="1"/>
          <p:nvPr/>
        </p:nvSpPr>
        <p:spPr>
          <a:xfrm>
            <a:off x="4743286" y="5023373"/>
            <a:ext cx="2655495" cy="646331"/>
          </a:xfrm>
          <a:prstGeom prst="rect">
            <a:avLst/>
          </a:prstGeom>
          <a:solidFill>
            <a:schemeClr val="tx1">
              <a:alpha val="55000"/>
            </a:schemeClr>
          </a:solidFill>
        </p:spPr>
        <p:txBody>
          <a:bodyPr wrap="square" rtlCol="0">
            <a:spAutoFit/>
          </a:bodyPr>
          <a:lstStyle/>
          <a:p>
            <a:pPr algn="r"/>
            <a:r>
              <a:rPr lang="en-US" dirty="0" smtClean="0">
                <a:solidFill>
                  <a:srgbClr val="000000"/>
                </a:solidFill>
              </a:rPr>
              <a:t>Modeled by NFIE-Hydro for every </a:t>
            </a:r>
            <a:r>
              <a:rPr lang="en-US" dirty="0" err="1" smtClean="0">
                <a:solidFill>
                  <a:srgbClr val="000000"/>
                </a:solidFill>
              </a:rPr>
              <a:t>NHDPlus</a:t>
            </a:r>
            <a:r>
              <a:rPr lang="en-US" dirty="0" smtClean="0">
                <a:solidFill>
                  <a:srgbClr val="000000"/>
                </a:solidFill>
              </a:rPr>
              <a:t> Reach</a:t>
            </a:r>
            <a:endParaRPr lang="en-US" dirty="0">
              <a:solidFill>
                <a:srgbClr val="000000"/>
              </a:solidFill>
            </a:endParaRPr>
          </a:p>
        </p:txBody>
      </p:sp>
      <p:grpSp>
        <p:nvGrpSpPr>
          <p:cNvPr id="43" name="Group 42"/>
          <p:cNvGrpSpPr/>
          <p:nvPr/>
        </p:nvGrpSpPr>
        <p:grpSpPr>
          <a:xfrm>
            <a:off x="8726580" y="1183494"/>
            <a:ext cx="347845" cy="4440139"/>
            <a:chOff x="4366599" y="1475786"/>
            <a:chExt cx="347845" cy="4440139"/>
          </a:xfrm>
        </p:grpSpPr>
        <p:sp>
          <p:nvSpPr>
            <p:cNvPr id="39" name="TextBox 38"/>
            <p:cNvSpPr txBox="1"/>
            <p:nvPr/>
          </p:nvSpPr>
          <p:spPr>
            <a:xfrm>
              <a:off x="4406557" y="1475786"/>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8</a:t>
              </a:r>
              <a:endParaRPr lang="en-US" sz="2800" b="1" dirty="0">
                <a:solidFill>
                  <a:schemeClr val="accent1">
                    <a:lumMod val="60000"/>
                    <a:lumOff val="40000"/>
                  </a:schemeClr>
                </a:solidFill>
              </a:endParaRPr>
            </a:p>
          </p:txBody>
        </p:sp>
        <p:sp>
          <p:nvSpPr>
            <p:cNvPr id="40" name="TextBox 39"/>
            <p:cNvSpPr txBox="1"/>
            <p:nvPr/>
          </p:nvSpPr>
          <p:spPr>
            <a:xfrm>
              <a:off x="4366599" y="2827312"/>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7</a:t>
              </a:r>
              <a:endParaRPr lang="en-US" sz="2800" b="1" dirty="0">
                <a:solidFill>
                  <a:schemeClr val="accent1">
                    <a:lumMod val="60000"/>
                    <a:lumOff val="40000"/>
                  </a:schemeClr>
                </a:solidFill>
              </a:endParaRPr>
            </a:p>
          </p:txBody>
        </p:sp>
        <p:sp>
          <p:nvSpPr>
            <p:cNvPr id="41" name="TextBox 40"/>
            <p:cNvSpPr txBox="1"/>
            <p:nvPr/>
          </p:nvSpPr>
          <p:spPr>
            <a:xfrm>
              <a:off x="4366599" y="4140270"/>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6</a:t>
              </a:r>
              <a:endParaRPr lang="en-US" sz="2800" b="1" dirty="0">
                <a:solidFill>
                  <a:schemeClr val="accent1">
                    <a:lumMod val="60000"/>
                    <a:lumOff val="40000"/>
                  </a:schemeClr>
                </a:solidFill>
              </a:endParaRPr>
            </a:p>
          </p:txBody>
        </p:sp>
        <p:sp>
          <p:nvSpPr>
            <p:cNvPr id="42" name="TextBox 41"/>
            <p:cNvSpPr txBox="1"/>
            <p:nvPr/>
          </p:nvSpPr>
          <p:spPr>
            <a:xfrm>
              <a:off x="4366599" y="5392705"/>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5</a:t>
              </a:r>
              <a:endParaRPr lang="en-US" sz="2800" b="1" dirty="0">
                <a:solidFill>
                  <a:schemeClr val="accent1">
                    <a:lumMod val="60000"/>
                    <a:lumOff val="40000"/>
                  </a:schemeClr>
                </a:solidFill>
              </a:endParaRPr>
            </a:p>
          </p:txBody>
        </p:sp>
      </p:grpSp>
      <p:sp>
        <p:nvSpPr>
          <p:cNvPr id="44" name="TextBox 43"/>
          <p:cNvSpPr txBox="1"/>
          <p:nvPr/>
        </p:nvSpPr>
        <p:spPr>
          <a:xfrm>
            <a:off x="1674164" y="6167632"/>
            <a:ext cx="2655494" cy="461665"/>
          </a:xfrm>
          <a:prstGeom prst="rect">
            <a:avLst/>
          </a:prstGeom>
          <a:noFill/>
        </p:spPr>
        <p:txBody>
          <a:bodyPr wrap="square" rtlCol="0">
            <a:spAutoFit/>
          </a:bodyPr>
          <a:lstStyle/>
          <a:p>
            <a:r>
              <a:rPr lang="en-US" sz="2400" dirty="0" smtClean="0"/>
              <a:t>Typical Case</a:t>
            </a:r>
            <a:endParaRPr lang="en-US" sz="2400" dirty="0"/>
          </a:p>
        </p:txBody>
      </p:sp>
      <p:sp>
        <p:nvSpPr>
          <p:cNvPr id="45" name="TextBox 44"/>
          <p:cNvSpPr txBox="1"/>
          <p:nvPr/>
        </p:nvSpPr>
        <p:spPr>
          <a:xfrm>
            <a:off x="4829956" y="6163188"/>
            <a:ext cx="2655494" cy="461665"/>
          </a:xfrm>
          <a:prstGeom prst="rect">
            <a:avLst/>
          </a:prstGeom>
          <a:noFill/>
        </p:spPr>
        <p:txBody>
          <a:bodyPr wrap="square" rtlCol="0">
            <a:spAutoFit/>
          </a:bodyPr>
          <a:lstStyle/>
          <a:p>
            <a:pPr algn="r"/>
            <a:r>
              <a:rPr lang="en-US" sz="2400" dirty="0" smtClean="0"/>
              <a:t>Flood Forecasting</a:t>
            </a:r>
            <a:endParaRPr lang="en-US" sz="2400" dirty="0"/>
          </a:p>
        </p:txBody>
      </p:sp>
    </p:spTree>
    <p:extLst>
      <p:ext uri="{BB962C8B-B14F-4D97-AF65-F5344CB8AC3E}">
        <p14:creationId xmlns:p14="http://schemas.microsoft.com/office/powerpoint/2010/main" val="72736599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gs-graph-flow 2wk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5059" y="3057804"/>
            <a:ext cx="4570236" cy="2930304"/>
          </a:xfrm>
          <a:prstGeom prst="rect">
            <a:avLst/>
          </a:prstGeom>
        </p:spPr>
      </p:pic>
      <p:pic>
        <p:nvPicPr>
          <p:cNvPr id="2" name="Picture 1" descr="SatTelFlaF3L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9812" y="30834"/>
            <a:ext cx="4594187" cy="3199012"/>
          </a:xfrm>
          <a:prstGeom prst="rect">
            <a:avLst/>
          </a:prstGeom>
        </p:spPr>
      </p:pic>
      <p:sp>
        <p:nvSpPr>
          <p:cNvPr id="180" name="Right Arrow 179"/>
          <p:cNvSpPr/>
          <p:nvPr/>
        </p:nvSpPr>
        <p:spPr bwMode="auto">
          <a:xfrm rot="21309732">
            <a:off x="3688198" y="2777979"/>
            <a:ext cx="2853134" cy="461796"/>
          </a:xfrm>
          <a:prstGeom prst="rightArrow">
            <a:avLst/>
          </a:prstGeom>
          <a:gradFill flip="none" rotWithShape="1">
            <a:gsLst>
              <a:gs pos="66000">
                <a:schemeClr val="tx2">
                  <a:lumMod val="25000"/>
                  <a:lumOff val="75000"/>
                </a:schemeClr>
              </a:gs>
              <a:gs pos="100000">
                <a:srgbClr val="FFFFFF"/>
              </a:gs>
            </a:gsLst>
            <a:lin ang="0" scaled="1"/>
            <a:tileRect/>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latin typeface="Arial" charset="0"/>
                <a:ea typeface="ＭＳ Ｐゴシック" pitchFamily="16" charset="-128"/>
                <a:cs typeface="ＭＳ Ｐゴシック" pitchFamily="-97" charset="-128"/>
              </a:rPr>
              <a:t>Discharge</a:t>
            </a:r>
            <a:endParaRPr lang="en-US" sz="1400" b="1" dirty="0">
              <a:solidFill>
                <a:srgbClr val="000000"/>
              </a:solidFill>
              <a:latin typeface="Arial" charset="0"/>
              <a:ea typeface="ＭＳ Ｐゴシック" pitchFamily="16" charset="-128"/>
              <a:cs typeface="ＭＳ Ｐゴシック" pitchFamily="-97" charset="-128"/>
            </a:endParaRPr>
          </a:p>
        </p:txBody>
      </p:sp>
      <p:grpSp>
        <p:nvGrpSpPr>
          <p:cNvPr id="12" name="Group 11"/>
          <p:cNvGrpSpPr/>
          <p:nvPr/>
        </p:nvGrpSpPr>
        <p:grpSpPr>
          <a:xfrm>
            <a:off x="432273" y="1335705"/>
            <a:ext cx="3337570" cy="3913188"/>
            <a:chOff x="432273" y="1335705"/>
            <a:chExt cx="3337570" cy="3913188"/>
          </a:xfrm>
        </p:grpSpPr>
        <p:grpSp>
          <p:nvGrpSpPr>
            <p:cNvPr id="9" name="Group 8"/>
            <p:cNvGrpSpPr/>
            <p:nvPr/>
          </p:nvGrpSpPr>
          <p:grpSpPr>
            <a:xfrm>
              <a:off x="2332511" y="2886693"/>
              <a:ext cx="1437332" cy="514350"/>
              <a:chOff x="2332511" y="2886693"/>
              <a:chExt cx="1437332" cy="514350"/>
            </a:xfrm>
          </p:grpSpPr>
          <p:sp>
            <p:nvSpPr>
              <p:cNvPr id="313" name="Rectangle 63"/>
              <p:cNvSpPr>
                <a:spLocks noChangeArrowheads="1"/>
              </p:cNvSpPr>
              <p:nvPr/>
            </p:nvSpPr>
            <p:spPr bwMode="auto">
              <a:xfrm>
                <a:off x="2332511" y="2886693"/>
                <a:ext cx="1280918" cy="514350"/>
              </a:xfrm>
              <a:prstGeom prst="rect">
                <a:avLst/>
              </a:prstGeom>
              <a:gradFill flip="none" rotWithShape="1">
                <a:gsLst>
                  <a:gs pos="100000">
                    <a:srgbClr val="FFFFFF"/>
                  </a:gs>
                  <a:gs pos="98000">
                    <a:schemeClr val="tx2">
                      <a:lumMod val="25000"/>
                      <a:lumOff val="75000"/>
                    </a:schemeClr>
                  </a:gs>
                  <a:gs pos="99000">
                    <a:schemeClr val="tx2">
                      <a:lumMod val="10000"/>
                      <a:lumOff val="90000"/>
                    </a:schemeClr>
                  </a:gs>
                </a:gsLst>
                <a:lin ang="0" scaled="1"/>
                <a:tileRect/>
              </a:grad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14" name="Rectangle 64"/>
              <p:cNvSpPr>
                <a:spLocks noChangeArrowheads="1"/>
              </p:cNvSpPr>
              <p:nvPr/>
            </p:nvSpPr>
            <p:spPr bwMode="auto">
              <a:xfrm>
                <a:off x="2472643" y="2946763"/>
                <a:ext cx="1297200" cy="15398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dirty="0" err="1">
                    <a:solidFill>
                      <a:srgbClr val="000000"/>
                    </a:solidFill>
                    <a:latin typeface="Arial" pitchFamily="34" charset="0"/>
                    <a:ea typeface="ＭＳ Ｐゴシック"/>
                    <a:cs typeface="ＭＳ Ｐゴシック"/>
                  </a:rPr>
                  <a:t>GF_PropertyType</a:t>
                </a:r>
                <a:endParaRPr lang="en-US" dirty="0">
                  <a:solidFill>
                    <a:srgbClr val="000000"/>
                  </a:solidFill>
                  <a:latin typeface="Arial" pitchFamily="34" charset="0"/>
                  <a:ea typeface="ＭＳ Ｐゴシック"/>
                  <a:cs typeface="ＭＳ Ｐゴシック"/>
                </a:endParaRPr>
              </a:p>
            </p:txBody>
          </p:sp>
          <p:sp>
            <p:nvSpPr>
              <p:cNvPr id="315" name="Line 65"/>
              <p:cNvSpPr>
                <a:spLocks noChangeShapeType="1"/>
              </p:cNvSpPr>
              <p:nvPr/>
            </p:nvSpPr>
            <p:spPr bwMode="auto">
              <a:xfrm>
                <a:off x="2332511" y="3172443"/>
                <a:ext cx="1280918"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grpSp>
        <p:grpSp>
          <p:nvGrpSpPr>
            <p:cNvPr id="11" name="Group 10"/>
            <p:cNvGrpSpPr/>
            <p:nvPr/>
          </p:nvGrpSpPr>
          <p:grpSpPr>
            <a:xfrm>
              <a:off x="432273" y="1335705"/>
              <a:ext cx="3223580" cy="3913188"/>
              <a:chOff x="432273" y="1335705"/>
              <a:chExt cx="3223580" cy="3913188"/>
            </a:xfrm>
          </p:grpSpPr>
          <p:grpSp>
            <p:nvGrpSpPr>
              <p:cNvPr id="176" name="Group 271"/>
              <p:cNvGrpSpPr>
                <a:grpSpLocks/>
              </p:cNvGrpSpPr>
              <p:nvPr/>
            </p:nvGrpSpPr>
            <p:grpSpPr bwMode="auto">
              <a:xfrm>
                <a:off x="432273" y="2848593"/>
                <a:ext cx="1574800" cy="1152525"/>
                <a:chOff x="3464" y="2111"/>
                <a:chExt cx="1074" cy="726"/>
              </a:xfrm>
            </p:grpSpPr>
            <p:sp>
              <p:nvSpPr>
                <p:cNvPr id="316" name="Rectangle 12"/>
                <p:cNvSpPr>
                  <a:spLocks noChangeArrowheads="1"/>
                </p:cNvSpPr>
                <p:nvPr/>
              </p:nvSpPr>
              <p:spPr bwMode="auto">
                <a:xfrm>
                  <a:off x="3482" y="2129"/>
                  <a:ext cx="1056" cy="708"/>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17" name="Rectangle 13"/>
                <p:cNvSpPr>
                  <a:spLocks noChangeArrowheads="1"/>
                </p:cNvSpPr>
                <p:nvPr/>
              </p:nvSpPr>
              <p:spPr bwMode="auto">
                <a:xfrm>
                  <a:off x="3464" y="2111"/>
                  <a:ext cx="36" cy="708"/>
                </a:xfrm>
                <a:prstGeom prst="rect">
                  <a:avLst/>
                </a:prstGeom>
                <a:solidFill>
                  <a:srgbClr val="E8CDC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18" name="Rectangle 14"/>
                <p:cNvSpPr>
                  <a:spLocks noChangeArrowheads="1"/>
                </p:cNvSpPr>
                <p:nvPr/>
              </p:nvSpPr>
              <p:spPr bwMode="auto">
                <a:xfrm>
                  <a:off x="3500" y="2111"/>
                  <a:ext cx="42" cy="708"/>
                </a:xfrm>
                <a:prstGeom prst="rect">
                  <a:avLst/>
                </a:prstGeom>
                <a:solidFill>
                  <a:srgbClr val="EACFC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19" name="Rectangle 15"/>
                <p:cNvSpPr>
                  <a:spLocks noChangeArrowheads="1"/>
                </p:cNvSpPr>
                <p:nvPr/>
              </p:nvSpPr>
              <p:spPr bwMode="auto">
                <a:xfrm>
                  <a:off x="3542" y="2111"/>
                  <a:ext cx="48" cy="708"/>
                </a:xfrm>
                <a:prstGeom prst="rect">
                  <a:avLst/>
                </a:prstGeom>
                <a:solidFill>
                  <a:srgbClr val="ECD1C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0" name="Rectangle 16"/>
                <p:cNvSpPr>
                  <a:spLocks noChangeArrowheads="1"/>
                </p:cNvSpPr>
                <p:nvPr/>
              </p:nvSpPr>
              <p:spPr bwMode="auto">
                <a:xfrm>
                  <a:off x="3590" y="2111"/>
                  <a:ext cx="42" cy="708"/>
                </a:xfrm>
                <a:prstGeom prst="rect">
                  <a:avLst/>
                </a:prstGeom>
                <a:solidFill>
                  <a:srgbClr val="EED3D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1" name="Rectangle 17"/>
                <p:cNvSpPr>
                  <a:spLocks noChangeArrowheads="1"/>
                </p:cNvSpPr>
                <p:nvPr/>
              </p:nvSpPr>
              <p:spPr bwMode="auto">
                <a:xfrm>
                  <a:off x="3632" y="2111"/>
                  <a:ext cx="42" cy="708"/>
                </a:xfrm>
                <a:prstGeom prst="rect">
                  <a:avLst/>
                </a:prstGeom>
                <a:solidFill>
                  <a:srgbClr val="F0D5D2"/>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2" name="Rectangle 18"/>
                <p:cNvSpPr>
                  <a:spLocks noChangeArrowheads="1"/>
                </p:cNvSpPr>
                <p:nvPr/>
              </p:nvSpPr>
              <p:spPr bwMode="auto">
                <a:xfrm>
                  <a:off x="3674" y="2111"/>
                  <a:ext cx="48" cy="708"/>
                </a:xfrm>
                <a:prstGeom prst="rect">
                  <a:avLst/>
                </a:prstGeom>
                <a:solidFill>
                  <a:srgbClr val="F2D7D4"/>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3" name="Rectangle 19"/>
                <p:cNvSpPr>
                  <a:spLocks noChangeArrowheads="1"/>
                </p:cNvSpPr>
                <p:nvPr/>
              </p:nvSpPr>
              <p:spPr bwMode="auto">
                <a:xfrm>
                  <a:off x="3722" y="2111"/>
                  <a:ext cx="60" cy="708"/>
                </a:xfrm>
                <a:prstGeom prst="rect">
                  <a:avLst/>
                </a:prstGeom>
                <a:solidFill>
                  <a:srgbClr val="F4D9D6"/>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4" name="Rectangle 20"/>
                <p:cNvSpPr>
                  <a:spLocks noChangeArrowheads="1"/>
                </p:cNvSpPr>
                <p:nvPr/>
              </p:nvSpPr>
              <p:spPr bwMode="auto">
                <a:xfrm>
                  <a:off x="3782" y="2111"/>
                  <a:ext cx="48" cy="708"/>
                </a:xfrm>
                <a:prstGeom prst="rect">
                  <a:avLst/>
                </a:prstGeom>
                <a:solidFill>
                  <a:srgbClr val="F6DBD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5" name="Rectangle 21"/>
                <p:cNvSpPr>
                  <a:spLocks noChangeArrowheads="1"/>
                </p:cNvSpPr>
                <p:nvPr/>
              </p:nvSpPr>
              <p:spPr bwMode="auto">
                <a:xfrm>
                  <a:off x="3830" y="2111"/>
                  <a:ext cx="42" cy="708"/>
                </a:xfrm>
                <a:prstGeom prst="rect">
                  <a:avLst/>
                </a:prstGeom>
                <a:solidFill>
                  <a:srgbClr val="F8DDD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6" name="Rectangle 22"/>
                <p:cNvSpPr>
                  <a:spLocks noChangeArrowheads="1"/>
                </p:cNvSpPr>
                <p:nvPr/>
              </p:nvSpPr>
              <p:spPr bwMode="auto">
                <a:xfrm>
                  <a:off x="3872" y="2111"/>
                  <a:ext cx="48" cy="708"/>
                </a:xfrm>
                <a:prstGeom prst="rect">
                  <a:avLst/>
                </a:prstGeom>
                <a:solidFill>
                  <a:srgbClr val="FADFD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7" name="Rectangle 23"/>
                <p:cNvSpPr>
                  <a:spLocks noChangeArrowheads="1"/>
                </p:cNvSpPr>
                <p:nvPr/>
              </p:nvSpPr>
              <p:spPr bwMode="auto">
                <a:xfrm>
                  <a:off x="3920" y="2111"/>
                  <a:ext cx="42" cy="708"/>
                </a:xfrm>
                <a:prstGeom prst="rect">
                  <a:avLst/>
                </a:prstGeom>
                <a:solidFill>
                  <a:srgbClr val="FCE1D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8" name="Rectangle 24"/>
                <p:cNvSpPr>
                  <a:spLocks noChangeArrowheads="1"/>
                </p:cNvSpPr>
                <p:nvPr/>
              </p:nvSpPr>
              <p:spPr bwMode="auto">
                <a:xfrm>
                  <a:off x="3962" y="2111"/>
                  <a:ext cx="558" cy="708"/>
                </a:xfrm>
                <a:prstGeom prst="rect">
                  <a:avLst/>
                </a:prstGeom>
                <a:solidFill>
                  <a:srgbClr val="FFE4E1"/>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9" name="Rectangle 25"/>
                <p:cNvSpPr>
                  <a:spLocks noChangeArrowheads="1"/>
                </p:cNvSpPr>
                <p:nvPr/>
              </p:nvSpPr>
              <p:spPr bwMode="auto">
                <a:xfrm>
                  <a:off x="3464" y="2111"/>
                  <a:ext cx="1056" cy="708"/>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30" name="Rectangle 26"/>
                <p:cNvSpPr>
                  <a:spLocks noChangeArrowheads="1"/>
                </p:cNvSpPr>
                <p:nvPr/>
              </p:nvSpPr>
              <p:spPr bwMode="auto">
                <a:xfrm>
                  <a:off x="3704" y="2165"/>
                  <a:ext cx="659"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latin typeface="Arial" pitchFamily="34" charset="0"/>
                      <a:ea typeface="ＭＳ Ｐゴシック"/>
                      <a:cs typeface="ＭＳ Ｐゴシック"/>
                    </a:rPr>
                    <a:t>OM_Observation</a:t>
                  </a:r>
                  <a:endParaRPr lang="en-US">
                    <a:solidFill>
                      <a:srgbClr val="000000"/>
                    </a:solidFill>
                    <a:latin typeface="Arial" pitchFamily="34" charset="0"/>
                    <a:ea typeface="ＭＳ Ｐゴシック"/>
                    <a:cs typeface="ＭＳ Ｐゴシック"/>
                  </a:endParaRPr>
                </a:p>
              </p:txBody>
            </p:sp>
            <p:sp>
              <p:nvSpPr>
                <p:cNvPr id="331" name="Line 27"/>
                <p:cNvSpPr>
                  <a:spLocks noChangeShapeType="1"/>
                </p:cNvSpPr>
                <p:nvPr/>
              </p:nvSpPr>
              <p:spPr bwMode="auto">
                <a:xfrm>
                  <a:off x="3464" y="2291"/>
                  <a:ext cx="1056"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332" name="Rectangle 28"/>
                <p:cNvSpPr>
                  <a:spLocks noChangeArrowheads="1"/>
                </p:cNvSpPr>
                <p:nvPr/>
              </p:nvSpPr>
              <p:spPr bwMode="auto">
                <a:xfrm>
                  <a:off x="3494" y="2315"/>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333" name="Rectangle 29"/>
                <p:cNvSpPr>
                  <a:spLocks noChangeArrowheads="1"/>
                </p:cNvSpPr>
                <p:nvPr/>
              </p:nvSpPr>
              <p:spPr bwMode="auto">
                <a:xfrm>
                  <a:off x="3620" y="2315"/>
                  <a:ext cx="701"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dirty="0" err="1">
                      <a:solidFill>
                        <a:srgbClr val="8B0000"/>
                      </a:solidFill>
                      <a:latin typeface="Arial" pitchFamily="34" charset="0"/>
                      <a:ea typeface="ＭＳ Ｐゴシック"/>
                      <a:cs typeface="ＭＳ Ｐゴシック"/>
                    </a:rPr>
                    <a:t>phenomenonTime</a:t>
                  </a:r>
                  <a:endParaRPr lang="en-US" dirty="0">
                    <a:solidFill>
                      <a:srgbClr val="000000"/>
                    </a:solidFill>
                    <a:latin typeface="Arial" pitchFamily="34" charset="0"/>
                    <a:ea typeface="ＭＳ Ｐゴシック"/>
                    <a:cs typeface="ＭＳ Ｐゴシック"/>
                  </a:endParaRPr>
                </a:p>
              </p:txBody>
            </p:sp>
            <p:sp>
              <p:nvSpPr>
                <p:cNvPr id="334" name="Rectangle 30"/>
                <p:cNvSpPr>
                  <a:spLocks noChangeArrowheads="1"/>
                </p:cNvSpPr>
                <p:nvPr/>
              </p:nvSpPr>
              <p:spPr bwMode="auto">
                <a:xfrm>
                  <a:off x="3494" y="2411"/>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335" name="Rectangle 31"/>
                <p:cNvSpPr>
                  <a:spLocks noChangeArrowheads="1"/>
                </p:cNvSpPr>
                <p:nvPr/>
              </p:nvSpPr>
              <p:spPr bwMode="auto">
                <a:xfrm>
                  <a:off x="3620" y="2411"/>
                  <a:ext cx="408"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ea typeface="ＭＳ Ｐゴシック"/>
                      <a:cs typeface="ＭＳ Ｐゴシック"/>
                    </a:rPr>
                    <a:t>resultTime</a:t>
                  </a:r>
                  <a:endParaRPr lang="en-US">
                    <a:solidFill>
                      <a:srgbClr val="000000"/>
                    </a:solidFill>
                    <a:latin typeface="Arial" pitchFamily="34" charset="0"/>
                    <a:ea typeface="ＭＳ Ｐゴシック"/>
                    <a:cs typeface="ＭＳ Ｐゴシック"/>
                  </a:endParaRPr>
                </a:p>
              </p:txBody>
            </p:sp>
            <p:sp>
              <p:nvSpPr>
                <p:cNvPr id="336" name="Rectangle 32"/>
                <p:cNvSpPr>
                  <a:spLocks noChangeArrowheads="1"/>
                </p:cNvSpPr>
                <p:nvPr/>
              </p:nvSpPr>
              <p:spPr bwMode="auto">
                <a:xfrm>
                  <a:off x="3494" y="2507"/>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337" name="Rectangle 33"/>
                <p:cNvSpPr>
                  <a:spLocks noChangeArrowheads="1"/>
                </p:cNvSpPr>
                <p:nvPr/>
              </p:nvSpPr>
              <p:spPr bwMode="auto">
                <a:xfrm>
                  <a:off x="3620" y="2507"/>
                  <a:ext cx="591"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ea typeface="ＭＳ Ｐゴシック"/>
                      <a:cs typeface="ＭＳ Ｐゴシック"/>
                    </a:rPr>
                    <a:t>validTime [0..1]</a:t>
                  </a:r>
                  <a:endParaRPr lang="en-US">
                    <a:solidFill>
                      <a:srgbClr val="000000"/>
                    </a:solidFill>
                    <a:latin typeface="Arial" pitchFamily="34" charset="0"/>
                    <a:ea typeface="ＭＳ Ｐゴシック"/>
                    <a:cs typeface="ＭＳ Ｐゴシック"/>
                  </a:endParaRPr>
                </a:p>
              </p:txBody>
            </p:sp>
            <p:sp>
              <p:nvSpPr>
                <p:cNvPr id="338" name="Rectangle 34"/>
                <p:cNvSpPr>
                  <a:spLocks noChangeArrowheads="1"/>
                </p:cNvSpPr>
                <p:nvPr/>
              </p:nvSpPr>
              <p:spPr bwMode="auto">
                <a:xfrm>
                  <a:off x="3494" y="2603"/>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339" name="Rectangle 35"/>
                <p:cNvSpPr>
                  <a:spLocks noChangeArrowheads="1"/>
                </p:cNvSpPr>
                <p:nvPr/>
              </p:nvSpPr>
              <p:spPr bwMode="auto">
                <a:xfrm>
                  <a:off x="3620" y="2603"/>
                  <a:ext cx="687"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ea typeface="ＭＳ Ｐゴシック"/>
                      <a:cs typeface="ＭＳ Ｐゴシック"/>
                    </a:rPr>
                    <a:t>resultQuality [0..*]</a:t>
                  </a:r>
                  <a:endParaRPr lang="en-US">
                    <a:solidFill>
                      <a:srgbClr val="000000"/>
                    </a:solidFill>
                    <a:latin typeface="Arial" pitchFamily="34" charset="0"/>
                    <a:ea typeface="ＭＳ Ｐゴシック"/>
                    <a:cs typeface="ＭＳ Ｐゴシック"/>
                  </a:endParaRPr>
                </a:p>
              </p:txBody>
            </p:sp>
            <p:sp>
              <p:nvSpPr>
                <p:cNvPr id="340" name="Rectangle 36"/>
                <p:cNvSpPr>
                  <a:spLocks noChangeArrowheads="1"/>
                </p:cNvSpPr>
                <p:nvPr/>
              </p:nvSpPr>
              <p:spPr bwMode="auto">
                <a:xfrm>
                  <a:off x="3494" y="2699"/>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341" name="Rectangle 37"/>
                <p:cNvSpPr>
                  <a:spLocks noChangeArrowheads="1"/>
                </p:cNvSpPr>
                <p:nvPr/>
              </p:nvSpPr>
              <p:spPr bwMode="auto">
                <a:xfrm>
                  <a:off x="3620" y="2699"/>
                  <a:ext cx="599"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ea typeface="ＭＳ Ｐゴシック"/>
                      <a:cs typeface="ＭＳ Ｐゴシック"/>
                    </a:rPr>
                    <a:t>parameter [0..*]</a:t>
                  </a:r>
                  <a:endParaRPr lang="en-US">
                    <a:solidFill>
                      <a:srgbClr val="000000"/>
                    </a:solidFill>
                    <a:latin typeface="Arial" pitchFamily="34" charset="0"/>
                    <a:ea typeface="ＭＳ Ｐゴシック"/>
                    <a:cs typeface="ＭＳ Ｐゴシック"/>
                  </a:endParaRPr>
                </a:p>
              </p:txBody>
            </p:sp>
          </p:grpSp>
          <p:grpSp>
            <p:nvGrpSpPr>
              <p:cNvPr id="178" name="Group 264"/>
              <p:cNvGrpSpPr>
                <a:grpSpLocks/>
              </p:cNvGrpSpPr>
              <p:nvPr/>
            </p:nvGrpSpPr>
            <p:grpSpPr bwMode="auto">
              <a:xfrm>
                <a:off x="2192811" y="1335705"/>
                <a:ext cx="1066800" cy="542925"/>
                <a:chOff x="1790" y="2225"/>
                <a:chExt cx="606" cy="342"/>
              </a:xfrm>
            </p:grpSpPr>
            <p:sp>
              <p:nvSpPr>
                <p:cNvPr id="260" name="Rectangle 66"/>
                <p:cNvSpPr>
                  <a:spLocks noChangeArrowheads="1"/>
                </p:cNvSpPr>
                <p:nvPr/>
              </p:nvSpPr>
              <p:spPr bwMode="auto">
                <a:xfrm>
                  <a:off x="1808" y="2243"/>
                  <a:ext cx="588" cy="324"/>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61" name="Rectangle 67"/>
                <p:cNvSpPr>
                  <a:spLocks noChangeArrowheads="1"/>
                </p:cNvSpPr>
                <p:nvPr/>
              </p:nvSpPr>
              <p:spPr bwMode="auto">
                <a:xfrm>
                  <a:off x="1790" y="2225"/>
                  <a:ext cx="12" cy="324"/>
                </a:xfrm>
                <a:prstGeom prst="rect">
                  <a:avLst/>
                </a:prstGeom>
                <a:solidFill>
                  <a:srgbClr val="E8E8C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62" name="Rectangle 68"/>
                <p:cNvSpPr>
                  <a:spLocks noChangeArrowheads="1"/>
                </p:cNvSpPr>
                <p:nvPr/>
              </p:nvSpPr>
              <p:spPr bwMode="auto">
                <a:xfrm>
                  <a:off x="1802" y="2225"/>
                  <a:ext cx="12" cy="324"/>
                </a:xfrm>
                <a:prstGeom prst="rect">
                  <a:avLst/>
                </a:prstGeom>
                <a:solidFill>
                  <a:srgbClr val="E9E9C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63" name="Rectangle 69"/>
                <p:cNvSpPr>
                  <a:spLocks noChangeArrowheads="1"/>
                </p:cNvSpPr>
                <p:nvPr/>
              </p:nvSpPr>
              <p:spPr bwMode="auto">
                <a:xfrm>
                  <a:off x="1814" y="2225"/>
                  <a:ext cx="12" cy="324"/>
                </a:xfrm>
                <a:prstGeom prst="rect">
                  <a:avLst/>
                </a:prstGeom>
                <a:solidFill>
                  <a:srgbClr val="EAEAC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64" name="Rectangle 70"/>
                <p:cNvSpPr>
                  <a:spLocks noChangeArrowheads="1"/>
                </p:cNvSpPr>
                <p:nvPr/>
              </p:nvSpPr>
              <p:spPr bwMode="auto">
                <a:xfrm>
                  <a:off x="1826" y="2225"/>
                  <a:ext cx="12" cy="324"/>
                </a:xfrm>
                <a:prstGeom prst="rect">
                  <a:avLst/>
                </a:prstGeom>
                <a:solidFill>
                  <a:srgbClr val="EBEBC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65" name="Rectangle 71"/>
                <p:cNvSpPr>
                  <a:spLocks noChangeArrowheads="1"/>
                </p:cNvSpPr>
                <p:nvPr/>
              </p:nvSpPr>
              <p:spPr bwMode="auto">
                <a:xfrm>
                  <a:off x="1838" y="2225"/>
                  <a:ext cx="12" cy="324"/>
                </a:xfrm>
                <a:prstGeom prst="rect">
                  <a:avLst/>
                </a:prstGeom>
                <a:solidFill>
                  <a:srgbClr val="ECECC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66" name="Rectangle 72"/>
                <p:cNvSpPr>
                  <a:spLocks noChangeArrowheads="1"/>
                </p:cNvSpPr>
                <p:nvPr/>
              </p:nvSpPr>
              <p:spPr bwMode="auto">
                <a:xfrm>
                  <a:off x="1850" y="2225"/>
                  <a:ext cx="12" cy="324"/>
                </a:xfrm>
                <a:prstGeom prst="rect">
                  <a:avLst/>
                </a:prstGeom>
                <a:solidFill>
                  <a:srgbClr val="EDEDC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67" name="Rectangle 73"/>
                <p:cNvSpPr>
                  <a:spLocks noChangeArrowheads="1"/>
                </p:cNvSpPr>
                <p:nvPr/>
              </p:nvSpPr>
              <p:spPr bwMode="auto">
                <a:xfrm>
                  <a:off x="1862" y="2225"/>
                  <a:ext cx="12" cy="324"/>
                </a:xfrm>
                <a:prstGeom prst="rect">
                  <a:avLst/>
                </a:prstGeom>
                <a:solidFill>
                  <a:srgbClr val="EEEEC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68" name="Rectangle 74"/>
                <p:cNvSpPr>
                  <a:spLocks noChangeArrowheads="1"/>
                </p:cNvSpPr>
                <p:nvPr/>
              </p:nvSpPr>
              <p:spPr bwMode="auto">
                <a:xfrm>
                  <a:off x="1874" y="2225"/>
                  <a:ext cx="12" cy="324"/>
                </a:xfrm>
                <a:prstGeom prst="rect">
                  <a:avLst/>
                </a:prstGeom>
                <a:solidFill>
                  <a:srgbClr val="EFEFD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69" name="Rectangle 75"/>
                <p:cNvSpPr>
                  <a:spLocks noChangeArrowheads="1"/>
                </p:cNvSpPr>
                <p:nvPr/>
              </p:nvSpPr>
              <p:spPr bwMode="auto">
                <a:xfrm>
                  <a:off x="1886" y="2225"/>
                  <a:ext cx="12" cy="324"/>
                </a:xfrm>
                <a:prstGeom prst="rect">
                  <a:avLst/>
                </a:prstGeom>
                <a:solidFill>
                  <a:srgbClr val="F0F0D1"/>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0" name="Rectangle 76"/>
                <p:cNvSpPr>
                  <a:spLocks noChangeArrowheads="1"/>
                </p:cNvSpPr>
                <p:nvPr/>
              </p:nvSpPr>
              <p:spPr bwMode="auto">
                <a:xfrm>
                  <a:off x="1898" y="2225"/>
                  <a:ext cx="12" cy="324"/>
                </a:xfrm>
                <a:prstGeom prst="rect">
                  <a:avLst/>
                </a:prstGeom>
                <a:solidFill>
                  <a:srgbClr val="F1F1D2"/>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1" name="Rectangle 77"/>
                <p:cNvSpPr>
                  <a:spLocks noChangeArrowheads="1"/>
                </p:cNvSpPr>
                <p:nvPr/>
              </p:nvSpPr>
              <p:spPr bwMode="auto">
                <a:xfrm>
                  <a:off x="1910" y="2225"/>
                  <a:ext cx="12" cy="324"/>
                </a:xfrm>
                <a:prstGeom prst="rect">
                  <a:avLst/>
                </a:prstGeom>
                <a:solidFill>
                  <a:srgbClr val="F2F2D3"/>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2" name="Rectangle 78"/>
                <p:cNvSpPr>
                  <a:spLocks noChangeArrowheads="1"/>
                </p:cNvSpPr>
                <p:nvPr/>
              </p:nvSpPr>
              <p:spPr bwMode="auto">
                <a:xfrm>
                  <a:off x="1922" y="2225"/>
                  <a:ext cx="12" cy="324"/>
                </a:xfrm>
                <a:prstGeom prst="rect">
                  <a:avLst/>
                </a:prstGeom>
                <a:solidFill>
                  <a:srgbClr val="F3F3D4"/>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3" name="Rectangle 79"/>
                <p:cNvSpPr>
                  <a:spLocks noChangeArrowheads="1"/>
                </p:cNvSpPr>
                <p:nvPr/>
              </p:nvSpPr>
              <p:spPr bwMode="auto">
                <a:xfrm>
                  <a:off x="1934" y="2225"/>
                  <a:ext cx="18" cy="324"/>
                </a:xfrm>
                <a:prstGeom prst="rect">
                  <a:avLst/>
                </a:prstGeom>
                <a:solidFill>
                  <a:srgbClr val="F4F4D5"/>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4" name="Rectangle 80"/>
                <p:cNvSpPr>
                  <a:spLocks noChangeArrowheads="1"/>
                </p:cNvSpPr>
                <p:nvPr/>
              </p:nvSpPr>
              <p:spPr bwMode="auto">
                <a:xfrm>
                  <a:off x="1952" y="2225"/>
                  <a:ext cx="18" cy="324"/>
                </a:xfrm>
                <a:prstGeom prst="rect">
                  <a:avLst/>
                </a:prstGeom>
                <a:solidFill>
                  <a:srgbClr val="F5F5D6"/>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5" name="Rectangle 81"/>
                <p:cNvSpPr>
                  <a:spLocks noChangeArrowheads="1"/>
                </p:cNvSpPr>
                <p:nvPr/>
              </p:nvSpPr>
              <p:spPr bwMode="auto">
                <a:xfrm>
                  <a:off x="1970" y="2225"/>
                  <a:ext cx="12" cy="324"/>
                </a:xfrm>
                <a:prstGeom prst="rect">
                  <a:avLst/>
                </a:prstGeom>
                <a:solidFill>
                  <a:srgbClr val="F6F6D7"/>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6" name="Rectangle 82"/>
                <p:cNvSpPr>
                  <a:spLocks noChangeArrowheads="1"/>
                </p:cNvSpPr>
                <p:nvPr/>
              </p:nvSpPr>
              <p:spPr bwMode="auto">
                <a:xfrm>
                  <a:off x="1982" y="2225"/>
                  <a:ext cx="12" cy="324"/>
                </a:xfrm>
                <a:prstGeom prst="rect">
                  <a:avLst/>
                </a:prstGeom>
                <a:solidFill>
                  <a:srgbClr val="F7F7D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7" name="Rectangle 83"/>
                <p:cNvSpPr>
                  <a:spLocks noChangeArrowheads="1"/>
                </p:cNvSpPr>
                <p:nvPr/>
              </p:nvSpPr>
              <p:spPr bwMode="auto">
                <a:xfrm>
                  <a:off x="1994" y="2225"/>
                  <a:ext cx="12" cy="324"/>
                </a:xfrm>
                <a:prstGeom prst="rect">
                  <a:avLst/>
                </a:prstGeom>
                <a:solidFill>
                  <a:srgbClr val="F8F8D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8" name="Rectangle 84"/>
                <p:cNvSpPr>
                  <a:spLocks noChangeArrowheads="1"/>
                </p:cNvSpPr>
                <p:nvPr/>
              </p:nvSpPr>
              <p:spPr bwMode="auto">
                <a:xfrm>
                  <a:off x="2006" y="2225"/>
                  <a:ext cx="12" cy="324"/>
                </a:xfrm>
                <a:prstGeom prst="rect">
                  <a:avLst/>
                </a:prstGeom>
                <a:solidFill>
                  <a:srgbClr val="F9F9D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9" name="Rectangle 85"/>
                <p:cNvSpPr>
                  <a:spLocks noChangeArrowheads="1"/>
                </p:cNvSpPr>
                <p:nvPr/>
              </p:nvSpPr>
              <p:spPr bwMode="auto">
                <a:xfrm>
                  <a:off x="2018" y="2225"/>
                  <a:ext cx="12" cy="324"/>
                </a:xfrm>
                <a:prstGeom prst="rect">
                  <a:avLst/>
                </a:prstGeom>
                <a:solidFill>
                  <a:srgbClr val="FAFAD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80" name="Rectangle 86"/>
                <p:cNvSpPr>
                  <a:spLocks noChangeArrowheads="1"/>
                </p:cNvSpPr>
                <p:nvPr/>
              </p:nvSpPr>
              <p:spPr bwMode="auto">
                <a:xfrm>
                  <a:off x="2030" y="2225"/>
                  <a:ext cx="12" cy="324"/>
                </a:xfrm>
                <a:prstGeom prst="rect">
                  <a:avLst/>
                </a:prstGeom>
                <a:solidFill>
                  <a:srgbClr val="FBFBD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81" name="Rectangle 87"/>
                <p:cNvSpPr>
                  <a:spLocks noChangeArrowheads="1"/>
                </p:cNvSpPr>
                <p:nvPr/>
              </p:nvSpPr>
              <p:spPr bwMode="auto">
                <a:xfrm>
                  <a:off x="2042" y="2225"/>
                  <a:ext cx="12" cy="324"/>
                </a:xfrm>
                <a:prstGeom prst="rect">
                  <a:avLst/>
                </a:prstGeom>
                <a:solidFill>
                  <a:srgbClr val="FCFCD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82" name="Rectangle 88"/>
                <p:cNvSpPr>
                  <a:spLocks noChangeArrowheads="1"/>
                </p:cNvSpPr>
                <p:nvPr/>
              </p:nvSpPr>
              <p:spPr bwMode="auto">
                <a:xfrm>
                  <a:off x="2054" y="2225"/>
                  <a:ext cx="12" cy="324"/>
                </a:xfrm>
                <a:prstGeom prst="rect">
                  <a:avLst/>
                </a:prstGeom>
                <a:solidFill>
                  <a:srgbClr val="FDFDD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83" name="Rectangle 89"/>
                <p:cNvSpPr>
                  <a:spLocks noChangeArrowheads="1"/>
                </p:cNvSpPr>
                <p:nvPr/>
              </p:nvSpPr>
              <p:spPr bwMode="auto">
                <a:xfrm>
                  <a:off x="2066" y="2225"/>
                  <a:ext cx="12" cy="324"/>
                </a:xfrm>
                <a:prstGeom prst="rect">
                  <a:avLst/>
                </a:prstGeom>
                <a:solidFill>
                  <a:srgbClr val="FEFED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84" name="Rectangle 90"/>
                <p:cNvSpPr>
                  <a:spLocks noChangeArrowheads="1"/>
                </p:cNvSpPr>
                <p:nvPr/>
              </p:nvSpPr>
              <p:spPr bwMode="auto">
                <a:xfrm>
                  <a:off x="2078" y="2225"/>
                  <a:ext cx="300" cy="324"/>
                </a:xfrm>
                <a:prstGeom prst="rect">
                  <a:avLst/>
                </a:prstGeom>
                <a:solidFill>
                  <a:srgbClr val="FFFFE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85" name="Rectangle 91"/>
                <p:cNvSpPr>
                  <a:spLocks noChangeArrowheads="1"/>
                </p:cNvSpPr>
                <p:nvPr/>
              </p:nvSpPr>
              <p:spPr bwMode="auto">
                <a:xfrm>
                  <a:off x="1790" y="2225"/>
                  <a:ext cx="588" cy="324"/>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86" name="Rectangle 92"/>
                <p:cNvSpPr>
                  <a:spLocks noChangeArrowheads="1"/>
                </p:cNvSpPr>
                <p:nvPr/>
              </p:nvSpPr>
              <p:spPr bwMode="auto">
                <a:xfrm>
                  <a:off x="1868" y="2279"/>
                  <a:ext cx="493"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latin typeface="Arial" pitchFamily="34" charset="0"/>
                      <a:ea typeface="ＭＳ Ｐゴシック"/>
                      <a:cs typeface="ＭＳ Ｐゴシック"/>
                    </a:rPr>
                    <a:t>GFI_Feature</a:t>
                  </a:r>
                  <a:endParaRPr lang="en-US">
                    <a:solidFill>
                      <a:srgbClr val="000000"/>
                    </a:solidFill>
                    <a:latin typeface="Arial" pitchFamily="34" charset="0"/>
                    <a:ea typeface="ＭＳ Ｐゴシック"/>
                    <a:cs typeface="ＭＳ Ｐゴシック"/>
                  </a:endParaRPr>
                </a:p>
              </p:txBody>
            </p:sp>
            <p:sp>
              <p:nvSpPr>
                <p:cNvPr id="287" name="Line 93"/>
                <p:cNvSpPr>
                  <a:spLocks noChangeShapeType="1"/>
                </p:cNvSpPr>
                <p:nvPr/>
              </p:nvSpPr>
              <p:spPr bwMode="auto">
                <a:xfrm>
                  <a:off x="1790" y="2405"/>
                  <a:ext cx="588"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grpSp>
          <p:grpSp>
            <p:nvGrpSpPr>
              <p:cNvPr id="179" name="Group 267"/>
              <p:cNvGrpSpPr>
                <a:grpSpLocks/>
              </p:cNvGrpSpPr>
              <p:nvPr/>
            </p:nvGrpSpPr>
            <p:grpSpPr bwMode="auto">
              <a:xfrm>
                <a:off x="556098" y="4696443"/>
                <a:ext cx="1133475" cy="542925"/>
                <a:chOff x="3548" y="3275"/>
                <a:chExt cx="594" cy="342"/>
              </a:xfrm>
            </p:grpSpPr>
            <p:sp>
              <p:nvSpPr>
                <p:cNvPr id="232" name="Rectangle 94"/>
                <p:cNvSpPr>
                  <a:spLocks noChangeArrowheads="1"/>
                </p:cNvSpPr>
                <p:nvPr/>
              </p:nvSpPr>
              <p:spPr bwMode="auto">
                <a:xfrm>
                  <a:off x="3566" y="3293"/>
                  <a:ext cx="576" cy="324"/>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33" name="Rectangle 95"/>
                <p:cNvSpPr>
                  <a:spLocks noChangeArrowheads="1"/>
                </p:cNvSpPr>
                <p:nvPr/>
              </p:nvSpPr>
              <p:spPr bwMode="auto">
                <a:xfrm>
                  <a:off x="3548" y="3275"/>
                  <a:ext cx="12" cy="324"/>
                </a:xfrm>
                <a:prstGeom prst="rect">
                  <a:avLst/>
                </a:prstGeom>
                <a:solidFill>
                  <a:srgbClr val="B582E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34" name="Rectangle 96"/>
                <p:cNvSpPr>
                  <a:spLocks noChangeArrowheads="1"/>
                </p:cNvSpPr>
                <p:nvPr/>
              </p:nvSpPr>
              <p:spPr bwMode="auto">
                <a:xfrm>
                  <a:off x="3560" y="3275"/>
                  <a:ext cx="6" cy="324"/>
                </a:xfrm>
                <a:prstGeom prst="rect">
                  <a:avLst/>
                </a:prstGeom>
                <a:solidFill>
                  <a:srgbClr val="B683E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35" name="Rectangle 97"/>
                <p:cNvSpPr>
                  <a:spLocks noChangeArrowheads="1"/>
                </p:cNvSpPr>
                <p:nvPr/>
              </p:nvSpPr>
              <p:spPr bwMode="auto">
                <a:xfrm>
                  <a:off x="3566" y="3275"/>
                  <a:ext cx="18" cy="324"/>
                </a:xfrm>
                <a:prstGeom prst="rect">
                  <a:avLst/>
                </a:prstGeom>
                <a:solidFill>
                  <a:srgbClr val="B784E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36" name="Rectangle 98"/>
                <p:cNvSpPr>
                  <a:spLocks noChangeArrowheads="1"/>
                </p:cNvSpPr>
                <p:nvPr/>
              </p:nvSpPr>
              <p:spPr bwMode="auto">
                <a:xfrm>
                  <a:off x="3584" y="3275"/>
                  <a:ext cx="12" cy="324"/>
                </a:xfrm>
                <a:prstGeom prst="rect">
                  <a:avLst/>
                </a:prstGeom>
                <a:solidFill>
                  <a:srgbClr val="B885E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37" name="Rectangle 99"/>
                <p:cNvSpPr>
                  <a:spLocks noChangeArrowheads="1"/>
                </p:cNvSpPr>
                <p:nvPr/>
              </p:nvSpPr>
              <p:spPr bwMode="auto">
                <a:xfrm>
                  <a:off x="3596" y="3275"/>
                  <a:ext cx="6" cy="324"/>
                </a:xfrm>
                <a:prstGeom prst="rect">
                  <a:avLst/>
                </a:prstGeom>
                <a:solidFill>
                  <a:srgbClr val="B986E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38" name="Rectangle 100"/>
                <p:cNvSpPr>
                  <a:spLocks noChangeArrowheads="1"/>
                </p:cNvSpPr>
                <p:nvPr/>
              </p:nvSpPr>
              <p:spPr bwMode="auto">
                <a:xfrm>
                  <a:off x="3602" y="3275"/>
                  <a:ext cx="18" cy="324"/>
                </a:xfrm>
                <a:prstGeom prst="rect">
                  <a:avLst/>
                </a:prstGeom>
                <a:solidFill>
                  <a:srgbClr val="BA87E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39" name="Rectangle 101"/>
                <p:cNvSpPr>
                  <a:spLocks noChangeArrowheads="1"/>
                </p:cNvSpPr>
                <p:nvPr/>
              </p:nvSpPr>
              <p:spPr bwMode="auto">
                <a:xfrm>
                  <a:off x="3620" y="3275"/>
                  <a:ext cx="12" cy="324"/>
                </a:xfrm>
                <a:prstGeom prst="rect">
                  <a:avLst/>
                </a:prstGeom>
                <a:solidFill>
                  <a:srgbClr val="BB88E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0" name="Rectangle 102"/>
                <p:cNvSpPr>
                  <a:spLocks noChangeArrowheads="1"/>
                </p:cNvSpPr>
                <p:nvPr/>
              </p:nvSpPr>
              <p:spPr bwMode="auto">
                <a:xfrm>
                  <a:off x="3632" y="3275"/>
                  <a:ext cx="6" cy="324"/>
                </a:xfrm>
                <a:prstGeom prst="rect">
                  <a:avLst/>
                </a:prstGeom>
                <a:solidFill>
                  <a:srgbClr val="BC89E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1" name="Rectangle 103"/>
                <p:cNvSpPr>
                  <a:spLocks noChangeArrowheads="1"/>
                </p:cNvSpPr>
                <p:nvPr/>
              </p:nvSpPr>
              <p:spPr bwMode="auto">
                <a:xfrm>
                  <a:off x="3638" y="3275"/>
                  <a:ext cx="18" cy="324"/>
                </a:xfrm>
                <a:prstGeom prst="rect">
                  <a:avLst/>
                </a:prstGeom>
                <a:solidFill>
                  <a:srgbClr val="BD8AF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2" name="Rectangle 104"/>
                <p:cNvSpPr>
                  <a:spLocks noChangeArrowheads="1"/>
                </p:cNvSpPr>
                <p:nvPr/>
              </p:nvSpPr>
              <p:spPr bwMode="auto">
                <a:xfrm>
                  <a:off x="3656" y="3275"/>
                  <a:ext cx="12" cy="324"/>
                </a:xfrm>
                <a:prstGeom prst="rect">
                  <a:avLst/>
                </a:prstGeom>
                <a:solidFill>
                  <a:srgbClr val="BE8BF1"/>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3" name="Rectangle 105"/>
                <p:cNvSpPr>
                  <a:spLocks noChangeArrowheads="1"/>
                </p:cNvSpPr>
                <p:nvPr/>
              </p:nvSpPr>
              <p:spPr bwMode="auto">
                <a:xfrm>
                  <a:off x="3668" y="3275"/>
                  <a:ext cx="6" cy="324"/>
                </a:xfrm>
                <a:prstGeom prst="rect">
                  <a:avLst/>
                </a:prstGeom>
                <a:solidFill>
                  <a:srgbClr val="BF8CF2"/>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4" name="Rectangle 106"/>
                <p:cNvSpPr>
                  <a:spLocks noChangeArrowheads="1"/>
                </p:cNvSpPr>
                <p:nvPr/>
              </p:nvSpPr>
              <p:spPr bwMode="auto">
                <a:xfrm>
                  <a:off x="3674" y="3275"/>
                  <a:ext cx="18" cy="324"/>
                </a:xfrm>
                <a:prstGeom prst="rect">
                  <a:avLst/>
                </a:prstGeom>
                <a:solidFill>
                  <a:srgbClr val="C08DF3"/>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5" name="Rectangle 107"/>
                <p:cNvSpPr>
                  <a:spLocks noChangeArrowheads="1"/>
                </p:cNvSpPr>
                <p:nvPr/>
              </p:nvSpPr>
              <p:spPr bwMode="auto">
                <a:xfrm>
                  <a:off x="3692" y="3275"/>
                  <a:ext cx="12" cy="324"/>
                </a:xfrm>
                <a:prstGeom prst="rect">
                  <a:avLst/>
                </a:prstGeom>
                <a:solidFill>
                  <a:srgbClr val="C18EF4"/>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6" name="Rectangle 108"/>
                <p:cNvSpPr>
                  <a:spLocks noChangeArrowheads="1"/>
                </p:cNvSpPr>
                <p:nvPr/>
              </p:nvSpPr>
              <p:spPr bwMode="auto">
                <a:xfrm>
                  <a:off x="3704" y="3275"/>
                  <a:ext cx="18" cy="324"/>
                </a:xfrm>
                <a:prstGeom prst="rect">
                  <a:avLst/>
                </a:prstGeom>
                <a:solidFill>
                  <a:srgbClr val="C28FF5"/>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7" name="Rectangle 109"/>
                <p:cNvSpPr>
                  <a:spLocks noChangeArrowheads="1"/>
                </p:cNvSpPr>
                <p:nvPr/>
              </p:nvSpPr>
              <p:spPr bwMode="auto">
                <a:xfrm>
                  <a:off x="3722" y="3275"/>
                  <a:ext cx="18" cy="324"/>
                </a:xfrm>
                <a:prstGeom prst="rect">
                  <a:avLst/>
                </a:prstGeom>
                <a:solidFill>
                  <a:srgbClr val="C390F6"/>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8" name="Rectangle 110"/>
                <p:cNvSpPr>
                  <a:spLocks noChangeArrowheads="1"/>
                </p:cNvSpPr>
                <p:nvPr/>
              </p:nvSpPr>
              <p:spPr bwMode="auto">
                <a:xfrm>
                  <a:off x="3740" y="3275"/>
                  <a:ext cx="6" cy="324"/>
                </a:xfrm>
                <a:prstGeom prst="rect">
                  <a:avLst/>
                </a:prstGeom>
                <a:solidFill>
                  <a:srgbClr val="C491F7"/>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9" name="Rectangle 111"/>
                <p:cNvSpPr>
                  <a:spLocks noChangeArrowheads="1"/>
                </p:cNvSpPr>
                <p:nvPr/>
              </p:nvSpPr>
              <p:spPr bwMode="auto">
                <a:xfrm>
                  <a:off x="3746" y="3275"/>
                  <a:ext cx="18" cy="324"/>
                </a:xfrm>
                <a:prstGeom prst="rect">
                  <a:avLst/>
                </a:prstGeom>
                <a:solidFill>
                  <a:srgbClr val="C592F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50" name="Rectangle 112"/>
                <p:cNvSpPr>
                  <a:spLocks noChangeArrowheads="1"/>
                </p:cNvSpPr>
                <p:nvPr/>
              </p:nvSpPr>
              <p:spPr bwMode="auto">
                <a:xfrm>
                  <a:off x="3764" y="3275"/>
                  <a:ext cx="12" cy="324"/>
                </a:xfrm>
                <a:prstGeom prst="rect">
                  <a:avLst/>
                </a:prstGeom>
                <a:solidFill>
                  <a:srgbClr val="C693F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51" name="Rectangle 113"/>
                <p:cNvSpPr>
                  <a:spLocks noChangeArrowheads="1"/>
                </p:cNvSpPr>
                <p:nvPr/>
              </p:nvSpPr>
              <p:spPr bwMode="auto">
                <a:xfrm>
                  <a:off x="3776" y="3275"/>
                  <a:ext cx="6" cy="324"/>
                </a:xfrm>
                <a:prstGeom prst="rect">
                  <a:avLst/>
                </a:prstGeom>
                <a:solidFill>
                  <a:srgbClr val="C794F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52" name="Rectangle 114"/>
                <p:cNvSpPr>
                  <a:spLocks noChangeArrowheads="1"/>
                </p:cNvSpPr>
                <p:nvPr/>
              </p:nvSpPr>
              <p:spPr bwMode="auto">
                <a:xfrm>
                  <a:off x="3782" y="3275"/>
                  <a:ext cx="18" cy="324"/>
                </a:xfrm>
                <a:prstGeom prst="rect">
                  <a:avLst/>
                </a:prstGeom>
                <a:solidFill>
                  <a:srgbClr val="C895F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53" name="Rectangle 115"/>
                <p:cNvSpPr>
                  <a:spLocks noChangeArrowheads="1"/>
                </p:cNvSpPr>
                <p:nvPr/>
              </p:nvSpPr>
              <p:spPr bwMode="auto">
                <a:xfrm>
                  <a:off x="3800" y="3275"/>
                  <a:ext cx="12" cy="324"/>
                </a:xfrm>
                <a:prstGeom prst="rect">
                  <a:avLst/>
                </a:prstGeom>
                <a:solidFill>
                  <a:srgbClr val="C996F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54" name="Rectangle 116"/>
                <p:cNvSpPr>
                  <a:spLocks noChangeArrowheads="1"/>
                </p:cNvSpPr>
                <p:nvPr/>
              </p:nvSpPr>
              <p:spPr bwMode="auto">
                <a:xfrm>
                  <a:off x="3812" y="3275"/>
                  <a:ext cx="6" cy="324"/>
                </a:xfrm>
                <a:prstGeom prst="rect">
                  <a:avLst/>
                </a:prstGeom>
                <a:solidFill>
                  <a:srgbClr val="CA97F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55" name="Rectangle 117"/>
                <p:cNvSpPr>
                  <a:spLocks noChangeArrowheads="1"/>
                </p:cNvSpPr>
                <p:nvPr/>
              </p:nvSpPr>
              <p:spPr bwMode="auto">
                <a:xfrm>
                  <a:off x="3818" y="3275"/>
                  <a:ext cx="18" cy="324"/>
                </a:xfrm>
                <a:prstGeom prst="rect">
                  <a:avLst/>
                </a:prstGeom>
                <a:solidFill>
                  <a:srgbClr val="CB98F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56" name="Rectangle 118"/>
                <p:cNvSpPr>
                  <a:spLocks noChangeArrowheads="1"/>
                </p:cNvSpPr>
                <p:nvPr/>
              </p:nvSpPr>
              <p:spPr bwMode="auto">
                <a:xfrm>
                  <a:off x="3836" y="3275"/>
                  <a:ext cx="288" cy="324"/>
                </a:xfrm>
                <a:prstGeom prst="rect">
                  <a:avLst/>
                </a:prstGeom>
                <a:solidFill>
                  <a:srgbClr val="CC99F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57" name="Rectangle 119"/>
                <p:cNvSpPr>
                  <a:spLocks noChangeArrowheads="1"/>
                </p:cNvSpPr>
                <p:nvPr/>
              </p:nvSpPr>
              <p:spPr bwMode="auto">
                <a:xfrm>
                  <a:off x="3548" y="3275"/>
                  <a:ext cx="576" cy="324"/>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58" name="Rectangle 120"/>
                <p:cNvSpPr>
                  <a:spLocks noChangeArrowheads="1"/>
                </p:cNvSpPr>
                <p:nvPr/>
              </p:nvSpPr>
              <p:spPr bwMode="auto">
                <a:xfrm>
                  <a:off x="3614" y="3329"/>
                  <a:ext cx="504"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latin typeface="Arial" pitchFamily="34" charset="0"/>
                      <a:ea typeface="ＭＳ Ｐゴシック"/>
                      <a:cs typeface="ＭＳ Ｐゴシック"/>
                    </a:rPr>
                    <a:t>OM_Process</a:t>
                  </a:r>
                  <a:endParaRPr lang="en-US">
                    <a:solidFill>
                      <a:srgbClr val="000000"/>
                    </a:solidFill>
                    <a:latin typeface="Arial" pitchFamily="34" charset="0"/>
                    <a:ea typeface="ＭＳ Ｐゴシック"/>
                    <a:cs typeface="ＭＳ Ｐゴシック"/>
                  </a:endParaRPr>
                </a:p>
              </p:txBody>
            </p:sp>
            <p:sp>
              <p:nvSpPr>
                <p:cNvPr id="259" name="Line 121"/>
                <p:cNvSpPr>
                  <a:spLocks noChangeShapeType="1"/>
                </p:cNvSpPr>
                <p:nvPr/>
              </p:nvSpPr>
              <p:spPr bwMode="auto">
                <a:xfrm>
                  <a:off x="3548" y="3455"/>
                  <a:ext cx="576"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grpSp>
          <p:grpSp>
            <p:nvGrpSpPr>
              <p:cNvPr id="182" name="Group 268"/>
              <p:cNvGrpSpPr>
                <a:grpSpLocks/>
              </p:cNvGrpSpPr>
              <p:nvPr/>
            </p:nvGrpSpPr>
            <p:grpSpPr bwMode="auto">
              <a:xfrm>
                <a:off x="2437286" y="4705968"/>
                <a:ext cx="809625" cy="542925"/>
                <a:chOff x="4832" y="3281"/>
                <a:chExt cx="552" cy="342"/>
              </a:xfrm>
            </p:grpSpPr>
            <p:sp>
              <p:nvSpPr>
                <p:cNvPr id="204" name="Rectangle 166"/>
                <p:cNvSpPr>
                  <a:spLocks noChangeArrowheads="1"/>
                </p:cNvSpPr>
                <p:nvPr/>
              </p:nvSpPr>
              <p:spPr bwMode="auto">
                <a:xfrm>
                  <a:off x="4850" y="3299"/>
                  <a:ext cx="534" cy="324"/>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05" name="Rectangle 167"/>
                <p:cNvSpPr>
                  <a:spLocks noChangeArrowheads="1"/>
                </p:cNvSpPr>
                <p:nvPr/>
              </p:nvSpPr>
              <p:spPr bwMode="auto">
                <a:xfrm>
                  <a:off x="4832" y="3281"/>
                  <a:ext cx="6" cy="324"/>
                </a:xfrm>
                <a:prstGeom prst="rect">
                  <a:avLst/>
                </a:prstGeom>
                <a:solidFill>
                  <a:srgbClr val="B5E8B5"/>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06" name="Rectangle 168"/>
                <p:cNvSpPr>
                  <a:spLocks noChangeArrowheads="1"/>
                </p:cNvSpPr>
                <p:nvPr/>
              </p:nvSpPr>
              <p:spPr bwMode="auto">
                <a:xfrm>
                  <a:off x="4838" y="3281"/>
                  <a:ext cx="12" cy="324"/>
                </a:xfrm>
                <a:prstGeom prst="rect">
                  <a:avLst/>
                </a:prstGeom>
                <a:solidFill>
                  <a:srgbClr val="B6E9B6"/>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07" name="Rectangle 169"/>
                <p:cNvSpPr>
                  <a:spLocks noChangeArrowheads="1"/>
                </p:cNvSpPr>
                <p:nvPr/>
              </p:nvSpPr>
              <p:spPr bwMode="auto">
                <a:xfrm>
                  <a:off x="4850" y="3281"/>
                  <a:ext cx="12" cy="324"/>
                </a:xfrm>
                <a:prstGeom prst="rect">
                  <a:avLst/>
                </a:prstGeom>
                <a:solidFill>
                  <a:srgbClr val="B7EAB7"/>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08" name="Rectangle 170"/>
                <p:cNvSpPr>
                  <a:spLocks noChangeArrowheads="1"/>
                </p:cNvSpPr>
                <p:nvPr/>
              </p:nvSpPr>
              <p:spPr bwMode="auto">
                <a:xfrm>
                  <a:off x="4862" y="3281"/>
                  <a:ext cx="12" cy="324"/>
                </a:xfrm>
                <a:prstGeom prst="rect">
                  <a:avLst/>
                </a:prstGeom>
                <a:solidFill>
                  <a:srgbClr val="B8EBB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09" name="Rectangle 171"/>
                <p:cNvSpPr>
                  <a:spLocks noChangeArrowheads="1"/>
                </p:cNvSpPr>
                <p:nvPr/>
              </p:nvSpPr>
              <p:spPr bwMode="auto">
                <a:xfrm>
                  <a:off x="4874" y="3281"/>
                  <a:ext cx="12" cy="324"/>
                </a:xfrm>
                <a:prstGeom prst="rect">
                  <a:avLst/>
                </a:prstGeom>
                <a:solidFill>
                  <a:srgbClr val="B9ECB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0" name="Rectangle 172"/>
                <p:cNvSpPr>
                  <a:spLocks noChangeArrowheads="1"/>
                </p:cNvSpPr>
                <p:nvPr/>
              </p:nvSpPr>
              <p:spPr bwMode="auto">
                <a:xfrm>
                  <a:off x="4886" y="3281"/>
                  <a:ext cx="12" cy="324"/>
                </a:xfrm>
                <a:prstGeom prst="rect">
                  <a:avLst/>
                </a:prstGeom>
                <a:solidFill>
                  <a:srgbClr val="BAEDB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1" name="Rectangle 173"/>
                <p:cNvSpPr>
                  <a:spLocks noChangeArrowheads="1"/>
                </p:cNvSpPr>
                <p:nvPr/>
              </p:nvSpPr>
              <p:spPr bwMode="auto">
                <a:xfrm>
                  <a:off x="4898" y="3281"/>
                  <a:ext cx="12" cy="324"/>
                </a:xfrm>
                <a:prstGeom prst="rect">
                  <a:avLst/>
                </a:prstGeom>
                <a:solidFill>
                  <a:srgbClr val="BBEEB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2" name="Rectangle 174"/>
                <p:cNvSpPr>
                  <a:spLocks noChangeArrowheads="1"/>
                </p:cNvSpPr>
                <p:nvPr/>
              </p:nvSpPr>
              <p:spPr bwMode="auto">
                <a:xfrm>
                  <a:off x="4910" y="3281"/>
                  <a:ext cx="6" cy="324"/>
                </a:xfrm>
                <a:prstGeom prst="rect">
                  <a:avLst/>
                </a:prstGeom>
                <a:solidFill>
                  <a:srgbClr val="BCEFB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3" name="Rectangle 175"/>
                <p:cNvSpPr>
                  <a:spLocks noChangeArrowheads="1"/>
                </p:cNvSpPr>
                <p:nvPr/>
              </p:nvSpPr>
              <p:spPr bwMode="auto">
                <a:xfrm>
                  <a:off x="4916" y="3281"/>
                  <a:ext cx="12" cy="324"/>
                </a:xfrm>
                <a:prstGeom prst="rect">
                  <a:avLst/>
                </a:prstGeom>
                <a:solidFill>
                  <a:srgbClr val="BDF0B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4" name="Rectangle 176"/>
                <p:cNvSpPr>
                  <a:spLocks noChangeArrowheads="1"/>
                </p:cNvSpPr>
                <p:nvPr/>
              </p:nvSpPr>
              <p:spPr bwMode="auto">
                <a:xfrm>
                  <a:off x="4928" y="3281"/>
                  <a:ext cx="12" cy="324"/>
                </a:xfrm>
                <a:prstGeom prst="rect">
                  <a:avLst/>
                </a:prstGeom>
                <a:solidFill>
                  <a:srgbClr val="BEF1B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5" name="Rectangle 177"/>
                <p:cNvSpPr>
                  <a:spLocks noChangeArrowheads="1"/>
                </p:cNvSpPr>
                <p:nvPr/>
              </p:nvSpPr>
              <p:spPr bwMode="auto">
                <a:xfrm>
                  <a:off x="4940" y="3281"/>
                  <a:ext cx="12" cy="324"/>
                </a:xfrm>
                <a:prstGeom prst="rect">
                  <a:avLst/>
                </a:prstGeom>
                <a:solidFill>
                  <a:srgbClr val="BFF2B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6" name="Rectangle 178"/>
                <p:cNvSpPr>
                  <a:spLocks noChangeArrowheads="1"/>
                </p:cNvSpPr>
                <p:nvPr/>
              </p:nvSpPr>
              <p:spPr bwMode="auto">
                <a:xfrm>
                  <a:off x="4952" y="3281"/>
                  <a:ext cx="12" cy="324"/>
                </a:xfrm>
                <a:prstGeom prst="rect">
                  <a:avLst/>
                </a:prstGeom>
                <a:solidFill>
                  <a:srgbClr val="C0F3C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7" name="Rectangle 179"/>
                <p:cNvSpPr>
                  <a:spLocks noChangeArrowheads="1"/>
                </p:cNvSpPr>
                <p:nvPr/>
              </p:nvSpPr>
              <p:spPr bwMode="auto">
                <a:xfrm>
                  <a:off x="4964" y="3281"/>
                  <a:ext cx="12" cy="324"/>
                </a:xfrm>
                <a:prstGeom prst="rect">
                  <a:avLst/>
                </a:prstGeom>
                <a:solidFill>
                  <a:srgbClr val="C1F4C1"/>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8" name="Rectangle 180"/>
                <p:cNvSpPr>
                  <a:spLocks noChangeArrowheads="1"/>
                </p:cNvSpPr>
                <p:nvPr/>
              </p:nvSpPr>
              <p:spPr bwMode="auto">
                <a:xfrm>
                  <a:off x="4976" y="3281"/>
                  <a:ext cx="18" cy="324"/>
                </a:xfrm>
                <a:prstGeom prst="rect">
                  <a:avLst/>
                </a:prstGeom>
                <a:solidFill>
                  <a:srgbClr val="C2F5C2"/>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9" name="Rectangle 181"/>
                <p:cNvSpPr>
                  <a:spLocks noChangeArrowheads="1"/>
                </p:cNvSpPr>
                <p:nvPr/>
              </p:nvSpPr>
              <p:spPr bwMode="auto">
                <a:xfrm>
                  <a:off x="4994" y="3281"/>
                  <a:ext cx="12" cy="324"/>
                </a:xfrm>
                <a:prstGeom prst="rect">
                  <a:avLst/>
                </a:prstGeom>
                <a:solidFill>
                  <a:srgbClr val="C3F6C3"/>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0" name="Rectangle 182"/>
                <p:cNvSpPr>
                  <a:spLocks noChangeArrowheads="1"/>
                </p:cNvSpPr>
                <p:nvPr/>
              </p:nvSpPr>
              <p:spPr bwMode="auto">
                <a:xfrm>
                  <a:off x="5006" y="3281"/>
                  <a:ext cx="12" cy="324"/>
                </a:xfrm>
                <a:prstGeom prst="rect">
                  <a:avLst/>
                </a:prstGeom>
                <a:solidFill>
                  <a:srgbClr val="C4F7C4"/>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1" name="Rectangle 183"/>
                <p:cNvSpPr>
                  <a:spLocks noChangeArrowheads="1"/>
                </p:cNvSpPr>
                <p:nvPr/>
              </p:nvSpPr>
              <p:spPr bwMode="auto">
                <a:xfrm>
                  <a:off x="5018" y="3281"/>
                  <a:ext cx="12" cy="324"/>
                </a:xfrm>
                <a:prstGeom prst="rect">
                  <a:avLst/>
                </a:prstGeom>
                <a:solidFill>
                  <a:srgbClr val="C5F8C5"/>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2" name="Rectangle 184"/>
                <p:cNvSpPr>
                  <a:spLocks noChangeArrowheads="1"/>
                </p:cNvSpPr>
                <p:nvPr/>
              </p:nvSpPr>
              <p:spPr bwMode="auto">
                <a:xfrm>
                  <a:off x="5030" y="3281"/>
                  <a:ext cx="12" cy="324"/>
                </a:xfrm>
                <a:prstGeom prst="rect">
                  <a:avLst/>
                </a:prstGeom>
                <a:solidFill>
                  <a:srgbClr val="C6F9C6"/>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3" name="Rectangle 185"/>
                <p:cNvSpPr>
                  <a:spLocks noChangeArrowheads="1"/>
                </p:cNvSpPr>
                <p:nvPr/>
              </p:nvSpPr>
              <p:spPr bwMode="auto">
                <a:xfrm>
                  <a:off x="5042" y="3281"/>
                  <a:ext cx="12" cy="324"/>
                </a:xfrm>
                <a:prstGeom prst="rect">
                  <a:avLst/>
                </a:prstGeom>
                <a:solidFill>
                  <a:srgbClr val="C7FAC7"/>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4" name="Rectangle 186"/>
                <p:cNvSpPr>
                  <a:spLocks noChangeArrowheads="1"/>
                </p:cNvSpPr>
                <p:nvPr/>
              </p:nvSpPr>
              <p:spPr bwMode="auto">
                <a:xfrm>
                  <a:off x="5054" y="3281"/>
                  <a:ext cx="12" cy="324"/>
                </a:xfrm>
                <a:prstGeom prst="rect">
                  <a:avLst/>
                </a:prstGeom>
                <a:solidFill>
                  <a:srgbClr val="C8FBC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5" name="Rectangle 187"/>
                <p:cNvSpPr>
                  <a:spLocks noChangeArrowheads="1"/>
                </p:cNvSpPr>
                <p:nvPr/>
              </p:nvSpPr>
              <p:spPr bwMode="auto">
                <a:xfrm>
                  <a:off x="5066" y="3281"/>
                  <a:ext cx="6" cy="324"/>
                </a:xfrm>
                <a:prstGeom prst="rect">
                  <a:avLst/>
                </a:prstGeom>
                <a:solidFill>
                  <a:srgbClr val="C9FCC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6" name="Rectangle 188"/>
                <p:cNvSpPr>
                  <a:spLocks noChangeArrowheads="1"/>
                </p:cNvSpPr>
                <p:nvPr/>
              </p:nvSpPr>
              <p:spPr bwMode="auto">
                <a:xfrm>
                  <a:off x="5072" y="3281"/>
                  <a:ext cx="12" cy="324"/>
                </a:xfrm>
                <a:prstGeom prst="rect">
                  <a:avLst/>
                </a:prstGeom>
                <a:solidFill>
                  <a:srgbClr val="CAFDC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7" name="Rectangle 189"/>
                <p:cNvSpPr>
                  <a:spLocks noChangeArrowheads="1"/>
                </p:cNvSpPr>
                <p:nvPr/>
              </p:nvSpPr>
              <p:spPr bwMode="auto">
                <a:xfrm>
                  <a:off x="5084" y="3281"/>
                  <a:ext cx="12" cy="324"/>
                </a:xfrm>
                <a:prstGeom prst="rect">
                  <a:avLst/>
                </a:prstGeom>
                <a:solidFill>
                  <a:srgbClr val="CBFEC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8" name="Rectangle 190"/>
                <p:cNvSpPr>
                  <a:spLocks noChangeArrowheads="1"/>
                </p:cNvSpPr>
                <p:nvPr/>
              </p:nvSpPr>
              <p:spPr bwMode="auto">
                <a:xfrm>
                  <a:off x="5096" y="3281"/>
                  <a:ext cx="270" cy="324"/>
                </a:xfrm>
                <a:prstGeom prst="rect">
                  <a:avLst/>
                </a:prstGeom>
                <a:solidFill>
                  <a:srgbClr val="CCFFC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9" name="Rectangle 191"/>
                <p:cNvSpPr>
                  <a:spLocks noChangeArrowheads="1"/>
                </p:cNvSpPr>
                <p:nvPr/>
              </p:nvSpPr>
              <p:spPr bwMode="auto">
                <a:xfrm>
                  <a:off x="4832" y="3281"/>
                  <a:ext cx="534" cy="324"/>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30" name="Rectangle 192"/>
                <p:cNvSpPr>
                  <a:spLocks noChangeArrowheads="1"/>
                </p:cNvSpPr>
                <p:nvPr/>
              </p:nvSpPr>
              <p:spPr bwMode="auto">
                <a:xfrm>
                  <a:off x="5030" y="3335"/>
                  <a:ext cx="150"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latin typeface="Arial" pitchFamily="34" charset="0"/>
                      <a:ea typeface="ＭＳ Ｐゴシック"/>
                      <a:cs typeface="ＭＳ Ｐゴシック"/>
                    </a:rPr>
                    <a:t>Any</a:t>
                  </a:r>
                  <a:endParaRPr lang="en-US">
                    <a:solidFill>
                      <a:srgbClr val="000000"/>
                    </a:solidFill>
                    <a:latin typeface="Arial" pitchFamily="34" charset="0"/>
                    <a:ea typeface="ＭＳ Ｐゴシック"/>
                    <a:cs typeface="ＭＳ Ｐゴシック"/>
                  </a:endParaRPr>
                </a:p>
              </p:txBody>
            </p:sp>
            <p:sp>
              <p:nvSpPr>
                <p:cNvPr id="231" name="Line 193"/>
                <p:cNvSpPr>
                  <a:spLocks noChangeShapeType="1"/>
                </p:cNvSpPr>
                <p:nvPr/>
              </p:nvSpPr>
              <p:spPr bwMode="auto">
                <a:xfrm>
                  <a:off x="4832" y="3461"/>
                  <a:ext cx="534"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grpSp>
          <p:grpSp>
            <p:nvGrpSpPr>
              <p:cNvPr id="183" name="Group 273"/>
              <p:cNvGrpSpPr>
                <a:grpSpLocks/>
              </p:cNvGrpSpPr>
              <p:nvPr/>
            </p:nvGrpSpPr>
            <p:grpSpPr bwMode="auto">
              <a:xfrm>
                <a:off x="1989611" y="3201018"/>
                <a:ext cx="1546225" cy="431800"/>
                <a:chOff x="4526" y="2333"/>
                <a:chExt cx="1055" cy="272"/>
              </a:xfrm>
            </p:grpSpPr>
            <p:sp>
              <p:nvSpPr>
                <p:cNvPr id="200" name="Line 225"/>
                <p:cNvSpPr>
                  <a:spLocks noChangeShapeType="1"/>
                </p:cNvSpPr>
                <p:nvPr/>
              </p:nvSpPr>
              <p:spPr bwMode="auto">
                <a:xfrm flipV="1">
                  <a:off x="4526" y="2429"/>
                  <a:ext cx="234" cy="3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201" name="Freeform 226"/>
                <p:cNvSpPr>
                  <a:spLocks noEditPoints="1"/>
                </p:cNvSpPr>
                <p:nvPr/>
              </p:nvSpPr>
              <p:spPr bwMode="auto">
                <a:xfrm>
                  <a:off x="4664" y="2405"/>
                  <a:ext cx="96" cy="72"/>
                </a:xfrm>
                <a:custGeom>
                  <a:avLst/>
                  <a:gdLst>
                    <a:gd name="T0" fmla="*/ 96 w 96"/>
                    <a:gd name="T1" fmla="*/ 24 h 72"/>
                    <a:gd name="T2" fmla="*/ 12 w 96"/>
                    <a:gd name="T3" fmla="*/ 72 h 72"/>
                    <a:gd name="T4" fmla="*/ 96 w 96"/>
                    <a:gd name="T5" fmla="*/ 24 h 72"/>
                    <a:gd name="T6" fmla="*/ 0 w 96"/>
                    <a:gd name="T7" fmla="*/ 0 h 72"/>
                    <a:gd name="T8" fmla="*/ 0 60000 65536"/>
                    <a:gd name="T9" fmla="*/ 0 60000 65536"/>
                    <a:gd name="T10" fmla="*/ 0 60000 65536"/>
                    <a:gd name="T11" fmla="*/ 0 60000 65536"/>
                    <a:gd name="T12" fmla="*/ 0 w 96"/>
                    <a:gd name="T13" fmla="*/ 0 h 72"/>
                    <a:gd name="T14" fmla="*/ 96 w 96"/>
                    <a:gd name="T15" fmla="*/ 72 h 72"/>
                  </a:gdLst>
                  <a:ahLst/>
                  <a:cxnLst>
                    <a:cxn ang="T8">
                      <a:pos x="T0" y="T1"/>
                    </a:cxn>
                    <a:cxn ang="T9">
                      <a:pos x="T2" y="T3"/>
                    </a:cxn>
                    <a:cxn ang="T10">
                      <a:pos x="T4" y="T5"/>
                    </a:cxn>
                    <a:cxn ang="T11">
                      <a:pos x="T6" y="T7"/>
                    </a:cxn>
                  </a:cxnLst>
                  <a:rect l="T12" t="T13" r="T14" b="T15"/>
                  <a:pathLst>
                    <a:path w="96" h="72">
                      <a:moveTo>
                        <a:pt x="96" y="24"/>
                      </a:moveTo>
                      <a:lnTo>
                        <a:pt x="12" y="72"/>
                      </a:lnTo>
                      <a:moveTo>
                        <a:pt x="96" y="24"/>
                      </a:moveTo>
                      <a:lnTo>
                        <a:pt x="0" y="0"/>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202" name="Rectangle 227"/>
                <p:cNvSpPr>
                  <a:spLocks noChangeArrowheads="1"/>
                </p:cNvSpPr>
                <p:nvPr/>
              </p:nvSpPr>
              <p:spPr bwMode="auto">
                <a:xfrm>
                  <a:off x="4694" y="2489"/>
                  <a:ext cx="887" cy="116"/>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latin typeface="Arial" pitchFamily="34" charset="0"/>
                      <a:ea typeface="ＭＳ Ｐゴシック"/>
                      <a:cs typeface="ＭＳ Ｐゴシック"/>
                    </a:rPr>
                    <a:t>+observedProperty</a:t>
                  </a:r>
                  <a:endParaRPr lang="en-US" sz="3600">
                    <a:solidFill>
                      <a:srgbClr val="000000"/>
                    </a:solidFill>
                    <a:latin typeface="Arial" pitchFamily="34" charset="0"/>
                    <a:ea typeface="ＭＳ Ｐゴシック"/>
                    <a:cs typeface="ＭＳ Ｐゴシック"/>
                  </a:endParaRPr>
                </a:p>
              </p:txBody>
            </p:sp>
            <p:sp>
              <p:nvSpPr>
                <p:cNvPr id="203" name="Rectangle 228"/>
                <p:cNvSpPr>
                  <a:spLocks noChangeArrowheads="1"/>
                </p:cNvSpPr>
                <p:nvPr/>
              </p:nvSpPr>
              <p:spPr bwMode="auto">
                <a:xfrm>
                  <a:off x="4694" y="2333"/>
                  <a:ext cx="39" cy="7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latin typeface="Arial" pitchFamily="34" charset="0"/>
                      <a:ea typeface="ＭＳ Ｐゴシック"/>
                      <a:cs typeface="ＭＳ Ｐゴシック"/>
                    </a:rPr>
                    <a:t>1</a:t>
                  </a:r>
                  <a:endParaRPr lang="en-US">
                    <a:solidFill>
                      <a:srgbClr val="000000"/>
                    </a:solidFill>
                    <a:latin typeface="Arial" pitchFamily="34" charset="0"/>
                    <a:ea typeface="ＭＳ Ｐゴシック"/>
                    <a:cs typeface="ＭＳ Ｐゴシック"/>
                  </a:endParaRPr>
                </a:p>
              </p:txBody>
            </p:sp>
          </p:grpSp>
          <p:grpSp>
            <p:nvGrpSpPr>
              <p:cNvPr id="184" name="Group 178"/>
              <p:cNvGrpSpPr>
                <a:grpSpLocks/>
              </p:cNvGrpSpPr>
              <p:nvPr/>
            </p:nvGrpSpPr>
            <p:grpSpPr bwMode="auto">
              <a:xfrm rot="7440675">
                <a:off x="1337943" y="2277886"/>
                <a:ext cx="1281112" cy="180975"/>
                <a:chOff x="3532889" y="2379360"/>
                <a:chExt cx="1582615" cy="190500"/>
              </a:xfrm>
            </p:grpSpPr>
            <p:sp>
              <p:nvSpPr>
                <p:cNvPr id="198" name="Line 229"/>
                <p:cNvSpPr>
                  <a:spLocks noChangeShapeType="1"/>
                </p:cNvSpPr>
                <p:nvPr/>
              </p:nvSpPr>
              <p:spPr bwMode="auto">
                <a:xfrm flipH="1" flipV="1">
                  <a:off x="3532889" y="2426985"/>
                  <a:ext cx="1582615" cy="142875"/>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199" name="Freeform 230"/>
                <p:cNvSpPr>
                  <a:spLocks noEditPoints="1"/>
                </p:cNvSpPr>
                <p:nvPr/>
              </p:nvSpPr>
              <p:spPr bwMode="auto">
                <a:xfrm>
                  <a:off x="3532889" y="2379360"/>
                  <a:ext cx="131885" cy="114300"/>
                </a:xfrm>
                <a:custGeom>
                  <a:avLst/>
                  <a:gdLst>
                    <a:gd name="T0" fmla="*/ 0 w 90"/>
                    <a:gd name="T1" fmla="*/ 75604680 h 72"/>
                    <a:gd name="T2" fmla="*/ 193262840 w 90"/>
                    <a:gd name="T3" fmla="*/ 0 h 72"/>
                    <a:gd name="T4" fmla="*/ 0 w 90"/>
                    <a:gd name="T5" fmla="*/ 75604680 h 72"/>
                    <a:gd name="T6" fmla="*/ 180379099 w 90"/>
                    <a:gd name="T7" fmla="*/ 181451223 h 72"/>
                    <a:gd name="T8" fmla="*/ 0 60000 65536"/>
                    <a:gd name="T9" fmla="*/ 0 60000 65536"/>
                    <a:gd name="T10" fmla="*/ 0 60000 65536"/>
                    <a:gd name="T11" fmla="*/ 0 60000 65536"/>
                    <a:gd name="T12" fmla="*/ 0 w 90"/>
                    <a:gd name="T13" fmla="*/ 0 h 72"/>
                    <a:gd name="T14" fmla="*/ 90 w 90"/>
                    <a:gd name="T15" fmla="*/ 72 h 72"/>
                  </a:gdLst>
                  <a:ahLst/>
                  <a:cxnLst>
                    <a:cxn ang="T8">
                      <a:pos x="T0" y="T1"/>
                    </a:cxn>
                    <a:cxn ang="T9">
                      <a:pos x="T2" y="T3"/>
                    </a:cxn>
                    <a:cxn ang="T10">
                      <a:pos x="T4" y="T5"/>
                    </a:cxn>
                    <a:cxn ang="T11">
                      <a:pos x="T6" y="T7"/>
                    </a:cxn>
                  </a:cxnLst>
                  <a:rect l="T12" t="T13" r="T14" b="T15"/>
                  <a:pathLst>
                    <a:path w="90" h="72">
                      <a:moveTo>
                        <a:pt x="0" y="30"/>
                      </a:moveTo>
                      <a:lnTo>
                        <a:pt x="90" y="0"/>
                      </a:lnTo>
                      <a:moveTo>
                        <a:pt x="0" y="30"/>
                      </a:moveTo>
                      <a:lnTo>
                        <a:pt x="84" y="72"/>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grpSp>
          <p:sp>
            <p:nvSpPr>
              <p:cNvPr id="185" name="Rectangle 232"/>
              <p:cNvSpPr>
                <a:spLocks noChangeArrowheads="1"/>
              </p:cNvSpPr>
              <p:nvPr/>
            </p:nvSpPr>
            <p:spPr bwMode="auto">
              <a:xfrm>
                <a:off x="1402236" y="2632693"/>
                <a:ext cx="153987"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latin typeface="Arial" pitchFamily="34" charset="0"/>
                    <a:ea typeface="ＭＳ Ｐゴシック"/>
                    <a:cs typeface="ＭＳ Ｐゴシック"/>
                  </a:rPr>
                  <a:t>0..*</a:t>
                </a:r>
                <a:endParaRPr lang="en-US">
                  <a:solidFill>
                    <a:srgbClr val="000000"/>
                  </a:solidFill>
                  <a:latin typeface="Arial" pitchFamily="34" charset="0"/>
                  <a:ea typeface="ＭＳ Ｐゴシック"/>
                  <a:cs typeface="ＭＳ Ｐゴシック"/>
                </a:endParaRPr>
              </a:p>
            </p:txBody>
          </p:sp>
          <p:sp>
            <p:nvSpPr>
              <p:cNvPr id="186" name="Rectangle 233"/>
              <p:cNvSpPr>
                <a:spLocks noChangeArrowheads="1"/>
              </p:cNvSpPr>
              <p:nvPr/>
            </p:nvSpPr>
            <p:spPr bwMode="auto">
              <a:xfrm>
                <a:off x="2411253" y="1899140"/>
                <a:ext cx="1244600" cy="184150"/>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dirty="0">
                    <a:solidFill>
                      <a:srgbClr val="000000"/>
                    </a:solidFill>
                    <a:latin typeface="Arial" pitchFamily="34" charset="0"/>
                    <a:ea typeface="ＭＳ Ｐゴシック"/>
                    <a:cs typeface="ＭＳ Ｐゴシック"/>
                  </a:rPr>
                  <a:t>+</a:t>
                </a:r>
                <a:r>
                  <a:rPr lang="en-US" sz="1200" dirty="0" err="1">
                    <a:solidFill>
                      <a:srgbClr val="000000"/>
                    </a:solidFill>
                    <a:latin typeface="Arial" pitchFamily="34" charset="0"/>
                    <a:ea typeface="ＭＳ Ｐゴシック"/>
                    <a:cs typeface="ＭＳ Ｐゴシック"/>
                  </a:rPr>
                  <a:t>featureOfInterest</a:t>
                </a:r>
                <a:endParaRPr lang="en-US" sz="3600" dirty="0">
                  <a:solidFill>
                    <a:srgbClr val="000000"/>
                  </a:solidFill>
                  <a:latin typeface="Arial" pitchFamily="34" charset="0"/>
                  <a:ea typeface="ＭＳ Ｐゴシック"/>
                  <a:cs typeface="ＭＳ Ｐゴシック"/>
                </a:endParaRPr>
              </a:p>
            </p:txBody>
          </p:sp>
          <p:sp>
            <p:nvSpPr>
              <p:cNvPr id="187" name="Rectangle 234"/>
              <p:cNvSpPr>
                <a:spLocks noChangeArrowheads="1"/>
              </p:cNvSpPr>
              <p:nvPr/>
            </p:nvSpPr>
            <p:spPr bwMode="auto">
              <a:xfrm>
                <a:off x="2084037" y="1911968"/>
                <a:ext cx="46037" cy="123825"/>
              </a:xfrm>
              <a:prstGeom prst="rect">
                <a:avLst/>
              </a:prstGeom>
              <a:noFill/>
              <a:ln w="9525">
                <a:noFill/>
                <a:miter lim="800000"/>
                <a:headEnd/>
                <a:tailEnd/>
              </a:ln>
            </p:spPr>
            <p:txBody>
              <a:bodyPr lIns="0" tIns="0" rIns="0" bIns="0">
                <a:spAutoFit/>
              </a:bodyPr>
              <a:lstStyle/>
              <a:p>
                <a:pPr marL="361950" indent="-361950" defTabSz="966788" fontAlgn="base">
                  <a:spcBef>
                    <a:spcPct val="0"/>
                  </a:spcBef>
                  <a:spcAft>
                    <a:spcPct val="0"/>
                  </a:spcAft>
                  <a:tabLst>
                    <a:tab pos="188913" algn="l"/>
                  </a:tabLst>
                </a:pPr>
                <a:r>
                  <a:rPr lang="en-US" sz="800" dirty="0">
                    <a:solidFill>
                      <a:srgbClr val="000000"/>
                    </a:solidFill>
                    <a:latin typeface="Arial" pitchFamily="34" charset="0"/>
                    <a:ea typeface="ＭＳ Ｐゴシック"/>
                    <a:cs typeface="ＭＳ Ｐゴシック"/>
                  </a:rPr>
                  <a:t>1</a:t>
                </a:r>
                <a:endParaRPr lang="en-US" dirty="0">
                  <a:solidFill>
                    <a:srgbClr val="000000"/>
                  </a:solidFill>
                  <a:latin typeface="Arial" pitchFamily="34" charset="0"/>
                  <a:ea typeface="ＭＳ Ｐゴシック"/>
                  <a:cs typeface="ＭＳ Ｐゴシック"/>
                </a:endParaRPr>
              </a:p>
            </p:txBody>
          </p:sp>
          <p:sp>
            <p:nvSpPr>
              <p:cNvPr id="188" name="Line 241"/>
              <p:cNvSpPr>
                <a:spLocks noChangeShapeType="1"/>
              </p:cNvSpPr>
              <p:nvPr/>
            </p:nvSpPr>
            <p:spPr bwMode="auto">
              <a:xfrm flipH="1">
                <a:off x="864073" y="3982068"/>
                <a:ext cx="280988" cy="714375"/>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189" name="Freeform 242"/>
              <p:cNvSpPr>
                <a:spLocks noEditPoints="1"/>
              </p:cNvSpPr>
              <p:nvPr/>
            </p:nvSpPr>
            <p:spPr bwMode="auto">
              <a:xfrm>
                <a:off x="864073" y="4544043"/>
                <a:ext cx="96838" cy="152400"/>
              </a:xfrm>
              <a:custGeom>
                <a:avLst/>
                <a:gdLst>
                  <a:gd name="T0" fmla="*/ 0 w 66"/>
                  <a:gd name="T1" fmla="*/ 241935022 h 96"/>
                  <a:gd name="T2" fmla="*/ 0 w 66"/>
                  <a:gd name="T3" fmla="*/ 0 h 96"/>
                  <a:gd name="T4" fmla="*/ 0 w 66"/>
                  <a:gd name="T5" fmla="*/ 241935022 h 96"/>
                  <a:gd name="T6" fmla="*/ 142084802 w 66"/>
                  <a:gd name="T7" fmla="*/ 75604688 h 96"/>
                  <a:gd name="T8" fmla="*/ 0 60000 65536"/>
                  <a:gd name="T9" fmla="*/ 0 60000 65536"/>
                  <a:gd name="T10" fmla="*/ 0 60000 65536"/>
                  <a:gd name="T11" fmla="*/ 0 60000 65536"/>
                  <a:gd name="T12" fmla="*/ 0 w 66"/>
                  <a:gd name="T13" fmla="*/ 0 h 96"/>
                  <a:gd name="T14" fmla="*/ 66 w 66"/>
                  <a:gd name="T15" fmla="*/ 96 h 96"/>
                </a:gdLst>
                <a:ahLst/>
                <a:cxnLst>
                  <a:cxn ang="T8">
                    <a:pos x="T0" y="T1"/>
                  </a:cxn>
                  <a:cxn ang="T9">
                    <a:pos x="T2" y="T3"/>
                  </a:cxn>
                  <a:cxn ang="T10">
                    <a:pos x="T4" y="T5"/>
                  </a:cxn>
                  <a:cxn ang="T11">
                    <a:pos x="T6" y="T7"/>
                  </a:cxn>
                </a:cxnLst>
                <a:rect l="T12" t="T13" r="T14" b="T15"/>
                <a:pathLst>
                  <a:path w="66" h="96">
                    <a:moveTo>
                      <a:pt x="0" y="96"/>
                    </a:moveTo>
                    <a:lnTo>
                      <a:pt x="0" y="0"/>
                    </a:lnTo>
                    <a:moveTo>
                      <a:pt x="0" y="96"/>
                    </a:moveTo>
                    <a:lnTo>
                      <a:pt x="66" y="30"/>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190" name="Rectangle 244"/>
              <p:cNvSpPr>
                <a:spLocks noChangeArrowheads="1"/>
              </p:cNvSpPr>
              <p:nvPr/>
            </p:nvSpPr>
            <p:spPr bwMode="auto">
              <a:xfrm>
                <a:off x="1135536" y="4153518"/>
                <a:ext cx="155575"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latin typeface="Arial" pitchFamily="34" charset="0"/>
                    <a:ea typeface="ＭＳ Ｐゴシック"/>
                    <a:cs typeface="ＭＳ Ｐゴシック"/>
                  </a:rPr>
                  <a:t>0..*</a:t>
                </a:r>
                <a:endParaRPr lang="en-US">
                  <a:solidFill>
                    <a:srgbClr val="000000"/>
                  </a:solidFill>
                  <a:latin typeface="Arial" pitchFamily="34" charset="0"/>
                  <a:ea typeface="ＭＳ Ｐゴシック"/>
                  <a:cs typeface="ＭＳ Ｐゴシック"/>
                </a:endParaRPr>
              </a:p>
            </p:txBody>
          </p:sp>
          <p:sp>
            <p:nvSpPr>
              <p:cNvPr id="191" name="Rectangle 245"/>
              <p:cNvSpPr>
                <a:spLocks noChangeArrowheads="1"/>
              </p:cNvSpPr>
              <p:nvPr/>
            </p:nvSpPr>
            <p:spPr bwMode="auto">
              <a:xfrm>
                <a:off x="1041873" y="4432918"/>
                <a:ext cx="777875" cy="184150"/>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latin typeface="Arial" pitchFamily="34" charset="0"/>
                    <a:ea typeface="ＭＳ Ｐゴシック"/>
                    <a:cs typeface="ＭＳ Ｐゴシック"/>
                  </a:rPr>
                  <a:t>+procedure</a:t>
                </a:r>
                <a:endParaRPr lang="en-US" sz="3600">
                  <a:solidFill>
                    <a:srgbClr val="000000"/>
                  </a:solidFill>
                  <a:latin typeface="Arial" pitchFamily="34" charset="0"/>
                  <a:ea typeface="ＭＳ Ｐゴシック"/>
                  <a:cs typeface="ＭＳ Ｐゴシック"/>
                </a:endParaRPr>
              </a:p>
            </p:txBody>
          </p:sp>
          <p:sp>
            <p:nvSpPr>
              <p:cNvPr id="192" name="Rectangle 246"/>
              <p:cNvSpPr>
                <a:spLocks noChangeArrowheads="1"/>
              </p:cNvSpPr>
              <p:nvPr/>
            </p:nvSpPr>
            <p:spPr bwMode="auto">
              <a:xfrm>
                <a:off x="687861" y="4486893"/>
                <a:ext cx="57150"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latin typeface="Arial" pitchFamily="34" charset="0"/>
                    <a:ea typeface="ＭＳ Ｐゴシック"/>
                    <a:cs typeface="ＭＳ Ｐゴシック"/>
                  </a:rPr>
                  <a:t>1</a:t>
                </a:r>
                <a:endParaRPr lang="en-US">
                  <a:solidFill>
                    <a:srgbClr val="000000"/>
                  </a:solidFill>
                  <a:latin typeface="Arial" pitchFamily="34" charset="0"/>
                  <a:ea typeface="ＭＳ Ｐゴシック"/>
                  <a:cs typeface="ＭＳ Ｐゴシック"/>
                </a:endParaRPr>
              </a:p>
            </p:txBody>
          </p:sp>
          <p:sp>
            <p:nvSpPr>
              <p:cNvPr id="193" name="Line 258"/>
              <p:cNvSpPr>
                <a:spLocks noChangeShapeType="1"/>
              </p:cNvSpPr>
              <p:nvPr/>
            </p:nvSpPr>
            <p:spPr bwMode="auto">
              <a:xfrm flipH="1" flipV="1">
                <a:off x="1989611" y="3953493"/>
                <a:ext cx="782637" cy="752475"/>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194" name="Freeform 259"/>
              <p:cNvSpPr>
                <a:spLocks/>
              </p:cNvSpPr>
              <p:nvPr/>
            </p:nvSpPr>
            <p:spPr bwMode="auto">
              <a:xfrm>
                <a:off x="1989611" y="3953493"/>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solidFill>
                <a:srgbClr val="000000"/>
              </a:solidFill>
              <a:ln w="9525">
                <a:noFill/>
                <a:round/>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195" name="Freeform 260"/>
              <p:cNvSpPr>
                <a:spLocks/>
              </p:cNvSpPr>
              <p:nvPr/>
            </p:nvSpPr>
            <p:spPr bwMode="auto">
              <a:xfrm>
                <a:off x="1989611" y="3953493"/>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196" name="Freeform 261"/>
              <p:cNvSpPr>
                <a:spLocks noEditPoints="1"/>
              </p:cNvSpPr>
              <p:nvPr/>
            </p:nvSpPr>
            <p:spPr bwMode="auto">
              <a:xfrm>
                <a:off x="2640486" y="4572618"/>
                <a:ext cx="131762" cy="133350"/>
              </a:xfrm>
              <a:custGeom>
                <a:avLst/>
                <a:gdLst>
                  <a:gd name="T0" fmla="*/ 192902522 w 90"/>
                  <a:gd name="T1" fmla="*/ 211693147 h 84"/>
                  <a:gd name="T2" fmla="*/ 102881244 w 90"/>
                  <a:gd name="T3" fmla="*/ 0 h 84"/>
                  <a:gd name="T4" fmla="*/ 192902522 w 90"/>
                  <a:gd name="T5" fmla="*/ 211693147 h 84"/>
                  <a:gd name="T6" fmla="*/ 0 w 90"/>
                  <a:gd name="T7" fmla="*/ 136088438 h 84"/>
                  <a:gd name="T8" fmla="*/ 0 60000 65536"/>
                  <a:gd name="T9" fmla="*/ 0 60000 65536"/>
                  <a:gd name="T10" fmla="*/ 0 60000 65536"/>
                  <a:gd name="T11" fmla="*/ 0 60000 65536"/>
                  <a:gd name="T12" fmla="*/ 0 w 90"/>
                  <a:gd name="T13" fmla="*/ 0 h 84"/>
                  <a:gd name="T14" fmla="*/ 90 w 90"/>
                  <a:gd name="T15" fmla="*/ 84 h 84"/>
                </a:gdLst>
                <a:ahLst/>
                <a:cxnLst>
                  <a:cxn ang="T8">
                    <a:pos x="T0" y="T1"/>
                  </a:cxn>
                  <a:cxn ang="T9">
                    <a:pos x="T2" y="T3"/>
                  </a:cxn>
                  <a:cxn ang="T10">
                    <a:pos x="T4" y="T5"/>
                  </a:cxn>
                  <a:cxn ang="T11">
                    <a:pos x="T6" y="T7"/>
                  </a:cxn>
                </a:cxnLst>
                <a:rect l="T12" t="T13" r="T14" b="T15"/>
                <a:pathLst>
                  <a:path w="90" h="84">
                    <a:moveTo>
                      <a:pt x="90" y="84"/>
                    </a:moveTo>
                    <a:lnTo>
                      <a:pt x="48" y="0"/>
                    </a:lnTo>
                    <a:moveTo>
                      <a:pt x="90" y="84"/>
                    </a:moveTo>
                    <a:lnTo>
                      <a:pt x="0" y="54"/>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197" name="Rectangle 262"/>
              <p:cNvSpPr>
                <a:spLocks noChangeArrowheads="1"/>
              </p:cNvSpPr>
              <p:nvPr/>
            </p:nvSpPr>
            <p:spPr bwMode="auto">
              <a:xfrm>
                <a:off x="2842098" y="4463080"/>
                <a:ext cx="465138" cy="18573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latin typeface="Arial" pitchFamily="34" charset="0"/>
                    <a:ea typeface="ＭＳ Ｐゴシック"/>
                    <a:cs typeface="ＭＳ Ｐゴシック"/>
                  </a:rPr>
                  <a:t>+result</a:t>
                </a:r>
                <a:endParaRPr lang="en-US" sz="3600">
                  <a:solidFill>
                    <a:srgbClr val="000000"/>
                  </a:solidFill>
                  <a:latin typeface="Arial" pitchFamily="34" charset="0"/>
                  <a:ea typeface="ＭＳ Ｐゴシック"/>
                  <a:cs typeface="ＭＳ Ｐゴシック"/>
                </a:endParaRPr>
              </a:p>
            </p:txBody>
          </p:sp>
        </p:grpSp>
      </p:grpSp>
      <p:sp>
        <p:nvSpPr>
          <p:cNvPr id="14" name="Right Arrow 13"/>
          <p:cNvSpPr/>
          <p:nvPr/>
        </p:nvSpPr>
        <p:spPr bwMode="auto">
          <a:xfrm>
            <a:off x="3309930" y="1385389"/>
            <a:ext cx="2873736" cy="461796"/>
          </a:xfrm>
          <a:prstGeom prst="rightArrow">
            <a:avLst/>
          </a:prstGeom>
          <a:gradFill flip="none" rotWithShape="1">
            <a:gsLst>
              <a:gs pos="52000">
                <a:schemeClr val="accent2"/>
              </a:gs>
              <a:gs pos="100000">
                <a:srgbClr val="FFFFFF"/>
              </a:gs>
            </a:gsLst>
            <a:lin ang="0" scaled="1"/>
            <a:tileRect/>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latin typeface="Arial" charset="0"/>
                <a:ea typeface="ＭＳ Ｐゴシック" pitchFamily="16" charset="-128"/>
                <a:cs typeface="ＭＳ Ｐゴシック" pitchFamily="-97" charset="-128"/>
              </a:rPr>
              <a:t>Stream Gage</a:t>
            </a: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5" name="TextBox 14"/>
          <p:cNvSpPr txBox="1"/>
          <p:nvPr/>
        </p:nvSpPr>
        <p:spPr>
          <a:xfrm>
            <a:off x="277288" y="5220865"/>
            <a:ext cx="1703392" cy="474625"/>
          </a:xfrm>
          <a:prstGeom prst="rect">
            <a:avLst/>
          </a:prstGeom>
          <a:noFill/>
          <a:effectLst/>
        </p:spPr>
        <p:txBody>
          <a:bodyPr wrap="square" lIns="0" tIns="0" rIns="0" bIns="0" rtlCol="0">
            <a:noAutofit/>
          </a:bodyPr>
          <a:lstStyle/>
          <a:p>
            <a:pPr algn="ctr" eaLnBrk="0" fontAlgn="base" hangingPunct="0">
              <a:lnSpc>
                <a:spcPts val="1800"/>
              </a:lnSpc>
              <a:spcBef>
                <a:spcPct val="0"/>
              </a:spcBef>
              <a:spcAft>
                <a:spcPct val="0"/>
              </a:spcAft>
            </a:pPr>
            <a:r>
              <a:rPr lang="en-US" sz="1400" b="1" i="1" dirty="0" smtClean="0">
                <a:solidFill>
                  <a:srgbClr val="B996D5">
                    <a:lumMod val="75000"/>
                  </a:srgbClr>
                </a:solidFill>
                <a:latin typeface="Arial"/>
                <a:ea typeface="ＭＳ Ｐゴシック"/>
                <a:cs typeface="ＭＳ Ｐゴシック"/>
              </a:rPr>
              <a:t>Flow rate conversion</a:t>
            </a:r>
          </a:p>
        </p:txBody>
      </p:sp>
      <p:sp>
        <p:nvSpPr>
          <p:cNvPr id="342" name="TextBox 341"/>
          <p:cNvSpPr txBox="1"/>
          <p:nvPr/>
        </p:nvSpPr>
        <p:spPr>
          <a:xfrm>
            <a:off x="2052670" y="2127861"/>
            <a:ext cx="2039840" cy="309398"/>
          </a:xfrm>
          <a:prstGeom prst="rect">
            <a:avLst/>
          </a:prstGeom>
          <a:noFill/>
          <a:effectLst/>
        </p:spPr>
        <p:txBody>
          <a:bodyPr wrap="square" lIns="0" tIns="0" rIns="0" bIns="0" rtlCol="0">
            <a:noAutofit/>
          </a:bodyPr>
          <a:lstStyle/>
          <a:p>
            <a:pPr algn="ctr" eaLnBrk="0" fontAlgn="base" hangingPunct="0">
              <a:lnSpc>
                <a:spcPts val="1800"/>
              </a:lnSpc>
              <a:spcBef>
                <a:spcPct val="0"/>
              </a:spcBef>
              <a:spcAft>
                <a:spcPct val="0"/>
              </a:spcAft>
            </a:pPr>
            <a:r>
              <a:rPr lang="en-US" sz="1400" b="1" i="1" dirty="0" smtClean="0">
                <a:solidFill>
                  <a:srgbClr val="ED982D"/>
                </a:solidFill>
                <a:effectLst>
                  <a:outerShdw blurRad="50800" dist="38100" dir="2700000" algn="tl" rotWithShape="0">
                    <a:srgbClr val="000000">
                      <a:alpha val="43000"/>
                    </a:srgbClr>
                  </a:outerShdw>
                </a:effectLst>
                <a:latin typeface="Arial" pitchFamily="34" charset="0"/>
                <a:ea typeface="ＭＳ Ｐゴシック"/>
                <a:cs typeface="ＭＳ Ｐゴシック"/>
              </a:rPr>
              <a:t>sampl</a:t>
            </a:r>
            <a:r>
              <a:rPr lang="en-US" sz="1400" b="1" i="1" u="sng" dirty="0" smtClean="0">
                <a:solidFill>
                  <a:srgbClr val="ED982D"/>
                </a:solidFill>
                <a:effectLst>
                  <a:outerShdw blurRad="50800" dist="38100" dir="2700000" algn="tl" rotWithShape="0">
                    <a:srgbClr val="000000">
                      <a:alpha val="43000"/>
                    </a:srgbClr>
                  </a:outerShdw>
                </a:effectLst>
                <a:latin typeface="Arial" pitchFamily="34" charset="0"/>
                <a:ea typeface="ＭＳ Ｐゴシック"/>
                <a:cs typeface="ＭＳ Ｐゴシック"/>
              </a:rPr>
              <a:t>ing</a:t>
            </a:r>
            <a:r>
              <a:rPr lang="en-US" sz="1400" b="1" i="1" dirty="0" smtClean="0">
                <a:solidFill>
                  <a:srgbClr val="ED982D"/>
                </a:solidFill>
                <a:effectLst>
                  <a:outerShdw blurRad="50800" dist="38100" dir="2700000" algn="tl" rotWithShape="0">
                    <a:srgbClr val="000000">
                      <a:alpha val="43000"/>
                    </a:srgbClr>
                  </a:outerShdw>
                </a:effectLst>
                <a:latin typeface="Arial" pitchFamily="34" charset="0"/>
                <a:ea typeface="ＭＳ Ｐゴシック"/>
                <a:cs typeface="ＭＳ Ｐゴシック"/>
              </a:rPr>
              <a:t> feature</a:t>
            </a:r>
            <a:endParaRPr lang="en-US" sz="1400" b="1" i="1" dirty="0" smtClean="0">
              <a:solidFill>
                <a:srgbClr val="ED982D"/>
              </a:solidFill>
              <a:effectLst>
                <a:outerShdw blurRad="50800" dist="38100" dir="2700000" algn="tl" rotWithShape="0">
                  <a:srgbClr val="000000">
                    <a:alpha val="43000"/>
                  </a:srgbClr>
                </a:outerShdw>
              </a:effectLst>
              <a:latin typeface="Arial"/>
              <a:ea typeface="ＭＳ Ｐゴシック"/>
              <a:cs typeface="ＭＳ Ｐゴシック"/>
            </a:endParaRPr>
          </a:p>
        </p:txBody>
      </p:sp>
      <p:sp>
        <p:nvSpPr>
          <p:cNvPr id="154" name="TextBox 153"/>
          <p:cNvSpPr txBox="1"/>
          <p:nvPr/>
        </p:nvSpPr>
        <p:spPr>
          <a:xfrm>
            <a:off x="4618507" y="2127861"/>
            <a:ext cx="1649850" cy="580312"/>
          </a:xfrm>
          <a:prstGeom prst="rect">
            <a:avLst/>
          </a:prstGeom>
          <a:noFill/>
          <a:effectLst/>
        </p:spPr>
        <p:txBody>
          <a:bodyPr wrap="square" lIns="0" tIns="0" rIns="0" bIns="0" rtlCol="0">
            <a:noAutofit/>
          </a:bodyPr>
          <a:lstStyle/>
          <a:p>
            <a:pPr algn="ctr" eaLnBrk="0" fontAlgn="base" hangingPunct="0">
              <a:lnSpc>
                <a:spcPts val="1800"/>
              </a:lnSpc>
              <a:spcBef>
                <a:spcPct val="0"/>
              </a:spcBef>
              <a:spcAft>
                <a:spcPct val="0"/>
              </a:spcAft>
            </a:pPr>
            <a:r>
              <a:rPr lang="en-US" sz="1400" b="1" i="1" dirty="0" smtClean="0">
                <a:solidFill>
                  <a:schemeClr val="bg1"/>
                </a:solidFill>
                <a:latin typeface="Arial"/>
                <a:ea typeface="ＭＳ Ｐゴシック"/>
                <a:cs typeface="ＭＳ Ｐゴシック"/>
              </a:rPr>
              <a:t>River is a </a:t>
            </a:r>
          </a:p>
          <a:p>
            <a:pPr algn="ctr" eaLnBrk="0" fontAlgn="base" hangingPunct="0">
              <a:lnSpc>
                <a:spcPts val="1800"/>
              </a:lnSpc>
              <a:spcBef>
                <a:spcPct val="0"/>
              </a:spcBef>
              <a:spcAft>
                <a:spcPct val="0"/>
              </a:spcAft>
            </a:pPr>
            <a:r>
              <a:rPr lang="en-US" sz="1400" b="1" i="1" dirty="0" smtClean="0">
                <a:solidFill>
                  <a:schemeClr val="bg1"/>
                </a:solidFill>
                <a:latin typeface="Arial"/>
                <a:ea typeface="ＭＳ Ｐゴシック"/>
                <a:cs typeface="ＭＳ Ｐゴシック"/>
              </a:rPr>
              <a:t>sampl</a:t>
            </a:r>
            <a:r>
              <a:rPr lang="en-US" sz="1400" b="1" i="1" u="sng" dirty="0" smtClean="0">
                <a:solidFill>
                  <a:schemeClr val="bg1"/>
                </a:solidFill>
                <a:latin typeface="Arial"/>
                <a:ea typeface="ＭＳ Ｐゴシック"/>
                <a:cs typeface="ＭＳ Ｐゴシック"/>
              </a:rPr>
              <a:t>ed</a:t>
            </a:r>
            <a:r>
              <a:rPr lang="en-US" sz="1400" b="1" i="1" dirty="0" smtClean="0">
                <a:solidFill>
                  <a:schemeClr val="bg1"/>
                </a:solidFill>
                <a:latin typeface="Arial"/>
                <a:ea typeface="ＭＳ Ｐゴシック"/>
                <a:cs typeface="ＭＳ Ｐゴシック"/>
              </a:rPr>
              <a:t> feature</a:t>
            </a:r>
          </a:p>
        </p:txBody>
      </p:sp>
      <p:sp>
        <p:nvSpPr>
          <p:cNvPr id="155" name="Right Arrow 154"/>
          <p:cNvSpPr/>
          <p:nvPr/>
        </p:nvSpPr>
        <p:spPr bwMode="auto">
          <a:xfrm rot="20920639">
            <a:off x="3244831" y="4386170"/>
            <a:ext cx="2159222" cy="461796"/>
          </a:xfrm>
          <a:prstGeom prst="rightArrow">
            <a:avLst/>
          </a:prstGeom>
          <a:gradFill>
            <a:gsLst>
              <a:gs pos="0">
                <a:schemeClr val="accent1">
                  <a:lumMod val="60000"/>
                  <a:lumOff val="40000"/>
                </a:schemeClr>
              </a:gs>
              <a:gs pos="64000">
                <a:schemeClr val="accent1">
                  <a:tint val="50000"/>
                  <a:shade val="100000"/>
                  <a:satMod val="350000"/>
                </a:schemeClr>
              </a:gs>
              <a:gs pos="100000">
                <a:schemeClr val="bg1"/>
              </a:gs>
            </a:gsLst>
            <a:lin ang="84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latin typeface="Arial" charset="0"/>
                <a:ea typeface="ＭＳ Ｐゴシック" pitchFamily="16" charset="-128"/>
                <a:cs typeface="ＭＳ Ｐゴシック" pitchFamily="-97" charset="-128"/>
              </a:rPr>
              <a:t>Time series of values</a:t>
            </a: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59" name="Title 15"/>
          <p:cNvSpPr>
            <a:spLocks noGrp="1"/>
          </p:cNvSpPr>
          <p:nvPr>
            <p:ph type="title"/>
          </p:nvPr>
        </p:nvSpPr>
        <p:spPr>
          <a:xfrm>
            <a:off x="121317" y="136508"/>
            <a:ext cx="4497190" cy="979500"/>
          </a:xfrm>
          <a:effectLst>
            <a:outerShdw blurRad="50800" dist="38100" dir="2700000" algn="tl" rotWithShape="0">
              <a:srgbClr val="000000">
                <a:alpha val="43000"/>
              </a:srgbClr>
            </a:outerShdw>
          </a:effectLst>
        </p:spPr>
        <p:txBody>
          <a:bodyPr/>
          <a:lstStyle/>
          <a:p>
            <a:pPr>
              <a:lnSpc>
                <a:spcPct val="90000"/>
              </a:lnSpc>
            </a:pPr>
            <a:r>
              <a:rPr lang="en-US" sz="3200" dirty="0">
                <a:effectLst>
                  <a:outerShdw blurRad="50800" dist="38100" dir="2700000" algn="tl" rotWithShape="0">
                    <a:srgbClr val="000000">
                      <a:alpha val="43000"/>
                    </a:srgbClr>
                  </a:outerShdw>
                </a:effectLst>
                <a:latin typeface="Candara"/>
                <a:cs typeface="Candara"/>
              </a:rPr>
              <a:t>The</a:t>
            </a:r>
            <a:r>
              <a:rPr lang="en-US" dirty="0" smtClean="0">
                <a:latin typeface="Candara"/>
                <a:cs typeface="Candara"/>
              </a:rPr>
              <a:t> </a:t>
            </a:r>
            <a:r>
              <a:rPr lang="en-US" sz="3200" dirty="0" smtClean="0">
                <a:solidFill>
                  <a:schemeClr val="tx1"/>
                </a:solidFill>
                <a:latin typeface="Candara"/>
                <a:cs typeface="Candara"/>
              </a:rPr>
              <a:t>stream flow</a:t>
            </a:r>
            <a:r>
              <a:rPr lang="en-US" sz="3200" dirty="0">
                <a:latin typeface="Candara"/>
                <a:cs typeface="Candara"/>
              </a:rPr>
              <a:t> </a:t>
            </a:r>
            <a:r>
              <a:rPr lang="en-US" dirty="0" smtClean="0">
                <a:latin typeface="Candara"/>
                <a:cs typeface="Candara"/>
              </a:rPr>
              <a:t>can then be determined from the rating curve</a:t>
            </a:r>
            <a:endParaRPr lang="en-US" dirty="0">
              <a:latin typeface="Candara"/>
              <a:cs typeface="Candara"/>
            </a:endParaRPr>
          </a:p>
        </p:txBody>
      </p:sp>
      <p:sp>
        <p:nvSpPr>
          <p:cNvPr id="162" name="TextBox 161"/>
          <p:cNvSpPr txBox="1"/>
          <p:nvPr/>
        </p:nvSpPr>
        <p:spPr>
          <a:xfrm>
            <a:off x="6142471" y="5844508"/>
            <a:ext cx="2959435" cy="187580"/>
          </a:xfrm>
          <a:prstGeom prst="rect">
            <a:avLst/>
          </a:prstGeom>
          <a:noFill/>
          <a:effectLst/>
        </p:spPr>
        <p:txBody>
          <a:bodyPr wrap="square" lIns="0" tIns="0" rIns="0" bIns="0" rtlCol="0">
            <a:noAutofit/>
          </a:bodyPr>
          <a:lstStyle/>
          <a:p>
            <a:pPr algn="r" defTabSz="457200">
              <a:defRPr/>
            </a:pPr>
            <a:r>
              <a:rPr lang="en-US" sz="1100" dirty="0"/>
              <a:t>Source: </a:t>
            </a:r>
            <a:r>
              <a:rPr lang="en-US" sz="1100" dirty="0" smtClean="0"/>
              <a:t>USGS</a:t>
            </a:r>
            <a:endParaRPr lang="en-US" sz="1100" dirty="0"/>
          </a:p>
          <a:p>
            <a:pPr algn="r"/>
            <a:endParaRPr lang="en-US" sz="1100" dirty="0"/>
          </a:p>
          <a:p>
            <a:pPr algn="r" eaLnBrk="0" hangingPunct="0">
              <a:lnSpc>
                <a:spcPts val="1800"/>
              </a:lnSpc>
            </a:pPr>
            <a:endParaRPr lang="en-US" sz="1100" b="1" dirty="0" smtClean="0"/>
          </a:p>
        </p:txBody>
      </p:sp>
      <p:sp>
        <p:nvSpPr>
          <p:cNvPr id="163" name="TextBox 162"/>
          <p:cNvSpPr txBox="1"/>
          <p:nvPr/>
        </p:nvSpPr>
        <p:spPr>
          <a:xfrm>
            <a:off x="116896" y="1421430"/>
            <a:ext cx="1542460" cy="563435"/>
          </a:xfrm>
          <a:prstGeom prst="rect">
            <a:avLst/>
          </a:prstGeom>
          <a:noFill/>
          <a:effectLst/>
        </p:spPr>
        <p:txBody>
          <a:bodyPr wrap="square" lIns="0" tIns="0" rIns="0" bIns="0" rtlCol="0">
            <a:noAutofit/>
          </a:bodyPr>
          <a:lstStyle/>
          <a:p>
            <a:pPr algn="l" eaLnBrk="0" hangingPunct="0">
              <a:lnSpc>
                <a:spcPts val="1800"/>
              </a:lnSpc>
            </a:pPr>
            <a:r>
              <a:rPr lang="en-US" sz="1400" i="1" dirty="0" smtClean="0">
                <a:latin typeface="Candara"/>
                <a:ea typeface="+mn-ea"/>
                <a:cs typeface="Candara"/>
              </a:rPr>
              <a:t>(WaterML2 Part 1)</a:t>
            </a:r>
          </a:p>
        </p:txBody>
      </p:sp>
      <p:sp>
        <p:nvSpPr>
          <p:cNvPr id="156" name="Rectangle 281"/>
          <p:cNvSpPr>
            <a:spLocks noChangeArrowheads="1"/>
          </p:cNvSpPr>
          <p:nvPr/>
        </p:nvSpPr>
        <p:spPr bwMode="auto">
          <a:xfrm>
            <a:off x="67871" y="6070576"/>
            <a:ext cx="9077424" cy="707886"/>
          </a:xfrm>
          <a:prstGeom prst="rect">
            <a:avLst/>
          </a:prstGeom>
          <a:noFill/>
          <a:ln w="9525">
            <a:noFill/>
            <a:miter lim="800000"/>
            <a:headEnd/>
            <a:tailEnd/>
          </a:ln>
        </p:spPr>
        <p:txBody>
          <a:bodyPr wrap="none">
            <a:spAutoFit/>
          </a:bodyPr>
          <a:lstStyle/>
          <a:p>
            <a:pPr marL="342900" indent="-342900" fontAlgn="base">
              <a:spcBef>
                <a:spcPct val="0"/>
              </a:spcBef>
              <a:spcAft>
                <a:spcPct val="0"/>
              </a:spcAft>
            </a:pPr>
            <a:r>
              <a:rPr lang="en-AU" sz="2000" dirty="0">
                <a:solidFill>
                  <a:srgbClr val="0F3277"/>
                </a:solidFill>
                <a:latin typeface="Candara"/>
                <a:ea typeface="ＭＳ Ｐゴシック"/>
                <a:cs typeface="Candara"/>
              </a:rPr>
              <a:t>An </a:t>
            </a:r>
            <a:r>
              <a:rPr lang="en-AU" sz="2000" b="1" dirty="0">
                <a:solidFill>
                  <a:srgbClr val="FF0066"/>
                </a:solidFill>
                <a:latin typeface="Candara"/>
                <a:ea typeface="ＭＳ Ｐゴシック"/>
                <a:cs typeface="Candara"/>
              </a:rPr>
              <a:t>Observation</a:t>
            </a:r>
            <a:r>
              <a:rPr lang="en-AU" sz="2000" dirty="0">
                <a:solidFill>
                  <a:srgbClr val="0F3277"/>
                </a:solidFill>
                <a:latin typeface="Candara"/>
                <a:ea typeface="ＭＳ Ｐゴシック"/>
                <a:cs typeface="Candara"/>
              </a:rPr>
              <a:t> is an action whose </a:t>
            </a:r>
            <a:r>
              <a:rPr lang="en-AU" sz="2000" b="1" dirty="0">
                <a:solidFill>
                  <a:srgbClr val="A3CA4B">
                    <a:lumMod val="75000"/>
                  </a:srgbClr>
                </a:solidFill>
                <a:latin typeface="Candara"/>
                <a:ea typeface="ＭＳ Ｐゴシック"/>
                <a:cs typeface="Candara"/>
              </a:rPr>
              <a:t>result</a:t>
            </a:r>
            <a:r>
              <a:rPr lang="en-AU" sz="2000" dirty="0">
                <a:solidFill>
                  <a:srgbClr val="A3CA4B">
                    <a:lumMod val="75000"/>
                  </a:srgbClr>
                </a:solidFill>
                <a:latin typeface="Candara"/>
                <a:ea typeface="ＭＳ Ｐゴシック"/>
                <a:cs typeface="Candara"/>
              </a:rPr>
              <a:t> </a:t>
            </a:r>
            <a:r>
              <a:rPr lang="en-AU" sz="2000" dirty="0">
                <a:solidFill>
                  <a:srgbClr val="0F3277"/>
                </a:solidFill>
                <a:latin typeface="Candara"/>
                <a:ea typeface="ＭＳ Ｐゴシック"/>
                <a:cs typeface="Candara"/>
              </a:rPr>
              <a:t>is an estimate of the value </a:t>
            </a:r>
            <a:r>
              <a:rPr lang="en-AU" sz="2000" dirty="0" smtClean="0">
                <a:solidFill>
                  <a:srgbClr val="0F3277"/>
                </a:solidFill>
                <a:latin typeface="Candara"/>
                <a:ea typeface="ＭＳ Ｐゴシック"/>
                <a:cs typeface="Candara"/>
              </a:rPr>
              <a:t>of </a:t>
            </a:r>
            <a:br>
              <a:rPr lang="en-AU" sz="2000" dirty="0" smtClean="0">
                <a:solidFill>
                  <a:srgbClr val="0F3277"/>
                </a:solidFill>
                <a:latin typeface="Candara"/>
                <a:ea typeface="ＭＳ Ｐゴシック"/>
                <a:cs typeface="Candara"/>
              </a:rPr>
            </a:br>
            <a:r>
              <a:rPr lang="en-AU" sz="2000" dirty="0" smtClean="0">
                <a:solidFill>
                  <a:srgbClr val="0F3277"/>
                </a:solidFill>
                <a:latin typeface="Candara"/>
                <a:ea typeface="ＭＳ Ｐゴシック"/>
                <a:cs typeface="Candara"/>
              </a:rPr>
              <a:t>some </a:t>
            </a:r>
            <a:r>
              <a:rPr lang="en-AU" sz="2000" b="1" dirty="0">
                <a:solidFill>
                  <a:srgbClr val="3366FF"/>
                </a:solidFill>
                <a:latin typeface="Candara"/>
                <a:ea typeface="ＭＳ Ｐゴシック"/>
                <a:cs typeface="Candara"/>
              </a:rPr>
              <a:t>property</a:t>
            </a:r>
            <a:r>
              <a:rPr lang="en-AU" sz="2000" dirty="0">
                <a:solidFill>
                  <a:srgbClr val="3366FF"/>
                </a:solidFill>
                <a:latin typeface="Candara"/>
                <a:ea typeface="ＭＳ Ｐゴシック"/>
                <a:cs typeface="Candara"/>
              </a:rPr>
              <a:t> </a:t>
            </a:r>
            <a:r>
              <a:rPr lang="en-AU" sz="2000" dirty="0">
                <a:solidFill>
                  <a:srgbClr val="0F3277"/>
                </a:solidFill>
                <a:latin typeface="Candara"/>
                <a:ea typeface="ＭＳ Ｐゴシック"/>
                <a:cs typeface="Candara"/>
              </a:rPr>
              <a:t>of the </a:t>
            </a:r>
            <a:r>
              <a:rPr lang="en-AU" sz="2000" b="1" dirty="0">
                <a:solidFill>
                  <a:srgbClr val="FF9933"/>
                </a:solidFill>
                <a:latin typeface="Candara"/>
                <a:ea typeface="ＭＳ Ｐゴシック"/>
                <a:cs typeface="Candara"/>
              </a:rPr>
              <a:t>feature-of-interest</a:t>
            </a:r>
            <a:r>
              <a:rPr lang="en-AU" sz="2000" dirty="0">
                <a:solidFill>
                  <a:srgbClr val="0F3277"/>
                </a:solidFill>
                <a:latin typeface="Candara"/>
                <a:ea typeface="ＭＳ Ｐゴシック"/>
                <a:cs typeface="Candara"/>
              </a:rPr>
              <a:t>, obtained using a specified </a:t>
            </a:r>
            <a:r>
              <a:rPr lang="en-AU" sz="2000" b="1" dirty="0" smtClean="0">
                <a:solidFill>
                  <a:srgbClr val="8E55BB"/>
                </a:solidFill>
                <a:latin typeface="Candara"/>
                <a:ea typeface="ＭＳ Ｐゴシック"/>
                <a:cs typeface="Candara"/>
              </a:rPr>
              <a:t>procedure</a:t>
            </a:r>
            <a:endParaRPr lang="en-AU" sz="2000" b="1" dirty="0">
              <a:solidFill>
                <a:srgbClr val="8E55BB"/>
              </a:solidFill>
              <a:latin typeface="Candara"/>
              <a:ea typeface="ＭＳ Ｐゴシック"/>
              <a:cs typeface="Candara"/>
            </a:endParaRPr>
          </a:p>
        </p:txBody>
      </p:sp>
    </p:spTree>
    <p:extLst>
      <p:ext uri="{BB962C8B-B14F-4D97-AF65-F5344CB8AC3E}">
        <p14:creationId xmlns:p14="http://schemas.microsoft.com/office/powerpoint/2010/main" val="322404734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0" fontAlgn="base" hangingPunct="0">
              <a:spcBef>
                <a:spcPct val="0"/>
              </a:spcBef>
              <a:spcAft>
                <a:spcPct val="0"/>
              </a:spcAft>
              <a:defRPr/>
            </a:pPr>
            <a:endParaRPr lang="en-US" sz="1400" b="1" dirty="0">
              <a:solidFill>
                <a:srgbClr val="000000"/>
              </a:solidFill>
              <a:latin typeface="Arial"/>
              <a:ea typeface="ＭＳ Ｐゴシック"/>
              <a:cs typeface="ＭＳ Ｐゴシック"/>
            </a:endParaRPr>
          </a:p>
        </p:txBody>
      </p:sp>
      <p:pic>
        <p:nvPicPr>
          <p:cNvPr id="5" name="Picture 4" descr="stream discharge curv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373" y="1870136"/>
            <a:ext cx="4853944" cy="2667972"/>
          </a:xfrm>
          <a:prstGeom prst="rect">
            <a:avLst/>
          </a:prstGeom>
        </p:spPr>
      </p:pic>
      <p:sp>
        <p:nvSpPr>
          <p:cNvPr id="2" name="Title 1"/>
          <p:cNvSpPr>
            <a:spLocks noGrp="1"/>
          </p:cNvSpPr>
          <p:nvPr>
            <p:ph type="title"/>
          </p:nvPr>
        </p:nvSpPr>
        <p:spPr>
          <a:xfrm>
            <a:off x="114300" y="457200"/>
            <a:ext cx="8915400" cy="484188"/>
          </a:xfrm>
          <a:effectLst>
            <a:outerShdw blurRad="50800" dist="38100" dir="2700000" algn="tl" rotWithShape="0">
              <a:srgbClr val="000000">
                <a:alpha val="43000"/>
              </a:srgbClr>
            </a:outerShdw>
          </a:effectLst>
        </p:spPr>
        <p:txBody>
          <a:bodyPr rtlCol="0">
            <a:noAutofit/>
          </a:bodyPr>
          <a:lstStyle/>
          <a:p>
            <a:pPr fontAlgn="auto">
              <a:spcAft>
                <a:spcPts val="0"/>
              </a:spcAft>
              <a:defRPr/>
            </a:pPr>
            <a:r>
              <a:rPr lang="en-US" sz="3200" dirty="0" smtClean="0">
                <a:effectLst>
                  <a:outerShdw blurRad="50800" dist="38100" dir="2700000" algn="tl" rotWithShape="0">
                    <a:srgbClr val="000000">
                      <a:alpha val="43000"/>
                    </a:srgbClr>
                  </a:outerShdw>
                </a:effectLst>
                <a:latin typeface="Candara"/>
                <a:cs typeface="Candara"/>
              </a:rPr>
              <a:t>WaterML</a:t>
            </a:r>
            <a:r>
              <a:rPr dirty="0" smtClean="0"/>
              <a:t> </a:t>
            </a:r>
            <a:r>
              <a:rPr dirty="0"/>
              <a:t>Web Services </a:t>
            </a:r>
            <a:r>
              <a:rPr lang="en-US" dirty="0"/>
              <a:t> </a:t>
            </a:r>
            <a:r>
              <a:rPr lang="en-US" dirty="0" smtClean="0"/>
              <a:t>    </a:t>
            </a:r>
            <a:r>
              <a:rPr sz="2400" b="0" dirty="0" smtClean="0">
                <a:solidFill>
                  <a:schemeClr val="tx1">
                    <a:lumMod val="50000"/>
                    <a:lumOff val="50000"/>
                  </a:schemeClr>
                </a:solidFill>
                <a:latin typeface="Candara"/>
                <a:cs typeface="Candara"/>
              </a:rPr>
              <a:t>CUAHSI, USGS</a:t>
            </a:r>
            <a:r>
              <a:rPr sz="2400" b="0" dirty="0">
                <a:solidFill>
                  <a:schemeClr val="tx1">
                    <a:lumMod val="50000"/>
                    <a:lumOff val="50000"/>
                  </a:schemeClr>
                </a:solidFill>
                <a:latin typeface="Candara"/>
                <a:cs typeface="Candara"/>
              </a:rPr>
              <a:t>, OGC, </a:t>
            </a:r>
            <a:r>
              <a:rPr sz="2400" b="0" dirty="0" smtClean="0">
                <a:solidFill>
                  <a:schemeClr val="tx1">
                    <a:lumMod val="50000"/>
                    <a:lumOff val="50000"/>
                  </a:schemeClr>
                </a:solidFill>
                <a:latin typeface="Candara"/>
                <a:cs typeface="Candara"/>
              </a:rPr>
              <a:t>WMO…</a:t>
            </a:r>
            <a:endParaRPr b="0" dirty="0">
              <a:solidFill>
                <a:schemeClr val="tx1">
                  <a:lumMod val="50000"/>
                  <a:lumOff val="50000"/>
                </a:schemeClr>
              </a:solidFill>
              <a:latin typeface="Candara"/>
              <a:cs typeface="Candara"/>
            </a:endParaRPr>
          </a:p>
        </p:txBody>
      </p:sp>
      <p:sp>
        <p:nvSpPr>
          <p:cNvPr id="48131" name="TextBox 4"/>
          <p:cNvSpPr txBox="1">
            <a:spLocks noChangeArrowheads="1"/>
          </p:cNvSpPr>
          <p:nvPr/>
        </p:nvSpPr>
        <p:spPr bwMode="auto">
          <a:xfrm>
            <a:off x="730250" y="1477963"/>
            <a:ext cx="42291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eaLnBrk="0" hangingPunct="0">
              <a:defRPr sz="1000" b="1">
                <a:solidFill>
                  <a:schemeClr val="tx1"/>
                </a:solidFill>
                <a:latin typeface="CG Times" charset="0"/>
                <a:ea typeface="ＭＳ Ｐゴシック" charset="0"/>
                <a:cs typeface="ＭＳ Ｐゴシック" charset="0"/>
              </a:defRPr>
            </a:lvl1pPr>
            <a:lvl2pPr marL="742950" indent="-285750" defTabSz="457200" eaLnBrk="0" hangingPunct="0">
              <a:defRPr sz="1000" b="1">
                <a:solidFill>
                  <a:schemeClr val="tx1"/>
                </a:solidFill>
                <a:latin typeface="CG Times" charset="0"/>
                <a:ea typeface="ＭＳ Ｐゴシック" charset="0"/>
              </a:defRPr>
            </a:lvl2pPr>
            <a:lvl3pPr marL="1143000" indent="-228600" defTabSz="457200" eaLnBrk="0" hangingPunct="0">
              <a:defRPr sz="1000" b="1">
                <a:solidFill>
                  <a:schemeClr val="tx1"/>
                </a:solidFill>
                <a:latin typeface="CG Times" charset="0"/>
                <a:ea typeface="ＭＳ Ｐゴシック" charset="0"/>
              </a:defRPr>
            </a:lvl3pPr>
            <a:lvl4pPr marL="1600200" indent="-228600" defTabSz="457200" eaLnBrk="0" hangingPunct="0">
              <a:defRPr sz="1000" b="1">
                <a:solidFill>
                  <a:schemeClr val="tx1"/>
                </a:solidFill>
                <a:latin typeface="CG Times" charset="0"/>
                <a:ea typeface="ＭＳ Ｐゴシック" charset="0"/>
              </a:defRPr>
            </a:lvl4pPr>
            <a:lvl5pPr marL="2057400" indent="-228600" defTabSz="4572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fontAlgn="base">
              <a:spcBef>
                <a:spcPct val="0"/>
              </a:spcBef>
              <a:spcAft>
                <a:spcPct val="0"/>
              </a:spcAft>
            </a:pPr>
            <a:r>
              <a:rPr lang="en-US" sz="1600" b="0" dirty="0" smtClean="0">
                <a:solidFill>
                  <a:srgbClr val="DFF0FA"/>
                </a:solidFill>
                <a:latin typeface="Candara"/>
                <a:cs typeface="Candara"/>
              </a:rPr>
              <a:t>Water time series data on the internet</a:t>
            </a:r>
          </a:p>
        </p:txBody>
      </p:sp>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154"/>
          <a:stretch/>
        </p:blipFill>
        <p:spPr bwMode="auto">
          <a:xfrm>
            <a:off x="5291138" y="1774825"/>
            <a:ext cx="2490787" cy="838200"/>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1138" y="3032125"/>
            <a:ext cx="3159125" cy="1830388"/>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074960" y="5183794"/>
            <a:ext cx="4077139" cy="544299"/>
          </a:xfrm>
          <a:prstGeom prst="rect">
            <a:avLst/>
          </a:prstGeom>
          <a:gradFill flip="none" rotWithShape="1">
            <a:gsLst>
              <a:gs pos="10000">
                <a:schemeClr val="accent3">
                  <a:alpha val="0"/>
                </a:schemeClr>
              </a:gs>
              <a:gs pos="49000">
                <a:schemeClr val="accent3"/>
              </a:gs>
            </a:gsLst>
            <a:lin ang="0" scaled="1"/>
            <a:tileRect/>
          </a:gradFill>
          <a:effectLst/>
        </p:spPr>
        <p:txBody>
          <a:bodyPr lIns="1371600" rIns="0"/>
          <a:lstStyle>
            <a:defPPr>
              <a:defRPr lang="en-US"/>
            </a:defPPr>
            <a:lvl1pPr algn="ctr" defTabSz="457200" eaLnBrk="0" hangingPunct="0">
              <a:defRPr>
                <a:solidFill>
                  <a:srgbClr val="595959"/>
                </a:solidFill>
                <a:cs typeface="Avenir LT Std 85 Heavy"/>
              </a:defRPr>
            </a:lvl1pPr>
          </a:lstStyle>
          <a:p>
            <a:pPr algn="l">
              <a:defRPr/>
            </a:pPr>
            <a:r>
              <a:rPr lang="en-US" sz="1400" b="1" dirty="0">
                <a:solidFill>
                  <a:schemeClr val="tx1"/>
                </a:solidFill>
                <a:latin typeface="Candara"/>
                <a:ea typeface="ＭＳ Ｐゴシック"/>
                <a:cs typeface="Candara"/>
              </a:rPr>
              <a:t>24/7/365 </a:t>
            </a:r>
            <a:r>
              <a:rPr lang="en-US" sz="1400" b="1" dirty="0" smtClean="0">
                <a:solidFill>
                  <a:schemeClr val="tx1"/>
                </a:solidFill>
                <a:latin typeface="Candara"/>
                <a:ea typeface="ＭＳ Ｐゴシック"/>
                <a:cs typeface="Candara"/>
              </a:rPr>
              <a:t>service </a:t>
            </a:r>
          </a:p>
          <a:p>
            <a:pPr algn="l">
              <a:defRPr/>
            </a:pPr>
            <a:r>
              <a:rPr lang="en-US" sz="1400" dirty="0" smtClean="0">
                <a:solidFill>
                  <a:schemeClr val="tx1"/>
                </a:solidFill>
                <a:latin typeface="Candara"/>
                <a:ea typeface="ＭＳ Ｐゴシック"/>
                <a:cs typeface="Candara"/>
              </a:rPr>
              <a:t>For daily </a:t>
            </a:r>
            <a:r>
              <a:rPr lang="en-US" sz="1400" dirty="0">
                <a:solidFill>
                  <a:schemeClr val="tx1"/>
                </a:solidFill>
                <a:latin typeface="Candara"/>
                <a:ea typeface="ＭＳ Ｐゴシック"/>
                <a:cs typeface="Candara"/>
              </a:rPr>
              <a:t>and real-time data</a:t>
            </a:r>
          </a:p>
        </p:txBody>
      </p:sp>
      <p:sp>
        <p:nvSpPr>
          <p:cNvPr id="48137" name="TextBox 12"/>
          <p:cNvSpPr txBox="1">
            <a:spLocks noChangeArrowheads="1"/>
          </p:cNvSpPr>
          <p:nvPr/>
        </p:nvSpPr>
        <p:spPr bwMode="auto">
          <a:xfrm>
            <a:off x="2897188" y="6134100"/>
            <a:ext cx="555307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r" fontAlgn="base">
              <a:spcBef>
                <a:spcPct val="0"/>
              </a:spcBef>
              <a:spcAft>
                <a:spcPct val="0"/>
              </a:spcAft>
            </a:pPr>
            <a:r>
              <a:rPr lang="en-US" sz="1400" b="0" dirty="0" smtClean="0">
                <a:solidFill>
                  <a:srgbClr val="BFE1F5"/>
                </a:solidFill>
                <a:latin typeface="Candara"/>
                <a:cs typeface="Candara"/>
              </a:rPr>
              <a:t>. . . Operational water web services system for the United States                  </a:t>
            </a:r>
          </a:p>
        </p:txBody>
      </p:sp>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5854" y="2160170"/>
            <a:ext cx="3133725" cy="285750"/>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81000" y="6546850"/>
            <a:ext cx="8763000" cy="311150"/>
          </a:xfrm>
          <a:prstGeom prst="rect">
            <a:avLst/>
          </a:prstGeom>
          <a:gradFill flip="none" rotWithShape="1">
            <a:gsLst>
              <a:gs pos="0">
                <a:srgbClr val="00B9F2">
                  <a:alpha val="0"/>
                </a:srgbClr>
              </a:gs>
              <a:gs pos="100000">
                <a:srgbClr val="007AC2"/>
              </a:gs>
            </a:gsLst>
            <a:lin ang="0" scaled="1"/>
            <a:tileRect/>
          </a:gradFill>
          <a:effectLst/>
        </p:spPr>
        <p:txBody>
          <a:bodyPr lIns="731520" rIns="548640"/>
          <a:lstStyle>
            <a:defPPr>
              <a:defRPr lang="en-US"/>
            </a:defPPr>
            <a:lvl1pPr algn="ctr" defTabSz="457200" eaLnBrk="0" hangingPunct="0">
              <a:defRPr>
                <a:solidFill>
                  <a:srgbClr val="595959"/>
                </a:solidFill>
                <a:cs typeface="Avenir LT Std 85 Heavy"/>
              </a:defRPr>
            </a:lvl1pPr>
          </a:lstStyle>
          <a:p>
            <a:pPr algn="r">
              <a:defRPr/>
            </a:pPr>
            <a:r>
              <a:rPr lang="en-US" sz="1050" dirty="0">
                <a:solidFill>
                  <a:prstClr val="white"/>
                </a:solidFill>
                <a:latin typeface="Arial"/>
                <a:ea typeface="ＭＳ Ｐゴシック"/>
                <a:hlinkClick r:id="rId7"/>
              </a:rPr>
              <a:t>http://waterservices.usgs.gov/nwis/iv/?</a:t>
            </a:r>
            <a:r>
              <a:rPr lang="en-US" sz="1050" dirty="0" smtClean="0">
                <a:solidFill>
                  <a:prstClr val="white"/>
                </a:solidFill>
                <a:latin typeface="Arial"/>
                <a:ea typeface="ＭＳ Ｐゴシック"/>
                <a:hlinkClick r:id="rId7"/>
              </a:rPr>
              <a:t>format=waterml,2.0&amp;sites=08158000&amp;period=P1D&amp;parameterCd=00060</a:t>
            </a:r>
            <a:r>
              <a:rPr lang="en-US" sz="1050" dirty="0" smtClean="0">
                <a:solidFill>
                  <a:prstClr val="white"/>
                </a:solidFill>
                <a:latin typeface="Arial"/>
                <a:ea typeface="ＭＳ Ｐゴシック"/>
              </a:rPr>
              <a:t> </a:t>
            </a:r>
            <a:endParaRPr lang="en-US" sz="1050" dirty="0">
              <a:solidFill>
                <a:prstClr val="white"/>
              </a:solidFill>
              <a:latin typeface="Arial"/>
              <a:ea typeface="ＭＳ Ｐゴシック"/>
            </a:endParaRPr>
          </a:p>
        </p:txBody>
      </p:sp>
      <p:pic>
        <p:nvPicPr>
          <p:cNvPr id="4" name="Picture 3"/>
          <p:cNvPicPr>
            <a:picLocks noChangeAspect="1"/>
          </p:cNvPicPr>
          <p:nvPr/>
        </p:nvPicPr>
        <p:blipFill>
          <a:blip r:embed="rId8"/>
          <a:stretch>
            <a:fillRect/>
          </a:stretch>
        </p:blipFill>
        <p:spPr>
          <a:xfrm>
            <a:off x="265373" y="4617201"/>
            <a:ext cx="4853944" cy="1485217"/>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220244"/>
          </a:xfrm>
        </p:spPr>
        <p:txBody>
          <a:bodyPr/>
          <a:lstStyle/>
          <a:p>
            <a:r>
              <a:rPr lang="en-US" dirty="0" smtClean="0"/>
              <a:t>Workflows</a:t>
            </a:r>
            <a:endParaRPr lang="en-US" dirty="0"/>
          </a:p>
        </p:txBody>
      </p:sp>
      <p:sp>
        <p:nvSpPr>
          <p:cNvPr id="6" name="Chevron 5"/>
          <p:cNvSpPr/>
          <p:nvPr/>
        </p:nvSpPr>
        <p:spPr>
          <a:xfrm rot="5400000">
            <a:off x="303136" y="1226793"/>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 name="TextBox 6"/>
          <p:cNvSpPr txBox="1"/>
          <p:nvPr/>
        </p:nvSpPr>
        <p:spPr>
          <a:xfrm>
            <a:off x="529207" y="1549125"/>
            <a:ext cx="1019875" cy="707886"/>
          </a:xfrm>
          <a:prstGeom prst="rect">
            <a:avLst/>
          </a:prstGeom>
          <a:noFill/>
        </p:spPr>
        <p:txBody>
          <a:bodyPr wrap="square" rtlCol="0">
            <a:spAutoFit/>
          </a:bodyPr>
          <a:lstStyle/>
          <a:p>
            <a:pPr algn="ctr"/>
            <a:r>
              <a:rPr lang="en-US" sz="2000" b="1" dirty="0" smtClean="0">
                <a:solidFill>
                  <a:srgbClr val="064573"/>
                </a:solidFill>
              </a:rPr>
              <a:t>Stage Height</a:t>
            </a:r>
            <a:endParaRPr lang="en-US" sz="2000" b="1" dirty="0">
              <a:solidFill>
                <a:srgbClr val="064573"/>
              </a:solidFill>
            </a:endParaRPr>
          </a:p>
        </p:txBody>
      </p:sp>
      <p:sp>
        <p:nvSpPr>
          <p:cNvPr id="8" name="Chevron 7"/>
          <p:cNvSpPr/>
          <p:nvPr/>
        </p:nvSpPr>
        <p:spPr>
          <a:xfrm rot="5400000">
            <a:off x="303136" y="2547291"/>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9" name="TextBox 8"/>
          <p:cNvSpPr txBox="1"/>
          <p:nvPr/>
        </p:nvSpPr>
        <p:spPr>
          <a:xfrm>
            <a:off x="384930" y="2917733"/>
            <a:ext cx="1289234" cy="707886"/>
          </a:xfrm>
          <a:prstGeom prst="rect">
            <a:avLst/>
          </a:prstGeom>
          <a:noFill/>
        </p:spPr>
        <p:txBody>
          <a:bodyPr wrap="square" rtlCol="0">
            <a:spAutoFit/>
          </a:bodyPr>
          <a:lstStyle/>
          <a:p>
            <a:pPr algn="ctr"/>
            <a:r>
              <a:rPr lang="en-US" sz="2000" b="1" dirty="0" smtClean="0">
                <a:solidFill>
                  <a:srgbClr val="064573"/>
                </a:solidFill>
              </a:rPr>
              <a:t>Discharge Value</a:t>
            </a:r>
            <a:endParaRPr lang="en-US" sz="2000" b="1" dirty="0">
              <a:solidFill>
                <a:srgbClr val="064573"/>
              </a:solidFill>
            </a:endParaRPr>
          </a:p>
        </p:txBody>
      </p:sp>
      <p:sp>
        <p:nvSpPr>
          <p:cNvPr id="10" name="Chevron 9"/>
          <p:cNvSpPr/>
          <p:nvPr/>
        </p:nvSpPr>
        <p:spPr>
          <a:xfrm rot="5400000">
            <a:off x="303136" y="3859807"/>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1" name="TextBox 10"/>
          <p:cNvSpPr txBox="1"/>
          <p:nvPr/>
        </p:nvSpPr>
        <p:spPr>
          <a:xfrm>
            <a:off x="384930" y="4230249"/>
            <a:ext cx="1289234" cy="707886"/>
          </a:xfrm>
          <a:prstGeom prst="rect">
            <a:avLst/>
          </a:prstGeom>
          <a:noFill/>
        </p:spPr>
        <p:txBody>
          <a:bodyPr wrap="square" rtlCol="0">
            <a:spAutoFit/>
          </a:bodyPr>
          <a:lstStyle/>
          <a:p>
            <a:pPr algn="ctr"/>
            <a:r>
              <a:rPr lang="en-US" sz="2000" b="1" dirty="0" smtClean="0">
                <a:solidFill>
                  <a:schemeClr val="accent3">
                    <a:lumMod val="50000"/>
                  </a:schemeClr>
                </a:solidFill>
              </a:rPr>
              <a:t>Rating Curve</a:t>
            </a:r>
            <a:endParaRPr lang="en-US" sz="2000" b="1" dirty="0">
              <a:solidFill>
                <a:schemeClr val="accent3">
                  <a:lumMod val="50000"/>
                </a:schemeClr>
              </a:solidFill>
            </a:endParaRPr>
          </a:p>
        </p:txBody>
      </p:sp>
      <p:sp>
        <p:nvSpPr>
          <p:cNvPr id="12" name="Chevron 11"/>
          <p:cNvSpPr/>
          <p:nvPr/>
        </p:nvSpPr>
        <p:spPr>
          <a:xfrm rot="5400000">
            <a:off x="240923" y="5215484"/>
            <a:ext cx="1586862"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3" name="TextBox 12"/>
          <p:cNvSpPr txBox="1"/>
          <p:nvPr/>
        </p:nvSpPr>
        <p:spPr>
          <a:xfrm>
            <a:off x="384930" y="5533336"/>
            <a:ext cx="1289234" cy="841256"/>
          </a:xfrm>
          <a:prstGeom prst="rect">
            <a:avLst/>
          </a:prstGeom>
          <a:noFill/>
        </p:spPr>
        <p:txBody>
          <a:bodyPr wrap="square" rtlCol="0">
            <a:spAutoFit/>
          </a:bodyPr>
          <a:lstStyle/>
          <a:p>
            <a:pPr algn="ctr">
              <a:lnSpc>
                <a:spcPct val="80000"/>
              </a:lnSpc>
            </a:pPr>
            <a:r>
              <a:rPr lang="en-US" sz="2000" b="1" dirty="0" smtClean="0">
                <a:solidFill>
                  <a:srgbClr val="064573"/>
                </a:solidFill>
              </a:rPr>
              <a:t>Discharge Time Series</a:t>
            </a:r>
            <a:endParaRPr lang="en-US" sz="2000" b="1" dirty="0">
              <a:solidFill>
                <a:srgbClr val="064573"/>
              </a:solidFill>
            </a:endParaRPr>
          </a:p>
        </p:txBody>
      </p:sp>
      <p:sp>
        <p:nvSpPr>
          <p:cNvPr id="14" name="TextBox 13"/>
          <p:cNvSpPr txBox="1"/>
          <p:nvPr/>
        </p:nvSpPr>
        <p:spPr>
          <a:xfrm>
            <a:off x="1674164" y="1327821"/>
            <a:ext cx="2655494" cy="646331"/>
          </a:xfrm>
          <a:prstGeom prst="rect">
            <a:avLst/>
          </a:prstGeom>
          <a:solidFill>
            <a:schemeClr val="tx1">
              <a:alpha val="54000"/>
            </a:schemeClr>
          </a:solidFill>
        </p:spPr>
        <p:txBody>
          <a:bodyPr wrap="square" rtlCol="0">
            <a:spAutoFit/>
          </a:bodyPr>
          <a:lstStyle/>
          <a:p>
            <a:r>
              <a:rPr lang="en-US" dirty="0" smtClean="0">
                <a:solidFill>
                  <a:srgbClr val="064573"/>
                </a:solidFill>
              </a:rPr>
              <a:t>Measured with water level recorder</a:t>
            </a:r>
            <a:endParaRPr lang="en-US" dirty="0">
              <a:solidFill>
                <a:srgbClr val="064573"/>
              </a:solidFill>
            </a:endParaRPr>
          </a:p>
        </p:txBody>
      </p:sp>
      <p:sp>
        <p:nvSpPr>
          <p:cNvPr id="15" name="TextBox 14"/>
          <p:cNvSpPr txBox="1"/>
          <p:nvPr/>
        </p:nvSpPr>
        <p:spPr>
          <a:xfrm>
            <a:off x="1674164" y="2427202"/>
            <a:ext cx="2655494" cy="923330"/>
          </a:xfrm>
          <a:prstGeom prst="rect">
            <a:avLst/>
          </a:prstGeom>
          <a:solidFill>
            <a:schemeClr val="tx1">
              <a:alpha val="49000"/>
            </a:schemeClr>
          </a:solidFill>
        </p:spPr>
        <p:txBody>
          <a:bodyPr wrap="square" rtlCol="0">
            <a:spAutoFit/>
          </a:bodyPr>
          <a:lstStyle/>
          <a:p>
            <a:r>
              <a:rPr lang="en-US" dirty="0" smtClean="0">
                <a:solidFill>
                  <a:srgbClr val="064573"/>
                </a:solidFill>
              </a:rPr>
              <a:t>Measured with stream flow meter at a point in time</a:t>
            </a:r>
            <a:endParaRPr lang="en-US" dirty="0">
              <a:solidFill>
                <a:srgbClr val="064573"/>
              </a:solidFill>
            </a:endParaRPr>
          </a:p>
        </p:txBody>
      </p:sp>
      <p:sp>
        <p:nvSpPr>
          <p:cNvPr id="16" name="TextBox 15"/>
          <p:cNvSpPr txBox="1"/>
          <p:nvPr/>
        </p:nvSpPr>
        <p:spPr>
          <a:xfrm>
            <a:off x="1674163" y="3729909"/>
            <a:ext cx="2655495" cy="923330"/>
          </a:xfrm>
          <a:prstGeom prst="rect">
            <a:avLst/>
          </a:prstGeom>
          <a:solidFill>
            <a:schemeClr val="tx1">
              <a:alpha val="50000"/>
            </a:schemeClr>
          </a:solidFill>
        </p:spPr>
        <p:txBody>
          <a:bodyPr wrap="square" rtlCol="0">
            <a:spAutoFit/>
          </a:bodyPr>
          <a:lstStyle/>
          <a:p>
            <a:r>
              <a:rPr lang="en-US" dirty="0" smtClean="0">
                <a:solidFill>
                  <a:srgbClr val="064573"/>
                </a:solidFill>
              </a:rPr>
              <a:t>Derived from stage vs. discharge measurements over time at cross-section</a:t>
            </a:r>
            <a:endParaRPr lang="en-US" dirty="0">
              <a:solidFill>
                <a:srgbClr val="064573"/>
              </a:solidFill>
            </a:endParaRPr>
          </a:p>
        </p:txBody>
      </p:sp>
      <p:sp>
        <p:nvSpPr>
          <p:cNvPr id="17" name="TextBox 16"/>
          <p:cNvSpPr txBox="1"/>
          <p:nvPr/>
        </p:nvSpPr>
        <p:spPr>
          <a:xfrm>
            <a:off x="1674164" y="5023373"/>
            <a:ext cx="2655495" cy="923330"/>
          </a:xfrm>
          <a:prstGeom prst="rect">
            <a:avLst/>
          </a:prstGeom>
          <a:solidFill>
            <a:schemeClr val="tx1">
              <a:alpha val="54000"/>
            </a:schemeClr>
          </a:solidFill>
        </p:spPr>
        <p:txBody>
          <a:bodyPr wrap="square" rtlCol="0">
            <a:spAutoFit/>
          </a:bodyPr>
          <a:lstStyle/>
          <a:p>
            <a:r>
              <a:rPr lang="en-US" dirty="0" smtClean="0">
                <a:solidFill>
                  <a:srgbClr val="064573"/>
                </a:solidFill>
              </a:rPr>
              <a:t>Apply rating curve to convert stage height to discharge </a:t>
            </a:r>
            <a:r>
              <a:rPr lang="en-US" dirty="0">
                <a:solidFill>
                  <a:srgbClr val="064573"/>
                </a:solidFill>
              </a:rPr>
              <a:t>time series </a:t>
            </a:r>
          </a:p>
        </p:txBody>
      </p:sp>
      <p:sp>
        <p:nvSpPr>
          <p:cNvPr id="23" name="TextBox 22"/>
          <p:cNvSpPr txBox="1"/>
          <p:nvPr/>
        </p:nvSpPr>
        <p:spPr>
          <a:xfrm>
            <a:off x="77043" y="1475786"/>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1</a:t>
            </a:r>
            <a:endParaRPr lang="en-US" sz="2800" b="1" dirty="0">
              <a:solidFill>
                <a:schemeClr val="accent1">
                  <a:lumMod val="60000"/>
                  <a:lumOff val="40000"/>
                </a:schemeClr>
              </a:solidFill>
            </a:endParaRPr>
          </a:p>
        </p:txBody>
      </p:sp>
      <p:sp>
        <p:nvSpPr>
          <p:cNvPr id="24" name="TextBox 23"/>
          <p:cNvSpPr txBox="1"/>
          <p:nvPr/>
        </p:nvSpPr>
        <p:spPr>
          <a:xfrm>
            <a:off x="37085" y="2827312"/>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2</a:t>
            </a:r>
            <a:endParaRPr lang="en-US" sz="2800" b="1" dirty="0">
              <a:solidFill>
                <a:schemeClr val="accent1">
                  <a:lumMod val="60000"/>
                  <a:lumOff val="40000"/>
                </a:schemeClr>
              </a:solidFill>
            </a:endParaRPr>
          </a:p>
        </p:txBody>
      </p:sp>
      <p:sp>
        <p:nvSpPr>
          <p:cNvPr id="25" name="TextBox 24"/>
          <p:cNvSpPr txBox="1"/>
          <p:nvPr/>
        </p:nvSpPr>
        <p:spPr>
          <a:xfrm>
            <a:off x="37085" y="4140270"/>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3</a:t>
            </a:r>
            <a:endParaRPr lang="en-US" sz="2800" b="1" dirty="0">
              <a:solidFill>
                <a:schemeClr val="accent1">
                  <a:lumMod val="60000"/>
                  <a:lumOff val="40000"/>
                </a:schemeClr>
              </a:solidFill>
            </a:endParaRPr>
          </a:p>
        </p:txBody>
      </p:sp>
      <p:sp>
        <p:nvSpPr>
          <p:cNvPr id="26" name="TextBox 25"/>
          <p:cNvSpPr txBox="1"/>
          <p:nvPr/>
        </p:nvSpPr>
        <p:spPr>
          <a:xfrm>
            <a:off x="37085" y="5392705"/>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4</a:t>
            </a:r>
            <a:endParaRPr lang="en-US" sz="2800" b="1" dirty="0">
              <a:solidFill>
                <a:schemeClr val="accent1">
                  <a:lumMod val="60000"/>
                  <a:lumOff val="40000"/>
                </a:schemeClr>
              </a:solidFill>
            </a:endParaRPr>
          </a:p>
        </p:txBody>
      </p:sp>
      <p:sp>
        <p:nvSpPr>
          <p:cNvPr id="27" name="Chevron 26"/>
          <p:cNvSpPr/>
          <p:nvPr/>
        </p:nvSpPr>
        <p:spPr>
          <a:xfrm rot="16200000">
            <a:off x="7355552" y="855221"/>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8" name="TextBox 27"/>
          <p:cNvSpPr txBox="1"/>
          <p:nvPr/>
        </p:nvSpPr>
        <p:spPr>
          <a:xfrm>
            <a:off x="7562381" y="931474"/>
            <a:ext cx="1019875" cy="707886"/>
          </a:xfrm>
          <a:prstGeom prst="rect">
            <a:avLst/>
          </a:prstGeom>
          <a:noFill/>
        </p:spPr>
        <p:txBody>
          <a:bodyPr wrap="square" rtlCol="0">
            <a:spAutoFit/>
          </a:bodyPr>
          <a:lstStyle/>
          <a:p>
            <a:pPr algn="ctr"/>
            <a:r>
              <a:rPr lang="en-US" sz="2000" b="1" dirty="0" smtClean="0">
                <a:solidFill>
                  <a:srgbClr val="000000"/>
                </a:solidFill>
              </a:rPr>
              <a:t>Flood</a:t>
            </a:r>
            <a:br>
              <a:rPr lang="en-US" sz="2000" b="1" dirty="0" smtClean="0">
                <a:solidFill>
                  <a:srgbClr val="000000"/>
                </a:solidFill>
              </a:rPr>
            </a:br>
            <a:r>
              <a:rPr lang="en-US" sz="2000" b="1" dirty="0" smtClean="0">
                <a:solidFill>
                  <a:srgbClr val="000000"/>
                </a:solidFill>
              </a:rPr>
              <a:t>Maps</a:t>
            </a:r>
            <a:endParaRPr lang="en-US" sz="2000" b="1" dirty="0">
              <a:solidFill>
                <a:srgbClr val="000000"/>
              </a:solidFill>
            </a:endParaRPr>
          </a:p>
        </p:txBody>
      </p:sp>
      <p:sp>
        <p:nvSpPr>
          <p:cNvPr id="29" name="Chevron 28"/>
          <p:cNvSpPr/>
          <p:nvPr/>
        </p:nvSpPr>
        <p:spPr>
          <a:xfrm rot="16200000">
            <a:off x="7355552" y="2031389"/>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0" name="TextBox 29"/>
          <p:cNvSpPr txBox="1"/>
          <p:nvPr/>
        </p:nvSpPr>
        <p:spPr>
          <a:xfrm>
            <a:off x="7437346" y="2084305"/>
            <a:ext cx="1289234" cy="841256"/>
          </a:xfrm>
          <a:prstGeom prst="rect">
            <a:avLst/>
          </a:prstGeom>
          <a:noFill/>
        </p:spPr>
        <p:txBody>
          <a:bodyPr wrap="square" rtlCol="0">
            <a:spAutoFit/>
          </a:bodyPr>
          <a:lstStyle/>
          <a:p>
            <a:pPr algn="ctr">
              <a:lnSpc>
                <a:spcPct val="80000"/>
              </a:lnSpc>
            </a:pPr>
            <a:r>
              <a:rPr lang="en-US" sz="2000" b="1" dirty="0" smtClean="0">
                <a:solidFill>
                  <a:srgbClr val="000000"/>
                </a:solidFill>
              </a:rPr>
              <a:t>Stage</a:t>
            </a:r>
            <a:br>
              <a:rPr lang="en-US" sz="2000" b="1" dirty="0" smtClean="0">
                <a:solidFill>
                  <a:srgbClr val="000000"/>
                </a:solidFill>
              </a:rPr>
            </a:br>
            <a:r>
              <a:rPr lang="en-US" sz="2000" b="1" dirty="0" smtClean="0">
                <a:solidFill>
                  <a:srgbClr val="000000"/>
                </a:solidFill>
              </a:rPr>
              <a:t>Time Series</a:t>
            </a:r>
            <a:endParaRPr lang="en-US" sz="2000" b="1" dirty="0">
              <a:solidFill>
                <a:srgbClr val="000000"/>
              </a:solidFill>
            </a:endParaRPr>
          </a:p>
        </p:txBody>
      </p:sp>
      <p:sp>
        <p:nvSpPr>
          <p:cNvPr id="31" name="Chevron 30"/>
          <p:cNvSpPr/>
          <p:nvPr/>
        </p:nvSpPr>
        <p:spPr>
          <a:xfrm rot="16200000">
            <a:off x="7355552" y="3266929"/>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2" name="TextBox 31"/>
          <p:cNvSpPr txBox="1"/>
          <p:nvPr/>
        </p:nvSpPr>
        <p:spPr>
          <a:xfrm>
            <a:off x="7447273" y="3389020"/>
            <a:ext cx="1289234" cy="707886"/>
          </a:xfrm>
          <a:prstGeom prst="rect">
            <a:avLst/>
          </a:prstGeom>
          <a:noFill/>
        </p:spPr>
        <p:txBody>
          <a:bodyPr wrap="square" rtlCol="0">
            <a:spAutoFit/>
          </a:bodyPr>
          <a:lstStyle/>
          <a:p>
            <a:pPr algn="ctr"/>
            <a:r>
              <a:rPr lang="en-US" sz="2000" b="1" dirty="0" smtClean="0">
                <a:solidFill>
                  <a:srgbClr val="000000"/>
                </a:solidFill>
              </a:rPr>
              <a:t>Rating Curve</a:t>
            </a:r>
            <a:endParaRPr lang="en-US" sz="2000" b="1" dirty="0">
              <a:solidFill>
                <a:srgbClr val="000000"/>
              </a:solidFill>
            </a:endParaRPr>
          </a:p>
        </p:txBody>
      </p:sp>
      <p:sp>
        <p:nvSpPr>
          <p:cNvPr id="33" name="Chevron 32"/>
          <p:cNvSpPr/>
          <p:nvPr/>
        </p:nvSpPr>
        <p:spPr>
          <a:xfrm rot="16200000">
            <a:off x="7218203" y="4697743"/>
            <a:ext cx="1737136"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4" name="TextBox 33"/>
          <p:cNvSpPr txBox="1"/>
          <p:nvPr/>
        </p:nvSpPr>
        <p:spPr>
          <a:xfrm>
            <a:off x="7437346" y="4844238"/>
            <a:ext cx="1289234" cy="841256"/>
          </a:xfrm>
          <a:prstGeom prst="rect">
            <a:avLst/>
          </a:prstGeom>
          <a:noFill/>
        </p:spPr>
        <p:txBody>
          <a:bodyPr wrap="square" rtlCol="0">
            <a:spAutoFit/>
          </a:bodyPr>
          <a:lstStyle/>
          <a:p>
            <a:pPr algn="ctr">
              <a:lnSpc>
                <a:spcPct val="80000"/>
              </a:lnSpc>
            </a:pPr>
            <a:r>
              <a:rPr lang="en-US" sz="2000" b="1" dirty="0" smtClean="0">
                <a:solidFill>
                  <a:srgbClr val="064573"/>
                </a:solidFill>
              </a:rPr>
              <a:t>Discharge Time Series</a:t>
            </a:r>
            <a:endParaRPr lang="en-US" sz="2000" b="1" dirty="0">
              <a:solidFill>
                <a:srgbClr val="064573"/>
              </a:solidFill>
            </a:endParaRPr>
          </a:p>
        </p:txBody>
      </p:sp>
      <p:sp>
        <p:nvSpPr>
          <p:cNvPr id="35" name="TextBox 34"/>
          <p:cNvSpPr txBox="1"/>
          <p:nvPr/>
        </p:nvSpPr>
        <p:spPr>
          <a:xfrm>
            <a:off x="4743286" y="1327821"/>
            <a:ext cx="2655494" cy="646331"/>
          </a:xfrm>
          <a:prstGeom prst="rect">
            <a:avLst/>
          </a:prstGeom>
          <a:solidFill>
            <a:schemeClr val="tx1">
              <a:alpha val="55000"/>
            </a:schemeClr>
          </a:solidFill>
        </p:spPr>
        <p:txBody>
          <a:bodyPr wrap="square" rtlCol="0">
            <a:spAutoFit/>
          </a:bodyPr>
          <a:lstStyle/>
          <a:p>
            <a:pPr algn="r"/>
            <a:r>
              <a:rPr lang="en-US" dirty="0">
                <a:solidFill>
                  <a:schemeClr val="bg1"/>
                </a:solidFill>
              </a:rPr>
              <a:t>Extent of inundation modeled in GIS</a:t>
            </a:r>
            <a:endParaRPr lang="en-US" dirty="0">
              <a:solidFill>
                <a:schemeClr val="bg1"/>
              </a:solidFill>
            </a:endParaRPr>
          </a:p>
        </p:txBody>
      </p:sp>
      <p:sp>
        <p:nvSpPr>
          <p:cNvPr id="36" name="TextBox 35"/>
          <p:cNvSpPr txBox="1"/>
          <p:nvPr/>
        </p:nvSpPr>
        <p:spPr>
          <a:xfrm>
            <a:off x="4743286" y="2427202"/>
            <a:ext cx="2655494" cy="923330"/>
          </a:xfrm>
          <a:prstGeom prst="rect">
            <a:avLst/>
          </a:prstGeom>
          <a:solidFill>
            <a:schemeClr val="tx1">
              <a:alpha val="55000"/>
            </a:schemeClr>
          </a:solidFill>
        </p:spPr>
        <p:txBody>
          <a:bodyPr wrap="square" rtlCol="0">
            <a:spAutoFit/>
          </a:bodyPr>
          <a:lstStyle/>
          <a:p>
            <a:pPr algn="r"/>
            <a:r>
              <a:rPr lang="en-US" dirty="0" smtClean="0">
                <a:solidFill>
                  <a:srgbClr val="000000"/>
                </a:solidFill>
              </a:rPr>
              <a:t>Apply rating curve to convert discharge to stage height time series</a:t>
            </a:r>
            <a:endParaRPr lang="en-US" dirty="0">
              <a:solidFill>
                <a:srgbClr val="000000"/>
              </a:solidFill>
            </a:endParaRPr>
          </a:p>
        </p:txBody>
      </p:sp>
      <p:sp>
        <p:nvSpPr>
          <p:cNvPr id="37" name="TextBox 36"/>
          <p:cNvSpPr txBox="1"/>
          <p:nvPr/>
        </p:nvSpPr>
        <p:spPr>
          <a:xfrm>
            <a:off x="4743285" y="3729909"/>
            <a:ext cx="2655495" cy="923330"/>
          </a:xfrm>
          <a:prstGeom prst="rect">
            <a:avLst/>
          </a:prstGeom>
          <a:solidFill>
            <a:schemeClr val="tx1">
              <a:alpha val="55000"/>
            </a:schemeClr>
          </a:solidFill>
        </p:spPr>
        <p:txBody>
          <a:bodyPr wrap="square" rtlCol="0">
            <a:spAutoFit/>
          </a:bodyPr>
          <a:lstStyle/>
          <a:p>
            <a:pPr algn="r"/>
            <a:r>
              <a:rPr lang="en-US" dirty="0">
                <a:solidFill>
                  <a:srgbClr val="000000"/>
                </a:solidFill>
              </a:rPr>
              <a:t>Produced by hydraulic models &amp; associated with cross-sections</a:t>
            </a:r>
          </a:p>
        </p:txBody>
      </p:sp>
      <p:sp>
        <p:nvSpPr>
          <p:cNvPr id="38" name="TextBox 37"/>
          <p:cNvSpPr txBox="1"/>
          <p:nvPr/>
        </p:nvSpPr>
        <p:spPr>
          <a:xfrm>
            <a:off x="4743286" y="5023373"/>
            <a:ext cx="2655495" cy="646331"/>
          </a:xfrm>
          <a:prstGeom prst="rect">
            <a:avLst/>
          </a:prstGeom>
          <a:solidFill>
            <a:schemeClr val="tx1"/>
          </a:solidFill>
        </p:spPr>
        <p:txBody>
          <a:bodyPr wrap="square" rtlCol="0">
            <a:spAutoFit/>
          </a:bodyPr>
          <a:lstStyle/>
          <a:p>
            <a:pPr algn="r"/>
            <a:r>
              <a:rPr lang="en-US" dirty="0" smtClean="0">
                <a:solidFill>
                  <a:srgbClr val="064573"/>
                </a:solidFill>
              </a:rPr>
              <a:t>Modeled by NFIE-Hydro for every </a:t>
            </a:r>
            <a:r>
              <a:rPr lang="en-US" dirty="0" err="1" smtClean="0">
                <a:solidFill>
                  <a:srgbClr val="064573"/>
                </a:solidFill>
              </a:rPr>
              <a:t>NHDPlus</a:t>
            </a:r>
            <a:r>
              <a:rPr lang="en-US" dirty="0" smtClean="0">
                <a:solidFill>
                  <a:srgbClr val="064573"/>
                </a:solidFill>
              </a:rPr>
              <a:t> Reach</a:t>
            </a:r>
            <a:endParaRPr lang="en-US" dirty="0">
              <a:solidFill>
                <a:srgbClr val="064573"/>
              </a:solidFill>
            </a:endParaRPr>
          </a:p>
        </p:txBody>
      </p:sp>
      <p:grpSp>
        <p:nvGrpSpPr>
          <p:cNvPr id="43" name="Group 42"/>
          <p:cNvGrpSpPr/>
          <p:nvPr/>
        </p:nvGrpSpPr>
        <p:grpSpPr>
          <a:xfrm>
            <a:off x="8726580" y="1183494"/>
            <a:ext cx="347845" cy="4440139"/>
            <a:chOff x="4366599" y="1475786"/>
            <a:chExt cx="347845" cy="4440139"/>
          </a:xfrm>
        </p:grpSpPr>
        <p:sp>
          <p:nvSpPr>
            <p:cNvPr id="39" name="TextBox 38"/>
            <p:cNvSpPr txBox="1"/>
            <p:nvPr/>
          </p:nvSpPr>
          <p:spPr>
            <a:xfrm>
              <a:off x="4406557" y="1475786"/>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8</a:t>
              </a:r>
              <a:endParaRPr lang="en-US" sz="2800" b="1" dirty="0">
                <a:solidFill>
                  <a:schemeClr val="accent1">
                    <a:lumMod val="60000"/>
                    <a:lumOff val="40000"/>
                  </a:schemeClr>
                </a:solidFill>
              </a:endParaRPr>
            </a:p>
          </p:txBody>
        </p:sp>
        <p:sp>
          <p:nvSpPr>
            <p:cNvPr id="40" name="TextBox 39"/>
            <p:cNvSpPr txBox="1"/>
            <p:nvPr/>
          </p:nvSpPr>
          <p:spPr>
            <a:xfrm>
              <a:off x="4366599" y="2827312"/>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7</a:t>
              </a:r>
              <a:endParaRPr lang="en-US" sz="2800" b="1" dirty="0">
                <a:solidFill>
                  <a:schemeClr val="accent1">
                    <a:lumMod val="60000"/>
                    <a:lumOff val="40000"/>
                  </a:schemeClr>
                </a:solidFill>
              </a:endParaRPr>
            </a:p>
          </p:txBody>
        </p:sp>
        <p:sp>
          <p:nvSpPr>
            <p:cNvPr id="41" name="TextBox 40"/>
            <p:cNvSpPr txBox="1"/>
            <p:nvPr/>
          </p:nvSpPr>
          <p:spPr>
            <a:xfrm>
              <a:off x="4366599" y="4140270"/>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6</a:t>
              </a:r>
              <a:endParaRPr lang="en-US" sz="2800" b="1" dirty="0">
                <a:solidFill>
                  <a:schemeClr val="accent1">
                    <a:lumMod val="60000"/>
                    <a:lumOff val="40000"/>
                  </a:schemeClr>
                </a:solidFill>
              </a:endParaRPr>
            </a:p>
          </p:txBody>
        </p:sp>
        <p:sp>
          <p:nvSpPr>
            <p:cNvPr id="42" name="TextBox 41"/>
            <p:cNvSpPr txBox="1"/>
            <p:nvPr/>
          </p:nvSpPr>
          <p:spPr>
            <a:xfrm>
              <a:off x="4366599" y="5392705"/>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5</a:t>
              </a:r>
              <a:endParaRPr lang="en-US" sz="2800" b="1" dirty="0">
                <a:solidFill>
                  <a:schemeClr val="accent1">
                    <a:lumMod val="60000"/>
                    <a:lumOff val="40000"/>
                  </a:schemeClr>
                </a:solidFill>
              </a:endParaRPr>
            </a:p>
          </p:txBody>
        </p:sp>
      </p:grpSp>
      <p:sp>
        <p:nvSpPr>
          <p:cNvPr id="44" name="TextBox 43"/>
          <p:cNvSpPr txBox="1"/>
          <p:nvPr/>
        </p:nvSpPr>
        <p:spPr>
          <a:xfrm>
            <a:off x="1674164" y="6167632"/>
            <a:ext cx="2655494" cy="461665"/>
          </a:xfrm>
          <a:prstGeom prst="rect">
            <a:avLst/>
          </a:prstGeom>
          <a:noFill/>
        </p:spPr>
        <p:txBody>
          <a:bodyPr wrap="square" rtlCol="0">
            <a:spAutoFit/>
          </a:bodyPr>
          <a:lstStyle/>
          <a:p>
            <a:r>
              <a:rPr lang="en-US" sz="2400" dirty="0" smtClean="0"/>
              <a:t>Typical Case</a:t>
            </a:r>
            <a:endParaRPr lang="en-US" sz="2400" dirty="0"/>
          </a:p>
        </p:txBody>
      </p:sp>
      <p:sp>
        <p:nvSpPr>
          <p:cNvPr id="45" name="TextBox 44"/>
          <p:cNvSpPr txBox="1"/>
          <p:nvPr/>
        </p:nvSpPr>
        <p:spPr>
          <a:xfrm>
            <a:off x="4829956" y="6163188"/>
            <a:ext cx="2655494" cy="461665"/>
          </a:xfrm>
          <a:prstGeom prst="rect">
            <a:avLst/>
          </a:prstGeom>
          <a:noFill/>
        </p:spPr>
        <p:txBody>
          <a:bodyPr wrap="square" rtlCol="0">
            <a:spAutoFit/>
          </a:bodyPr>
          <a:lstStyle/>
          <a:p>
            <a:pPr algn="r"/>
            <a:r>
              <a:rPr lang="en-US" sz="2400" dirty="0" smtClean="0"/>
              <a:t>Flood Forecasting</a:t>
            </a:r>
            <a:endParaRPr lang="en-US" sz="2400" dirty="0"/>
          </a:p>
        </p:txBody>
      </p:sp>
    </p:spTree>
    <p:extLst>
      <p:ext uri="{BB962C8B-B14F-4D97-AF65-F5344CB8AC3E}">
        <p14:creationId xmlns:p14="http://schemas.microsoft.com/office/powerpoint/2010/main" val="3096694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367420" cy="1325563"/>
          </a:xfrm>
        </p:spPr>
        <p:txBody>
          <a:bodyPr>
            <a:normAutofit fontScale="90000"/>
          </a:bodyPr>
          <a:lstStyle/>
          <a:p>
            <a:r>
              <a:rPr lang="en-US" sz="3100" b="1" dirty="0" smtClean="0">
                <a:effectLst>
                  <a:outerShdw blurRad="50800" dist="38100" dir="2700000" algn="tl" rotWithShape="0">
                    <a:srgbClr val="000000">
                      <a:alpha val="43000"/>
                    </a:srgbClr>
                  </a:outerShdw>
                </a:effectLst>
                <a:latin typeface="Candara"/>
                <a:cs typeface="Candara"/>
              </a:rPr>
              <a:t>Ensemble Flow Forecast </a:t>
            </a:r>
            <a:r>
              <a:rPr lang="en-US" sz="2800" dirty="0" smtClean="0">
                <a:latin typeface="Candara"/>
                <a:cs typeface="Candara"/>
              </a:rPr>
              <a:t>for </a:t>
            </a:r>
            <a:r>
              <a:rPr lang="en-US" sz="2800" dirty="0" smtClean="0">
                <a:solidFill>
                  <a:srgbClr val="FF0000"/>
                </a:solidFill>
                <a:latin typeface="Candara"/>
                <a:cs typeface="Candara"/>
              </a:rPr>
              <a:t>Reach Catchment 5592208 </a:t>
            </a:r>
            <a:r>
              <a:rPr lang="en-US" sz="2800" dirty="0" smtClean="0">
                <a:latin typeface="Candara"/>
                <a:cs typeface="Candara"/>
              </a:rPr>
              <a:t>made on Jan 13, 2015 (15 day horizon)</a:t>
            </a:r>
            <a:br>
              <a:rPr lang="en-US" sz="2800" dirty="0" smtClean="0">
                <a:latin typeface="Candara"/>
                <a:cs typeface="Candara"/>
              </a:rPr>
            </a:br>
            <a:r>
              <a:rPr lang="en-US" sz="2000" dirty="0" smtClean="0">
                <a:latin typeface="Candara"/>
                <a:cs typeface="Candara"/>
              </a:rPr>
              <a:t>Weather information source: European Center for Medium Range Weather Forecasting (ECMWF).  Summary statistics compiled from </a:t>
            </a:r>
            <a:r>
              <a:rPr lang="en-US" sz="2000" dirty="0" smtClean="0">
                <a:solidFill>
                  <a:srgbClr val="FF0000"/>
                </a:solidFill>
                <a:latin typeface="Candara"/>
                <a:cs typeface="Candara"/>
              </a:rPr>
              <a:t>50 forecast hydrographs</a:t>
            </a:r>
            <a:endParaRPr lang="en-US" sz="2000" dirty="0">
              <a:solidFill>
                <a:srgbClr val="FF0000"/>
              </a:solidFill>
              <a:latin typeface="Candara"/>
              <a:cs typeface="Candara"/>
            </a:endParaRPr>
          </a:p>
        </p:txBody>
      </p:sp>
      <p:pic>
        <p:nvPicPr>
          <p:cNvPr id="3" name="Picture 2"/>
          <p:cNvPicPr>
            <a:picLocks noChangeAspect="1"/>
          </p:cNvPicPr>
          <p:nvPr/>
        </p:nvPicPr>
        <p:blipFill>
          <a:blip r:embed="rId2"/>
          <a:stretch>
            <a:fillRect/>
          </a:stretch>
        </p:blipFill>
        <p:spPr>
          <a:xfrm>
            <a:off x="911749" y="1804446"/>
            <a:ext cx="6742816" cy="4794891"/>
          </a:xfrm>
          <a:prstGeom prst="rect">
            <a:avLst/>
          </a:prstGeom>
          <a:ln w="3175">
            <a:solidFill>
              <a:schemeClr val="bg1">
                <a:lumMod val="65000"/>
              </a:schemeClr>
            </a:solidFill>
          </a:ln>
        </p:spPr>
      </p:pic>
      <p:sp>
        <p:nvSpPr>
          <p:cNvPr id="4" name="Oval 3"/>
          <p:cNvSpPr/>
          <p:nvPr/>
        </p:nvSpPr>
        <p:spPr>
          <a:xfrm>
            <a:off x="1480008" y="4053526"/>
            <a:ext cx="329938" cy="3016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6" name="Straight Arrow Connector 5"/>
          <p:cNvCxnSpPr/>
          <p:nvPr/>
        </p:nvCxnSpPr>
        <p:spPr>
          <a:xfrm>
            <a:off x="1809946" y="4201891"/>
            <a:ext cx="414779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635102" y="6586609"/>
            <a:ext cx="2516343" cy="307777"/>
          </a:xfrm>
          <a:prstGeom prst="rect">
            <a:avLst/>
          </a:prstGeom>
          <a:noFill/>
        </p:spPr>
        <p:txBody>
          <a:bodyPr wrap="square" rtlCol="0">
            <a:spAutoFit/>
          </a:bodyPr>
          <a:lstStyle/>
          <a:p>
            <a:pPr algn="r"/>
            <a:r>
              <a:rPr lang="en-US" sz="1400" dirty="0" smtClean="0"/>
              <a:t>Source: Jim Nelson, BYU</a:t>
            </a:r>
            <a:endParaRPr lang="en-US" sz="1400" dirty="0"/>
          </a:p>
        </p:txBody>
      </p:sp>
    </p:spTree>
    <p:extLst>
      <p:ext uri="{BB962C8B-B14F-4D97-AF65-F5344CB8AC3E}">
        <p14:creationId xmlns:p14="http://schemas.microsoft.com/office/powerpoint/2010/main" val="82905172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alpha val="70000"/>
          </a:schemeClr>
        </a:solidFill>
        <a:effectLst/>
      </p:bgPr>
    </p:bg>
    <p:spTree>
      <p:nvGrpSpPr>
        <p:cNvPr id="1" name=""/>
        <p:cNvGrpSpPr/>
        <p:nvPr/>
      </p:nvGrpSpPr>
      <p:grpSpPr>
        <a:xfrm>
          <a:off x="0" y="0"/>
          <a:ext cx="0" cy="0"/>
          <a:chOff x="0" y="0"/>
          <a:chExt cx="0" cy="0"/>
        </a:xfrm>
      </p:grpSpPr>
      <p:pic>
        <p:nvPicPr>
          <p:cNvPr id="6" name="Picture 2" descr="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21"/>
            <a:ext cx="9144000" cy="654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a:xfrm>
            <a:off x="0" y="173194"/>
            <a:ext cx="9144000" cy="654288"/>
          </a:xfrm>
        </p:spPr>
        <p:txBody>
          <a:bodyPr anchor="ctr"/>
          <a:lstStyle/>
          <a:p>
            <a:pPr algn="l"/>
            <a:r>
              <a:rPr lang="en-US" sz="4400" dirty="0" smtClean="0">
                <a:solidFill>
                  <a:srgbClr val="000000"/>
                </a:solidFill>
                <a:latin typeface="Candara"/>
                <a:cs typeface="Candara"/>
              </a:rPr>
              <a:t>Caution: reading specs can be like… </a:t>
            </a:r>
            <a:endParaRPr lang="en-US" sz="4400" dirty="0">
              <a:solidFill>
                <a:srgbClr val="000000"/>
              </a:solidFill>
              <a:effectLst>
                <a:outerShdw blurRad="101600" dist="63500" dir="2700000" algn="tl" rotWithShape="0">
                  <a:prstClr val="black">
                    <a:alpha val="75000"/>
                  </a:prstClr>
                </a:outerShdw>
              </a:effectLst>
              <a:latin typeface="Candara"/>
              <a:cs typeface="Candara"/>
            </a:endParaRPr>
          </a:p>
        </p:txBody>
      </p:sp>
    </p:spTree>
    <p:extLst>
      <p:ext uri="{BB962C8B-B14F-4D97-AF65-F5344CB8AC3E}">
        <p14:creationId xmlns:p14="http://schemas.microsoft.com/office/powerpoint/2010/main" val="3332594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220244"/>
          </a:xfrm>
        </p:spPr>
        <p:txBody>
          <a:bodyPr/>
          <a:lstStyle/>
          <a:p>
            <a:r>
              <a:rPr lang="en-US" dirty="0" smtClean="0"/>
              <a:t>Workflows</a:t>
            </a:r>
            <a:endParaRPr lang="en-US" dirty="0"/>
          </a:p>
        </p:txBody>
      </p:sp>
      <p:sp>
        <p:nvSpPr>
          <p:cNvPr id="6" name="Chevron 5"/>
          <p:cNvSpPr/>
          <p:nvPr/>
        </p:nvSpPr>
        <p:spPr>
          <a:xfrm rot="5400000">
            <a:off x="303136" y="1226793"/>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 name="TextBox 6"/>
          <p:cNvSpPr txBox="1"/>
          <p:nvPr/>
        </p:nvSpPr>
        <p:spPr>
          <a:xfrm>
            <a:off x="529207" y="1549125"/>
            <a:ext cx="1019875" cy="707886"/>
          </a:xfrm>
          <a:prstGeom prst="rect">
            <a:avLst/>
          </a:prstGeom>
          <a:noFill/>
        </p:spPr>
        <p:txBody>
          <a:bodyPr wrap="square" rtlCol="0">
            <a:spAutoFit/>
          </a:bodyPr>
          <a:lstStyle/>
          <a:p>
            <a:pPr algn="ctr"/>
            <a:r>
              <a:rPr lang="en-US" sz="2000" b="1" dirty="0" smtClean="0">
                <a:solidFill>
                  <a:srgbClr val="064573"/>
                </a:solidFill>
              </a:rPr>
              <a:t>Stage Height</a:t>
            </a:r>
            <a:endParaRPr lang="en-US" sz="2000" b="1" dirty="0">
              <a:solidFill>
                <a:srgbClr val="064573"/>
              </a:solidFill>
            </a:endParaRPr>
          </a:p>
        </p:txBody>
      </p:sp>
      <p:sp>
        <p:nvSpPr>
          <p:cNvPr id="8" name="Chevron 7"/>
          <p:cNvSpPr/>
          <p:nvPr/>
        </p:nvSpPr>
        <p:spPr>
          <a:xfrm rot="5400000">
            <a:off x="303136" y="2547291"/>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9" name="TextBox 8"/>
          <p:cNvSpPr txBox="1"/>
          <p:nvPr/>
        </p:nvSpPr>
        <p:spPr>
          <a:xfrm>
            <a:off x="384930" y="2917733"/>
            <a:ext cx="1289234" cy="707886"/>
          </a:xfrm>
          <a:prstGeom prst="rect">
            <a:avLst/>
          </a:prstGeom>
          <a:noFill/>
        </p:spPr>
        <p:txBody>
          <a:bodyPr wrap="square" rtlCol="0">
            <a:spAutoFit/>
          </a:bodyPr>
          <a:lstStyle/>
          <a:p>
            <a:pPr algn="ctr"/>
            <a:r>
              <a:rPr lang="en-US" sz="2000" b="1" dirty="0" smtClean="0">
                <a:solidFill>
                  <a:srgbClr val="064573"/>
                </a:solidFill>
              </a:rPr>
              <a:t>Discharge Value</a:t>
            </a:r>
            <a:endParaRPr lang="en-US" sz="2000" b="1" dirty="0">
              <a:solidFill>
                <a:srgbClr val="064573"/>
              </a:solidFill>
            </a:endParaRPr>
          </a:p>
        </p:txBody>
      </p:sp>
      <p:sp>
        <p:nvSpPr>
          <p:cNvPr id="10" name="Chevron 9"/>
          <p:cNvSpPr/>
          <p:nvPr/>
        </p:nvSpPr>
        <p:spPr>
          <a:xfrm rot="5400000">
            <a:off x="303136" y="3859807"/>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1" name="TextBox 10"/>
          <p:cNvSpPr txBox="1"/>
          <p:nvPr/>
        </p:nvSpPr>
        <p:spPr>
          <a:xfrm>
            <a:off x="384930" y="4230249"/>
            <a:ext cx="1289234" cy="707886"/>
          </a:xfrm>
          <a:prstGeom prst="rect">
            <a:avLst/>
          </a:prstGeom>
          <a:noFill/>
        </p:spPr>
        <p:txBody>
          <a:bodyPr wrap="square" rtlCol="0">
            <a:spAutoFit/>
          </a:bodyPr>
          <a:lstStyle/>
          <a:p>
            <a:pPr algn="ctr"/>
            <a:r>
              <a:rPr lang="en-US" sz="2000" b="1" dirty="0" smtClean="0">
                <a:solidFill>
                  <a:schemeClr val="accent3">
                    <a:lumMod val="50000"/>
                  </a:schemeClr>
                </a:solidFill>
              </a:rPr>
              <a:t>Rating Curve</a:t>
            </a:r>
            <a:endParaRPr lang="en-US" sz="2000" b="1" dirty="0">
              <a:solidFill>
                <a:schemeClr val="accent3">
                  <a:lumMod val="50000"/>
                </a:schemeClr>
              </a:solidFill>
            </a:endParaRPr>
          </a:p>
        </p:txBody>
      </p:sp>
      <p:sp>
        <p:nvSpPr>
          <p:cNvPr id="12" name="Chevron 11"/>
          <p:cNvSpPr/>
          <p:nvPr/>
        </p:nvSpPr>
        <p:spPr>
          <a:xfrm rot="5400000">
            <a:off x="240923" y="5215484"/>
            <a:ext cx="1586862"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3" name="TextBox 12"/>
          <p:cNvSpPr txBox="1"/>
          <p:nvPr/>
        </p:nvSpPr>
        <p:spPr>
          <a:xfrm>
            <a:off x="384930" y="5533336"/>
            <a:ext cx="1289234" cy="841256"/>
          </a:xfrm>
          <a:prstGeom prst="rect">
            <a:avLst/>
          </a:prstGeom>
          <a:noFill/>
        </p:spPr>
        <p:txBody>
          <a:bodyPr wrap="square" rtlCol="0">
            <a:spAutoFit/>
          </a:bodyPr>
          <a:lstStyle/>
          <a:p>
            <a:pPr algn="ctr">
              <a:lnSpc>
                <a:spcPct val="80000"/>
              </a:lnSpc>
            </a:pPr>
            <a:r>
              <a:rPr lang="en-US" sz="2000" b="1" dirty="0" smtClean="0">
                <a:solidFill>
                  <a:srgbClr val="064573"/>
                </a:solidFill>
              </a:rPr>
              <a:t>Discharge Time Series</a:t>
            </a:r>
            <a:endParaRPr lang="en-US" sz="2000" b="1" dirty="0">
              <a:solidFill>
                <a:srgbClr val="064573"/>
              </a:solidFill>
            </a:endParaRPr>
          </a:p>
        </p:txBody>
      </p:sp>
      <p:sp>
        <p:nvSpPr>
          <p:cNvPr id="14" name="TextBox 13"/>
          <p:cNvSpPr txBox="1"/>
          <p:nvPr/>
        </p:nvSpPr>
        <p:spPr>
          <a:xfrm>
            <a:off x="1674164" y="1327821"/>
            <a:ext cx="2655494" cy="646331"/>
          </a:xfrm>
          <a:prstGeom prst="rect">
            <a:avLst/>
          </a:prstGeom>
          <a:solidFill>
            <a:schemeClr val="tx1">
              <a:alpha val="54000"/>
            </a:schemeClr>
          </a:solidFill>
        </p:spPr>
        <p:txBody>
          <a:bodyPr wrap="square" rtlCol="0">
            <a:spAutoFit/>
          </a:bodyPr>
          <a:lstStyle/>
          <a:p>
            <a:r>
              <a:rPr lang="en-US" dirty="0" smtClean="0">
                <a:solidFill>
                  <a:srgbClr val="064573"/>
                </a:solidFill>
              </a:rPr>
              <a:t>Measured with water level recorder</a:t>
            </a:r>
            <a:endParaRPr lang="en-US" dirty="0">
              <a:solidFill>
                <a:srgbClr val="064573"/>
              </a:solidFill>
            </a:endParaRPr>
          </a:p>
        </p:txBody>
      </p:sp>
      <p:sp>
        <p:nvSpPr>
          <p:cNvPr id="15" name="TextBox 14"/>
          <p:cNvSpPr txBox="1"/>
          <p:nvPr/>
        </p:nvSpPr>
        <p:spPr>
          <a:xfrm>
            <a:off x="1674164" y="2427202"/>
            <a:ext cx="2655494" cy="923330"/>
          </a:xfrm>
          <a:prstGeom prst="rect">
            <a:avLst/>
          </a:prstGeom>
          <a:solidFill>
            <a:schemeClr val="tx1">
              <a:alpha val="49000"/>
            </a:schemeClr>
          </a:solidFill>
        </p:spPr>
        <p:txBody>
          <a:bodyPr wrap="square" rtlCol="0">
            <a:spAutoFit/>
          </a:bodyPr>
          <a:lstStyle/>
          <a:p>
            <a:r>
              <a:rPr lang="en-US" dirty="0" smtClean="0">
                <a:solidFill>
                  <a:srgbClr val="064573"/>
                </a:solidFill>
              </a:rPr>
              <a:t>Measured with stream flow meter at a point in time</a:t>
            </a:r>
            <a:endParaRPr lang="en-US" dirty="0">
              <a:solidFill>
                <a:srgbClr val="064573"/>
              </a:solidFill>
            </a:endParaRPr>
          </a:p>
        </p:txBody>
      </p:sp>
      <p:sp>
        <p:nvSpPr>
          <p:cNvPr id="16" name="TextBox 15"/>
          <p:cNvSpPr txBox="1"/>
          <p:nvPr/>
        </p:nvSpPr>
        <p:spPr>
          <a:xfrm>
            <a:off x="1674163" y="3729909"/>
            <a:ext cx="2655495" cy="923330"/>
          </a:xfrm>
          <a:prstGeom prst="rect">
            <a:avLst/>
          </a:prstGeom>
          <a:solidFill>
            <a:schemeClr val="tx1">
              <a:alpha val="50000"/>
            </a:schemeClr>
          </a:solidFill>
        </p:spPr>
        <p:txBody>
          <a:bodyPr wrap="square" rtlCol="0">
            <a:spAutoFit/>
          </a:bodyPr>
          <a:lstStyle/>
          <a:p>
            <a:r>
              <a:rPr lang="en-US" dirty="0" smtClean="0">
                <a:solidFill>
                  <a:srgbClr val="064573"/>
                </a:solidFill>
              </a:rPr>
              <a:t>Derived from stage vs. discharge measurements over time at cross-section</a:t>
            </a:r>
            <a:endParaRPr lang="en-US" dirty="0">
              <a:solidFill>
                <a:srgbClr val="064573"/>
              </a:solidFill>
            </a:endParaRPr>
          </a:p>
        </p:txBody>
      </p:sp>
      <p:sp>
        <p:nvSpPr>
          <p:cNvPr id="17" name="TextBox 16"/>
          <p:cNvSpPr txBox="1"/>
          <p:nvPr/>
        </p:nvSpPr>
        <p:spPr>
          <a:xfrm>
            <a:off x="1674164" y="5023373"/>
            <a:ext cx="2655495" cy="923330"/>
          </a:xfrm>
          <a:prstGeom prst="rect">
            <a:avLst/>
          </a:prstGeom>
          <a:solidFill>
            <a:schemeClr val="tx1">
              <a:alpha val="54000"/>
            </a:schemeClr>
          </a:solidFill>
        </p:spPr>
        <p:txBody>
          <a:bodyPr wrap="square" rtlCol="0">
            <a:spAutoFit/>
          </a:bodyPr>
          <a:lstStyle/>
          <a:p>
            <a:r>
              <a:rPr lang="en-US" dirty="0" smtClean="0">
                <a:solidFill>
                  <a:srgbClr val="064573"/>
                </a:solidFill>
              </a:rPr>
              <a:t>Apply rating curve to convert stage height to discharge </a:t>
            </a:r>
            <a:r>
              <a:rPr lang="en-US" dirty="0">
                <a:solidFill>
                  <a:srgbClr val="064573"/>
                </a:solidFill>
              </a:rPr>
              <a:t>time series </a:t>
            </a:r>
          </a:p>
        </p:txBody>
      </p:sp>
      <p:sp>
        <p:nvSpPr>
          <p:cNvPr id="23" name="TextBox 22"/>
          <p:cNvSpPr txBox="1"/>
          <p:nvPr/>
        </p:nvSpPr>
        <p:spPr>
          <a:xfrm>
            <a:off x="77043" y="1475786"/>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1</a:t>
            </a:r>
            <a:endParaRPr lang="en-US" sz="2800" b="1" dirty="0">
              <a:solidFill>
                <a:schemeClr val="accent1">
                  <a:lumMod val="60000"/>
                  <a:lumOff val="40000"/>
                </a:schemeClr>
              </a:solidFill>
            </a:endParaRPr>
          </a:p>
        </p:txBody>
      </p:sp>
      <p:sp>
        <p:nvSpPr>
          <p:cNvPr id="24" name="TextBox 23"/>
          <p:cNvSpPr txBox="1"/>
          <p:nvPr/>
        </p:nvSpPr>
        <p:spPr>
          <a:xfrm>
            <a:off x="37085" y="2827312"/>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2</a:t>
            </a:r>
            <a:endParaRPr lang="en-US" sz="2800" b="1" dirty="0">
              <a:solidFill>
                <a:schemeClr val="accent1">
                  <a:lumMod val="60000"/>
                  <a:lumOff val="40000"/>
                </a:schemeClr>
              </a:solidFill>
            </a:endParaRPr>
          </a:p>
        </p:txBody>
      </p:sp>
      <p:sp>
        <p:nvSpPr>
          <p:cNvPr id="25" name="TextBox 24"/>
          <p:cNvSpPr txBox="1"/>
          <p:nvPr/>
        </p:nvSpPr>
        <p:spPr>
          <a:xfrm>
            <a:off x="37085" y="4140270"/>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3</a:t>
            </a:r>
            <a:endParaRPr lang="en-US" sz="2800" b="1" dirty="0">
              <a:solidFill>
                <a:schemeClr val="accent1">
                  <a:lumMod val="60000"/>
                  <a:lumOff val="40000"/>
                </a:schemeClr>
              </a:solidFill>
            </a:endParaRPr>
          </a:p>
        </p:txBody>
      </p:sp>
      <p:sp>
        <p:nvSpPr>
          <p:cNvPr id="26" name="TextBox 25"/>
          <p:cNvSpPr txBox="1"/>
          <p:nvPr/>
        </p:nvSpPr>
        <p:spPr>
          <a:xfrm>
            <a:off x="37085" y="5392705"/>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4</a:t>
            </a:r>
            <a:endParaRPr lang="en-US" sz="2800" b="1" dirty="0">
              <a:solidFill>
                <a:schemeClr val="accent1">
                  <a:lumMod val="60000"/>
                  <a:lumOff val="40000"/>
                </a:schemeClr>
              </a:solidFill>
            </a:endParaRPr>
          </a:p>
        </p:txBody>
      </p:sp>
      <p:sp>
        <p:nvSpPr>
          <p:cNvPr id="27" name="Chevron 26"/>
          <p:cNvSpPr/>
          <p:nvPr/>
        </p:nvSpPr>
        <p:spPr>
          <a:xfrm rot="16200000">
            <a:off x="7355552" y="855221"/>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8" name="TextBox 27"/>
          <p:cNvSpPr txBox="1"/>
          <p:nvPr/>
        </p:nvSpPr>
        <p:spPr>
          <a:xfrm>
            <a:off x="7562381" y="931474"/>
            <a:ext cx="1019875" cy="707886"/>
          </a:xfrm>
          <a:prstGeom prst="rect">
            <a:avLst/>
          </a:prstGeom>
          <a:noFill/>
        </p:spPr>
        <p:txBody>
          <a:bodyPr wrap="square" rtlCol="0">
            <a:spAutoFit/>
          </a:bodyPr>
          <a:lstStyle/>
          <a:p>
            <a:pPr algn="ctr"/>
            <a:r>
              <a:rPr lang="en-US" sz="2000" b="1" dirty="0" smtClean="0">
                <a:solidFill>
                  <a:srgbClr val="000000"/>
                </a:solidFill>
              </a:rPr>
              <a:t>Flood</a:t>
            </a:r>
            <a:br>
              <a:rPr lang="en-US" sz="2000" b="1" dirty="0" smtClean="0">
                <a:solidFill>
                  <a:srgbClr val="000000"/>
                </a:solidFill>
              </a:rPr>
            </a:br>
            <a:r>
              <a:rPr lang="en-US" sz="2000" b="1" dirty="0" smtClean="0">
                <a:solidFill>
                  <a:srgbClr val="000000"/>
                </a:solidFill>
              </a:rPr>
              <a:t>Maps</a:t>
            </a:r>
            <a:endParaRPr lang="en-US" sz="2000" b="1" dirty="0">
              <a:solidFill>
                <a:srgbClr val="000000"/>
              </a:solidFill>
            </a:endParaRPr>
          </a:p>
        </p:txBody>
      </p:sp>
      <p:sp>
        <p:nvSpPr>
          <p:cNvPr id="29" name="Chevron 28"/>
          <p:cNvSpPr/>
          <p:nvPr/>
        </p:nvSpPr>
        <p:spPr>
          <a:xfrm rot="16200000">
            <a:off x="7355552" y="2031389"/>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0" name="TextBox 29"/>
          <p:cNvSpPr txBox="1"/>
          <p:nvPr/>
        </p:nvSpPr>
        <p:spPr>
          <a:xfrm>
            <a:off x="7437346" y="2084305"/>
            <a:ext cx="1289234" cy="841256"/>
          </a:xfrm>
          <a:prstGeom prst="rect">
            <a:avLst/>
          </a:prstGeom>
          <a:noFill/>
        </p:spPr>
        <p:txBody>
          <a:bodyPr wrap="square" rtlCol="0">
            <a:spAutoFit/>
          </a:bodyPr>
          <a:lstStyle/>
          <a:p>
            <a:pPr algn="ctr">
              <a:lnSpc>
                <a:spcPct val="80000"/>
              </a:lnSpc>
            </a:pPr>
            <a:r>
              <a:rPr lang="en-US" sz="2000" b="1" dirty="0" smtClean="0">
                <a:solidFill>
                  <a:srgbClr val="000000"/>
                </a:solidFill>
              </a:rPr>
              <a:t>Stage</a:t>
            </a:r>
            <a:br>
              <a:rPr lang="en-US" sz="2000" b="1" dirty="0" smtClean="0">
                <a:solidFill>
                  <a:srgbClr val="000000"/>
                </a:solidFill>
              </a:rPr>
            </a:br>
            <a:r>
              <a:rPr lang="en-US" sz="2000" b="1" dirty="0" smtClean="0">
                <a:solidFill>
                  <a:srgbClr val="000000"/>
                </a:solidFill>
              </a:rPr>
              <a:t>Time Series</a:t>
            </a:r>
            <a:endParaRPr lang="en-US" sz="2000" b="1" dirty="0">
              <a:solidFill>
                <a:srgbClr val="000000"/>
              </a:solidFill>
            </a:endParaRPr>
          </a:p>
        </p:txBody>
      </p:sp>
      <p:sp>
        <p:nvSpPr>
          <p:cNvPr id="31" name="Chevron 30"/>
          <p:cNvSpPr/>
          <p:nvPr/>
        </p:nvSpPr>
        <p:spPr>
          <a:xfrm rot="16200000">
            <a:off x="7355552" y="3266929"/>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2" name="TextBox 31"/>
          <p:cNvSpPr txBox="1"/>
          <p:nvPr/>
        </p:nvSpPr>
        <p:spPr>
          <a:xfrm>
            <a:off x="7447273" y="3389020"/>
            <a:ext cx="1289234" cy="707886"/>
          </a:xfrm>
          <a:prstGeom prst="rect">
            <a:avLst/>
          </a:prstGeom>
          <a:noFill/>
        </p:spPr>
        <p:txBody>
          <a:bodyPr wrap="square" rtlCol="0">
            <a:spAutoFit/>
          </a:bodyPr>
          <a:lstStyle/>
          <a:p>
            <a:pPr algn="ctr"/>
            <a:r>
              <a:rPr lang="en-US" sz="2000" b="1" dirty="0" smtClean="0">
                <a:solidFill>
                  <a:srgbClr val="064573"/>
                </a:solidFill>
              </a:rPr>
              <a:t>Rating Curve</a:t>
            </a:r>
            <a:endParaRPr lang="en-US" sz="2000" b="1" dirty="0">
              <a:solidFill>
                <a:srgbClr val="064573"/>
              </a:solidFill>
            </a:endParaRPr>
          </a:p>
        </p:txBody>
      </p:sp>
      <p:sp>
        <p:nvSpPr>
          <p:cNvPr id="33" name="Chevron 32"/>
          <p:cNvSpPr/>
          <p:nvPr/>
        </p:nvSpPr>
        <p:spPr>
          <a:xfrm rot="16200000">
            <a:off x="7218203" y="4697743"/>
            <a:ext cx="1737136"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4" name="TextBox 33"/>
          <p:cNvSpPr txBox="1"/>
          <p:nvPr/>
        </p:nvSpPr>
        <p:spPr>
          <a:xfrm>
            <a:off x="7437346" y="4844238"/>
            <a:ext cx="1289234" cy="841256"/>
          </a:xfrm>
          <a:prstGeom prst="rect">
            <a:avLst/>
          </a:prstGeom>
          <a:noFill/>
        </p:spPr>
        <p:txBody>
          <a:bodyPr wrap="square" rtlCol="0">
            <a:spAutoFit/>
          </a:bodyPr>
          <a:lstStyle/>
          <a:p>
            <a:pPr algn="ctr">
              <a:lnSpc>
                <a:spcPct val="80000"/>
              </a:lnSpc>
            </a:pPr>
            <a:r>
              <a:rPr lang="en-US" sz="2000" b="1" dirty="0" smtClean="0">
                <a:solidFill>
                  <a:srgbClr val="064573"/>
                </a:solidFill>
              </a:rPr>
              <a:t>Discharge Time Series</a:t>
            </a:r>
            <a:endParaRPr lang="en-US" sz="2000" b="1" dirty="0">
              <a:solidFill>
                <a:srgbClr val="064573"/>
              </a:solidFill>
            </a:endParaRPr>
          </a:p>
        </p:txBody>
      </p:sp>
      <p:sp>
        <p:nvSpPr>
          <p:cNvPr id="35" name="TextBox 34"/>
          <p:cNvSpPr txBox="1"/>
          <p:nvPr/>
        </p:nvSpPr>
        <p:spPr>
          <a:xfrm>
            <a:off x="4743286" y="1327821"/>
            <a:ext cx="2655494" cy="646331"/>
          </a:xfrm>
          <a:prstGeom prst="rect">
            <a:avLst/>
          </a:prstGeom>
          <a:solidFill>
            <a:schemeClr val="tx1">
              <a:alpha val="55000"/>
            </a:schemeClr>
          </a:solidFill>
        </p:spPr>
        <p:txBody>
          <a:bodyPr wrap="square" rtlCol="0">
            <a:spAutoFit/>
          </a:bodyPr>
          <a:lstStyle/>
          <a:p>
            <a:pPr algn="r"/>
            <a:r>
              <a:rPr lang="en-US" dirty="0">
                <a:solidFill>
                  <a:schemeClr val="bg1"/>
                </a:solidFill>
              </a:rPr>
              <a:t>Extent of inundation modeled in GIS</a:t>
            </a:r>
            <a:endParaRPr lang="en-US" dirty="0">
              <a:solidFill>
                <a:schemeClr val="bg1"/>
              </a:solidFill>
            </a:endParaRPr>
          </a:p>
        </p:txBody>
      </p:sp>
      <p:sp>
        <p:nvSpPr>
          <p:cNvPr id="36" name="TextBox 35"/>
          <p:cNvSpPr txBox="1"/>
          <p:nvPr/>
        </p:nvSpPr>
        <p:spPr>
          <a:xfrm>
            <a:off x="4743286" y="2427202"/>
            <a:ext cx="2655494" cy="923330"/>
          </a:xfrm>
          <a:prstGeom prst="rect">
            <a:avLst/>
          </a:prstGeom>
          <a:solidFill>
            <a:schemeClr val="tx1">
              <a:alpha val="55000"/>
            </a:schemeClr>
          </a:solidFill>
        </p:spPr>
        <p:txBody>
          <a:bodyPr wrap="square" rtlCol="0">
            <a:spAutoFit/>
          </a:bodyPr>
          <a:lstStyle/>
          <a:p>
            <a:pPr algn="r"/>
            <a:r>
              <a:rPr lang="en-US" dirty="0" smtClean="0">
                <a:solidFill>
                  <a:srgbClr val="000000"/>
                </a:solidFill>
              </a:rPr>
              <a:t>Apply rating curve to convert discharge to stage height time series</a:t>
            </a:r>
            <a:endParaRPr lang="en-US" dirty="0">
              <a:solidFill>
                <a:srgbClr val="000000"/>
              </a:solidFill>
            </a:endParaRPr>
          </a:p>
        </p:txBody>
      </p:sp>
      <p:sp>
        <p:nvSpPr>
          <p:cNvPr id="37" name="TextBox 36"/>
          <p:cNvSpPr txBox="1"/>
          <p:nvPr/>
        </p:nvSpPr>
        <p:spPr>
          <a:xfrm>
            <a:off x="4743285" y="3729909"/>
            <a:ext cx="2655495" cy="923330"/>
          </a:xfrm>
          <a:prstGeom prst="rect">
            <a:avLst/>
          </a:prstGeom>
          <a:solidFill>
            <a:schemeClr val="tx1"/>
          </a:solidFill>
        </p:spPr>
        <p:txBody>
          <a:bodyPr wrap="square" rtlCol="0">
            <a:spAutoFit/>
          </a:bodyPr>
          <a:lstStyle/>
          <a:p>
            <a:pPr algn="r"/>
            <a:r>
              <a:rPr lang="en-US" dirty="0" smtClean="0">
                <a:solidFill>
                  <a:srgbClr val="064573"/>
                </a:solidFill>
              </a:rPr>
              <a:t>Produced by hydraulic models &amp; associated with cross-sections</a:t>
            </a:r>
            <a:endParaRPr lang="en-US" dirty="0">
              <a:solidFill>
                <a:srgbClr val="064573"/>
              </a:solidFill>
            </a:endParaRPr>
          </a:p>
        </p:txBody>
      </p:sp>
      <p:sp>
        <p:nvSpPr>
          <p:cNvPr id="38" name="TextBox 37"/>
          <p:cNvSpPr txBox="1"/>
          <p:nvPr/>
        </p:nvSpPr>
        <p:spPr>
          <a:xfrm>
            <a:off x="4743286" y="5023373"/>
            <a:ext cx="2655495" cy="646331"/>
          </a:xfrm>
          <a:prstGeom prst="rect">
            <a:avLst/>
          </a:prstGeom>
          <a:solidFill>
            <a:schemeClr val="tx1">
              <a:alpha val="54000"/>
            </a:schemeClr>
          </a:solidFill>
        </p:spPr>
        <p:txBody>
          <a:bodyPr wrap="square" rtlCol="0">
            <a:spAutoFit/>
          </a:bodyPr>
          <a:lstStyle/>
          <a:p>
            <a:pPr algn="r"/>
            <a:r>
              <a:rPr lang="en-US" dirty="0" smtClean="0">
                <a:solidFill>
                  <a:srgbClr val="064573"/>
                </a:solidFill>
              </a:rPr>
              <a:t>Modeled by NFIE-Hydro for every </a:t>
            </a:r>
            <a:r>
              <a:rPr lang="en-US" dirty="0" err="1" smtClean="0">
                <a:solidFill>
                  <a:srgbClr val="064573"/>
                </a:solidFill>
              </a:rPr>
              <a:t>NHDPlus</a:t>
            </a:r>
            <a:r>
              <a:rPr lang="en-US" dirty="0" smtClean="0">
                <a:solidFill>
                  <a:srgbClr val="064573"/>
                </a:solidFill>
              </a:rPr>
              <a:t> Reach</a:t>
            </a:r>
            <a:endParaRPr lang="en-US" dirty="0">
              <a:solidFill>
                <a:srgbClr val="064573"/>
              </a:solidFill>
            </a:endParaRPr>
          </a:p>
        </p:txBody>
      </p:sp>
      <p:grpSp>
        <p:nvGrpSpPr>
          <p:cNvPr id="43" name="Group 42"/>
          <p:cNvGrpSpPr/>
          <p:nvPr/>
        </p:nvGrpSpPr>
        <p:grpSpPr>
          <a:xfrm>
            <a:off x="8726580" y="1183494"/>
            <a:ext cx="347845" cy="4440139"/>
            <a:chOff x="4366599" y="1475786"/>
            <a:chExt cx="347845" cy="4440139"/>
          </a:xfrm>
        </p:grpSpPr>
        <p:sp>
          <p:nvSpPr>
            <p:cNvPr id="39" name="TextBox 38"/>
            <p:cNvSpPr txBox="1"/>
            <p:nvPr/>
          </p:nvSpPr>
          <p:spPr>
            <a:xfrm>
              <a:off x="4406557" y="1475786"/>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8</a:t>
              </a:r>
              <a:endParaRPr lang="en-US" sz="2800" b="1" dirty="0">
                <a:solidFill>
                  <a:schemeClr val="accent1">
                    <a:lumMod val="60000"/>
                    <a:lumOff val="40000"/>
                  </a:schemeClr>
                </a:solidFill>
              </a:endParaRPr>
            </a:p>
          </p:txBody>
        </p:sp>
        <p:sp>
          <p:nvSpPr>
            <p:cNvPr id="40" name="TextBox 39"/>
            <p:cNvSpPr txBox="1"/>
            <p:nvPr/>
          </p:nvSpPr>
          <p:spPr>
            <a:xfrm>
              <a:off x="4366599" y="2827312"/>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7</a:t>
              </a:r>
              <a:endParaRPr lang="en-US" sz="2800" b="1" dirty="0">
                <a:solidFill>
                  <a:schemeClr val="accent1">
                    <a:lumMod val="60000"/>
                    <a:lumOff val="40000"/>
                  </a:schemeClr>
                </a:solidFill>
              </a:endParaRPr>
            </a:p>
          </p:txBody>
        </p:sp>
        <p:sp>
          <p:nvSpPr>
            <p:cNvPr id="41" name="TextBox 40"/>
            <p:cNvSpPr txBox="1"/>
            <p:nvPr/>
          </p:nvSpPr>
          <p:spPr>
            <a:xfrm>
              <a:off x="4366599" y="4140270"/>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6</a:t>
              </a:r>
              <a:endParaRPr lang="en-US" sz="2800" b="1" dirty="0">
                <a:solidFill>
                  <a:schemeClr val="accent1">
                    <a:lumMod val="60000"/>
                    <a:lumOff val="40000"/>
                  </a:schemeClr>
                </a:solidFill>
              </a:endParaRPr>
            </a:p>
          </p:txBody>
        </p:sp>
        <p:sp>
          <p:nvSpPr>
            <p:cNvPr id="42" name="TextBox 41"/>
            <p:cNvSpPr txBox="1"/>
            <p:nvPr/>
          </p:nvSpPr>
          <p:spPr>
            <a:xfrm>
              <a:off x="4366599" y="5392705"/>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5</a:t>
              </a:r>
              <a:endParaRPr lang="en-US" sz="2800" b="1" dirty="0">
                <a:solidFill>
                  <a:schemeClr val="accent1">
                    <a:lumMod val="60000"/>
                    <a:lumOff val="40000"/>
                  </a:schemeClr>
                </a:solidFill>
              </a:endParaRPr>
            </a:p>
          </p:txBody>
        </p:sp>
      </p:grpSp>
      <p:sp>
        <p:nvSpPr>
          <p:cNvPr id="44" name="TextBox 43"/>
          <p:cNvSpPr txBox="1"/>
          <p:nvPr/>
        </p:nvSpPr>
        <p:spPr>
          <a:xfrm>
            <a:off x="1674164" y="6167632"/>
            <a:ext cx="2655494" cy="461665"/>
          </a:xfrm>
          <a:prstGeom prst="rect">
            <a:avLst/>
          </a:prstGeom>
          <a:noFill/>
        </p:spPr>
        <p:txBody>
          <a:bodyPr wrap="square" rtlCol="0">
            <a:spAutoFit/>
          </a:bodyPr>
          <a:lstStyle/>
          <a:p>
            <a:r>
              <a:rPr lang="en-US" sz="2400" dirty="0" smtClean="0"/>
              <a:t>Typical Case</a:t>
            </a:r>
            <a:endParaRPr lang="en-US" sz="2400" dirty="0"/>
          </a:p>
        </p:txBody>
      </p:sp>
      <p:sp>
        <p:nvSpPr>
          <p:cNvPr id="45" name="TextBox 44"/>
          <p:cNvSpPr txBox="1"/>
          <p:nvPr/>
        </p:nvSpPr>
        <p:spPr>
          <a:xfrm>
            <a:off x="4829956" y="6163188"/>
            <a:ext cx="2655494" cy="461665"/>
          </a:xfrm>
          <a:prstGeom prst="rect">
            <a:avLst/>
          </a:prstGeom>
          <a:noFill/>
        </p:spPr>
        <p:txBody>
          <a:bodyPr wrap="square" rtlCol="0">
            <a:spAutoFit/>
          </a:bodyPr>
          <a:lstStyle/>
          <a:p>
            <a:pPr algn="r"/>
            <a:r>
              <a:rPr lang="en-US" sz="2400" dirty="0" smtClean="0"/>
              <a:t>Flood Forecasting</a:t>
            </a:r>
            <a:endParaRPr lang="en-US" sz="2400" dirty="0"/>
          </a:p>
        </p:txBody>
      </p:sp>
    </p:spTree>
    <p:extLst>
      <p:ext uri="{BB962C8B-B14F-4D97-AF65-F5344CB8AC3E}">
        <p14:creationId xmlns:p14="http://schemas.microsoft.com/office/powerpoint/2010/main" val="2784184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Picture 152"/>
          <p:cNvPicPr>
            <a:picLocks noChangeAspect="1"/>
          </p:cNvPicPr>
          <p:nvPr/>
        </p:nvPicPr>
        <p:blipFill>
          <a:blip r:embed="rId3"/>
          <a:stretch>
            <a:fillRect/>
          </a:stretch>
        </p:blipFill>
        <p:spPr>
          <a:xfrm>
            <a:off x="4535942" y="0"/>
            <a:ext cx="4605857" cy="3251200"/>
          </a:xfrm>
          <a:prstGeom prst="rect">
            <a:avLst/>
          </a:prstGeom>
        </p:spPr>
      </p:pic>
      <p:pic>
        <p:nvPicPr>
          <p:cNvPr id="2" name="Picture 1" descr="stream rating curv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5942" y="3251200"/>
            <a:ext cx="4608057" cy="2444290"/>
          </a:xfrm>
          <a:prstGeom prst="rect">
            <a:avLst/>
          </a:prstGeom>
        </p:spPr>
      </p:pic>
      <p:sp>
        <p:nvSpPr>
          <p:cNvPr id="905497" name="Rectangle 281"/>
          <p:cNvSpPr>
            <a:spLocks noChangeArrowheads="1"/>
          </p:cNvSpPr>
          <p:nvPr/>
        </p:nvSpPr>
        <p:spPr bwMode="auto">
          <a:xfrm>
            <a:off x="107251" y="5955112"/>
            <a:ext cx="9036749" cy="646331"/>
          </a:xfrm>
          <a:prstGeom prst="rect">
            <a:avLst/>
          </a:prstGeom>
          <a:noFill/>
          <a:ln w="9525">
            <a:noFill/>
            <a:miter lim="800000"/>
            <a:headEnd/>
            <a:tailEnd/>
          </a:ln>
        </p:spPr>
        <p:txBody>
          <a:bodyPr wrap="none">
            <a:spAutoFit/>
          </a:bodyPr>
          <a:lstStyle/>
          <a:p>
            <a:pPr marL="342900" indent="-342900" fontAlgn="base">
              <a:spcBef>
                <a:spcPct val="0"/>
              </a:spcBef>
              <a:spcAft>
                <a:spcPct val="0"/>
              </a:spcAft>
            </a:pPr>
            <a:r>
              <a:rPr lang="en-AU" dirty="0">
                <a:solidFill>
                  <a:srgbClr val="0F3277"/>
                </a:solidFill>
                <a:latin typeface="Arial" pitchFamily="34" charset="0"/>
                <a:ea typeface="ＭＳ Ｐゴシック"/>
                <a:cs typeface="ＭＳ Ｐゴシック"/>
              </a:rPr>
              <a:t>An </a:t>
            </a:r>
            <a:r>
              <a:rPr lang="en-AU" b="1" dirty="0">
                <a:solidFill>
                  <a:srgbClr val="FF0066"/>
                </a:solidFill>
                <a:latin typeface="Arial" pitchFamily="34" charset="0"/>
                <a:ea typeface="ＭＳ Ｐゴシック"/>
                <a:cs typeface="ＭＳ Ｐゴシック"/>
              </a:rPr>
              <a:t>Observation</a:t>
            </a:r>
            <a:r>
              <a:rPr lang="en-AU" dirty="0">
                <a:solidFill>
                  <a:srgbClr val="0F3277"/>
                </a:solidFill>
                <a:latin typeface="Arial" pitchFamily="34" charset="0"/>
                <a:ea typeface="ＭＳ Ｐゴシック"/>
                <a:cs typeface="ＭＳ Ｐゴシック"/>
              </a:rPr>
              <a:t> is an action whose </a:t>
            </a:r>
            <a:r>
              <a:rPr lang="en-AU" b="1" dirty="0">
                <a:solidFill>
                  <a:srgbClr val="A3CA4B">
                    <a:lumMod val="75000"/>
                  </a:srgbClr>
                </a:solidFill>
                <a:latin typeface="Arial" pitchFamily="34" charset="0"/>
                <a:ea typeface="ＭＳ Ｐゴシック"/>
                <a:cs typeface="ＭＳ Ｐゴシック"/>
              </a:rPr>
              <a:t>result</a:t>
            </a:r>
            <a:r>
              <a:rPr lang="en-AU" dirty="0">
                <a:solidFill>
                  <a:srgbClr val="A3CA4B">
                    <a:lumMod val="75000"/>
                  </a:srgbClr>
                </a:solidFill>
                <a:latin typeface="Arial" pitchFamily="34" charset="0"/>
                <a:ea typeface="ＭＳ Ｐゴシック"/>
                <a:cs typeface="ＭＳ Ｐゴシック"/>
              </a:rPr>
              <a:t> </a:t>
            </a:r>
            <a:r>
              <a:rPr lang="en-AU" dirty="0">
                <a:solidFill>
                  <a:srgbClr val="0F3277"/>
                </a:solidFill>
                <a:latin typeface="Arial" pitchFamily="34" charset="0"/>
                <a:ea typeface="ＭＳ Ｐゴシック"/>
                <a:cs typeface="ＭＳ Ｐゴシック"/>
              </a:rPr>
              <a:t>is an estimate of the value </a:t>
            </a:r>
            <a:br>
              <a:rPr lang="en-AU" dirty="0">
                <a:solidFill>
                  <a:srgbClr val="0F3277"/>
                </a:solidFill>
                <a:latin typeface="Arial" pitchFamily="34" charset="0"/>
                <a:ea typeface="ＭＳ Ｐゴシック"/>
                <a:cs typeface="ＭＳ Ｐゴシック"/>
              </a:rPr>
            </a:br>
            <a:r>
              <a:rPr lang="en-AU" dirty="0">
                <a:solidFill>
                  <a:srgbClr val="0F3277"/>
                </a:solidFill>
                <a:latin typeface="Arial" pitchFamily="34" charset="0"/>
                <a:ea typeface="ＭＳ Ｐゴシック"/>
                <a:cs typeface="ＭＳ Ｐゴシック"/>
              </a:rPr>
              <a:t>of some </a:t>
            </a:r>
            <a:r>
              <a:rPr lang="en-AU" b="1" dirty="0">
                <a:solidFill>
                  <a:srgbClr val="3366FF"/>
                </a:solidFill>
                <a:latin typeface="Arial" pitchFamily="34" charset="0"/>
                <a:ea typeface="ＭＳ Ｐゴシック"/>
                <a:cs typeface="ＭＳ Ｐゴシック"/>
              </a:rPr>
              <a:t>property</a:t>
            </a:r>
            <a:r>
              <a:rPr lang="en-AU" dirty="0">
                <a:solidFill>
                  <a:srgbClr val="3366FF"/>
                </a:solidFill>
                <a:latin typeface="Arial" pitchFamily="34" charset="0"/>
                <a:ea typeface="ＭＳ Ｐゴシック"/>
                <a:cs typeface="ＭＳ Ｐゴシック"/>
              </a:rPr>
              <a:t> </a:t>
            </a:r>
            <a:r>
              <a:rPr lang="en-AU" dirty="0">
                <a:solidFill>
                  <a:srgbClr val="0F3277"/>
                </a:solidFill>
                <a:latin typeface="Arial" pitchFamily="34" charset="0"/>
                <a:ea typeface="ＭＳ Ｐゴシック"/>
                <a:cs typeface="ＭＳ Ｐゴシック"/>
              </a:rPr>
              <a:t>of the </a:t>
            </a:r>
            <a:r>
              <a:rPr lang="en-AU" b="1" dirty="0">
                <a:solidFill>
                  <a:srgbClr val="FF9933"/>
                </a:solidFill>
                <a:latin typeface="Arial" pitchFamily="34" charset="0"/>
                <a:ea typeface="ＭＳ Ｐゴシック"/>
                <a:cs typeface="ＭＳ Ｐゴシック"/>
              </a:rPr>
              <a:t>feature-of-interest</a:t>
            </a:r>
            <a:r>
              <a:rPr lang="en-AU" dirty="0">
                <a:solidFill>
                  <a:srgbClr val="0F3277"/>
                </a:solidFill>
                <a:latin typeface="Arial" pitchFamily="34" charset="0"/>
                <a:ea typeface="ＭＳ Ｐゴシック"/>
                <a:cs typeface="ＭＳ Ｐゴシック"/>
              </a:rPr>
              <a:t>, obtained using a specified </a:t>
            </a:r>
            <a:r>
              <a:rPr lang="en-AU" b="1" dirty="0" smtClean="0">
                <a:solidFill>
                  <a:srgbClr val="8E55BB"/>
                </a:solidFill>
                <a:latin typeface="Arial" pitchFamily="34" charset="0"/>
                <a:ea typeface="ＭＳ Ｐゴシック"/>
                <a:cs typeface="ＭＳ Ｐゴシック"/>
              </a:rPr>
              <a:t>procedure</a:t>
            </a:r>
            <a:endParaRPr lang="en-AU" b="1" dirty="0">
              <a:solidFill>
                <a:srgbClr val="8E55BB"/>
              </a:solidFill>
              <a:latin typeface="Arial" pitchFamily="34" charset="0"/>
              <a:ea typeface="ＭＳ Ｐゴシック"/>
              <a:cs typeface="ＭＳ Ｐゴシック"/>
            </a:endParaRPr>
          </a:p>
        </p:txBody>
      </p:sp>
      <p:sp>
        <p:nvSpPr>
          <p:cNvPr id="180" name="Right Arrow 179"/>
          <p:cNvSpPr/>
          <p:nvPr/>
        </p:nvSpPr>
        <p:spPr bwMode="auto">
          <a:xfrm rot="19082843">
            <a:off x="3254351" y="2005949"/>
            <a:ext cx="2795129" cy="461796"/>
          </a:xfrm>
          <a:prstGeom prst="rightArrow">
            <a:avLst/>
          </a:prstGeom>
          <a:gradFill flip="none" rotWithShape="1">
            <a:gsLst>
              <a:gs pos="66000">
                <a:schemeClr val="tx2">
                  <a:lumMod val="25000"/>
                  <a:lumOff val="75000"/>
                </a:schemeClr>
              </a:gs>
              <a:gs pos="100000">
                <a:srgbClr val="FFFFFF"/>
              </a:gs>
            </a:gsLst>
            <a:lin ang="0" scaled="1"/>
            <a:tileRect/>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latin typeface="Arial" charset="0"/>
                <a:ea typeface="ＭＳ Ｐゴシック" pitchFamily="16" charset="-128"/>
                <a:cs typeface="ＭＳ Ｐゴシック" pitchFamily="-97" charset="-128"/>
              </a:rPr>
              <a:t>(Stage, Discharge) pair</a:t>
            </a:r>
            <a:endParaRPr lang="en-US" sz="1400" b="1" dirty="0">
              <a:solidFill>
                <a:srgbClr val="000000"/>
              </a:solidFill>
              <a:latin typeface="Arial" charset="0"/>
              <a:ea typeface="ＭＳ Ｐゴシック" pitchFamily="16" charset="-128"/>
              <a:cs typeface="ＭＳ Ｐゴシック" pitchFamily="-97" charset="-128"/>
            </a:endParaRPr>
          </a:p>
        </p:txBody>
      </p:sp>
      <p:grpSp>
        <p:nvGrpSpPr>
          <p:cNvPr id="12" name="Group 11"/>
          <p:cNvGrpSpPr/>
          <p:nvPr/>
        </p:nvGrpSpPr>
        <p:grpSpPr>
          <a:xfrm>
            <a:off x="432273" y="1335705"/>
            <a:ext cx="3337570" cy="3913188"/>
            <a:chOff x="432273" y="1335705"/>
            <a:chExt cx="3337570" cy="3913188"/>
          </a:xfrm>
        </p:grpSpPr>
        <p:grpSp>
          <p:nvGrpSpPr>
            <p:cNvPr id="9" name="Group 8"/>
            <p:cNvGrpSpPr/>
            <p:nvPr/>
          </p:nvGrpSpPr>
          <p:grpSpPr>
            <a:xfrm>
              <a:off x="2332511" y="2886693"/>
              <a:ext cx="1437332" cy="514350"/>
              <a:chOff x="2332511" y="2886693"/>
              <a:chExt cx="1437332" cy="514350"/>
            </a:xfrm>
          </p:grpSpPr>
          <p:sp>
            <p:nvSpPr>
              <p:cNvPr id="313" name="Rectangle 63"/>
              <p:cNvSpPr>
                <a:spLocks noChangeArrowheads="1"/>
              </p:cNvSpPr>
              <p:nvPr/>
            </p:nvSpPr>
            <p:spPr bwMode="auto">
              <a:xfrm>
                <a:off x="2332511" y="2886693"/>
                <a:ext cx="1280918" cy="514350"/>
              </a:xfrm>
              <a:prstGeom prst="rect">
                <a:avLst/>
              </a:prstGeom>
              <a:gradFill flip="none" rotWithShape="1">
                <a:gsLst>
                  <a:gs pos="100000">
                    <a:srgbClr val="FFFFFF"/>
                  </a:gs>
                  <a:gs pos="98000">
                    <a:schemeClr val="tx2">
                      <a:lumMod val="25000"/>
                      <a:lumOff val="75000"/>
                    </a:schemeClr>
                  </a:gs>
                  <a:gs pos="99000">
                    <a:schemeClr val="tx2">
                      <a:lumMod val="10000"/>
                      <a:lumOff val="90000"/>
                    </a:schemeClr>
                  </a:gs>
                </a:gsLst>
                <a:lin ang="0" scaled="1"/>
                <a:tileRect/>
              </a:grad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14" name="Rectangle 64"/>
              <p:cNvSpPr>
                <a:spLocks noChangeArrowheads="1"/>
              </p:cNvSpPr>
              <p:nvPr/>
            </p:nvSpPr>
            <p:spPr bwMode="auto">
              <a:xfrm>
                <a:off x="2472643" y="2946763"/>
                <a:ext cx="1297200" cy="15398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dirty="0" err="1">
                    <a:solidFill>
                      <a:srgbClr val="000000"/>
                    </a:solidFill>
                    <a:latin typeface="Arial" pitchFamily="34" charset="0"/>
                    <a:ea typeface="ＭＳ Ｐゴシック"/>
                    <a:cs typeface="ＭＳ Ｐゴシック"/>
                  </a:rPr>
                  <a:t>GF_PropertyType</a:t>
                </a:r>
                <a:endParaRPr lang="en-US" dirty="0">
                  <a:solidFill>
                    <a:srgbClr val="000000"/>
                  </a:solidFill>
                  <a:latin typeface="Arial" pitchFamily="34" charset="0"/>
                  <a:ea typeface="ＭＳ Ｐゴシック"/>
                  <a:cs typeface="ＭＳ Ｐゴシック"/>
                </a:endParaRPr>
              </a:p>
            </p:txBody>
          </p:sp>
          <p:sp>
            <p:nvSpPr>
              <p:cNvPr id="315" name="Line 65"/>
              <p:cNvSpPr>
                <a:spLocks noChangeShapeType="1"/>
              </p:cNvSpPr>
              <p:nvPr/>
            </p:nvSpPr>
            <p:spPr bwMode="auto">
              <a:xfrm>
                <a:off x="2332511" y="3172443"/>
                <a:ext cx="1280918"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grpSp>
        <p:grpSp>
          <p:nvGrpSpPr>
            <p:cNvPr id="11" name="Group 10"/>
            <p:cNvGrpSpPr/>
            <p:nvPr/>
          </p:nvGrpSpPr>
          <p:grpSpPr>
            <a:xfrm>
              <a:off x="432273" y="1335705"/>
              <a:ext cx="3223580" cy="3913188"/>
              <a:chOff x="432273" y="1335705"/>
              <a:chExt cx="3223580" cy="3913188"/>
            </a:xfrm>
          </p:grpSpPr>
          <p:grpSp>
            <p:nvGrpSpPr>
              <p:cNvPr id="176" name="Group 271"/>
              <p:cNvGrpSpPr>
                <a:grpSpLocks/>
              </p:cNvGrpSpPr>
              <p:nvPr/>
            </p:nvGrpSpPr>
            <p:grpSpPr bwMode="auto">
              <a:xfrm>
                <a:off x="432273" y="2848593"/>
                <a:ext cx="1574800" cy="1152525"/>
                <a:chOff x="3464" y="2111"/>
                <a:chExt cx="1074" cy="726"/>
              </a:xfrm>
            </p:grpSpPr>
            <p:sp>
              <p:nvSpPr>
                <p:cNvPr id="316" name="Rectangle 12"/>
                <p:cNvSpPr>
                  <a:spLocks noChangeArrowheads="1"/>
                </p:cNvSpPr>
                <p:nvPr/>
              </p:nvSpPr>
              <p:spPr bwMode="auto">
                <a:xfrm>
                  <a:off x="3482" y="2129"/>
                  <a:ext cx="1056" cy="708"/>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17" name="Rectangle 13"/>
                <p:cNvSpPr>
                  <a:spLocks noChangeArrowheads="1"/>
                </p:cNvSpPr>
                <p:nvPr/>
              </p:nvSpPr>
              <p:spPr bwMode="auto">
                <a:xfrm>
                  <a:off x="3464" y="2111"/>
                  <a:ext cx="36" cy="708"/>
                </a:xfrm>
                <a:prstGeom prst="rect">
                  <a:avLst/>
                </a:prstGeom>
                <a:solidFill>
                  <a:srgbClr val="E8CDC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18" name="Rectangle 14"/>
                <p:cNvSpPr>
                  <a:spLocks noChangeArrowheads="1"/>
                </p:cNvSpPr>
                <p:nvPr/>
              </p:nvSpPr>
              <p:spPr bwMode="auto">
                <a:xfrm>
                  <a:off x="3500" y="2111"/>
                  <a:ext cx="42" cy="708"/>
                </a:xfrm>
                <a:prstGeom prst="rect">
                  <a:avLst/>
                </a:prstGeom>
                <a:solidFill>
                  <a:srgbClr val="EACFC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19" name="Rectangle 15"/>
                <p:cNvSpPr>
                  <a:spLocks noChangeArrowheads="1"/>
                </p:cNvSpPr>
                <p:nvPr/>
              </p:nvSpPr>
              <p:spPr bwMode="auto">
                <a:xfrm>
                  <a:off x="3542" y="2111"/>
                  <a:ext cx="48" cy="708"/>
                </a:xfrm>
                <a:prstGeom prst="rect">
                  <a:avLst/>
                </a:prstGeom>
                <a:solidFill>
                  <a:srgbClr val="ECD1C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0" name="Rectangle 16"/>
                <p:cNvSpPr>
                  <a:spLocks noChangeArrowheads="1"/>
                </p:cNvSpPr>
                <p:nvPr/>
              </p:nvSpPr>
              <p:spPr bwMode="auto">
                <a:xfrm>
                  <a:off x="3590" y="2111"/>
                  <a:ext cx="42" cy="708"/>
                </a:xfrm>
                <a:prstGeom prst="rect">
                  <a:avLst/>
                </a:prstGeom>
                <a:solidFill>
                  <a:srgbClr val="EED3D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1" name="Rectangle 17"/>
                <p:cNvSpPr>
                  <a:spLocks noChangeArrowheads="1"/>
                </p:cNvSpPr>
                <p:nvPr/>
              </p:nvSpPr>
              <p:spPr bwMode="auto">
                <a:xfrm>
                  <a:off x="3632" y="2111"/>
                  <a:ext cx="42" cy="708"/>
                </a:xfrm>
                <a:prstGeom prst="rect">
                  <a:avLst/>
                </a:prstGeom>
                <a:solidFill>
                  <a:srgbClr val="F0D5D2"/>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2" name="Rectangle 18"/>
                <p:cNvSpPr>
                  <a:spLocks noChangeArrowheads="1"/>
                </p:cNvSpPr>
                <p:nvPr/>
              </p:nvSpPr>
              <p:spPr bwMode="auto">
                <a:xfrm>
                  <a:off x="3674" y="2111"/>
                  <a:ext cx="48" cy="708"/>
                </a:xfrm>
                <a:prstGeom prst="rect">
                  <a:avLst/>
                </a:prstGeom>
                <a:solidFill>
                  <a:srgbClr val="F2D7D4"/>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3" name="Rectangle 19"/>
                <p:cNvSpPr>
                  <a:spLocks noChangeArrowheads="1"/>
                </p:cNvSpPr>
                <p:nvPr/>
              </p:nvSpPr>
              <p:spPr bwMode="auto">
                <a:xfrm>
                  <a:off x="3722" y="2111"/>
                  <a:ext cx="60" cy="708"/>
                </a:xfrm>
                <a:prstGeom prst="rect">
                  <a:avLst/>
                </a:prstGeom>
                <a:solidFill>
                  <a:srgbClr val="F4D9D6"/>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4" name="Rectangle 20"/>
                <p:cNvSpPr>
                  <a:spLocks noChangeArrowheads="1"/>
                </p:cNvSpPr>
                <p:nvPr/>
              </p:nvSpPr>
              <p:spPr bwMode="auto">
                <a:xfrm>
                  <a:off x="3782" y="2111"/>
                  <a:ext cx="48" cy="708"/>
                </a:xfrm>
                <a:prstGeom prst="rect">
                  <a:avLst/>
                </a:prstGeom>
                <a:solidFill>
                  <a:srgbClr val="F6DBD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5" name="Rectangle 21"/>
                <p:cNvSpPr>
                  <a:spLocks noChangeArrowheads="1"/>
                </p:cNvSpPr>
                <p:nvPr/>
              </p:nvSpPr>
              <p:spPr bwMode="auto">
                <a:xfrm>
                  <a:off x="3830" y="2111"/>
                  <a:ext cx="42" cy="708"/>
                </a:xfrm>
                <a:prstGeom prst="rect">
                  <a:avLst/>
                </a:prstGeom>
                <a:solidFill>
                  <a:srgbClr val="F8DDD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6" name="Rectangle 22"/>
                <p:cNvSpPr>
                  <a:spLocks noChangeArrowheads="1"/>
                </p:cNvSpPr>
                <p:nvPr/>
              </p:nvSpPr>
              <p:spPr bwMode="auto">
                <a:xfrm>
                  <a:off x="3872" y="2111"/>
                  <a:ext cx="48" cy="708"/>
                </a:xfrm>
                <a:prstGeom prst="rect">
                  <a:avLst/>
                </a:prstGeom>
                <a:solidFill>
                  <a:srgbClr val="FADFD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7" name="Rectangle 23"/>
                <p:cNvSpPr>
                  <a:spLocks noChangeArrowheads="1"/>
                </p:cNvSpPr>
                <p:nvPr/>
              </p:nvSpPr>
              <p:spPr bwMode="auto">
                <a:xfrm>
                  <a:off x="3920" y="2111"/>
                  <a:ext cx="42" cy="708"/>
                </a:xfrm>
                <a:prstGeom prst="rect">
                  <a:avLst/>
                </a:prstGeom>
                <a:solidFill>
                  <a:srgbClr val="FCE1D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8" name="Rectangle 24"/>
                <p:cNvSpPr>
                  <a:spLocks noChangeArrowheads="1"/>
                </p:cNvSpPr>
                <p:nvPr/>
              </p:nvSpPr>
              <p:spPr bwMode="auto">
                <a:xfrm>
                  <a:off x="3962" y="2111"/>
                  <a:ext cx="558" cy="708"/>
                </a:xfrm>
                <a:prstGeom prst="rect">
                  <a:avLst/>
                </a:prstGeom>
                <a:solidFill>
                  <a:srgbClr val="FFE4E1"/>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29" name="Rectangle 25"/>
                <p:cNvSpPr>
                  <a:spLocks noChangeArrowheads="1"/>
                </p:cNvSpPr>
                <p:nvPr/>
              </p:nvSpPr>
              <p:spPr bwMode="auto">
                <a:xfrm>
                  <a:off x="3464" y="2111"/>
                  <a:ext cx="1056" cy="708"/>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330" name="Rectangle 26"/>
                <p:cNvSpPr>
                  <a:spLocks noChangeArrowheads="1"/>
                </p:cNvSpPr>
                <p:nvPr/>
              </p:nvSpPr>
              <p:spPr bwMode="auto">
                <a:xfrm>
                  <a:off x="3704" y="2165"/>
                  <a:ext cx="659"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latin typeface="Arial" pitchFamily="34" charset="0"/>
                      <a:ea typeface="ＭＳ Ｐゴシック"/>
                      <a:cs typeface="ＭＳ Ｐゴシック"/>
                    </a:rPr>
                    <a:t>OM_Observation</a:t>
                  </a:r>
                  <a:endParaRPr lang="en-US">
                    <a:solidFill>
                      <a:srgbClr val="000000"/>
                    </a:solidFill>
                    <a:latin typeface="Arial" pitchFamily="34" charset="0"/>
                    <a:ea typeface="ＭＳ Ｐゴシック"/>
                    <a:cs typeface="ＭＳ Ｐゴシック"/>
                  </a:endParaRPr>
                </a:p>
              </p:txBody>
            </p:sp>
            <p:sp>
              <p:nvSpPr>
                <p:cNvPr id="331" name="Line 27"/>
                <p:cNvSpPr>
                  <a:spLocks noChangeShapeType="1"/>
                </p:cNvSpPr>
                <p:nvPr/>
              </p:nvSpPr>
              <p:spPr bwMode="auto">
                <a:xfrm>
                  <a:off x="3464" y="2291"/>
                  <a:ext cx="1056"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332" name="Rectangle 28"/>
                <p:cNvSpPr>
                  <a:spLocks noChangeArrowheads="1"/>
                </p:cNvSpPr>
                <p:nvPr/>
              </p:nvSpPr>
              <p:spPr bwMode="auto">
                <a:xfrm>
                  <a:off x="3494" y="2315"/>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333" name="Rectangle 29"/>
                <p:cNvSpPr>
                  <a:spLocks noChangeArrowheads="1"/>
                </p:cNvSpPr>
                <p:nvPr/>
              </p:nvSpPr>
              <p:spPr bwMode="auto">
                <a:xfrm>
                  <a:off x="3620" y="2315"/>
                  <a:ext cx="701"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dirty="0" err="1">
                      <a:solidFill>
                        <a:srgbClr val="8B0000"/>
                      </a:solidFill>
                      <a:latin typeface="Arial" pitchFamily="34" charset="0"/>
                      <a:ea typeface="ＭＳ Ｐゴシック"/>
                      <a:cs typeface="ＭＳ Ｐゴシック"/>
                    </a:rPr>
                    <a:t>phenomenonTime</a:t>
                  </a:r>
                  <a:endParaRPr lang="en-US" dirty="0">
                    <a:solidFill>
                      <a:srgbClr val="000000"/>
                    </a:solidFill>
                    <a:latin typeface="Arial" pitchFamily="34" charset="0"/>
                    <a:ea typeface="ＭＳ Ｐゴシック"/>
                    <a:cs typeface="ＭＳ Ｐゴシック"/>
                  </a:endParaRPr>
                </a:p>
              </p:txBody>
            </p:sp>
            <p:sp>
              <p:nvSpPr>
                <p:cNvPr id="334" name="Rectangle 30"/>
                <p:cNvSpPr>
                  <a:spLocks noChangeArrowheads="1"/>
                </p:cNvSpPr>
                <p:nvPr/>
              </p:nvSpPr>
              <p:spPr bwMode="auto">
                <a:xfrm>
                  <a:off x="3494" y="2411"/>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335" name="Rectangle 31"/>
                <p:cNvSpPr>
                  <a:spLocks noChangeArrowheads="1"/>
                </p:cNvSpPr>
                <p:nvPr/>
              </p:nvSpPr>
              <p:spPr bwMode="auto">
                <a:xfrm>
                  <a:off x="3620" y="2411"/>
                  <a:ext cx="408"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ea typeface="ＭＳ Ｐゴシック"/>
                      <a:cs typeface="ＭＳ Ｐゴシック"/>
                    </a:rPr>
                    <a:t>resultTime</a:t>
                  </a:r>
                  <a:endParaRPr lang="en-US">
                    <a:solidFill>
                      <a:srgbClr val="000000"/>
                    </a:solidFill>
                    <a:latin typeface="Arial" pitchFamily="34" charset="0"/>
                    <a:ea typeface="ＭＳ Ｐゴシック"/>
                    <a:cs typeface="ＭＳ Ｐゴシック"/>
                  </a:endParaRPr>
                </a:p>
              </p:txBody>
            </p:sp>
            <p:sp>
              <p:nvSpPr>
                <p:cNvPr id="336" name="Rectangle 32"/>
                <p:cNvSpPr>
                  <a:spLocks noChangeArrowheads="1"/>
                </p:cNvSpPr>
                <p:nvPr/>
              </p:nvSpPr>
              <p:spPr bwMode="auto">
                <a:xfrm>
                  <a:off x="3494" y="2507"/>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337" name="Rectangle 33"/>
                <p:cNvSpPr>
                  <a:spLocks noChangeArrowheads="1"/>
                </p:cNvSpPr>
                <p:nvPr/>
              </p:nvSpPr>
              <p:spPr bwMode="auto">
                <a:xfrm>
                  <a:off x="3620" y="2507"/>
                  <a:ext cx="591"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ea typeface="ＭＳ Ｐゴシック"/>
                      <a:cs typeface="ＭＳ Ｐゴシック"/>
                    </a:rPr>
                    <a:t>validTime [0..1]</a:t>
                  </a:r>
                  <a:endParaRPr lang="en-US">
                    <a:solidFill>
                      <a:srgbClr val="000000"/>
                    </a:solidFill>
                    <a:latin typeface="Arial" pitchFamily="34" charset="0"/>
                    <a:ea typeface="ＭＳ Ｐゴシック"/>
                    <a:cs typeface="ＭＳ Ｐゴシック"/>
                  </a:endParaRPr>
                </a:p>
              </p:txBody>
            </p:sp>
            <p:sp>
              <p:nvSpPr>
                <p:cNvPr id="338" name="Rectangle 34"/>
                <p:cNvSpPr>
                  <a:spLocks noChangeArrowheads="1"/>
                </p:cNvSpPr>
                <p:nvPr/>
              </p:nvSpPr>
              <p:spPr bwMode="auto">
                <a:xfrm>
                  <a:off x="3494" y="2603"/>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339" name="Rectangle 35"/>
                <p:cNvSpPr>
                  <a:spLocks noChangeArrowheads="1"/>
                </p:cNvSpPr>
                <p:nvPr/>
              </p:nvSpPr>
              <p:spPr bwMode="auto">
                <a:xfrm>
                  <a:off x="3620" y="2603"/>
                  <a:ext cx="687"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ea typeface="ＭＳ Ｐゴシック"/>
                      <a:cs typeface="ＭＳ Ｐゴシック"/>
                    </a:rPr>
                    <a:t>resultQuality [0..*]</a:t>
                  </a:r>
                  <a:endParaRPr lang="en-US">
                    <a:solidFill>
                      <a:srgbClr val="000000"/>
                    </a:solidFill>
                    <a:latin typeface="Arial" pitchFamily="34" charset="0"/>
                    <a:ea typeface="ＭＳ Ｐゴシック"/>
                    <a:cs typeface="ＭＳ Ｐゴシック"/>
                  </a:endParaRPr>
                </a:p>
              </p:txBody>
            </p:sp>
            <p:sp>
              <p:nvSpPr>
                <p:cNvPr id="340" name="Rectangle 36"/>
                <p:cNvSpPr>
                  <a:spLocks noChangeArrowheads="1"/>
                </p:cNvSpPr>
                <p:nvPr/>
              </p:nvSpPr>
              <p:spPr bwMode="auto">
                <a:xfrm>
                  <a:off x="3494" y="2699"/>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341" name="Rectangle 37"/>
                <p:cNvSpPr>
                  <a:spLocks noChangeArrowheads="1"/>
                </p:cNvSpPr>
                <p:nvPr/>
              </p:nvSpPr>
              <p:spPr bwMode="auto">
                <a:xfrm>
                  <a:off x="3620" y="2699"/>
                  <a:ext cx="599"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latin typeface="Arial" pitchFamily="34" charset="0"/>
                      <a:ea typeface="ＭＳ Ｐゴシック"/>
                      <a:cs typeface="ＭＳ Ｐゴシック"/>
                    </a:rPr>
                    <a:t>parameter [0..*]</a:t>
                  </a:r>
                  <a:endParaRPr lang="en-US">
                    <a:solidFill>
                      <a:srgbClr val="000000"/>
                    </a:solidFill>
                    <a:latin typeface="Arial" pitchFamily="34" charset="0"/>
                    <a:ea typeface="ＭＳ Ｐゴシック"/>
                    <a:cs typeface="ＭＳ Ｐゴシック"/>
                  </a:endParaRPr>
                </a:p>
              </p:txBody>
            </p:sp>
          </p:grpSp>
          <p:grpSp>
            <p:nvGrpSpPr>
              <p:cNvPr id="178" name="Group 264"/>
              <p:cNvGrpSpPr>
                <a:grpSpLocks/>
              </p:cNvGrpSpPr>
              <p:nvPr/>
            </p:nvGrpSpPr>
            <p:grpSpPr bwMode="auto">
              <a:xfrm>
                <a:off x="2192811" y="1335705"/>
                <a:ext cx="1066800" cy="542925"/>
                <a:chOff x="1790" y="2225"/>
                <a:chExt cx="606" cy="342"/>
              </a:xfrm>
            </p:grpSpPr>
            <p:sp>
              <p:nvSpPr>
                <p:cNvPr id="260" name="Rectangle 66"/>
                <p:cNvSpPr>
                  <a:spLocks noChangeArrowheads="1"/>
                </p:cNvSpPr>
                <p:nvPr/>
              </p:nvSpPr>
              <p:spPr bwMode="auto">
                <a:xfrm>
                  <a:off x="1808" y="2243"/>
                  <a:ext cx="588" cy="324"/>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61" name="Rectangle 67"/>
                <p:cNvSpPr>
                  <a:spLocks noChangeArrowheads="1"/>
                </p:cNvSpPr>
                <p:nvPr/>
              </p:nvSpPr>
              <p:spPr bwMode="auto">
                <a:xfrm>
                  <a:off x="1790" y="2225"/>
                  <a:ext cx="12" cy="324"/>
                </a:xfrm>
                <a:prstGeom prst="rect">
                  <a:avLst/>
                </a:prstGeom>
                <a:solidFill>
                  <a:srgbClr val="E8E8C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62" name="Rectangle 68"/>
                <p:cNvSpPr>
                  <a:spLocks noChangeArrowheads="1"/>
                </p:cNvSpPr>
                <p:nvPr/>
              </p:nvSpPr>
              <p:spPr bwMode="auto">
                <a:xfrm>
                  <a:off x="1802" y="2225"/>
                  <a:ext cx="12" cy="324"/>
                </a:xfrm>
                <a:prstGeom prst="rect">
                  <a:avLst/>
                </a:prstGeom>
                <a:solidFill>
                  <a:srgbClr val="E9E9C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63" name="Rectangle 69"/>
                <p:cNvSpPr>
                  <a:spLocks noChangeArrowheads="1"/>
                </p:cNvSpPr>
                <p:nvPr/>
              </p:nvSpPr>
              <p:spPr bwMode="auto">
                <a:xfrm>
                  <a:off x="1814" y="2225"/>
                  <a:ext cx="12" cy="324"/>
                </a:xfrm>
                <a:prstGeom prst="rect">
                  <a:avLst/>
                </a:prstGeom>
                <a:solidFill>
                  <a:srgbClr val="EAEAC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64" name="Rectangle 70"/>
                <p:cNvSpPr>
                  <a:spLocks noChangeArrowheads="1"/>
                </p:cNvSpPr>
                <p:nvPr/>
              </p:nvSpPr>
              <p:spPr bwMode="auto">
                <a:xfrm>
                  <a:off x="1826" y="2225"/>
                  <a:ext cx="12" cy="324"/>
                </a:xfrm>
                <a:prstGeom prst="rect">
                  <a:avLst/>
                </a:prstGeom>
                <a:solidFill>
                  <a:srgbClr val="EBEBC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65" name="Rectangle 71"/>
                <p:cNvSpPr>
                  <a:spLocks noChangeArrowheads="1"/>
                </p:cNvSpPr>
                <p:nvPr/>
              </p:nvSpPr>
              <p:spPr bwMode="auto">
                <a:xfrm>
                  <a:off x="1838" y="2225"/>
                  <a:ext cx="12" cy="324"/>
                </a:xfrm>
                <a:prstGeom prst="rect">
                  <a:avLst/>
                </a:prstGeom>
                <a:solidFill>
                  <a:srgbClr val="ECECC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66" name="Rectangle 72"/>
                <p:cNvSpPr>
                  <a:spLocks noChangeArrowheads="1"/>
                </p:cNvSpPr>
                <p:nvPr/>
              </p:nvSpPr>
              <p:spPr bwMode="auto">
                <a:xfrm>
                  <a:off x="1850" y="2225"/>
                  <a:ext cx="12" cy="324"/>
                </a:xfrm>
                <a:prstGeom prst="rect">
                  <a:avLst/>
                </a:prstGeom>
                <a:solidFill>
                  <a:srgbClr val="EDEDC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67" name="Rectangle 73"/>
                <p:cNvSpPr>
                  <a:spLocks noChangeArrowheads="1"/>
                </p:cNvSpPr>
                <p:nvPr/>
              </p:nvSpPr>
              <p:spPr bwMode="auto">
                <a:xfrm>
                  <a:off x="1862" y="2225"/>
                  <a:ext cx="12" cy="324"/>
                </a:xfrm>
                <a:prstGeom prst="rect">
                  <a:avLst/>
                </a:prstGeom>
                <a:solidFill>
                  <a:srgbClr val="EEEEC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68" name="Rectangle 74"/>
                <p:cNvSpPr>
                  <a:spLocks noChangeArrowheads="1"/>
                </p:cNvSpPr>
                <p:nvPr/>
              </p:nvSpPr>
              <p:spPr bwMode="auto">
                <a:xfrm>
                  <a:off x="1874" y="2225"/>
                  <a:ext cx="12" cy="324"/>
                </a:xfrm>
                <a:prstGeom prst="rect">
                  <a:avLst/>
                </a:prstGeom>
                <a:solidFill>
                  <a:srgbClr val="EFEFD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69" name="Rectangle 75"/>
                <p:cNvSpPr>
                  <a:spLocks noChangeArrowheads="1"/>
                </p:cNvSpPr>
                <p:nvPr/>
              </p:nvSpPr>
              <p:spPr bwMode="auto">
                <a:xfrm>
                  <a:off x="1886" y="2225"/>
                  <a:ext cx="12" cy="324"/>
                </a:xfrm>
                <a:prstGeom prst="rect">
                  <a:avLst/>
                </a:prstGeom>
                <a:solidFill>
                  <a:srgbClr val="F0F0D1"/>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0" name="Rectangle 76"/>
                <p:cNvSpPr>
                  <a:spLocks noChangeArrowheads="1"/>
                </p:cNvSpPr>
                <p:nvPr/>
              </p:nvSpPr>
              <p:spPr bwMode="auto">
                <a:xfrm>
                  <a:off x="1898" y="2225"/>
                  <a:ext cx="12" cy="324"/>
                </a:xfrm>
                <a:prstGeom prst="rect">
                  <a:avLst/>
                </a:prstGeom>
                <a:solidFill>
                  <a:srgbClr val="F1F1D2"/>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1" name="Rectangle 77"/>
                <p:cNvSpPr>
                  <a:spLocks noChangeArrowheads="1"/>
                </p:cNvSpPr>
                <p:nvPr/>
              </p:nvSpPr>
              <p:spPr bwMode="auto">
                <a:xfrm>
                  <a:off x="1910" y="2225"/>
                  <a:ext cx="12" cy="324"/>
                </a:xfrm>
                <a:prstGeom prst="rect">
                  <a:avLst/>
                </a:prstGeom>
                <a:solidFill>
                  <a:srgbClr val="F2F2D3"/>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2" name="Rectangle 78"/>
                <p:cNvSpPr>
                  <a:spLocks noChangeArrowheads="1"/>
                </p:cNvSpPr>
                <p:nvPr/>
              </p:nvSpPr>
              <p:spPr bwMode="auto">
                <a:xfrm>
                  <a:off x="1922" y="2225"/>
                  <a:ext cx="12" cy="324"/>
                </a:xfrm>
                <a:prstGeom prst="rect">
                  <a:avLst/>
                </a:prstGeom>
                <a:solidFill>
                  <a:srgbClr val="F3F3D4"/>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3" name="Rectangle 79"/>
                <p:cNvSpPr>
                  <a:spLocks noChangeArrowheads="1"/>
                </p:cNvSpPr>
                <p:nvPr/>
              </p:nvSpPr>
              <p:spPr bwMode="auto">
                <a:xfrm>
                  <a:off x="1934" y="2225"/>
                  <a:ext cx="18" cy="324"/>
                </a:xfrm>
                <a:prstGeom prst="rect">
                  <a:avLst/>
                </a:prstGeom>
                <a:solidFill>
                  <a:srgbClr val="F4F4D5"/>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4" name="Rectangle 80"/>
                <p:cNvSpPr>
                  <a:spLocks noChangeArrowheads="1"/>
                </p:cNvSpPr>
                <p:nvPr/>
              </p:nvSpPr>
              <p:spPr bwMode="auto">
                <a:xfrm>
                  <a:off x="1952" y="2225"/>
                  <a:ext cx="18" cy="324"/>
                </a:xfrm>
                <a:prstGeom prst="rect">
                  <a:avLst/>
                </a:prstGeom>
                <a:solidFill>
                  <a:srgbClr val="F5F5D6"/>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5" name="Rectangle 81"/>
                <p:cNvSpPr>
                  <a:spLocks noChangeArrowheads="1"/>
                </p:cNvSpPr>
                <p:nvPr/>
              </p:nvSpPr>
              <p:spPr bwMode="auto">
                <a:xfrm>
                  <a:off x="1970" y="2225"/>
                  <a:ext cx="12" cy="324"/>
                </a:xfrm>
                <a:prstGeom prst="rect">
                  <a:avLst/>
                </a:prstGeom>
                <a:solidFill>
                  <a:srgbClr val="F6F6D7"/>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6" name="Rectangle 82"/>
                <p:cNvSpPr>
                  <a:spLocks noChangeArrowheads="1"/>
                </p:cNvSpPr>
                <p:nvPr/>
              </p:nvSpPr>
              <p:spPr bwMode="auto">
                <a:xfrm>
                  <a:off x="1982" y="2225"/>
                  <a:ext cx="12" cy="324"/>
                </a:xfrm>
                <a:prstGeom prst="rect">
                  <a:avLst/>
                </a:prstGeom>
                <a:solidFill>
                  <a:srgbClr val="F7F7D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7" name="Rectangle 83"/>
                <p:cNvSpPr>
                  <a:spLocks noChangeArrowheads="1"/>
                </p:cNvSpPr>
                <p:nvPr/>
              </p:nvSpPr>
              <p:spPr bwMode="auto">
                <a:xfrm>
                  <a:off x="1994" y="2225"/>
                  <a:ext cx="12" cy="324"/>
                </a:xfrm>
                <a:prstGeom prst="rect">
                  <a:avLst/>
                </a:prstGeom>
                <a:solidFill>
                  <a:srgbClr val="F8F8D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8" name="Rectangle 84"/>
                <p:cNvSpPr>
                  <a:spLocks noChangeArrowheads="1"/>
                </p:cNvSpPr>
                <p:nvPr/>
              </p:nvSpPr>
              <p:spPr bwMode="auto">
                <a:xfrm>
                  <a:off x="2006" y="2225"/>
                  <a:ext cx="12" cy="324"/>
                </a:xfrm>
                <a:prstGeom prst="rect">
                  <a:avLst/>
                </a:prstGeom>
                <a:solidFill>
                  <a:srgbClr val="F9F9D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79" name="Rectangle 85"/>
                <p:cNvSpPr>
                  <a:spLocks noChangeArrowheads="1"/>
                </p:cNvSpPr>
                <p:nvPr/>
              </p:nvSpPr>
              <p:spPr bwMode="auto">
                <a:xfrm>
                  <a:off x="2018" y="2225"/>
                  <a:ext cx="12" cy="324"/>
                </a:xfrm>
                <a:prstGeom prst="rect">
                  <a:avLst/>
                </a:prstGeom>
                <a:solidFill>
                  <a:srgbClr val="FAFAD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80" name="Rectangle 86"/>
                <p:cNvSpPr>
                  <a:spLocks noChangeArrowheads="1"/>
                </p:cNvSpPr>
                <p:nvPr/>
              </p:nvSpPr>
              <p:spPr bwMode="auto">
                <a:xfrm>
                  <a:off x="2030" y="2225"/>
                  <a:ext cx="12" cy="324"/>
                </a:xfrm>
                <a:prstGeom prst="rect">
                  <a:avLst/>
                </a:prstGeom>
                <a:solidFill>
                  <a:srgbClr val="FBFBD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81" name="Rectangle 87"/>
                <p:cNvSpPr>
                  <a:spLocks noChangeArrowheads="1"/>
                </p:cNvSpPr>
                <p:nvPr/>
              </p:nvSpPr>
              <p:spPr bwMode="auto">
                <a:xfrm>
                  <a:off x="2042" y="2225"/>
                  <a:ext cx="12" cy="324"/>
                </a:xfrm>
                <a:prstGeom prst="rect">
                  <a:avLst/>
                </a:prstGeom>
                <a:solidFill>
                  <a:srgbClr val="FCFCD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82" name="Rectangle 88"/>
                <p:cNvSpPr>
                  <a:spLocks noChangeArrowheads="1"/>
                </p:cNvSpPr>
                <p:nvPr/>
              </p:nvSpPr>
              <p:spPr bwMode="auto">
                <a:xfrm>
                  <a:off x="2054" y="2225"/>
                  <a:ext cx="12" cy="324"/>
                </a:xfrm>
                <a:prstGeom prst="rect">
                  <a:avLst/>
                </a:prstGeom>
                <a:solidFill>
                  <a:srgbClr val="FDFDD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83" name="Rectangle 89"/>
                <p:cNvSpPr>
                  <a:spLocks noChangeArrowheads="1"/>
                </p:cNvSpPr>
                <p:nvPr/>
              </p:nvSpPr>
              <p:spPr bwMode="auto">
                <a:xfrm>
                  <a:off x="2066" y="2225"/>
                  <a:ext cx="12" cy="324"/>
                </a:xfrm>
                <a:prstGeom prst="rect">
                  <a:avLst/>
                </a:prstGeom>
                <a:solidFill>
                  <a:srgbClr val="FEFED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84" name="Rectangle 90"/>
                <p:cNvSpPr>
                  <a:spLocks noChangeArrowheads="1"/>
                </p:cNvSpPr>
                <p:nvPr/>
              </p:nvSpPr>
              <p:spPr bwMode="auto">
                <a:xfrm>
                  <a:off x="2078" y="2225"/>
                  <a:ext cx="300" cy="324"/>
                </a:xfrm>
                <a:prstGeom prst="rect">
                  <a:avLst/>
                </a:prstGeom>
                <a:solidFill>
                  <a:srgbClr val="FFFFE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85" name="Rectangle 91"/>
                <p:cNvSpPr>
                  <a:spLocks noChangeArrowheads="1"/>
                </p:cNvSpPr>
                <p:nvPr/>
              </p:nvSpPr>
              <p:spPr bwMode="auto">
                <a:xfrm>
                  <a:off x="1790" y="2225"/>
                  <a:ext cx="588" cy="324"/>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86" name="Rectangle 92"/>
                <p:cNvSpPr>
                  <a:spLocks noChangeArrowheads="1"/>
                </p:cNvSpPr>
                <p:nvPr/>
              </p:nvSpPr>
              <p:spPr bwMode="auto">
                <a:xfrm>
                  <a:off x="1868" y="2279"/>
                  <a:ext cx="493"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latin typeface="Arial" pitchFamily="34" charset="0"/>
                      <a:ea typeface="ＭＳ Ｐゴシック"/>
                      <a:cs typeface="ＭＳ Ｐゴシック"/>
                    </a:rPr>
                    <a:t>GFI_Feature</a:t>
                  </a:r>
                  <a:endParaRPr lang="en-US">
                    <a:solidFill>
                      <a:srgbClr val="000000"/>
                    </a:solidFill>
                    <a:latin typeface="Arial" pitchFamily="34" charset="0"/>
                    <a:ea typeface="ＭＳ Ｐゴシック"/>
                    <a:cs typeface="ＭＳ Ｐゴシック"/>
                  </a:endParaRPr>
                </a:p>
              </p:txBody>
            </p:sp>
            <p:sp>
              <p:nvSpPr>
                <p:cNvPr id="287" name="Line 93"/>
                <p:cNvSpPr>
                  <a:spLocks noChangeShapeType="1"/>
                </p:cNvSpPr>
                <p:nvPr/>
              </p:nvSpPr>
              <p:spPr bwMode="auto">
                <a:xfrm>
                  <a:off x="1790" y="2405"/>
                  <a:ext cx="588"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grpSp>
          <p:grpSp>
            <p:nvGrpSpPr>
              <p:cNvPr id="179" name="Group 267"/>
              <p:cNvGrpSpPr>
                <a:grpSpLocks/>
              </p:cNvGrpSpPr>
              <p:nvPr/>
            </p:nvGrpSpPr>
            <p:grpSpPr bwMode="auto">
              <a:xfrm>
                <a:off x="556098" y="4696443"/>
                <a:ext cx="1133475" cy="542925"/>
                <a:chOff x="3548" y="3275"/>
                <a:chExt cx="594" cy="342"/>
              </a:xfrm>
            </p:grpSpPr>
            <p:sp>
              <p:nvSpPr>
                <p:cNvPr id="232" name="Rectangle 94"/>
                <p:cNvSpPr>
                  <a:spLocks noChangeArrowheads="1"/>
                </p:cNvSpPr>
                <p:nvPr/>
              </p:nvSpPr>
              <p:spPr bwMode="auto">
                <a:xfrm>
                  <a:off x="3566" y="3293"/>
                  <a:ext cx="576" cy="324"/>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33" name="Rectangle 95"/>
                <p:cNvSpPr>
                  <a:spLocks noChangeArrowheads="1"/>
                </p:cNvSpPr>
                <p:nvPr/>
              </p:nvSpPr>
              <p:spPr bwMode="auto">
                <a:xfrm>
                  <a:off x="3548" y="3275"/>
                  <a:ext cx="12" cy="324"/>
                </a:xfrm>
                <a:prstGeom prst="rect">
                  <a:avLst/>
                </a:prstGeom>
                <a:solidFill>
                  <a:srgbClr val="B582E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34" name="Rectangle 96"/>
                <p:cNvSpPr>
                  <a:spLocks noChangeArrowheads="1"/>
                </p:cNvSpPr>
                <p:nvPr/>
              </p:nvSpPr>
              <p:spPr bwMode="auto">
                <a:xfrm>
                  <a:off x="3560" y="3275"/>
                  <a:ext cx="6" cy="324"/>
                </a:xfrm>
                <a:prstGeom prst="rect">
                  <a:avLst/>
                </a:prstGeom>
                <a:solidFill>
                  <a:srgbClr val="B683E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35" name="Rectangle 97"/>
                <p:cNvSpPr>
                  <a:spLocks noChangeArrowheads="1"/>
                </p:cNvSpPr>
                <p:nvPr/>
              </p:nvSpPr>
              <p:spPr bwMode="auto">
                <a:xfrm>
                  <a:off x="3566" y="3275"/>
                  <a:ext cx="18" cy="324"/>
                </a:xfrm>
                <a:prstGeom prst="rect">
                  <a:avLst/>
                </a:prstGeom>
                <a:solidFill>
                  <a:srgbClr val="B784E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36" name="Rectangle 98"/>
                <p:cNvSpPr>
                  <a:spLocks noChangeArrowheads="1"/>
                </p:cNvSpPr>
                <p:nvPr/>
              </p:nvSpPr>
              <p:spPr bwMode="auto">
                <a:xfrm>
                  <a:off x="3584" y="3275"/>
                  <a:ext cx="12" cy="324"/>
                </a:xfrm>
                <a:prstGeom prst="rect">
                  <a:avLst/>
                </a:prstGeom>
                <a:solidFill>
                  <a:srgbClr val="B885E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37" name="Rectangle 99"/>
                <p:cNvSpPr>
                  <a:spLocks noChangeArrowheads="1"/>
                </p:cNvSpPr>
                <p:nvPr/>
              </p:nvSpPr>
              <p:spPr bwMode="auto">
                <a:xfrm>
                  <a:off x="3596" y="3275"/>
                  <a:ext cx="6" cy="324"/>
                </a:xfrm>
                <a:prstGeom prst="rect">
                  <a:avLst/>
                </a:prstGeom>
                <a:solidFill>
                  <a:srgbClr val="B986E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38" name="Rectangle 100"/>
                <p:cNvSpPr>
                  <a:spLocks noChangeArrowheads="1"/>
                </p:cNvSpPr>
                <p:nvPr/>
              </p:nvSpPr>
              <p:spPr bwMode="auto">
                <a:xfrm>
                  <a:off x="3602" y="3275"/>
                  <a:ext cx="18" cy="324"/>
                </a:xfrm>
                <a:prstGeom prst="rect">
                  <a:avLst/>
                </a:prstGeom>
                <a:solidFill>
                  <a:srgbClr val="BA87E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39" name="Rectangle 101"/>
                <p:cNvSpPr>
                  <a:spLocks noChangeArrowheads="1"/>
                </p:cNvSpPr>
                <p:nvPr/>
              </p:nvSpPr>
              <p:spPr bwMode="auto">
                <a:xfrm>
                  <a:off x="3620" y="3275"/>
                  <a:ext cx="12" cy="324"/>
                </a:xfrm>
                <a:prstGeom prst="rect">
                  <a:avLst/>
                </a:prstGeom>
                <a:solidFill>
                  <a:srgbClr val="BB88E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0" name="Rectangle 102"/>
                <p:cNvSpPr>
                  <a:spLocks noChangeArrowheads="1"/>
                </p:cNvSpPr>
                <p:nvPr/>
              </p:nvSpPr>
              <p:spPr bwMode="auto">
                <a:xfrm>
                  <a:off x="3632" y="3275"/>
                  <a:ext cx="6" cy="324"/>
                </a:xfrm>
                <a:prstGeom prst="rect">
                  <a:avLst/>
                </a:prstGeom>
                <a:solidFill>
                  <a:srgbClr val="BC89E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1" name="Rectangle 103"/>
                <p:cNvSpPr>
                  <a:spLocks noChangeArrowheads="1"/>
                </p:cNvSpPr>
                <p:nvPr/>
              </p:nvSpPr>
              <p:spPr bwMode="auto">
                <a:xfrm>
                  <a:off x="3638" y="3275"/>
                  <a:ext cx="18" cy="324"/>
                </a:xfrm>
                <a:prstGeom prst="rect">
                  <a:avLst/>
                </a:prstGeom>
                <a:solidFill>
                  <a:srgbClr val="BD8AF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2" name="Rectangle 104"/>
                <p:cNvSpPr>
                  <a:spLocks noChangeArrowheads="1"/>
                </p:cNvSpPr>
                <p:nvPr/>
              </p:nvSpPr>
              <p:spPr bwMode="auto">
                <a:xfrm>
                  <a:off x="3656" y="3275"/>
                  <a:ext cx="12" cy="324"/>
                </a:xfrm>
                <a:prstGeom prst="rect">
                  <a:avLst/>
                </a:prstGeom>
                <a:solidFill>
                  <a:srgbClr val="BE8BF1"/>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3" name="Rectangle 105"/>
                <p:cNvSpPr>
                  <a:spLocks noChangeArrowheads="1"/>
                </p:cNvSpPr>
                <p:nvPr/>
              </p:nvSpPr>
              <p:spPr bwMode="auto">
                <a:xfrm>
                  <a:off x="3668" y="3275"/>
                  <a:ext cx="6" cy="324"/>
                </a:xfrm>
                <a:prstGeom prst="rect">
                  <a:avLst/>
                </a:prstGeom>
                <a:solidFill>
                  <a:srgbClr val="BF8CF2"/>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4" name="Rectangle 106"/>
                <p:cNvSpPr>
                  <a:spLocks noChangeArrowheads="1"/>
                </p:cNvSpPr>
                <p:nvPr/>
              </p:nvSpPr>
              <p:spPr bwMode="auto">
                <a:xfrm>
                  <a:off x="3674" y="3275"/>
                  <a:ext cx="18" cy="324"/>
                </a:xfrm>
                <a:prstGeom prst="rect">
                  <a:avLst/>
                </a:prstGeom>
                <a:solidFill>
                  <a:srgbClr val="C08DF3"/>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5" name="Rectangle 107"/>
                <p:cNvSpPr>
                  <a:spLocks noChangeArrowheads="1"/>
                </p:cNvSpPr>
                <p:nvPr/>
              </p:nvSpPr>
              <p:spPr bwMode="auto">
                <a:xfrm>
                  <a:off x="3692" y="3275"/>
                  <a:ext cx="12" cy="324"/>
                </a:xfrm>
                <a:prstGeom prst="rect">
                  <a:avLst/>
                </a:prstGeom>
                <a:solidFill>
                  <a:srgbClr val="C18EF4"/>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6" name="Rectangle 108"/>
                <p:cNvSpPr>
                  <a:spLocks noChangeArrowheads="1"/>
                </p:cNvSpPr>
                <p:nvPr/>
              </p:nvSpPr>
              <p:spPr bwMode="auto">
                <a:xfrm>
                  <a:off x="3704" y="3275"/>
                  <a:ext cx="18" cy="324"/>
                </a:xfrm>
                <a:prstGeom prst="rect">
                  <a:avLst/>
                </a:prstGeom>
                <a:solidFill>
                  <a:srgbClr val="C28FF5"/>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7" name="Rectangle 109"/>
                <p:cNvSpPr>
                  <a:spLocks noChangeArrowheads="1"/>
                </p:cNvSpPr>
                <p:nvPr/>
              </p:nvSpPr>
              <p:spPr bwMode="auto">
                <a:xfrm>
                  <a:off x="3722" y="3275"/>
                  <a:ext cx="18" cy="324"/>
                </a:xfrm>
                <a:prstGeom prst="rect">
                  <a:avLst/>
                </a:prstGeom>
                <a:solidFill>
                  <a:srgbClr val="C390F6"/>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8" name="Rectangle 110"/>
                <p:cNvSpPr>
                  <a:spLocks noChangeArrowheads="1"/>
                </p:cNvSpPr>
                <p:nvPr/>
              </p:nvSpPr>
              <p:spPr bwMode="auto">
                <a:xfrm>
                  <a:off x="3740" y="3275"/>
                  <a:ext cx="6" cy="324"/>
                </a:xfrm>
                <a:prstGeom prst="rect">
                  <a:avLst/>
                </a:prstGeom>
                <a:solidFill>
                  <a:srgbClr val="C491F7"/>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49" name="Rectangle 111"/>
                <p:cNvSpPr>
                  <a:spLocks noChangeArrowheads="1"/>
                </p:cNvSpPr>
                <p:nvPr/>
              </p:nvSpPr>
              <p:spPr bwMode="auto">
                <a:xfrm>
                  <a:off x="3746" y="3275"/>
                  <a:ext cx="18" cy="324"/>
                </a:xfrm>
                <a:prstGeom prst="rect">
                  <a:avLst/>
                </a:prstGeom>
                <a:solidFill>
                  <a:srgbClr val="C592F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50" name="Rectangle 112"/>
                <p:cNvSpPr>
                  <a:spLocks noChangeArrowheads="1"/>
                </p:cNvSpPr>
                <p:nvPr/>
              </p:nvSpPr>
              <p:spPr bwMode="auto">
                <a:xfrm>
                  <a:off x="3764" y="3275"/>
                  <a:ext cx="12" cy="324"/>
                </a:xfrm>
                <a:prstGeom prst="rect">
                  <a:avLst/>
                </a:prstGeom>
                <a:solidFill>
                  <a:srgbClr val="C693F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51" name="Rectangle 113"/>
                <p:cNvSpPr>
                  <a:spLocks noChangeArrowheads="1"/>
                </p:cNvSpPr>
                <p:nvPr/>
              </p:nvSpPr>
              <p:spPr bwMode="auto">
                <a:xfrm>
                  <a:off x="3776" y="3275"/>
                  <a:ext cx="6" cy="324"/>
                </a:xfrm>
                <a:prstGeom prst="rect">
                  <a:avLst/>
                </a:prstGeom>
                <a:solidFill>
                  <a:srgbClr val="C794F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52" name="Rectangle 114"/>
                <p:cNvSpPr>
                  <a:spLocks noChangeArrowheads="1"/>
                </p:cNvSpPr>
                <p:nvPr/>
              </p:nvSpPr>
              <p:spPr bwMode="auto">
                <a:xfrm>
                  <a:off x="3782" y="3275"/>
                  <a:ext cx="18" cy="324"/>
                </a:xfrm>
                <a:prstGeom prst="rect">
                  <a:avLst/>
                </a:prstGeom>
                <a:solidFill>
                  <a:srgbClr val="C895F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53" name="Rectangle 115"/>
                <p:cNvSpPr>
                  <a:spLocks noChangeArrowheads="1"/>
                </p:cNvSpPr>
                <p:nvPr/>
              </p:nvSpPr>
              <p:spPr bwMode="auto">
                <a:xfrm>
                  <a:off x="3800" y="3275"/>
                  <a:ext cx="12" cy="324"/>
                </a:xfrm>
                <a:prstGeom prst="rect">
                  <a:avLst/>
                </a:prstGeom>
                <a:solidFill>
                  <a:srgbClr val="C996F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54" name="Rectangle 116"/>
                <p:cNvSpPr>
                  <a:spLocks noChangeArrowheads="1"/>
                </p:cNvSpPr>
                <p:nvPr/>
              </p:nvSpPr>
              <p:spPr bwMode="auto">
                <a:xfrm>
                  <a:off x="3812" y="3275"/>
                  <a:ext cx="6" cy="324"/>
                </a:xfrm>
                <a:prstGeom prst="rect">
                  <a:avLst/>
                </a:prstGeom>
                <a:solidFill>
                  <a:srgbClr val="CA97F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55" name="Rectangle 117"/>
                <p:cNvSpPr>
                  <a:spLocks noChangeArrowheads="1"/>
                </p:cNvSpPr>
                <p:nvPr/>
              </p:nvSpPr>
              <p:spPr bwMode="auto">
                <a:xfrm>
                  <a:off x="3818" y="3275"/>
                  <a:ext cx="18" cy="324"/>
                </a:xfrm>
                <a:prstGeom prst="rect">
                  <a:avLst/>
                </a:prstGeom>
                <a:solidFill>
                  <a:srgbClr val="CB98F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56" name="Rectangle 118"/>
                <p:cNvSpPr>
                  <a:spLocks noChangeArrowheads="1"/>
                </p:cNvSpPr>
                <p:nvPr/>
              </p:nvSpPr>
              <p:spPr bwMode="auto">
                <a:xfrm>
                  <a:off x="3836" y="3275"/>
                  <a:ext cx="288" cy="324"/>
                </a:xfrm>
                <a:prstGeom prst="rect">
                  <a:avLst/>
                </a:prstGeom>
                <a:solidFill>
                  <a:srgbClr val="CC99F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57" name="Rectangle 119"/>
                <p:cNvSpPr>
                  <a:spLocks noChangeArrowheads="1"/>
                </p:cNvSpPr>
                <p:nvPr/>
              </p:nvSpPr>
              <p:spPr bwMode="auto">
                <a:xfrm>
                  <a:off x="3548" y="3275"/>
                  <a:ext cx="576" cy="324"/>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58" name="Rectangle 120"/>
                <p:cNvSpPr>
                  <a:spLocks noChangeArrowheads="1"/>
                </p:cNvSpPr>
                <p:nvPr/>
              </p:nvSpPr>
              <p:spPr bwMode="auto">
                <a:xfrm>
                  <a:off x="3614" y="3329"/>
                  <a:ext cx="504"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latin typeface="Arial" pitchFamily="34" charset="0"/>
                      <a:ea typeface="ＭＳ Ｐゴシック"/>
                      <a:cs typeface="ＭＳ Ｐゴシック"/>
                    </a:rPr>
                    <a:t>OM_Process</a:t>
                  </a:r>
                  <a:endParaRPr lang="en-US">
                    <a:solidFill>
                      <a:srgbClr val="000000"/>
                    </a:solidFill>
                    <a:latin typeface="Arial" pitchFamily="34" charset="0"/>
                    <a:ea typeface="ＭＳ Ｐゴシック"/>
                    <a:cs typeface="ＭＳ Ｐゴシック"/>
                  </a:endParaRPr>
                </a:p>
              </p:txBody>
            </p:sp>
            <p:sp>
              <p:nvSpPr>
                <p:cNvPr id="259" name="Line 121"/>
                <p:cNvSpPr>
                  <a:spLocks noChangeShapeType="1"/>
                </p:cNvSpPr>
                <p:nvPr/>
              </p:nvSpPr>
              <p:spPr bwMode="auto">
                <a:xfrm>
                  <a:off x="3548" y="3455"/>
                  <a:ext cx="576"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grpSp>
          <p:grpSp>
            <p:nvGrpSpPr>
              <p:cNvPr id="182" name="Group 268"/>
              <p:cNvGrpSpPr>
                <a:grpSpLocks/>
              </p:cNvGrpSpPr>
              <p:nvPr/>
            </p:nvGrpSpPr>
            <p:grpSpPr bwMode="auto">
              <a:xfrm>
                <a:off x="2437286" y="4705968"/>
                <a:ext cx="809625" cy="542925"/>
                <a:chOff x="4832" y="3281"/>
                <a:chExt cx="552" cy="342"/>
              </a:xfrm>
            </p:grpSpPr>
            <p:sp>
              <p:nvSpPr>
                <p:cNvPr id="204" name="Rectangle 166"/>
                <p:cNvSpPr>
                  <a:spLocks noChangeArrowheads="1"/>
                </p:cNvSpPr>
                <p:nvPr/>
              </p:nvSpPr>
              <p:spPr bwMode="auto">
                <a:xfrm>
                  <a:off x="4850" y="3299"/>
                  <a:ext cx="534" cy="324"/>
                </a:xfrm>
                <a:prstGeom prst="rect">
                  <a:avLst/>
                </a:prstGeom>
                <a:solidFill>
                  <a:srgbClr val="C0BFC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05" name="Rectangle 167"/>
                <p:cNvSpPr>
                  <a:spLocks noChangeArrowheads="1"/>
                </p:cNvSpPr>
                <p:nvPr/>
              </p:nvSpPr>
              <p:spPr bwMode="auto">
                <a:xfrm>
                  <a:off x="4832" y="3281"/>
                  <a:ext cx="6" cy="324"/>
                </a:xfrm>
                <a:prstGeom prst="rect">
                  <a:avLst/>
                </a:prstGeom>
                <a:solidFill>
                  <a:srgbClr val="B5E8B5"/>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06" name="Rectangle 168"/>
                <p:cNvSpPr>
                  <a:spLocks noChangeArrowheads="1"/>
                </p:cNvSpPr>
                <p:nvPr/>
              </p:nvSpPr>
              <p:spPr bwMode="auto">
                <a:xfrm>
                  <a:off x="4838" y="3281"/>
                  <a:ext cx="12" cy="324"/>
                </a:xfrm>
                <a:prstGeom prst="rect">
                  <a:avLst/>
                </a:prstGeom>
                <a:solidFill>
                  <a:srgbClr val="B6E9B6"/>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07" name="Rectangle 169"/>
                <p:cNvSpPr>
                  <a:spLocks noChangeArrowheads="1"/>
                </p:cNvSpPr>
                <p:nvPr/>
              </p:nvSpPr>
              <p:spPr bwMode="auto">
                <a:xfrm>
                  <a:off x="4850" y="3281"/>
                  <a:ext cx="12" cy="324"/>
                </a:xfrm>
                <a:prstGeom prst="rect">
                  <a:avLst/>
                </a:prstGeom>
                <a:solidFill>
                  <a:srgbClr val="B7EAB7"/>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08" name="Rectangle 170"/>
                <p:cNvSpPr>
                  <a:spLocks noChangeArrowheads="1"/>
                </p:cNvSpPr>
                <p:nvPr/>
              </p:nvSpPr>
              <p:spPr bwMode="auto">
                <a:xfrm>
                  <a:off x="4862" y="3281"/>
                  <a:ext cx="12" cy="324"/>
                </a:xfrm>
                <a:prstGeom prst="rect">
                  <a:avLst/>
                </a:prstGeom>
                <a:solidFill>
                  <a:srgbClr val="B8EBB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09" name="Rectangle 171"/>
                <p:cNvSpPr>
                  <a:spLocks noChangeArrowheads="1"/>
                </p:cNvSpPr>
                <p:nvPr/>
              </p:nvSpPr>
              <p:spPr bwMode="auto">
                <a:xfrm>
                  <a:off x="4874" y="3281"/>
                  <a:ext cx="12" cy="324"/>
                </a:xfrm>
                <a:prstGeom prst="rect">
                  <a:avLst/>
                </a:prstGeom>
                <a:solidFill>
                  <a:srgbClr val="B9ECB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0" name="Rectangle 172"/>
                <p:cNvSpPr>
                  <a:spLocks noChangeArrowheads="1"/>
                </p:cNvSpPr>
                <p:nvPr/>
              </p:nvSpPr>
              <p:spPr bwMode="auto">
                <a:xfrm>
                  <a:off x="4886" y="3281"/>
                  <a:ext cx="12" cy="324"/>
                </a:xfrm>
                <a:prstGeom prst="rect">
                  <a:avLst/>
                </a:prstGeom>
                <a:solidFill>
                  <a:srgbClr val="BAEDB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1" name="Rectangle 173"/>
                <p:cNvSpPr>
                  <a:spLocks noChangeArrowheads="1"/>
                </p:cNvSpPr>
                <p:nvPr/>
              </p:nvSpPr>
              <p:spPr bwMode="auto">
                <a:xfrm>
                  <a:off x="4898" y="3281"/>
                  <a:ext cx="12" cy="324"/>
                </a:xfrm>
                <a:prstGeom prst="rect">
                  <a:avLst/>
                </a:prstGeom>
                <a:solidFill>
                  <a:srgbClr val="BBEEB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2" name="Rectangle 174"/>
                <p:cNvSpPr>
                  <a:spLocks noChangeArrowheads="1"/>
                </p:cNvSpPr>
                <p:nvPr/>
              </p:nvSpPr>
              <p:spPr bwMode="auto">
                <a:xfrm>
                  <a:off x="4910" y="3281"/>
                  <a:ext cx="6" cy="324"/>
                </a:xfrm>
                <a:prstGeom prst="rect">
                  <a:avLst/>
                </a:prstGeom>
                <a:solidFill>
                  <a:srgbClr val="BCEFB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3" name="Rectangle 175"/>
                <p:cNvSpPr>
                  <a:spLocks noChangeArrowheads="1"/>
                </p:cNvSpPr>
                <p:nvPr/>
              </p:nvSpPr>
              <p:spPr bwMode="auto">
                <a:xfrm>
                  <a:off x="4916" y="3281"/>
                  <a:ext cx="12" cy="324"/>
                </a:xfrm>
                <a:prstGeom prst="rect">
                  <a:avLst/>
                </a:prstGeom>
                <a:solidFill>
                  <a:srgbClr val="BDF0BD"/>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4" name="Rectangle 176"/>
                <p:cNvSpPr>
                  <a:spLocks noChangeArrowheads="1"/>
                </p:cNvSpPr>
                <p:nvPr/>
              </p:nvSpPr>
              <p:spPr bwMode="auto">
                <a:xfrm>
                  <a:off x="4928" y="3281"/>
                  <a:ext cx="12" cy="324"/>
                </a:xfrm>
                <a:prstGeom prst="rect">
                  <a:avLst/>
                </a:prstGeom>
                <a:solidFill>
                  <a:srgbClr val="BEF1BE"/>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5" name="Rectangle 177"/>
                <p:cNvSpPr>
                  <a:spLocks noChangeArrowheads="1"/>
                </p:cNvSpPr>
                <p:nvPr/>
              </p:nvSpPr>
              <p:spPr bwMode="auto">
                <a:xfrm>
                  <a:off x="4940" y="3281"/>
                  <a:ext cx="12" cy="324"/>
                </a:xfrm>
                <a:prstGeom prst="rect">
                  <a:avLst/>
                </a:prstGeom>
                <a:solidFill>
                  <a:srgbClr val="BFF2BF"/>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6" name="Rectangle 178"/>
                <p:cNvSpPr>
                  <a:spLocks noChangeArrowheads="1"/>
                </p:cNvSpPr>
                <p:nvPr/>
              </p:nvSpPr>
              <p:spPr bwMode="auto">
                <a:xfrm>
                  <a:off x="4952" y="3281"/>
                  <a:ext cx="12" cy="324"/>
                </a:xfrm>
                <a:prstGeom prst="rect">
                  <a:avLst/>
                </a:prstGeom>
                <a:solidFill>
                  <a:srgbClr val="C0F3C0"/>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7" name="Rectangle 179"/>
                <p:cNvSpPr>
                  <a:spLocks noChangeArrowheads="1"/>
                </p:cNvSpPr>
                <p:nvPr/>
              </p:nvSpPr>
              <p:spPr bwMode="auto">
                <a:xfrm>
                  <a:off x="4964" y="3281"/>
                  <a:ext cx="12" cy="324"/>
                </a:xfrm>
                <a:prstGeom prst="rect">
                  <a:avLst/>
                </a:prstGeom>
                <a:solidFill>
                  <a:srgbClr val="C1F4C1"/>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8" name="Rectangle 180"/>
                <p:cNvSpPr>
                  <a:spLocks noChangeArrowheads="1"/>
                </p:cNvSpPr>
                <p:nvPr/>
              </p:nvSpPr>
              <p:spPr bwMode="auto">
                <a:xfrm>
                  <a:off x="4976" y="3281"/>
                  <a:ext cx="18" cy="324"/>
                </a:xfrm>
                <a:prstGeom prst="rect">
                  <a:avLst/>
                </a:prstGeom>
                <a:solidFill>
                  <a:srgbClr val="C2F5C2"/>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19" name="Rectangle 181"/>
                <p:cNvSpPr>
                  <a:spLocks noChangeArrowheads="1"/>
                </p:cNvSpPr>
                <p:nvPr/>
              </p:nvSpPr>
              <p:spPr bwMode="auto">
                <a:xfrm>
                  <a:off x="4994" y="3281"/>
                  <a:ext cx="12" cy="324"/>
                </a:xfrm>
                <a:prstGeom prst="rect">
                  <a:avLst/>
                </a:prstGeom>
                <a:solidFill>
                  <a:srgbClr val="C3F6C3"/>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0" name="Rectangle 182"/>
                <p:cNvSpPr>
                  <a:spLocks noChangeArrowheads="1"/>
                </p:cNvSpPr>
                <p:nvPr/>
              </p:nvSpPr>
              <p:spPr bwMode="auto">
                <a:xfrm>
                  <a:off x="5006" y="3281"/>
                  <a:ext cx="12" cy="324"/>
                </a:xfrm>
                <a:prstGeom prst="rect">
                  <a:avLst/>
                </a:prstGeom>
                <a:solidFill>
                  <a:srgbClr val="C4F7C4"/>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1" name="Rectangle 183"/>
                <p:cNvSpPr>
                  <a:spLocks noChangeArrowheads="1"/>
                </p:cNvSpPr>
                <p:nvPr/>
              </p:nvSpPr>
              <p:spPr bwMode="auto">
                <a:xfrm>
                  <a:off x="5018" y="3281"/>
                  <a:ext cx="12" cy="324"/>
                </a:xfrm>
                <a:prstGeom prst="rect">
                  <a:avLst/>
                </a:prstGeom>
                <a:solidFill>
                  <a:srgbClr val="C5F8C5"/>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2" name="Rectangle 184"/>
                <p:cNvSpPr>
                  <a:spLocks noChangeArrowheads="1"/>
                </p:cNvSpPr>
                <p:nvPr/>
              </p:nvSpPr>
              <p:spPr bwMode="auto">
                <a:xfrm>
                  <a:off x="5030" y="3281"/>
                  <a:ext cx="12" cy="324"/>
                </a:xfrm>
                <a:prstGeom prst="rect">
                  <a:avLst/>
                </a:prstGeom>
                <a:solidFill>
                  <a:srgbClr val="C6F9C6"/>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3" name="Rectangle 185"/>
                <p:cNvSpPr>
                  <a:spLocks noChangeArrowheads="1"/>
                </p:cNvSpPr>
                <p:nvPr/>
              </p:nvSpPr>
              <p:spPr bwMode="auto">
                <a:xfrm>
                  <a:off x="5042" y="3281"/>
                  <a:ext cx="12" cy="324"/>
                </a:xfrm>
                <a:prstGeom prst="rect">
                  <a:avLst/>
                </a:prstGeom>
                <a:solidFill>
                  <a:srgbClr val="C7FAC7"/>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4" name="Rectangle 186"/>
                <p:cNvSpPr>
                  <a:spLocks noChangeArrowheads="1"/>
                </p:cNvSpPr>
                <p:nvPr/>
              </p:nvSpPr>
              <p:spPr bwMode="auto">
                <a:xfrm>
                  <a:off x="5054" y="3281"/>
                  <a:ext cx="12" cy="324"/>
                </a:xfrm>
                <a:prstGeom prst="rect">
                  <a:avLst/>
                </a:prstGeom>
                <a:solidFill>
                  <a:srgbClr val="C8FBC8"/>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5" name="Rectangle 187"/>
                <p:cNvSpPr>
                  <a:spLocks noChangeArrowheads="1"/>
                </p:cNvSpPr>
                <p:nvPr/>
              </p:nvSpPr>
              <p:spPr bwMode="auto">
                <a:xfrm>
                  <a:off x="5066" y="3281"/>
                  <a:ext cx="6" cy="324"/>
                </a:xfrm>
                <a:prstGeom prst="rect">
                  <a:avLst/>
                </a:prstGeom>
                <a:solidFill>
                  <a:srgbClr val="C9FCC9"/>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6" name="Rectangle 188"/>
                <p:cNvSpPr>
                  <a:spLocks noChangeArrowheads="1"/>
                </p:cNvSpPr>
                <p:nvPr/>
              </p:nvSpPr>
              <p:spPr bwMode="auto">
                <a:xfrm>
                  <a:off x="5072" y="3281"/>
                  <a:ext cx="12" cy="324"/>
                </a:xfrm>
                <a:prstGeom prst="rect">
                  <a:avLst/>
                </a:prstGeom>
                <a:solidFill>
                  <a:srgbClr val="CAFDCA"/>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7" name="Rectangle 189"/>
                <p:cNvSpPr>
                  <a:spLocks noChangeArrowheads="1"/>
                </p:cNvSpPr>
                <p:nvPr/>
              </p:nvSpPr>
              <p:spPr bwMode="auto">
                <a:xfrm>
                  <a:off x="5084" y="3281"/>
                  <a:ext cx="12" cy="324"/>
                </a:xfrm>
                <a:prstGeom prst="rect">
                  <a:avLst/>
                </a:prstGeom>
                <a:solidFill>
                  <a:srgbClr val="CBFECB"/>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8" name="Rectangle 190"/>
                <p:cNvSpPr>
                  <a:spLocks noChangeArrowheads="1"/>
                </p:cNvSpPr>
                <p:nvPr/>
              </p:nvSpPr>
              <p:spPr bwMode="auto">
                <a:xfrm>
                  <a:off x="5096" y="3281"/>
                  <a:ext cx="270" cy="324"/>
                </a:xfrm>
                <a:prstGeom prst="rect">
                  <a:avLst/>
                </a:prstGeom>
                <a:solidFill>
                  <a:srgbClr val="CCFFCC"/>
                </a:solidFill>
                <a:ln w="9525">
                  <a:no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29" name="Rectangle 191"/>
                <p:cNvSpPr>
                  <a:spLocks noChangeArrowheads="1"/>
                </p:cNvSpPr>
                <p:nvPr/>
              </p:nvSpPr>
              <p:spPr bwMode="auto">
                <a:xfrm>
                  <a:off x="4832" y="3281"/>
                  <a:ext cx="534" cy="324"/>
                </a:xfrm>
                <a:prstGeom prst="rect">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pitchFamily="34" charset="0"/>
                    <a:ea typeface="ＭＳ Ｐゴシック"/>
                    <a:cs typeface="ＭＳ Ｐゴシック"/>
                  </a:endParaRPr>
                </a:p>
              </p:txBody>
            </p:sp>
            <p:sp>
              <p:nvSpPr>
                <p:cNvPr id="230" name="Rectangle 192"/>
                <p:cNvSpPr>
                  <a:spLocks noChangeArrowheads="1"/>
                </p:cNvSpPr>
                <p:nvPr/>
              </p:nvSpPr>
              <p:spPr bwMode="auto">
                <a:xfrm>
                  <a:off x="5030" y="3335"/>
                  <a:ext cx="150"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latin typeface="Arial" pitchFamily="34" charset="0"/>
                      <a:ea typeface="ＭＳ Ｐゴシック"/>
                      <a:cs typeface="ＭＳ Ｐゴシック"/>
                    </a:rPr>
                    <a:t>Any</a:t>
                  </a:r>
                  <a:endParaRPr lang="en-US">
                    <a:solidFill>
                      <a:srgbClr val="000000"/>
                    </a:solidFill>
                    <a:latin typeface="Arial" pitchFamily="34" charset="0"/>
                    <a:ea typeface="ＭＳ Ｐゴシック"/>
                    <a:cs typeface="ＭＳ Ｐゴシック"/>
                  </a:endParaRPr>
                </a:p>
              </p:txBody>
            </p:sp>
            <p:sp>
              <p:nvSpPr>
                <p:cNvPr id="231" name="Line 193"/>
                <p:cNvSpPr>
                  <a:spLocks noChangeShapeType="1"/>
                </p:cNvSpPr>
                <p:nvPr/>
              </p:nvSpPr>
              <p:spPr bwMode="auto">
                <a:xfrm>
                  <a:off x="4832" y="3461"/>
                  <a:ext cx="534" cy="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grpSp>
          <p:grpSp>
            <p:nvGrpSpPr>
              <p:cNvPr id="183" name="Group 273"/>
              <p:cNvGrpSpPr>
                <a:grpSpLocks/>
              </p:cNvGrpSpPr>
              <p:nvPr/>
            </p:nvGrpSpPr>
            <p:grpSpPr bwMode="auto">
              <a:xfrm>
                <a:off x="1989611" y="3201018"/>
                <a:ext cx="1546225" cy="431800"/>
                <a:chOff x="4526" y="2333"/>
                <a:chExt cx="1055" cy="272"/>
              </a:xfrm>
            </p:grpSpPr>
            <p:sp>
              <p:nvSpPr>
                <p:cNvPr id="200" name="Line 225"/>
                <p:cNvSpPr>
                  <a:spLocks noChangeShapeType="1"/>
                </p:cNvSpPr>
                <p:nvPr/>
              </p:nvSpPr>
              <p:spPr bwMode="auto">
                <a:xfrm flipV="1">
                  <a:off x="4526" y="2429"/>
                  <a:ext cx="234" cy="30"/>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201" name="Freeform 226"/>
                <p:cNvSpPr>
                  <a:spLocks noEditPoints="1"/>
                </p:cNvSpPr>
                <p:nvPr/>
              </p:nvSpPr>
              <p:spPr bwMode="auto">
                <a:xfrm>
                  <a:off x="4664" y="2405"/>
                  <a:ext cx="96" cy="72"/>
                </a:xfrm>
                <a:custGeom>
                  <a:avLst/>
                  <a:gdLst>
                    <a:gd name="T0" fmla="*/ 96 w 96"/>
                    <a:gd name="T1" fmla="*/ 24 h 72"/>
                    <a:gd name="T2" fmla="*/ 12 w 96"/>
                    <a:gd name="T3" fmla="*/ 72 h 72"/>
                    <a:gd name="T4" fmla="*/ 96 w 96"/>
                    <a:gd name="T5" fmla="*/ 24 h 72"/>
                    <a:gd name="T6" fmla="*/ 0 w 96"/>
                    <a:gd name="T7" fmla="*/ 0 h 72"/>
                    <a:gd name="T8" fmla="*/ 0 60000 65536"/>
                    <a:gd name="T9" fmla="*/ 0 60000 65536"/>
                    <a:gd name="T10" fmla="*/ 0 60000 65536"/>
                    <a:gd name="T11" fmla="*/ 0 60000 65536"/>
                    <a:gd name="T12" fmla="*/ 0 w 96"/>
                    <a:gd name="T13" fmla="*/ 0 h 72"/>
                    <a:gd name="T14" fmla="*/ 96 w 96"/>
                    <a:gd name="T15" fmla="*/ 72 h 72"/>
                  </a:gdLst>
                  <a:ahLst/>
                  <a:cxnLst>
                    <a:cxn ang="T8">
                      <a:pos x="T0" y="T1"/>
                    </a:cxn>
                    <a:cxn ang="T9">
                      <a:pos x="T2" y="T3"/>
                    </a:cxn>
                    <a:cxn ang="T10">
                      <a:pos x="T4" y="T5"/>
                    </a:cxn>
                    <a:cxn ang="T11">
                      <a:pos x="T6" y="T7"/>
                    </a:cxn>
                  </a:cxnLst>
                  <a:rect l="T12" t="T13" r="T14" b="T15"/>
                  <a:pathLst>
                    <a:path w="96" h="72">
                      <a:moveTo>
                        <a:pt x="96" y="24"/>
                      </a:moveTo>
                      <a:lnTo>
                        <a:pt x="12" y="72"/>
                      </a:lnTo>
                      <a:moveTo>
                        <a:pt x="96" y="24"/>
                      </a:moveTo>
                      <a:lnTo>
                        <a:pt x="0" y="0"/>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202" name="Rectangle 227"/>
                <p:cNvSpPr>
                  <a:spLocks noChangeArrowheads="1"/>
                </p:cNvSpPr>
                <p:nvPr/>
              </p:nvSpPr>
              <p:spPr bwMode="auto">
                <a:xfrm>
                  <a:off x="4694" y="2489"/>
                  <a:ext cx="887" cy="116"/>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latin typeface="Arial" pitchFamily="34" charset="0"/>
                      <a:ea typeface="ＭＳ Ｐゴシック"/>
                      <a:cs typeface="ＭＳ Ｐゴシック"/>
                    </a:rPr>
                    <a:t>+observedProperty</a:t>
                  </a:r>
                  <a:endParaRPr lang="en-US" sz="3600">
                    <a:solidFill>
                      <a:srgbClr val="000000"/>
                    </a:solidFill>
                    <a:latin typeface="Arial" pitchFamily="34" charset="0"/>
                    <a:ea typeface="ＭＳ Ｐゴシック"/>
                    <a:cs typeface="ＭＳ Ｐゴシック"/>
                  </a:endParaRPr>
                </a:p>
              </p:txBody>
            </p:sp>
            <p:sp>
              <p:nvSpPr>
                <p:cNvPr id="203" name="Rectangle 228"/>
                <p:cNvSpPr>
                  <a:spLocks noChangeArrowheads="1"/>
                </p:cNvSpPr>
                <p:nvPr/>
              </p:nvSpPr>
              <p:spPr bwMode="auto">
                <a:xfrm>
                  <a:off x="4694" y="2333"/>
                  <a:ext cx="39" cy="7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latin typeface="Arial" pitchFamily="34" charset="0"/>
                      <a:ea typeface="ＭＳ Ｐゴシック"/>
                      <a:cs typeface="ＭＳ Ｐゴシック"/>
                    </a:rPr>
                    <a:t>1</a:t>
                  </a:r>
                  <a:endParaRPr lang="en-US">
                    <a:solidFill>
                      <a:srgbClr val="000000"/>
                    </a:solidFill>
                    <a:latin typeface="Arial" pitchFamily="34" charset="0"/>
                    <a:ea typeface="ＭＳ Ｐゴシック"/>
                    <a:cs typeface="ＭＳ Ｐゴシック"/>
                  </a:endParaRPr>
                </a:p>
              </p:txBody>
            </p:sp>
          </p:grpSp>
          <p:grpSp>
            <p:nvGrpSpPr>
              <p:cNvPr id="184" name="Group 178"/>
              <p:cNvGrpSpPr>
                <a:grpSpLocks/>
              </p:cNvGrpSpPr>
              <p:nvPr/>
            </p:nvGrpSpPr>
            <p:grpSpPr bwMode="auto">
              <a:xfrm rot="7440675">
                <a:off x="1337943" y="2277886"/>
                <a:ext cx="1281112" cy="180975"/>
                <a:chOff x="3532889" y="2379360"/>
                <a:chExt cx="1582615" cy="190500"/>
              </a:xfrm>
            </p:grpSpPr>
            <p:sp>
              <p:nvSpPr>
                <p:cNvPr id="198" name="Line 229"/>
                <p:cNvSpPr>
                  <a:spLocks noChangeShapeType="1"/>
                </p:cNvSpPr>
                <p:nvPr/>
              </p:nvSpPr>
              <p:spPr bwMode="auto">
                <a:xfrm flipH="1" flipV="1">
                  <a:off x="3532889" y="2426985"/>
                  <a:ext cx="1582615" cy="142875"/>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199" name="Freeform 230"/>
                <p:cNvSpPr>
                  <a:spLocks noEditPoints="1"/>
                </p:cNvSpPr>
                <p:nvPr/>
              </p:nvSpPr>
              <p:spPr bwMode="auto">
                <a:xfrm>
                  <a:off x="3532889" y="2379360"/>
                  <a:ext cx="131885" cy="114300"/>
                </a:xfrm>
                <a:custGeom>
                  <a:avLst/>
                  <a:gdLst>
                    <a:gd name="T0" fmla="*/ 0 w 90"/>
                    <a:gd name="T1" fmla="*/ 75604680 h 72"/>
                    <a:gd name="T2" fmla="*/ 193262840 w 90"/>
                    <a:gd name="T3" fmla="*/ 0 h 72"/>
                    <a:gd name="T4" fmla="*/ 0 w 90"/>
                    <a:gd name="T5" fmla="*/ 75604680 h 72"/>
                    <a:gd name="T6" fmla="*/ 180379099 w 90"/>
                    <a:gd name="T7" fmla="*/ 181451223 h 72"/>
                    <a:gd name="T8" fmla="*/ 0 60000 65536"/>
                    <a:gd name="T9" fmla="*/ 0 60000 65536"/>
                    <a:gd name="T10" fmla="*/ 0 60000 65536"/>
                    <a:gd name="T11" fmla="*/ 0 60000 65536"/>
                    <a:gd name="T12" fmla="*/ 0 w 90"/>
                    <a:gd name="T13" fmla="*/ 0 h 72"/>
                    <a:gd name="T14" fmla="*/ 90 w 90"/>
                    <a:gd name="T15" fmla="*/ 72 h 72"/>
                  </a:gdLst>
                  <a:ahLst/>
                  <a:cxnLst>
                    <a:cxn ang="T8">
                      <a:pos x="T0" y="T1"/>
                    </a:cxn>
                    <a:cxn ang="T9">
                      <a:pos x="T2" y="T3"/>
                    </a:cxn>
                    <a:cxn ang="T10">
                      <a:pos x="T4" y="T5"/>
                    </a:cxn>
                    <a:cxn ang="T11">
                      <a:pos x="T6" y="T7"/>
                    </a:cxn>
                  </a:cxnLst>
                  <a:rect l="T12" t="T13" r="T14" b="T15"/>
                  <a:pathLst>
                    <a:path w="90" h="72">
                      <a:moveTo>
                        <a:pt x="0" y="30"/>
                      </a:moveTo>
                      <a:lnTo>
                        <a:pt x="90" y="0"/>
                      </a:lnTo>
                      <a:moveTo>
                        <a:pt x="0" y="30"/>
                      </a:moveTo>
                      <a:lnTo>
                        <a:pt x="84" y="72"/>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grpSp>
          <p:sp>
            <p:nvSpPr>
              <p:cNvPr id="185" name="Rectangle 232"/>
              <p:cNvSpPr>
                <a:spLocks noChangeArrowheads="1"/>
              </p:cNvSpPr>
              <p:nvPr/>
            </p:nvSpPr>
            <p:spPr bwMode="auto">
              <a:xfrm>
                <a:off x="1402236" y="2632693"/>
                <a:ext cx="153987"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latin typeface="Arial" pitchFamily="34" charset="0"/>
                    <a:ea typeface="ＭＳ Ｐゴシック"/>
                    <a:cs typeface="ＭＳ Ｐゴシック"/>
                  </a:rPr>
                  <a:t>0..*</a:t>
                </a:r>
                <a:endParaRPr lang="en-US">
                  <a:solidFill>
                    <a:srgbClr val="000000"/>
                  </a:solidFill>
                  <a:latin typeface="Arial" pitchFamily="34" charset="0"/>
                  <a:ea typeface="ＭＳ Ｐゴシック"/>
                  <a:cs typeface="ＭＳ Ｐゴシック"/>
                </a:endParaRPr>
              </a:p>
            </p:txBody>
          </p:sp>
          <p:sp>
            <p:nvSpPr>
              <p:cNvPr id="186" name="Rectangle 233"/>
              <p:cNvSpPr>
                <a:spLocks noChangeArrowheads="1"/>
              </p:cNvSpPr>
              <p:nvPr/>
            </p:nvSpPr>
            <p:spPr bwMode="auto">
              <a:xfrm>
                <a:off x="2411253" y="1899140"/>
                <a:ext cx="1244600" cy="184150"/>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dirty="0">
                    <a:solidFill>
                      <a:srgbClr val="000000"/>
                    </a:solidFill>
                    <a:latin typeface="Arial" pitchFamily="34" charset="0"/>
                    <a:ea typeface="ＭＳ Ｐゴシック"/>
                    <a:cs typeface="ＭＳ Ｐゴシック"/>
                  </a:rPr>
                  <a:t>+</a:t>
                </a:r>
                <a:r>
                  <a:rPr lang="en-US" sz="1200" dirty="0" err="1">
                    <a:solidFill>
                      <a:srgbClr val="000000"/>
                    </a:solidFill>
                    <a:latin typeface="Arial" pitchFamily="34" charset="0"/>
                    <a:ea typeface="ＭＳ Ｐゴシック"/>
                    <a:cs typeface="ＭＳ Ｐゴシック"/>
                  </a:rPr>
                  <a:t>featureOfInterest</a:t>
                </a:r>
                <a:endParaRPr lang="en-US" sz="3600" dirty="0">
                  <a:solidFill>
                    <a:srgbClr val="000000"/>
                  </a:solidFill>
                  <a:latin typeface="Arial" pitchFamily="34" charset="0"/>
                  <a:ea typeface="ＭＳ Ｐゴシック"/>
                  <a:cs typeface="ＭＳ Ｐゴシック"/>
                </a:endParaRPr>
              </a:p>
            </p:txBody>
          </p:sp>
          <p:sp>
            <p:nvSpPr>
              <p:cNvPr id="187" name="Rectangle 234"/>
              <p:cNvSpPr>
                <a:spLocks noChangeArrowheads="1"/>
              </p:cNvSpPr>
              <p:nvPr/>
            </p:nvSpPr>
            <p:spPr bwMode="auto">
              <a:xfrm>
                <a:off x="2084037" y="1911968"/>
                <a:ext cx="46037" cy="123825"/>
              </a:xfrm>
              <a:prstGeom prst="rect">
                <a:avLst/>
              </a:prstGeom>
              <a:noFill/>
              <a:ln w="9525">
                <a:noFill/>
                <a:miter lim="800000"/>
                <a:headEnd/>
                <a:tailEnd/>
              </a:ln>
            </p:spPr>
            <p:txBody>
              <a:bodyPr lIns="0" tIns="0" rIns="0" bIns="0">
                <a:spAutoFit/>
              </a:bodyPr>
              <a:lstStyle/>
              <a:p>
                <a:pPr marL="361950" indent="-361950" defTabSz="966788" fontAlgn="base">
                  <a:spcBef>
                    <a:spcPct val="0"/>
                  </a:spcBef>
                  <a:spcAft>
                    <a:spcPct val="0"/>
                  </a:spcAft>
                  <a:tabLst>
                    <a:tab pos="188913" algn="l"/>
                  </a:tabLst>
                </a:pPr>
                <a:r>
                  <a:rPr lang="en-US" sz="800" dirty="0">
                    <a:solidFill>
                      <a:srgbClr val="000000"/>
                    </a:solidFill>
                    <a:latin typeface="Arial" pitchFamily="34" charset="0"/>
                    <a:ea typeface="ＭＳ Ｐゴシック"/>
                    <a:cs typeface="ＭＳ Ｐゴシック"/>
                  </a:rPr>
                  <a:t>1</a:t>
                </a:r>
                <a:endParaRPr lang="en-US" dirty="0">
                  <a:solidFill>
                    <a:srgbClr val="000000"/>
                  </a:solidFill>
                  <a:latin typeface="Arial" pitchFamily="34" charset="0"/>
                  <a:ea typeface="ＭＳ Ｐゴシック"/>
                  <a:cs typeface="ＭＳ Ｐゴシック"/>
                </a:endParaRPr>
              </a:p>
            </p:txBody>
          </p:sp>
          <p:sp>
            <p:nvSpPr>
              <p:cNvPr id="188" name="Line 241"/>
              <p:cNvSpPr>
                <a:spLocks noChangeShapeType="1"/>
              </p:cNvSpPr>
              <p:nvPr/>
            </p:nvSpPr>
            <p:spPr bwMode="auto">
              <a:xfrm flipH="1">
                <a:off x="864073" y="3982068"/>
                <a:ext cx="280988" cy="714375"/>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189" name="Freeform 242"/>
              <p:cNvSpPr>
                <a:spLocks noEditPoints="1"/>
              </p:cNvSpPr>
              <p:nvPr/>
            </p:nvSpPr>
            <p:spPr bwMode="auto">
              <a:xfrm>
                <a:off x="864073" y="4544043"/>
                <a:ext cx="96838" cy="152400"/>
              </a:xfrm>
              <a:custGeom>
                <a:avLst/>
                <a:gdLst>
                  <a:gd name="T0" fmla="*/ 0 w 66"/>
                  <a:gd name="T1" fmla="*/ 241935022 h 96"/>
                  <a:gd name="T2" fmla="*/ 0 w 66"/>
                  <a:gd name="T3" fmla="*/ 0 h 96"/>
                  <a:gd name="T4" fmla="*/ 0 w 66"/>
                  <a:gd name="T5" fmla="*/ 241935022 h 96"/>
                  <a:gd name="T6" fmla="*/ 142084802 w 66"/>
                  <a:gd name="T7" fmla="*/ 75604688 h 96"/>
                  <a:gd name="T8" fmla="*/ 0 60000 65536"/>
                  <a:gd name="T9" fmla="*/ 0 60000 65536"/>
                  <a:gd name="T10" fmla="*/ 0 60000 65536"/>
                  <a:gd name="T11" fmla="*/ 0 60000 65536"/>
                  <a:gd name="T12" fmla="*/ 0 w 66"/>
                  <a:gd name="T13" fmla="*/ 0 h 96"/>
                  <a:gd name="T14" fmla="*/ 66 w 66"/>
                  <a:gd name="T15" fmla="*/ 96 h 96"/>
                </a:gdLst>
                <a:ahLst/>
                <a:cxnLst>
                  <a:cxn ang="T8">
                    <a:pos x="T0" y="T1"/>
                  </a:cxn>
                  <a:cxn ang="T9">
                    <a:pos x="T2" y="T3"/>
                  </a:cxn>
                  <a:cxn ang="T10">
                    <a:pos x="T4" y="T5"/>
                  </a:cxn>
                  <a:cxn ang="T11">
                    <a:pos x="T6" y="T7"/>
                  </a:cxn>
                </a:cxnLst>
                <a:rect l="T12" t="T13" r="T14" b="T15"/>
                <a:pathLst>
                  <a:path w="66" h="96">
                    <a:moveTo>
                      <a:pt x="0" y="96"/>
                    </a:moveTo>
                    <a:lnTo>
                      <a:pt x="0" y="0"/>
                    </a:lnTo>
                    <a:moveTo>
                      <a:pt x="0" y="96"/>
                    </a:moveTo>
                    <a:lnTo>
                      <a:pt x="66" y="30"/>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190" name="Rectangle 244"/>
              <p:cNvSpPr>
                <a:spLocks noChangeArrowheads="1"/>
              </p:cNvSpPr>
              <p:nvPr/>
            </p:nvSpPr>
            <p:spPr bwMode="auto">
              <a:xfrm>
                <a:off x="1135536" y="4153518"/>
                <a:ext cx="155575"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latin typeface="Arial" pitchFamily="34" charset="0"/>
                    <a:ea typeface="ＭＳ Ｐゴシック"/>
                    <a:cs typeface="ＭＳ Ｐゴシック"/>
                  </a:rPr>
                  <a:t>0..*</a:t>
                </a:r>
                <a:endParaRPr lang="en-US">
                  <a:solidFill>
                    <a:srgbClr val="000000"/>
                  </a:solidFill>
                  <a:latin typeface="Arial" pitchFamily="34" charset="0"/>
                  <a:ea typeface="ＭＳ Ｐゴシック"/>
                  <a:cs typeface="ＭＳ Ｐゴシック"/>
                </a:endParaRPr>
              </a:p>
            </p:txBody>
          </p:sp>
          <p:sp>
            <p:nvSpPr>
              <p:cNvPr id="191" name="Rectangle 245"/>
              <p:cNvSpPr>
                <a:spLocks noChangeArrowheads="1"/>
              </p:cNvSpPr>
              <p:nvPr/>
            </p:nvSpPr>
            <p:spPr bwMode="auto">
              <a:xfrm>
                <a:off x="1041873" y="4432918"/>
                <a:ext cx="777875" cy="184150"/>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latin typeface="Arial" pitchFamily="34" charset="0"/>
                    <a:ea typeface="ＭＳ Ｐゴシック"/>
                    <a:cs typeface="ＭＳ Ｐゴシック"/>
                  </a:rPr>
                  <a:t>+procedure</a:t>
                </a:r>
                <a:endParaRPr lang="en-US" sz="3600">
                  <a:solidFill>
                    <a:srgbClr val="000000"/>
                  </a:solidFill>
                  <a:latin typeface="Arial" pitchFamily="34" charset="0"/>
                  <a:ea typeface="ＭＳ Ｐゴシック"/>
                  <a:cs typeface="ＭＳ Ｐゴシック"/>
                </a:endParaRPr>
              </a:p>
            </p:txBody>
          </p:sp>
          <p:sp>
            <p:nvSpPr>
              <p:cNvPr id="192" name="Rectangle 246"/>
              <p:cNvSpPr>
                <a:spLocks noChangeArrowheads="1"/>
              </p:cNvSpPr>
              <p:nvPr/>
            </p:nvSpPr>
            <p:spPr bwMode="auto">
              <a:xfrm>
                <a:off x="687861" y="4486893"/>
                <a:ext cx="57150"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latin typeface="Arial" pitchFamily="34" charset="0"/>
                    <a:ea typeface="ＭＳ Ｐゴシック"/>
                    <a:cs typeface="ＭＳ Ｐゴシック"/>
                  </a:rPr>
                  <a:t>1</a:t>
                </a:r>
                <a:endParaRPr lang="en-US">
                  <a:solidFill>
                    <a:srgbClr val="000000"/>
                  </a:solidFill>
                  <a:latin typeface="Arial" pitchFamily="34" charset="0"/>
                  <a:ea typeface="ＭＳ Ｐゴシック"/>
                  <a:cs typeface="ＭＳ Ｐゴシック"/>
                </a:endParaRPr>
              </a:p>
            </p:txBody>
          </p:sp>
          <p:sp>
            <p:nvSpPr>
              <p:cNvPr id="193" name="Line 258"/>
              <p:cNvSpPr>
                <a:spLocks noChangeShapeType="1"/>
              </p:cNvSpPr>
              <p:nvPr/>
            </p:nvSpPr>
            <p:spPr bwMode="auto">
              <a:xfrm flipH="1" flipV="1">
                <a:off x="1989611" y="3953493"/>
                <a:ext cx="782637" cy="752475"/>
              </a:xfrm>
              <a:prstGeom prst="line">
                <a:avLst/>
              </a:prstGeom>
              <a:noFill/>
              <a:ln w="9525">
                <a:solidFill>
                  <a:srgbClr val="000000"/>
                </a:solidFill>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194" name="Freeform 259"/>
              <p:cNvSpPr>
                <a:spLocks/>
              </p:cNvSpPr>
              <p:nvPr/>
            </p:nvSpPr>
            <p:spPr bwMode="auto">
              <a:xfrm>
                <a:off x="1989611" y="3953493"/>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solidFill>
                <a:srgbClr val="000000"/>
              </a:solidFill>
              <a:ln w="9525">
                <a:noFill/>
                <a:round/>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195" name="Freeform 260"/>
              <p:cNvSpPr>
                <a:spLocks/>
              </p:cNvSpPr>
              <p:nvPr/>
            </p:nvSpPr>
            <p:spPr bwMode="auto">
              <a:xfrm>
                <a:off x="1989611" y="3953493"/>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196" name="Freeform 261"/>
              <p:cNvSpPr>
                <a:spLocks noEditPoints="1"/>
              </p:cNvSpPr>
              <p:nvPr/>
            </p:nvSpPr>
            <p:spPr bwMode="auto">
              <a:xfrm>
                <a:off x="2640486" y="4572618"/>
                <a:ext cx="131762" cy="133350"/>
              </a:xfrm>
              <a:custGeom>
                <a:avLst/>
                <a:gdLst>
                  <a:gd name="T0" fmla="*/ 192902522 w 90"/>
                  <a:gd name="T1" fmla="*/ 211693147 h 84"/>
                  <a:gd name="T2" fmla="*/ 102881244 w 90"/>
                  <a:gd name="T3" fmla="*/ 0 h 84"/>
                  <a:gd name="T4" fmla="*/ 192902522 w 90"/>
                  <a:gd name="T5" fmla="*/ 211693147 h 84"/>
                  <a:gd name="T6" fmla="*/ 0 w 90"/>
                  <a:gd name="T7" fmla="*/ 136088438 h 84"/>
                  <a:gd name="T8" fmla="*/ 0 60000 65536"/>
                  <a:gd name="T9" fmla="*/ 0 60000 65536"/>
                  <a:gd name="T10" fmla="*/ 0 60000 65536"/>
                  <a:gd name="T11" fmla="*/ 0 60000 65536"/>
                  <a:gd name="T12" fmla="*/ 0 w 90"/>
                  <a:gd name="T13" fmla="*/ 0 h 84"/>
                  <a:gd name="T14" fmla="*/ 90 w 90"/>
                  <a:gd name="T15" fmla="*/ 84 h 84"/>
                </a:gdLst>
                <a:ahLst/>
                <a:cxnLst>
                  <a:cxn ang="T8">
                    <a:pos x="T0" y="T1"/>
                  </a:cxn>
                  <a:cxn ang="T9">
                    <a:pos x="T2" y="T3"/>
                  </a:cxn>
                  <a:cxn ang="T10">
                    <a:pos x="T4" y="T5"/>
                  </a:cxn>
                  <a:cxn ang="T11">
                    <a:pos x="T6" y="T7"/>
                  </a:cxn>
                </a:cxnLst>
                <a:rect l="T12" t="T13" r="T14" b="T15"/>
                <a:pathLst>
                  <a:path w="90" h="84">
                    <a:moveTo>
                      <a:pt x="90" y="84"/>
                    </a:moveTo>
                    <a:lnTo>
                      <a:pt x="48" y="0"/>
                    </a:lnTo>
                    <a:moveTo>
                      <a:pt x="90" y="84"/>
                    </a:moveTo>
                    <a:lnTo>
                      <a:pt x="0" y="54"/>
                    </a:lnTo>
                  </a:path>
                </a:pathLst>
              </a:custGeom>
              <a:noFill/>
              <a:ln w="9525" cap="flat">
                <a:solidFill>
                  <a:srgbClr val="000000"/>
                </a:solidFill>
                <a:prstDash val="solid"/>
                <a:miter lim="800000"/>
                <a:headEnd/>
                <a:tailEnd/>
              </a:ln>
            </p:spPr>
            <p:txBody>
              <a:bodyPr/>
              <a:lstStyle/>
              <a:p>
                <a:pPr fontAlgn="base">
                  <a:spcBef>
                    <a:spcPct val="0"/>
                  </a:spcBef>
                  <a:spcAft>
                    <a:spcPct val="0"/>
                  </a:spcAft>
                </a:pPr>
                <a:endParaRPr lang="en-AU">
                  <a:solidFill>
                    <a:srgbClr val="000000"/>
                  </a:solidFill>
                  <a:latin typeface="Arial" charset="0"/>
                  <a:ea typeface="ＭＳ Ｐゴシック"/>
                  <a:cs typeface="ＭＳ Ｐゴシック"/>
                </a:endParaRPr>
              </a:p>
            </p:txBody>
          </p:sp>
          <p:sp>
            <p:nvSpPr>
              <p:cNvPr id="197" name="Rectangle 262"/>
              <p:cNvSpPr>
                <a:spLocks noChangeArrowheads="1"/>
              </p:cNvSpPr>
              <p:nvPr/>
            </p:nvSpPr>
            <p:spPr bwMode="auto">
              <a:xfrm>
                <a:off x="2842098" y="4463080"/>
                <a:ext cx="465138" cy="18573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latin typeface="Arial" pitchFamily="34" charset="0"/>
                    <a:ea typeface="ＭＳ Ｐゴシック"/>
                    <a:cs typeface="ＭＳ Ｐゴシック"/>
                  </a:rPr>
                  <a:t>+result</a:t>
                </a:r>
                <a:endParaRPr lang="en-US" sz="3600">
                  <a:solidFill>
                    <a:srgbClr val="000000"/>
                  </a:solidFill>
                  <a:latin typeface="Arial" pitchFamily="34" charset="0"/>
                  <a:ea typeface="ＭＳ Ｐゴシック"/>
                  <a:cs typeface="ＭＳ Ｐゴシック"/>
                </a:endParaRPr>
              </a:p>
            </p:txBody>
          </p:sp>
        </p:grpSp>
      </p:grpSp>
      <p:sp>
        <p:nvSpPr>
          <p:cNvPr id="14" name="Right Arrow 13"/>
          <p:cNvSpPr/>
          <p:nvPr/>
        </p:nvSpPr>
        <p:spPr bwMode="auto">
          <a:xfrm rot="20370831">
            <a:off x="3216310" y="1023346"/>
            <a:ext cx="2690772" cy="461796"/>
          </a:xfrm>
          <a:prstGeom prst="rightArrow">
            <a:avLst/>
          </a:prstGeom>
          <a:gradFill flip="none" rotWithShape="1">
            <a:gsLst>
              <a:gs pos="52000">
                <a:schemeClr val="accent2"/>
              </a:gs>
              <a:gs pos="100000">
                <a:srgbClr val="FFFFFF"/>
              </a:gs>
            </a:gsLst>
            <a:lin ang="0" scaled="1"/>
            <a:tileRect/>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latin typeface="Arial" charset="0"/>
                <a:ea typeface="ＭＳ Ｐゴシック" pitchFamily="16" charset="-128"/>
                <a:cs typeface="ＭＳ Ｐゴシック" pitchFamily="-97" charset="-128"/>
              </a:rPr>
              <a:t>Monitoring Point on x-section</a:t>
            </a: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5" name="TextBox 14"/>
          <p:cNvSpPr txBox="1"/>
          <p:nvPr/>
        </p:nvSpPr>
        <p:spPr>
          <a:xfrm>
            <a:off x="372248" y="5220865"/>
            <a:ext cx="1542460" cy="474625"/>
          </a:xfrm>
          <a:prstGeom prst="rect">
            <a:avLst/>
          </a:prstGeom>
          <a:noFill/>
          <a:effectLst/>
        </p:spPr>
        <p:txBody>
          <a:bodyPr wrap="square" lIns="0" tIns="0" rIns="0" bIns="0" rtlCol="0">
            <a:noAutofit/>
          </a:bodyPr>
          <a:lstStyle/>
          <a:p>
            <a:pPr algn="ctr" eaLnBrk="0" fontAlgn="base" hangingPunct="0">
              <a:lnSpc>
                <a:spcPts val="1800"/>
              </a:lnSpc>
              <a:spcBef>
                <a:spcPct val="0"/>
              </a:spcBef>
              <a:spcAft>
                <a:spcPct val="0"/>
              </a:spcAft>
            </a:pPr>
            <a:r>
              <a:rPr lang="en-US" sz="1400" b="1" i="1" dirty="0" smtClean="0">
                <a:solidFill>
                  <a:srgbClr val="B996D5">
                    <a:lumMod val="75000"/>
                  </a:srgbClr>
                </a:solidFill>
                <a:latin typeface="Arial"/>
                <a:ea typeface="ＭＳ Ｐゴシック"/>
                <a:cs typeface="ＭＳ Ｐゴシック"/>
              </a:rPr>
              <a:t>Conversion Method</a:t>
            </a:r>
          </a:p>
        </p:txBody>
      </p:sp>
      <p:sp>
        <p:nvSpPr>
          <p:cNvPr id="342" name="TextBox 341"/>
          <p:cNvSpPr txBox="1"/>
          <p:nvPr/>
        </p:nvSpPr>
        <p:spPr>
          <a:xfrm>
            <a:off x="2052670" y="2127861"/>
            <a:ext cx="2039840" cy="309398"/>
          </a:xfrm>
          <a:prstGeom prst="rect">
            <a:avLst/>
          </a:prstGeom>
          <a:noFill/>
          <a:effectLst/>
        </p:spPr>
        <p:txBody>
          <a:bodyPr wrap="square" lIns="0" tIns="0" rIns="0" bIns="0" rtlCol="0">
            <a:noAutofit/>
          </a:bodyPr>
          <a:lstStyle/>
          <a:p>
            <a:pPr algn="ctr" eaLnBrk="0" fontAlgn="base" hangingPunct="0">
              <a:lnSpc>
                <a:spcPts val="1800"/>
              </a:lnSpc>
              <a:spcBef>
                <a:spcPct val="0"/>
              </a:spcBef>
              <a:spcAft>
                <a:spcPct val="0"/>
              </a:spcAft>
            </a:pPr>
            <a:r>
              <a:rPr lang="en-US" sz="1400" b="1" i="1" dirty="0" smtClean="0">
                <a:solidFill>
                  <a:srgbClr val="ED982D"/>
                </a:solidFill>
                <a:latin typeface="Arial" pitchFamily="34" charset="0"/>
                <a:ea typeface="ＭＳ Ｐゴシック"/>
                <a:cs typeface="ＭＳ Ｐゴシック"/>
              </a:rPr>
              <a:t>sampl</a:t>
            </a:r>
            <a:r>
              <a:rPr lang="en-US" sz="1400" b="1" i="1" u="sng" dirty="0" smtClean="0">
                <a:solidFill>
                  <a:srgbClr val="ED982D"/>
                </a:solidFill>
                <a:latin typeface="Arial" pitchFamily="34" charset="0"/>
                <a:ea typeface="ＭＳ Ｐゴシック"/>
                <a:cs typeface="ＭＳ Ｐゴシック"/>
              </a:rPr>
              <a:t>ing</a:t>
            </a:r>
            <a:r>
              <a:rPr lang="en-US" sz="1400" b="1" i="1" dirty="0" smtClean="0">
                <a:solidFill>
                  <a:srgbClr val="ED982D"/>
                </a:solidFill>
                <a:latin typeface="Arial" pitchFamily="34" charset="0"/>
                <a:ea typeface="ＭＳ Ｐゴシック"/>
                <a:cs typeface="ＭＳ Ｐゴシック"/>
              </a:rPr>
              <a:t> feature</a:t>
            </a:r>
            <a:endParaRPr lang="en-US" sz="1400" b="1" i="1" dirty="0" smtClean="0">
              <a:solidFill>
                <a:srgbClr val="ED982D"/>
              </a:solidFill>
              <a:latin typeface="Arial"/>
              <a:ea typeface="ＭＳ Ｐゴシック"/>
              <a:cs typeface="ＭＳ Ｐゴシック"/>
            </a:endParaRPr>
          </a:p>
        </p:txBody>
      </p:sp>
      <p:sp>
        <p:nvSpPr>
          <p:cNvPr id="159" name="Title 15"/>
          <p:cNvSpPr>
            <a:spLocks noGrp="1"/>
          </p:cNvSpPr>
          <p:nvPr>
            <p:ph type="title"/>
          </p:nvPr>
        </p:nvSpPr>
        <p:spPr>
          <a:xfrm>
            <a:off x="75469" y="-1"/>
            <a:ext cx="4497190" cy="1242063"/>
          </a:xfrm>
        </p:spPr>
        <p:txBody>
          <a:bodyPr/>
          <a:lstStyle/>
          <a:p>
            <a:r>
              <a:rPr lang="en-US" dirty="0" smtClean="0">
                <a:effectLst>
                  <a:outerShdw blurRad="50800" dist="38100" dir="2700000" algn="tl" rotWithShape="0">
                    <a:srgbClr val="000000">
                      <a:alpha val="43000"/>
                    </a:srgbClr>
                  </a:outerShdw>
                </a:effectLst>
                <a:latin typeface="Candara"/>
                <a:cs typeface="Candara"/>
              </a:rPr>
              <a:t>Going from discharge to stage height with simulated rating curves</a:t>
            </a:r>
            <a:endParaRPr lang="en-US" dirty="0">
              <a:effectLst>
                <a:outerShdw blurRad="50800" dist="38100" dir="2700000" algn="tl" rotWithShape="0">
                  <a:srgbClr val="000000">
                    <a:alpha val="43000"/>
                  </a:srgbClr>
                </a:outerShdw>
              </a:effectLst>
              <a:latin typeface="Candara"/>
              <a:cs typeface="Candara"/>
            </a:endParaRPr>
          </a:p>
        </p:txBody>
      </p:sp>
      <p:sp>
        <p:nvSpPr>
          <p:cNvPr id="155" name="Right Arrow 154"/>
          <p:cNvSpPr/>
          <p:nvPr/>
        </p:nvSpPr>
        <p:spPr bwMode="auto">
          <a:xfrm rot="21101346">
            <a:off x="3279610" y="4446176"/>
            <a:ext cx="2290541" cy="461796"/>
          </a:xfrm>
          <a:prstGeom prst="rightArrow">
            <a:avLst/>
          </a:prstGeom>
          <a:gradFill>
            <a:gsLst>
              <a:gs pos="0">
                <a:schemeClr val="accent1">
                  <a:lumMod val="60000"/>
                  <a:lumOff val="40000"/>
                </a:schemeClr>
              </a:gs>
              <a:gs pos="64000">
                <a:schemeClr val="accent1">
                  <a:tint val="50000"/>
                  <a:shade val="100000"/>
                  <a:satMod val="350000"/>
                </a:schemeClr>
              </a:gs>
              <a:gs pos="100000">
                <a:schemeClr val="bg1"/>
              </a:gs>
            </a:gsLst>
            <a:lin ang="84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latin typeface="Arial" charset="0"/>
                <a:ea typeface="ＭＳ Ｐゴシック" pitchFamily="16" charset="-128"/>
                <a:cs typeface="ＭＳ Ｐゴシック" pitchFamily="-97" charset="-128"/>
              </a:rPr>
              <a:t>(Stage, Discharge) tuples</a:t>
            </a: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58" name="TextBox 157"/>
          <p:cNvSpPr txBox="1"/>
          <p:nvPr/>
        </p:nvSpPr>
        <p:spPr>
          <a:xfrm>
            <a:off x="5930809" y="5671947"/>
            <a:ext cx="2959435" cy="187580"/>
          </a:xfrm>
          <a:prstGeom prst="rect">
            <a:avLst/>
          </a:prstGeom>
          <a:noFill/>
          <a:effectLst/>
        </p:spPr>
        <p:txBody>
          <a:bodyPr wrap="square" lIns="0" tIns="0" rIns="0" bIns="0" rtlCol="0">
            <a:noAutofit/>
          </a:bodyPr>
          <a:lstStyle/>
          <a:p>
            <a:pPr algn="r" defTabSz="457200">
              <a:defRPr/>
            </a:pPr>
            <a:r>
              <a:rPr lang="en-US" sz="1100" dirty="0"/>
              <a:t>Source: </a:t>
            </a:r>
            <a:r>
              <a:rPr lang="en-US" sz="1100" dirty="0" smtClean="0"/>
              <a:t>USGS</a:t>
            </a:r>
            <a:endParaRPr lang="en-US" sz="1100" dirty="0"/>
          </a:p>
          <a:p>
            <a:pPr algn="r"/>
            <a:endParaRPr lang="en-US" sz="1100" dirty="0"/>
          </a:p>
          <a:p>
            <a:pPr algn="r" eaLnBrk="0" hangingPunct="0">
              <a:lnSpc>
                <a:spcPts val="1800"/>
              </a:lnSpc>
            </a:pPr>
            <a:endParaRPr lang="en-US" sz="1100" b="1" dirty="0" smtClean="0"/>
          </a:p>
        </p:txBody>
      </p:sp>
    </p:spTree>
    <p:extLst>
      <p:ext uri="{BB962C8B-B14F-4D97-AF65-F5344CB8AC3E}">
        <p14:creationId xmlns:p14="http://schemas.microsoft.com/office/powerpoint/2010/main" val="306841807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220244"/>
          </a:xfrm>
        </p:spPr>
        <p:txBody>
          <a:bodyPr/>
          <a:lstStyle/>
          <a:p>
            <a:r>
              <a:rPr lang="en-US" dirty="0" smtClean="0"/>
              <a:t>Workflows</a:t>
            </a:r>
            <a:endParaRPr lang="en-US" dirty="0"/>
          </a:p>
        </p:txBody>
      </p:sp>
      <p:sp>
        <p:nvSpPr>
          <p:cNvPr id="6" name="Chevron 5"/>
          <p:cNvSpPr/>
          <p:nvPr/>
        </p:nvSpPr>
        <p:spPr>
          <a:xfrm rot="5400000">
            <a:off x="303136" y="1226793"/>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 name="TextBox 6"/>
          <p:cNvSpPr txBox="1"/>
          <p:nvPr/>
        </p:nvSpPr>
        <p:spPr>
          <a:xfrm>
            <a:off x="529207" y="1549125"/>
            <a:ext cx="1019875" cy="707886"/>
          </a:xfrm>
          <a:prstGeom prst="rect">
            <a:avLst/>
          </a:prstGeom>
          <a:noFill/>
        </p:spPr>
        <p:txBody>
          <a:bodyPr wrap="square" rtlCol="0">
            <a:spAutoFit/>
          </a:bodyPr>
          <a:lstStyle/>
          <a:p>
            <a:pPr algn="ctr"/>
            <a:r>
              <a:rPr lang="en-US" sz="2000" b="1" dirty="0" smtClean="0">
                <a:solidFill>
                  <a:srgbClr val="064573"/>
                </a:solidFill>
              </a:rPr>
              <a:t>Stage Height</a:t>
            </a:r>
            <a:endParaRPr lang="en-US" sz="2000" b="1" dirty="0">
              <a:solidFill>
                <a:srgbClr val="064573"/>
              </a:solidFill>
            </a:endParaRPr>
          </a:p>
        </p:txBody>
      </p:sp>
      <p:sp>
        <p:nvSpPr>
          <p:cNvPr id="8" name="Chevron 7"/>
          <p:cNvSpPr/>
          <p:nvPr/>
        </p:nvSpPr>
        <p:spPr>
          <a:xfrm rot="5400000">
            <a:off x="303136" y="2547291"/>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9" name="TextBox 8"/>
          <p:cNvSpPr txBox="1"/>
          <p:nvPr/>
        </p:nvSpPr>
        <p:spPr>
          <a:xfrm>
            <a:off x="384930" y="2917733"/>
            <a:ext cx="1289234" cy="707886"/>
          </a:xfrm>
          <a:prstGeom prst="rect">
            <a:avLst/>
          </a:prstGeom>
          <a:noFill/>
        </p:spPr>
        <p:txBody>
          <a:bodyPr wrap="square" rtlCol="0">
            <a:spAutoFit/>
          </a:bodyPr>
          <a:lstStyle/>
          <a:p>
            <a:pPr algn="ctr"/>
            <a:r>
              <a:rPr lang="en-US" sz="2000" b="1" dirty="0" smtClean="0">
                <a:solidFill>
                  <a:srgbClr val="064573"/>
                </a:solidFill>
              </a:rPr>
              <a:t>Discharge Value</a:t>
            </a:r>
            <a:endParaRPr lang="en-US" sz="2000" b="1" dirty="0">
              <a:solidFill>
                <a:srgbClr val="064573"/>
              </a:solidFill>
            </a:endParaRPr>
          </a:p>
        </p:txBody>
      </p:sp>
      <p:sp>
        <p:nvSpPr>
          <p:cNvPr id="10" name="Chevron 9"/>
          <p:cNvSpPr/>
          <p:nvPr/>
        </p:nvSpPr>
        <p:spPr>
          <a:xfrm rot="5400000">
            <a:off x="303136" y="3859807"/>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1" name="TextBox 10"/>
          <p:cNvSpPr txBox="1"/>
          <p:nvPr/>
        </p:nvSpPr>
        <p:spPr>
          <a:xfrm>
            <a:off x="384930" y="4230249"/>
            <a:ext cx="1289234" cy="707886"/>
          </a:xfrm>
          <a:prstGeom prst="rect">
            <a:avLst/>
          </a:prstGeom>
          <a:noFill/>
        </p:spPr>
        <p:txBody>
          <a:bodyPr wrap="square" rtlCol="0">
            <a:spAutoFit/>
          </a:bodyPr>
          <a:lstStyle/>
          <a:p>
            <a:pPr algn="ctr"/>
            <a:r>
              <a:rPr lang="en-US" sz="2000" b="1" dirty="0" smtClean="0">
                <a:solidFill>
                  <a:schemeClr val="accent3">
                    <a:lumMod val="50000"/>
                  </a:schemeClr>
                </a:solidFill>
              </a:rPr>
              <a:t>Rating Curve</a:t>
            </a:r>
            <a:endParaRPr lang="en-US" sz="2000" b="1" dirty="0">
              <a:solidFill>
                <a:schemeClr val="accent3">
                  <a:lumMod val="50000"/>
                </a:schemeClr>
              </a:solidFill>
            </a:endParaRPr>
          </a:p>
        </p:txBody>
      </p:sp>
      <p:sp>
        <p:nvSpPr>
          <p:cNvPr id="12" name="Chevron 11"/>
          <p:cNvSpPr/>
          <p:nvPr/>
        </p:nvSpPr>
        <p:spPr>
          <a:xfrm rot="5400000">
            <a:off x="240923" y="5215484"/>
            <a:ext cx="1586862"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3" name="TextBox 12"/>
          <p:cNvSpPr txBox="1"/>
          <p:nvPr/>
        </p:nvSpPr>
        <p:spPr>
          <a:xfrm>
            <a:off x="384930" y="5533336"/>
            <a:ext cx="1289234" cy="841256"/>
          </a:xfrm>
          <a:prstGeom prst="rect">
            <a:avLst/>
          </a:prstGeom>
          <a:noFill/>
        </p:spPr>
        <p:txBody>
          <a:bodyPr wrap="square" rtlCol="0">
            <a:spAutoFit/>
          </a:bodyPr>
          <a:lstStyle/>
          <a:p>
            <a:pPr algn="ctr">
              <a:lnSpc>
                <a:spcPct val="80000"/>
              </a:lnSpc>
            </a:pPr>
            <a:r>
              <a:rPr lang="en-US" sz="2000" b="1" dirty="0" smtClean="0">
                <a:solidFill>
                  <a:srgbClr val="064573"/>
                </a:solidFill>
              </a:rPr>
              <a:t>Discharge Time Series</a:t>
            </a:r>
            <a:endParaRPr lang="en-US" sz="2000" b="1" dirty="0">
              <a:solidFill>
                <a:srgbClr val="064573"/>
              </a:solidFill>
            </a:endParaRPr>
          </a:p>
        </p:txBody>
      </p:sp>
      <p:sp>
        <p:nvSpPr>
          <p:cNvPr id="14" name="TextBox 13"/>
          <p:cNvSpPr txBox="1"/>
          <p:nvPr/>
        </p:nvSpPr>
        <p:spPr>
          <a:xfrm>
            <a:off x="1674164" y="1327821"/>
            <a:ext cx="2655494" cy="646331"/>
          </a:xfrm>
          <a:prstGeom prst="rect">
            <a:avLst/>
          </a:prstGeom>
          <a:solidFill>
            <a:schemeClr val="tx1">
              <a:alpha val="54000"/>
            </a:schemeClr>
          </a:solidFill>
        </p:spPr>
        <p:txBody>
          <a:bodyPr wrap="square" rtlCol="0">
            <a:spAutoFit/>
          </a:bodyPr>
          <a:lstStyle/>
          <a:p>
            <a:r>
              <a:rPr lang="en-US" dirty="0" smtClean="0">
                <a:solidFill>
                  <a:srgbClr val="064573"/>
                </a:solidFill>
              </a:rPr>
              <a:t>Measured with water level recorder</a:t>
            </a:r>
            <a:endParaRPr lang="en-US" dirty="0">
              <a:solidFill>
                <a:srgbClr val="064573"/>
              </a:solidFill>
            </a:endParaRPr>
          </a:p>
        </p:txBody>
      </p:sp>
      <p:sp>
        <p:nvSpPr>
          <p:cNvPr id="15" name="TextBox 14"/>
          <p:cNvSpPr txBox="1"/>
          <p:nvPr/>
        </p:nvSpPr>
        <p:spPr>
          <a:xfrm>
            <a:off x="1674164" y="2427202"/>
            <a:ext cx="2655494" cy="923330"/>
          </a:xfrm>
          <a:prstGeom prst="rect">
            <a:avLst/>
          </a:prstGeom>
          <a:solidFill>
            <a:schemeClr val="tx1">
              <a:alpha val="49000"/>
            </a:schemeClr>
          </a:solidFill>
        </p:spPr>
        <p:txBody>
          <a:bodyPr wrap="square" rtlCol="0">
            <a:spAutoFit/>
          </a:bodyPr>
          <a:lstStyle/>
          <a:p>
            <a:r>
              <a:rPr lang="en-US" dirty="0" smtClean="0">
                <a:solidFill>
                  <a:srgbClr val="064573"/>
                </a:solidFill>
              </a:rPr>
              <a:t>Measured with stream flow meter at a point in time</a:t>
            </a:r>
            <a:endParaRPr lang="en-US" dirty="0">
              <a:solidFill>
                <a:srgbClr val="064573"/>
              </a:solidFill>
            </a:endParaRPr>
          </a:p>
        </p:txBody>
      </p:sp>
      <p:sp>
        <p:nvSpPr>
          <p:cNvPr id="16" name="TextBox 15"/>
          <p:cNvSpPr txBox="1"/>
          <p:nvPr/>
        </p:nvSpPr>
        <p:spPr>
          <a:xfrm>
            <a:off x="1674163" y="3729909"/>
            <a:ext cx="2655495" cy="923330"/>
          </a:xfrm>
          <a:prstGeom prst="rect">
            <a:avLst/>
          </a:prstGeom>
          <a:solidFill>
            <a:schemeClr val="tx1">
              <a:alpha val="50000"/>
            </a:schemeClr>
          </a:solidFill>
        </p:spPr>
        <p:txBody>
          <a:bodyPr wrap="square" rtlCol="0">
            <a:spAutoFit/>
          </a:bodyPr>
          <a:lstStyle/>
          <a:p>
            <a:r>
              <a:rPr lang="en-US" dirty="0" smtClean="0">
                <a:solidFill>
                  <a:srgbClr val="064573"/>
                </a:solidFill>
              </a:rPr>
              <a:t>Derived from stage vs. discharge measurements over time at cross-section</a:t>
            </a:r>
            <a:endParaRPr lang="en-US" dirty="0">
              <a:solidFill>
                <a:srgbClr val="064573"/>
              </a:solidFill>
            </a:endParaRPr>
          </a:p>
        </p:txBody>
      </p:sp>
      <p:sp>
        <p:nvSpPr>
          <p:cNvPr id="17" name="TextBox 16"/>
          <p:cNvSpPr txBox="1"/>
          <p:nvPr/>
        </p:nvSpPr>
        <p:spPr>
          <a:xfrm>
            <a:off x="1674164" y="5023373"/>
            <a:ext cx="2655495" cy="923330"/>
          </a:xfrm>
          <a:prstGeom prst="rect">
            <a:avLst/>
          </a:prstGeom>
          <a:solidFill>
            <a:schemeClr val="tx1">
              <a:alpha val="54000"/>
            </a:schemeClr>
          </a:solidFill>
        </p:spPr>
        <p:txBody>
          <a:bodyPr wrap="square" rtlCol="0">
            <a:spAutoFit/>
          </a:bodyPr>
          <a:lstStyle/>
          <a:p>
            <a:r>
              <a:rPr lang="en-US" dirty="0" smtClean="0">
                <a:solidFill>
                  <a:srgbClr val="064573"/>
                </a:solidFill>
              </a:rPr>
              <a:t>Apply rating curve to convert stage height to discharge </a:t>
            </a:r>
            <a:r>
              <a:rPr lang="en-US" dirty="0">
                <a:solidFill>
                  <a:srgbClr val="064573"/>
                </a:solidFill>
              </a:rPr>
              <a:t>time series </a:t>
            </a:r>
          </a:p>
        </p:txBody>
      </p:sp>
      <p:sp>
        <p:nvSpPr>
          <p:cNvPr id="23" name="TextBox 22"/>
          <p:cNvSpPr txBox="1"/>
          <p:nvPr/>
        </p:nvSpPr>
        <p:spPr>
          <a:xfrm>
            <a:off x="77043" y="1475786"/>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1</a:t>
            </a:r>
            <a:endParaRPr lang="en-US" sz="2800" b="1" dirty="0">
              <a:solidFill>
                <a:schemeClr val="accent1">
                  <a:lumMod val="60000"/>
                  <a:lumOff val="40000"/>
                </a:schemeClr>
              </a:solidFill>
            </a:endParaRPr>
          </a:p>
        </p:txBody>
      </p:sp>
      <p:sp>
        <p:nvSpPr>
          <p:cNvPr id="24" name="TextBox 23"/>
          <p:cNvSpPr txBox="1"/>
          <p:nvPr/>
        </p:nvSpPr>
        <p:spPr>
          <a:xfrm>
            <a:off x="37085" y="2827312"/>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2</a:t>
            </a:r>
            <a:endParaRPr lang="en-US" sz="2800" b="1" dirty="0">
              <a:solidFill>
                <a:schemeClr val="accent1">
                  <a:lumMod val="60000"/>
                  <a:lumOff val="40000"/>
                </a:schemeClr>
              </a:solidFill>
            </a:endParaRPr>
          </a:p>
        </p:txBody>
      </p:sp>
      <p:sp>
        <p:nvSpPr>
          <p:cNvPr id="25" name="TextBox 24"/>
          <p:cNvSpPr txBox="1"/>
          <p:nvPr/>
        </p:nvSpPr>
        <p:spPr>
          <a:xfrm>
            <a:off x="37085" y="4140270"/>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3</a:t>
            </a:r>
            <a:endParaRPr lang="en-US" sz="2800" b="1" dirty="0">
              <a:solidFill>
                <a:schemeClr val="accent1">
                  <a:lumMod val="60000"/>
                  <a:lumOff val="40000"/>
                </a:schemeClr>
              </a:solidFill>
            </a:endParaRPr>
          </a:p>
        </p:txBody>
      </p:sp>
      <p:sp>
        <p:nvSpPr>
          <p:cNvPr id="26" name="TextBox 25"/>
          <p:cNvSpPr txBox="1"/>
          <p:nvPr/>
        </p:nvSpPr>
        <p:spPr>
          <a:xfrm>
            <a:off x="37085" y="5392705"/>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4</a:t>
            </a:r>
            <a:endParaRPr lang="en-US" sz="2800" b="1" dirty="0">
              <a:solidFill>
                <a:schemeClr val="accent1">
                  <a:lumMod val="60000"/>
                  <a:lumOff val="40000"/>
                </a:schemeClr>
              </a:solidFill>
            </a:endParaRPr>
          </a:p>
        </p:txBody>
      </p:sp>
      <p:sp>
        <p:nvSpPr>
          <p:cNvPr id="27" name="Chevron 26"/>
          <p:cNvSpPr/>
          <p:nvPr/>
        </p:nvSpPr>
        <p:spPr>
          <a:xfrm rot="16200000">
            <a:off x="7355552" y="855221"/>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8" name="TextBox 27"/>
          <p:cNvSpPr txBox="1"/>
          <p:nvPr/>
        </p:nvSpPr>
        <p:spPr>
          <a:xfrm>
            <a:off x="7562381" y="931474"/>
            <a:ext cx="1019875" cy="707886"/>
          </a:xfrm>
          <a:prstGeom prst="rect">
            <a:avLst/>
          </a:prstGeom>
          <a:noFill/>
        </p:spPr>
        <p:txBody>
          <a:bodyPr wrap="square" rtlCol="0">
            <a:spAutoFit/>
          </a:bodyPr>
          <a:lstStyle/>
          <a:p>
            <a:pPr algn="ctr"/>
            <a:r>
              <a:rPr lang="en-US" sz="2000" b="1" dirty="0" smtClean="0">
                <a:solidFill>
                  <a:srgbClr val="064573"/>
                </a:solidFill>
              </a:rPr>
              <a:t>Flood</a:t>
            </a:r>
            <a:br>
              <a:rPr lang="en-US" sz="2000" b="1" dirty="0" smtClean="0">
                <a:solidFill>
                  <a:srgbClr val="064573"/>
                </a:solidFill>
              </a:rPr>
            </a:br>
            <a:r>
              <a:rPr lang="en-US" sz="2000" b="1" dirty="0" smtClean="0">
                <a:solidFill>
                  <a:srgbClr val="064573"/>
                </a:solidFill>
              </a:rPr>
              <a:t>Maps</a:t>
            </a:r>
            <a:endParaRPr lang="en-US" sz="2000" b="1" dirty="0">
              <a:solidFill>
                <a:srgbClr val="064573"/>
              </a:solidFill>
            </a:endParaRPr>
          </a:p>
        </p:txBody>
      </p:sp>
      <p:sp>
        <p:nvSpPr>
          <p:cNvPr id="29" name="Chevron 28"/>
          <p:cNvSpPr/>
          <p:nvPr/>
        </p:nvSpPr>
        <p:spPr>
          <a:xfrm rot="16200000">
            <a:off x="7355552" y="2031389"/>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0" name="TextBox 29"/>
          <p:cNvSpPr txBox="1"/>
          <p:nvPr/>
        </p:nvSpPr>
        <p:spPr>
          <a:xfrm>
            <a:off x="7437346" y="2084305"/>
            <a:ext cx="1289234" cy="841256"/>
          </a:xfrm>
          <a:prstGeom prst="rect">
            <a:avLst/>
          </a:prstGeom>
          <a:noFill/>
        </p:spPr>
        <p:txBody>
          <a:bodyPr wrap="square" rtlCol="0">
            <a:spAutoFit/>
          </a:bodyPr>
          <a:lstStyle/>
          <a:p>
            <a:pPr algn="ctr">
              <a:lnSpc>
                <a:spcPct val="80000"/>
              </a:lnSpc>
            </a:pPr>
            <a:r>
              <a:rPr lang="en-US" sz="2000" b="1" dirty="0" smtClean="0">
                <a:solidFill>
                  <a:srgbClr val="064573"/>
                </a:solidFill>
              </a:rPr>
              <a:t>Stage</a:t>
            </a:r>
            <a:br>
              <a:rPr lang="en-US" sz="2000" b="1" dirty="0" smtClean="0">
                <a:solidFill>
                  <a:srgbClr val="064573"/>
                </a:solidFill>
              </a:rPr>
            </a:br>
            <a:r>
              <a:rPr lang="en-US" sz="2000" b="1" dirty="0" smtClean="0">
                <a:solidFill>
                  <a:srgbClr val="064573"/>
                </a:solidFill>
              </a:rPr>
              <a:t>Time Series</a:t>
            </a:r>
            <a:endParaRPr lang="en-US" sz="2000" b="1" dirty="0">
              <a:solidFill>
                <a:srgbClr val="064573"/>
              </a:solidFill>
            </a:endParaRPr>
          </a:p>
        </p:txBody>
      </p:sp>
      <p:sp>
        <p:nvSpPr>
          <p:cNvPr id="31" name="Chevron 30"/>
          <p:cNvSpPr/>
          <p:nvPr/>
        </p:nvSpPr>
        <p:spPr>
          <a:xfrm rot="16200000">
            <a:off x="7355552" y="3266929"/>
            <a:ext cx="1462437"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2" name="TextBox 31"/>
          <p:cNvSpPr txBox="1"/>
          <p:nvPr/>
        </p:nvSpPr>
        <p:spPr>
          <a:xfrm>
            <a:off x="7447273" y="3389020"/>
            <a:ext cx="1289234" cy="707886"/>
          </a:xfrm>
          <a:prstGeom prst="rect">
            <a:avLst/>
          </a:prstGeom>
          <a:noFill/>
        </p:spPr>
        <p:txBody>
          <a:bodyPr wrap="square" rtlCol="0">
            <a:spAutoFit/>
          </a:bodyPr>
          <a:lstStyle/>
          <a:p>
            <a:pPr algn="ctr"/>
            <a:r>
              <a:rPr lang="en-US" sz="2000" b="1" dirty="0" smtClean="0">
                <a:solidFill>
                  <a:srgbClr val="064573"/>
                </a:solidFill>
              </a:rPr>
              <a:t>Rating Curve</a:t>
            </a:r>
            <a:endParaRPr lang="en-US" sz="2000" b="1" dirty="0">
              <a:solidFill>
                <a:srgbClr val="064573"/>
              </a:solidFill>
            </a:endParaRPr>
          </a:p>
        </p:txBody>
      </p:sp>
      <p:sp>
        <p:nvSpPr>
          <p:cNvPr id="33" name="Chevron 32"/>
          <p:cNvSpPr/>
          <p:nvPr/>
        </p:nvSpPr>
        <p:spPr>
          <a:xfrm rot="16200000">
            <a:off x="7218203" y="4697743"/>
            <a:ext cx="1737136" cy="120264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4" name="TextBox 33"/>
          <p:cNvSpPr txBox="1"/>
          <p:nvPr/>
        </p:nvSpPr>
        <p:spPr>
          <a:xfrm>
            <a:off x="7437346" y="4844238"/>
            <a:ext cx="1289234" cy="841256"/>
          </a:xfrm>
          <a:prstGeom prst="rect">
            <a:avLst/>
          </a:prstGeom>
          <a:noFill/>
        </p:spPr>
        <p:txBody>
          <a:bodyPr wrap="square" rtlCol="0">
            <a:spAutoFit/>
          </a:bodyPr>
          <a:lstStyle/>
          <a:p>
            <a:pPr algn="ctr">
              <a:lnSpc>
                <a:spcPct val="80000"/>
              </a:lnSpc>
            </a:pPr>
            <a:r>
              <a:rPr lang="en-US" sz="2000" b="1" dirty="0" smtClean="0">
                <a:solidFill>
                  <a:srgbClr val="064573"/>
                </a:solidFill>
              </a:rPr>
              <a:t>Discharge Time Series</a:t>
            </a:r>
            <a:endParaRPr lang="en-US" sz="2000" b="1" dirty="0">
              <a:solidFill>
                <a:srgbClr val="064573"/>
              </a:solidFill>
            </a:endParaRPr>
          </a:p>
        </p:txBody>
      </p:sp>
      <p:sp>
        <p:nvSpPr>
          <p:cNvPr id="35" name="TextBox 34"/>
          <p:cNvSpPr txBox="1"/>
          <p:nvPr/>
        </p:nvSpPr>
        <p:spPr>
          <a:xfrm>
            <a:off x="4743286" y="1327821"/>
            <a:ext cx="2655494" cy="646331"/>
          </a:xfrm>
          <a:prstGeom prst="rect">
            <a:avLst/>
          </a:prstGeom>
          <a:solidFill>
            <a:schemeClr val="tx1"/>
          </a:solidFill>
        </p:spPr>
        <p:txBody>
          <a:bodyPr wrap="square" rtlCol="0">
            <a:spAutoFit/>
          </a:bodyPr>
          <a:lstStyle/>
          <a:p>
            <a:pPr algn="r"/>
            <a:r>
              <a:rPr lang="en-US" dirty="0" smtClean="0">
                <a:solidFill>
                  <a:srgbClr val="064573"/>
                </a:solidFill>
              </a:rPr>
              <a:t>Extent of inundation modeled in GIS</a:t>
            </a:r>
            <a:endParaRPr lang="en-US" dirty="0">
              <a:solidFill>
                <a:srgbClr val="064573"/>
              </a:solidFill>
            </a:endParaRPr>
          </a:p>
        </p:txBody>
      </p:sp>
      <p:sp>
        <p:nvSpPr>
          <p:cNvPr id="36" name="TextBox 35"/>
          <p:cNvSpPr txBox="1"/>
          <p:nvPr/>
        </p:nvSpPr>
        <p:spPr>
          <a:xfrm>
            <a:off x="4743286" y="2427202"/>
            <a:ext cx="2655494" cy="923330"/>
          </a:xfrm>
          <a:prstGeom prst="rect">
            <a:avLst/>
          </a:prstGeom>
          <a:solidFill>
            <a:schemeClr val="tx1"/>
          </a:solidFill>
        </p:spPr>
        <p:txBody>
          <a:bodyPr wrap="square" rtlCol="0">
            <a:spAutoFit/>
          </a:bodyPr>
          <a:lstStyle/>
          <a:p>
            <a:pPr algn="r"/>
            <a:r>
              <a:rPr lang="en-US" dirty="0" smtClean="0">
                <a:solidFill>
                  <a:srgbClr val="064573"/>
                </a:solidFill>
              </a:rPr>
              <a:t>Apply rating curve to convert discharge to stage height time series</a:t>
            </a:r>
            <a:endParaRPr lang="en-US" dirty="0">
              <a:solidFill>
                <a:srgbClr val="064573"/>
              </a:solidFill>
            </a:endParaRPr>
          </a:p>
        </p:txBody>
      </p:sp>
      <p:sp>
        <p:nvSpPr>
          <p:cNvPr id="37" name="TextBox 36"/>
          <p:cNvSpPr txBox="1"/>
          <p:nvPr/>
        </p:nvSpPr>
        <p:spPr>
          <a:xfrm>
            <a:off x="4743285" y="3729909"/>
            <a:ext cx="2655495" cy="923330"/>
          </a:xfrm>
          <a:prstGeom prst="rect">
            <a:avLst/>
          </a:prstGeom>
          <a:solidFill>
            <a:schemeClr val="tx1">
              <a:alpha val="51000"/>
            </a:schemeClr>
          </a:solidFill>
        </p:spPr>
        <p:txBody>
          <a:bodyPr wrap="square" rtlCol="0">
            <a:spAutoFit/>
          </a:bodyPr>
          <a:lstStyle/>
          <a:p>
            <a:pPr algn="r"/>
            <a:r>
              <a:rPr lang="en-US" dirty="0">
                <a:solidFill>
                  <a:srgbClr val="064573"/>
                </a:solidFill>
              </a:rPr>
              <a:t>Produced by hydraulic models &amp; associated with cross-sections</a:t>
            </a:r>
          </a:p>
        </p:txBody>
      </p:sp>
      <p:sp>
        <p:nvSpPr>
          <p:cNvPr id="38" name="TextBox 37"/>
          <p:cNvSpPr txBox="1"/>
          <p:nvPr/>
        </p:nvSpPr>
        <p:spPr>
          <a:xfrm>
            <a:off x="4743286" y="5023373"/>
            <a:ext cx="2655495" cy="646331"/>
          </a:xfrm>
          <a:prstGeom prst="rect">
            <a:avLst/>
          </a:prstGeom>
          <a:solidFill>
            <a:schemeClr val="tx1">
              <a:alpha val="54000"/>
            </a:schemeClr>
          </a:solidFill>
        </p:spPr>
        <p:txBody>
          <a:bodyPr wrap="square" rtlCol="0">
            <a:spAutoFit/>
          </a:bodyPr>
          <a:lstStyle/>
          <a:p>
            <a:pPr algn="r"/>
            <a:r>
              <a:rPr lang="en-US" dirty="0" smtClean="0">
                <a:solidFill>
                  <a:srgbClr val="064573"/>
                </a:solidFill>
              </a:rPr>
              <a:t>Modeled by NFIE-Hydro for every </a:t>
            </a:r>
            <a:r>
              <a:rPr lang="en-US" dirty="0" err="1" smtClean="0">
                <a:solidFill>
                  <a:srgbClr val="064573"/>
                </a:solidFill>
              </a:rPr>
              <a:t>NHDPlus</a:t>
            </a:r>
            <a:r>
              <a:rPr lang="en-US" dirty="0" smtClean="0">
                <a:solidFill>
                  <a:srgbClr val="064573"/>
                </a:solidFill>
              </a:rPr>
              <a:t> Reach</a:t>
            </a:r>
            <a:endParaRPr lang="en-US" dirty="0">
              <a:solidFill>
                <a:srgbClr val="064573"/>
              </a:solidFill>
            </a:endParaRPr>
          </a:p>
        </p:txBody>
      </p:sp>
      <p:grpSp>
        <p:nvGrpSpPr>
          <p:cNvPr id="43" name="Group 42"/>
          <p:cNvGrpSpPr/>
          <p:nvPr/>
        </p:nvGrpSpPr>
        <p:grpSpPr>
          <a:xfrm>
            <a:off x="8726580" y="1183494"/>
            <a:ext cx="347845" cy="4440139"/>
            <a:chOff x="4366599" y="1475786"/>
            <a:chExt cx="347845" cy="4440139"/>
          </a:xfrm>
        </p:grpSpPr>
        <p:sp>
          <p:nvSpPr>
            <p:cNvPr id="39" name="TextBox 38"/>
            <p:cNvSpPr txBox="1"/>
            <p:nvPr/>
          </p:nvSpPr>
          <p:spPr>
            <a:xfrm>
              <a:off x="4406557" y="1475786"/>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8</a:t>
              </a:r>
              <a:endParaRPr lang="en-US" sz="2800" b="1" dirty="0">
                <a:solidFill>
                  <a:schemeClr val="accent1">
                    <a:lumMod val="60000"/>
                    <a:lumOff val="40000"/>
                  </a:schemeClr>
                </a:solidFill>
              </a:endParaRPr>
            </a:p>
          </p:txBody>
        </p:sp>
        <p:sp>
          <p:nvSpPr>
            <p:cNvPr id="40" name="TextBox 39"/>
            <p:cNvSpPr txBox="1"/>
            <p:nvPr/>
          </p:nvSpPr>
          <p:spPr>
            <a:xfrm>
              <a:off x="4366599" y="2827312"/>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7</a:t>
              </a:r>
              <a:endParaRPr lang="en-US" sz="2800" b="1" dirty="0">
                <a:solidFill>
                  <a:schemeClr val="accent1">
                    <a:lumMod val="60000"/>
                    <a:lumOff val="40000"/>
                  </a:schemeClr>
                </a:solidFill>
              </a:endParaRPr>
            </a:p>
          </p:txBody>
        </p:sp>
        <p:sp>
          <p:nvSpPr>
            <p:cNvPr id="41" name="TextBox 40"/>
            <p:cNvSpPr txBox="1"/>
            <p:nvPr/>
          </p:nvSpPr>
          <p:spPr>
            <a:xfrm>
              <a:off x="4366599" y="4140270"/>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6</a:t>
              </a:r>
              <a:endParaRPr lang="en-US" sz="2800" b="1" dirty="0">
                <a:solidFill>
                  <a:schemeClr val="accent1">
                    <a:lumMod val="60000"/>
                    <a:lumOff val="40000"/>
                  </a:schemeClr>
                </a:solidFill>
              </a:endParaRPr>
            </a:p>
          </p:txBody>
        </p:sp>
        <p:sp>
          <p:nvSpPr>
            <p:cNvPr id="42" name="TextBox 41"/>
            <p:cNvSpPr txBox="1"/>
            <p:nvPr/>
          </p:nvSpPr>
          <p:spPr>
            <a:xfrm>
              <a:off x="4366599" y="5392705"/>
              <a:ext cx="307887" cy="523220"/>
            </a:xfrm>
            <a:prstGeom prst="rect">
              <a:avLst/>
            </a:prstGeom>
            <a:noFill/>
          </p:spPr>
          <p:txBody>
            <a:bodyPr wrap="square" rtlCol="0" anchor="t">
              <a:spAutoFit/>
            </a:bodyPr>
            <a:lstStyle/>
            <a:p>
              <a:pPr algn="ctr"/>
              <a:r>
                <a:rPr lang="en-US" sz="2800" b="1" dirty="0" smtClean="0">
                  <a:solidFill>
                    <a:schemeClr val="accent1">
                      <a:lumMod val="60000"/>
                      <a:lumOff val="40000"/>
                    </a:schemeClr>
                  </a:solidFill>
                </a:rPr>
                <a:t>5</a:t>
              </a:r>
              <a:endParaRPr lang="en-US" sz="2800" b="1" dirty="0">
                <a:solidFill>
                  <a:schemeClr val="accent1">
                    <a:lumMod val="60000"/>
                    <a:lumOff val="40000"/>
                  </a:schemeClr>
                </a:solidFill>
              </a:endParaRPr>
            </a:p>
          </p:txBody>
        </p:sp>
      </p:grpSp>
      <p:sp>
        <p:nvSpPr>
          <p:cNvPr id="44" name="TextBox 43"/>
          <p:cNvSpPr txBox="1"/>
          <p:nvPr/>
        </p:nvSpPr>
        <p:spPr>
          <a:xfrm>
            <a:off x="1674164" y="6167632"/>
            <a:ext cx="2655494" cy="461665"/>
          </a:xfrm>
          <a:prstGeom prst="rect">
            <a:avLst/>
          </a:prstGeom>
          <a:noFill/>
        </p:spPr>
        <p:txBody>
          <a:bodyPr wrap="square" rtlCol="0">
            <a:spAutoFit/>
          </a:bodyPr>
          <a:lstStyle/>
          <a:p>
            <a:r>
              <a:rPr lang="en-US" sz="2400" dirty="0" smtClean="0"/>
              <a:t>Typical Case</a:t>
            </a:r>
            <a:endParaRPr lang="en-US" sz="2400" dirty="0"/>
          </a:p>
        </p:txBody>
      </p:sp>
      <p:sp>
        <p:nvSpPr>
          <p:cNvPr id="45" name="TextBox 44"/>
          <p:cNvSpPr txBox="1"/>
          <p:nvPr/>
        </p:nvSpPr>
        <p:spPr>
          <a:xfrm>
            <a:off x="4829956" y="6163188"/>
            <a:ext cx="2655494" cy="461665"/>
          </a:xfrm>
          <a:prstGeom prst="rect">
            <a:avLst/>
          </a:prstGeom>
          <a:noFill/>
        </p:spPr>
        <p:txBody>
          <a:bodyPr wrap="square" rtlCol="0">
            <a:spAutoFit/>
          </a:bodyPr>
          <a:lstStyle/>
          <a:p>
            <a:pPr algn="r"/>
            <a:r>
              <a:rPr lang="en-US" sz="2400" dirty="0" smtClean="0"/>
              <a:t>Flood Forecasting</a:t>
            </a:r>
            <a:endParaRPr lang="en-US" sz="2400" dirty="0"/>
          </a:p>
        </p:txBody>
      </p:sp>
    </p:spTree>
    <p:extLst>
      <p:ext uri="{BB962C8B-B14F-4D97-AF65-F5344CB8AC3E}">
        <p14:creationId xmlns:p14="http://schemas.microsoft.com/office/powerpoint/2010/main" val="1213222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prove water forecast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67956" y="575902"/>
            <a:ext cx="7630835" cy="484632"/>
          </a:xfrm>
        </p:spPr>
        <p:txBody>
          <a:bodyPr/>
          <a:lstStyle/>
          <a:p>
            <a:r>
              <a:rPr lang="en-US" sz="3600" dirty="0" smtClean="0">
                <a:solidFill>
                  <a:srgbClr val="000000"/>
                </a:solidFill>
                <a:effectLst>
                  <a:outerShdw blurRad="50800" dist="38100" dir="2700000" algn="tl" rotWithShape="0">
                    <a:srgbClr val="000000">
                      <a:alpha val="43000"/>
                    </a:srgbClr>
                  </a:outerShdw>
                </a:effectLst>
                <a:latin typeface="Candara"/>
                <a:cs typeface="Candara"/>
              </a:rPr>
              <a:t>Flood Stage and Inundation</a:t>
            </a:r>
            <a:endParaRPr lang="en-US" sz="3600" dirty="0">
              <a:solidFill>
                <a:srgbClr val="000000"/>
              </a:solidFill>
              <a:effectLst>
                <a:outerShdw blurRad="50800" dist="38100" dir="2700000" algn="tl" rotWithShape="0">
                  <a:srgbClr val="000000">
                    <a:alpha val="43000"/>
                  </a:srgbClr>
                </a:outerShdw>
              </a:effectLst>
              <a:latin typeface="Candara"/>
              <a:cs typeface="Candara"/>
            </a:endParaRPr>
          </a:p>
        </p:txBody>
      </p:sp>
    </p:spTree>
    <p:extLst>
      <p:ext uri="{BB962C8B-B14F-4D97-AF65-F5344CB8AC3E}">
        <p14:creationId xmlns:p14="http://schemas.microsoft.com/office/powerpoint/2010/main" val="7348651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nternet_map (wikipedia).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29809" y="180147"/>
            <a:ext cx="8636000" cy="1653988"/>
          </a:xfrm>
        </p:spPr>
        <p:txBody>
          <a:bodyPr/>
          <a:lstStyle/>
          <a:p>
            <a:r>
              <a:rPr lang="en-US" sz="4400" dirty="0" smtClean="0"/>
              <a:t>Data sharing occurs over the Web</a:t>
            </a:r>
            <a:endParaRPr lang="en-US" sz="4400" dirty="0"/>
          </a:p>
        </p:txBody>
      </p:sp>
      <p:sp>
        <p:nvSpPr>
          <p:cNvPr id="6" name="Text Box 6"/>
          <p:cNvSpPr txBox="1">
            <a:spLocks noChangeArrowheads="1"/>
          </p:cNvSpPr>
          <p:nvPr/>
        </p:nvSpPr>
        <p:spPr bwMode="auto">
          <a:xfrm>
            <a:off x="105830" y="5924958"/>
            <a:ext cx="498487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chemeClr val="tx1"/>
                </a:solidFill>
                <a:latin typeface="Tahoma" charset="0"/>
                <a:ea typeface="ＭＳ Ｐゴシック" charset="0"/>
                <a:cs typeface="ＭＳ Ｐゴシック" charset="0"/>
              </a:defRPr>
            </a:lvl1pPr>
            <a:lvl2pPr marL="37931725" indent="-37474525">
              <a:defRPr sz="1400" b="1">
                <a:solidFill>
                  <a:schemeClr val="tx1"/>
                </a:solidFill>
                <a:latin typeface="Tahoma" charset="0"/>
                <a:ea typeface="ＭＳ Ｐゴシック" charset="0"/>
              </a:defRPr>
            </a:lvl2pPr>
            <a:lvl3pPr>
              <a:defRPr sz="1400" b="1">
                <a:solidFill>
                  <a:schemeClr val="tx1"/>
                </a:solidFill>
                <a:latin typeface="Tahoma" charset="0"/>
                <a:ea typeface="ＭＳ Ｐゴシック" charset="0"/>
              </a:defRPr>
            </a:lvl3pPr>
            <a:lvl4pPr>
              <a:defRPr sz="1400" b="1">
                <a:solidFill>
                  <a:schemeClr val="tx1"/>
                </a:solidFill>
                <a:latin typeface="Tahoma" charset="0"/>
                <a:ea typeface="ＭＳ Ｐゴシック" charset="0"/>
              </a:defRPr>
            </a:lvl4pPr>
            <a:lvl5pPr>
              <a:defRPr sz="1400" b="1">
                <a:solidFill>
                  <a:schemeClr val="tx1"/>
                </a:solidFill>
                <a:latin typeface="Tahoma" charset="0"/>
                <a:ea typeface="ＭＳ Ｐゴシック" charset="0"/>
              </a:defRPr>
            </a:lvl5pPr>
            <a:lvl6pPr marL="457200" eaLnBrk="0" fontAlgn="base" hangingPunct="0">
              <a:spcBef>
                <a:spcPct val="0"/>
              </a:spcBef>
              <a:spcAft>
                <a:spcPct val="0"/>
              </a:spcAft>
              <a:defRPr sz="1400" b="1">
                <a:solidFill>
                  <a:schemeClr val="tx1"/>
                </a:solidFill>
                <a:latin typeface="Tahoma" charset="0"/>
                <a:ea typeface="ＭＳ Ｐゴシック" charset="0"/>
              </a:defRPr>
            </a:lvl6pPr>
            <a:lvl7pPr marL="914400" eaLnBrk="0" fontAlgn="base" hangingPunct="0">
              <a:spcBef>
                <a:spcPct val="0"/>
              </a:spcBef>
              <a:spcAft>
                <a:spcPct val="0"/>
              </a:spcAft>
              <a:defRPr sz="1400" b="1">
                <a:solidFill>
                  <a:schemeClr val="tx1"/>
                </a:solidFill>
                <a:latin typeface="Tahoma" charset="0"/>
                <a:ea typeface="ＭＳ Ｐゴシック" charset="0"/>
              </a:defRPr>
            </a:lvl7pPr>
            <a:lvl8pPr marL="1371600" eaLnBrk="0" fontAlgn="base" hangingPunct="0">
              <a:spcBef>
                <a:spcPct val="0"/>
              </a:spcBef>
              <a:spcAft>
                <a:spcPct val="0"/>
              </a:spcAft>
              <a:defRPr sz="1400" b="1">
                <a:solidFill>
                  <a:schemeClr val="tx1"/>
                </a:solidFill>
                <a:latin typeface="Tahoma" charset="0"/>
                <a:ea typeface="ＭＳ Ｐゴシック" charset="0"/>
              </a:defRPr>
            </a:lvl8pPr>
            <a:lvl9pPr marL="1828800" eaLnBrk="0" fontAlgn="base" hangingPunct="0">
              <a:spcBef>
                <a:spcPct val="0"/>
              </a:spcBef>
              <a:spcAft>
                <a:spcPct val="0"/>
              </a:spcAft>
              <a:defRPr sz="1400" b="1">
                <a:solidFill>
                  <a:schemeClr val="tx1"/>
                </a:solidFill>
                <a:latin typeface="Tahoma" charset="0"/>
                <a:ea typeface="ＭＳ Ｐゴシック" charset="0"/>
              </a:defRPr>
            </a:lvl9pPr>
          </a:lstStyle>
          <a:p>
            <a:r>
              <a:rPr lang="en-US" sz="2200" dirty="0">
                <a:solidFill>
                  <a:schemeClr val="accent3">
                    <a:lumMod val="40000"/>
                    <a:lumOff val="60000"/>
                  </a:schemeClr>
                </a:solidFill>
                <a:effectLst>
                  <a:outerShdw blurRad="101600" dist="63500" dir="2700000" algn="tl" rotWithShape="0">
                    <a:prstClr val="black">
                      <a:alpha val="75000"/>
                    </a:prstClr>
                  </a:outerShdw>
                </a:effectLst>
                <a:latin typeface="+mn-lt"/>
                <a:ea typeface="+mn-ea"/>
                <a:cs typeface="+mn-cs"/>
              </a:rPr>
              <a:t>OGC</a:t>
            </a:r>
            <a:r>
              <a:rPr lang="en-US" sz="2000" dirty="0">
                <a:solidFill>
                  <a:schemeClr val="accent3">
                    <a:lumMod val="40000"/>
                    <a:lumOff val="60000"/>
                  </a:schemeClr>
                </a:solidFill>
              </a:rPr>
              <a:t> </a:t>
            </a:r>
            <a:r>
              <a:rPr lang="en-US" sz="2200" dirty="0" smtClean="0">
                <a:solidFill>
                  <a:schemeClr val="accent3">
                    <a:lumMod val="40000"/>
                    <a:lumOff val="60000"/>
                  </a:schemeClr>
                </a:solidFill>
                <a:effectLst>
                  <a:outerShdw blurRad="101600" dist="63500" dir="2700000" algn="tl" rotWithShape="0">
                    <a:prstClr val="black">
                      <a:alpha val="75000"/>
                    </a:prstClr>
                  </a:outerShdw>
                </a:effectLst>
                <a:latin typeface="+mn-lt"/>
                <a:ea typeface="+mn-ea"/>
                <a:cs typeface="+mn-cs"/>
              </a:rPr>
              <a:t>Service Architecture, </a:t>
            </a:r>
            <a:r>
              <a:rPr lang="en-US" sz="2200" dirty="0">
                <a:solidFill>
                  <a:schemeClr val="accent3">
                    <a:lumMod val="40000"/>
                    <a:lumOff val="60000"/>
                  </a:schemeClr>
                </a:solidFill>
                <a:effectLst>
                  <a:outerShdw blurRad="101600" dist="63500" dir="2700000" algn="tl" rotWithShape="0">
                    <a:prstClr val="black">
                      <a:alpha val="75000"/>
                    </a:prstClr>
                  </a:outerShdw>
                </a:effectLst>
                <a:latin typeface="+mn-lt"/>
                <a:ea typeface="+mn-ea"/>
                <a:cs typeface="+mn-cs"/>
              </a:rPr>
              <a:t>AS Topic </a:t>
            </a:r>
            <a:r>
              <a:rPr lang="en-US" sz="2200" dirty="0" smtClean="0">
                <a:solidFill>
                  <a:schemeClr val="accent3">
                    <a:lumMod val="40000"/>
                    <a:lumOff val="60000"/>
                  </a:schemeClr>
                </a:solidFill>
                <a:effectLst>
                  <a:outerShdw blurRad="101600" dist="63500" dir="2700000" algn="tl" rotWithShape="0">
                    <a:prstClr val="black">
                      <a:alpha val="75000"/>
                    </a:prstClr>
                  </a:outerShdw>
                </a:effectLst>
                <a:latin typeface="+mn-lt"/>
                <a:ea typeface="+mn-ea"/>
                <a:cs typeface="+mn-cs"/>
              </a:rPr>
              <a:t>12, </a:t>
            </a:r>
            <a:endParaRPr lang="en-US" sz="2200" dirty="0">
              <a:solidFill>
                <a:schemeClr val="accent3">
                  <a:lumMod val="40000"/>
                  <a:lumOff val="60000"/>
                </a:schemeClr>
              </a:solidFill>
              <a:effectLst>
                <a:outerShdw blurRad="101600" dist="63500" dir="2700000" algn="tl" rotWithShape="0">
                  <a:prstClr val="black">
                    <a:alpha val="75000"/>
                  </a:prstClr>
                </a:outerShdw>
              </a:effectLst>
              <a:latin typeface="+mn-lt"/>
              <a:ea typeface="+mn-ea"/>
              <a:cs typeface="+mn-cs"/>
            </a:endParaRPr>
          </a:p>
          <a:p>
            <a:r>
              <a:rPr lang="en-US" sz="2200" dirty="0">
                <a:solidFill>
                  <a:schemeClr val="accent3">
                    <a:lumMod val="40000"/>
                    <a:lumOff val="60000"/>
                  </a:schemeClr>
                </a:solidFill>
                <a:effectLst>
                  <a:outerShdw blurRad="101600" dist="63500" dir="2700000" algn="tl" rotWithShape="0">
                    <a:prstClr val="black">
                      <a:alpha val="75000"/>
                    </a:prstClr>
                  </a:outerShdw>
                </a:effectLst>
                <a:latin typeface="+mn-lt"/>
                <a:ea typeface="+mn-ea"/>
                <a:cs typeface="+mn-cs"/>
              </a:rPr>
              <a:t>ISO </a:t>
            </a:r>
            <a:r>
              <a:rPr lang="en-US" sz="2200" dirty="0" smtClean="0">
                <a:solidFill>
                  <a:schemeClr val="accent3">
                    <a:lumMod val="40000"/>
                    <a:lumOff val="60000"/>
                  </a:schemeClr>
                </a:solidFill>
                <a:effectLst>
                  <a:outerShdw blurRad="101600" dist="63500" dir="2700000" algn="tl" rotWithShape="0">
                    <a:prstClr val="black">
                      <a:alpha val="75000"/>
                    </a:prstClr>
                  </a:outerShdw>
                </a:effectLst>
                <a:latin typeface="+mn-lt"/>
                <a:ea typeface="+mn-ea"/>
                <a:cs typeface="+mn-cs"/>
              </a:rPr>
              <a:t>19119 Services</a:t>
            </a:r>
            <a:endParaRPr lang="en-US" sz="2200" dirty="0">
              <a:solidFill>
                <a:schemeClr val="accent3">
                  <a:lumMod val="40000"/>
                  <a:lumOff val="60000"/>
                </a:schemeClr>
              </a:solidFill>
              <a:effectLst>
                <a:outerShdw blurRad="101600" dist="63500" dir="2700000" algn="tl" rotWithShape="0">
                  <a:prstClr val="black">
                    <a:alpha val="75000"/>
                  </a:prstClr>
                </a:outerShdw>
              </a:effectLst>
              <a:latin typeface="+mn-lt"/>
              <a:ea typeface="+mn-ea"/>
              <a:cs typeface="+mn-cs"/>
            </a:endParaRPr>
          </a:p>
        </p:txBody>
      </p:sp>
    </p:spTree>
    <p:extLst>
      <p:ext uri="{BB962C8B-B14F-4D97-AF65-F5344CB8AC3E}">
        <p14:creationId xmlns:p14="http://schemas.microsoft.com/office/powerpoint/2010/main" val="399875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idx="4294967295"/>
          </p:nvPr>
        </p:nvSpPr>
        <p:spPr>
          <a:xfrm>
            <a:off x="346075" y="152400"/>
            <a:ext cx="8458200" cy="685800"/>
          </a:xfrm>
        </p:spPr>
        <p:txBody>
          <a:bodyPr/>
          <a:lstStyle/>
          <a:p>
            <a:r>
              <a:rPr lang="en-US" sz="4400" dirty="0">
                <a:solidFill>
                  <a:srgbClr val="000000"/>
                </a:solidFill>
                <a:ea typeface="ＭＳ Ｐゴシック" charset="0"/>
                <a:cs typeface="ＭＳ Ｐゴシック" charset="0"/>
              </a:rPr>
              <a:t>Sensor Web Enablement</a:t>
            </a:r>
            <a:endParaRPr lang="en-US" sz="6600" dirty="0">
              <a:solidFill>
                <a:srgbClr val="000000"/>
              </a:solidFill>
              <a:ea typeface="ＭＳ Ｐゴシック" charset="0"/>
              <a:cs typeface="ＭＳ Ｐゴシック" charset="0"/>
            </a:endParaRPr>
          </a:p>
        </p:txBody>
      </p:sp>
      <p:sp>
        <p:nvSpPr>
          <p:cNvPr id="51203" name="Rectangle 3"/>
          <p:cNvSpPr>
            <a:spLocks noChangeArrowheads="1"/>
          </p:cNvSpPr>
          <p:nvPr/>
        </p:nvSpPr>
        <p:spPr bwMode="auto">
          <a:xfrm>
            <a:off x="2057400" y="19431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51204" name="Group 4"/>
          <p:cNvGrpSpPr>
            <a:grpSpLocks/>
          </p:cNvGrpSpPr>
          <p:nvPr/>
        </p:nvGrpSpPr>
        <p:grpSpPr bwMode="auto">
          <a:xfrm>
            <a:off x="609600" y="1219200"/>
            <a:ext cx="8188325" cy="4838700"/>
            <a:chOff x="388" y="768"/>
            <a:chExt cx="5158" cy="3048"/>
          </a:xfrm>
        </p:grpSpPr>
        <p:pic>
          <p:nvPicPr>
            <p:cNvPr id="51207" name="Picture 5" descr="Fig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8" y="768"/>
              <a:ext cx="5158" cy="3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6" descr="j0189249"/>
            <p:cNvPicPr>
              <a:picLocks noChangeAspect="1" noChangeArrowheads="1" noCrop="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416" y="1776"/>
              <a:ext cx="624" cy="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 Box 6"/>
          <p:cNvSpPr txBox="1">
            <a:spLocks noChangeArrowheads="1"/>
          </p:cNvSpPr>
          <p:nvPr/>
        </p:nvSpPr>
        <p:spPr bwMode="auto">
          <a:xfrm>
            <a:off x="141107" y="6037262"/>
            <a:ext cx="929055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chemeClr val="tx1"/>
                </a:solidFill>
                <a:latin typeface="Tahoma" charset="0"/>
                <a:ea typeface="ＭＳ Ｐゴシック" charset="0"/>
                <a:cs typeface="ＭＳ Ｐゴシック" charset="0"/>
              </a:defRPr>
            </a:lvl1pPr>
            <a:lvl2pPr marL="37931725" indent="-37474525">
              <a:defRPr sz="1400" b="1">
                <a:solidFill>
                  <a:schemeClr val="tx1"/>
                </a:solidFill>
                <a:latin typeface="Tahoma" charset="0"/>
                <a:ea typeface="ＭＳ Ｐゴシック" charset="0"/>
              </a:defRPr>
            </a:lvl2pPr>
            <a:lvl3pPr>
              <a:defRPr sz="1400" b="1">
                <a:solidFill>
                  <a:schemeClr val="tx1"/>
                </a:solidFill>
                <a:latin typeface="Tahoma" charset="0"/>
                <a:ea typeface="ＭＳ Ｐゴシック" charset="0"/>
              </a:defRPr>
            </a:lvl3pPr>
            <a:lvl4pPr>
              <a:defRPr sz="1400" b="1">
                <a:solidFill>
                  <a:schemeClr val="tx1"/>
                </a:solidFill>
                <a:latin typeface="Tahoma" charset="0"/>
                <a:ea typeface="ＭＳ Ｐゴシック" charset="0"/>
              </a:defRPr>
            </a:lvl4pPr>
            <a:lvl5pPr>
              <a:defRPr sz="1400" b="1">
                <a:solidFill>
                  <a:schemeClr val="tx1"/>
                </a:solidFill>
                <a:latin typeface="Tahoma" charset="0"/>
                <a:ea typeface="ＭＳ Ｐゴシック" charset="0"/>
              </a:defRPr>
            </a:lvl5pPr>
            <a:lvl6pPr marL="457200" eaLnBrk="0" fontAlgn="base" hangingPunct="0">
              <a:spcBef>
                <a:spcPct val="0"/>
              </a:spcBef>
              <a:spcAft>
                <a:spcPct val="0"/>
              </a:spcAft>
              <a:defRPr sz="1400" b="1">
                <a:solidFill>
                  <a:schemeClr val="tx1"/>
                </a:solidFill>
                <a:latin typeface="Tahoma" charset="0"/>
                <a:ea typeface="ＭＳ Ｐゴシック" charset="0"/>
              </a:defRPr>
            </a:lvl6pPr>
            <a:lvl7pPr marL="914400" eaLnBrk="0" fontAlgn="base" hangingPunct="0">
              <a:spcBef>
                <a:spcPct val="0"/>
              </a:spcBef>
              <a:spcAft>
                <a:spcPct val="0"/>
              </a:spcAft>
              <a:defRPr sz="1400" b="1">
                <a:solidFill>
                  <a:schemeClr val="tx1"/>
                </a:solidFill>
                <a:latin typeface="Tahoma" charset="0"/>
                <a:ea typeface="ＭＳ Ｐゴシック" charset="0"/>
              </a:defRPr>
            </a:lvl7pPr>
            <a:lvl8pPr marL="1371600" eaLnBrk="0" fontAlgn="base" hangingPunct="0">
              <a:spcBef>
                <a:spcPct val="0"/>
              </a:spcBef>
              <a:spcAft>
                <a:spcPct val="0"/>
              </a:spcAft>
              <a:defRPr sz="1400" b="1">
                <a:solidFill>
                  <a:schemeClr val="tx1"/>
                </a:solidFill>
                <a:latin typeface="Tahoma" charset="0"/>
                <a:ea typeface="ＭＳ Ｐゴシック" charset="0"/>
              </a:defRPr>
            </a:lvl8pPr>
            <a:lvl9pPr marL="1828800" eaLnBrk="0" fontAlgn="base" hangingPunct="0">
              <a:spcBef>
                <a:spcPct val="0"/>
              </a:spcBef>
              <a:spcAft>
                <a:spcPct val="0"/>
              </a:spcAft>
              <a:defRPr sz="1400" b="1">
                <a:solidFill>
                  <a:schemeClr val="tx1"/>
                </a:solidFill>
                <a:latin typeface="Tahoma" charset="0"/>
                <a:ea typeface="ＭＳ Ｐゴシック" charset="0"/>
              </a:defRPr>
            </a:lvl9pPr>
          </a:lstStyle>
          <a:p>
            <a:r>
              <a:rPr lang="en-US" sz="2200" dirty="0">
                <a:solidFill>
                  <a:srgbClr val="0A68AD"/>
                </a:solidFill>
                <a:effectLst>
                  <a:outerShdw blurRad="101600" dist="63500" dir="2700000" algn="tl" rotWithShape="0">
                    <a:prstClr val="black">
                      <a:alpha val="75000"/>
                    </a:prstClr>
                  </a:outerShdw>
                </a:effectLst>
                <a:latin typeface="+mn-lt"/>
                <a:ea typeface="+mn-ea"/>
                <a:cs typeface="+mn-cs"/>
              </a:rPr>
              <a:t>OGC</a:t>
            </a:r>
            <a:r>
              <a:rPr lang="en-US" sz="1800" dirty="0">
                <a:solidFill>
                  <a:srgbClr val="0A68AD"/>
                </a:solidFill>
              </a:rPr>
              <a:t> </a:t>
            </a:r>
            <a:r>
              <a:rPr lang="en-US" sz="2200" dirty="0">
                <a:solidFill>
                  <a:srgbClr val="0A68AD"/>
                </a:solidFill>
                <a:effectLst>
                  <a:outerShdw blurRad="101600" dist="63500" dir="2700000" algn="tl" rotWithShape="0">
                    <a:prstClr val="black">
                      <a:alpha val="75000"/>
                    </a:prstClr>
                  </a:outerShdw>
                </a:effectLst>
                <a:latin typeface="+mn-lt"/>
                <a:ea typeface="+mn-ea"/>
                <a:cs typeface="+mn-cs"/>
              </a:rPr>
              <a:t>Observations &amp; Measurement (O&amp;M) AS Topic 13, ISO 19156, </a:t>
            </a:r>
          </a:p>
          <a:p>
            <a:r>
              <a:rPr lang="en-US" sz="1800" dirty="0">
                <a:solidFill>
                  <a:srgbClr val="0A68AD"/>
                </a:solidFill>
                <a:effectLst>
                  <a:outerShdw blurRad="101600" dist="63500" dir="2700000" algn="tl" rotWithShape="0">
                    <a:prstClr val="black">
                      <a:alpha val="75000"/>
                    </a:prstClr>
                  </a:outerShdw>
                </a:effectLst>
                <a:latin typeface="+mn-lt"/>
                <a:ea typeface="+mn-ea"/>
                <a:cs typeface="+mn-cs"/>
              </a:rPr>
              <a:t>Sensor Model Language (</a:t>
            </a:r>
            <a:r>
              <a:rPr lang="en-US" sz="1800" dirty="0" err="1">
                <a:solidFill>
                  <a:srgbClr val="0A68AD"/>
                </a:solidFill>
                <a:effectLst>
                  <a:outerShdw blurRad="101600" dist="63500" dir="2700000" algn="tl" rotWithShape="0">
                    <a:prstClr val="black">
                      <a:alpha val="75000"/>
                    </a:prstClr>
                  </a:outerShdw>
                </a:effectLst>
                <a:latin typeface="+mn-lt"/>
                <a:ea typeface="+mn-ea"/>
                <a:cs typeface="+mn-cs"/>
              </a:rPr>
              <a:t>SensorML</a:t>
            </a:r>
            <a:r>
              <a:rPr lang="en-US" sz="1800" dirty="0">
                <a:solidFill>
                  <a:srgbClr val="0A68AD"/>
                </a:solidFill>
                <a:effectLst>
                  <a:outerShdw blurRad="101600" dist="63500" dir="2700000" algn="tl" rotWithShape="0">
                    <a:prstClr val="black">
                      <a:alpha val="75000"/>
                    </a:prstClr>
                  </a:outerShdw>
                </a:effectLst>
                <a:latin typeface="+mn-lt"/>
                <a:ea typeface="+mn-ea"/>
                <a:cs typeface="+mn-cs"/>
              </a:rPr>
              <a:t>), Sensor Observation Service, Sensor Planning Service</a:t>
            </a:r>
          </a:p>
        </p:txBody>
      </p:sp>
    </p:spTree>
    <p:extLst>
      <p:ext uri="{BB962C8B-B14F-4D97-AF65-F5344CB8AC3E}">
        <p14:creationId xmlns:p14="http://schemas.microsoft.com/office/powerpoint/2010/main" val="226816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1166" y="3715454"/>
            <a:ext cx="2666063" cy="1790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5059" name="Rectangle 3"/>
          <p:cNvSpPr>
            <a:spLocks noChangeArrowheads="1"/>
          </p:cNvSpPr>
          <p:nvPr/>
        </p:nvSpPr>
        <p:spPr bwMode="auto">
          <a:xfrm>
            <a:off x="3581400" y="2286000"/>
            <a:ext cx="2057400" cy="1676400"/>
          </a:xfrm>
          <a:prstGeom prst="rect">
            <a:avLst/>
          </a:prstGeom>
          <a:solidFill>
            <a:srgbClr val="BBE0E3"/>
          </a:solidFill>
          <a:ln w="117360">
            <a:solidFill>
              <a:srgbClr val="A8A297"/>
            </a:solidFill>
            <a:miter lim="800000"/>
            <a:headEnd/>
            <a:tailEnd/>
          </a:ln>
        </p:spPr>
        <p:txBody>
          <a:bodyPr wrap="none" anchor="ctr"/>
          <a:lstStyle/>
          <a:p>
            <a:endParaRPr lang="en-US"/>
          </a:p>
        </p:txBody>
      </p:sp>
      <p:pic>
        <p:nvPicPr>
          <p:cNvPr id="1554436"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636963" y="2332038"/>
            <a:ext cx="195580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2" name="Group 5"/>
          <p:cNvGrpSpPr>
            <a:grpSpLocks/>
          </p:cNvGrpSpPr>
          <p:nvPr/>
        </p:nvGrpSpPr>
        <p:grpSpPr bwMode="auto">
          <a:xfrm>
            <a:off x="3962400" y="2438400"/>
            <a:ext cx="1370013" cy="1065213"/>
            <a:chOff x="2496" y="1536"/>
            <a:chExt cx="863" cy="671"/>
          </a:xfrm>
        </p:grpSpPr>
        <p:sp>
          <p:nvSpPr>
            <p:cNvPr id="45168" name="Freeform 6"/>
            <p:cNvSpPr>
              <a:spLocks noChangeArrowheads="1"/>
            </p:cNvSpPr>
            <p:nvPr/>
          </p:nvSpPr>
          <p:spPr bwMode="auto">
            <a:xfrm>
              <a:off x="2496" y="1536"/>
              <a:ext cx="864" cy="672"/>
            </a:xfrm>
            <a:custGeom>
              <a:avLst/>
              <a:gdLst>
                <a:gd name="T0" fmla="*/ 88559 w 567"/>
                <a:gd name="T1" fmla="*/ 803 h 540"/>
                <a:gd name="T2" fmla="*/ 86069 w 567"/>
                <a:gd name="T3" fmla="*/ 550 h 540"/>
                <a:gd name="T4" fmla="*/ 71634 w 567"/>
                <a:gd name="T5" fmla="*/ 0 h 540"/>
                <a:gd name="T6" fmla="*/ 55951 w 567"/>
                <a:gd name="T7" fmla="*/ 170 h 540"/>
                <a:gd name="T8" fmla="*/ 51837 w 567"/>
                <a:gd name="T9" fmla="*/ 284 h 540"/>
                <a:gd name="T10" fmla="*/ 49067 w 567"/>
                <a:gd name="T11" fmla="*/ 442 h 540"/>
                <a:gd name="T12" fmla="*/ 45894 w 567"/>
                <a:gd name="T13" fmla="*/ 803 h 540"/>
                <a:gd name="T14" fmla="*/ 44972 w 567"/>
                <a:gd name="T15" fmla="*/ 886 h 540"/>
                <a:gd name="T16" fmla="*/ 42787 w 567"/>
                <a:gd name="T17" fmla="*/ 1221 h 540"/>
                <a:gd name="T18" fmla="*/ 26144 w 567"/>
                <a:gd name="T19" fmla="*/ 2815 h 540"/>
                <a:gd name="T20" fmla="*/ 17664 w 567"/>
                <a:gd name="T21" fmla="*/ 3539 h 540"/>
                <a:gd name="T22" fmla="*/ 13368 w 567"/>
                <a:gd name="T23" fmla="*/ 3905 h 540"/>
                <a:gd name="T24" fmla="*/ 8638 w 567"/>
                <a:gd name="T25" fmla="*/ 4519 h 540"/>
                <a:gd name="T26" fmla="*/ 5757 w 567"/>
                <a:gd name="T27" fmla="*/ 5030 h 540"/>
                <a:gd name="T28" fmla="*/ 2961 w 567"/>
                <a:gd name="T29" fmla="*/ 5535 h 540"/>
                <a:gd name="T30" fmla="*/ 1163 w 567"/>
                <a:gd name="T31" fmla="*/ 6077 h 540"/>
                <a:gd name="T32" fmla="*/ 218 w 567"/>
                <a:gd name="T33" fmla="*/ 6316 h 540"/>
                <a:gd name="T34" fmla="*/ 2961 w 567"/>
                <a:gd name="T35" fmla="*/ 7444 h 540"/>
                <a:gd name="T36" fmla="*/ 45576 w 567"/>
                <a:gd name="T37" fmla="*/ 7338 h 540"/>
                <a:gd name="T38" fmla="*/ 56564 w 567"/>
                <a:gd name="T39" fmla="*/ 6762 h 540"/>
                <a:gd name="T40" fmla="*/ 57499 w 567"/>
                <a:gd name="T41" fmla="*/ 6498 h 540"/>
                <a:gd name="T42" fmla="*/ 58117 w 567"/>
                <a:gd name="T43" fmla="*/ 6348 h 540"/>
                <a:gd name="T44" fmla="*/ 63435 w 567"/>
                <a:gd name="T45" fmla="*/ 5033 h 540"/>
                <a:gd name="T46" fmla="*/ 65606 w 567"/>
                <a:gd name="T47" fmla="*/ 4801 h 540"/>
                <a:gd name="T48" fmla="*/ 67554 w 567"/>
                <a:gd name="T49" fmla="*/ 4631 h 540"/>
                <a:gd name="T50" fmla="*/ 74190 w 567"/>
                <a:gd name="T51" fmla="*/ 3453 h 540"/>
                <a:gd name="T52" fmla="*/ 79761 w 567"/>
                <a:gd name="T53" fmla="*/ 2612 h 540"/>
                <a:gd name="T54" fmla="*/ 83867 w 567"/>
                <a:gd name="T55" fmla="*/ 2403 h 540"/>
                <a:gd name="T56" fmla="*/ 87005 w 567"/>
                <a:gd name="T57" fmla="*/ 1519 h 540"/>
                <a:gd name="T58" fmla="*/ 88241 w 567"/>
                <a:gd name="T59" fmla="*/ 1267 h 540"/>
                <a:gd name="T60" fmla="*/ 88902 w 567"/>
                <a:gd name="T61" fmla="*/ 1052 h 540"/>
                <a:gd name="T62" fmla="*/ 88559 w 567"/>
                <a:gd name="T63" fmla="*/ 803 h 5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67"/>
                <a:gd name="T97" fmla="*/ 0 h 540"/>
                <a:gd name="T98" fmla="*/ 567 w 567"/>
                <a:gd name="T99" fmla="*/ 540 h 5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67" h="540">
                  <a:moveTo>
                    <a:pt x="565" y="58"/>
                  </a:moveTo>
                  <a:cubicBezTo>
                    <a:pt x="562" y="49"/>
                    <a:pt x="554" y="47"/>
                    <a:pt x="549" y="40"/>
                  </a:cubicBezTo>
                  <a:cubicBezTo>
                    <a:pt x="523" y="9"/>
                    <a:pt x="492" y="8"/>
                    <a:pt x="457" y="0"/>
                  </a:cubicBezTo>
                  <a:cubicBezTo>
                    <a:pt x="407" y="1"/>
                    <a:pt x="395" y="2"/>
                    <a:pt x="357" y="12"/>
                  </a:cubicBezTo>
                  <a:cubicBezTo>
                    <a:pt x="348" y="14"/>
                    <a:pt x="337" y="15"/>
                    <a:pt x="331" y="20"/>
                  </a:cubicBezTo>
                  <a:cubicBezTo>
                    <a:pt x="325" y="24"/>
                    <a:pt x="313" y="32"/>
                    <a:pt x="313" y="32"/>
                  </a:cubicBezTo>
                  <a:cubicBezTo>
                    <a:pt x="306" y="42"/>
                    <a:pt x="302" y="48"/>
                    <a:pt x="293" y="58"/>
                  </a:cubicBezTo>
                  <a:cubicBezTo>
                    <a:pt x="291" y="60"/>
                    <a:pt x="287" y="64"/>
                    <a:pt x="287" y="64"/>
                  </a:cubicBezTo>
                  <a:cubicBezTo>
                    <a:pt x="283" y="73"/>
                    <a:pt x="277" y="79"/>
                    <a:pt x="273" y="88"/>
                  </a:cubicBezTo>
                  <a:cubicBezTo>
                    <a:pt x="248" y="137"/>
                    <a:pt x="207" y="169"/>
                    <a:pt x="167" y="204"/>
                  </a:cubicBezTo>
                  <a:cubicBezTo>
                    <a:pt x="147" y="220"/>
                    <a:pt x="134" y="241"/>
                    <a:pt x="113" y="256"/>
                  </a:cubicBezTo>
                  <a:cubicBezTo>
                    <a:pt x="106" y="265"/>
                    <a:pt x="94" y="277"/>
                    <a:pt x="85" y="284"/>
                  </a:cubicBezTo>
                  <a:cubicBezTo>
                    <a:pt x="79" y="300"/>
                    <a:pt x="60" y="310"/>
                    <a:pt x="55" y="328"/>
                  </a:cubicBezTo>
                  <a:cubicBezTo>
                    <a:pt x="50" y="340"/>
                    <a:pt x="41" y="351"/>
                    <a:pt x="37" y="364"/>
                  </a:cubicBezTo>
                  <a:cubicBezTo>
                    <a:pt x="32" y="377"/>
                    <a:pt x="26" y="390"/>
                    <a:pt x="19" y="402"/>
                  </a:cubicBezTo>
                  <a:cubicBezTo>
                    <a:pt x="15" y="414"/>
                    <a:pt x="11" y="427"/>
                    <a:pt x="7" y="440"/>
                  </a:cubicBezTo>
                  <a:cubicBezTo>
                    <a:pt x="5" y="446"/>
                    <a:pt x="1" y="458"/>
                    <a:pt x="1" y="458"/>
                  </a:cubicBezTo>
                  <a:cubicBezTo>
                    <a:pt x="1" y="472"/>
                    <a:pt x="0" y="527"/>
                    <a:pt x="19" y="540"/>
                  </a:cubicBezTo>
                  <a:cubicBezTo>
                    <a:pt x="114" y="534"/>
                    <a:pt x="176" y="533"/>
                    <a:pt x="291" y="532"/>
                  </a:cubicBezTo>
                  <a:cubicBezTo>
                    <a:pt x="321" y="526"/>
                    <a:pt x="337" y="507"/>
                    <a:pt x="361" y="490"/>
                  </a:cubicBezTo>
                  <a:cubicBezTo>
                    <a:pt x="363" y="484"/>
                    <a:pt x="365" y="478"/>
                    <a:pt x="367" y="472"/>
                  </a:cubicBezTo>
                  <a:cubicBezTo>
                    <a:pt x="368" y="468"/>
                    <a:pt x="371" y="460"/>
                    <a:pt x="371" y="460"/>
                  </a:cubicBezTo>
                  <a:cubicBezTo>
                    <a:pt x="374" y="432"/>
                    <a:pt x="378" y="383"/>
                    <a:pt x="405" y="366"/>
                  </a:cubicBezTo>
                  <a:cubicBezTo>
                    <a:pt x="409" y="359"/>
                    <a:pt x="414" y="353"/>
                    <a:pt x="419" y="348"/>
                  </a:cubicBezTo>
                  <a:cubicBezTo>
                    <a:pt x="422" y="343"/>
                    <a:pt x="431" y="336"/>
                    <a:pt x="431" y="336"/>
                  </a:cubicBezTo>
                  <a:cubicBezTo>
                    <a:pt x="440" y="307"/>
                    <a:pt x="451" y="271"/>
                    <a:pt x="473" y="250"/>
                  </a:cubicBezTo>
                  <a:cubicBezTo>
                    <a:pt x="480" y="228"/>
                    <a:pt x="496" y="208"/>
                    <a:pt x="509" y="190"/>
                  </a:cubicBezTo>
                  <a:cubicBezTo>
                    <a:pt x="539" y="205"/>
                    <a:pt x="511" y="189"/>
                    <a:pt x="535" y="174"/>
                  </a:cubicBezTo>
                  <a:cubicBezTo>
                    <a:pt x="542" y="152"/>
                    <a:pt x="547" y="131"/>
                    <a:pt x="555" y="110"/>
                  </a:cubicBezTo>
                  <a:cubicBezTo>
                    <a:pt x="557" y="103"/>
                    <a:pt x="561" y="98"/>
                    <a:pt x="563" y="92"/>
                  </a:cubicBezTo>
                  <a:cubicBezTo>
                    <a:pt x="564" y="86"/>
                    <a:pt x="567" y="76"/>
                    <a:pt x="567" y="76"/>
                  </a:cubicBezTo>
                  <a:cubicBezTo>
                    <a:pt x="564" y="62"/>
                    <a:pt x="565" y="68"/>
                    <a:pt x="565" y="58"/>
                  </a:cubicBezTo>
                  <a:close/>
                </a:path>
              </a:pathLst>
            </a:custGeom>
            <a:solidFill>
              <a:srgbClr val="BBE0E3">
                <a:alpha val="36078"/>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5169" name="Freeform 7"/>
            <p:cNvSpPr>
              <a:spLocks noChangeArrowheads="1"/>
            </p:cNvSpPr>
            <p:nvPr/>
          </p:nvSpPr>
          <p:spPr bwMode="auto">
            <a:xfrm>
              <a:off x="2642" y="1655"/>
              <a:ext cx="517" cy="517"/>
            </a:xfrm>
            <a:custGeom>
              <a:avLst/>
              <a:gdLst>
                <a:gd name="T0" fmla="*/ 42530 w 339"/>
                <a:gd name="T1" fmla="*/ 2830 h 416"/>
                <a:gd name="T2" fmla="*/ 49813 w 339"/>
                <a:gd name="T3" fmla="*/ 1896 h 416"/>
                <a:gd name="T4" fmla="*/ 53637 w 339"/>
                <a:gd name="T5" fmla="*/ 1132 h 416"/>
                <a:gd name="T6" fmla="*/ 50422 w 339"/>
                <a:gd name="T7" fmla="*/ 354 h 416"/>
                <a:gd name="T8" fmla="*/ 45473 w 339"/>
                <a:gd name="T9" fmla="*/ 50 h 416"/>
                <a:gd name="T10" fmla="*/ 42249 w 339"/>
                <a:gd name="T11" fmla="*/ 0 h 416"/>
                <a:gd name="T12" fmla="*/ 28299 w 339"/>
                <a:gd name="T13" fmla="*/ 222 h 416"/>
                <a:gd name="T14" fmla="*/ 21395 w 339"/>
                <a:gd name="T15" fmla="*/ 936 h 416"/>
                <a:gd name="T16" fmla="*/ 11499 w 339"/>
                <a:gd name="T17" fmla="*/ 2150 h 416"/>
                <a:gd name="T18" fmla="*/ 8694 w 339"/>
                <a:gd name="T19" fmla="*/ 2468 h 416"/>
                <a:gd name="T20" fmla="*/ 7747 w 339"/>
                <a:gd name="T21" fmla="*/ 2774 h 416"/>
                <a:gd name="T22" fmla="*/ 4905 w 339"/>
                <a:gd name="T23" fmla="*/ 3727 h 416"/>
                <a:gd name="T24" fmla="*/ 223 w 339"/>
                <a:gd name="T25" fmla="*/ 4626 h 416"/>
                <a:gd name="T26" fmla="*/ 519 w 339"/>
                <a:gd name="T27" fmla="*/ 5131 h 416"/>
                <a:gd name="T28" fmla="*/ 3331 w 339"/>
                <a:gd name="T29" fmla="*/ 5298 h 416"/>
                <a:gd name="T30" fmla="*/ 10634 w 339"/>
                <a:gd name="T31" fmla="*/ 5584 h 416"/>
                <a:gd name="T32" fmla="*/ 19551 w 339"/>
                <a:gd name="T33" fmla="*/ 5540 h 416"/>
                <a:gd name="T34" fmla="*/ 23286 w 339"/>
                <a:gd name="T35" fmla="*/ 5210 h 416"/>
                <a:gd name="T36" fmla="*/ 31455 w 339"/>
                <a:gd name="T37" fmla="*/ 4050 h 416"/>
                <a:gd name="T38" fmla="*/ 38191 w 339"/>
                <a:gd name="T39" fmla="*/ 2978 h 416"/>
                <a:gd name="T40" fmla="*/ 40352 w 339"/>
                <a:gd name="T41" fmla="*/ 2774 h 416"/>
                <a:gd name="T42" fmla="*/ 42530 w 339"/>
                <a:gd name="T43" fmla="*/ 2563 h 416"/>
                <a:gd name="T44" fmla="*/ 45796 w 339"/>
                <a:gd name="T45" fmla="*/ 2247 h 416"/>
                <a:gd name="T46" fmla="*/ 47971 w 339"/>
                <a:gd name="T47" fmla="*/ 2125 h 4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39"/>
                <a:gd name="T73" fmla="*/ 0 h 416"/>
                <a:gd name="T74" fmla="*/ 339 w 339"/>
                <a:gd name="T75" fmla="*/ 416 h 41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39" h="416">
                  <a:moveTo>
                    <a:pt x="269" y="208"/>
                  </a:moveTo>
                  <a:cubicBezTo>
                    <a:pt x="273" y="183"/>
                    <a:pt x="298" y="159"/>
                    <a:pt x="315" y="140"/>
                  </a:cubicBezTo>
                  <a:cubicBezTo>
                    <a:pt x="328" y="123"/>
                    <a:pt x="334" y="104"/>
                    <a:pt x="339" y="84"/>
                  </a:cubicBezTo>
                  <a:cubicBezTo>
                    <a:pt x="337" y="59"/>
                    <a:pt x="336" y="43"/>
                    <a:pt x="319" y="26"/>
                  </a:cubicBezTo>
                  <a:cubicBezTo>
                    <a:pt x="314" y="11"/>
                    <a:pt x="301" y="7"/>
                    <a:pt x="287" y="4"/>
                  </a:cubicBezTo>
                  <a:cubicBezTo>
                    <a:pt x="280" y="2"/>
                    <a:pt x="267" y="0"/>
                    <a:pt x="267" y="0"/>
                  </a:cubicBezTo>
                  <a:cubicBezTo>
                    <a:pt x="236" y="1"/>
                    <a:pt x="207" y="6"/>
                    <a:pt x="179" y="16"/>
                  </a:cubicBezTo>
                  <a:cubicBezTo>
                    <a:pt x="163" y="31"/>
                    <a:pt x="143" y="47"/>
                    <a:pt x="135" y="68"/>
                  </a:cubicBezTo>
                  <a:cubicBezTo>
                    <a:pt x="118" y="105"/>
                    <a:pt x="109" y="133"/>
                    <a:pt x="73" y="158"/>
                  </a:cubicBezTo>
                  <a:cubicBezTo>
                    <a:pt x="67" y="165"/>
                    <a:pt x="58" y="172"/>
                    <a:pt x="55" y="182"/>
                  </a:cubicBezTo>
                  <a:cubicBezTo>
                    <a:pt x="52" y="189"/>
                    <a:pt x="49" y="204"/>
                    <a:pt x="49" y="204"/>
                  </a:cubicBezTo>
                  <a:cubicBezTo>
                    <a:pt x="46" y="226"/>
                    <a:pt x="43" y="254"/>
                    <a:pt x="31" y="274"/>
                  </a:cubicBezTo>
                  <a:cubicBezTo>
                    <a:pt x="17" y="294"/>
                    <a:pt x="5" y="315"/>
                    <a:pt x="1" y="340"/>
                  </a:cubicBezTo>
                  <a:cubicBezTo>
                    <a:pt x="1" y="352"/>
                    <a:pt x="0" y="365"/>
                    <a:pt x="3" y="378"/>
                  </a:cubicBezTo>
                  <a:cubicBezTo>
                    <a:pt x="4" y="384"/>
                    <a:pt x="16" y="387"/>
                    <a:pt x="21" y="390"/>
                  </a:cubicBezTo>
                  <a:cubicBezTo>
                    <a:pt x="36" y="398"/>
                    <a:pt x="49" y="407"/>
                    <a:pt x="67" y="412"/>
                  </a:cubicBezTo>
                  <a:cubicBezTo>
                    <a:pt x="85" y="411"/>
                    <a:pt x="106" y="416"/>
                    <a:pt x="123" y="408"/>
                  </a:cubicBezTo>
                  <a:cubicBezTo>
                    <a:pt x="131" y="403"/>
                    <a:pt x="140" y="390"/>
                    <a:pt x="147" y="384"/>
                  </a:cubicBezTo>
                  <a:cubicBezTo>
                    <a:pt x="171" y="359"/>
                    <a:pt x="188" y="330"/>
                    <a:pt x="199" y="298"/>
                  </a:cubicBezTo>
                  <a:cubicBezTo>
                    <a:pt x="207" y="271"/>
                    <a:pt x="216" y="236"/>
                    <a:pt x="241" y="220"/>
                  </a:cubicBezTo>
                  <a:cubicBezTo>
                    <a:pt x="250" y="206"/>
                    <a:pt x="245" y="210"/>
                    <a:pt x="255" y="204"/>
                  </a:cubicBezTo>
                  <a:cubicBezTo>
                    <a:pt x="264" y="190"/>
                    <a:pt x="259" y="194"/>
                    <a:pt x="269" y="188"/>
                  </a:cubicBezTo>
                  <a:cubicBezTo>
                    <a:pt x="274" y="179"/>
                    <a:pt x="280" y="171"/>
                    <a:pt x="289" y="166"/>
                  </a:cubicBezTo>
                  <a:cubicBezTo>
                    <a:pt x="292" y="160"/>
                    <a:pt x="295" y="156"/>
                    <a:pt x="303" y="156"/>
                  </a:cubicBezTo>
                </a:path>
              </a:pathLst>
            </a:custGeom>
            <a:solidFill>
              <a:srgbClr val="BBE0E3">
                <a:alpha val="54901"/>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5170" name="Freeform 8"/>
            <p:cNvSpPr>
              <a:spLocks noChangeArrowheads="1"/>
            </p:cNvSpPr>
            <p:nvPr/>
          </p:nvSpPr>
          <p:spPr bwMode="auto">
            <a:xfrm>
              <a:off x="2862" y="1718"/>
              <a:ext cx="216" cy="234"/>
            </a:xfrm>
            <a:custGeom>
              <a:avLst/>
              <a:gdLst>
                <a:gd name="T0" fmla="*/ 9799 w 142"/>
                <a:gd name="T1" fmla="*/ 0 h 188"/>
                <a:gd name="T2" fmla="*/ 19066 w 142"/>
                <a:gd name="T3" fmla="*/ 110 h 188"/>
                <a:gd name="T4" fmla="*/ 21504 w 142"/>
                <a:gd name="T5" fmla="*/ 411 h 188"/>
                <a:gd name="T6" fmla="*/ 20896 w 142"/>
                <a:gd name="T7" fmla="*/ 1027 h 188"/>
                <a:gd name="T8" fmla="*/ 14740 w 142"/>
                <a:gd name="T9" fmla="*/ 1577 h 188"/>
                <a:gd name="T10" fmla="*/ 6141 w 142"/>
                <a:gd name="T11" fmla="*/ 2598 h 188"/>
                <a:gd name="T12" fmla="*/ 0 w 142"/>
                <a:gd name="T13" fmla="*/ 2148 h 188"/>
                <a:gd name="T14" fmla="*/ 1520 w 142"/>
                <a:gd name="T15" fmla="*/ 1413 h 188"/>
                <a:gd name="T16" fmla="*/ 3689 w 142"/>
                <a:gd name="T17" fmla="*/ 1082 h 188"/>
                <a:gd name="T18" fmla="*/ 4037 w 142"/>
                <a:gd name="T19" fmla="*/ 667 h 188"/>
                <a:gd name="T20" fmla="*/ 9799 w 142"/>
                <a:gd name="T21" fmla="*/ 0 h 1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
                <a:gd name="T34" fmla="*/ 0 h 188"/>
                <a:gd name="T35" fmla="*/ 142 w 142"/>
                <a:gd name="T36" fmla="*/ 188 h 1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 h="188">
                  <a:moveTo>
                    <a:pt x="64" y="0"/>
                  </a:moveTo>
                  <a:cubicBezTo>
                    <a:pt x="83" y="1"/>
                    <a:pt x="104" y="3"/>
                    <a:pt x="124" y="8"/>
                  </a:cubicBezTo>
                  <a:cubicBezTo>
                    <a:pt x="133" y="14"/>
                    <a:pt x="134" y="21"/>
                    <a:pt x="140" y="30"/>
                  </a:cubicBezTo>
                  <a:cubicBezTo>
                    <a:pt x="139" y="44"/>
                    <a:pt x="142" y="60"/>
                    <a:pt x="136" y="74"/>
                  </a:cubicBezTo>
                  <a:cubicBezTo>
                    <a:pt x="127" y="91"/>
                    <a:pt x="106" y="97"/>
                    <a:pt x="96" y="114"/>
                  </a:cubicBezTo>
                  <a:cubicBezTo>
                    <a:pt x="78" y="139"/>
                    <a:pt x="74" y="176"/>
                    <a:pt x="40" y="188"/>
                  </a:cubicBezTo>
                  <a:cubicBezTo>
                    <a:pt x="7" y="185"/>
                    <a:pt x="5" y="185"/>
                    <a:pt x="0" y="156"/>
                  </a:cubicBezTo>
                  <a:cubicBezTo>
                    <a:pt x="1" y="141"/>
                    <a:pt x="0" y="115"/>
                    <a:pt x="10" y="102"/>
                  </a:cubicBezTo>
                  <a:cubicBezTo>
                    <a:pt x="15" y="93"/>
                    <a:pt x="20" y="87"/>
                    <a:pt x="24" y="78"/>
                  </a:cubicBezTo>
                  <a:cubicBezTo>
                    <a:pt x="24" y="68"/>
                    <a:pt x="24" y="57"/>
                    <a:pt x="26" y="48"/>
                  </a:cubicBezTo>
                  <a:cubicBezTo>
                    <a:pt x="29" y="26"/>
                    <a:pt x="51" y="15"/>
                    <a:pt x="64" y="0"/>
                  </a:cubicBezTo>
                  <a:close/>
                </a:path>
              </a:pathLst>
            </a:custGeom>
            <a:solidFill>
              <a:srgbClr val="BBE0E3">
                <a:alpha val="74901"/>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554441" name="Line 9"/>
          <p:cNvSpPr>
            <a:spLocks noChangeShapeType="1"/>
          </p:cNvSpPr>
          <p:nvPr/>
        </p:nvSpPr>
        <p:spPr bwMode="auto">
          <a:xfrm flipV="1">
            <a:off x="1828800" y="4029075"/>
            <a:ext cx="1905000" cy="1466850"/>
          </a:xfrm>
          <a:prstGeom prst="line">
            <a:avLst/>
          </a:prstGeom>
          <a:noFill/>
          <a:ln w="7632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3" name="Group 10"/>
          <p:cNvGrpSpPr>
            <a:grpSpLocks/>
          </p:cNvGrpSpPr>
          <p:nvPr/>
        </p:nvGrpSpPr>
        <p:grpSpPr bwMode="auto">
          <a:xfrm>
            <a:off x="2309813" y="4584700"/>
            <a:ext cx="579437" cy="625475"/>
            <a:chOff x="1455" y="2888"/>
            <a:chExt cx="365" cy="394"/>
          </a:xfrm>
        </p:grpSpPr>
        <p:sp>
          <p:nvSpPr>
            <p:cNvPr id="45160" name="Rectangle 11"/>
            <p:cNvSpPr>
              <a:spLocks noChangeArrowheads="1"/>
            </p:cNvSpPr>
            <p:nvPr/>
          </p:nvSpPr>
          <p:spPr bwMode="auto">
            <a:xfrm rot="-2220000">
              <a:off x="1597" y="2900"/>
              <a:ext cx="144" cy="310"/>
            </a:xfrm>
            <a:prstGeom prst="rect">
              <a:avLst/>
            </a:prstGeom>
            <a:solidFill>
              <a:srgbClr val="FFFFFF"/>
            </a:solidFill>
            <a:ln w="9360">
              <a:solidFill>
                <a:srgbClr val="FFFFFF"/>
              </a:solidFill>
              <a:miter lim="800000"/>
              <a:headEnd/>
              <a:tailEnd/>
            </a:ln>
          </p:spPr>
          <p:txBody>
            <a:bodyPr wrap="none" anchor="ctr"/>
            <a:lstStyle/>
            <a:p>
              <a:endParaRPr lang="en-US"/>
            </a:p>
          </p:txBody>
        </p:sp>
        <p:grpSp>
          <p:nvGrpSpPr>
            <p:cNvPr id="45161" name="Group 12"/>
            <p:cNvGrpSpPr>
              <a:grpSpLocks/>
            </p:cNvGrpSpPr>
            <p:nvPr/>
          </p:nvGrpSpPr>
          <p:grpSpPr bwMode="auto">
            <a:xfrm>
              <a:off x="1455" y="2917"/>
              <a:ext cx="335" cy="364"/>
              <a:chOff x="1455" y="2917"/>
              <a:chExt cx="335" cy="364"/>
            </a:xfrm>
          </p:grpSpPr>
          <p:grpSp>
            <p:nvGrpSpPr>
              <p:cNvPr id="45162" name="Group 13"/>
              <p:cNvGrpSpPr>
                <a:grpSpLocks/>
              </p:cNvGrpSpPr>
              <p:nvPr/>
            </p:nvGrpSpPr>
            <p:grpSpPr bwMode="auto">
              <a:xfrm>
                <a:off x="1553" y="2917"/>
                <a:ext cx="237" cy="277"/>
                <a:chOff x="1553" y="2917"/>
                <a:chExt cx="237" cy="277"/>
              </a:xfrm>
            </p:grpSpPr>
            <p:sp>
              <p:nvSpPr>
                <p:cNvPr id="45164" name="Rectangle 14"/>
                <p:cNvSpPr>
                  <a:spLocks noChangeArrowheads="1"/>
                </p:cNvSpPr>
                <p:nvPr/>
              </p:nvSpPr>
              <p:spPr bwMode="auto">
                <a:xfrm rot="8580000" flipH="1" flipV="1">
                  <a:off x="1555" y="2942"/>
                  <a:ext cx="90" cy="35"/>
                </a:xfrm>
                <a:prstGeom prst="rect">
                  <a:avLst/>
                </a:prstGeom>
                <a:solidFill>
                  <a:srgbClr val="99CC00"/>
                </a:solidFill>
                <a:ln w="9360">
                  <a:solidFill>
                    <a:srgbClr val="99CC00"/>
                  </a:solidFill>
                  <a:miter lim="800000"/>
                  <a:headEnd/>
                  <a:tailEnd/>
                </a:ln>
              </p:spPr>
              <p:txBody>
                <a:bodyPr wrap="none" anchor="ctr"/>
                <a:lstStyle/>
                <a:p>
                  <a:endParaRPr lang="en-US"/>
                </a:p>
              </p:txBody>
            </p:sp>
            <p:sp>
              <p:nvSpPr>
                <p:cNvPr id="45165" name="Rectangle 15"/>
                <p:cNvSpPr>
                  <a:spLocks noChangeArrowheads="1"/>
                </p:cNvSpPr>
                <p:nvPr/>
              </p:nvSpPr>
              <p:spPr bwMode="auto">
                <a:xfrm rot="8580000" flipH="1" flipV="1">
                  <a:off x="1603" y="3007"/>
                  <a:ext cx="90" cy="35"/>
                </a:xfrm>
                <a:prstGeom prst="rect">
                  <a:avLst/>
                </a:prstGeom>
                <a:solidFill>
                  <a:srgbClr val="009999"/>
                </a:solidFill>
                <a:ln w="9360">
                  <a:solidFill>
                    <a:srgbClr val="009999"/>
                  </a:solidFill>
                  <a:miter lim="800000"/>
                  <a:headEnd/>
                  <a:tailEnd/>
                </a:ln>
              </p:spPr>
              <p:txBody>
                <a:bodyPr wrap="none" anchor="ctr"/>
                <a:lstStyle/>
                <a:p>
                  <a:endParaRPr lang="en-US"/>
                </a:p>
              </p:txBody>
            </p:sp>
            <p:sp>
              <p:nvSpPr>
                <p:cNvPr id="45166" name="Rectangle 16"/>
                <p:cNvSpPr>
                  <a:spLocks noChangeArrowheads="1"/>
                </p:cNvSpPr>
                <p:nvPr/>
              </p:nvSpPr>
              <p:spPr bwMode="auto">
                <a:xfrm rot="8580000" flipH="1" flipV="1">
                  <a:off x="1652" y="3073"/>
                  <a:ext cx="90" cy="35"/>
                </a:xfrm>
                <a:prstGeom prst="rect">
                  <a:avLst/>
                </a:prstGeom>
                <a:solidFill>
                  <a:srgbClr val="E0E33C"/>
                </a:solidFill>
                <a:ln w="9360">
                  <a:solidFill>
                    <a:srgbClr val="E0E33C"/>
                  </a:solidFill>
                  <a:miter lim="800000"/>
                  <a:headEnd/>
                  <a:tailEnd/>
                </a:ln>
              </p:spPr>
              <p:txBody>
                <a:bodyPr wrap="none" anchor="ctr"/>
                <a:lstStyle/>
                <a:p>
                  <a:endParaRPr lang="en-US"/>
                </a:p>
              </p:txBody>
            </p:sp>
            <p:sp>
              <p:nvSpPr>
                <p:cNvPr id="45167" name="Rectangle 17"/>
                <p:cNvSpPr>
                  <a:spLocks noChangeArrowheads="1"/>
                </p:cNvSpPr>
                <p:nvPr/>
              </p:nvSpPr>
              <p:spPr bwMode="auto">
                <a:xfrm rot="8580000" flipH="1" flipV="1">
                  <a:off x="1700" y="3138"/>
                  <a:ext cx="90" cy="35"/>
                </a:xfrm>
                <a:prstGeom prst="rect">
                  <a:avLst/>
                </a:prstGeom>
                <a:solidFill>
                  <a:srgbClr val="D94F5E"/>
                </a:solidFill>
                <a:ln w="9360">
                  <a:solidFill>
                    <a:srgbClr val="D94F5E"/>
                  </a:solidFill>
                  <a:miter lim="800000"/>
                  <a:headEnd/>
                  <a:tailEnd/>
                </a:ln>
              </p:spPr>
              <p:txBody>
                <a:bodyPr wrap="none" anchor="ctr"/>
                <a:lstStyle/>
                <a:p>
                  <a:endParaRPr lang="en-US"/>
                </a:p>
              </p:txBody>
            </p:sp>
          </p:grpSp>
          <p:sp>
            <p:nvSpPr>
              <p:cNvPr id="45163" name="AutoShape 18"/>
              <p:cNvSpPr>
                <a:spLocks noChangeArrowheads="1"/>
              </p:cNvSpPr>
              <p:nvPr/>
            </p:nvSpPr>
            <p:spPr bwMode="auto">
              <a:xfrm rot="8580000" flipH="1" flipV="1">
                <a:off x="1532" y="2967"/>
                <a:ext cx="151" cy="301"/>
              </a:xfrm>
              <a:prstGeom prst="moon">
                <a:avLst>
                  <a:gd name="adj" fmla="val 87500"/>
                </a:avLst>
              </a:prstGeom>
              <a:solidFill>
                <a:srgbClr val="83A9A5"/>
              </a:solidFill>
              <a:ln w="9360">
                <a:solidFill>
                  <a:srgbClr val="000000"/>
                </a:solidFill>
                <a:miter lim="800000"/>
                <a:headEnd/>
                <a:tailEnd/>
              </a:ln>
            </p:spPr>
            <p:txBody>
              <a:bodyPr wrap="none" anchor="ctr"/>
              <a:lstStyle/>
              <a:p>
                <a:endParaRPr lang="en-US"/>
              </a:p>
            </p:txBody>
          </p:sp>
        </p:grpSp>
      </p:grpSp>
      <p:grpSp>
        <p:nvGrpSpPr>
          <p:cNvPr id="6" name="Group 19"/>
          <p:cNvGrpSpPr>
            <a:grpSpLocks/>
          </p:cNvGrpSpPr>
          <p:nvPr/>
        </p:nvGrpSpPr>
        <p:grpSpPr bwMode="auto">
          <a:xfrm>
            <a:off x="2589213" y="4383088"/>
            <a:ext cx="581025" cy="595312"/>
            <a:chOff x="1631" y="2761"/>
            <a:chExt cx="366" cy="375"/>
          </a:xfrm>
        </p:grpSpPr>
        <p:sp>
          <p:nvSpPr>
            <p:cNvPr id="45152" name="Rectangle 20"/>
            <p:cNvSpPr>
              <a:spLocks noChangeArrowheads="1"/>
            </p:cNvSpPr>
            <p:nvPr/>
          </p:nvSpPr>
          <p:spPr bwMode="auto">
            <a:xfrm rot="-2220000">
              <a:off x="1709" y="2815"/>
              <a:ext cx="144" cy="310"/>
            </a:xfrm>
            <a:prstGeom prst="rect">
              <a:avLst/>
            </a:prstGeom>
            <a:solidFill>
              <a:srgbClr val="FFFFFF"/>
            </a:solidFill>
            <a:ln w="9360">
              <a:solidFill>
                <a:srgbClr val="FFFFFF"/>
              </a:solidFill>
              <a:miter lim="800000"/>
              <a:headEnd/>
              <a:tailEnd/>
            </a:ln>
          </p:spPr>
          <p:txBody>
            <a:bodyPr wrap="none" anchor="ctr"/>
            <a:lstStyle/>
            <a:p>
              <a:endParaRPr lang="en-US"/>
            </a:p>
          </p:txBody>
        </p:sp>
        <p:grpSp>
          <p:nvGrpSpPr>
            <p:cNvPr id="45153" name="Group 21"/>
            <p:cNvGrpSpPr>
              <a:grpSpLocks/>
            </p:cNvGrpSpPr>
            <p:nvPr/>
          </p:nvGrpSpPr>
          <p:grpSpPr bwMode="auto">
            <a:xfrm>
              <a:off x="1642" y="2761"/>
              <a:ext cx="355" cy="363"/>
              <a:chOff x="1642" y="2761"/>
              <a:chExt cx="355" cy="363"/>
            </a:xfrm>
          </p:grpSpPr>
          <p:grpSp>
            <p:nvGrpSpPr>
              <p:cNvPr id="45154" name="Group 22"/>
              <p:cNvGrpSpPr>
                <a:grpSpLocks/>
              </p:cNvGrpSpPr>
              <p:nvPr/>
            </p:nvGrpSpPr>
            <p:grpSpPr bwMode="auto">
              <a:xfrm>
                <a:off x="1642" y="2847"/>
                <a:ext cx="238" cy="278"/>
                <a:chOff x="1642" y="2847"/>
                <a:chExt cx="238" cy="278"/>
              </a:xfrm>
            </p:grpSpPr>
            <p:sp>
              <p:nvSpPr>
                <p:cNvPr id="45156" name="Rectangle 23"/>
                <p:cNvSpPr>
                  <a:spLocks noChangeArrowheads="1"/>
                </p:cNvSpPr>
                <p:nvPr/>
              </p:nvSpPr>
              <p:spPr bwMode="auto">
                <a:xfrm rot="8580000" flipH="1" flipV="1">
                  <a:off x="1644" y="2872"/>
                  <a:ext cx="90" cy="35"/>
                </a:xfrm>
                <a:prstGeom prst="rect">
                  <a:avLst/>
                </a:prstGeom>
                <a:solidFill>
                  <a:srgbClr val="99CC00"/>
                </a:solidFill>
                <a:ln w="9360">
                  <a:solidFill>
                    <a:srgbClr val="99CC00"/>
                  </a:solidFill>
                  <a:miter lim="800000"/>
                  <a:headEnd/>
                  <a:tailEnd/>
                </a:ln>
              </p:spPr>
              <p:txBody>
                <a:bodyPr wrap="none" anchor="ctr"/>
                <a:lstStyle/>
                <a:p>
                  <a:endParaRPr lang="en-US"/>
                </a:p>
              </p:txBody>
            </p:sp>
            <p:sp>
              <p:nvSpPr>
                <p:cNvPr id="45157" name="Rectangle 24"/>
                <p:cNvSpPr>
                  <a:spLocks noChangeArrowheads="1"/>
                </p:cNvSpPr>
                <p:nvPr/>
              </p:nvSpPr>
              <p:spPr bwMode="auto">
                <a:xfrm rot="8580000" flipH="1" flipV="1">
                  <a:off x="1692" y="2937"/>
                  <a:ext cx="90" cy="35"/>
                </a:xfrm>
                <a:prstGeom prst="rect">
                  <a:avLst/>
                </a:prstGeom>
                <a:solidFill>
                  <a:srgbClr val="009999"/>
                </a:solidFill>
                <a:ln w="9360">
                  <a:solidFill>
                    <a:srgbClr val="009999"/>
                  </a:solidFill>
                  <a:miter lim="800000"/>
                  <a:headEnd/>
                  <a:tailEnd/>
                </a:ln>
              </p:spPr>
              <p:txBody>
                <a:bodyPr wrap="none" anchor="ctr"/>
                <a:lstStyle/>
                <a:p>
                  <a:endParaRPr lang="en-US"/>
                </a:p>
              </p:txBody>
            </p:sp>
            <p:sp>
              <p:nvSpPr>
                <p:cNvPr id="45158" name="Rectangle 25"/>
                <p:cNvSpPr>
                  <a:spLocks noChangeArrowheads="1"/>
                </p:cNvSpPr>
                <p:nvPr/>
              </p:nvSpPr>
              <p:spPr bwMode="auto">
                <a:xfrm rot="8580000" flipH="1" flipV="1">
                  <a:off x="1741" y="3003"/>
                  <a:ext cx="90" cy="35"/>
                </a:xfrm>
                <a:prstGeom prst="rect">
                  <a:avLst/>
                </a:prstGeom>
                <a:solidFill>
                  <a:srgbClr val="E0E33C"/>
                </a:solidFill>
                <a:ln w="9360">
                  <a:solidFill>
                    <a:srgbClr val="E0E33C"/>
                  </a:solidFill>
                  <a:miter lim="800000"/>
                  <a:headEnd/>
                  <a:tailEnd/>
                </a:ln>
              </p:spPr>
              <p:txBody>
                <a:bodyPr wrap="none" anchor="ctr"/>
                <a:lstStyle/>
                <a:p>
                  <a:endParaRPr lang="en-US"/>
                </a:p>
              </p:txBody>
            </p:sp>
            <p:sp>
              <p:nvSpPr>
                <p:cNvPr id="45159" name="Rectangle 26"/>
                <p:cNvSpPr>
                  <a:spLocks noChangeArrowheads="1"/>
                </p:cNvSpPr>
                <p:nvPr/>
              </p:nvSpPr>
              <p:spPr bwMode="auto">
                <a:xfrm rot="8580000" flipH="1" flipV="1">
                  <a:off x="1790" y="3068"/>
                  <a:ext cx="90" cy="35"/>
                </a:xfrm>
                <a:prstGeom prst="rect">
                  <a:avLst/>
                </a:prstGeom>
                <a:solidFill>
                  <a:srgbClr val="D94F5E"/>
                </a:solidFill>
                <a:ln w="9360">
                  <a:solidFill>
                    <a:srgbClr val="D94F5E"/>
                  </a:solidFill>
                  <a:miter lim="800000"/>
                  <a:headEnd/>
                  <a:tailEnd/>
                </a:ln>
              </p:spPr>
              <p:txBody>
                <a:bodyPr wrap="none" anchor="ctr"/>
                <a:lstStyle/>
                <a:p>
                  <a:endParaRPr lang="en-US"/>
                </a:p>
              </p:txBody>
            </p:sp>
          </p:grpSp>
          <p:sp>
            <p:nvSpPr>
              <p:cNvPr id="45155" name="AutoShape 27"/>
              <p:cNvSpPr>
                <a:spLocks noChangeArrowheads="1"/>
              </p:cNvSpPr>
              <p:nvPr/>
            </p:nvSpPr>
            <p:spPr bwMode="auto">
              <a:xfrm rot="8520000" flipV="1">
                <a:off x="1771" y="2776"/>
                <a:ext cx="151" cy="302"/>
              </a:xfrm>
              <a:prstGeom prst="moon">
                <a:avLst>
                  <a:gd name="adj" fmla="val 87500"/>
                </a:avLst>
              </a:prstGeom>
              <a:solidFill>
                <a:srgbClr val="D94F5E"/>
              </a:solidFill>
              <a:ln w="9360">
                <a:solidFill>
                  <a:srgbClr val="000000"/>
                </a:solidFill>
                <a:miter lim="800000"/>
                <a:headEnd/>
                <a:tailEnd/>
              </a:ln>
            </p:spPr>
            <p:txBody>
              <a:bodyPr wrap="none" anchor="ctr"/>
              <a:lstStyle/>
              <a:p>
                <a:endParaRPr lang="en-US"/>
              </a:p>
            </p:txBody>
          </p:sp>
        </p:grpSp>
      </p:grpSp>
      <p:grpSp>
        <p:nvGrpSpPr>
          <p:cNvPr id="9" name="Group 28"/>
          <p:cNvGrpSpPr>
            <a:grpSpLocks/>
          </p:cNvGrpSpPr>
          <p:nvPr/>
        </p:nvGrpSpPr>
        <p:grpSpPr bwMode="auto">
          <a:xfrm>
            <a:off x="5715000" y="1516063"/>
            <a:ext cx="1370013" cy="1081087"/>
            <a:chOff x="3600" y="955"/>
            <a:chExt cx="863" cy="681"/>
          </a:xfrm>
        </p:grpSpPr>
        <p:sp>
          <p:nvSpPr>
            <p:cNvPr id="45132" name="Line 29"/>
            <p:cNvSpPr>
              <a:spLocks noChangeShapeType="1"/>
            </p:cNvSpPr>
            <p:nvPr/>
          </p:nvSpPr>
          <p:spPr bwMode="auto">
            <a:xfrm flipV="1">
              <a:off x="3600" y="954"/>
              <a:ext cx="864" cy="684"/>
            </a:xfrm>
            <a:prstGeom prst="line">
              <a:avLst/>
            </a:prstGeom>
            <a:noFill/>
            <a:ln w="7632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45133" name="Group 30"/>
            <p:cNvGrpSpPr>
              <a:grpSpLocks/>
            </p:cNvGrpSpPr>
            <p:nvPr/>
          </p:nvGrpSpPr>
          <p:grpSpPr bwMode="auto">
            <a:xfrm>
              <a:off x="3778" y="1033"/>
              <a:ext cx="534" cy="514"/>
              <a:chOff x="3778" y="1033"/>
              <a:chExt cx="534" cy="514"/>
            </a:xfrm>
          </p:grpSpPr>
          <p:grpSp>
            <p:nvGrpSpPr>
              <p:cNvPr id="45134" name="Group 31"/>
              <p:cNvGrpSpPr>
                <a:grpSpLocks/>
              </p:cNvGrpSpPr>
              <p:nvPr/>
            </p:nvGrpSpPr>
            <p:grpSpPr bwMode="auto">
              <a:xfrm>
                <a:off x="3941" y="1033"/>
                <a:ext cx="372" cy="385"/>
                <a:chOff x="3941" y="1033"/>
                <a:chExt cx="372" cy="385"/>
              </a:xfrm>
            </p:grpSpPr>
            <p:sp>
              <p:nvSpPr>
                <p:cNvPr id="45144" name="Rectangle 32"/>
                <p:cNvSpPr>
                  <a:spLocks noChangeArrowheads="1"/>
                </p:cNvSpPr>
                <p:nvPr/>
              </p:nvSpPr>
              <p:spPr bwMode="auto">
                <a:xfrm rot="8580000">
                  <a:off x="4020" y="1097"/>
                  <a:ext cx="144" cy="310"/>
                </a:xfrm>
                <a:prstGeom prst="rect">
                  <a:avLst/>
                </a:prstGeom>
                <a:solidFill>
                  <a:srgbClr val="FFFFFF"/>
                </a:solidFill>
                <a:ln w="9360">
                  <a:solidFill>
                    <a:srgbClr val="FFFFFF"/>
                  </a:solidFill>
                  <a:miter lim="800000"/>
                  <a:headEnd/>
                  <a:tailEnd/>
                </a:ln>
              </p:spPr>
              <p:txBody>
                <a:bodyPr rot="10800000" wrap="none" anchor="ctr"/>
                <a:lstStyle/>
                <a:p>
                  <a:endParaRPr lang="en-US"/>
                </a:p>
              </p:txBody>
            </p:sp>
            <p:grpSp>
              <p:nvGrpSpPr>
                <p:cNvPr id="45145" name="Group 33"/>
                <p:cNvGrpSpPr>
                  <a:grpSpLocks/>
                </p:cNvGrpSpPr>
                <p:nvPr/>
              </p:nvGrpSpPr>
              <p:grpSpPr bwMode="auto">
                <a:xfrm>
                  <a:off x="3976" y="1033"/>
                  <a:ext cx="337" cy="363"/>
                  <a:chOff x="3976" y="1033"/>
                  <a:chExt cx="337" cy="363"/>
                </a:xfrm>
              </p:grpSpPr>
              <p:grpSp>
                <p:nvGrpSpPr>
                  <p:cNvPr id="45146" name="Group 34"/>
                  <p:cNvGrpSpPr>
                    <a:grpSpLocks/>
                  </p:cNvGrpSpPr>
                  <p:nvPr/>
                </p:nvGrpSpPr>
                <p:grpSpPr bwMode="auto">
                  <a:xfrm>
                    <a:off x="3976" y="1117"/>
                    <a:ext cx="237" cy="279"/>
                    <a:chOff x="3976" y="1117"/>
                    <a:chExt cx="237" cy="279"/>
                  </a:xfrm>
                </p:grpSpPr>
                <p:sp>
                  <p:nvSpPr>
                    <p:cNvPr id="45148" name="Rectangle 35"/>
                    <p:cNvSpPr>
                      <a:spLocks noChangeArrowheads="1"/>
                    </p:cNvSpPr>
                    <p:nvPr/>
                  </p:nvSpPr>
                  <p:spPr bwMode="auto">
                    <a:xfrm rot="-2220000" flipH="1" flipV="1">
                      <a:off x="4122" y="1338"/>
                      <a:ext cx="90" cy="35"/>
                    </a:xfrm>
                    <a:prstGeom prst="rect">
                      <a:avLst/>
                    </a:prstGeom>
                    <a:solidFill>
                      <a:srgbClr val="99CC00"/>
                    </a:solidFill>
                    <a:ln w="9360">
                      <a:solidFill>
                        <a:srgbClr val="99CC00"/>
                      </a:solidFill>
                      <a:miter lim="800000"/>
                      <a:headEnd/>
                      <a:tailEnd/>
                    </a:ln>
                  </p:spPr>
                  <p:txBody>
                    <a:bodyPr wrap="none" anchor="ctr"/>
                    <a:lstStyle/>
                    <a:p>
                      <a:endParaRPr lang="en-US"/>
                    </a:p>
                  </p:txBody>
                </p:sp>
                <p:sp>
                  <p:nvSpPr>
                    <p:cNvPr id="45149" name="Rectangle 36"/>
                    <p:cNvSpPr>
                      <a:spLocks noChangeArrowheads="1"/>
                    </p:cNvSpPr>
                    <p:nvPr/>
                  </p:nvSpPr>
                  <p:spPr bwMode="auto">
                    <a:xfrm rot="-2220000" flipH="1" flipV="1">
                      <a:off x="4074" y="1272"/>
                      <a:ext cx="90" cy="35"/>
                    </a:xfrm>
                    <a:prstGeom prst="rect">
                      <a:avLst/>
                    </a:prstGeom>
                    <a:solidFill>
                      <a:srgbClr val="009999"/>
                    </a:solidFill>
                    <a:ln w="9360">
                      <a:solidFill>
                        <a:srgbClr val="009999"/>
                      </a:solidFill>
                      <a:miter lim="800000"/>
                      <a:headEnd/>
                      <a:tailEnd/>
                    </a:ln>
                  </p:spPr>
                  <p:txBody>
                    <a:bodyPr wrap="none" anchor="ctr"/>
                    <a:lstStyle/>
                    <a:p>
                      <a:endParaRPr lang="en-US"/>
                    </a:p>
                  </p:txBody>
                </p:sp>
                <p:sp>
                  <p:nvSpPr>
                    <p:cNvPr id="45150" name="Rectangle 37"/>
                    <p:cNvSpPr>
                      <a:spLocks noChangeArrowheads="1"/>
                    </p:cNvSpPr>
                    <p:nvPr/>
                  </p:nvSpPr>
                  <p:spPr bwMode="auto">
                    <a:xfrm rot="-2220000" flipH="1" flipV="1">
                      <a:off x="4025" y="1209"/>
                      <a:ext cx="90" cy="35"/>
                    </a:xfrm>
                    <a:prstGeom prst="rect">
                      <a:avLst/>
                    </a:prstGeom>
                    <a:solidFill>
                      <a:srgbClr val="E0E33C"/>
                    </a:solidFill>
                    <a:ln w="9360">
                      <a:solidFill>
                        <a:srgbClr val="E0E33C"/>
                      </a:solidFill>
                      <a:miter lim="800000"/>
                      <a:headEnd/>
                      <a:tailEnd/>
                    </a:ln>
                  </p:spPr>
                  <p:txBody>
                    <a:bodyPr wrap="none" anchor="ctr"/>
                    <a:lstStyle/>
                    <a:p>
                      <a:endParaRPr lang="en-US"/>
                    </a:p>
                  </p:txBody>
                </p:sp>
                <p:sp>
                  <p:nvSpPr>
                    <p:cNvPr id="45151" name="Rectangle 38"/>
                    <p:cNvSpPr>
                      <a:spLocks noChangeArrowheads="1"/>
                    </p:cNvSpPr>
                    <p:nvPr/>
                  </p:nvSpPr>
                  <p:spPr bwMode="auto">
                    <a:xfrm rot="-2220000" flipH="1" flipV="1">
                      <a:off x="3977" y="1141"/>
                      <a:ext cx="90" cy="35"/>
                    </a:xfrm>
                    <a:prstGeom prst="rect">
                      <a:avLst/>
                    </a:prstGeom>
                    <a:solidFill>
                      <a:srgbClr val="D94F5E"/>
                    </a:solidFill>
                    <a:ln w="9360">
                      <a:solidFill>
                        <a:srgbClr val="D94F5E"/>
                      </a:solidFill>
                      <a:miter lim="800000"/>
                      <a:headEnd/>
                      <a:tailEnd/>
                    </a:ln>
                  </p:spPr>
                  <p:txBody>
                    <a:bodyPr wrap="none" anchor="ctr"/>
                    <a:lstStyle/>
                    <a:p>
                      <a:endParaRPr lang="en-US"/>
                    </a:p>
                  </p:txBody>
                </p:sp>
              </p:grpSp>
              <p:sp>
                <p:nvSpPr>
                  <p:cNvPr id="45147" name="AutoShape 39"/>
                  <p:cNvSpPr>
                    <a:spLocks noChangeArrowheads="1"/>
                  </p:cNvSpPr>
                  <p:nvPr/>
                </p:nvSpPr>
                <p:spPr bwMode="auto">
                  <a:xfrm rot="-2220000" flipH="1" flipV="1">
                    <a:off x="4087" y="1049"/>
                    <a:ext cx="151" cy="301"/>
                  </a:xfrm>
                  <a:prstGeom prst="moon">
                    <a:avLst>
                      <a:gd name="adj" fmla="val 87500"/>
                    </a:avLst>
                  </a:prstGeom>
                  <a:solidFill>
                    <a:srgbClr val="83A9A5"/>
                  </a:solidFill>
                  <a:ln w="9360">
                    <a:solidFill>
                      <a:srgbClr val="000000"/>
                    </a:solidFill>
                    <a:miter lim="800000"/>
                    <a:headEnd/>
                    <a:tailEnd/>
                  </a:ln>
                </p:spPr>
                <p:txBody>
                  <a:bodyPr wrap="none" anchor="ctr"/>
                  <a:lstStyle/>
                  <a:p>
                    <a:endParaRPr lang="en-US"/>
                  </a:p>
                </p:txBody>
              </p:sp>
            </p:grpSp>
          </p:grpSp>
          <p:grpSp>
            <p:nvGrpSpPr>
              <p:cNvPr id="45135" name="Group 40"/>
              <p:cNvGrpSpPr>
                <a:grpSpLocks/>
              </p:cNvGrpSpPr>
              <p:nvPr/>
            </p:nvGrpSpPr>
            <p:grpSpPr bwMode="auto">
              <a:xfrm>
                <a:off x="3778" y="1170"/>
                <a:ext cx="351" cy="377"/>
                <a:chOff x="3778" y="1170"/>
                <a:chExt cx="351" cy="377"/>
              </a:xfrm>
            </p:grpSpPr>
            <p:sp>
              <p:nvSpPr>
                <p:cNvPr id="45136" name="Rectangle 41"/>
                <p:cNvSpPr>
                  <a:spLocks noChangeArrowheads="1"/>
                </p:cNvSpPr>
                <p:nvPr/>
              </p:nvSpPr>
              <p:spPr bwMode="auto">
                <a:xfrm rot="8580000">
                  <a:off x="3908" y="1182"/>
                  <a:ext cx="144" cy="310"/>
                </a:xfrm>
                <a:prstGeom prst="rect">
                  <a:avLst/>
                </a:prstGeom>
                <a:solidFill>
                  <a:srgbClr val="FFFFFF"/>
                </a:solidFill>
                <a:ln w="9360">
                  <a:solidFill>
                    <a:srgbClr val="FFFFFF"/>
                  </a:solidFill>
                  <a:miter lim="800000"/>
                  <a:headEnd/>
                  <a:tailEnd/>
                </a:ln>
              </p:spPr>
              <p:txBody>
                <a:bodyPr rot="10800000" wrap="none" anchor="ctr"/>
                <a:lstStyle/>
                <a:p>
                  <a:endParaRPr lang="en-US"/>
                </a:p>
              </p:txBody>
            </p:sp>
            <p:grpSp>
              <p:nvGrpSpPr>
                <p:cNvPr id="45137" name="Group 42"/>
                <p:cNvGrpSpPr>
                  <a:grpSpLocks/>
                </p:cNvGrpSpPr>
                <p:nvPr/>
              </p:nvGrpSpPr>
              <p:grpSpPr bwMode="auto">
                <a:xfrm>
                  <a:off x="3778" y="1187"/>
                  <a:ext cx="345" cy="360"/>
                  <a:chOff x="3778" y="1187"/>
                  <a:chExt cx="345" cy="360"/>
                </a:xfrm>
              </p:grpSpPr>
              <p:grpSp>
                <p:nvGrpSpPr>
                  <p:cNvPr id="45138" name="Group 43"/>
                  <p:cNvGrpSpPr>
                    <a:grpSpLocks/>
                  </p:cNvGrpSpPr>
                  <p:nvPr/>
                </p:nvGrpSpPr>
                <p:grpSpPr bwMode="auto">
                  <a:xfrm>
                    <a:off x="3885" y="1187"/>
                    <a:ext cx="238" cy="277"/>
                    <a:chOff x="3885" y="1187"/>
                    <a:chExt cx="238" cy="277"/>
                  </a:xfrm>
                </p:grpSpPr>
                <p:sp>
                  <p:nvSpPr>
                    <p:cNvPr id="45140" name="Rectangle 44"/>
                    <p:cNvSpPr>
                      <a:spLocks noChangeArrowheads="1"/>
                    </p:cNvSpPr>
                    <p:nvPr/>
                  </p:nvSpPr>
                  <p:spPr bwMode="auto">
                    <a:xfrm rot="-2220000" flipH="1" flipV="1">
                      <a:off x="4032" y="1407"/>
                      <a:ext cx="90" cy="35"/>
                    </a:xfrm>
                    <a:prstGeom prst="rect">
                      <a:avLst/>
                    </a:prstGeom>
                    <a:solidFill>
                      <a:srgbClr val="99CC00"/>
                    </a:solidFill>
                    <a:ln w="9360">
                      <a:solidFill>
                        <a:srgbClr val="99CC00"/>
                      </a:solidFill>
                      <a:miter lim="800000"/>
                      <a:headEnd/>
                      <a:tailEnd/>
                    </a:ln>
                  </p:spPr>
                  <p:txBody>
                    <a:bodyPr wrap="none" anchor="ctr"/>
                    <a:lstStyle/>
                    <a:p>
                      <a:endParaRPr lang="en-US"/>
                    </a:p>
                  </p:txBody>
                </p:sp>
                <p:sp>
                  <p:nvSpPr>
                    <p:cNvPr id="45141" name="Rectangle 45"/>
                    <p:cNvSpPr>
                      <a:spLocks noChangeArrowheads="1"/>
                    </p:cNvSpPr>
                    <p:nvPr/>
                  </p:nvSpPr>
                  <p:spPr bwMode="auto">
                    <a:xfrm rot="-2220000" flipH="1" flipV="1">
                      <a:off x="3984" y="1341"/>
                      <a:ext cx="90" cy="35"/>
                    </a:xfrm>
                    <a:prstGeom prst="rect">
                      <a:avLst/>
                    </a:prstGeom>
                    <a:solidFill>
                      <a:srgbClr val="009999"/>
                    </a:solidFill>
                    <a:ln w="9360">
                      <a:solidFill>
                        <a:srgbClr val="009999"/>
                      </a:solidFill>
                      <a:miter lim="800000"/>
                      <a:headEnd/>
                      <a:tailEnd/>
                    </a:ln>
                  </p:spPr>
                  <p:txBody>
                    <a:bodyPr wrap="none" anchor="ctr"/>
                    <a:lstStyle/>
                    <a:p>
                      <a:endParaRPr lang="en-US"/>
                    </a:p>
                  </p:txBody>
                </p:sp>
                <p:sp>
                  <p:nvSpPr>
                    <p:cNvPr id="45142" name="Rectangle 46"/>
                    <p:cNvSpPr>
                      <a:spLocks noChangeArrowheads="1"/>
                    </p:cNvSpPr>
                    <p:nvPr/>
                  </p:nvSpPr>
                  <p:spPr bwMode="auto">
                    <a:xfrm rot="-2220000" flipH="1" flipV="1">
                      <a:off x="3935" y="1275"/>
                      <a:ext cx="90" cy="35"/>
                    </a:xfrm>
                    <a:prstGeom prst="rect">
                      <a:avLst/>
                    </a:prstGeom>
                    <a:solidFill>
                      <a:srgbClr val="E0E33C"/>
                    </a:solidFill>
                    <a:ln w="9360">
                      <a:solidFill>
                        <a:srgbClr val="E0E33C"/>
                      </a:solidFill>
                      <a:miter lim="800000"/>
                      <a:headEnd/>
                      <a:tailEnd/>
                    </a:ln>
                  </p:spPr>
                  <p:txBody>
                    <a:bodyPr wrap="none" anchor="ctr"/>
                    <a:lstStyle/>
                    <a:p>
                      <a:endParaRPr lang="en-US"/>
                    </a:p>
                  </p:txBody>
                </p:sp>
                <p:sp>
                  <p:nvSpPr>
                    <p:cNvPr id="45143" name="Rectangle 47"/>
                    <p:cNvSpPr>
                      <a:spLocks noChangeArrowheads="1"/>
                    </p:cNvSpPr>
                    <p:nvPr/>
                  </p:nvSpPr>
                  <p:spPr bwMode="auto">
                    <a:xfrm rot="-2220000" flipH="1" flipV="1">
                      <a:off x="3886" y="1211"/>
                      <a:ext cx="90" cy="35"/>
                    </a:xfrm>
                    <a:prstGeom prst="rect">
                      <a:avLst/>
                    </a:prstGeom>
                    <a:solidFill>
                      <a:srgbClr val="D94F5E"/>
                    </a:solidFill>
                    <a:ln w="9360">
                      <a:solidFill>
                        <a:srgbClr val="D94F5E"/>
                      </a:solidFill>
                      <a:miter lim="800000"/>
                      <a:headEnd/>
                      <a:tailEnd/>
                    </a:ln>
                  </p:spPr>
                  <p:txBody>
                    <a:bodyPr wrap="none" anchor="ctr"/>
                    <a:lstStyle/>
                    <a:p>
                      <a:endParaRPr lang="en-US"/>
                    </a:p>
                  </p:txBody>
                </p:sp>
              </p:grpSp>
              <p:sp>
                <p:nvSpPr>
                  <p:cNvPr id="45139" name="AutoShape 48"/>
                  <p:cNvSpPr>
                    <a:spLocks noChangeArrowheads="1"/>
                  </p:cNvSpPr>
                  <p:nvPr/>
                </p:nvSpPr>
                <p:spPr bwMode="auto">
                  <a:xfrm rot="19320000" flipV="1">
                    <a:off x="3856" y="1232"/>
                    <a:ext cx="151" cy="301"/>
                  </a:xfrm>
                  <a:prstGeom prst="moon">
                    <a:avLst>
                      <a:gd name="adj" fmla="val 87500"/>
                    </a:avLst>
                  </a:prstGeom>
                  <a:solidFill>
                    <a:srgbClr val="D94F5E"/>
                  </a:solidFill>
                  <a:ln w="9360">
                    <a:solidFill>
                      <a:srgbClr val="000000"/>
                    </a:solidFill>
                    <a:miter lim="800000"/>
                    <a:headEnd/>
                    <a:tailEnd/>
                  </a:ln>
                </p:spPr>
                <p:txBody>
                  <a:bodyPr wrap="none" anchor="ctr"/>
                  <a:lstStyle/>
                  <a:p>
                    <a:endParaRPr lang="en-US"/>
                  </a:p>
                </p:txBody>
              </p:sp>
            </p:grpSp>
          </p:grpSp>
        </p:grpSp>
      </p:grpSp>
      <p:grpSp>
        <p:nvGrpSpPr>
          <p:cNvPr id="17" name="Group 49"/>
          <p:cNvGrpSpPr>
            <a:grpSpLocks/>
          </p:cNvGrpSpPr>
          <p:nvPr/>
        </p:nvGrpSpPr>
        <p:grpSpPr bwMode="auto">
          <a:xfrm>
            <a:off x="228600" y="3505200"/>
            <a:ext cx="2117727" cy="3122613"/>
            <a:chOff x="144" y="2208"/>
            <a:chExt cx="1334" cy="1967"/>
          </a:xfrm>
        </p:grpSpPr>
        <p:grpSp>
          <p:nvGrpSpPr>
            <p:cNvPr id="45128" name="Group 50"/>
            <p:cNvGrpSpPr>
              <a:grpSpLocks/>
            </p:cNvGrpSpPr>
            <p:nvPr/>
          </p:nvGrpSpPr>
          <p:grpSpPr bwMode="auto">
            <a:xfrm>
              <a:off x="192" y="2855"/>
              <a:ext cx="1007" cy="1320"/>
              <a:chOff x="192" y="2855"/>
              <a:chExt cx="1007" cy="1320"/>
            </a:xfrm>
          </p:grpSpPr>
          <p:pic>
            <p:nvPicPr>
              <p:cNvPr id="45130" name="Picture 5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92" y="2855"/>
                <a:ext cx="935"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5131" name="Picture 5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28" y="3527"/>
                <a:ext cx="672" cy="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45129" name="Text Box 53"/>
            <p:cNvSpPr txBox="1">
              <a:spLocks noChangeArrowheads="1"/>
            </p:cNvSpPr>
            <p:nvPr/>
          </p:nvSpPr>
          <p:spPr bwMode="auto">
            <a:xfrm>
              <a:off x="144" y="2208"/>
              <a:ext cx="1334" cy="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cs typeface="ＭＳ Ｐゴシック" charset="0"/>
                </a:defRPr>
              </a:lvl1pPr>
              <a:lvl2pPr marL="37931725" indent="-37474525"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9pPr>
            </a:lstStyle>
            <a:p>
              <a:pPr>
                <a:lnSpc>
                  <a:spcPct val="80000"/>
                </a:lnSpc>
                <a:buClr>
                  <a:srgbClr val="000000"/>
                </a:buClr>
                <a:buSzPct val="100000"/>
                <a:buFont typeface="Trebuchet MS" charset="0"/>
                <a:buNone/>
              </a:pPr>
              <a:r>
                <a:rPr lang="en-GB" sz="2800" dirty="0" smtClean="0">
                  <a:solidFill>
                    <a:schemeClr val="accent3">
                      <a:lumMod val="50000"/>
                    </a:schemeClr>
                  </a:solidFill>
                  <a:latin typeface="Candara"/>
                  <a:cs typeface="Candara"/>
                </a:rPr>
                <a:t>Base Map</a:t>
              </a:r>
            </a:p>
            <a:p>
              <a:pPr>
                <a:lnSpc>
                  <a:spcPct val="80000"/>
                </a:lnSpc>
                <a:buClr>
                  <a:srgbClr val="000000"/>
                </a:buClr>
                <a:buSzPct val="100000"/>
                <a:buFont typeface="Trebuchet MS" charset="0"/>
                <a:buNone/>
              </a:pPr>
              <a:r>
                <a:rPr lang="en-GB" sz="2000" b="0" i="1" dirty="0" smtClean="0">
                  <a:solidFill>
                    <a:srgbClr val="000000"/>
                  </a:solidFill>
                  <a:latin typeface="Candara"/>
                  <a:cs typeface="Candara"/>
                </a:rPr>
                <a:t>Web Map Service (WMS)</a:t>
              </a:r>
              <a:endParaRPr lang="en-GB" sz="2000" b="0" i="1" dirty="0">
                <a:solidFill>
                  <a:srgbClr val="000000"/>
                </a:solidFill>
                <a:latin typeface="Candara"/>
                <a:cs typeface="Candara"/>
              </a:endParaRPr>
            </a:p>
          </p:txBody>
        </p:sp>
      </p:grpSp>
      <p:grpSp>
        <p:nvGrpSpPr>
          <p:cNvPr id="19" name="Group 54"/>
          <p:cNvGrpSpPr>
            <a:grpSpLocks/>
          </p:cNvGrpSpPr>
          <p:nvPr/>
        </p:nvGrpSpPr>
        <p:grpSpPr bwMode="auto">
          <a:xfrm>
            <a:off x="3627438" y="2327275"/>
            <a:ext cx="1935162" cy="1598613"/>
            <a:chOff x="2285" y="1466"/>
            <a:chExt cx="1219" cy="1007"/>
          </a:xfrm>
        </p:grpSpPr>
        <p:grpSp>
          <p:nvGrpSpPr>
            <p:cNvPr id="45120" name="Group 55"/>
            <p:cNvGrpSpPr>
              <a:grpSpLocks/>
            </p:cNvGrpSpPr>
            <p:nvPr/>
          </p:nvGrpSpPr>
          <p:grpSpPr bwMode="auto">
            <a:xfrm>
              <a:off x="2285" y="1466"/>
              <a:ext cx="1055" cy="959"/>
              <a:chOff x="2285" y="1466"/>
              <a:chExt cx="1055" cy="959"/>
            </a:xfrm>
          </p:grpSpPr>
          <p:sp>
            <p:nvSpPr>
              <p:cNvPr id="45122" name="Freeform 56"/>
              <p:cNvSpPr>
                <a:spLocks noChangeArrowheads="1"/>
              </p:cNvSpPr>
              <p:nvPr/>
            </p:nvSpPr>
            <p:spPr bwMode="auto">
              <a:xfrm>
                <a:off x="2851" y="1501"/>
                <a:ext cx="169" cy="604"/>
              </a:xfrm>
              <a:custGeom>
                <a:avLst/>
                <a:gdLst>
                  <a:gd name="T0" fmla="*/ 39123 w 103"/>
                  <a:gd name="T1" fmla="*/ 0 h 414"/>
                  <a:gd name="T2" fmla="*/ 33275 w 103"/>
                  <a:gd name="T3" fmla="*/ 2792 h 414"/>
                  <a:gd name="T4" fmla="*/ 28527 w 103"/>
                  <a:gd name="T5" fmla="*/ 4291 h 414"/>
                  <a:gd name="T6" fmla="*/ 30822 w 103"/>
                  <a:gd name="T7" fmla="*/ 6497 h 414"/>
                  <a:gd name="T8" fmla="*/ 20280 w 103"/>
                  <a:gd name="T9" fmla="*/ 10185 h 414"/>
                  <a:gd name="T10" fmla="*/ 11878 w 103"/>
                  <a:gd name="T11" fmla="*/ 12791 h 414"/>
                  <a:gd name="T12" fmla="*/ 8777 w 103"/>
                  <a:gd name="T13" fmla="*/ 14747 h 414"/>
                  <a:gd name="T14" fmla="*/ 6458 w 103"/>
                  <a:gd name="T15" fmla="*/ 19312 h 414"/>
                  <a:gd name="T16" fmla="*/ 4197 w 103"/>
                  <a:gd name="T17" fmla="*/ 22104 h 414"/>
                  <a:gd name="T18" fmla="*/ 18537 w 103"/>
                  <a:gd name="T19" fmla="*/ 32377 h 414"/>
                  <a:gd name="T20" fmla="*/ 27837 w 103"/>
                  <a:gd name="T21" fmla="*/ 32905 h 414"/>
                  <a:gd name="T22" fmla="*/ 29326 w 103"/>
                  <a:gd name="T23" fmla="*/ 36666 h 414"/>
                  <a:gd name="T24" fmla="*/ 36171 w 103"/>
                  <a:gd name="T25" fmla="*/ 37521 h 414"/>
                  <a:gd name="T26" fmla="*/ 37561 w 103"/>
                  <a:gd name="T27" fmla="*/ 38496 h 4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3"/>
                  <a:gd name="T43" fmla="*/ 0 h 414"/>
                  <a:gd name="T44" fmla="*/ 103 w 103"/>
                  <a:gd name="T45" fmla="*/ 414 h 4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3" h="414">
                    <a:moveTo>
                      <a:pt x="103" y="0"/>
                    </a:moveTo>
                    <a:cubicBezTo>
                      <a:pt x="96" y="10"/>
                      <a:pt x="97" y="23"/>
                      <a:pt x="87" y="30"/>
                    </a:cubicBezTo>
                    <a:cubicBezTo>
                      <a:pt x="82" y="36"/>
                      <a:pt x="77" y="38"/>
                      <a:pt x="75" y="46"/>
                    </a:cubicBezTo>
                    <a:cubicBezTo>
                      <a:pt x="76" y="54"/>
                      <a:pt x="81" y="70"/>
                      <a:pt x="81" y="70"/>
                    </a:cubicBezTo>
                    <a:cubicBezTo>
                      <a:pt x="78" y="90"/>
                      <a:pt x="69" y="99"/>
                      <a:pt x="53" y="110"/>
                    </a:cubicBezTo>
                    <a:cubicBezTo>
                      <a:pt x="46" y="119"/>
                      <a:pt x="36" y="126"/>
                      <a:pt x="31" y="138"/>
                    </a:cubicBezTo>
                    <a:cubicBezTo>
                      <a:pt x="27" y="144"/>
                      <a:pt x="23" y="158"/>
                      <a:pt x="23" y="158"/>
                    </a:cubicBezTo>
                    <a:cubicBezTo>
                      <a:pt x="21" y="177"/>
                      <a:pt x="19" y="190"/>
                      <a:pt x="17" y="208"/>
                    </a:cubicBezTo>
                    <a:cubicBezTo>
                      <a:pt x="15" y="218"/>
                      <a:pt x="11" y="238"/>
                      <a:pt x="11" y="238"/>
                    </a:cubicBezTo>
                    <a:cubicBezTo>
                      <a:pt x="9" y="274"/>
                      <a:pt x="0" y="341"/>
                      <a:pt x="49" y="348"/>
                    </a:cubicBezTo>
                    <a:cubicBezTo>
                      <a:pt x="56" y="350"/>
                      <a:pt x="65" y="351"/>
                      <a:pt x="73" y="354"/>
                    </a:cubicBezTo>
                    <a:cubicBezTo>
                      <a:pt x="81" y="366"/>
                      <a:pt x="69" y="381"/>
                      <a:pt x="77" y="394"/>
                    </a:cubicBezTo>
                    <a:cubicBezTo>
                      <a:pt x="79" y="398"/>
                      <a:pt x="90" y="401"/>
                      <a:pt x="95" y="404"/>
                    </a:cubicBezTo>
                    <a:cubicBezTo>
                      <a:pt x="97" y="411"/>
                      <a:pt x="96" y="408"/>
                      <a:pt x="99" y="414"/>
                    </a:cubicBezTo>
                  </a:path>
                </a:pathLst>
              </a:custGeom>
              <a:noFill/>
              <a:ln w="28440">
                <a:solidFill>
                  <a:srgbClr val="FF161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123" name="Freeform 57"/>
              <p:cNvSpPr>
                <a:spLocks noChangeArrowheads="1"/>
              </p:cNvSpPr>
              <p:nvPr/>
            </p:nvSpPr>
            <p:spPr bwMode="auto">
              <a:xfrm>
                <a:off x="2301" y="1848"/>
                <a:ext cx="906" cy="578"/>
              </a:xfrm>
              <a:custGeom>
                <a:avLst/>
                <a:gdLst>
                  <a:gd name="T0" fmla="*/ 0 w 552"/>
                  <a:gd name="T1" fmla="*/ 37031 h 396"/>
                  <a:gd name="T2" fmla="*/ 13057 w 552"/>
                  <a:gd name="T3" fmla="*/ 35846 h 396"/>
                  <a:gd name="T4" fmla="*/ 19906 w 552"/>
                  <a:gd name="T5" fmla="*/ 34792 h 396"/>
                  <a:gd name="T6" fmla="*/ 35881 w 552"/>
                  <a:gd name="T7" fmla="*/ 31967 h 396"/>
                  <a:gd name="T8" fmla="*/ 47550 w 552"/>
                  <a:gd name="T9" fmla="*/ 31070 h 396"/>
                  <a:gd name="T10" fmla="*/ 58892 w 552"/>
                  <a:gd name="T11" fmla="*/ 28837 h 396"/>
                  <a:gd name="T12" fmla="*/ 75052 w 552"/>
                  <a:gd name="T13" fmla="*/ 25787 h 396"/>
                  <a:gd name="T14" fmla="*/ 84100 w 552"/>
                  <a:gd name="T15" fmla="*/ 24838 h 396"/>
                  <a:gd name="T16" fmla="*/ 97060 w 552"/>
                  <a:gd name="T17" fmla="*/ 23178 h 396"/>
                  <a:gd name="T18" fmla="*/ 101756 w 552"/>
                  <a:gd name="T19" fmla="*/ 21507 h 396"/>
                  <a:gd name="T20" fmla="*/ 103122 w 552"/>
                  <a:gd name="T21" fmla="*/ 20353 h 396"/>
                  <a:gd name="T22" fmla="*/ 102424 w 552"/>
                  <a:gd name="T23" fmla="*/ 18912 h 396"/>
                  <a:gd name="T24" fmla="*/ 100852 w 552"/>
                  <a:gd name="T25" fmla="*/ 17743 h 396"/>
                  <a:gd name="T26" fmla="*/ 105533 w 552"/>
                  <a:gd name="T27" fmla="*/ 14214 h 396"/>
                  <a:gd name="T28" fmla="*/ 115471 w 552"/>
                  <a:gd name="T29" fmla="*/ 11821 h 396"/>
                  <a:gd name="T30" fmla="*/ 119869 w 552"/>
                  <a:gd name="T31" fmla="*/ 11000 h 396"/>
                  <a:gd name="T32" fmla="*/ 126295 w 552"/>
                  <a:gd name="T33" fmla="*/ 11189 h 396"/>
                  <a:gd name="T34" fmla="*/ 136903 w 552"/>
                  <a:gd name="T35" fmla="*/ 8965 h 396"/>
                  <a:gd name="T36" fmla="*/ 152899 w 552"/>
                  <a:gd name="T37" fmla="*/ 5967 h 396"/>
                  <a:gd name="T38" fmla="*/ 193544 w 552"/>
                  <a:gd name="T39" fmla="*/ 1257 h 396"/>
                  <a:gd name="T40" fmla="*/ 204877 w 552"/>
                  <a:gd name="T41" fmla="*/ 398 h 396"/>
                  <a:gd name="T42" fmla="*/ 210973 w 552"/>
                  <a:gd name="T43" fmla="*/ 0 h 39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2"/>
                  <a:gd name="T67" fmla="*/ 0 h 396"/>
                  <a:gd name="T68" fmla="*/ 552 w 552"/>
                  <a:gd name="T69" fmla="*/ 396 h 39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2" h="396">
                    <a:moveTo>
                      <a:pt x="0" y="396"/>
                    </a:moveTo>
                    <a:cubicBezTo>
                      <a:pt x="10" y="389"/>
                      <a:pt x="23" y="390"/>
                      <a:pt x="34" y="384"/>
                    </a:cubicBezTo>
                    <a:cubicBezTo>
                      <a:pt x="40" y="379"/>
                      <a:pt x="44" y="374"/>
                      <a:pt x="52" y="372"/>
                    </a:cubicBezTo>
                    <a:cubicBezTo>
                      <a:pt x="58" y="365"/>
                      <a:pt x="84" y="346"/>
                      <a:pt x="94" y="342"/>
                    </a:cubicBezTo>
                    <a:cubicBezTo>
                      <a:pt x="102" y="338"/>
                      <a:pt x="116" y="337"/>
                      <a:pt x="124" y="332"/>
                    </a:cubicBezTo>
                    <a:cubicBezTo>
                      <a:pt x="134" y="324"/>
                      <a:pt x="143" y="315"/>
                      <a:pt x="154" y="308"/>
                    </a:cubicBezTo>
                    <a:cubicBezTo>
                      <a:pt x="165" y="291"/>
                      <a:pt x="178" y="284"/>
                      <a:pt x="196" y="276"/>
                    </a:cubicBezTo>
                    <a:cubicBezTo>
                      <a:pt x="203" y="272"/>
                      <a:pt x="220" y="266"/>
                      <a:pt x="220" y="266"/>
                    </a:cubicBezTo>
                    <a:cubicBezTo>
                      <a:pt x="230" y="258"/>
                      <a:pt x="243" y="255"/>
                      <a:pt x="254" y="248"/>
                    </a:cubicBezTo>
                    <a:cubicBezTo>
                      <a:pt x="258" y="242"/>
                      <a:pt x="263" y="236"/>
                      <a:pt x="266" y="230"/>
                    </a:cubicBezTo>
                    <a:cubicBezTo>
                      <a:pt x="267" y="226"/>
                      <a:pt x="270" y="218"/>
                      <a:pt x="270" y="218"/>
                    </a:cubicBezTo>
                    <a:cubicBezTo>
                      <a:pt x="269" y="212"/>
                      <a:pt x="269" y="207"/>
                      <a:pt x="268" y="202"/>
                    </a:cubicBezTo>
                    <a:cubicBezTo>
                      <a:pt x="267" y="197"/>
                      <a:pt x="264" y="190"/>
                      <a:pt x="264" y="190"/>
                    </a:cubicBezTo>
                    <a:cubicBezTo>
                      <a:pt x="265" y="168"/>
                      <a:pt x="260" y="162"/>
                      <a:pt x="276" y="152"/>
                    </a:cubicBezTo>
                    <a:cubicBezTo>
                      <a:pt x="281" y="144"/>
                      <a:pt x="294" y="132"/>
                      <a:pt x="302" y="126"/>
                    </a:cubicBezTo>
                    <a:cubicBezTo>
                      <a:pt x="305" y="122"/>
                      <a:pt x="314" y="118"/>
                      <a:pt x="314" y="118"/>
                    </a:cubicBezTo>
                    <a:cubicBezTo>
                      <a:pt x="322" y="105"/>
                      <a:pt x="322" y="105"/>
                      <a:pt x="330" y="120"/>
                    </a:cubicBezTo>
                    <a:cubicBezTo>
                      <a:pt x="341" y="112"/>
                      <a:pt x="347" y="103"/>
                      <a:pt x="358" y="96"/>
                    </a:cubicBezTo>
                    <a:cubicBezTo>
                      <a:pt x="365" y="84"/>
                      <a:pt x="387" y="72"/>
                      <a:pt x="400" y="64"/>
                    </a:cubicBezTo>
                    <a:cubicBezTo>
                      <a:pt x="417" y="37"/>
                      <a:pt x="476" y="22"/>
                      <a:pt x="506" y="14"/>
                    </a:cubicBezTo>
                    <a:cubicBezTo>
                      <a:pt x="516" y="10"/>
                      <a:pt x="526" y="7"/>
                      <a:pt x="536" y="4"/>
                    </a:cubicBezTo>
                    <a:cubicBezTo>
                      <a:pt x="541" y="2"/>
                      <a:pt x="552" y="0"/>
                      <a:pt x="552" y="0"/>
                    </a:cubicBezTo>
                  </a:path>
                </a:pathLst>
              </a:custGeom>
              <a:noFill/>
              <a:ln w="28440">
                <a:solidFill>
                  <a:srgbClr val="FF161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124" name="Freeform 58"/>
              <p:cNvSpPr>
                <a:spLocks noChangeArrowheads="1"/>
              </p:cNvSpPr>
              <p:nvPr/>
            </p:nvSpPr>
            <p:spPr bwMode="auto">
              <a:xfrm>
                <a:off x="2285" y="1489"/>
                <a:ext cx="1056" cy="327"/>
              </a:xfrm>
              <a:custGeom>
                <a:avLst/>
                <a:gdLst>
                  <a:gd name="T0" fmla="*/ 0 w 644"/>
                  <a:gd name="T1" fmla="*/ 1511 h 224"/>
                  <a:gd name="T2" fmla="*/ 8318 w 644"/>
                  <a:gd name="T3" fmla="*/ 2082 h 224"/>
                  <a:gd name="T4" fmla="*/ 10545 w 644"/>
                  <a:gd name="T5" fmla="*/ 2234 h 224"/>
                  <a:gd name="T6" fmla="*/ 8318 w 644"/>
                  <a:gd name="T7" fmla="*/ 1835 h 224"/>
                  <a:gd name="T8" fmla="*/ 16506 w 644"/>
                  <a:gd name="T9" fmla="*/ 2420 h 224"/>
                  <a:gd name="T10" fmla="*/ 24906 w 644"/>
                  <a:gd name="T11" fmla="*/ 2815 h 224"/>
                  <a:gd name="T12" fmla="*/ 30942 w 644"/>
                  <a:gd name="T13" fmla="*/ 3220 h 224"/>
                  <a:gd name="T14" fmla="*/ 35527 w 644"/>
                  <a:gd name="T15" fmla="*/ 4109 h 224"/>
                  <a:gd name="T16" fmla="*/ 40046 w 644"/>
                  <a:gd name="T17" fmla="*/ 4879 h 224"/>
                  <a:gd name="T18" fmla="*/ 61261 w 644"/>
                  <a:gd name="T19" fmla="*/ 8394 h 224"/>
                  <a:gd name="T20" fmla="*/ 70288 w 644"/>
                  <a:gd name="T21" fmla="*/ 8611 h 224"/>
                  <a:gd name="T22" fmla="*/ 77139 w 644"/>
                  <a:gd name="T23" fmla="*/ 9371 h 224"/>
                  <a:gd name="T24" fmla="*/ 82212 w 644"/>
                  <a:gd name="T25" fmla="*/ 10867 h 224"/>
                  <a:gd name="T26" fmla="*/ 114848 w 644"/>
                  <a:gd name="T27" fmla="*/ 15178 h 224"/>
                  <a:gd name="T28" fmla="*/ 127007 w 644"/>
                  <a:gd name="T29" fmla="*/ 16476 h 224"/>
                  <a:gd name="T30" fmla="*/ 138343 w 644"/>
                  <a:gd name="T31" fmla="*/ 18538 h 224"/>
                  <a:gd name="T32" fmla="*/ 147391 w 644"/>
                  <a:gd name="T33" fmla="*/ 19302 h 224"/>
                  <a:gd name="T34" fmla="*/ 151949 w 644"/>
                  <a:gd name="T35" fmla="*/ 19696 h 224"/>
                  <a:gd name="T36" fmla="*/ 166108 w 644"/>
                  <a:gd name="T37" fmla="*/ 20954 h 224"/>
                  <a:gd name="T38" fmla="*/ 171429 w 644"/>
                  <a:gd name="T39" fmla="*/ 20772 h 224"/>
                  <a:gd name="T40" fmla="*/ 172438 w 644"/>
                  <a:gd name="T41" fmla="*/ 20229 h 224"/>
                  <a:gd name="T42" fmla="*/ 176811 w 644"/>
                  <a:gd name="T43" fmla="*/ 19511 h 224"/>
                  <a:gd name="T44" fmla="*/ 181265 w 644"/>
                  <a:gd name="T45" fmla="*/ 17760 h 224"/>
                  <a:gd name="T46" fmla="*/ 187327 w 644"/>
                  <a:gd name="T47" fmla="*/ 14229 h 224"/>
                  <a:gd name="T48" fmla="*/ 197962 w 644"/>
                  <a:gd name="T49" fmla="*/ 13093 h 224"/>
                  <a:gd name="T50" fmla="*/ 204923 w 644"/>
                  <a:gd name="T51" fmla="*/ 12571 h 224"/>
                  <a:gd name="T52" fmla="*/ 218376 w 644"/>
                  <a:gd name="T53" fmla="*/ 5636 h 224"/>
                  <a:gd name="T54" fmla="*/ 216837 w 644"/>
                  <a:gd name="T55" fmla="*/ 5636 h 224"/>
                  <a:gd name="T56" fmla="*/ 221470 w 644"/>
                  <a:gd name="T57" fmla="*/ 4309 h 224"/>
                  <a:gd name="T58" fmla="*/ 226848 w 644"/>
                  <a:gd name="T59" fmla="*/ 2815 h 224"/>
                  <a:gd name="T60" fmla="*/ 243392 w 644"/>
                  <a:gd name="T61" fmla="*/ 0 h 22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44"/>
                  <a:gd name="T94" fmla="*/ 0 h 224"/>
                  <a:gd name="T95" fmla="*/ 644 w 644"/>
                  <a:gd name="T96" fmla="*/ 224 h 22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44" h="224">
                    <a:moveTo>
                      <a:pt x="0" y="16"/>
                    </a:moveTo>
                    <a:cubicBezTo>
                      <a:pt x="11" y="23"/>
                      <a:pt x="1" y="18"/>
                      <a:pt x="22" y="22"/>
                    </a:cubicBezTo>
                    <a:cubicBezTo>
                      <a:pt x="24" y="22"/>
                      <a:pt x="28" y="26"/>
                      <a:pt x="28" y="24"/>
                    </a:cubicBezTo>
                    <a:cubicBezTo>
                      <a:pt x="28" y="21"/>
                      <a:pt x="19" y="21"/>
                      <a:pt x="22" y="20"/>
                    </a:cubicBezTo>
                    <a:cubicBezTo>
                      <a:pt x="24" y="18"/>
                      <a:pt x="43" y="25"/>
                      <a:pt x="44" y="26"/>
                    </a:cubicBezTo>
                    <a:cubicBezTo>
                      <a:pt x="67" y="31"/>
                      <a:pt x="30" y="22"/>
                      <a:pt x="66" y="30"/>
                    </a:cubicBezTo>
                    <a:cubicBezTo>
                      <a:pt x="71" y="31"/>
                      <a:pt x="82" y="34"/>
                      <a:pt x="82" y="34"/>
                    </a:cubicBezTo>
                    <a:cubicBezTo>
                      <a:pt x="103" y="48"/>
                      <a:pt x="70" y="26"/>
                      <a:pt x="94" y="44"/>
                    </a:cubicBezTo>
                    <a:cubicBezTo>
                      <a:pt x="97" y="46"/>
                      <a:pt x="106" y="52"/>
                      <a:pt x="106" y="52"/>
                    </a:cubicBezTo>
                    <a:cubicBezTo>
                      <a:pt x="109" y="62"/>
                      <a:pt x="149" y="86"/>
                      <a:pt x="162" y="90"/>
                    </a:cubicBezTo>
                    <a:cubicBezTo>
                      <a:pt x="169" y="91"/>
                      <a:pt x="178" y="91"/>
                      <a:pt x="186" y="92"/>
                    </a:cubicBezTo>
                    <a:cubicBezTo>
                      <a:pt x="200" y="96"/>
                      <a:pt x="194" y="93"/>
                      <a:pt x="204" y="100"/>
                    </a:cubicBezTo>
                    <a:cubicBezTo>
                      <a:pt x="213" y="114"/>
                      <a:pt x="208" y="109"/>
                      <a:pt x="218" y="116"/>
                    </a:cubicBezTo>
                    <a:cubicBezTo>
                      <a:pt x="237" y="145"/>
                      <a:pt x="271" y="155"/>
                      <a:pt x="304" y="162"/>
                    </a:cubicBezTo>
                    <a:cubicBezTo>
                      <a:pt x="313" y="168"/>
                      <a:pt x="325" y="170"/>
                      <a:pt x="336" y="176"/>
                    </a:cubicBezTo>
                    <a:cubicBezTo>
                      <a:pt x="346" y="181"/>
                      <a:pt x="355" y="192"/>
                      <a:pt x="366" y="198"/>
                    </a:cubicBezTo>
                    <a:cubicBezTo>
                      <a:pt x="372" y="201"/>
                      <a:pt x="382" y="203"/>
                      <a:pt x="390" y="206"/>
                    </a:cubicBezTo>
                    <a:cubicBezTo>
                      <a:pt x="394" y="207"/>
                      <a:pt x="402" y="210"/>
                      <a:pt x="402" y="210"/>
                    </a:cubicBezTo>
                    <a:cubicBezTo>
                      <a:pt x="409" y="221"/>
                      <a:pt x="427" y="221"/>
                      <a:pt x="440" y="224"/>
                    </a:cubicBezTo>
                    <a:cubicBezTo>
                      <a:pt x="444" y="223"/>
                      <a:pt x="449" y="224"/>
                      <a:pt x="454" y="222"/>
                    </a:cubicBezTo>
                    <a:cubicBezTo>
                      <a:pt x="455" y="221"/>
                      <a:pt x="454" y="217"/>
                      <a:pt x="456" y="216"/>
                    </a:cubicBezTo>
                    <a:cubicBezTo>
                      <a:pt x="459" y="212"/>
                      <a:pt x="468" y="208"/>
                      <a:pt x="468" y="208"/>
                    </a:cubicBezTo>
                    <a:cubicBezTo>
                      <a:pt x="472" y="202"/>
                      <a:pt x="477" y="196"/>
                      <a:pt x="480" y="190"/>
                    </a:cubicBezTo>
                    <a:cubicBezTo>
                      <a:pt x="483" y="178"/>
                      <a:pt x="487" y="160"/>
                      <a:pt x="496" y="152"/>
                    </a:cubicBezTo>
                    <a:cubicBezTo>
                      <a:pt x="505" y="142"/>
                      <a:pt x="512" y="143"/>
                      <a:pt x="524" y="140"/>
                    </a:cubicBezTo>
                    <a:cubicBezTo>
                      <a:pt x="530" y="138"/>
                      <a:pt x="542" y="134"/>
                      <a:pt x="542" y="134"/>
                    </a:cubicBezTo>
                    <a:cubicBezTo>
                      <a:pt x="550" y="107"/>
                      <a:pt x="569" y="86"/>
                      <a:pt x="578" y="60"/>
                    </a:cubicBezTo>
                    <a:cubicBezTo>
                      <a:pt x="586" y="84"/>
                      <a:pt x="576" y="67"/>
                      <a:pt x="574" y="60"/>
                    </a:cubicBezTo>
                    <a:cubicBezTo>
                      <a:pt x="576" y="52"/>
                      <a:pt x="577" y="48"/>
                      <a:pt x="586" y="46"/>
                    </a:cubicBezTo>
                    <a:cubicBezTo>
                      <a:pt x="595" y="32"/>
                      <a:pt x="590" y="36"/>
                      <a:pt x="600" y="30"/>
                    </a:cubicBezTo>
                    <a:cubicBezTo>
                      <a:pt x="605" y="12"/>
                      <a:pt x="632" y="11"/>
                      <a:pt x="644" y="0"/>
                    </a:cubicBezTo>
                  </a:path>
                </a:pathLst>
              </a:custGeom>
              <a:noFill/>
              <a:ln w="28440">
                <a:solidFill>
                  <a:srgbClr val="FF161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125" name="Freeform 59"/>
              <p:cNvSpPr>
                <a:spLocks noChangeArrowheads="1"/>
              </p:cNvSpPr>
              <p:nvPr/>
            </p:nvSpPr>
            <p:spPr bwMode="auto">
              <a:xfrm>
                <a:off x="2485" y="1466"/>
                <a:ext cx="493" cy="102"/>
              </a:xfrm>
              <a:custGeom>
                <a:avLst/>
                <a:gdLst>
                  <a:gd name="T0" fmla="*/ 0 w 300"/>
                  <a:gd name="T1" fmla="*/ 0 h 70"/>
                  <a:gd name="T2" fmla="*/ 20938 w 300"/>
                  <a:gd name="T3" fmla="*/ 1469 h 70"/>
                  <a:gd name="T4" fmla="*/ 45121 w 300"/>
                  <a:gd name="T5" fmla="*/ 3682 h 70"/>
                  <a:gd name="T6" fmla="*/ 54319 w 300"/>
                  <a:gd name="T7" fmla="*/ 5126 h 70"/>
                  <a:gd name="T8" fmla="*/ 71202 w 300"/>
                  <a:gd name="T9" fmla="*/ 6410 h 70"/>
                  <a:gd name="T10" fmla="*/ 90871 w 300"/>
                  <a:gd name="T11" fmla="*/ 5649 h 70"/>
                  <a:gd name="T12" fmla="*/ 99364 w 300"/>
                  <a:gd name="T13" fmla="*/ 5126 h 70"/>
                  <a:gd name="T14" fmla="*/ 116320 w 300"/>
                  <a:gd name="T15" fmla="*/ 5649 h 70"/>
                  <a:gd name="T16" fmla="*/ 0 60000 65536"/>
                  <a:gd name="T17" fmla="*/ 0 60000 65536"/>
                  <a:gd name="T18" fmla="*/ 0 60000 65536"/>
                  <a:gd name="T19" fmla="*/ 0 60000 65536"/>
                  <a:gd name="T20" fmla="*/ 0 60000 65536"/>
                  <a:gd name="T21" fmla="*/ 0 60000 65536"/>
                  <a:gd name="T22" fmla="*/ 0 60000 65536"/>
                  <a:gd name="T23" fmla="*/ 0 60000 65536"/>
                  <a:gd name="T24" fmla="*/ 0 w 300"/>
                  <a:gd name="T25" fmla="*/ 0 h 70"/>
                  <a:gd name="T26" fmla="*/ 300 w 300"/>
                  <a:gd name="T27" fmla="*/ 70 h 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0" h="70">
                    <a:moveTo>
                      <a:pt x="0" y="0"/>
                    </a:moveTo>
                    <a:cubicBezTo>
                      <a:pt x="17" y="5"/>
                      <a:pt x="38" y="5"/>
                      <a:pt x="54" y="16"/>
                    </a:cubicBezTo>
                    <a:cubicBezTo>
                      <a:pt x="62" y="40"/>
                      <a:pt x="94" y="36"/>
                      <a:pt x="116" y="40"/>
                    </a:cubicBezTo>
                    <a:cubicBezTo>
                      <a:pt x="127" y="43"/>
                      <a:pt x="130" y="51"/>
                      <a:pt x="140" y="56"/>
                    </a:cubicBezTo>
                    <a:cubicBezTo>
                      <a:pt x="154" y="63"/>
                      <a:pt x="168" y="67"/>
                      <a:pt x="184" y="70"/>
                    </a:cubicBezTo>
                    <a:cubicBezTo>
                      <a:pt x="202" y="68"/>
                      <a:pt x="216" y="66"/>
                      <a:pt x="234" y="62"/>
                    </a:cubicBezTo>
                    <a:cubicBezTo>
                      <a:pt x="241" y="60"/>
                      <a:pt x="256" y="56"/>
                      <a:pt x="256" y="56"/>
                    </a:cubicBezTo>
                    <a:cubicBezTo>
                      <a:pt x="270" y="58"/>
                      <a:pt x="284" y="62"/>
                      <a:pt x="300" y="62"/>
                    </a:cubicBezTo>
                  </a:path>
                </a:pathLst>
              </a:custGeom>
              <a:noFill/>
              <a:ln w="28440">
                <a:solidFill>
                  <a:srgbClr val="FF161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126" name="Freeform 60"/>
              <p:cNvSpPr>
                <a:spLocks noChangeArrowheads="1"/>
              </p:cNvSpPr>
              <p:nvPr/>
            </p:nvSpPr>
            <p:spPr bwMode="auto">
              <a:xfrm>
                <a:off x="2747" y="1507"/>
                <a:ext cx="298" cy="589"/>
              </a:xfrm>
              <a:custGeom>
                <a:avLst/>
                <a:gdLst>
                  <a:gd name="T0" fmla="*/ 0 w 182"/>
                  <a:gd name="T1" fmla="*/ 0 h 404"/>
                  <a:gd name="T2" fmla="*/ 7440 w 182"/>
                  <a:gd name="T3" fmla="*/ 2056 h 404"/>
                  <a:gd name="T4" fmla="*/ 13456 w 182"/>
                  <a:gd name="T5" fmla="*/ 3308 h 404"/>
                  <a:gd name="T6" fmla="*/ 19946 w 182"/>
                  <a:gd name="T7" fmla="*/ 5388 h 404"/>
                  <a:gd name="T8" fmla="*/ 26034 w 182"/>
                  <a:gd name="T9" fmla="*/ 6817 h 404"/>
                  <a:gd name="T10" fmla="*/ 32659 w 182"/>
                  <a:gd name="T11" fmla="*/ 7883 h 404"/>
                  <a:gd name="T12" fmla="*/ 40847 w 182"/>
                  <a:gd name="T13" fmla="*/ 9807 h 404"/>
                  <a:gd name="T14" fmla="*/ 49064 w 182"/>
                  <a:gd name="T15" fmla="*/ 12532 h 404"/>
                  <a:gd name="T16" fmla="*/ 54804 w 182"/>
                  <a:gd name="T17" fmla="*/ 13824 h 404"/>
                  <a:gd name="T18" fmla="*/ 57206 w 182"/>
                  <a:gd name="T19" fmla="*/ 14223 h 404"/>
                  <a:gd name="T20" fmla="*/ 64753 w 182"/>
                  <a:gd name="T21" fmla="*/ 16756 h 404"/>
                  <a:gd name="T22" fmla="*/ 66881 w 182"/>
                  <a:gd name="T23" fmla="*/ 18658 h 404"/>
                  <a:gd name="T24" fmla="*/ 67576 w 182"/>
                  <a:gd name="T25" fmla="*/ 19170 h 404"/>
                  <a:gd name="T26" fmla="*/ 65396 w 182"/>
                  <a:gd name="T27" fmla="*/ 20465 h 404"/>
                  <a:gd name="T28" fmla="*/ 60892 w 182"/>
                  <a:gd name="T29" fmla="*/ 21162 h 404"/>
                  <a:gd name="T30" fmla="*/ 58678 w 182"/>
                  <a:gd name="T31" fmla="*/ 29344 h 404"/>
                  <a:gd name="T32" fmla="*/ 63037 w 182"/>
                  <a:gd name="T33" fmla="*/ 34850 h 404"/>
                  <a:gd name="T34" fmla="*/ 61676 w 182"/>
                  <a:gd name="T35" fmla="*/ 37259 h 4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2"/>
                  <a:gd name="T55" fmla="*/ 0 h 404"/>
                  <a:gd name="T56" fmla="*/ 182 w 182"/>
                  <a:gd name="T57" fmla="*/ 404 h 4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2" h="404">
                    <a:moveTo>
                      <a:pt x="0" y="0"/>
                    </a:moveTo>
                    <a:cubicBezTo>
                      <a:pt x="3" y="10"/>
                      <a:pt x="11" y="16"/>
                      <a:pt x="20" y="22"/>
                    </a:cubicBezTo>
                    <a:cubicBezTo>
                      <a:pt x="23" y="27"/>
                      <a:pt x="36" y="36"/>
                      <a:pt x="36" y="36"/>
                    </a:cubicBezTo>
                    <a:cubicBezTo>
                      <a:pt x="42" y="45"/>
                      <a:pt x="45" y="52"/>
                      <a:pt x="54" y="58"/>
                    </a:cubicBezTo>
                    <a:cubicBezTo>
                      <a:pt x="58" y="64"/>
                      <a:pt x="64" y="69"/>
                      <a:pt x="70" y="74"/>
                    </a:cubicBezTo>
                    <a:cubicBezTo>
                      <a:pt x="75" y="78"/>
                      <a:pt x="88" y="86"/>
                      <a:pt x="88" y="86"/>
                    </a:cubicBezTo>
                    <a:cubicBezTo>
                      <a:pt x="93" y="94"/>
                      <a:pt x="103" y="97"/>
                      <a:pt x="110" y="106"/>
                    </a:cubicBezTo>
                    <a:cubicBezTo>
                      <a:pt x="117" y="115"/>
                      <a:pt x="125" y="125"/>
                      <a:pt x="132" y="136"/>
                    </a:cubicBezTo>
                    <a:cubicBezTo>
                      <a:pt x="138" y="146"/>
                      <a:pt x="134" y="140"/>
                      <a:pt x="148" y="150"/>
                    </a:cubicBezTo>
                    <a:cubicBezTo>
                      <a:pt x="150" y="151"/>
                      <a:pt x="154" y="154"/>
                      <a:pt x="154" y="154"/>
                    </a:cubicBezTo>
                    <a:cubicBezTo>
                      <a:pt x="160" y="163"/>
                      <a:pt x="170" y="169"/>
                      <a:pt x="174" y="182"/>
                    </a:cubicBezTo>
                    <a:cubicBezTo>
                      <a:pt x="180" y="203"/>
                      <a:pt x="170" y="173"/>
                      <a:pt x="180" y="202"/>
                    </a:cubicBezTo>
                    <a:cubicBezTo>
                      <a:pt x="180" y="204"/>
                      <a:pt x="182" y="208"/>
                      <a:pt x="182" y="208"/>
                    </a:cubicBezTo>
                    <a:cubicBezTo>
                      <a:pt x="180" y="213"/>
                      <a:pt x="180" y="218"/>
                      <a:pt x="176" y="222"/>
                    </a:cubicBezTo>
                    <a:cubicBezTo>
                      <a:pt x="172" y="225"/>
                      <a:pt x="164" y="230"/>
                      <a:pt x="164" y="230"/>
                    </a:cubicBezTo>
                    <a:cubicBezTo>
                      <a:pt x="156" y="258"/>
                      <a:pt x="165" y="289"/>
                      <a:pt x="158" y="318"/>
                    </a:cubicBezTo>
                    <a:cubicBezTo>
                      <a:pt x="160" y="339"/>
                      <a:pt x="166" y="357"/>
                      <a:pt x="170" y="378"/>
                    </a:cubicBezTo>
                    <a:cubicBezTo>
                      <a:pt x="167" y="402"/>
                      <a:pt x="173" y="396"/>
                      <a:pt x="166" y="404"/>
                    </a:cubicBezTo>
                  </a:path>
                </a:pathLst>
              </a:custGeom>
              <a:noFill/>
              <a:ln w="28440">
                <a:solidFill>
                  <a:srgbClr val="FF161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127" name="Freeform 61"/>
              <p:cNvSpPr>
                <a:spLocks noChangeArrowheads="1"/>
              </p:cNvSpPr>
              <p:nvPr/>
            </p:nvSpPr>
            <p:spPr bwMode="auto">
              <a:xfrm>
                <a:off x="3049" y="1466"/>
                <a:ext cx="164" cy="362"/>
              </a:xfrm>
              <a:custGeom>
                <a:avLst/>
                <a:gdLst>
                  <a:gd name="T0" fmla="*/ 0 w 100"/>
                  <a:gd name="T1" fmla="*/ 0 h 248"/>
                  <a:gd name="T2" fmla="*/ 15865 w 100"/>
                  <a:gd name="T3" fmla="*/ 2082 h 248"/>
                  <a:gd name="T4" fmla="*/ 18886 w 100"/>
                  <a:gd name="T5" fmla="*/ 5256 h 248"/>
                  <a:gd name="T6" fmla="*/ 23480 w 100"/>
                  <a:gd name="T7" fmla="*/ 5621 h 248"/>
                  <a:gd name="T8" fmla="*/ 26576 w 100"/>
                  <a:gd name="T9" fmla="*/ 7278 h 248"/>
                  <a:gd name="T10" fmla="*/ 27321 w 100"/>
                  <a:gd name="T11" fmla="*/ 7917 h 248"/>
                  <a:gd name="T12" fmla="*/ 33205 w 100"/>
                  <a:gd name="T13" fmla="*/ 13668 h 248"/>
                  <a:gd name="T14" fmla="*/ 37845 w 100"/>
                  <a:gd name="T15" fmla="*/ 23186 h 248"/>
                  <a:gd name="T16" fmla="*/ 0 60000 65536"/>
                  <a:gd name="T17" fmla="*/ 0 60000 65536"/>
                  <a:gd name="T18" fmla="*/ 0 60000 65536"/>
                  <a:gd name="T19" fmla="*/ 0 60000 65536"/>
                  <a:gd name="T20" fmla="*/ 0 60000 65536"/>
                  <a:gd name="T21" fmla="*/ 0 60000 65536"/>
                  <a:gd name="T22" fmla="*/ 0 60000 65536"/>
                  <a:gd name="T23" fmla="*/ 0 60000 65536"/>
                  <a:gd name="T24" fmla="*/ 0 w 100"/>
                  <a:gd name="T25" fmla="*/ 0 h 248"/>
                  <a:gd name="T26" fmla="*/ 100 w 100"/>
                  <a:gd name="T27" fmla="*/ 248 h 2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 h="248">
                    <a:moveTo>
                      <a:pt x="0" y="0"/>
                    </a:moveTo>
                    <a:cubicBezTo>
                      <a:pt x="12" y="12"/>
                      <a:pt x="28" y="12"/>
                      <a:pt x="42" y="22"/>
                    </a:cubicBezTo>
                    <a:cubicBezTo>
                      <a:pt x="44" y="28"/>
                      <a:pt x="46" y="53"/>
                      <a:pt x="50" y="56"/>
                    </a:cubicBezTo>
                    <a:cubicBezTo>
                      <a:pt x="53" y="58"/>
                      <a:pt x="62" y="60"/>
                      <a:pt x="62" y="60"/>
                    </a:cubicBezTo>
                    <a:cubicBezTo>
                      <a:pt x="68" y="69"/>
                      <a:pt x="65" y="63"/>
                      <a:pt x="70" y="78"/>
                    </a:cubicBezTo>
                    <a:cubicBezTo>
                      <a:pt x="70" y="80"/>
                      <a:pt x="72" y="84"/>
                      <a:pt x="72" y="84"/>
                    </a:cubicBezTo>
                    <a:cubicBezTo>
                      <a:pt x="74" y="110"/>
                      <a:pt x="83" y="122"/>
                      <a:pt x="88" y="146"/>
                    </a:cubicBezTo>
                    <a:cubicBezTo>
                      <a:pt x="94" y="178"/>
                      <a:pt x="100" y="214"/>
                      <a:pt x="100" y="248"/>
                    </a:cubicBezTo>
                  </a:path>
                </a:pathLst>
              </a:custGeom>
              <a:noFill/>
              <a:ln w="28440">
                <a:solidFill>
                  <a:srgbClr val="FF161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45121" name="Rectangle 62"/>
            <p:cNvSpPr>
              <a:spLocks noChangeArrowheads="1"/>
            </p:cNvSpPr>
            <p:nvPr/>
          </p:nvSpPr>
          <p:spPr bwMode="auto">
            <a:xfrm>
              <a:off x="2285" y="1466"/>
              <a:ext cx="1220" cy="1008"/>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1" name="Group 63"/>
          <p:cNvGrpSpPr>
            <a:grpSpLocks/>
          </p:cNvGrpSpPr>
          <p:nvPr/>
        </p:nvGrpSpPr>
        <p:grpSpPr bwMode="auto">
          <a:xfrm>
            <a:off x="6381753" y="19050"/>
            <a:ext cx="2747964" cy="2703513"/>
            <a:chOff x="4020" y="12"/>
            <a:chExt cx="1731" cy="1703"/>
          </a:xfrm>
        </p:grpSpPr>
        <p:grpSp>
          <p:nvGrpSpPr>
            <p:cNvPr id="45111" name="Group 64"/>
            <p:cNvGrpSpPr>
              <a:grpSpLocks/>
            </p:cNvGrpSpPr>
            <p:nvPr/>
          </p:nvGrpSpPr>
          <p:grpSpPr bwMode="auto">
            <a:xfrm>
              <a:off x="4560" y="384"/>
              <a:ext cx="1103" cy="1331"/>
              <a:chOff x="4560" y="384"/>
              <a:chExt cx="1103" cy="1331"/>
            </a:xfrm>
          </p:grpSpPr>
          <p:pic>
            <p:nvPicPr>
              <p:cNvPr id="45113" name="Picture 65"/>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560" y="384"/>
                <a:ext cx="867"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45114" name="Group 66"/>
              <p:cNvGrpSpPr>
                <a:grpSpLocks/>
              </p:cNvGrpSpPr>
              <p:nvPr/>
            </p:nvGrpSpPr>
            <p:grpSpPr bwMode="auto">
              <a:xfrm>
                <a:off x="4896" y="1056"/>
                <a:ext cx="767" cy="659"/>
                <a:chOff x="4896" y="1056"/>
                <a:chExt cx="767" cy="659"/>
              </a:xfrm>
            </p:grpSpPr>
            <p:pic>
              <p:nvPicPr>
                <p:cNvPr id="45115" name="Picture 67"/>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896" y="1056"/>
                  <a:ext cx="768"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45116" name="Group 68"/>
                <p:cNvGrpSpPr>
                  <a:grpSpLocks/>
                </p:cNvGrpSpPr>
                <p:nvPr/>
              </p:nvGrpSpPr>
              <p:grpSpPr bwMode="auto">
                <a:xfrm>
                  <a:off x="4992" y="1104"/>
                  <a:ext cx="566" cy="539"/>
                  <a:chOff x="4992" y="1104"/>
                  <a:chExt cx="566" cy="539"/>
                </a:xfrm>
              </p:grpSpPr>
              <p:sp>
                <p:nvSpPr>
                  <p:cNvPr id="45117" name="Freeform 69"/>
                  <p:cNvSpPr>
                    <a:spLocks noChangeArrowheads="1"/>
                  </p:cNvSpPr>
                  <p:nvPr/>
                </p:nvSpPr>
                <p:spPr bwMode="auto">
                  <a:xfrm>
                    <a:off x="4992" y="1104"/>
                    <a:ext cx="567" cy="540"/>
                  </a:xfrm>
                  <a:custGeom>
                    <a:avLst/>
                    <a:gdLst>
                      <a:gd name="T0" fmla="*/ 565 w 567"/>
                      <a:gd name="T1" fmla="*/ 58 h 540"/>
                      <a:gd name="T2" fmla="*/ 549 w 567"/>
                      <a:gd name="T3" fmla="*/ 40 h 540"/>
                      <a:gd name="T4" fmla="*/ 457 w 567"/>
                      <a:gd name="T5" fmla="*/ 0 h 540"/>
                      <a:gd name="T6" fmla="*/ 357 w 567"/>
                      <a:gd name="T7" fmla="*/ 12 h 540"/>
                      <a:gd name="T8" fmla="*/ 331 w 567"/>
                      <a:gd name="T9" fmla="*/ 20 h 540"/>
                      <a:gd name="T10" fmla="*/ 313 w 567"/>
                      <a:gd name="T11" fmla="*/ 32 h 540"/>
                      <a:gd name="T12" fmla="*/ 293 w 567"/>
                      <a:gd name="T13" fmla="*/ 58 h 540"/>
                      <a:gd name="T14" fmla="*/ 287 w 567"/>
                      <a:gd name="T15" fmla="*/ 64 h 540"/>
                      <a:gd name="T16" fmla="*/ 273 w 567"/>
                      <a:gd name="T17" fmla="*/ 88 h 540"/>
                      <a:gd name="T18" fmla="*/ 167 w 567"/>
                      <a:gd name="T19" fmla="*/ 204 h 540"/>
                      <a:gd name="T20" fmla="*/ 113 w 567"/>
                      <a:gd name="T21" fmla="*/ 256 h 540"/>
                      <a:gd name="T22" fmla="*/ 85 w 567"/>
                      <a:gd name="T23" fmla="*/ 284 h 540"/>
                      <a:gd name="T24" fmla="*/ 55 w 567"/>
                      <a:gd name="T25" fmla="*/ 328 h 540"/>
                      <a:gd name="T26" fmla="*/ 37 w 567"/>
                      <a:gd name="T27" fmla="*/ 364 h 540"/>
                      <a:gd name="T28" fmla="*/ 19 w 567"/>
                      <a:gd name="T29" fmla="*/ 402 h 540"/>
                      <a:gd name="T30" fmla="*/ 7 w 567"/>
                      <a:gd name="T31" fmla="*/ 440 h 540"/>
                      <a:gd name="T32" fmla="*/ 1 w 567"/>
                      <a:gd name="T33" fmla="*/ 458 h 540"/>
                      <a:gd name="T34" fmla="*/ 19 w 567"/>
                      <a:gd name="T35" fmla="*/ 540 h 540"/>
                      <a:gd name="T36" fmla="*/ 291 w 567"/>
                      <a:gd name="T37" fmla="*/ 532 h 540"/>
                      <a:gd name="T38" fmla="*/ 361 w 567"/>
                      <a:gd name="T39" fmla="*/ 490 h 540"/>
                      <a:gd name="T40" fmla="*/ 367 w 567"/>
                      <a:gd name="T41" fmla="*/ 472 h 540"/>
                      <a:gd name="T42" fmla="*/ 371 w 567"/>
                      <a:gd name="T43" fmla="*/ 460 h 540"/>
                      <a:gd name="T44" fmla="*/ 405 w 567"/>
                      <a:gd name="T45" fmla="*/ 366 h 540"/>
                      <a:gd name="T46" fmla="*/ 419 w 567"/>
                      <a:gd name="T47" fmla="*/ 348 h 540"/>
                      <a:gd name="T48" fmla="*/ 431 w 567"/>
                      <a:gd name="T49" fmla="*/ 336 h 540"/>
                      <a:gd name="T50" fmla="*/ 473 w 567"/>
                      <a:gd name="T51" fmla="*/ 250 h 540"/>
                      <a:gd name="T52" fmla="*/ 509 w 567"/>
                      <a:gd name="T53" fmla="*/ 190 h 540"/>
                      <a:gd name="T54" fmla="*/ 535 w 567"/>
                      <a:gd name="T55" fmla="*/ 174 h 540"/>
                      <a:gd name="T56" fmla="*/ 555 w 567"/>
                      <a:gd name="T57" fmla="*/ 110 h 540"/>
                      <a:gd name="T58" fmla="*/ 563 w 567"/>
                      <a:gd name="T59" fmla="*/ 92 h 540"/>
                      <a:gd name="T60" fmla="*/ 567 w 567"/>
                      <a:gd name="T61" fmla="*/ 76 h 540"/>
                      <a:gd name="T62" fmla="*/ 565 w 567"/>
                      <a:gd name="T63" fmla="*/ 58 h 5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67"/>
                      <a:gd name="T97" fmla="*/ 0 h 540"/>
                      <a:gd name="T98" fmla="*/ 567 w 567"/>
                      <a:gd name="T99" fmla="*/ 540 h 5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67" h="540">
                        <a:moveTo>
                          <a:pt x="565" y="58"/>
                        </a:moveTo>
                        <a:cubicBezTo>
                          <a:pt x="562" y="49"/>
                          <a:pt x="554" y="47"/>
                          <a:pt x="549" y="40"/>
                        </a:cubicBezTo>
                        <a:cubicBezTo>
                          <a:pt x="523" y="9"/>
                          <a:pt x="492" y="8"/>
                          <a:pt x="457" y="0"/>
                        </a:cubicBezTo>
                        <a:cubicBezTo>
                          <a:pt x="407" y="1"/>
                          <a:pt x="395" y="2"/>
                          <a:pt x="357" y="12"/>
                        </a:cubicBezTo>
                        <a:cubicBezTo>
                          <a:pt x="348" y="14"/>
                          <a:pt x="337" y="15"/>
                          <a:pt x="331" y="20"/>
                        </a:cubicBezTo>
                        <a:cubicBezTo>
                          <a:pt x="325" y="24"/>
                          <a:pt x="313" y="32"/>
                          <a:pt x="313" y="32"/>
                        </a:cubicBezTo>
                        <a:cubicBezTo>
                          <a:pt x="306" y="42"/>
                          <a:pt x="302" y="48"/>
                          <a:pt x="293" y="58"/>
                        </a:cubicBezTo>
                        <a:cubicBezTo>
                          <a:pt x="291" y="60"/>
                          <a:pt x="287" y="64"/>
                          <a:pt x="287" y="64"/>
                        </a:cubicBezTo>
                        <a:cubicBezTo>
                          <a:pt x="283" y="73"/>
                          <a:pt x="277" y="79"/>
                          <a:pt x="273" y="88"/>
                        </a:cubicBezTo>
                        <a:cubicBezTo>
                          <a:pt x="248" y="137"/>
                          <a:pt x="207" y="169"/>
                          <a:pt x="167" y="204"/>
                        </a:cubicBezTo>
                        <a:cubicBezTo>
                          <a:pt x="147" y="220"/>
                          <a:pt x="134" y="241"/>
                          <a:pt x="113" y="256"/>
                        </a:cubicBezTo>
                        <a:cubicBezTo>
                          <a:pt x="106" y="265"/>
                          <a:pt x="94" y="277"/>
                          <a:pt x="85" y="284"/>
                        </a:cubicBezTo>
                        <a:cubicBezTo>
                          <a:pt x="79" y="300"/>
                          <a:pt x="60" y="310"/>
                          <a:pt x="55" y="328"/>
                        </a:cubicBezTo>
                        <a:cubicBezTo>
                          <a:pt x="50" y="340"/>
                          <a:pt x="41" y="351"/>
                          <a:pt x="37" y="364"/>
                        </a:cubicBezTo>
                        <a:cubicBezTo>
                          <a:pt x="32" y="377"/>
                          <a:pt x="26" y="390"/>
                          <a:pt x="19" y="402"/>
                        </a:cubicBezTo>
                        <a:cubicBezTo>
                          <a:pt x="15" y="414"/>
                          <a:pt x="11" y="427"/>
                          <a:pt x="7" y="440"/>
                        </a:cubicBezTo>
                        <a:cubicBezTo>
                          <a:pt x="5" y="446"/>
                          <a:pt x="1" y="458"/>
                          <a:pt x="1" y="458"/>
                        </a:cubicBezTo>
                        <a:cubicBezTo>
                          <a:pt x="1" y="472"/>
                          <a:pt x="0" y="527"/>
                          <a:pt x="19" y="540"/>
                        </a:cubicBezTo>
                        <a:cubicBezTo>
                          <a:pt x="114" y="534"/>
                          <a:pt x="176" y="533"/>
                          <a:pt x="291" y="532"/>
                        </a:cubicBezTo>
                        <a:cubicBezTo>
                          <a:pt x="321" y="526"/>
                          <a:pt x="337" y="507"/>
                          <a:pt x="361" y="490"/>
                        </a:cubicBezTo>
                        <a:cubicBezTo>
                          <a:pt x="363" y="484"/>
                          <a:pt x="365" y="478"/>
                          <a:pt x="367" y="472"/>
                        </a:cubicBezTo>
                        <a:cubicBezTo>
                          <a:pt x="368" y="468"/>
                          <a:pt x="371" y="460"/>
                          <a:pt x="371" y="460"/>
                        </a:cubicBezTo>
                        <a:cubicBezTo>
                          <a:pt x="374" y="432"/>
                          <a:pt x="378" y="383"/>
                          <a:pt x="405" y="366"/>
                        </a:cubicBezTo>
                        <a:cubicBezTo>
                          <a:pt x="409" y="359"/>
                          <a:pt x="414" y="353"/>
                          <a:pt x="419" y="348"/>
                        </a:cubicBezTo>
                        <a:cubicBezTo>
                          <a:pt x="422" y="343"/>
                          <a:pt x="431" y="336"/>
                          <a:pt x="431" y="336"/>
                        </a:cubicBezTo>
                        <a:cubicBezTo>
                          <a:pt x="440" y="307"/>
                          <a:pt x="451" y="271"/>
                          <a:pt x="473" y="250"/>
                        </a:cubicBezTo>
                        <a:cubicBezTo>
                          <a:pt x="480" y="228"/>
                          <a:pt x="496" y="208"/>
                          <a:pt x="509" y="190"/>
                        </a:cubicBezTo>
                        <a:cubicBezTo>
                          <a:pt x="539" y="205"/>
                          <a:pt x="511" y="189"/>
                          <a:pt x="535" y="174"/>
                        </a:cubicBezTo>
                        <a:cubicBezTo>
                          <a:pt x="542" y="152"/>
                          <a:pt x="547" y="131"/>
                          <a:pt x="555" y="110"/>
                        </a:cubicBezTo>
                        <a:cubicBezTo>
                          <a:pt x="557" y="103"/>
                          <a:pt x="561" y="98"/>
                          <a:pt x="563" y="92"/>
                        </a:cubicBezTo>
                        <a:cubicBezTo>
                          <a:pt x="564" y="86"/>
                          <a:pt x="567" y="76"/>
                          <a:pt x="567" y="76"/>
                        </a:cubicBezTo>
                        <a:cubicBezTo>
                          <a:pt x="564" y="62"/>
                          <a:pt x="565" y="68"/>
                          <a:pt x="565" y="58"/>
                        </a:cubicBezTo>
                        <a:close/>
                      </a:path>
                    </a:pathLst>
                  </a:custGeom>
                  <a:solidFill>
                    <a:srgbClr val="BBE0E3">
                      <a:alpha val="36078"/>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ndara"/>
                      <a:cs typeface="Candara"/>
                    </a:endParaRPr>
                  </a:p>
                </p:txBody>
              </p:sp>
              <p:sp>
                <p:nvSpPr>
                  <p:cNvPr id="45118" name="Freeform 70"/>
                  <p:cNvSpPr>
                    <a:spLocks noChangeArrowheads="1"/>
                  </p:cNvSpPr>
                  <p:nvPr/>
                </p:nvSpPr>
                <p:spPr bwMode="auto">
                  <a:xfrm>
                    <a:off x="5088" y="1200"/>
                    <a:ext cx="339" cy="416"/>
                  </a:xfrm>
                  <a:custGeom>
                    <a:avLst/>
                    <a:gdLst>
                      <a:gd name="T0" fmla="*/ 269 w 339"/>
                      <a:gd name="T1" fmla="*/ 208 h 416"/>
                      <a:gd name="T2" fmla="*/ 315 w 339"/>
                      <a:gd name="T3" fmla="*/ 140 h 416"/>
                      <a:gd name="T4" fmla="*/ 339 w 339"/>
                      <a:gd name="T5" fmla="*/ 84 h 416"/>
                      <a:gd name="T6" fmla="*/ 319 w 339"/>
                      <a:gd name="T7" fmla="*/ 26 h 416"/>
                      <a:gd name="T8" fmla="*/ 287 w 339"/>
                      <a:gd name="T9" fmla="*/ 4 h 416"/>
                      <a:gd name="T10" fmla="*/ 267 w 339"/>
                      <a:gd name="T11" fmla="*/ 0 h 416"/>
                      <a:gd name="T12" fmla="*/ 179 w 339"/>
                      <a:gd name="T13" fmla="*/ 16 h 416"/>
                      <a:gd name="T14" fmla="*/ 135 w 339"/>
                      <a:gd name="T15" fmla="*/ 68 h 416"/>
                      <a:gd name="T16" fmla="*/ 73 w 339"/>
                      <a:gd name="T17" fmla="*/ 158 h 416"/>
                      <a:gd name="T18" fmla="*/ 55 w 339"/>
                      <a:gd name="T19" fmla="*/ 182 h 416"/>
                      <a:gd name="T20" fmla="*/ 49 w 339"/>
                      <a:gd name="T21" fmla="*/ 204 h 416"/>
                      <a:gd name="T22" fmla="*/ 31 w 339"/>
                      <a:gd name="T23" fmla="*/ 274 h 416"/>
                      <a:gd name="T24" fmla="*/ 1 w 339"/>
                      <a:gd name="T25" fmla="*/ 340 h 416"/>
                      <a:gd name="T26" fmla="*/ 3 w 339"/>
                      <a:gd name="T27" fmla="*/ 378 h 416"/>
                      <a:gd name="T28" fmla="*/ 21 w 339"/>
                      <a:gd name="T29" fmla="*/ 390 h 416"/>
                      <a:gd name="T30" fmla="*/ 67 w 339"/>
                      <a:gd name="T31" fmla="*/ 412 h 416"/>
                      <a:gd name="T32" fmla="*/ 123 w 339"/>
                      <a:gd name="T33" fmla="*/ 408 h 416"/>
                      <a:gd name="T34" fmla="*/ 147 w 339"/>
                      <a:gd name="T35" fmla="*/ 384 h 416"/>
                      <a:gd name="T36" fmla="*/ 199 w 339"/>
                      <a:gd name="T37" fmla="*/ 298 h 416"/>
                      <a:gd name="T38" fmla="*/ 241 w 339"/>
                      <a:gd name="T39" fmla="*/ 220 h 416"/>
                      <a:gd name="T40" fmla="*/ 255 w 339"/>
                      <a:gd name="T41" fmla="*/ 204 h 416"/>
                      <a:gd name="T42" fmla="*/ 269 w 339"/>
                      <a:gd name="T43" fmla="*/ 188 h 416"/>
                      <a:gd name="T44" fmla="*/ 289 w 339"/>
                      <a:gd name="T45" fmla="*/ 166 h 416"/>
                      <a:gd name="T46" fmla="*/ 303 w 339"/>
                      <a:gd name="T47" fmla="*/ 156 h 4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39"/>
                      <a:gd name="T73" fmla="*/ 0 h 416"/>
                      <a:gd name="T74" fmla="*/ 339 w 339"/>
                      <a:gd name="T75" fmla="*/ 416 h 41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39" h="416">
                        <a:moveTo>
                          <a:pt x="269" y="208"/>
                        </a:moveTo>
                        <a:cubicBezTo>
                          <a:pt x="273" y="183"/>
                          <a:pt x="298" y="159"/>
                          <a:pt x="315" y="140"/>
                        </a:cubicBezTo>
                        <a:cubicBezTo>
                          <a:pt x="328" y="123"/>
                          <a:pt x="334" y="104"/>
                          <a:pt x="339" y="84"/>
                        </a:cubicBezTo>
                        <a:cubicBezTo>
                          <a:pt x="337" y="59"/>
                          <a:pt x="336" y="43"/>
                          <a:pt x="319" y="26"/>
                        </a:cubicBezTo>
                        <a:cubicBezTo>
                          <a:pt x="314" y="11"/>
                          <a:pt x="301" y="7"/>
                          <a:pt x="287" y="4"/>
                        </a:cubicBezTo>
                        <a:cubicBezTo>
                          <a:pt x="280" y="2"/>
                          <a:pt x="267" y="0"/>
                          <a:pt x="267" y="0"/>
                        </a:cubicBezTo>
                        <a:cubicBezTo>
                          <a:pt x="236" y="1"/>
                          <a:pt x="207" y="6"/>
                          <a:pt x="179" y="16"/>
                        </a:cubicBezTo>
                        <a:cubicBezTo>
                          <a:pt x="163" y="31"/>
                          <a:pt x="143" y="47"/>
                          <a:pt x="135" y="68"/>
                        </a:cubicBezTo>
                        <a:cubicBezTo>
                          <a:pt x="118" y="105"/>
                          <a:pt x="109" y="133"/>
                          <a:pt x="73" y="158"/>
                        </a:cubicBezTo>
                        <a:cubicBezTo>
                          <a:pt x="67" y="165"/>
                          <a:pt x="58" y="172"/>
                          <a:pt x="55" y="182"/>
                        </a:cubicBezTo>
                        <a:cubicBezTo>
                          <a:pt x="52" y="189"/>
                          <a:pt x="49" y="204"/>
                          <a:pt x="49" y="204"/>
                        </a:cubicBezTo>
                        <a:cubicBezTo>
                          <a:pt x="46" y="226"/>
                          <a:pt x="43" y="254"/>
                          <a:pt x="31" y="274"/>
                        </a:cubicBezTo>
                        <a:cubicBezTo>
                          <a:pt x="17" y="294"/>
                          <a:pt x="5" y="315"/>
                          <a:pt x="1" y="340"/>
                        </a:cubicBezTo>
                        <a:cubicBezTo>
                          <a:pt x="1" y="352"/>
                          <a:pt x="0" y="365"/>
                          <a:pt x="3" y="378"/>
                        </a:cubicBezTo>
                        <a:cubicBezTo>
                          <a:pt x="4" y="384"/>
                          <a:pt x="16" y="387"/>
                          <a:pt x="21" y="390"/>
                        </a:cubicBezTo>
                        <a:cubicBezTo>
                          <a:pt x="36" y="398"/>
                          <a:pt x="49" y="407"/>
                          <a:pt x="67" y="412"/>
                        </a:cubicBezTo>
                        <a:cubicBezTo>
                          <a:pt x="85" y="411"/>
                          <a:pt x="106" y="416"/>
                          <a:pt x="123" y="408"/>
                        </a:cubicBezTo>
                        <a:cubicBezTo>
                          <a:pt x="131" y="403"/>
                          <a:pt x="140" y="390"/>
                          <a:pt x="147" y="384"/>
                        </a:cubicBezTo>
                        <a:cubicBezTo>
                          <a:pt x="171" y="359"/>
                          <a:pt x="188" y="330"/>
                          <a:pt x="199" y="298"/>
                        </a:cubicBezTo>
                        <a:cubicBezTo>
                          <a:pt x="207" y="271"/>
                          <a:pt x="216" y="236"/>
                          <a:pt x="241" y="220"/>
                        </a:cubicBezTo>
                        <a:cubicBezTo>
                          <a:pt x="250" y="206"/>
                          <a:pt x="245" y="210"/>
                          <a:pt x="255" y="204"/>
                        </a:cubicBezTo>
                        <a:cubicBezTo>
                          <a:pt x="264" y="190"/>
                          <a:pt x="259" y="194"/>
                          <a:pt x="269" y="188"/>
                        </a:cubicBezTo>
                        <a:cubicBezTo>
                          <a:pt x="274" y="179"/>
                          <a:pt x="280" y="171"/>
                          <a:pt x="289" y="166"/>
                        </a:cubicBezTo>
                        <a:cubicBezTo>
                          <a:pt x="292" y="160"/>
                          <a:pt x="295" y="156"/>
                          <a:pt x="303" y="156"/>
                        </a:cubicBezTo>
                      </a:path>
                    </a:pathLst>
                  </a:custGeom>
                  <a:solidFill>
                    <a:srgbClr val="BBE0E3">
                      <a:alpha val="54901"/>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ndara"/>
                      <a:cs typeface="Candara"/>
                    </a:endParaRPr>
                  </a:p>
                </p:txBody>
              </p:sp>
              <p:sp>
                <p:nvSpPr>
                  <p:cNvPr id="45119" name="Freeform 71"/>
                  <p:cNvSpPr>
                    <a:spLocks noChangeArrowheads="1"/>
                  </p:cNvSpPr>
                  <p:nvPr/>
                </p:nvSpPr>
                <p:spPr bwMode="auto">
                  <a:xfrm>
                    <a:off x="5232" y="1250"/>
                    <a:ext cx="142" cy="188"/>
                  </a:xfrm>
                  <a:custGeom>
                    <a:avLst/>
                    <a:gdLst>
                      <a:gd name="T0" fmla="*/ 64 w 142"/>
                      <a:gd name="T1" fmla="*/ 0 h 188"/>
                      <a:gd name="T2" fmla="*/ 124 w 142"/>
                      <a:gd name="T3" fmla="*/ 8 h 188"/>
                      <a:gd name="T4" fmla="*/ 140 w 142"/>
                      <a:gd name="T5" fmla="*/ 30 h 188"/>
                      <a:gd name="T6" fmla="*/ 136 w 142"/>
                      <a:gd name="T7" fmla="*/ 74 h 188"/>
                      <a:gd name="T8" fmla="*/ 96 w 142"/>
                      <a:gd name="T9" fmla="*/ 114 h 188"/>
                      <a:gd name="T10" fmla="*/ 40 w 142"/>
                      <a:gd name="T11" fmla="*/ 188 h 188"/>
                      <a:gd name="T12" fmla="*/ 0 w 142"/>
                      <a:gd name="T13" fmla="*/ 156 h 188"/>
                      <a:gd name="T14" fmla="*/ 10 w 142"/>
                      <a:gd name="T15" fmla="*/ 102 h 188"/>
                      <a:gd name="T16" fmla="*/ 24 w 142"/>
                      <a:gd name="T17" fmla="*/ 78 h 188"/>
                      <a:gd name="T18" fmla="*/ 26 w 142"/>
                      <a:gd name="T19" fmla="*/ 48 h 188"/>
                      <a:gd name="T20" fmla="*/ 64 w 142"/>
                      <a:gd name="T21" fmla="*/ 0 h 1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
                      <a:gd name="T34" fmla="*/ 0 h 188"/>
                      <a:gd name="T35" fmla="*/ 142 w 142"/>
                      <a:gd name="T36" fmla="*/ 188 h 1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 h="188">
                        <a:moveTo>
                          <a:pt x="64" y="0"/>
                        </a:moveTo>
                        <a:cubicBezTo>
                          <a:pt x="83" y="1"/>
                          <a:pt x="104" y="3"/>
                          <a:pt x="124" y="8"/>
                        </a:cubicBezTo>
                        <a:cubicBezTo>
                          <a:pt x="133" y="14"/>
                          <a:pt x="134" y="21"/>
                          <a:pt x="140" y="30"/>
                        </a:cubicBezTo>
                        <a:cubicBezTo>
                          <a:pt x="139" y="44"/>
                          <a:pt x="142" y="60"/>
                          <a:pt x="136" y="74"/>
                        </a:cubicBezTo>
                        <a:cubicBezTo>
                          <a:pt x="127" y="91"/>
                          <a:pt x="106" y="97"/>
                          <a:pt x="96" y="114"/>
                        </a:cubicBezTo>
                        <a:cubicBezTo>
                          <a:pt x="78" y="139"/>
                          <a:pt x="74" y="176"/>
                          <a:pt x="40" y="188"/>
                        </a:cubicBezTo>
                        <a:cubicBezTo>
                          <a:pt x="7" y="185"/>
                          <a:pt x="5" y="185"/>
                          <a:pt x="0" y="156"/>
                        </a:cubicBezTo>
                        <a:cubicBezTo>
                          <a:pt x="1" y="141"/>
                          <a:pt x="0" y="115"/>
                          <a:pt x="10" y="102"/>
                        </a:cubicBezTo>
                        <a:cubicBezTo>
                          <a:pt x="15" y="93"/>
                          <a:pt x="20" y="87"/>
                          <a:pt x="24" y="78"/>
                        </a:cubicBezTo>
                        <a:cubicBezTo>
                          <a:pt x="24" y="68"/>
                          <a:pt x="24" y="57"/>
                          <a:pt x="26" y="48"/>
                        </a:cubicBezTo>
                        <a:cubicBezTo>
                          <a:pt x="29" y="26"/>
                          <a:pt x="51" y="15"/>
                          <a:pt x="64" y="0"/>
                        </a:cubicBezTo>
                        <a:close/>
                      </a:path>
                    </a:pathLst>
                  </a:custGeom>
                  <a:solidFill>
                    <a:srgbClr val="BBE0E3">
                      <a:alpha val="74901"/>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ndara"/>
                      <a:cs typeface="Candara"/>
                    </a:endParaRPr>
                  </a:p>
                </p:txBody>
              </p:sp>
            </p:grpSp>
          </p:grpSp>
        </p:grpSp>
        <p:sp>
          <p:nvSpPr>
            <p:cNvPr id="45112" name="Text Box 72"/>
            <p:cNvSpPr txBox="1">
              <a:spLocks noChangeArrowheads="1"/>
            </p:cNvSpPr>
            <p:nvPr/>
          </p:nvSpPr>
          <p:spPr bwMode="auto">
            <a:xfrm>
              <a:off x="4020" y="12"/>
              <a:ext cx="1731" cy="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cs typeface="ＭＳ Ｐゴシック" charset="0"/>
                </a:defRPr>
              </a:lvl1pPr>
              <a:lvl2pPr marL="37931725" indent="-37474525"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9pPr>
            </a:lstStyle>
            <a:p>
              <a:pPr>
                <a:lnSpc>
                  <a:spcPct val="80000"/>
                </a:lnSpc>
                <a:buClr>
                  <a:srgbClr val="000000"/>
                </a:buClr>
                <a:buSzPct val="100000"/>
                <a:buFont typeface="Trebuchet MS" charset="0"/>
                <a:buNone/>
              </a:pPr>
              <a:r>
                <a:rPr lang="en-GB" sz="2800" dirty="0" smtClean="0">
                  <a:solidFill>
                    <a:srgbClr val="064573"/>
                  </a:solidFill>
                  <a:latin typeface="Candara"/>
                  <a:cs typeface="Candara"/>
                </a:rPr>
                <a:t>Flooding</a:t>
              </a:r>
            </a:p>
            <a:p>
              <a:pPr>
                <a:lnSpc>
                  <a:spcPct val="80000"/>
                </a:lnSpc>
                <a:buClr>
                  <a:srgbClr val="000000"/>
                </a:buClr>
                <a:buSzPct val="100000"/>
                <a:buFont typeface="Trebuchet MS" charset="0"/>
                <a:buNone/>
              </a:pPr>
              <a:r>
                <a:rPr lang="en-GB" sz="2000" b="0" i="1" dirty="0" smtClean="0">
                  <a:solidFill>
                    <a:srgbClr val="000000"/>
                  </a:solidFill>
                  <a:latin typeface="Candara"/>
                  <a:cs typeface="Candara"/>
                </a:rPr>
                <a:t>Web Coverage Service</a:t>
              </a:r>
              <a:br>
                <a:rPr lang="en-GB" sz="2000" b="0" i="1" dirty="0" smtClean="0">
                  <a:solidFill>
                    <a:srgbClr val="000000"/>
                  </a:solidFill>
                  <a:latin typeface="Candara"/>
                  <a:cs typeface="Candara"/>
                </a:rPr>
              </a:br>
              <a:r>
                <a:rPr lang="en-GB" sz="2000" b="0" i="1" dirty="0" smtClean="0">
                  <a:solidFill>
                    <a:srgbClr val="000000"/>
                  </a:solidFill>
                  <a:latin typeface="Candara"/>
                  <a:cs typeface="Candara"/>
                </a:rPr>
                <a:t>(WCS)</a:t>
              </a:r>
              <a:endParaRPr lang="en-GB" sz="2000" b="0" i="1" dirty="0">
                <a:solidFill>
                  <a:srgbClr val="000000"/>
                </a:solidFill>
                <a:latin typeface="Candara"/>
                <a:cs typeface="Candara"/>
              </a:endParaRPr>
            </a:p>
          </p:txBody>
        </p:sp>
      </p:grpSp>
      <p:grpSp>
        <p:nvGrpSpPr>
          <p:cNvPr id="30" name="Group 91"/>
          <p:cNvGrpSpPr>
            <a:grpSpLocks/>
          </p:cNvGrpSpPr>
          <p:nvPr/>
        </p:nvGrpSpPr>
        <p:grpSpPr bwMode="auto">
          <a:xfrm>
            <a:off x="1600200" y="1143000"/>
            <a:ext cx="1903413" cy="1446213"/>
            <a:chOff x="1008" y="720"/>
            <a:chExt cx="1199" cy="911"/>
          </a:xfrm>
        </p:grpSpPr>
        <p:sp>
          <p:nvSpPr>
            <p:cNvPr id="45075" name="Line 92"/>
            <p:cNvSpPr>
              <a:spLocks noChangeShapeType="1"/>
            </p:cNvSpPr>
            <p:nvPr/>
          </p:nvSpPr>
          <p:spPr bwMode="auto">
            <a:xfrm>
              <a:off x="1008" y="720"/>
              <a:ext cx="1200" cy="912"/>
            </a:xfrm>
            <a:prstGeom prst="line">
              <a:avLst/>
            </a:prstGeom>
            <a:noFill/>
            <a:ln w="7632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45076" name="Group 93"/>
            <p:cNvGrpSpPr>
              <a:grpSpLocks/>
            </p:cNvGrpSpPr>
            <p:nvPr/>
          </p:nvGrpSpPr>
          <p:grpSpPr bwMode="auto">
            <a:xfrm>
              <a:off x="1377" y="931"/>
              <a:ext cx="551" cy="516"/>
              <a:chOff x="1377" y="931"/>
              <a:chExt cx="551" cy="516"/>
            </a:xfrm>
          </p:grpSpPr>
          <p:grpSp>
            <p:nvGrpSpPr>
              <p:cNvPr id="45077" name="Group 94"/>
              <p:cNvGrpSpPr>
                <a:grpSpLocks/>
              </p:cNvGrpSpPr>
              <p:nvPr/>
            </p:nvGrpSpPr>
            <p:grpSpPr bwMode="auto">
              <a:xfrm>
                <a:off x="1377" y="931"/>
                <a:ext cx="376" cy="381"/>
                <a:chOff x="1377" y="931"/>
                <a:chExt cx="376" cy="381"/>
              </a:xfrm>
            </p:grpSpPr>
            <p:sp>
              <p:nvSpPr>
                <p:cNvPr id="45087" name="Rectangle 95"/>
                <p:cNvSpPr>
                  <a:spLocks noChangeArrowheads="1"/>
                </p:cNvSpPr>
                <p:nvPr/>
              </p:nvSpPr>
              <p:spPr bwMode="auto">
                <a:xfrm rot="2340000">
                  <a:off x="1528" y="991"/>
                  <a:ext cx="144" cy="310"/>
                </a:xfrm>
                <a:prstGeom prst="rect">
                  <a:avLst/>
                </a:prstGeom>
                <a:solidFill>
                  <a:srgbClr val="FFFFFF"/>
                </a:solidFill>
                <a:ln w="9360">
                  <a:solidFill>
                    <a:srgbClr val="FFFFFF"/>
                  </a:solidFill>
                  <a:miter lim="800000"/>
                  <a:headEnd/>
                  <a:tailEnd/>
                </a:ln>
              </p:spPr>
              <p:txBody>
                <a:bodyPr wrap="none" anchor="ctr"/>
                <a:lstStyle/>
                <a:p>
                  <a:endParaRPr lang="en-US"/>
                </a:p>
              </p:txBody>
            </p:sp>
            <p:grpSp>
              <p:nvGrpSpPr>
                <p:cNvPr id="45088" name="Group 96"/>
                <p:cNvGrpSpPr>
                  <a:grpSpLocks/>
                </p:cNvGrpSpPr>
                <p:nvPr/>
              </p:nvGrpSpPr>
              <p:grpSpPr bwMode="auto">
                <a:xfrm>
                  <a:off x="1377" y="931"/>
                  <a:ext cx="346" cy="358"/>
                  <a:chOff x="1377" y="931"/>
                  <a:chExt cx="346" cy="358"/>
                </a:xfrm>
              </p:grpSpPr>
              <p:grpSp>
                <p:nvGrpSpPr>
                  <p:cNvPr id="45089" name="Group 97"/>
                  <p:cNvGrpSpPr>
                    <a:grpSpLocks/>
                  </p:cNvGrpSpPr>
                  <p:nvPr/>
                </p:nvGrpSpPr>
                <p:grpSpPr bwMode="auto">
                  <a:xfrm>
                    <a:off x="1478" y="1017"/>
                    <a:ext cx="245" cy="271"/>
                    <a:chOff x="1478" y="1017"/>
                    <a:chExt cx="245" cy="271"/>
                  </a:xfrm>
                </p:grpSpPr>
                <p:sp>
                  <p:nvSpPr>
                    <p:cNvPr id="45091" name="Rectangle 98"/>
                    <p:cNvSpPr>
                      <a:spLocks noChangeArrowheads="1"/>
                    </p:cNvSpPr>
                    <p:nvPr/>
                  </p:nvSpPr>
                  <p:spPr bwMode="auto">
                    <a:xfrm rot="-8460000" flipH="1" flipV="1">
                      <a:off x="1633" y="1043"/>
                      <a:ext cx="90" cy="35"/>
                    </a:xfrm>
                    <a:prstGeom prst="rect">
                      <a:avLst/>
                    </a:prstGeom>
                    <a:solidFill>
                      <a:srgbClr val="99CC00"/>
                    </a:solidFill>
                    <a:ln w="9360">
                      <a:solidFill>
                        <a:srgbClr val="99CC00"/>
                      </a:solidFill>
                      <a:miter lim="800000"/>
                      <a:headEnd/>
                      <a:tailEnd/>
                    </a:ln>
                  </p:spPr>
                  <p:txBody>
                    <a:bodyPr wrap="none" anchor="ctr"/>
                    <a:lstStyle/>
                    <a:p>
                      <a:endParaRPr lang="en-US"/>
                    </a:p>
                  </p:txBody>
                </p:sp>
                <p:sp>
                  <p:nvSpPr>
                    <p:cNvPr id="45092" name="Rectangle 99"/>
                    <p:cNvSpPr>
                      <a:spLocks noChangeArrowheads="1"/>
                    </p:cNvSpPr>
                    <p:nvPr/>
                  </p:nvSpPr>
                  <p:spPr bwMode="auto">
                    <a:xfrm rot="-8460000" flipH="1" flipV="1">
                      <a:off x="1582" y="1105"/>
                      <a:ext cx="90" cy="35"/>
                    </a:xfrm>
                    <a:prstGeom prst="rect">
                      <a:avLst/>
                    </a:prstGeom>
                    <a:solidFill>
                      <a:srgbClr val="009999"/>
                    </a:solidFill>
                    <a:ln w="9360">
                      <a:solidFill>
                        <a:srgbClr val="009999"/>
                      </a:solidFill>
                      <a:miter lim="800000"/>
                      <a:headEnd/>
                      <a:tailEnd/>
                    </a:ln>
                  </p:spPr>
                  <p:txBody>
                    <a:bodyPr wrap="none" anchor="ctr"/>
                    <a:lstStyle/>
                    <a:p>
                      <a:endParaRPr lang="en-US"/>
                    </a:p>
                  </p:txBody>
                </p:sp>
                <p:sp>
                  <p:nvSpPr>
                    <p:cNvPr id="45093" name="Rectangle 100"/>
                    <p:cNvSpPr>
                      <a:spLocks noChangeArrowheads="1"/>
                    </p:cNvSpPr>
                    <p:nvPr/>
                  </p:nvSpPr>
                  <p:spPr bwMode="auto">
                    <a:xfrm rot="-8460000" flipH="1" flipV="1">
                      <a:off x="1530" y="1169"/>
                      <a:ext cx="90" cy="35"/>
                    </a:xfrm>
                    <a:prstGeom prst="rect">
                      <a:avLst/>
                    </a:prstGeom>
                    <a:solidFill>
                      <a:srgbClr val="E0E33C"/>
                    </a:solidFill>
                    <a:ln w="9360">
                      <a:solidFill>
                        <a:srgbClr val="E0E33C"/>
                      </a:solidFill>
                      <a:miter lim="800000"/>
                      <a:headEnd/>
                      <a:tailEnd/>
                    </a:ln>
                  </p:spPr>
                  <p:txBody>
                    <a:bodyPr wrap="none" anchor="ctr"/>
                    <a:lstStyle/>
                    <a:p>
                      <a:endParaRPr lang="en-US"/>
                    </a:p>
                  </p:txBody>
                </p:sp>
                <p:sp>
                  <p:nvSpPr>
                    <p:cNvPr id="45094" name="Rectangle 101"/>
                    <p:cNvSpPr>
                      <a:spLocks noChangeArrowheads="1"/>
                    </p:cNvSpPr>
                    <p:nvPr/>
                  </p:nvSpPr>
                  <p:spPr bwMode="auto">
                    <a:xfrm rot="-8460000" flipH="1" flipV="1">
                      <a:off x="1479" y="1231"/>
                      <a:ext cx="90" cy="35"/>
                    </a:xfrm>
                    <a:prstGeom prst="rect">
                      <a:avLst/>
                    </a:prstGeom>
                    <a:solidFill>
                      <a:srgbClr val="D94F5E"/>
                    </a:solidFill>
                    <a:ln w="9360">
                      <a:solidFill>
                        <a:srgbClr val="D94F5E"/>
                      </a:solidFill>
                      <a:miter lim="800000"/>
                      <a:headEnd/>
                      <a:tailEnd/>
                    </a:ln>
                  </p:spPr>
                  <p:txBody>
                    <a:bodyPr wrap="none" anchor="ctr"/>
                    <a:lstStyle/>
                    <a:p>
                      <a:endParaRPr lang="en-US"/>
                    </a:p>
                  </p:txBody>
                </p:sp>
              </p:grpSp>
              <p:sp>
                <p:nvSpPr>
                  <p:cNvPr id="45090" name="AutoShape 102"/>
                  <p:cNvSpPr>
                    <a:spLocks noChangeArrowheads="1"/>
                  </p:cNvSpPr>
                  <p:nvPr/>
                </p:nvSpPr>
                <p:spPr bwMode="auto">
                  <a:xfrm rot="-8460000" flipH="1" flipV="1">
                    <a:off x="1456" y="945"/>
                    <a:ext cx="151" cy="302"/>
                  </a:xfrm>
                  <a:prstGeom prst="moon">
                    <a:avLst>
                      <a:gd name="adj" fmla="val 87500"/>
                    </a:avLst>
                  </a:prstGeom>
                  <a:solidFill>
                    <a:srgbClr val="83A9A5"/>
                  </a:solidFill>
                  <a:ln w="9360">
                    <a:solidFill>
                      <a:srgbClr val="000000"/>
                    </a:solidFill>
                    <a:miter lim="800000"/>
                    <a:headEnd/>
                    <a:tailEnd/>
                  </a:ln>
                </p:spPr>
                <p:txBody>
                  <a:bodyPr wrap="none" anchor="ctr"/>
                  <a:lstStyle/>
                  <a:p>
                    <a:endParaRPr lang="en-US"/>
                  </a:p>
                </p:txBody>
              </p:sp>
            </p:grpSp>
          </p:grpSp>
          <p:grpSp>
            <p:nvGrpSpPr>
              <p:cNvPr id="45078" name="Group 103"/>
              <p:cNvGrpSpPr>
                <a:grpSpLocks/>
              </p:cNvGrpSpPr>
              <p:nvPr/>
            </p:nvGrpSpPr>
            <p:grpSpPr bwMode="auto">
              <a:xfrm>
                <a:off x="1555" y="1069"/>
                <a:ext cx="372" cy="377"/>
                <a:chOff x="1555" y="1069"/>
                <a:chExt cx="372" cy="377"/>
              </a:xfrm>
            </p:grpSpPr>
            <p:sp>
              <p:nvSpPr>
                <p:cNvPr id="45079" name="Rectangle 104"/>
                <p:cNvSpPr>
                  <a:spLocks noChangeArrowheads="1"/>
                </p:cNvSpPr>
                <p:nvPr/>
              </p:nvSpPr>
              <p:spPr bwMode="auto">
                <a:xfrm rot="2340000">
                  <a:off x="1637" y="1079"/>
                  <a:ext cx="144" cy="310"/>
                </a:xfrm>
                <a:prstGeom prst="rect">
                  <a:avLst/>
                </a:prstGeom>
                <a:solidFill>
                  <a:srgbClr val="FFFFFF"/>
                </a:solidFill>
                <a:ln w="9360">
                  <a:solidFill>
                    <a:srgbClr val="FFFFFF"/>
                  </a:solidFill>
                  <a:miter lim="800000"/>
                  <a:headEnd/>
                  <a:tailEnd/>
                </a:ln>
              </p:spPr>
              <p:txBody>
                <a:bodyPr wrap="none" anchor="ctr"/>
                <a:lstStyle/>
                <a:p>
                  <a:endParaRPr lang="en-US"/>
                </a:p>
              </p:txBody>
            </p:sp>
            <p:grpSp>
              <p:nvGrpSpPr>
                <p:cNvPr id="45080" name="Group 105"/>
                <p:cNvGrpSpPr>
                  <a:grpSpLocks/>
                </p:cNvGrpSpPr>
                <p:nvPr/>
              </p:nvGrpSpPr>
              <p:grpSpPr bwMode="auto">
                <a:xfrm>
                  <a:off x="1568" y="1086"/>
                  <a:ext cx="360" cy="361"/>
                  <a:chOff x="1568" y="1086"/>
                  <a:chExt cx="360" cy="361"/>
                </a:xfrm>
              </p:grpSpPr>
              <p:grpSp>
                <p:nvGrpSpPr>
                  <p:cNvPr id="45081" name="Group 106"/>
                  <p:cNvGrpSpPr>
                    <a:grpSpLocks/>
                  </p:cNvGrpSpPr>
                  <p:nvPr/>
                </p:nvGrpSpPr>
                <p:grpSpPr bwMode="auto">
                  <a:xfrm>
                    <a:off x="1568" y="1086"/>
                    <a:ext cx="246" cy="272"/>
                    <a:chOff x="1568" y="1086"/>
                    <a:chExt cx="246" cy="272"/>
                  </a:xfrm>
                </p:grpSpPr>
                <p:sp>
                  <p:nvSpPr>
                    <p:cNvPr id="45083" name="Rectangle 107"/>
                    <p:cNvSpPr>
                      <a:spLocks noChangeArrowheads="1"/>
                    </p:cNvSpPr>
                    <p:nvPr/>
                  </p:nvSpPr>
                  <p:spPr bwMode="auto">
                    <a:xfrm rot="-8460000" flipH="1" flipV="1">
                      <a:off x="1724" y="1112"/>
                      <a:ext cx="90" cy="35"/>
                    </a:xfrm>
                    <a:prstGeom prst="rect">
                      <a:avLst/>
                    </a:prstGeom>
                    <a:solidFill>
                      <a:srgbClr val="99CC00"/>
                    </a:solidFill>
                    <a:ln w="9360">
                      <a:solidFill>
                        <a:srgbClr val="99CC00"/>
                      </a:solidFill>
                      <a:miter lim="800000"/>
                      <a:headEnd/>
                      <a:tailEnd/>
                    </a:ln>
                  </p:spPr>
                  <p:txBody>
                    <a:bodyPr wrap="none" anchor="ctr"/>
                    <a:lstStyle/>
                    <a:p>
                      <a:endParaRPr lang="en-US"/>
                    </a:p>
                  </p:txBody>
                </p:sp>
                <p:sp>
                  <p:nvSpPr>
                    <p:cNvPr id="45084" name="Rectangle 108"/>
                    <p:cNvSpPr>
                      <a:spLocks noChangeArrowheads="1"/>
                    </p:cNvSpPr>
                    <p:nvPr/>
                  </p:nvSpPr>
                  <p:spPr bwMode="auto">
                    <a:xfrm rot="-8460000" flipH="1" flipV="1">
                      <a:off x="1673" y="1175"/>
                      <a:ext cx="90" cy="35"/>
                    </a:xfrm>
                    <a:prstGeom prst="rect">
                      <a:avLst/>
                    </a:prstGeom>
                    <a:solidFill>
                      <a:srgbClr val="009999"/>
                    </a:solidFill>
                    <a:ln w="9360">
                      <a:solidFill>
                        <a:srgbClr val="009999"/>
                      </a:solidFill>
                      <a:miter lim="800000"/>
                      <a:headEnd/>
                      <a:tailEnd/>
                    </a:ln>
                  </p:spPr>
                  <p:txBody>
                    <a:bodyPr wrap="none" anchor="ctr"/>
                    <a:lstStyle/>
                    <a:p>
                      <a:endParaRPr lang="en-US"/>
                    </a:p>
                  </p:txBody>
                </p:sp>
                <p:sp>
                  <p:nvSpPr>
                    <p:cNvPr id="45085" name="Rectangle 109"/>
                    <p:cNvSpPr>
                      <a:spLocks noChangeArrowheads="1"/>
                    </p:cNvSpPr>
                    <p:nvPr/>
                  </p:nvSpPr>
                  <p:spPr bwMode="auto">
                    <a:xfrm rot="-8460000" flipH="1" flipV="1">
                      <a:off x="1620" y="1238"/>
                      <a:ext cx="90" cy="35"/>
                    </a:xfrm>
                    <a:prstGeom prst="rect">
                      <a:avLst/>
                    </a:prstGeom>
                    <a:solidFill>
                      <a:srgbClr val="E0E33C"/>
                    </a:solidFill>
                    <a:ln w="9360">
                      <a:solidFill>
                        <a:srgbClr val="E0E33C"/>
                      </a:solidFill>
                      <a:miter lim="800000"/>
                      <a:headEnd/>
                      <a:tailEnd/>
                    </a:ln>
                  </p:spPr>
                  <p:txBody>
                    <a:bodyPr wrap="none" anchor="ctr"/>
                    <a:lstStyle/>
                    <a:p>
                      <a:endParaRPr lang="en-US"/>
                    </a:p>
                  </p:txBody>
                </p:sp>
                <p:sp>
                  <p:nvSpPr>
                    <p:cNvPr id="45086" name="Rectangle 110"/>
                    <p:cNvSpPr>
                      <a:spLocks noChangeArrowheads="1"/>
                    </p:cNvSpPr>
                    <p:nvPr/>
                  </p:nvSpPr>
                  <p:spPr bwMode="auto">
                    <a:xfrm rot="-8460000" flipH="1" flipV="1">
                      <a:off x="1569" y="1301"/>
                      <a:ext cx="90" cy="35"/>
                    </a:xfrm>
                    <a:prstGeom prst="rect">
                      <a:avLst/>
                    </a:prstGeom>
                    <a:solidFill>
                      <a:srgbClr val="D94F5E"/>
                    </a:solidFill>
                    <a:ln w="9360">
                      <a:solidFill>
                        <a:srgbClr val="D94F5E"/>
                      </a:solidFill>
                      <a:miter lim="800000"/>
                      <a:headEnd/>
                      <a:tailEnd/>
                    </a:ln>
                  </p:spPr>
                  <p:txBody>
                    <a:bodyPr wrap="none" anchor="ctr"/>
                    <a:lstStyle/>
                    <a:p>
                      <a:endParaRPr lang="en-US"/>
                    </a:p>
                  </p:txBody>
                </p:sp>
              </p:grpSp>
              <p:sp>
                <p:nvSpPr>
                  <p:cNvPr id="45082" name="AutoShape 111"/>
                  <p:cNvSpPr>
                    <a:spLocks noChangeArrowheads="1"/>
                  </p:cNvSpPr>
                  <p:nvPr/>
                </p:nvSpPr>
                <p:spPr bwMode="auto">
                  <a:xfrm rot="13080000" flipV="1">
                    <a:off x="1703" y="1132"/>
                    <a:ext cx="151" cy="301"/>
                  </a:xfrm>
                  <a:prstGeom prst="moon">
                    <a:avLst>
                      <a:gd name="adj" fmla="val 87500"/>
                    </a:avLst>
                  </a:prstGeom>
                  <a:solidFill>
                    <a:srgbClr val="D94F5E"/>
                  </a:solidFill>
                  <a:ln w="9360">
                    <a:solidFill>
                      <a:srgbClr val="000000"/>
                    </a:solidFill>
                    <a:miter lim="800000"/>
                    <a:headEnd/>
                    <a:tailEnd/>
                  </a:ln>
                </p:spPr>
                <p:txBody>
                  <a:bodyPr wrap="none" anchor="ctr"/>
                  <a:lstStyle/>
                  <a:p>
                    <a:endParaRPr lang="en-US"/>
                  </a:p>
                </p:txBody>
              </p:sp>
            </p:grpSp>
          </p:grpSp>
        </p:grpSp>
      </p:grpSp>
      <p:sp>
        <p:nvSpPr>
          <p:cNvPr id="45072" name="Text Box 112"/>
          <p:cNvSpPr txBox="1">
            <a:spLocks noChangeArrowheads="1"/>
          </p:cNvSpPr>
          <p:nvPr/>
        </p:nvSpPr>
        <p:spPr bwMode="auto">
          <a:xfrm>
            <a:off x="2312399" y="5370513"/>
            <a:ext cx="4300287" cy="1479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cs typeface="ＭＳ Ｐゴシック" charset="0"/>
              </a:defRPr>
            </a:lvl1pPr>
            <a:lvl2pPr marL="37931725" indent="-37474525"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9pPr>
          </a:lstStyle>
          <a:p>
            <a:pPr eaLnBrk="1" hangingPunct="1">
              <a:buClr>
                <a:srgbClr val="000000"/>
              </a:buClr>
              <a:buSzPct val="100000"/>
              <a:buFont typeface="Arial" charset="0"/>
              <a:buNone/>
            </a:pPr>
            <a:r>
              <a:rPr lang="en-GB" sz="1800" b="0" dirty="0">
                <a:solidFill>
                  <a:srgbClr val="000000"/>
                </a:solidFill>
                <a:latin typeface="Candara"/>
                <a:cs typeface="Candara"/>
              </a:rPr>
              <a:t>With OGC web services, an analyst or operator can dynamically access that data which is relevant to the task at hand, directly from the authoritative data steward, using a variety of tools.</a:t>
            </a:r>
          </a:p>
        </p:txBody>
      </p:sp>
      <p:grpSp>
        <p:nvGrpSpPr>
          <p:cNvPr id="12" name="Group 11"/>
          <p:cNvGrpSpPr/>
          <p:nvPr/>
        </p:nvGrpSpPr>
        <p:grpSpPr>
          <a:xfrm>
            <a:off x="228600" y="152400"/>
            <a:ext cx="3762377" cy="2284413"/>
            <a:chOff x="228600" y="152400"/>
            <a:chExt cx="3762377" cy="2284413"/>
          </a:xfrm>
        </p:grpSpPr>
        <p:grpSp>
          <p:nvGrpSpPr>
            <p:cNvPr id="27" name="Group 79"/>
            <p:cNvGrpSpPr>
              <a:grpSpLocks/>
            </p:cNvGrpSpPr>
            <p:nvPr/>
          </p:nvGrpSpPr>
          <p:grpSpPr bwMode="auto">
            <a:xfrm>
              <a:off x="228600" y="152400"/>
              <a:ext cx="3762377" cy="2284413"/>
              <a:chOff x="144" y="96"/>
              <a:chExt cx="2370" cy="1439"/>
            </a:xfrm>
          </p:grpSpPr>
          <p:grpSp>
            <p:nvGrpSpPr>
              <p:cNvPr id="45095" name="Group 80"/>
              <p:cNvGrpSpPr>
                <a:grpSpLocks/>
              </p:cNvGrpSpPr>
              <p:nvPr/>
            </p:nvGrpSpPr>
            <p:grpSpPr bwMode="auto">
              <a:xfrm>
                <a:off x="144" y="240"/>
                <a:ext cx="866" cy="1295"/>
                <a:chOff x="144" y="240"/>
                <a:chExt cx="866" cy="1295"/>
              </a:xfrm>
            </p:grpSpPr>
            <p:pic>
              <p:nvPicPr>
                <p:cNvPr id="45097" name="Picture 81"/>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44" y="240"/>
                  <a:ext cx="867"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45098" name="Group 82"/>
                <p:cNvGrpSpPr>
                  <a:grpSpLocks/>
                </p:cNvGrpSpPr>
                <p:nvPr/>
              </p:nvGrpSpPr>
              <p:grpSpPr bwMode="auto">
                <a:xfrm>
                  <a:off x="336" y="864"/>
                  <a:ext cx="671" cy="671"/>
                  <a:chOff x="336" y="864"/>
                  <a:chExt cx="671" cy="671"/>
                </a:xfrm>
              </p:grpSpPr>
              <p:sp>
                <p:nvSpPr>
                  <p:cNvPr id="45099" name="Rectangle 83"/>
                  <p:cNvSpPr>
                    <a:spLocks noChangeArrowheads="1"/>
                  </p:cNvSpPr>
                  <p:nvPr/>
                </p:nvSpPr>
                <p:spPr bwMode="auto">
                  <a:xfrm>
                    <a:off x="336" y="864"/>
                    <a:ext cx="672" cy="672"/>
                  </a:xfrm>
                  <a:prstGeom prst="rect">
                    <a:avLst/>
                  </a:prstGeom>
                  <a:solidFill>
                    <a:srgbClr val="FFFFFF"/>
                  </a:solidFill>
                  <a:ln w="9360">
                    <a:solidFill>
                      <a:srgbClr val="000000"/>
                    </a:solidFill>
                    <a:miter lim="800000"/>
                    <a:headEnd/>
                    <a:tailEnd/>
                  </a:ln>
                </p:spPr>
                <p:txBody>
                  <a:bodyPr wrap="none" anchor="ctr"/>
                  <a:lstStyle/>
                  <a:p>
                    <a:endParaRPr lang="en-US">
                      <a:latin typeface="Candara"/>
                      <a:cs typeface="Candara"/>
                    </a:endParaRPr>
                  </a:p>
                </p:txBody>
              </p:sp>
              <p:sp>
                <p:nvSpPr>
                  <p:cNvPr id="45100" name="Freeform 84"/>
                  <p:cNvSpPr>
                    <a:spLocks noChangeArrowheads="1"/>
                  </p:cNvSpPr>
                  <p:nvPr/>
                </p:nvSpPr>
                <p:spPr bwMode="auto">
                  <a:xfrm>
                    <a:off x="768" y="912"/>
                    <a:ext cx="103" cy="414"/>
                  </a:xfrm>
                  <a:custGeom>
                    <a:avLst/>
                    <a:gdLst>
                      <a:gd name="T0" fmla="*/ 103 w 103"/>
                      <a:gd name="T1" fmla="*/ 0 h 414"/>
                      <a:gd name="T2" fmla="*/ 87 w 103"/>
                      <a:gd name="T3" fmla="*/ 30 h 414"/>
                      <a:gd name="T4" fmla="*/ 75 w 103"/>
                      <a:gd name="T5" fmla="*/ 46 h 414"/>
                      <a:gd name="T6" fmla="*/ 81 w 103"/>
                      <a:gd name="T7" fmla="*/ 70 h 414"/>
                      <a:gd name="T8" fmla="*/ 53 w 103"/>
                      <a:gd name="T9" fmla="*/ 110 h 414"/>
                      <a:gd name="T10" fmla="*/ 31 w 103"/>
                      <a:gd name="T11" fmla="*/ 138 h 414"/>
                      <a:gd name="T12" fmla="*/ 23 w 103"/>
                      <a:gd name="T13" fmla="*/ 158 h 414"/>
                      <a:gd name="T14" fmla="*/ 17 w 103"/>
                      <a:gd name="T15" fmla="*/ 208 h 414"/>
                      <a:gd name="T16" fmla="*/ 11 w 103"/>
                      <a:gd name="T17" fmla="*/ 238 h 414"/>
                      <a:gd name="T18" fmla="*/ 49 w 103"/>
                      <a:gd name="T19" fmla="*/ 348 h 414"/>
                      <a:gd name="T20" fmla="*/ 73 w 103"/>
                      <a:gd name="T21" fmla="*/ 354 h 414"/>
                      <a:gd name="T22" fmla="*/ 77 w 103"/>
                      <a:gd name="T23" fmla="*/ 394 h 414"/>
                      <a:gd name="T24" fmla="*/ 95 w 103"/>
                      <a:gd name="T25" fmla="*/ 404 h 414"/>
                      <a:gd name="T26" fmla="*/ 99 w 103"/>
                      <a:gd name="T27" fmla="*/ 414 h 4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3"/>
                      <a:gd name="T43" fmla="*/ 0 h 414"/>
                      <a:gd name="T44" fmla="*/ 103 w 103"/>
                      <a:gd name="T45" fmla="*/ 414 h 4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3" h="414">
                        <a:moveTo>
                          <a:pt x="103" y="0"/>
                        </a:moveTo>
                        <a:cubicBezTo>
                          <a:pt x="96" y="10"/>
                          <a:pt x="97" y="23"/>
                          <a:pt x="87" y="30"/>
                        </a:cubicBezTo>
                        <a:cubicBezTo>
                          <a:pt x="82" y="36"/>
                          <a:pt x="77" y="38"/>
                          <a:pt x="75" y="46"/>
                        </a:cubicBezTo>
                        <a:cubicBezTo>
                          <a:pt x="76" y="54"/>
                          <a:pt x="81" y="70"/>
                          <a:pt x="81" y="70"/>
                        </a:cubicBezTo>
                        <a:cubicBezTo>
                          <a:pt x="78" y="90"/>
                          <a:pt x="69" y="99"/>
                          <a:pt x="53" y="110"/>
                        </a:cubicBezTo>
                        <a:cubicBezTo>
                          <a:pt x="46" y="119"/>
                          <a:pt x="36" y="126"/>
                          <a:pt x="31" y="138"/>
                        </a:cubicBezTo>
                        <a:cubicBezTo>
                          <a:pt x="27" y="144"/>
                          <a:pt x="23" y="158"/>
                          <a:pt x="23" y="158"/>
                        </a:cubicBezTo>
                        <a:cubicBezTo>
                          <a:pt x="21" y="177"/>
                          <a:pt x="19" y="190"/>
                          <a:pt x="17" y="208"/>
                        </a:cubicBezTo>
                        <a:cubicBezTo>
                          <a:pt x="15" y="218"/>
                          <a:pt x="11" y="238"/>
                          <a:pt x="11" y="238"/>
                        </a:cubicBezTo>
                        <a:cubicBezTo>
                          <a:pt x="9" y="274"/>
                          <a:pt x="0" y="341"/>
                          <a:pt x="49" y="348"/>
                        </a:cubicBezTo>
                        <a:cubicBezTo>
                          <a:pt x="56" y="350"/>
                          <a:pt x="65" y="351"/>
                          <a:pt x="73" y="354"/>
                        </a:cubicBezTo>
                        <a:cubicBezTo>
                          <a:pt x="81" y="366"/>
                          <a:pt x="69" y="381"/>
                          <a:pt x="77" y="394"/>
                        </a:cubicBezTo>
                        <a:cubicBezTo>
                          <a:pt x="79" y="398"/>
                          <a:pt x="90" y="401"/>
                          <a:pt x="95" y="404"/>
                        </a:cubicBezTo>
                        <a:cubicBezTo>
                          <a:pt x="97" y="411"/>
                          <a:pt x="96" y="408"/>
                          <a:pt x="99" y="414"/>
                        </a:cubicBezTo>
                      </a:path>
                    </a:pathLst>
                  </a:custGeom>
                  <a:noFill/>
                  <a:ln w="9360">
                    <a:solidFill>
                      <a:srgbClr val="FF161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ndara"/>
                      <a:cs typeface="Candara"/>
                    </a:endParaRPr>
                  </a:p>
                </p:txBody>
              </p:sp>
              <p:sp>
                <p:nvSpPr>
                  <p:cNvPr id="45101" name="Freeform 85"/>
                  <p:cNvSpPr>
                    <a:spLocks noChangeArrowheads="1"/>
                  </p:cNvSpPr>
                  <p:nvPr/>
                </p:nvSpPr>
                <p:spPr bwMode="auto">
                  <a:xfrm>
                    <a:off x="358" y="1124"/>
                    <a:ext cx="552" cy="396"/>
                  </a:xfrm>
                  <a:custGeom>
                    <a:avLst/>
                    <a:gdLst>
                      <a:gd name="T0" fmla="*/ 0 w 552"/>
                      <a:gd name="T1" fmla="*/ 396 h 396"/>
                      <a:gd name="T2" fmla="*/ 34 w 552"/>
                      <a:gd name="T3" fmla="*/ 384 h 396"/>
                      <a:gd name="T4" fmla="*/ 52 w 552"/>
                      <a:gd name="T5" fmla="*/ 372 h 396"/>
                      <a:gd name="T6" fmla="*/ 94 w 552"/>
                      <a:gd name="T7" fmla="*/ 342 h 396"/>
                      <a:gd name="T8" fmla="*/ 124 w 552"/>
                      <a:gd name="T9" fmla="*/ 332 h 396"/>
                      <a:gd name="T10" fmla="*/ 154 w 552"/>
                      <a:gd name="T11" fmla="*/ 308 h 396"/>
                      <a:gd name="T12" fmla="*/ 196 w 552"/>
                      <a:gd name="T13" fmla="*/ 276 h 396"/>
                      <a:gd name="T14" fmla="*/ 220 w 552"/>
                      <a:gd name="T15" fmla="*/ 266 h 396"/>
                      <a:gd name="T16" fmla="*/ 254 w 552"/>
                      <a:gd name="T17" fmla="*/ 248 h 396"/>
                      <a:gd name="T18" fmla="*/ 266 w 552"/>
                      <a:gd name="T19" fmla="*/ 230 h 396"/>
                      <a:gd name="T20" fmla="*/ 270 w 552"/>
                      <a:gd name="T21" fmla="*/ 218 h 396"/>
                      <a:gd name="T22" fmla="*/ 268 w 552"/>
                      <a:gd name="T23" fmla="*/ 202 h 396"/>
                      <a:gd name="T24" fmla="*/ 264 w 552"/>
                      <a:gd name="T25" fmla="*/ 190 h 396"/>
                      <a:gd name="T26" fmla="*/ 276 w 552"/>
                      <a:gd name="T27" fmla="*/ 152 h 396"/>
                      <a:gd name="T28" fmla="*/ 302 w 552"/>
                      <a:gd name="T29" fmla="*/ 126 h 396"/>
                      <a:gd name="T30" fmla="*/ 314 w 552"/>
                      <a:gd name="T31" fmla="*/ 118 h 396"/>
                      <a:gd name="T32" fmla="*/ 330 w 552"/>
                      <a:gd name="T33" fmla="*/ 120 h 396"/>
                      <a:gd name="T34" fmla="*/ 358 w 552"/>
                      <a:gd name="T35" fmla="*/ 96 h 396"/>
                      <a:gd name="T36" fmla="*/ 400 w 552"/>
                      <a:gd name="T37" fmla="*/ 64 h 396"/>
                      <a:gd name="T38" fmla="*/ 506 w 552"/>
                      <a:gd name="T39" fmla="*/ 14 h 396"/>
                      <a:gd name="T40" fmla="*/ 536 w 552"/>
                      <a:gd name="T41" fmla="*/ 4 h 396"/>
                      <a:gd name="T42" fmla="*/ 552 w 552"/>
                      <a:gd name="T43" fmla="*/ 0 h 39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2"/>
                      <a:gd name="T67" fmla="*/ 0 h 396"/>
                      <a:gd name="T68" fmla="*/ 552 w 552"/>
                      <a:gd name="T69" fmla="*/ 396 h 39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2" h="396">
                        <a:moveTo>
                          <a:pt x="0" y="396"/>
                        </a:moveTo>
                        <a:cubicBezTo>
                          <a:pt x="10" y="389"/>
                          <a:pt x="23" y="390"/>
                          <a:pt x="34" y="384"/>
                        </a:cubicBezTo>
                        <a:cubicBezTo>
                          <a:pt x="40" y="379"/>
                          <a:pt x="44" y="374"/>
                          <a:pt x="52" y="372"/>
                        </a:cubicBezTo>
                        <a:cubicBezTo>
                          <a:pt x="58" y="365"/>
                          <a:pt x="84" y="346"/>
                          <a:pt x="94" y="342"/>
                        </a:cubicBezTo>
                        <a:cubicBezTo>
                          <a:pt x="102" y="338"/>
                          <a:pt x="116" y="337"/>
                          <a:pt x="124" y="332"/>
                        </a:cubicBezTo>
                        <a:cubicBezTo>
                          <a:pt x="134" y="324"/>
                          <a:pt x="143" y="315"/>
                          <a:pt x="154" y="308"/>
                        </a:cubicBezTo>
                        <a:cubicBezTo>
                          <a:pt x="165" y="291"/>
                          <a:pt x="178" y="284"/>
                          <a:pt x="196" y="276"/>
                        </a:cubicBezTo>
                        <a:cubicBezTo>
                          <a:pt x="203" y="272"/>
                          <a:pt x="220" y="266"/>
                          <a:pt x="220" y="266"/>
                        </a:cubicBezTo>
                        <a:cubicBezTo>
                          <a:pt x="230" y="258"/>
                          <a:pt x="243" y="255"/>
                          <a:pt x="254" y="248"/>
                        </a:cubicBezTo>
                        <a:cubicBezTo>
                          <a:pt x="258" y="242"/>
                          <a:pt x="263" y="236"/>
                          <a:pt x="266" y="230"/>
                        </a:cubicBezTo>
                        <a:cubicBezTo>
                          <a:pt x="267" y="226"/>
                          <a:pt x="270" y="218"/>
                          <a:pt x="270" y="218"/>
                        </a:cubicBezTo>
                        <a:cubicBezTo>
                          <a:pt x="269" y="212"/>
                          <a:pt x="269" y="207"/>
                          <a:pt x="268" y="202"/>
                        </a:cubicBezTo>
                        <a:cubicBezTo>
                          <a:pt x="267" y="197"/>
                          <a:pt x="264" y="190"/>
                          <a:pt x="264" y="190"/>
                        </a:cubicBezTo>
                        <a:cubicBezTo>
                          <a:pt x="265" y="168"/>
                          <a:pt x="260" y="162"/>
                          <a:pt x="276" y="152"/>
                        </a:cubicBezTo>
                        <a:cubicBezTo>
                          <a:pt x="281" y="144"/>
                          <a:pt x="294" y="132"/>
                          <a:pt x="302" y="126"/>
                        </a:cubicBezTo>
                        <a:cubicBezTo>
                          <a:pt x="305" y="122"/>
                          <a:pt x="314" y="118"/>
                          <a:pt x="314" y="118"/>
                        </a:cubicBezTo>
                        <a:cubicBezTo>
                          <a:pt x="322" y="105"/>
                          <a:pt x="322" y="105"/>
                          <a:pt x="330" y="120"/>
                        </a:cubicBezTo>
                        <a:cubicBezTo>
                          <a:pt x="341" y="112"/>
                          <a:pt x="347" y="103"/>
                          <a:pt x="358" y="96"/>
                        </a:cubicBezTo>
                        <a:cubicBezTo>
                          <a:pt x="365" y="84"/>
                          <a:pt x="387" y="72"/>
                          <a:pt x="400" y="64"/>
                        </a:cubicBezTo>
                        <a:cubicBezTo>
                          <a:pt x="417" y="37"/>
                          <a:pt x="476" y="22"/>
                          <a:pt x="506" y="14"/>
                        </a:cubicBezTo>
                        <a:cubicBezTo>
                          <a:pt x="516" y="10"/>
                          <a:pt x="526" y="7"/>
                          <a:pt x="536" y="4"/>
                        </a:cubicBezTo>
                        <a:cubicBezTo>
                          <a:pt x="541" y="2"/>
                          <a:pt x="552" y="0"/>
                          <a:pt x="552" y="0"/>
                        </a:cubicBezTo>
                      </a:path>
                    </a:pathLst>
                  </a:custGeom>
                  <a:noFill/>
                  <a:ln w="9360">
                    <a:solidFill>
                      <a:srgbClr val="FF161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ndara"/>
                      <a:cs typeface="Candara"/>
                    </a:endParaRPr>
                  </a:p>
                </p:txBody>
              </p:sp>
              <p:sp>
                <p:nvSpPr>
                  <p:cNvPr id="45102" name="Freeform 86"/>
                  <p:cNvSpPr>
                    <a:spLocks noChangeArrowheads="1"/>
                  </p:cNvSpPr>
                  <p:nvPr/>
                </p:nvSpPr>
                <p:spPr bwMode="auto">
                  <a:xfrm>
                    <a:off x="348" y="886"/>
                    <a:ext cx="644" cy="224"/>
                  </a:xfrm>
                  <a:custGeom>
                    <a:avLst/>
                    <a:gdLst>
                      <a:gd name="T0" fmla="*/ 0 w 644"/>
                      <a:gd name="T1" fmla="*/ 16 h 224"/>
                      <a:gd name="T2" fmla="*/ 22 w 644"/>
                      <a:gd name="T3" fmla="*/ 22 h 224"/>
                      <a:gd name="T4" fmla="*/ 28 w 644"/>
                      <a:gd name="T5" fmla="*/ 24 h 224"/>
                      <a:gd name="T6" fmla="*/ 22 w 644"/>
                      <a:gd name="T7" fmla="*/ 20 h 224"/>
                      <a:gd name="T8" fmla="*/ 44 w 644"/>
                      <a:gd name="T9" fmla="*/ 26 h 224"/>
                      <a:gd name="T10" fmla="*/ 66 w 644"/>
                      <a:gd name="T11" fmla="*/ 30 h 224"/>
                      <a:gd name="T12" fmla="*/ 82 w 644"/>
                      <a:gd name="T13" fmla="*/ 34 h 224"/>
                      <a:gd name="T14" fmla="*/ 94 w 644"/>
                      <a:gd name="T15" fmla="*/ 44 h 224"/>
                      <a:gd name="T16" fmla="*/ 106 w 644"/>
                      <a:gd name="T17" fmla="*/ 52 h 224"/>
                      <a:gd name="T18" fmla="*/ 162 w 644"/>
                      <a:gd name="T19" fmla="*/ 90 h 224"/>
                      <a:gd name="T20" fmla="*/ 186 w 644"/>
                      <a:gd name="T21" fmla="*/ 92 h 224"/>
                      <a:gd name="T22" fmla="*/ 204 w 644"/>
                      <a:gd name="T23" fmla="*/ 100 h 224"/>
                      <a:gd name="T24" fmla="*/ 218 w 644"/>
                      <a:gd name="T25" fmla="*/ 116 h 224"/>
                      <a:gd name="T26" fmla="*/ 304 w 644"/>
                      <a:gd name="T27" fmla="*/ 162 h 224"/>
                      <a:gd name="T28" fmla="*/ 336 w 644"/>
                      <a:gd name="T29" fmla="*/ 176 h 224"/>
                      <a:gd name="T30" fmla="*/ 366 w 644"/>
                      <a:gd name="T31" fmla="*/ 198 h 224"/>
                      <a:gd name="T32" fmla="*/ 390 w 644"/>
                      <a:gd name="T33" fmla="*/ 206 h 224"/>
                      <a:gd name="T34" fmla="*/ 402 w 644"/>
                      <a:gd name="T35" fmla="*/ 210 h 224"/>
                      <a:gd name="T36" fmla="*/ 440 w 644"/>
                      <a:gd name="T37" fmla="*/ 224 h 224"/>
                      <a:gd name="T38" fmla="*/ 454 w 644"/>
                      <a:gd name="T39" fmla="*/ 222 h 224"/>
                      <a:gd name="T40" fmla="*/ 456 w 644"/>
                      <a:gd name="T41" fmla="*/ 216 h 224"/>
                      <a:gd name="T42" fmla="*/ 468 w 644"/>
                      <a:gd name="T43" fmla="*/ 208 h 224"/>
                      <a:gd name="T44" fmla="*/ 480 w 644"/>
                      <a:gd name="T45" fmla="*/ 190 h 224"/>
                      <a:gd name="T46" fmla="*/ 496 w 644"/>
                      <a:gd name="T47" fmla="*/ 152 h 224"/>
                      <a:gd name="T48" fmla="*/ 524 w 644"/>
                      <a:gd name="T49" fmla="*/ 140 h 224"/>
                      <a:gd name="T50" fmla="*/ 542 w 644"/>
                      <a:gd name="T51" fmla="*/ 134 h 224"/>
                      <a:gd name="T52" fmla="*/ 578 w 644"/>
                      <a:gd name="T53" fmla="*/ 60 h 224"/>
                      <a:gd name="T54" fmla="*/ 574 w 644"/>
                      <a:gd name="T55" fmla="*/ 60 h 224"/>
                      <a:gd name="T56" fmla="*/ 586 w 644"/>
                      <a:gd name="T57" fmla="*/ 46 h 224"/>
                      <a:gd name="T58" fmla="*/ 600 w 644"/>
                      <a:gd name="T59" fmla="*/ 30 h 224"/>
                      <a:gd name="T60" fmla="*/ 644 w 644"/>
                      <a:gd name="T61" fmla="*/ 0 h 22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44"/>
                      <a:gd name="T94" fmla="*/ 0 h 224"/>
                      <a:gd name="T95" fmla="*/ 644 w 644"/>
                      <a:gd name="T96" fmla="*/ 224 h 22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44" h="224">
                        <a:moveTo>
                          <a:pt x="0" y="16"/>
                        </a:moveTo>
                        <a:cubicBezTo>
                          <a:pt x="11" y="23"/>
                          <a:pt x="1" y="18"/>
                          <a:pt x="22" y="22"/>
                        </a:cubicBezTo>
                        <a:cubicBezTo>
                          <a:pt x="24" y="22"/>
                          <a:pt x="28" y="26"/>
                          <a:pt x="28" y="24"/>
                        </a:cubicBezTo>
                        <a:cubicBezTo>
                          <a:pt x="28" y="21"/>
                          <a:pt x="19" y="21"/>
                          <a:pt x="22" y="20"/>
                        </a:cubicBezTo>
                        <a:cubicBezTo>
                          <a:pt x="24" y="18"/>
                          <a:pt x="43" y="25"/>
                          <a:pt x="44" y="26"/>
                        </a:cubicBezTo>
                        <a:cubicBezTo>
                          <a:pt x="67" y="31"/>
                          <a:pt x="30" y="22"/>
                          <a:pt x="66" y="30"/>
                        </a:cubicBezTo>
                        <a:cubicBezTo>
                          <a:pt x="71" y="31"/>
                          <a:pt x="82" y="34"/>
                          <a:pt x="82" y="34"/>
                        </a:cubicBezTo>
                        <a:cubicBezTo>
                          <a:pt x="103" y="48"/>
                          <a:pt x="70" y="26"/>
                          <a:pt x="94" y="44"/>
                        </a:cubicBezTo>
                        <a:cubicBezTo>
                          <a:pt x="97" y="46"/>
                          <a:pt x="106" y="52"/>
                          <a:pt x="106" y="52"/>
                        </a:cubicBezTo>
                        <a:cubicBezTo>
                          <a:pt x="109" y="62"/>
                          <a:pt x="149" y="86"/>
                          <a:pt x="162" y="90"/>
                        </a:cubicBezTo>
                        <a:cubicBezTo>
                          <a:pt x="169" y="91"/>
                          <a:pt x="178" y="91"/>
                          <a:pt x="186" y="92"/>
                        </a:cubicBezTo>
                        <a:cubicBezTo>
                          <a:pt x="200" y="96"/>
                          <a:pt x="194" y="93"/>
                          <a:pt x="204" y="100"/>
                        </a:cubicBezTo>
                        <a:cubicBezTo>
                          <a:pt x="213" y="114"/>
                          <a:pt x="208" y="109"/>
                          <a:pt x="218" y="116"/>
                        </a:cubicBezTo>
                        <a:cubicBezTo>
                          <a:pt x="237" y="145"/>
                          <a:pt x="271" y="155"/>
                          <a:pt x="304" y="162"/>
                        </a:cubicBezTo>
                        <a:cubicBezTo>
                          <a:pt x="313" y="168"/>
                          <a:pt x="325" y="170"/>
                          <a:pt x="336" y="176"/>
                        </a:cubicBezTo>
                        <a:cubicBezTo>
                          <a:pt x="346" y="181"/>
                          <a:pt x="355" y="192"/>
                          <a:pt x="366" y="198"/>
                        </a:cubicBezTo>
                        <a:cubicBezTo>
                          <a:pt x="372" y="201"/>
                          <a:pt x="382" y="203"/>
                          <a:pt x="390" y="206"/>
                        </a:cubicBezTo>
                        <a:cubicBezTo>
                          <a:pt x="394" y="207"/>
                          <a:pt x="402" y="210"/>
                          <a:pt x="402" y="210"/>
                        </a:cubicBezTo>
                        <a:cubicBezTo>
                          <a:pt x="409" y="221"/>
                          <a:pt x="427" y="221"/>
                          <a:pt x="440" y="224"/>
                        </a:cubicBezTo>
                        <a:cubicBezTo>
                          <a:pt x="444" y="223"/>
                          <a:pt x="449" y="224"/>
                          <a:pt x="454" y="222"/>
                        </a:cubicBezTo>
                        <a:cubicBezTo>
                          <a:pt x="455" y="221"/>
                          <a:pt x="454" y="217"/>
                          <a:pt x="456" y="216"/>
                        </a:cubicBezTo>
                        <a:cubicBezTo>
                          <a:pt x="459" y="212"/>
                          <a:pt x="468" y="208"/>
                          <a:pt x="468" y="208"/>
                        </a:cubicBezTo>
                        <a:cubicBezTo>
                          <a:pt x="472" y="202"/>
                          <a:pt x="477" y="196"/>
                          <a:pt x="480" y="190"/>
                        </a:cubicBezTo>
                        <a:cubicBezTo>
                          <a:pt x="483" y="178"/>
                          <a:pt x="487" y="160"/>
                          <a:pt x="496" y="152"/>
                        </a:cubicBezTo>
                        <a:cubicBezTo>
                          <a:pt x="505" y="142"/>
                          <a:pt x="512" y="143"/>
                          <a:pt x="524" y="140"/>
                        </a:cubicBezTo>
                        <a:cubicBezTo>
                          <a:pt x="530" y="138"/>
                          <a:pt x="542" y="134"/>
                          <a:pt x="542" y="134"/>
                        </a:cubicBezTo>
                        <a:cubicBezTo>
                          <a:pt x="550" y="107"/>
                          <a:pt x="569" y="86"/>
                          <a:pt x="578" y="60"/>
                        </a:cubicBezTo>
                        <a:cubicBezTo>
                          <a:pt x="586" y="84"/>
                          <a:pt x="576" y="67"/>
                          <a:pt x="574" y="60"/>
                        </a:cubicBezTo>
                        <a:cubicBezTo>
                          <a:pt x="576" y="52"/>
                          <a:pt x="577" y="48"/>
                          <a:pt x="586" y="46"/>
                        </a:cubicBezTo>
                        <a:cubicBezTo>
                          <a:pt x="595" y="32"/>
                          <a:pt x="590" y="36"/>
                          <a:pt x="600" y="30"/>
                        </a:cubicBezTo>
                        <a:cubicBezTo>
                          <a:pt x="605" y="12"/>
                          <a:pt x="632" y="11"/>
                          <a:pt x="644" y="0"/>
                        </a:cubicBezTo>
                      </a:path>
                    </a:pathLst>
                  </a:custGeom>
                  <a:solidFill>
                    <a:srgbClr val="FFFFFF"/>
                  </a:solidFill>
                  <a:ln w="9360">
                    <a:solidFill>
                      <a:srgbClr val="FF1619"/>
                    </a:solidFill>
                    <a:round/>
                    <a:headEnd/>
                    <a:tailEnd/>
                  </a:ln>
                </p:spPr>
                <p:txBody>
                  <a:bodyPr wrap="none" anchor="ctr"/>
                  <a:lstStyle/>
                  <a:p>
                    <a:endParaRPr lang="en-US">
                      <a:latin typeface="Candara"/>
                      <a:cs typeface="Candara"/>
                    </a:endParaRPr>
                  </a:p>
                </p:txBody>
              </p:sp>
              <p:sp>
                <p:nvSpPr>
                  <p:cNvPr id="45103" name="Freeform 87"/>
                  <p:cNvSpPr>
                    <a:spLocks noChangeArrowheads="1"/>
                  </p:cNvSpPr>
                  <p:nvPr/>
                </p:nvSpPr>
                <p:spPr bwMode="auto">
                  <a:xfrm>
                    <a:off x="470" y="870"/>
                    <a:ext cx="300" cy="70"/>
                  </a:xfrm>
                  <a:custGeom>
                    <a:avLst/>
                    <a:gdLst>
                      <a:gd name="T0" fmla="*/ 0 w 300"/>
                      <a:gd name="T1" fmla="*/ 0 h 70"/>
                      <a:gd name="T2" fmla="*/ 54 w 300"/>
                      <a:gd name="T3" fmla="*/ 16 h 70"/>
                      <a:gd name="T4" fmla="*/ 116 w 300"/>
                      <a:gd name="T5" fmla="*/ 40 h 70"/>
                      <a:gd name="T6" fmla="*/ 140 w 300"/>
                      <a:gd name="T7" fmla="*/ 56 h 70"/>
                      <a:gd name="T8" fmla="*/ 184 w 300"/>
                      <a:gd name="T9" fmla="*/ 70 h 70"/>
                      <a:gd name="T10" fmla="*/ 234 w 300"/>
                      <a:gd name="T11" fmla="*/ 62 h 70"/>
                      <a:gd name="T12" fmla="*/ 256 w 300"/>
                      <a:gd name="T13" fmla="*/ 56 h 70"/>
                      <a:gd name="T14" fmla="*/ 300 w 300"/>
                      <a:gd name="T15" fmla="*/ 62 h 70"/>
                      <a:gd name="T16" fmla="*/ 0 60000 65536"/>
                      <a:gd name="T17" fmla="*/ 0 60000 65536"/>
                      <a:gd name="T18" fmla="*/ 0 60000 65536"/>
                      <a:gd name="T19" fmla="*/ 0 60000 65536"/>
                      <a:gd name="T20" fmla="*/ 0 60000 65536"/>
                      <a:gd name="T21" fmla="*/ 0 60000 65536"/>
                      <a:gd name="T22" fmla="*/ 0 60000 65536"/>
                      <a:gd name="T23" fmla="*/ 0 60000 65536"/>
                      <a:gd name="T24" fmla="*/ 0 w 300"/>
                      <a:gd name="T25" fmla="*/ 0 h 70"/>
                      <a:gd name="T26" fmla="*/ 300 w 300"/>
                      <a:gd name="T27" fmla="*/ 70 h 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0" h="70">
                        <a:moveTo>
                          <a:pt x="0" y="0"/>
                        </a:moveTo>
                        <a:cubicBezTo>
                          <a:pt x="17" y="5"/>
                          <a:pt x="38" y="5"/>
                          <a:pt x="54" y="16"/>
                        </a:cubicBezTo>
                        <a:cubicBezTo>
                          <a:pt x="62" y="40"/>
                          <a:pt x="94" y="36"/>
                          <a:pt x="116" y="40"/>
                        </a:cubicBezTo>
                        <a:cubicBezTo>
                          <a:pt x="127" y="43"/>
                          <a:pt x="130" y="51"/>
                          <a:pt x="140" y="56"/>
                        </a:cubicBezTo>
                        <a:cubicBezTo>
                          <a:pt x="154" y="63"/>
                          <a:pt x="168" y="67"/>
                          <a:pt x="184" y="70"/>
                        </a:cubicBezTo>
                        <a:cubicBezTo>
                          <a:pt x="202" y="68"/>
                          <a:pt x="216" y="66"/>
                          <a:pt x="234" y="62"/>
                        </a:cubicBezTo>
                        <a:cubicBezTo>
                          <a:pt x="241" y="60"/>
                          <a:pt x="256" y="56"/>
                          <a:pt x="256" y="56"/>
                        </a:cubicBezTo>
                        <a:cubicBezTo>
                          <a:pt x="270" y="58"/>
                          <a:pt x="284" y="62"/>
                          <a:pt x="300" y="62"/>
                        </a:cubicBezTo>
                      </a:path>
                    </a:pathLst>
                  </a:custGeom>
                  <a:noFill/>
                  <a:ln w="9360">
                    <a:solidFill>
                      <a:srgbClr val="FF161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ndara"/>
                      <a:cs typeface="Candara"/>
                    </a:endParaRPr>
                  </a:p>
                </p:txBody>
              </p:sp>
              <p:sp>
                <p:nvSpPr>
                  <p:cNvPr id="45104" name="Freeform 88"/>
                  <p:cNvSpPr>
                    <a:spLocks noChangeArrowheads="1"/>
                  </p:cNvSpPr>
                  <p:nvPr/>
                </p:nvSpPr>
                <p:spPr bwMode="auto">
                  <a:xfrm>
                    <a:off x="712" y="864"/>
                    <a:ext cx="182" cy="404"/>
                  </a:xfrm>
                  <a:custGeom>
                    <a:avLst/>
                    <a:gdLst>
                      <a:gd name="T0" fmla="*/ 0 w 182"/>
                      <a:gd name="T1" fmla="*/ 0 h 404"/>
                      <a:gd name="T2" fmla="*/ 20 w 182"/>
                      <a:gd name="T3" fmla="*/ 22 h 404"/>
                      <a:gd name="T4" fmla="*/ 36 w 182"/>
                      <a:gd name="T5" fmla="*/ 36 h 404"/>
                      <a:gd name="T6" fmla="*/ 54 w 182"/>
                      <a:gd name="T7" fmla="*/ 58 h 404"/>
                      <a:gd name="T8" fmla="*/ 70 w 182"/>
                      <a:gd name="T9" fmla="*/ 74 h 404"/>
                      <a:gd name="T10" fmla="*/ 88 w 182"/>
                      <a:gd name="T11" fmla="*/ 86 h 404"/>
                      <a:gd name="T12" fmla="*/ 110 w 182"/>
                      <a:gd name="T13" fmla="*/ 106 h 404"/>
                      <a:gd name="T14" fmla="*/ 132 w 182"/>
                      <a:gd name="T15" fmla="*/ 136 h 404"/>
                      <a:gd name="T16" fmla="*/ 148 w 182"/>
                      <a:gd name="T17" fmla="*/ 150 h 404"/>
                      <a:gd name="T18" fmla="*/ 154 w 182"/>
                      <a:gd name="T19" fmla="*/ 154 h 404"/>
                      <a:gd name="T20" fmla="*/ 174 w 182"/>
                      <a:gd name="T21" fmla="*/ 182 h 404"/>
                      <a:gd name="T22" fmla="*/ 180 w 182"/>
                      <a:gd name="T23" fmla="*/ 202 h 404"/>
                      <a:gd name="T24" fmla="*/ 182 w 182"/>
                      <a:gd name="T25" fmla="*/ 208 h 404"/>
                      <a:gd name="T26" fmla="*/ 176 w 182"/>
                      <a:gd name="T27" fmla="*/ 222 h 404"/>
                      <a:gd name="T28" fmla="*/ 164 w 182"/>
                      <a:gd name="T29" fmla="*/ 230 h 404"/>
                      <a:gd name="T30" fmla="*/ 158 w 182"/>
                      <a:gd name="T31" fmla="*/ 318 h 404"/>
                      <a:gd name="T32" fmla="*/ 170 w 182"/>
                      <a:gd name="T33" fmla="*/ 378 h 404"/>
                      <a:gd name="T34" fmla="*/ 166 w 182"/>
                      <a:gd name="T35" fmla="*/ 404 h 4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2"/>
                      <a:gd name="T55" fmla="*/ 0 h 404"/>
                      <a:gd name="T56" fmla="*/ 182 w 182"/>
                      <a:gd name="T57" fmla="*/ 404 h 4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2" h="404">
                        <a:moveTo>
                          <a:pt x="0" y="0"/>
                        </a:moveTo>
                        <a:cubicBezTo>
                          <a:pt x="3" y="10"/>
                          <a:pt x="11" y="16"/>
                          <a:pt x="20" y="22"/>
                        </a:cubicBezTo>
                        <a:cubicBezTo>
                          <a:pt x="23" y="27"/>
                          <a:pt x="36" y="36"/>
                          <a:pt x="36" y="36"/>
                        </a:cubicBezTo>
                        <a:cubicBezTo>
                          <a:pt x="42" y="45"/>
                          <a:pt x="45" y="52"/>
                          <a:pt x="54" y="58"/>
                        </a:cubicBezTo>
                        <a:cubicBezTo>
                          <a:pt x="58" y="64"/>
                          <a:pt x="64" y="69"/>
                          <a:pt x="70" y="74"/>
                        </a:cubicBezTo>
                        <a:cubicBezTo>
                          <a:pt x="75" y="78"/>
                          <a:pt x="88" y="86"/>
                          <a:pt x="88" y="86"/>
                        </a:cubicBezTo>
                        <a:cubicBezTo>
                          <a:pt x="93" y="94"/>
                          <a:pt x="103" y="97"/>
                          <a:pt x="110" y="106"/>
                        </a:cubicBezTo>
                        <a:cubicBezTo>
                          <a:pt x="117" y="115"/>
                          <a:pt x="125" y="125"/>
                          <a:pt x="132" y="136"/>
                        </a:cubicBezTo>
                        <a:cubicBezTo>
                          <a:pt x="138" y="146"/>
                          <a:pt x="134" y="140"/>
                          <a:pt x="148" y="150"/>
                        </a:cubicBezTo>
                        <a:cubicBezTo>
                          <a:pt x="150" y="151"/>
                          <a:pt x="154" y="154"/>
                          <a:pt x="154" y="154"/>
                        </a:cubicBezTo>
                        <a:cubicBezTo>
                          <a:pt x="160" y="163"/>
                          <a:pt x="170" y="169"/>
                          <a:pt x="174" y="182"/>
                        </a:cubicBezTo>
                        <a:cubicBezTo>
                          <a:pt x="180" y="203"/>
                          <a:pt x="170" y="173"/>
                          <a:pt x="180" y="202"/>
                        </a:cubicBezTo>
                        <a:cubicBezTo>
                          <a:pt x="180" y="204"/>
                          <a:pt x="182" y="208"/>
                          <a:pt x="182" y="208"/>
                        </a:cubicBezTo>
                        <a:cubicBezTo>
                          <a:pt x="180" y="213"/>
                          <a:pt x="180" y="218"/>
                          <a:pt x="176" y="222"/>
                        </a:cubicBezTo>
                        <a:cubicBezTo>
                          <a:pt x="172" y="225"/>
                          <a:pt x="164" y="230"/>
                          <a:pt x="164" y="230"/>
                        </a:cubicBezTo>
                        <a:cubicBezTo>
                          <a:pt x="156" y="258"/>
                          <a:pt x="165" y="289"/>
                          <a:pt x="158" y="318"/>
                        </a:cubicBezTo>
                        <a:cubicBezTo>
                          <a:pt x="160" y="339"/>
                          <a:pt x="166" y="357"/>
                          <a:pt x="170" y="378"/>
                        </a:cubicBezTo>
                        <a:cubicBezTo>
                          <a:pt x="167" y="402"/>
                          <a:pt x="173" y="396"/>
                          <a:pt x="166" y="404"/>
                        </a:cubicBezTo>
                      </a:path>
                    </a:pathLst>
                  </a:custGeom>
                  <a:noFill/>
                  <a:ln w="9360">
                    <a:solidFill>
                      <a:srgbClr val="FF161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ndara"/>
                      <a:cs typeface="Candara"/>
                    </a:endParaRPr>
                  </a:p>
                </p:txBody>
              </p:sp>
              <p:sp>
                <p:nvSpPr>
                  <p:cNvPr id="45105" name="Freeform 89"/>
                  <p:cNvSpPr>
                    <a:spLocks noChangeArrowheads="1"/>
                  </p:cNvSpPr>
                  <p:nvPr/>
                </p:nvSpPr>
                <p:spPr bwMode="auto">
                  <a:xfrm>
                    <a:off x="810" y="870"/>
                    <a:ext cx="100" cy="248"/>
                  </a:xfrm>
                  <a:custGeom>
                    <a:avLst/>
                    <a:gdLst>
                      <a:gd name="T0" fmla="*/ 0 w 100"/>
                      <a:gd name="T1" fmla="*/ 0 h 248"/>
                      <a:gd name="T2" fmla="*/ 42 w 100"/>
                      <a:gd name="T3" fmla="*/ 22 h 248"/>
                      <a:gd name="T4" fmla="*/ 50 w 100"/>
                      <a:gd name="T5" fmla="*/ 56 h 248"/>
                      <a:gd name="T6" fmla="*/ 62 w 100"/>
                      <a:gd name="T7" fmla="*/ 60 h 248"/>
                      <a:gd name="T8" fmla="*/ 70 w 100"/>
                      <a:gd name="T9" fmla="*/ 78 h 248"/>
                      <a:gd name="T10" fmla="*/ 72 w 100"/>
                      <a:gd name="T11" fmla="*/ 84 h 248"/>
                      <a:gd name="T12" fmla="*/ 88 w 100"/>
                      <a:gd name="T13" fmla="*/ 146 h 248"/>
                      <a:gd name="T14" fmla="*/ 100 w 100"/>
                      <a:gd name="T15" fmla="*/ 248 h 248"/>
                      <a:gd name="T16" fmla="*/ 0 60000 65536"/>
                      <a:gd name="T17" fmla="*/ 0 60000 65536"/>
                      <a:gd name="T18" fmla="*/ 0 60000 65536"/>
                      <a:gd name="T19" fmla="*/ 0 60000 65536"/>
                      <a:gd name="T20" fmla="*/ 0 60000 65536"/>
                      <a:gd name="T21" fmla="*/ 0 60000 65536"/>
                      <a:gd name="T22" fmla="*/ 0 60000 65536"/>
                      <a:gd name="T23" fmla="*/ 0 60000 65536"/>
                      <a:gd name="T24" fmla="*/ 0 w 100"/>
                      <a:gd name="T25" fmla="*/ 0 h 248"/>
                      <a:gd name="T26" fmla="*/ 100 w 100"/>
                      <a:gd name="T27" fmla="*/ 248 h 2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 h="248">
                        <a:moveTo>
                          <a:pt x="0" y="0"/>
                        </a:moveTo>
                        <a:cubicBezTo>
                          <a:pt x="12" y="12"/>
                          <a:pt x="28" y="12"/>
                          <a:pt x="42" y="22"/>
                        </a:cubicBezTo>
                        <a:cubicBezTo>
                          <a:pt x="44" y="28"/>
                          <a:pt x="46" y="53"/>
                          <a:pt x="50" y="56"/>
                        </a:cubicBezTo>
                        <a:cubicBezTo>
                          <a:pt x="53" y="58"/>
                          <a:pt x="62" y="60"/>
                          <a:pt x="62" y="60"/>
                        </a:cubicBezTo>
                        <a:cubicBezTo>
                          <a:pt x="68" y="69"/>
                          <a:pt x="65" y="63"/>
                          <a:pt x="70" y="78"/>
                        </a:cubicBezTo>
                        <a:cubicBezTo>
                          <a:pt x="70" y="80"/>
                          <a:pt x="72" y="84"/>
                          <a:pt x="72" y="84"/>
                        </a:cubicBezTo>
                        <a:cubicBezTo>
                          <a:pt x="74" y="110"/>
                          <a:pt x="83" y="122"/>
                          <a:pt x="88" y="146"/>
                        </a:cubicBezTo>
                        <a:cubicBezTo>
                          <a:pt x="94" y="178"/>
                          <a:pt x="100" y="214"/>
                          <a:pt x="100" y="248"/>
                        </a:cubicBezTo>
                      </a:path>
                    </a:pathLst>
                  </a:custGeom>
                  <a:noFill/>
                  <a:ln w="9360">
                    <a:solidFill>
                      <a:srgbClr val="FF161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ndara"/>
                      <a:cs typeface="Candara"/>
                    </a:endParaRPr>
                  </a:p>
                </p:txBody>
              </p:sp>
            </p:grpSp>
          </p:grpSp>
          <p:sp>
            <p:nvSpPr>
              <p:cNvPr id="45096" name="Text Box 90"/>
              <p:cNvSpPr txBox="1">
                <a:spLocks noChangeArrowheads="1"/>
              </p:cNvSpPr>
              <p:nvPr/>
            </p:nvSpPr>
            <p:spPr bwMode="auto">
              <a:xfrm>
                <a:off x="1031" y="96"/>
                <a:ext cx="1483" cy="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cs typeface="ＭＳ Ｐゴシック" charset="0"/>
                  </a:defRPr>
                </a:lvl1pPr>
                <a:lvl2pPr marL="37931725" indent="-37474525"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9pPr>
              </a:lstStyle>
              <a:p>
                <a:pPr>
                  <a:lnSpc>
                    <a:spcPct val="80000"/>
                  </a:lnSpc>
                  <a:buClr>
                    <a:srgbClr val="000000"/>
                  </a:buClr>
                  <a:buSzPct val="100000"/>
                  <a:buFont typeface="Trebuchet MS" charset="0"/>
                  <a:buNone/>
                </a:pPr>
                <a:r>
                  <a:rPr lang="en-GB" sz="2800" dirty="0" smtClean="0">
                    <a:solidFill>
                      <a:srgbClr val="064573"/>
                    </a:solidFill>
                    <a:latin typeface="Candara"/>
                    <a:cs typeface="Candara"/>
                  </a:rPr>
                  <a:t>Roads, Gages</a:t>
                </a:r>
              </a:p>
              <a:p>
                <a:pPr>
                  <a:lnSpc>
                    <a:spcPct val="80000"/>
                  </a:lnSpc>
                  <a:buClr>
                    <a:srgbClr val="000000"/>
                  </a:buClr>
                  <a:buSzPct val="100000"/>
                  <a:buFont typeface="Trebuchet MS" charset="0"/>
                  <a:buNone/>
                </a:pPr>
                <a:r>
                  <a:rPr lang="en-GB" sz="2000" b="0" i="1" dirty="0" smtClean="0">
                    <a:solidFill>
                      <a:srgbClr val="000000"/>
                    </a:solidFill>
                    <a:latin typeface="Candara"/>
                    <a:cs typeface="Candara"/>
                  </a:rPr>
                  <a:t>Web Feature Service</a:t>
                </a:r>
                <a:br>
                  <a:rPr lang="en-GB" sz="2000" b="0" i="1" dirty="0" smtClean="0">
                    <a:solidFill>
                      <a:srgbClr val="000000"/>
                    </a:solidFill>
                    <a:latin typeface="Candara"/>
                    <a:cs typeface="Candara"/>
                  </a:rPr>
                </a:br>
                <a:r>
                  <a:rPr lang="en-GB" sz="2000" b="0" i="1" dirty="0" smtClean="0">
                    <a:solidFill>
                      <a:srgbClr val="000000"/>
                    </a:solidFill>
                    <a:latin typeface="Candara"/>
                    <a:cs typeface="Candara"/>
                  </a:rPr>
                  <a:t>(WFS)</a:t>
                </a:r>
                <a:endParaRPr lang="en-GB" sz="2000" b="0" i="1" dirty="0">
                  <a:solidFill>
                    <a:srgbClr val="000000"/>
                  </a:solidFill>
                  <a:latin typeface="Candara"/>
                  <a:cs typeface="Candara"/>
                </a:endParaRPr>
              </a:p>
            </p:txBody>
          </p:sp>
        </p:grpSp>
        <p:grpSp>
          <p:nvGrpSpPr>
            <p:cNvPr id="11" name="Group 10"/>
            <p:cNvGrpSpPr/>
            <p:nvPr/>
          </p:nvGrpSpPr>
          <p:grpSpPr>
            <a:xfrm>
              <a:off x="838200" y="1571036"/>
              <a:ext cx="509275" cy="580562"/>
              <a:chOff x="838200" y="1571036"/>
              <a:chExt cx="509275" cy="580562"/>
            </a:xfrm>
          </p:grpSpPr>
          <p:sp>
            <p:nvSpPr>
              <p:cNvPr id="5" name="Connector 4"/>
              <p:cNvSpPr/>
              <p:nvPr/>
            </p:nvSpPr>
            <p:spPr>
              <a:xfrm>
                <a:off x="838200" y="1613886"/>
                <a:ext cx="92075" cy="75281"/>
              </a:xfrm>
              <a:prstGeom prst="flowChartConnector">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solidFill>
                  <a:latin typeface="Candara"/>
                  <a:cs typeface="Candara"/>
                </a:endParaRPr>
              </a:p>
            </p:txBody>
          </p:sp>
          <p:sp>
            <p:nvSpPr>
              <p:cNvPr id="168" name="Connector 167"/>
              <p:cNvSpPr/>
              <p:nvPr/>
            </p:nvSpPr>
            <p:spPr>
              <a:xfrm>
                <a:off x="860600" y="2076317"/>
                <a:ext cx="92075" cy="75281"/>
              </a:xfrm>
              <a:prstGeom prst="flowChartConnector">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solidFill>
                  <a:latin typeface="Candara"/>
                  <a:cs typeface="Candara"/>
                </a:endParaRPr>
              </a:p>
            </p:txBody>
          </p:sp>
          <p:sp>
            <p:nvSpPr>
              <p:cNvPr id="169" name="Connector 168"/>
              <p:cNvSpPr/>
              <p:nvPr/>
            </p:nvSpPr>
            <p:spPr>
              <a:xfrm>
                <a:off x="1143000" y="1918686"/>
                <a:ext cx="92075" cy="75281"/>
              </a:xfrm>
              <a:prstGeom prst="flowChartConnector">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solidFill>
                  <a:latin typeface="Candara"/>
                  <a:cs typeface="Candara"/>
                </a:endParaRPr>
              </a:p>
            </p:txBody>
          </p:sp>
          <p:sp>
            <p:nvSpPr>
              <p:cNvPr id="170" name="Connector 169"/>
              <p:cNvSpPr/>
              <p:nvPr/>
            </p:nvSpPr>
            <p:spPr>
              <a:xfrm>
                <a:off x="1255400" y="1571036"/>
                <a:ext cx="92075" cy="75281"/>
              </a:xfrm>
              <a:prstGeom prst="flowChartConnector">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solidFill>
                  <a:latin typeface="Candara"/>
                  <a:cs typeface="Candara"/>
                </a:endParaRPr>
              </a:p>
            </p:txBody>
          </p:sp>
        </p:grpSp>
      </p:grpSp>
      <p:grpSp>
        <p:nvGrpSpPr>
          <p:cNvPr id="7" name="Group 6"/>
          <p:cNvGrpSpPr/>
          <p:nvPr/>
        </p:nvGrpSpPr>
        <p:grpSpPr>
          <a:xfrm>
            <a:off x="4218300" y="2889942"/>
            <a:ext cx="509275" cy="580562"/>
            <a:chOff x="990600" y="1723436"/>
            <a:chExt cx="509275" cy="580562"/>
          </a:xfrm>
        </p:grpSpPr>
        <p:sp>
          <p:nvSpPr>
            <p:cNvPr id="171" name="Connector 170"/>
            <p:cNvSpPr/>
            <p:nvPr/>
          </p:nvSpPr>
          <p:spPr>
            <a:xfrm>
              <a:off x="990600" y="1766286"/>
              <a:ext cx="92075" cy="75281"/>
            </a:xfrm>
            <a:prstGeom prst="flowChartConnector">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solidFill>
              </a:endParaRPr>
            </a:p>
          </p:txBody>
        </p:sp>
        <p:sp>
          <p:nvSpPr>
            <p:cNvPr id="172" name="Connector 171"/>
            <p:cNvSpPr/>
            <p:nvPr/>
          </p:nvSpPr>
          <p:spPr>
            <a:xfrm>
              <a:off x="1013000" y="2228717"/>
              <a:ext cx="92075" cy="75281"/>
            </a:xfrm>
            <a:prstGeom prst="flowChartConnector">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solidFill>
              </a:endParaRPr>
            </a:p>
          </p:txBody>
        </p:sp>
        <p:sp>
          <p:nvSpPr>
            <p:cNvPr id="173" name="Connector 172"/>
            <p:cNvSpPr/>
            <p:nvPr/>
          </p:nvSpPr>
          <p:spPr>
            <a:xfrm>
              <a:off x="1295400" y="2071086"/>
              <a:ext cx="92075" cy="75281"/>
            </a:xfrm>
            <a:prstGeom prst="flowChartConnector">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solidFill>
              </a:endParaRPr>
            </a:p>
          </p:txBody>
        </p:sp>
        <p:sp>
          <p:nvSpPr>
            <p:cNvPr id="174" name="Connector 173"/>
            <p:cNvSpPr/>
            <p:nvPr/>
          </p:nvSpPr>
          <p:spPr>
            <a:xfrm>
              <a:off x="1407800" y="1723436"/>
              <a:ext cx="92075" cy="75281"/>
            </a:xfrm>
            <a:prstGeom prst="flowChartConnector">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solidFill>
              </a:endParaRPr>
            </a:p>
          </p:txBody>
        </p:sp>
      </p:grpSp>
      <p:grpSp>
        <p:nvGrpSpPr>
          <p:cNvPr id="13" name="Group 12"/>
          <p:cNvGrpSpPr/>
          <p:nvPr/>
        </p:nvGrpSpPr>
        <p:grpSpPr>
          <a:xfrm>
            <a:off x="6398466" y="3205160"/>
            <a:ext cx="2745534" cy="3186773"/>
            <a:chOff x="6398466" y="3205160"/>
            <a:chExt cx="2745534" cy="3186773"/>
          </a:xfrm>
        </p:grpSpPr>
        <p:pic>
          <p:nvPicPr>
            <p:cNvPr id="116" name="Picture 65"/>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619252" y="4125011"/>
              <a:ext cx="13763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5" name="Text Box 72"/>
            <p:cNvSpPr txBox="1">
              <a:spLocks noChangeArrowheads="1"/>
            </p:cNvSpPr>
            <p:nvPr/>
          </p:nvSpPr>
          <p:spPr bwMode="auto">
            <a:xfrm>
              <a:off x="6398466" y="3205160"/>
              <a:ext cx="2745534" cy="94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cs typeface="ＭＳ Ｐゴシック" charset="0"/>
                </a:defRPr>
              </a:lvl1pPr>
              <a:lvl2pPr marL="37931725" indent="-37474525"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9pPr>
            </a:lstStyle>
            <a:p>
              <a:pPr algn="r">
                <a:lnSpc>
                  <a:spcPct val="80000"/>
                </a:lnSpc>
                <a:buClr>
                  <a:srgbClr val="000000"/>
                </a:buClr>
                <a:buSzPct val="100000"/>
                <a:buFont typeface="Trebuchet MS" charset="0"/>
                <a:buNone/>
              </a:pPr>
              <a:r>
                <a:rPr lang="en-GB" sz="2800" dirty="0" smtClean="0">
                  <a:solidFill>
                    <a:srgbClr val="064573"/>
                  </a:solidFill>
                  <a:latin typeface="Candara"/>
                  <a:cs typeface="Candara"/>
                </a:rPr>
                <a:t>Gage Height</a:t>
              </a:r>
              <a:endParaRPr lang="en-GB" sz="2400" dirty="0" smtClean="0">
                <a:solidFill>
                  <a:srgbClr val="064573"/>
                </a:solidFill>
                <a:latin typeface="Candara"/>
                <a:cs typeface="Candara"/>
              </a:endParaRPr>
            </a:p>
            <a:p>
              <a:pPr algn="r">
                <a:lnSpc>
                  <a:spcPct val="80000"/>
                </a:lnSpc>
                <a:buClr>
                  <a:srgbClr val="000000"/>
                </a:buClr>
                <a:buSzPct val="100000"/>
                <a:buFont typeface="Trebuchet MS" charset="0"/>
                <a:buNone/>
              </a:pPr>
              <a:r>
                <a:rPr lang="en-GB" sz="2000" b="0" i="1" dirty="0" smtClean="0">
                  <a:solidFill>
                    <a:srgbClr val="000000"/>
                  </a:solidFill>
                  <a:latin typeface="Candara"/>
                  <a:cs typeface="Candara"/>
                </a:rPr>
                <a:t>Sensor Observation</a:t>
              </a:r>
              <a:endParaRPr lang="en-GB" sz="2000" b="0" i="1" dirty="0">
                <a:solidFill>
                  <a:srgbClr val="000000"/>
                </a:solidFill>
                <a:latin typeface="Candara"/>
                <a:cs typeface="Candara"/>
              </a:endParaRPr>
            </a:p>
            <a:p>
              <a:pPr algn="r">
                <a:lnSpc>
                  <a:spcPct val="80000"/>
                </a:lnSpc>
                <a:buClr>
                  <a:srgbClr val="000000"/>
                </a:buClr>
                <a:buSzPct val="100000"/>
                <a:buFont typeface="Trebuchet MS" charset="0"/>
                <a:buNone/>
              </a:pPr>
              <a:r>
                <a:rPr lang="en-GB" sz="2000" b="0" i="1" dirty="0" smtClean="0">
                  <a:solidFill>
                    <a:srgbClr val="000000"/>
                  </a:solidFill>
                  <a:latin typeface="Candara"/>
                  <a:cs typeface="Candara"/>
                </a:rPr>
                <a:t>Service (SOS)</a:t>
              </a:r>
              <a:endParaRPr lang="en-GB" sz="2000" b="0" i="1" dirty="0">
                <a:solidFill>
                  <a:srgbClr val="000000"/>
                </a:solidFill>
                <a:latin typeface="Candara"/>
                <a:cs typeface="Candara"/>
              </a:endParaRPr>
            </a:p>
          </p:txBody>
        </p:sp>
        <p:pic>
          <p:nvPicPr>
            <p:cNvPr id="8" name="Picture 7" descr="one graph.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30203" y="5904253"/>
              <a:ext cx="591312" cy="487680"/>
            </a:xfrm>
            <a:prstGeom prst="rect">
              <a:avLst/>
            </a:prstGeom>
          </p:spPr>
        </p:pic>
        <p:pic>
          <p:nvPicPr>
            <p:cNvPr id="10" name="Picture 9" descr="one graph.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57941" y="5436574"/>
              <a:ext cx="591312" cy="487680"/>
            </a:xfrm>
            <a:prstGeom prst="rect">
              <a:avLst/>
            </a:prstGeom>
          </p:spPr>
        </p:pic>
        <p:pic>
          <p:nvPicPr>
            <p:cNvPr id="179" name="Picture 178" descr="one graph.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24051" y="5797233"/>
              <a:ext cx="591312" cy="487680"/>
            </a:xfrm>
            <a:prstGeom prst="rect">
              <a:avLst/>
            </a:prstGeom>
          </p:spPr>
        </p:pic>
      </p:grpSp>
      <p:pic>
        <p:nvPicPr>
          <p:cNvPr id="182" name="Picture 181" descr="one graph.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86325" y="3376683"/>
            <a:ext cx="591312" cy="487680"/>
          </a:xfrm>
          <a:prstGeom prst="rect">
            <a:avLst/>
          </a:prstGeom>
        </p:spPr>
      </p:pic>
      <p:sp>
        <p:nvSpPr>
          <p:cNvPr id="186" name="Connector 185"/>
          <p:cNvSpPr/>
          <p:nvPr/>
        </p:nvSpPr>
        <p:spPr>
          <a:xfrm>
            <a:off x="4526493" y="3238361"/>
            <a:ext cx="92075" cy="75281"/>
          </a:xfrm>
          <a:prstGeom prst="flowChartConnector">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solidFill>
            </a:endParaRPr>
          </a:p>
        </p:txBody>
      </p:sp>
      <p:sp>
        <p:nvSpPr>
          <p:cNvPr id="15" name="TextBox 14"/>
          <p:cNvSpPr txBox="1"/>
          <p:nvPr/>
        </p:nvSpPr>
        <p:spPr>
          <a:xfrm>
            <a:off x="3733800" y="1878363"/>
            <a:ext cx="1905000" cy="369332"/>
          </a:xfrm>
          <a:prstGeom prst="rect">
            <a:avLst/>
          </a:prstGeom>
          <a:noFill/>
        </p:spPr>
        <p:txBody>
          <a:bodyPr wrap="square" rtlCol="0">
            <a:spAutoFit/>
          </a:bodyPr>
          <a:lstStyle/>
          <a:p>
            <a:r>
              <a:rPr lang="en-US" dirty="0" smtClean="0">
                <a:solidFill>
                  <a:srgbClr val="064573"/>
                </a:solidFill>
                <a:latin typeface="Candara"/>
                <a:cs typeface="Candara"/>
              </a:rPr>
              <a:t>Web Client App</a:t>
            </a:r>
            <a:endParaRPr lang="en-US" dirty="0">
              <a:solidFill>
                <a:srgbClr val="064573"/>
              </a:solidFill>
              <a:latin typeface="Candara"/>
              <a:cs typeface="Candara"/>
            </a:endParaRPr>
          </a:p>
        </p:txBody>
      </p:sp>
      <p:grpSp>
        <p:nvGrpSpPr>
          <p:cNvPr id="166" name="Group 28"/>
          <p:cNvGrpSpPr>
            <a:grpSpLocks/>
          </p:cNvGrpSpPr>
          <p:nvPr/>
        </p:nvGrpSpPr>
        <p:grpSpPr bwMode="auto">
          <a:xfrm rot="20978847" flipV="1">
            <a:off x="5770650" y="3388358"/>
            <a:ext cx="1661476" cy="1226631"/>
            <a:chOff x="3600" y="955"/>
            <a:chExt cx="863" cy="681"/>
          </a:xfrm>
        </p:grpSpPr>
        <p:sp>
          <p:nvSpPr>
            <p:cNvPr id="167" name="Line 29"/>
            <p:cNvSpPr>
              <a:spLocks noChangeShapeType="1"/>
            </p:cNvSpPr>
            <p:nvPr/>
          </p:nvSpPr>
          <p:spPr bwMode="auto">
            <a:xfrm flipV="1">
              <a:off x="3600" y="954"/>
              <a:ext cx="864" cy="684"/>
            </a:xfrm>
            <a:prstGeom prst="line">
              <a:avLst/>
            </a:prstGeom>
            <a:noFill/>
            <a:ln w="7632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175" name="Group 30"/>
            <p:cNvGrpSpPr>
              <a:grpSpLocks/>
            </p:cNvGrpSpPr>
            <p:nvPr/>
          </p:nvGrpSpPr>
          <p:grpSpPr bwMode="auto">
            <a:xfrm>
              <a:off x="3778" y="1033"/>
              <a:ext cx="534" cy="514"/>
              <a:chOff x="3778" y="1033"/>
              <a:chExt cx="534" cy="514"/>
            </a:xfrm>
          </p:grpSpPr>
          <p:grpSp>
            <p:nvGrpSpPr>
              <p:cNvPr id="176" name="Group 31"/>
              <p:cNvGrpSpPr>
                <a:grpSpLocks/>
              </p:cNvGrpSpPr>
              <p:nvPr/>
            </p:nvGrpSpPr>
            <p:grpSpPr bwMode="auto">
              <a:xfrm>
                <a:off x="3941" y="1033"/>
                <a:ext cx="372" cy="385"/>
                <a:chOff x="3941" y="1033"/>
                <a:chExt cx="372" cy="385"/>
              </a:xfrm>
            </p:grpSpPr>
            <p:sp>
              <p:nvSpPr>
                <p:cNvPr id="189" name="Rectangle 32"/>
                <p:cNvSpPr>
                  <a:spLocks noChangeArrowheads="1"/>
                </p:cNvSpPr>
                <p:nvPr/>
              </p:nvSpPr>
              <p:spPr bwMode="auto">
                <a:xfrm rot="8580000">
                  <a:off x="4020" y="1097"/>
                  <a:ext cx="144" cy="310"/>
                </a:xfrm>
                <a:prstGeom prst="rect">
                  <a:avLst/>
                </a:prstGeom>
                <a:solidFill>
                  <a:srgbClr val="FFFFFF"/>
                </a:solidFill>
                <a:ln w="9360">
                  <a:solidFill>
                    <a:srgbClr val="FFFFFF"/>
                  </a:solidFill>
                  <a:miter lim="800000"/>
                  <a:headEnd/>
                  <a:tailEnd/>
                </a:ln>
              </p:spPr>
              <p:txBody>
                <a:bodyPr rot="10800000" wrap="none" anchor="ctr"/>
                <a:lstStyle/>
                <a:p>
                  <a:endParaRPr lang="en-US"/>
                </a:p>
              </p:txBody>
            </p:sp>
            <p:grpSp>
              <p:nvGrpSpPr>
                <p:cNvPr id="190" name="Group 33"/>
                <p:cNvGrpSpPr>
                  <a:grpSpLocks/>
                </p:cNvGrpSpPr>
                <p:nvPr/>
              </p:nvGrpSpPr>
              <p:grpSpPr bwMode="auto">
                <a:xfrm>
                  <a:off x="3976" y="1033"/>
                  <a:ext cx="337" cy="363"/>
                  <a:chOff x="3976" y="1033"/>
                  <a:chExt cx="337" cy="363"/>
                </a:xfrm>
              </p:grpSpPr>
              <p:grpSp>
                <p:nvGrpSpPr>
                  <p:cNvPr id="191" name="Group 34"/>
                  <p:cNvGrpSpPr>
                    <a:grpSpLocks/>
                  </p:cNvGrpSpPr>
                  <p:nvPr/>
                </p:nvGrpSpPr>
                <p:grpSpPr bwMode="auto">
                  <a:xfrm>
                    <a:off x="3976" y="1117"/>
                    <a:ext cx="237" cy="279"/>
                    <a:chOff x="3976" y="1117"/>
                    <a:chExt cx="237" cy="279"/>
                  </a:xfrm>
                </p:grpSpPr>
                <p:sp>
                  <p:nvSpPr>
                    <p:cNvPr id="193" name="Rectangle 35"/>
                    <p:cNvSpPr>
                      <a:spLocks noChangeArrowheads="1"/>
                    </p:cNvSpPr>
                    <p:nvPr/>
                  </p:nvSpPr>
                  <p:spPr bwMode="auto">
                    <a:xfrm rot="-2220000" flipH="1" flipV="1">
                      <a:off x="4122" y="1338"/>
                      <a:ext cx="90" cy="35"/>
                    </a:xfrm>
                    <a:prstGeom prst="rect">
                      <a:avLst/>
                    </a:prstGeom>
                    <a:solidFill>
                      <a:srgbClr val="99CC00"/>
                    </a:solidFill>
                    <a:ln w="9360">
                      <a:solidFill>
                        <a:srgbClr val="99CC00"/>
                      </a:solidFill>
                      <a:miter lim="800000"/>
                      <a:headEnd/>
                      <a:tailEnd/>
                    </a:ln>
                  </p:spPr>
                  <p:txBody>
                    <a:bodyPr wrap="none" anchor="ctr"/>
                    <a:lstStyle/>
                    <a:p>
                      <a:endParaRPr lang="en-US"/>
                    </a:p>
                  </p:txBody>
                </p:sp>
                <p:sp>
                  <p:nvSpPr>
                    <p:cNvPr id="194" name="Rectangle 36"/>
                    <p:cNvSpPr>
                      <a:spLocks noChangeArrowheads="1"/>
                    </p:cNvSpPr>
                    <p:nvPr/>
                  </p:nvSpPr>
                  <p:spPr bwMode="auto">
                    <a:xfrm rot="-2220000" flipH="1" flipV="1">
                      <a:off x="4074" y="1272"/>
                      <a:ext cx="90" cy="35"/>
                    </a:xfrm>
                    <a:prstGeom prst="rect">
                      <a:avLst/>
                    </a:prstGeom>
                    <a:solidFill>
                      <a:srgbClr val="009999"/>
                    </a:solidFill>
                    <a:ln w="9360">
                      <a:solidFill>
                        <a:srgbClr val="009999"/>
                      </a:solidFill>
                      <a:miter lim="800000"/>
                      <a:headEnd/>
                      <a:tailEnd/>
                    </a:ln>
                  </p:spPr>
                  <p:txBody>
                    <a:bodyPr wrap="none" anchor="ctr"/>
                    <a:lstStyle/>
                    <a:p>
                      <a:endParaRPr lang="en-US"/>
                    </a:p>
                  </p:txBody>
                </p:sp>
                <p:sp>
                  <p:nvSpPr>
                    <p:cNvPr id="195" name="Rectangle 37"/>
                    <p:cNvSpPr>
                      <a:spLocks noChangeArrowheads="1"/>
                    </p:cNvSpPr>
                    <p:nvPr/>
                  </p:nvSpPr>
                  <p:spPr bwMode="auto">
                    <a:xfrm rot="-2220000" flipH="1" flipV="1">
                      <a:off x="4025" y="1209"/>
                      <a:ext cx="90" cy="35"/>
                    </a:xfrm>
                    <a:prstGeom prst="rect">
                      <a:avLst/>
                    </a:prstGeom>
                    <a:solidFill>
                      <a:srgbClr val="E0E33C"/>
                    </a:solidFill>
                    <a:ln w="9360">
                      <a:solidFill>
                        <a:srgbClr val="E0E33C"/>
                      </a:solidFill>
                      <a:miter lim="800000"/>
                      <a:headEnd/>
                      <a:tailEnd/>
                    </a:ln>
                  </p:spPr>
                  <p:txBody>
                    <a:bodyPr wrap="none" anchor="ctr"/>
                    <a:lstStyle/>
                    <a:p>
                      <a:endParaRPr lang="en-US"/>
                    </a:p>
                  </p:txBody>
                </p:sp>
                <p:sp>
                  <p:nvSpPr>
                    <p:cNvPr id="196" name="Rectangle 38"/>
                    <p:cNvSpPr>
                      <a:spLocks noChangeArrowheads="1"/>
                    </p:cNvSpPr>
                    <p:nvPr/>
                  </p:nvSpPr>
                  <p:spPr bwMode="auto">
                    <a:xfrm rot="-2220000" flipH="1" flipV="1">
                      <a:off x="3977" y="1141"/>
                      <a:ext cx="90" cy="35"/>
                    </a:xfrm>
                    <a:prstGeom prst="rect">
                      <a:avLst/>
                    </a:prstGeom>
                    <a:solidFill>
                      <a:srgbClr val="D94F5E"/>
                    </a:solidFill>
                    <a:ln w="9360">
                      <a:solidFill>
                        <a:srgbClr val="D94F5E"/>
                      </a:solidFill>
                      <a:miter lim="800000"/>
                      <a:headEnd/>
                      <a:tailEnd/>
                    </a:ln>
                  </p:spPr>
                  <p:txBody>
                    <a:bodyPr wrap="none" anchor="ctr"/>
                    <a:lstStyle/>
                    <a:p>
                      <a:endParaRPr lang="en-US"/>
                    </a:p>
                  </p:txBody>
                </p:sp>
              </p:grpSp>
              <p:sp>
                <p:nvSpPr>
                  <p:cNvPr id="192" name="AutoShape 39"/>
                  <p:cNvSpPr>
                    <a:spLocks noChangeArrowheads="1"/>
                  </p:cNvSpPr>
                  <p:nvPr/>
                </p:nvSpPr>
                <p:spPr bwMode="auto">
                  <a:xfrm rot="-2220000" flipH="1" flipV="1">
                    <a:off x="4087" y="1049"/>
                    <a:ext cx="151" cy="301"/>
                  </a:xfrm>
                  <a:prstGeom prst="moon">
                    <a:avLst>
                      <a:gd name="adj" fmla="val 87500"/>
                    </a:avLst>
                  </a:prstGeom>
                  <a:solidFill>
                    <a:srgbClr val="83A9A5"/>
                  </a:solidFill>
                  <a:ln w="9360">
                    <a:solidFill>
                      <a:srgbClr val="000000"/>
                    </a:solidFill>
                    <a:miter lim="800000"/>
                    <a:headEnd/>
                    <a:tailEnd/>
                  </a:ln>
                </p:spPr>
                <p:txBody>
                  <a:bodyPr wrap="none" anchor="ctr"/>
                  <a:lstStyle/>
                  <a:p>
                    <a:endParaRPr lang="en-US"/>
                  </a:p>
                </p:txBody>
              </p:sp>
            </p:grpSp>
          </p:grpSp>
          <p:grpSp>
            <p:nvGrpSpPr>
              <p:cNvPr id="177" name="Group 40"/>
              <p:cNvGrpSpPr>
                <a:grpSpLocks/>
              </p:cNvGrpSpPr>
              <p:nvPr/>
            </p:nvGrpSpPr>
            <p:grpSpPr bwMode="auto">
              <a:xfrm>
                <a:off x="3778" y="1170"/>
                <a:ext cx="351" cy="377"/>
                <a:chOff x="3778" y="1170"/>
                <a:chExt cx="351" cy="377"/>
              </a:xfrm>
            </p:grpSpPr>
            <p:sp>
              <p:nvSpPr>
                <p:cNvPr id="178" name="Rectangle 41"/>
                <p:cNvSpPr>
                  <a:spLocks noChangeArrowheads="1"/>
                </p:cNvSpPr>
                <p:nvPr/>
              </p:nvSpPr>
              <p:spPr bwMode="auto">
                <a:xfrm rot="8580000">
                  <a:off x="3908" y="1182"/>
                  <a:ext cx="144" cy="310"/>
                </a:xfrm>
                <a:prstGeom prst="rect">
                  <a:avLst/>
                </a:prstGeom>
                <a:solidFill>
                  <a:srgbClr val="FFFFFF"/>
                </a:solidFill>
                <a:ln w="9360">
                  <a:solidFill>
                    <a:srgbClr val="FFFFFF"/>
                  </a:solidFill>
                  <a:miter lim="800000"/>
                  <a:headEnd/>
                  <a:tailEnd/>
                </a:ln>
              </p:spPr>
              <p:txBody>
                <a:bodyPr rot="10800000" wrap="none" anchor="ctr"/>
                <a:lstStyle/>
                <a:p>
                  <a:endParaRPr lang="en-US"/>
                </a:p>
              </p:txBody>
            </p:sp>
            <p:grpSp>
              <p:nvGrpSpPr>
                <p:cNvPr id="180" name="Group 42"/>
                <p:cNvGrpSpPr>
                  <a:grpSpLocks/>
                </p:cNvGrpSpPr>
                <p:nvPr/>
              </p:nvGrpSpPr>
              <p:grpSpPr bwMode="auto">
                <a:xfrm>
                  <a:off x="3778" y="1187"/>
                  <a:ext cx="345" cy="360"/>
                  <a:chOff x="3778" y="1187"/>
                  <a:chExt cx="345" cy="360"/>
                </a:xfrm>
              </p:grpSpPr>
              <p:grpSp>
                <p:nvGrpSpPr>
                  <p:cNvPr id="181" name="Group 43"/>
                  <p:cNvGrpSpPr>
                    <a:grpSpLocks/>
                  </p:cNvGrpSpPr>
                  <p:nvPr/>
                </p:nvGrpSpPr>
                <p:grpSpPr bwMode="auto">
                  <a:xfrm>
                    <a:off x="3885" y="1187"/>
                    <a:ext cx="238" cy="277"/>
                    <a:chOff x="3885" y="1187"/>
                    <a:chExt cx="238" cy="277"/>
                  </a:xfrm>
                </p:grpSpPr>
                <p:sp>
                  <p:nvSpPr>
                    <p:cNvPr id="184" name="Rectangle 44"/>
                    <p:cNvSpPr>
                      <a:spLocks noChangeArrowheads="1"/>
                    </p:cNvSpPr>
                    <p:nvPr/>
                  </p:nvSpPr>
                  <p:spPr bwMode="auto">
                    <a:xfrm rot="-2220000" flipH="1" flipV="1">
                      <a:off x="4032" y="1407"/>
                      <a:ext cx="90" cy="35"/>
                    </a:xfrm>
                    <a:prstGeom prst="rect">
                      <a:avLst/>
                    </a:prstGeom>
                    <a:solidFill>
                      <a:srgbClr val="99CC00"/>
                    </a:solidFill>
                    <a:ln w="9360">
                      <a:solidFill>
                        <a:srgbClr val="99CC00"/>
                      </a:solidFill>
                      <a:miter lim="800000"/>
                      <a:headEnd/>
                      <a:tailEnd/>
                    </a:ln>
                  </p:spPr>
                  <p:txBody>
                    <a:bodyPr wrap="none" anchor="ctr"/>
                    <a:lstStyle/>
                    <a:p>
                      <a:endParaRPr lang="en-US"/>
                    </a:p>
                  </p:txBody>
                </p:sp>
                <p:sp>
                  <p:nvSpPr>
                    <p:cNvPr id="185" name="Rectangle 45"/>
                    <p:cNvSpPr>
                      <a:spLocks noChangeArrowheads="1"/>
                    </p:cNvSpPr>
                    <p:nvPr/>
                  </p:nvSpPr>
                  <p:spPr bwMode="auto">
                    <a:xfrm rot="-2220000" flipH="1" flipV="1">
                      <a:off x="3984" y="1341"/>
                      <a:ext cx="90" cy="35"/>
                    </a:xfrm>
                    <a:prstGeom prst="rect">
                      <a:avLst/>
                    </a:prstGeom>
                    <a:solidFill>
                      <a:srgbClr val="009999"/>
                    </a:solidFill>
                    <a:ln w="9360">
                      <a:solidFill>
                        <a:srgbClr val="009999"/>
                      </a:solidFill>
                      <a:miter lim="800000"/>
                      <a:headEnd/>
                      <a:tailEnd/>
                    </a:ln>
                  </p:spPr>
                  <p:txBody>
                    <a:bodyPr wrap="none" anchor="ctr"/>
                    <a:lstStyle/>
                    <a:p>
                      <a:endParaRPr lang="en-US"/>
                    </a:p>
                  </p:txBody>
                </p:sp>
                <p:sp>
                  <p:nvSpPr>
                    <p:cNvPr id="187" name="Rectangle 46"/>
                    <p:cNvSpPr>
                      <a:spLocks noChangeArrowheads="1"/>
                    </p:cNvSpPr>
                    <p:nvPr/>
                  </p:nvSpPr>
                  <p:spPr bwMode="auto">
                    <a:xfrm rot="-2220000" flipH="1" flipV="1">
                      <a:off x="3935" y="1275"/>
                      <a:ext cx="90" cy="35"/>
                    </a:xfrm>
                    <a:prstGeom prst="rect">
                      <a:avLst/>
                    </a:prstGeom>
                    <a:solidFill>
                      <a:srgbClr val="E0E33C"/>
                    </a:solidFill>
                    <a:ln w="9360">
                      <a:solidFill>
                        <a:srgbClr val="E0E33C"/>
                      </a:solidFill>
                      <a:miter lim="800000"/>
                      <a:headEnd/>
                      <a:tailEnd/>
                    </a:ln>
                  </p:spPr>
                  <p:txBody>
                    <a:bodyPr wrap="none" anchor="ctr"/>
                    <a:lstStyle/>
                    <a:p>
                      <a:endParaRPr lang="en-US"/>
                    </a:p>
                  </p:txBody>
                </p:sp>
                <p:sp>
                  <p:nvSpPr>
                    <p:cNvPr id="188" name="Rectangle 47"/>
                    <p:cNvSpPr>
                      <a:spLocks noChangeArrowheads="1"/>
                    </p:cNvSpPr>
                    <p:nvPr/>
                  </p:nvSpPr>
                  <p:spPr bwMode="auto">
                    <a:xfrm rot="-2220000" flipH="1" flipV="1">
                      <a:off x="3886" y="1211"/>
                      <a:ext cx="90" cy="35"/>
                    </a:xfrm>
                    <a:prstGeom prst="rect">
                      <a:avLst/>
                    </a:prstGeom>
                    <a:solidFill>
                      <a:srgbClr val="D94F5E"/>
                    </a:solidFill>
                    <a:ln w="9360">
                      <a:solidFill>
                        <a:srgbClr val="D94F5E"/>
                      </a:solidFill>
                      <a:miter lim="800000"/>
                      <a:headEnd/>
                      <a:tailEnd/>
                    </a:ln>
                  </p:spPr>
                  <p:txBody>
                    <a:bodyPr wrap="none" anchor="ctr"/>
                    <a:lstStyle/>
                    <a:p>
                      <a:endParaRPr lang="en-US"/>
                    </a:p>
                  </p:txBody>
                </p:sp>
              </p:grpSp>
              <p:sp>
                <p:nvSpPr>
                  <p:cNvPr id="183" name="AutoShape 48"/>
                  <p:cNvSpPr>
                    <a:spLocks noChangeArrowheads="1"/>
                  </p:cNvSpPr>
                  <p:nvPr/>
                </p:nvSpPr>
                <p:spPr bwMode="auto">
                  <a:xfrm rot="19320000" flipV="1">
                    <a:off x="3856" y="1232"/>
                    <a:ext cx="151" cy="301"/>
                  </a:xfrm>
                  <a:prstGeom prst="moon">
                    <a:avLst>
                      <a:gd name="adj" fmla="val 87500"/>
                    </a:avLst>
                  </a:prstGeom>
                  <a:solidFill>
                    <a:srgbClr val="D94F5E"/>
                  </a:solidFill>
                  <a:ln w="9360">
                    <a:solidFill>
                      <a:srgbClr val="000000"/>
                    </a:solidFill>
                    <a:miter lim="800000"/>
                    <a:headEnd/>
                    <a:tailEnd/>
                  </a:ln>
                </p:spPr>
                <p:txBody>
                  <a:bodyPr wrap="none" anchor="ctr"/>
                  <a:lstStyle/>
                  <a:p>
                    <a:endParaRPr lang="en-US"/>
                  </a:p>
                </p:txBody>
              </p:sp>
            </p:grpSp>
          </p:grpSp>
        </p:grpSp>
      </p:grpSp>
    </p:spTree>
    <p:extLst>
      <p:ext uri="{BB962C8B-B14F-4D97-AF65-F5344CB8AC3E}">
        <p14:creationId xmlns:p14="http://schemas.microsoft.com/office/powerpoint/2010/main" val="3803709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nodeType="afterGroup">
                            <p:stCondLst>
                              <p:cond delay="1000"/>
                            </p:stCondLst>
                            <p:childTnLst>
                              <p:par>
                                <p:cTn id="9" presetID="23" presetClass="entr" presetSubtype="528" fill="hold" grpId="0" nodeType="afterEffect">
                                  <p:stCondLst>
                                    <p:cond delay="500"/>
                                  </p:stCondLst>
                                  <p:childTnLst>
                                    <p:set>
                                      <p:cBhvr>
                                        <p:cTn id="10" dur="1" fill="hold">
                                          <p:stCondLst>
                                            <p:cond delay="0"/>
                                          </p:stCondLst>
                                        </p:cTn>
                                        <p:tgtEl>
                                          <p:spTgt spid="1554441"/>
                                        </p:tgtEl>
                                        <p:attrNameLst>
                                          <p:attrName>style.visibility</p:attrName>
                                        </p:attrNameLst>
                                      </p:cBhvr>
                                      <p:to>
                                        <p:strVal val="visible"/>
                                      </p:to>
                                    </p:set>
                                    <p:anim calcmode="lin" valueType="num">
                                      <p:cBhvr>
                                        <p:cTn id="11" dur="500" fill="hold"/>
                                        <p:tgtEl>
                                          <p:spTgt spid="1554441"/>
                                        </p:tgtEl>
                                        <p:attrNameLst>
                                          <p:attrName>ppt_w</p:attrName>
                                        </p:attrNameLst>
                                      </p:cBhvr>
                                      <p:tavLst>
                                        <p:tav tm="100000">
                                          <p:val>
                                            <p:fltVal val="0"/>
                                          </p:val>
                                        </p:tav>
                                        <p:tav>
                                          <p:val>
                                            <p:strVal val="#ppt_w"/>
                                          </p:val>
                                        </p:tav>
                                      </p:tavLst>
                                    </p:anim>
                                    <p:anim calcmode="lin" valueType="num">
                                      <p:cBhvr>
                                        <p:cTn id="12" dur="500" fill="hold"/>
                                        <p:tgtEl>
                                          <p:spTgt spid="1554441"/>
                                        </p:tgtEl>
                                        <p:attrNameLst>
                                          <p:attrName>ppt_h</p:attrName>
                                        </p:attrNameLst>
                                      </p:cBhvr>
                                      <p:tavLst>
                                        <p:tav tm="100000">
                                          <p:val>
                                            <p:fltVal val="0"/>
                                          </p:val>
                                        </p:tav>
                                        <p:tav>
                                          <p:val>
                                            <p:strVal val="#ppt_h"/>
                                          </p:val>
                                        </p:tav>
                                      </p:tavLst>
                                    </p:anim>
                                    <p:anim calcmode="lin" valueType="num">
                                      <p:cBhvr>
                                        <p:cTn id="13" dur="500" fill="hold"/>
                                        <p:tgtEl>
                                          <p:spTgt spid="1554441"/>
                                        </p:tgtEl>
                                        <p:attrNameLst>
                                          <p:attrName>ppt_x</p:attrName>
                                        </p:attrNameLst>
                                      </p:cBhvr>
                                      <p:tavLst>
                                        <p:tav tm="100000">
                                          <p:val>
                                            <p:fltVal val="0.5"/>
                                          </p:val>
                                        </p:tav>
                                        <p:tav>
                                          <p:val>
                                            <p:strVal val="#ppt_x"/>
                                          </p:val>
                                        </p:tav>
                                      </p:tavLst>
                                    </p:anim>
                                    <p:anim calcmode="lin" valueType="num">
                                      <p:cBhvr>
                                        <p:cTn id="14" dur="500" fill="hold"/>
                                        <p:tgtEl>
                                          <p:spTgt spid="1554441"/>
                                        </p:tgtEl>
                                        <p:attrNameLst>
                                          <p:attrName>ppt_y</p:attrName>
                                        </p:attrNameLst>
                                      </p:cBhvr>
                                      <p:tavLst>
                                        <p:tav tm="100000">
                                          <p:val>
                                            <p:fltVal val="0.5"/>
                                          </p:val>
                                        </p:tav>
                                        <p:tav>
                                          <p:val>
                                            <p:strVal val="#ppt_y"/>
                                          </p:val>
                                        </p:tav>
                                      </p:tavLst>
                                    </p:anim>
                                  </p:childTnLst>
                                </p:cTn>
                              </p:par>
                            </p:childTnLst>
                          </p:cTn>
                        </p:par>
                        <p:par>
                          <p:cTn id="15" fill="hold" nodeType="afterGroup">
                            <p:stCondLst>
                              <p:cond delay="2000"/>
                            </p:stCondLst>
                            <p:childTnLst>
                              <p:par>
                                <p:cTn id="16" presetID="23" presetClass="entr" presetSubtype="52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100000">
                                          <p:val>
                                            <p:fltVal val="0"/>
                                          </p:val>
                                        </p:tav>
                                        <p:tav>
                                          <p:val>
                                            <p:strVal val="#ppt_w"/>
                                          </p:val>
                                        </p:tav>
                                      </p:tavLst>
                                    </p:anim>
                                    <p:anim calcmode="lin" valueType="num">
                                      <p:cBhvr>
                                        <p:cTn id="19" dur="500" fill="hold"/>
                                        <p:tgtEl>
                                          <p:spTgt spid="6"/>
                                        </p:tgtEl>
                                        <p:attrNameLst>
                                          <p:attrName>ppt_h</p:attrName>
                                        </p:attrNameLst>
                                      </p:cBhvr>
                                      <p:tavLst>
                                        <p:tav tm="100000">
                                          <p:val>
                                            <p:fltVal val="0"/>
                                          </p:val>
                                        </p:tav>
                                        <p:tav>
                                          <p:val>
                                            <p:strVal val="#ppt_h"/>
                                          </p:val>
                                        </p:tav>
                                      </p:tavLst>
                                    </p:anim>
                                    <p:anim calcmode="lin" valueType="num">
                                      <p:cBhvr>
                                        <p:cTn id="20" dur="500" fill="hold"/>
                                        <p:tgtEl>
                                          <p:spTgt spid="6"/>
                                        </p:tgtEl>
                                        <p:attrNameLst>
                                          <p:attrName>ppt_x</p:attrName>
                                        </p:attrNameLst>
                                      </p:cBhvr>
                                      <p:tavLst>
                                        <p:tav tm="100000">
                                          <p:val>
                                            <p:fltVal val="0.5"/>
                                          </p:val>
                                        </p:tav>
                                        <p:tav>
                                          <p:val>
                                            <p:strVal val="#ppt_x"/>
                                          </p:val>
                                        </p:tav>
                                      </p:tavLst>
                                    </p:anim>
                                    <p:anim calcmode="lin" valueType="num">
                                      <p:cBhvr>
                                        <p:cTn id="21" dur="500" fill="hold"/>
                                        <p:tgtEl>
                                          <p:spTgt spid="6"/>
                                        </p:tgtEl>
                                        <p:attrNameLst>
                                          <p:attrName>ppt_y</p:attrName>
                                        </p:attrNameLst>
                                      </p:cBhvr>
                                      <p:tavLst>
                                        <p:tav tm="100000">
                                          <p:val>
                                            <p:fltVal val="0.5"/>
                                          </p:val>
                                        </p:tav>
                                        <p:tav>
                                          <p:val>
                                            <p:strVal val="#ppt_y"/>
                                          </p:val>
                                        </p:tav>
                                      </p:tavLst>
                                    </p:anim>
                                  </p:childTnLst>
                                </p:cTn>
                              </p:par>
                            </p:childTnLst>
                          </p:cTn>
                        </p:par>
                        <p:par>
                          <p:cTn id="22" fill="hold" nodeType="afterGroup">
                            <p:stCondLst>
                              <p:cond delay="2500"/>
                            </p:stCondLst>
                            <p:childTnLst>
                              <p:par>
                                <p:cTn id="23" presetID="2" presetClass="entr" presetSubtype="12"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ppt_x</p:attrName>
                                        </p:attrNameLst>
                                      </p:cBhvr>
                                      <p:tavLst>
                                        <p:tav tm="100000">
                                          <p:val>
                                            <p:strVal val="0-#ppt_w/2"/>
                                          </p:val>
                                        </p:tav>
                                        <p:tav>
                                          <p:val>
                                            <p:strVal val="#ppt_x"/>
                                          </p:val>
                                        </p:tav>
                                      </p:tavLst>
                                    </p:anim>
                                    <p:anim calcmode="lin" valueType="num">
                                      <p:cBhvr>
                                        <p:cTn id="26" dur="500" fill="hold"/>
                                        <p:tgtEl>
                                          <p:spTgt spid="3"/>
                                        </p:tgtEl>
                                        <p:attrNameLst>
                                          <p:attrName>ppt_y</p:attrName>
                                        </p:attrNameLst>
                                      </p:cBhvr>
                                      <p:tavLst>
                                        <p:tav tm="100000">
                                          <p:val>
                                            <p:strVal val="1+#ppt_h/2"/>
                                          </p:val>
                                        </p:tav>
                                        <p:tav>
                                          <p:val>
                                            <p:strVal val="#ppt_y"/>
                                          </p:val>
                                        </p:tav>
                                      </p:tavLst>
                                    </p:anim>
                                  </p:childTnLst>
                                </p:cTn>
                              </p:par>
                            </p:childTnLst>
                          </p:cTn>
                        </p:par>
                        <p:par>
                          <p:cTn id="27" fill="hold" nodeType="afterGroup">
                            <p:stCondLst>
                              <p:cond delay="3000"/>
                            </p:stCondLst>
                            <p:childTnLst>
                              <p:par>
                                <p:cTn id="28" presetID="2" presetClass="entr" presetSubtype="12" fill="hold" nodeType="afterEffect">
                                  <p:stCondLst>
                                    <p:cond delay="500"/>
                                  </p:stCondLst>
                                  <p:childTnLst>
                                    <p:set>
                                      <p:cBhvr>
                                        <p:cTn id="29" dur="1" fill="hold">
                                          <p:stCondLst>
                                            <p:cond delay="0"/>
                                          </p:stCondLst>
                                        </p:cTn>
                                        <p:tgtEl>
                                          <p:spTgt spid="1554436"/>
                                        </p:tgtEl>
                                        <p:attrNameLst>
                                          <p:attrName>style.visibility</p:attrName>
                                        </p:attrNameLst>
                                      </p:cBhvr>
                                      <p:to>
                                        <p:strVal val="visible"/>
                                      </p:to>
                                    </p:set>
                                    <p:anim calcmode="lin" valueType="num">
                                      <p:cBhvr>
                                        <p:cTn id="30" dur="500" fill="hold"/>
                                        <p:tgtEl>
                                          <p:spTgt spid="1554436"/>
                                        </p:tgtEl>
                                        <p:attrNameLst>
                                          <p:attrName>ppt_x</p:attrName>
                                        </p:attrNameLst>
                                      </p:cBhvr>
                                      <p:tavLst>
                                        <p:tav tm="100000">
                                          <p:val>
                                            <p:strVal val="0-#ppt_w/2"/>
                                          </p:val>
                                        </p:tav>
                                        <p:tav>
                                          <p:val>
                                            <p:strVal val="#ppt_x"/>
                                          </p:val>
                                        </p:tav>
                                      </p:tavLst>
                                    </p:anim>
                                    <p:anim calcmode="lin" valueType="num">
                                      <p:cBhvr>
                                        <p:cTn id="31" dur="500" fill="hold"/>
                                        <p:tgtEl>
                                          <p:spTgt spid="1554436"/>
                                        </p:tgtEl>
                                        <p:attrNameLst>
                                          <p:attrName>ppt_y</p:attrName>
                                        </p:attrNameLst>
                                      </p:cBhvr>
                                      <p:tavLst>
                                        <p:tav tm="100000">
                                          <p:val>
                                            <p:strVal val="1+#ppt_h/2"/>
                                          </p:val>
                                        </p:tav>
                                        <p:tav>
                                          <p:val>
                                            <p:strVal val="#ppt_y"/>
                                          </p:val>
                                        </p:tav>
                                      </p:tavLst>
                                    </p:anim>
                                  </p:childTnLst>
                                </p:cTn>
                              </p:par>
                            </p:childTnLst>
                          </p:cTn>
                        </p:par>
                        <p:par>
                          <p:cTn id="32" fill="hold" nodeType="afterGroup">
                            <p:stCondLst>
                              <p:cond delay="4000"/>
                            </p:stCondLst>
                            <p:childTnLst>
                              <p:par>
                                <p:cTn id="33" presetID="1"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par>
                          <p:cTn id="35" fill="hold">
                            <p:stCondLst>
                              <p:cond delay="4000"/>
                            </p:stCondLst>
                            <p:childTnLst>
                              <p:par>
                                <p:cTn id="36" presetID="23" presetClass="entr" presetSubtype="528" fill="hold" nodeType="after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100000">
                                          <p:val>
                                            <p:fltVal val="0"/>
                                          </p:val>
                                        </p:tav>
                                        <p:tav>
                                          <p:val>
                                            <p:strVal val="#ppt_w"/>
                                          </p:val>
                                        </p:tav>
                                      </p:tavLst>
                                    </p:anim>
                                    <p:anim calcmode="lin" valueType="num">
                                      <p:cBhvr>
                                        <p:cTn id="39" dur="500" fill="hold"/>
                                        <p:tgtEl>
                                          <p:spTgt spid="30"/>
                                        </p:tgtEl>
                                        <p:attrNameLst>
                                          <p:attrName>ppt_h</p:attrName>
                                        </p:attrNameLst>
                                      </p:cBhvr>
                                      <p:tavLst>
                                        <p:tav tm="100000">
                                          <p:val>
                                            <p:fltVal val="0"/>
                                          </p:val>
                                        </p:tav>
                                        <p:tav>
                                          <p:val>
                                            <p:strVal val="#ppt_h"/>
                                          </p:val>
                                        </p:tav>
                                      </p:tavLst>
                                    </p:anim>
                                    <p:anim calcmode="lin" valueType="num">
                                      <p:cBhvr>
                                        <p:cTn id="40" dur="500" fill="hold"/>
                                        <p:tgtEl>
                                          <p:spTgt spid="30"/>
                                        </p:tgtEl>
                                        <p:attrNameLst>
                                          <p:attrName>ppt_x</p:attrName>
                                        </p:attrNameLst>
                                      </p:cBhvr>
                                      <p:tavLst>
                                        <p:tav tm="100000">
                                          <p:val>
                                            <p:fltVal val="0.5"/>
                                          </p:val>
                                        </p:tav>
                                        <p:tav>
                                          <p:val>
                                            <p:strVal val="#ppt_x"/>
                                          </p:val>
                                        </p:tav>
                                      </p:tavLst>
                                    </p:anim>
                                    <p:anim calcmode="lin" valueType="num">
                                      <p:cBhvr>
                                        <p:cTn id="41" dur="500" fill="hold"/>
                                        <p:tgtEl>
                                          <p:spTgt spid="30"/>
                                        </p:tgtEl>
                                        <p:attrNameLst>
                                          <p:attrName>ppt_y</p:attrName>
                                        </p:attrNameLst>
                                      </p:cBhvr>
                                      <p:tavLst>
                                        <p:tav tm="100000">
                                          <p:val>
                                            <p:fltVal val="0.5"/>
                                          </p:val>
                                        </p:tav>
                                        <p:tav>
                                          <p:val>
                                            <p:strVal val="#ppt_y"/>
                                          </p:val>
                                        </p:tav>
                                      </p:tavLst>
                                    </p:anim>
                                  </p:childTnLst>
                                </p:cTn>
                              </p:par>
                            </p:childTnLst>
                          </p:cTn>
                        </p:par>
                        <p:par>
                          <p:cTn id="42" fill="hold">
                            <p:stCondLst>
                              <p:cond delay="4500"/>
                            </p:stCondLst>
                            <p:childTnLst>
                              <p:par>
                                <p:cTn id="43" presetID="2" presetClass="entr" presetSubtype="9"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ppt_x</p:attrName>
                                        </p:attrNameLst>
                                      </p:cBhvr>
                                      <p:tavLst>
                                        <p:tav tm="100000">
                                          <p:val>
                                            <p:strVal val="0-#ppt_w/2"/>
                                          </p:val>
                                        </p:tav>
                                        <p:tav>
                                          <p:val>
                                            <p:strVal val="#ppt_x"/>
                                          </p:val>
                                        </p:tav>
                                      </p:tavLst>
                                    </p:anim>
                                    <p:anim calcmode="lin" valueType="num">
                                      <p:cBhvr>
                                        <p:cTn id="46" dur="500" fill="hold"/>
                                        <p:tgtEl>
                                          <p:spTgt spid="19"/>
                                        </p:tgtEl>
                                        <p:attrNameLst>
                                          <p:attrName>ppt_y</p:attrName>
                                        </p:attrNameLst>
                                      </p:cBhvr>
                                      <p:tavLst>
                                        <p:tav tm="100000">
                                          <p:val>
                                            <p:strVal val="0-#ppt_h/2"/>
                                          </p:val>
                                        </p:tav>
                                        <p:tav>
                                          <p:val>
                                            <p:strVal val="#ppt_y"/>
                                          </p:val>
                                        </p:tav>
                                      </p:tavLst>
                                    </p:anim>
                                  </p:childTnLst>
                                </p:cTn>
                              </p:par>
                            </p:childTnLst>
                          </p:cTn>
                        </p:par>
                        <p:par>
                          <p:cTn id="47" fill="hold">
                            <p:stCondLst>
                              <p:cond delay="5000"/>
                            </p:stCondLst>
                            <p:childTnLst>
                              <p:par>
                                <p:cTn id="48" presetID="1" presetClass="entr" presetSubtype="0" fill="hold" nodeType="afterEffect">
                                  <p:stCondLst>
                                    <p:cond delay="0"/>
                                  </p:stCondLst>
                                  <p:childTnLst>
                                    <p:set>
                                      <p:cBhvr>
                                        <p:cTn id="49" dur="1" fill="hold">
                                          <p:stCondLst>
                                            <p:cond delay="0"/>
                                          </p:stCondLst>
                                        </p:cTn>
                                        <p:tgtEl>
                                          <p:spTgt spid="7"/>
                                        </p:tgtEl>
                                        <p:attrNameLst>
                                          <p:attrName>style.visibility</p:attrName>
                                        </p:attrNameLst>
                                      </p:cBhvr>
                                      <p:to>
                                        <p:strVal val="visible"/>
                                      </p:to>
                                    </p:set>
                                  </p:childTnLst>
                                </p:cTn>
                              </p:par>
                            </p:childTnLst>
                          </p:cTn>
                        </p:par>
                        <p:par>
                          <p:cTn id="50" fill="hold">
                            <p:stCondLst>
                              <p:cond delay="5000"/>
                            </p:stCondLst>
                            <p:childTnLst>
                              <p:par>
                                <p:cTn id="51" presetID="10" presetClass="entr" presetSubtype="0"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2000"/>
                                        <p:tgtEl>
                                          <p:spTgt spid="21"/>
                                        </p:tgtEl>
                                      </p:cBhvr>
                                    </p:animEffect>
                                  </p:childTnLst>
                                </p:cTn>
                              </p:par>
                            </p:childTnLst>
                          </p:cTn>
                        </p:par>
                        <p:par>
                          <p:cTn id="54" fill="hold">
                            <p:stCondLst>
                              <p:cond delay="7000"/>
                            </p:stCondLst>
                            <p:childTnLst>
                              <p:par>
                                <p:cTn id="55" presetID="23" presetClass="entr" presetSubtype="528" fill="hold" nodeType="after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100000">
                                          <p:val>
                                            <p:fltVal val="0"/>
                                          </p:val>
                                        </p:tav>
                                        <p:tav>
                                          <p:val>
                                            <p:strVal val="#ppt_w"/>
                                          </p:val>
                                        </p:tav>
                                      </p:tavLst>
                                    </p:anim>
                                    <p:anim calcmode="lin" valueType="num">
                                      <p:cBhvr>
                                        <p:cTn id="58" dur="500" fill="hold"/>
                                        <p:tgtEl>
                                          <p:spTgt spid="9"/>
                                        </p:tgtEl>
                                        <p:attrNameLst>
                                          <p:attrName>ppt_h</p:attrName>
                                        </p:attrNameLst>
                                      </p:cBhvr>
                                      <p:tavLst>
                                        <p:tav tm="100000">
                                          <p:val>
                                            <p:fltVal val="0"/>
                                          </p:val>
                                        </p:tav>
                                        <p:tav>
                                          <p:val>
                                            <p:strVal val="#ppt_h"/>
                                          </p:val>
                                        </p:tav>
                                      </p:tavLst>
                                    </p:anim>
                                    <p:anim calcmode="lin" valueType="num">
                                      <p:cBhvr>
                                        <p:cTn id="59" dur="500" fill="hold"/>
                                        <p:tgtEl>
                                          <p:spTgt spid="9"/>
                                        </p:tgtEl>
                                        <p:attrNameLst>
                                          <p:attrName>ppt_x</p:attrName>
                                        </p:attrNameLst>
                                      </p:cBhvr>
                                      <p:tavLst>
                                        <p:tav tm="100000">
                                          <p:val>
                                            <p:fltVal val="0.5"/>
                                          </p:val>
                                        </p:tav>
                                        <p:tav>
                                          <p:val>
                                            <p:strVal val="#ppt_x"/>
                                          </p:val>
                                        </p:tav>
                                      </p:tavLst>
                                    </p:anim>
                                    <p:anim calcmode="lin" valueType="num">
                                      <p:cBhvr>
                                        <p:cTn id="60" dur="500" fill="hold"/>
                                        <p:tgtEl>
                                          <p:spTgt spid="9"/>
                                        </p:tgtEl>
                                        <p:attrNameLst>
                                          <p:attrName>ppt_y</p:attrName>
                                        </p:attrNameLst>
                                      </p:cBhvr>
                                      <p:tavLst>
                                        <p:tav tm="100000">
                                          <p:val>
                                            <p:fltVal val="0.5"/>
                                          </p:val>
                                        </p:tav>
                                        <p:tav>
                                          <p:val>
                                            <p:strVal val="#ppt_y"/>
                                          </p:val>
                                        </p:tav>
                                      </p:tavLst>
                                    </p:anim>
                                  </p:childTnLst>
                                </p:cTn>
                              </p:par>
                            </p:childTnLst>
                          </p:cTn>
                        </p:par>
                        <p:par>
                          <p:cTn id="61" fill="hold">
                            <p:stCondLst>
                              <p:cond delay="7500"/>
                            </p:stCondLst>
                            <p:childTnLst>
                              <p:par>
                                <p:cTn id="62" presetID="2" presetClass="entr" presetSubtype="3" fill="hold" nodeType="afterEffect">
                                  <p:stCondLst>
                                    <p:cond delay="0"/>
                                  </p:stCondLst>
                                  <p:childTnLst>
                                    <p:set>
                                      <p:cBhvr>
                                        <p:cTn id="63" dur="1" fill="hold">
                                          <p:stCondLst>
                                            <p:cond delay="0"/>
                                          </p:stCondLst>
                                        </p:cTn>
                                        <p:tgtEl>
                                          <p:spTgt spid="2"/>
                                        </p:tgtEl>
                                        <p:attrNameLst>
                                          <p:attrName>style.visibility</p:attrName>
                                        </p:attrNameLst>
                                      </p:cBhvr>
                                      <p:to>
                                        <p:strVal val="visible"/>
                                      </p:to>
                                    </p:set>
                                    <p:anim calcmode="lin" valueType="num">
                                      <p:cBhvr>
                                        <p:cTn id="64" dur="500" fill="hold"/>
                                        <p:tgtEl>
                                          <p:spTgt spid="2"/>
                                        </p:tgtEl>
                                        <p:attrNameLst>
                                          <p:attrName>ppt_x</p:attrName>
                                        </p:attrNameLst>
                                      </p:cBhvr>
                                      <p:tavLst>
                                        <p:tav tm="100000">
                                          <p:val>
                                            <p:strVal val="1+#ppt_w/2"/>
                                          </p:val>
                                        </p:tav>
                                        <p:tav>
                                          <p:val>
                                            <p:strVal val="#ppt_x"/>
                                          </p:val>
                                        </p:tav>
                                      </p:tavLst>
                                    </p:anim>
                                    <p:anim calcmode="lin" valueType="num">
                                      <p:cBhvr>
                                        <p:cTn id="65" dur="500" fill="hold"/>
                                        <p:tgtEl>
                                          <p:spTgt spid="2"/>
                                        </p:tgtEl>
                                        <p:attrNameLst>
                                          <p:attrName>ppt_y</p:attrName>
                                        </p:attrNameLst>
                                      </p:cBhvr>
                                      <p:tavLst>
                                        <p:tav tm="100000">
                                          <p:val>
                                            <p:strVal val="0-#ppt_h/2"/>
                                          </p:val>
                                        </p:tav>
                                        <p:tav>
                                          <p:val>
                                            <p:strVal val="#ppt_y"/>
                                          </p:val>
                                        </p:tav>
                                      </p:tavLst>
                                    </p:anim>
                                  </p:childTnLst>
                                </p:cTn>
                              </p:par>
                            </p:childTnLst>
                          </p:cTn>
                        </p:par>
                        <p:par>
                          <p:cTn id="66" fill="hold">
                            <p:stCondLst>
                              <p:cond delay="8000"/>
                            </p:stCondLst>
                            <p:childTnLst>
                              <p:par>
                                <p:cTn id="67" presetID="10" presetClass="entr" presetSubtype="0" fill="hold" nodeType="afterEffect">
                                  <p:stCondLst>
                                    <p:cond delay="50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23" presetClass="entr" presetSubtype="32" fill="hold" grpId="0" nodeType="clickEffect">
                                  <p:stCondLst>
                                    <p:cond delay="0"/>
                                  </p:stCondLst>
                                  <p:childTnLst>
                                    <p:set>
                                      <p:cBhvr>
                                        <p:cTn id="73" dur="1" fill="hold">
                                          <p:stCondLst>
                                            <p:cond delay="0"/>
                                          </p:stCondLst>
                                        </p:cTn>
                                        <p:tgtEl>
                                          <p:spTgt spid="186"/>
                                        </p:tgtEl>
                                        <p:attrNameLst>
                                          <p:attrName>style.visibility</p:attrName>
                                        </p:attrNameLst>
                                      </p:cBhvr>
                                      <p:to>
                                        <p:strVal val="visible"/>
                                      </p:to>
                                    </p:set>
                                    <p:anim calcmode="lin" valueType="num">
                                      <p:cBhvr>
                                        <p:cTn id="74" dur="500" fill="hold"/>
                                        <p:tgtEl>
                                          <p:spTgt spid="186"/>
                                        </p:tgtEl>
                                        <p:attrNameLst>
                                          <p:attrName>ppt_w</p:attrName>
                                        </p:attrNameLst>
                                      </p:cBhvr>
                                      <p:tavLst>
                                        <p:tav tm="0">
                                          <p:val>
                                            <p:strVal val="4*#ppt_w"/>
                                          </p:val>
                                        </p:tav>
                                        <p:tav tm="100000">
                                          <p:val>
                                            <p:strVal val="#ppt_w"/>
                                          </p:val>
                                        </p:tav>
                                      </p:tavLst>
                                    </p:anim>
                                    <p:anim calcmode="lin" valueType="num">
                                      <p:cBhvr>
                                        <p:cTn id="75" dur="500" fill="hold"/>
                                        <p:tgtEl>
                                          <p:spTgt spid="186"/>
                                        </p:tgtEl>
                                        <p:attrNameLst>
                                          <p:attrName>ppt_h</p:attrName>
                                        </p:attrNameLst>
                                      </p:cBhvr>
                                      <p:tavLst>
                                        <p:tav tm="0">
                                          <p:val>
                                            <p:strVal val="4*#ppt_h"/>
                                          </p:val>
                                        </p:tav>
                                        <p:tav tm="100000">
                                          <p:val>
                                            <p:strVal val="#ppt_h"/>
                                          </p:val>
                                        </p:tav>
                                      </p:tavLst>
                                    </p:anim>
                                  </p:childTnLst>
                                </p:cTn>
                              </p:par>
                            </p:childTnLst>
                          </p:cTn>
                        </p:par>
                        <p:par>
                          <p:cTn id="76" fill="hold">
                            <p:stCondLst>
                              <p:cond delay="500"/>
                            </p:stCondLst>
                            <p:childTnLst>
                              <p:par>
                                <p:cTn id="77" presetID="23" presetClass="entr" presetSubtype="528" fill="hold" nodeType="afterEffect">
                                  <p:stCondLst>
                                    <p:cond delay="0"/>
                                  </p:stCondLst>
                                  <p:childTnLst>
                                    <p:set>
                                      <p:cBhvr>
                                        <p:cTn id="78" dur="1" fill="hold">
                                          <p:stCondLst>
                                            <p:cond delay="0"/>
                                          </p:stCondLst>
                                        </p:cTn>
                                        <p:tgtEl>
                                          <p:spTgt spid="166"/>
                                        </p:tgtEl>
                                        <p:attrNameLst>
                                          <p:attrName>style.visibility</p:attrName>
                                        </p:attrNameLst>
                                      </p:cBhvr>
                                      <p:to>
                                        <p:strVal val="visible"/>
                                      </p:to>
                                    </p:set>
                                    <p:anim calcmode="lin" valueType="num">
                                      <p:cBhvr>
                                        <p:cTn id="79" dur="500" fill="hold"/>
                                        <p:tgtEl>
                                          <p:spTgt spid="166"/>
                                        </p:tgtEl>
                                        <p:attrNameLst>
                                          <p:attrName>ppt_w</p:attrName>
                                        </p:attrNameLst>
                                      </p:cBhvr>
                                      <p:tavLst>
                                        <p:tav tm="100000">
                                          <p:val>
                                            <p:fltVal val="0"/>
                                          </p:val>
                                        </p:tav>
                                        <p:tav>
                                          <p:val>
                                            <p:strVal val="#ppt_w"/>
                                          </p:val>
                                        </p:tav>
                                      </p:tavLst>
                                    </p:anim>
                                    <p:anim calcmode="lin" valueType="num">
                                      <p:cBhvr>
                                        <p:cTn id="80" dur="500" fill="hold"/>
                                        <p:tgtEl>
                                          <p:spTgt spid="166"/>
                                        </p:tgtEl>
                                        <p:attrNameLst>
                                          <p:attrName>ppt_h</p:attrName>
                                        </p:attrNameLst>
                                      </p:cBhvr>
                                      <p:tavLst>
                                        <p:tav tm="100000">
                                          <p:val>
                                            <p:fltVal val="0"/>
                                          </p:val>
                                        </p:tav>
                                        <p:tav>
                                          <p:val>
                                            <p:strVal val="#ppt_h"/>
                                          </p:val>
                                        </p:tav>
                                      </p:tavLst>
                                    </p:anim>
                                    <p:anim calcmode="lin" valueType="num">
                                      <p:cBhvr>
                                        <p:cTn id="81" dur="500" fill="hold"/>
                                        <p:tgtEl>
                                          <p:spTgt spid="166"/>
                                        </p:tgtEl>
                                        <p:attrNameLst>
                                          <p:attrName>ppt_x</p:attrName>
                                        </p:attrNameLst>
                                      </p:cBhvr>
                                      <p:tavLst>
                                        <p:tav tm="100000">
                                          <p:val>
                                            <p:fltVal val="0.5"/>
                                          </p:val>
                                        </p:tav>
                                        <p:tav>
                                          <p:val>
                                            <p:strVal val="#ppt_x"/>
                                          </p:val>
                                        </p:tav>
                                      </p:tavLst>
                                    </p:anim>
                                    <p:anim calcmode="lin" valueType="num">
                                      <p:cBhvr>
                                        <p:cTn id="82" dur="500" fill="hold"/>
                                        <p:tgtEl>
                                          <p:spTgt spid="166"/>
                                        </p:tgtEl>
                                        <p:attrNameLst>
                                          <p:attrName>ppt_y</p:attrName>
                                        </p:attrNameLst>
                                      </p:cBhvr>
                                      <p:tavLst>
                                        <p:tav tm="100000">
                                          <p:val>
                                            <p:fltVal val="0.5"/>
                                          </p:val>
                                        </p:tav>
                                        <p:tav>
                                          <p:val>
                                            <p:strVal val="#ppt_y"/>
                                          </p:val>
                                        </p:tav>
                                      </p:tavLst>
                                    </p:anim>
                                  </p:childTnLst>
                                </p:cTn>
                              </p:par>
                            </p:childTnLst>
                          </p:cTn>
                        </p:par>
                        <p:par>
                          <p:cTn id="83" fill="hold">
                            <p:stCondLst>
                              <p:cond delay="1000"/>
                            </p:stCondLst>
                            <p:childTnLst>
                              <p:par>
                                <p:cTn id="84" presetID="2" presetClass="entr" presetSubtype="6" fill="hold" nodeType="afterEffect">
                                  <p:stCondLst>
                                    <p:cond delay="0"/>
                                  </p:stCondLst>
                                  <p:childTnLst>
                                    <p:set>
                                      <p:cBhvr>
                                        <p:cTn id="85" dur="1" fill="hold">
                                          <p:stCondLst>
                                            <p:cond delay="0"/>
                                          </p:stCondLst>
                                        </p:cTn>
                                        <p:tgtEl>
                                          <p:spTgt spid="182"/>
                                        </p:tgtEl>
                                        <p:attrNameLst>
                                          <p:attrName>style.visibility</p:attrName>
                                        </p:attrNameLst>
                                      </p:cBhvr>
                                      <p:to>
                                        <p:strVal val="visible"/>
                                      </p:to>
                                    </p:set>
                                    <p:anim calcmode="lin" valueType="num">
                                      <p:cBhvr additive="base">
                                        <p:cTn id="86" dur="500" fill="hold"/>
                                        <p:tgtEl>
                                          <p:spTgt spid="182"/>
                                        </p:tgtEl>
                                        <p:attrNameLst>
                                          <p:attrName>ppt_x</p:attrName>
                                        </p:attrNameLst>
                                      </p:cBhvr>
                                      <p:tavLst>
                                        <p:tav tm="0">
                                          <p:val>
                                            <p:strVal val="1+#ppt_w/2"/>
                                          </p:val>
                                        </p:tav>
                                        <p:tav tm="100000">
                                          <p:val>
                                            <p:strVal val="#ppt_x"/>
                                          </p:val>
                                        </p:tav>
                                      </p:tavLst>
                                    </p:anim>
                                    <p:anim calcmode="lin" valueType="num">
                                      <p:cBhvr additive="base">
                                        <p:cTn id="87" dur="500" fill="hold"/>
                                        <p:tgtEl>
                                          <p:spTgt spid="1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4441" grpId="0" animBg="1"/>
      <p:bldP spid="186"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0946" name="Rectangle 2"/>
          <p:cNvSpPr>
            <a:spLocks noGrp="1" noChangeArrowheads="1"/>
          </p:cNvSpPr>
          <p:nvPr>
            <p:ph type="title"/>
          </p:nvPr>
        </p:nvSpPr>
        <p:spPr>
          <a:xfrm>
            <a:off x="381000" y="0"/>
            <a:ext cx="8458200" cy="685800"/>
          </a:xfrm>
        </p:spPr>
        <p:txBody>
          <a:bodyPr/>
          <a:lstStyle/>
          <a:p>
            <a:pPr>
              <a:defRPr/>
            </a:pPr>
            <a:r>
              <a:rPr lang="en-US" b="1" kern="1200" noProof="1">
                <a:solidFill>
                  <a:srgbClr val="000000"/>
                </a:solidFill>
                <a:effectLst>
                  <a:outerShdw blurRad="101600" dist="63500" dir="2700000" algn="tl" rotWithShape="0">
                    <a:prstClr val="black">
                      <a:alpha val="75000"/>
                    </a:prstClr>
                  </a:outerShdw>
                </a:effectLst>
                <a:latin typeface="Candara"/>
                <a:ea typeface="+mj-ea"/>
                <a:cs typeface="Candara"/>
              </a:rPr>
              <a:t>Web</a:t>
            </a:r>
            <a:r>
              <a:rPr lang="en-US" b="1" noProof="1" smtClean="0">
                <a:effectLst>
                  <a:outerShdw blurRad="38100" dist="38100" dir="2700000" algn="tl">
                    <a:srgbClr val="DDDDDD"/>
                  </a:outerShdw>
                </a:effectLst>
                <a:latin typeface="Candara"/>
                <a:ea typeface="ＭＳ Ｐゴシック" charset="0"/>
                <a:cs typeface="Candara"/>
              </a:rPr>
              <a:t> </a:t>
            </a:r>
            <a:r>
              <a:rPr lang="en-US" b="1" kern="1200" noProof="1">
                <a:solidFill>
                  <a:srgbClr val="000000"/>
                </a:solidFill>
                <a:effectLst>
                  <a:outerShdw blurRad="101600" dist="63500" dir="2700000" algn="tl" rotWithShape="0">
                    <a:prstClr val="black">
                      <a:alpha val="75000"/>
                    </a:prstClr>
                  </a:outerShdw>
                </a:effectLst>
                <a:latin typeface="Candara"/>
                <a:ea typeface="+mj-ea"/>
                <a:cs typeface="Candara"/>
              </a:rPr>
              <a:t>Service </a:t>
            </a:r>
            <a:r>
              <a:rPr b="1" kern="1200" noProof="1">
                <a:solidFill>
                  <a:srgbClr val="000000"/>
                </a:solidFill>
                <a:effectLst>
                  <a:outerShdw blurRad="101600" dist="63500" dir="2700000" algn="tl" rotWithShape="0">
                    <a:prstClr val="black">
                      <a:alpha val="75000"/>
                    </a:prstClr>
                  </a:outerShdw>
                </a:effectLst>
                <a:latin typeface="Candara"/>
                <a:ea typeface="+mj-ea"/>
                <a:cs typeface="Candara"/>
              </a:rPr>
              <a:t>Geo-Processing Workflow </a:t>
            </a:r>
          </a:p>
        </p:txBody>
      </p:sp>
      <p:sp>
        <p:nvSpPr>
          <p:cNvPr id="1490947" name="Rectangle 3"/>
          <p:cNvSpPr>
            <a:spLocks noChangeArrowheads="1"/>
          </p:cNvSpPr>
          <p:nvPr/>
        </p:nvSpPr>
        <p:spPr bwMode="auto">
          <a:xfrm>
            <a:off x="295275" y="6810375"/>
            <a:ext cx="1905000" cy="228600"/>
          </a:xfrm>
          <a:prstGeom prst="rect">
            <a:avLst/>
          </a:prstGeom>
          <a:noFill/>
          <a:ln w="9525">
            <a:noFill/>
            <a:miter lim="800000"/>
            <a:headEnd/>
            <a:tailEnd/>
          </a:ln>
          <a:effectLst/>
        </p:spPr>
        <p:txBody>
          <a:bodyPr/>
          <a:lstStyle/>
          <a:p>
            <a:pPr fontAlgn="base">
              <a:spcBef>
                <a:spcPct val="0"/>
              </a:spcBef>
              <a:spcAft>
                <a:spcPct val="0"/>
              </a:spcAft>
              <a:defRPr/>
            </a:pPr>
            <a:endParaRPr lang="en-US" sz="1000" b="1">
              <a:solidFill>
                <a:srgbClr val="000000"/>
              </a:solidFill>
              <a:effectLst>
                <a:outerShdw blurRad="38100" dist="38100" dir="2700000" algn="tl">
                  <a:srgbClr val="C0C0C0"/>
                </a:outerShdw>
              </a:effectLst>
              <a:latin typeface="CG Times" charset="0"/>
              <a:ea typeface="ＭＳ Ｐゴシック" charset="-128"/>
              <a:cs typeface="ＭＳ Ｐゴシック" charset="-128"/>
            </a:endParaRPr>
          </a:p>
        </p:txBody>
      </p:sp>
      <p:sp>
        <p:nvSpPr>
          <p:cNvPr id="72707" name="Line 4"/>
          <p:cNvSpPr>
            <a:spLocks noChangeShapeType="1"/>
          </p:cNvSpPr>
          <p:nvPr/>
        </p:nvSpPr>
        <p:spPr bwMode="auto">
          <a:xfrm>
            <a:off x="1066800" y="3578225"/>
            <a:ext cx="0" cy="4191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000" b="1" smtClean="0">
              <a:solidFill>
                <a:srgbClr val="000000"/>
              </a:solidFill>
              <a:latin typeface="CG Times" charset="0"/>
              <a:ea typeface="MS PGothic" charset="0"/>
              <a:cs typeface="MS PGothic" charset="0"/>
            </a:endParaRPr>
          </a:p>
        </p:txBody>
      </p:sp>
      <p:sp>
        <p:nvSpPr>
          <p:cNvPr id="72708" name="Line 5"/>
          <p:cNvSpPr>
            <a:spLocks noChangeShapeType="1"/>
          </p:cNvSpPr>
          <p:nvPr/>
        </p:nvSpPr>
        <p:spPr bwMode="auto">
          <a:xfrm>
            <a:off x="3067050" y="3587750"/>
            <a:ext cx="0" cy="4206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000" b="1" smtClean="0">
              <a:solidFill>
                <a:srgbClr val="000000"/>
              </a:solidFill>
              <a:latin typeface="CG Times" charset="0"/>
              <a:ea typeface="MS PGothic" charset="0"/>
              <a:cs typeface="MS PGothic" charset="0"/>
            </a:endParaRPr>
          </a:p>
        </p:txBody>
      </p:sp>
      <p:sp>
        <p:nvSpPr>
          <p:cNvPr id="72709" name="Line 6"/>
          <p:cNvSpPr>
            <a:spLocks noChangeShapeType="1"/>
          </p:cNvSpPr>
          <p:nvPr/>
        </p:nvSpPr>
        <p:spPr bwMode="auto">
          <a:xfrm>
            <a:off x="4957763" y="3589338"/>
            <a:ext cx="0" cy="4206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000" b="1" smtClean="0">
              <a:solidFill>
                <a:srgbClr val="000000"/>
              </a:solidFill>
              <a:latin typeface="CG Times" charset="0"/>
              <a:ea typeface="MS PGothic" charset="0"/>
              <a:cs typeface="MS PGothic" charset="0"/>
            </a:endParaRPr>
          </a:p>
        </p:txBody>
      </p:sp>
      <p:sp>
        <p:nvSpPr>
          <p:cNvPr id="72710" name="Line 7"/>
          <p:cNvSpPr>
            <a:spLocks noChangeShapeType="1"/>
          </p:cNvSpPr>
          <p:nvPr/>
        </p:nvSpPr>
        <p:spPr bwMode="auto">
          <a:xfrm>
            <a:off x="7386638" y="3581400"/>
            <a:ext cx="0" cy="4191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000" b="1" smtClean="0">
              <a:solidFill>
                <a:srgbClr val="000000"/>
              </a:solidFill>
              <a:latin typeface="CG Times" charset="0"/>
              <a:ea typeface="MS PGothic" charset="0"/>
              <a:cs typeface="MS PGothic" charset="0"/>
            </a:endParaRPr>
          </a:p>
        </p:txBody>
      </p:sp>
      <p:sp>
        <p:nvSpPr>
          <p:cNvPr id="72711" name="Line 8"/>
          <p:cNvSpPr>
            <a:spLocks noChangeShapeType="1"/>
          </p:cNvSpPr>
          <p:nvPr/>
        </p:nvSpPr>
        <p:spPr bwMode="auto">
          <a:xfrm>
            <a:off x="496888" y="3584575"/>
            <a:ext cx="7773987"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000" b="1" smtClean="0">
              <a:solidFill>
                <a:srgbClr val="000000"/>
              </a:solidFill>
              <a:latin typeface="CG Times" charset="0"/>
              <a:ea typeface="MS PGothic" charset="0"/>
              <a:cs typeface="MS PGothic" charset="0"/>
            </a:endParaRPr>
          </a:p>
        </p:txBody>
      </p:sp>
      <p:pic>
        <p:nvPicPr>
          <p:cNvPr id="7271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4219575"/>
            <a:ext cx="1376363"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313" y="4267200"/>
            <a:ext cx="137636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6888" y="4257675"/>
            <a:ext cx="1376362"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4638" y="4286250"/>
            <a:ext cx="1376362"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6" name="Text Box 13"/>
          <p:cNvSpPr txBox="1">
            <a:spLocks noChangeArrowheads="1"/>
          </p:cNvSpPr>
          <p:nvPr/>
        </p:nvSpPr>
        <p:spPr bwMode="auto">
          <a:xfrm>
            <a:off x="5883275" y="4411663"/>
            <a:ext cx="5619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b="1">
                <a:solidFill>
                  <a:schemeClr val="tx1"/>
                </a:solidFill>
                <a:latin typeface="CG Times" charset="0"/>
                <a:ea typeface="MS PGothic" charset="0"/>
                <a:cs typeface="MS PGothic" charset="0"/>
              </a:defRPr>
            </a:lvl1pPr>
            <a:lvl2pPr marL="742950" indent="-285750" eaLnBrk="0" hangingPunct="0">
              <a:defRPr sz="1000" b="1">
                <a:solidFill>
                  <a:schemeClr val="tx1"/>
                </a:solidFill>
                <a:latin typeface="CG Times" charset="0"/>
                <a:ea typeface="MS PGothic" charset="0"/>
                <a:cs typeface="MS PGothic" charset="0"/>
              </a:defRPr>
            </a:lvl2pPr>
            <a:lvl3pPr marL="1143000" indent="-228600" eaLnBrk="0" hangingPunct="0">
              <a:defRPr sz="1000" b="1">
                <a:solidFill>
                  <a:schemeClr val="tx1"/>
                </a:solidFill>
                <a:latin typeface="CG Times" charset="0"/>
                <a:ea typeface="MS PGothic" charset="0"/>
                <a:cs typeface="MS PGothic" charset="0"/>
              </a:defRPr>
            </a:lvl3pPr>
            <a:lvl4pPr marL="1600200" indent="-228600" eaLnBrk="0" hangingPunct="0">
              <a:defRPr sz="1000" b="1">
                <a:solidFill>
                  <a:schemeClr val="tx1"/>
                </a:solidFill>
                <a:latin typeface="CG Times" charset="0"/>
                <a:ea typeface="MS PGothic" charset="0"/>
                <a:cs typeface="MS PGothic" charset="0"/>
              </a:defRPr>
            </a:lvl4pPr>
            <a:lvl5pPr marL="2057400" indent="-228600" eaLnBrk="0" hangingPunct="0">
              <a:defRPr sz="10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0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0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0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000" b="1">
                <a:solidFill>
                  <a:schemeClr val="tx1"/>
                </a:solidFill>
                <a:latin typeface="CG Times" charset="0"/>
                <a:ea typeface="MS PGothic" charset="0"/>
                <a:cs typeface="MS PGothic" charset="0"/>
              </a:defRPr>
            </a:lvl9pPr>
          </a:lstStyle>
          <a:p>
            <a:pPr eaLnBrk="1" fontAlgn="base" hangingPunct="1">
              <a:spcBef>
                <a:spcPct val="0"/>
              </a:spcBef>
              <a:spcAft>
                <a:spcPct val="0"/>
              </a:spcAft>
            </a:pPr>
            <a:r>
              <a:rPr lang="en-US" sz="4000" smtClean="0">
                <a:solidFill>
                  <a:srgbClr val="000000"/>
                </a:solidFill>
                <a:latin typeface="Trebuchet MS" charset="0"/>
                <a:ea typeface="ＭＳ Ｐゴシック" charset="0"/>
              </a:rPr>
              <a:t>…</a:t>
            </a:r>
          </a:p>
        </p:txBody>
      </p:sp>
      <p:sp>
        <p:nvSpPr>
          <p:cNvPr id="72717" name="Rectangle 14"/>
          <p:cNvSpPr>
            <a:spLocks noChangeArrowheads="1"/>
          </p:cNvSpPr>
          <p:nvPr/>
        </p:nvSpPr>
        <p:spPr bwMode="auto">
          <a:xfrm>
            <a:off x="368300" y="3963988"/>
            <a:ext cx="1371600" cy="419100"/>
          </a:xfrm>
          <a:prstGeom prst="rect">
            <a:avLst/>
          </a:prstGeom>
          <a:solidFill>
            <a:schemeClr val="folHlink"/>
          </a:solidFill>
          <a:ln w="9525">
            <a:solidFill>
              <a:schemeClr val="tx1"/>
            </a:solidFill>
            <a:miter lim="800000"/>
            <a:headEnd/>
            <a:tailEnd/>
          </a:ln>
        </p:spPr>
        <p:txBody>
          <a:bodyPr wrap="none" anchor="ctr"/>
          <a:lstStyle/>
          <a:p>
            <a:pPr algn="ctr" fontAlgn="base">
              <a:spcBef>
                <a:spcPct val="0"/>
              </a:spcBef>
              <a:spcAft>
                <a:spcPct val="0"/>
              </a:spcAft>
            </a:pPr>
            <a:r>
              <a:rPr lang="en-US" sz="1600" b="1" smtClean="0">
                <a:solidFill>
                  <a:srgbClr val="000000"/>
                </a:solidFill>
                <a:latin typeface="Trebuchet MS" charset="0"/>
                <a:ea typeface="MS PGothic" charset="0"/>
                <a:cs typeface="Trebuchet MS" charset="0"/>
              </a:rPr>
              <a:t>SOS</a:t>
            </a:r>
          </a:p>
        </p:txBody>
      </p:sp>
      <p:sp>
        <p:nvSpPr>
          <p:cNvPr id="72718" name="Rectangle 15"/>
          <p:cNvSpPr>
            <a:spLocks noChangeArrowheads="1"/>
          </p:cNvSpPr>
          <p:nvPr/>
        </p:nvSpPr>
        <p:spPr bwMode="auto">
          <a:xfrm>
            <a:off x="4311650" y="3973513"/>
            <a:ext cx="1371600" cy="419100"/>
          </a:xfrm>
          <a:prstGeom prst="rect">
            <a:avLst/>
          </a:prstGeom>
          <a:solidFill>
            <a:schemeClr val="folHlink"/>
          </a:solidFill>
          <a:ln w="9525">
            <a:solidFill>
              <a:schemeClr val="tx1"/>
            </a:solidFill>
            <a:miter lim="800000"/>
            <a:headEnd/>
            <a:tailEnd/>
          </a:ln>
        </p:spPr>
        <p:txBody>
          <a:bodyPr wrap="none" anchor="ctr"/>
          <a:lstStyle/>
          <a:p>
            <a:pPr algn="ctr" fontAlgn="base">
              <a:spcBef>
                <a:spcPct val="0"/>
              </a:spcBef>
              <a:spcAft>
                <a:spcPct val="0"/>
              </a:spcAft>
            </a:pPr>
            <a:r>
              <a:rPr lang="en-US" sz="1600" b="1" smtClean="0">
                <a:solidFill>
                  <a:srgbClr val="000000"/>
                </a:solidFill>
                <a:latin typeface="Trebuchet MS" charset="0"/>
                <a:ea typeface="MS PGothic" charset="0"/>
                <a:cs typeface="Trebuchet MS" charset="0"/>
              </a:rPr>
              <a:t>WPS</a:t>
            </a:r>
            <a:endParaRPr lang="en-US" sz="1400" b="1" smtClean="0">
              <a:solidFill>
                <a:srgbClr val="000000"/>
              </a:solidFill>
              <a:latin typeface="Trebuchet MS" charset="0"/>
              <a:ea typeface="MS PGothic" charset="0"/>
              <a:cs typeface="Trebuchet MS" charset="0"/>
            </a:endParaRPr>
          </a:p>
        </p:txBody>
      </p:sp>
      <p:sp>
        <p:nvSpPr>
          <p:cNvPr id="72719" name="Rectangle 16"/>
          <p:cNvSpPr>
            <a:spLocks noChangeArrowheads="1"/>
          </p:cNvSpPr>
          <p:nvPr/>
        </p:nvSpPr>
        <p:spPr bwMode="auto">
          <a:xfrm>
            <a:off x="2357438" y="3973513"/>
            <a:ext cx="1371600" cy="419100"/>
          </a:xfrm>
          <a:prstGeom prst="rect">
            <a:avLst/>
          </a:prstGeom>
          <a:solidFill>
            <a:schemeClr val="folHlink"/>
          </a:solidFill>
          <a:ln w="9525">
            <a:solidFill>
              <a:schemeClr val="tx1"/>
            </a:solidFill>
            <a:miter lim="800000"/>
            <a:headEnd/>
            <a:tailEnd/>
          </a:ln>
        </p:spPr>
        <p:txBody>
          <a:bodyPr wrap="none" anchor="ctr"/>
          <a:lstStyle/>
          <a:p>
            <a:pPr algn="ctr" fontAlgn="base">
              <a:spcBef>
                <a:spcPct val="0"/>
              </a:spcBef>
              <a:spcAft>
                <a:spcPct val="0"/>
              </a:spcAft>
            </a:pPr>
            <a:r>
              <a:rPr lang="en-US" sz="1600" b="1" smtClean="0">
                <a:solidFill>
                  <a:srgbClr val="000000"/>
                </a:solidFill>
                <a:latin typeface="Trebuchet MS" charset="0"/>
                <a:ea typeface="MS PGothic" charset="0"/>
                <a:cs typeface="Trebuchet MS" charset="0"/>
              </a:rPr>
              <a:t>WCTS</a:t>
            </a:r>
            <a:endParaRPr lang="en-US" sz="1400" b="1" smtClean="0">
              <a:solidFill>
                <a:srgbClr val="000000"/>
              </a:solidFill>
              <a:latin typeface="Trebuchet MS" charset="0"/>
              <a:ea typeface="MS PGothic" charset="0"/>
              <a:cs typeface="Trebuchet MS" charset="0"/>
            </a:endParaRPr>
          </a:p>
        </p:txBody>
      </p:sp>
      <p:sp>
        <p:nvSpPr>
          <p:cNvPr id="72720" name="Rectangle 17"/>
          <p:cNvSpPr>
            <a:spLocks noChangeArrowheads="1"/>
          </p:cNvSpPr>
          <p:nvPr/>
        </p:nvSpPr>
        <p:spPr bwMode="auto">
          <a:xfrm>
            <a:off x="6659563" y="3990975"/>
            <a:ext cx="1371600" cy="420688"/>
          </a:xfrm>
          <a:prstGeom prst="rect">
            <a:avLst/>
          </a:prstGeom>
          <a:solidFill>
            <a:schemeClr val="folHlink"/>
          </a:solidFill>
          <a:ln w="9525">
            <a:solidFill>
              <a:schemeClr val="tx1"/>
            </a:solidFill>
            <a:miter lim="800000"/>
            <a:headEnd/>
            <a:tailEnd/>
          </a:ln>
        </p:spPr>
        <p:txBody>
          <a:bodyPr wrap="none" anchor="ctr"/>
          <a:lstStyle/>
          <a:p>
            <a:pPr algn="ctr" fontAlgn="base">
              <a:spcBef>
                <a:spcPct val="0"/>
              </a:spcBef>
              <a:spcAft>
                <a:spcPct val="0"/>
              </a:spcAft>
            </a:pPr>
            <a:r>
              <a:rPr lang="en-US" sz="1600" b="1" smtClean="0">
                <a:solidFill>
                  <a:srgbClr val="000000"/>
                </a:solidFill>
                <a:latin typeface="Trebuchet MS" charset="0"/>
                <a:ea typeface="MS PGothic" charset="0"/>
                <a:cs typeface="Trebuchet MS" charset="0"/>
              </a:rPr>
              <a:t>WFS</a:t>
            </a:r>
            <a:endParaRPr lang="en-US" sz="1400" b="1" smtClean="0">
              <a:solidFill>
                <a:srgbClr val="000000"/>
              </a:solidFill>
              <a:latin typeface="Trebuchet MS" charset="0"/>
              <a:ea typeface="MS PGothic" charset="0"/>
              <a:cs typeface="Trebuchet MS" charset="0"/>
            </a:endParaRPr>
          </a:p>
        </p:txBody>
      </p:sp>
      <p:sp>
        <p:nvSpPr>
          <p:cNvPr id="72721" name="Text Box 18"/>
          <p:cNvSpPr txBox="1">
            <a:spLocks noChangeArrowheads="1"/>
          </p:cNvSpPr>
          <p:nvPr/>
        </p:nvSpPr>
        <p:spPr bwMode="auto">
          <a:xfrm>
            <a:off x="447675" y="3241675"/>
            <a:ext cx="871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b="1">
                <a:solidFill>
                  <a:schemeClr val="tx1"/>
                </a:solidFill>
                <a:latin typeface="CG Times" charset="0"/>
                <a:ea typeface="MS PGothic" charset="0"/>
                <a:cs typeface="MS PGothic" charset="0"/>
              </a:defRPr>
            </a:lvl1pPr>
            <a:lvl2pPr marL="742950" indent="-285750" eaLnBrk="0" hangingPunct="0">
              <a:defRPr sz="1000" b="1">
                <a:solidFill>
                  <a:schemeClr val="tx1"/>
                </a:solidFill>
                <a:latin typeface="CG Times" charset="0"/>
                <a:ea typeface="MS PGothic" charset="0"/>
                <a:cs typeface="MS PGothic" charset="0"/>
              </a:defRPr>
            </a:lvl2pPr>
            <a:lvl3pPr marL="1143000" indent="-228600" eaLnBrk="0" hangingPunct="0">
              <a:defRPr sz="1000" b="1">
                <a:solidFill>
                  <a:schemeClr val="tx1"/>
                </a:solidFill>
                <a:latin typeface="CG Times" charset="0"/>
                <a:ea typeface="MS PGothic" charset="0"/>
                <a:cs typeface="MS PGothic" charset="0"/>
              </a:defRPr>
            </a:lvl3pPr>
            <a:lvl4pPr marL="1600200" indent="-228600" eaLnBrk="0" hangingPunct="0">
              <a:defRPr sz="1000" b="1">
                <a:solidFill>
                  <a:schemeClr val="tx1"/>
                </a:solidFill>
                <a:latin typeface="CG Times" charset="0"/>
                <a:ea typeface="MS PGothic" charset="0"/>
                <a:cs typeface="MS PGothic" charset="0"/>
              </a:defRPr>
            </a:lvl4pPr>
            <a:lvl5pPr marL="2057400" indent="-228600" eaLnBrk="0" hangingPunct="0">
              <a:defRPr sz="10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0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0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0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000" b="1">
                <a:solidFill>
                  <a:schemeClr val="tx1"/>
                </a:solidFill>
                <a:latin typeface="CG Times" charset="0"/>
                <a:ea typeface="MS PGothic" charset="0"/>
                <a:cs typeface="MS PGothic" charset="0"/>
              </a:defRPr>
            </a:lvl9pPr>
          </a:lstStyle>
          <a:p>
            <a:pPr eaLnBrk="1" fontAlgn="base" hangingPunct="1">
              <a:spcBef>
                <a:spcPct val="0"/>
              </a:spcBef>
              <a:spcAft>
                <a:spcPct val="0"/>
              </a:spcAft>
            </a:pPr>
            <a:r>
              <a:rPr lang="en-US" sz="1400" smtClean="0">
                <a:solidFill>
                  <a:srgbClr val="000000"/>
                </a:solidFill>
                <a:latin typeface="Trebuchet MS" charset="0"/>
                <a:ea typeface="ＭＳ Ｐゴシック" charset="0"/>
              </a:rPr>
              <a:t>Internet</a:t>
            </a:r>
          </a:p>
        </p:txBody>
      </p:sp>
      <p:pic>
        <p:nvPicPr>
          <p:cNvPr id="72722"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2913" y="1330325"/>
            <a:ext cx="3144837"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23" name="Line 20"/>
          <p:cNvSpPr>
            <a:spLocks noChangeShapeType="1"/>
          </p:cNvSpPr>
          <p:nvPr/>
        </p:nvSpPr>
        <p:spPr bwMode="auto">
          <a:xfrm>
            <a:off x="6151563" y="3178175"/>
            <a:ext cx="0" cy="4191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000" b="1" smtClean="0">
              <a:solidFill>
                <a:srgbClr val="000000"/>
              </a:solidFill>
              <a:latin typeface="CG Times" charset="0"/>
              <a:ea typeface="MS PGothic" charset="0"/>
              <a:cs typeface="MS PGothic" charset="0"/>
            </a:endParaRPr>
          </a:p>
        </p:txBody>
      </p:sp>
      <p:sp>
        <p:nvSpPr>
          <p:cNvPr id="72724" name="Text Box 21"/>
          <p:cNvSpPr txBox="1">
            <a:spLocks noChangeArrowheads="1"/>
          </p:cNvSpPr>
          <p:nvPr/>
        </p:nvSpPr>
        <p:spPr bwMode="auto">
          <a:xfrm>
            <a:off x="2138363" y="6178550"/>
            <a:ext cx="4743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b="1">
                <a:solidFill>
                  <a:schemeClr val="tx1"/>
                </a:solidFill>
                <a:latin typeface="CG Times" charset="0"/>
                <a:ea typeface="MS PGothic" charset="0"/>
                <a:cs typeface="MS PGothic" charset="0"/>
              </a:defRPr>
            </a:lvl1pPr>
            <a:lvl2pPr marL="742950" indent="-285750" eaLnBrk="0" hangingPunct="0">
              <a:defRPr sz="1000" b="1">
                <a:solidFill>
                  <a:schemeClr val="tx1"/>
                </a:solidFill>
                <a:latin typeface="CG Times" charset="0"/>
                <a:ea typeface="MS PGothic" charset="0"/>
                <a:cs typeface="MS PGothic" charset="0"/>
              </a:defRPr>
            </a:lvl2pPr>
            <a:lvl3pPr marL="1143000" indent="-228600" eaLnBrk="0" hangingPunct="0">
              <a:defRPr sz="1000" b="1">
                <a:solidFill>
                  <a:schemeClr val="tx1"/>
                </a:solidFill>
                <a:latin typeface="CG Times" charset="0"/>
                <a:ea typeface="MS PGothic" charset="0"/>
                <a:cs typeface="MS PGothic" charset="0"/>
              </a:defRPr>
            </a:lvl3pPr>
            <a:lvl4pPr marL="1600200" indent="-228600" eaLnBrk="0" hangingPunct="0">
              <a:defRPr sz="1000" b="1">
                <a:solidFill>
                  <a:schemeClr val="tx1"/>
                </a:solidFill>
                <a:latin typeface="CG Times" charset="0"/>
                <a:ea typeface="MS PGothic" charset="0"/>
                <a:cs typeface="MS PGothic" charset="0"/>
              </a:defRPr>
            </a:lvl4pPr>
            <a:lvl5pPr marL="2057400" indent="-228600" eaLnBrk="0" hangingPunct="0">
              <a:defRPr sz="10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0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0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0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000" b="1">
                <a:solidFill>
                  <a:schemeClr val="tx1"/>
                </a:solidFill>
                <a:latin typeface="CG Times" charset="0"/>
                <a:ea typeface="MS PGothic" charset="0"/>
                <a:cs typeface="MS PGothic" charset="0"/>
              </a:defRPr>
            </a:lvl9pPr>
          </a:lstStyle>
          <a:p>
            <a:pPr algn="ctr" eaLnBrk="1" fontAlgn="base" hangingPunct="1">
              <a:spcBef>
                <a:spcPct val="0"/>
              </a:spcBef>
              <a:spcAft>
                <a:spcPct val="0"/>
              </a:spcAft>
            </a:pPr>
            <a:r>
              <a:rPr lang="en-US" sz="2400" dirty="0" smtClean="0">
                <a:solidFill>
                  <a:srgbClr val="000000"/>
                </a:solidFill>
                <a:latin typeface="Candara"/>
                <a:ea typeface="ＭＳ Ｐゴシック" charset="0"/>
                <a:cs typeface="Candara"/>
              </a:rPr>
              <a:t>Web Servers</a:t>
            </a:r>
            <a:endParaRPr lang="en-US" sz="900" dirty="0" smtClean="0">
              <a:solidFill>
                <a:srgbClr val="000000"/>
              </a:solidFill>
              <a:latin typeface="Candara"/>
              <a:ea typeface="ＭＳ Ｐゴシック" charset="0"/>
              <a:cs typeface="Candara"/>
            </a:endParaRPr>
          </a:p>
        </p:txBody>
      </p:sp>
      <p:sp>
        <p:nvSpPr>
          <p:cNvPr id="72725" name="Rectangle 22"/>
          <p:cNvSpPr>
            <a:spLocks noChangeArrowheads="1"/>
          </p:cNvSpPr>
          <p:nvPr/>
        </p:nvSpPr>
        <p:spPr bwMode="auto">
          <a:xfrm>
            <a:off x="400050" y="2746375"/>
            <a:ext cx="750888" cy="388938"/>
          </a:xfrm>
          <a:prstGeom prst="rect">
            <a:avLst/>
          </a:prstGeom>
          <a:solidFill>
            <a:schemeClr val="folHlink"/>
          </a:solidFill>
          <a:ln w="9525">
            <a:solidFill>
              <a:schemeClr val="tx1"/>
            </a:solidFill>
            <a:miter lim="800000"/>
            <a:headEnd/>
            <a:tailEnd/>
          </a:ln>
        </p:spPr>
        <p:txBody>
          <a:bodyPr wrap="none" anchor="ctr"/>
          <a:lstStyle/>
          <a:p>
            <a:pPr algn="ctr" fontAlgn="base">
              <a:spcBef>
                <a:spcPct val="0"/>
              </a:spcBef>
              <a:spcAft>
                <a:spcPct val="0"/>
              </a:spcAft>
            </a:pPr>
            <a:r>
              <a:rPr lang="en-US" sz="1200" b="1" smtClean="0">
                <a:solidFill>
                  <a:srgbClr val="000000"/>
                </a:solidFill>
                <a:latin typeface="Trebuchet MS" charset="0"/>
                <a:ea typeface="MS PGothic" charset="0"/>
                <a:cs typeface="Trebuchet MS" charset="0"/>
              </a:rPr>
              <a:t>OGC</a:t>
            </a:r>
          </a:p>
          <a:p>
            <a:pPr algn="ctr" fontAlgn="base">
              <a:spcBef>
                <a:spcPct val="0"/>
              </a:spcBef>
              <a:spcAft>
                <a:spcPct val="0"/>
              </a:spcAft>
            </a:pPr>
            <a:r>
              <a:rPr lang="en-US" sz="1200" b="1" smtClean="0">
                <a:solidFill>
                  <a:srgbClr val="000000"/>
                </a:solidFill>
                <a:latin typeface="Trebuchet MS" charset="0"/>
                <a:ea typeface="MS PGothic" charset="0"/>
                <a:cs typeface="Trebuchet MS" charset="0"/>
              </a:rPr>
              <a:t> Interfaces</a:t>
            </a:r>
          </a:p>
        </p:txBody>
      </p:sp>
      <p:sp>
        <p:nvSpPr>
          <p:cNvPr id="1490967" name="AutoShape 23"/>
          <p:cNvSpPr>
            <a:spLocks noChangeArrowheads="1"/>
          </p:cNvSpPr>
          <p:nvPr/>
        </p:nvSpPr>
        <p:spPr bwMode="auto">
          <a:xfrm>
            <a:off x="1449388" y="3240088"/>
            <a:ext cx="1214437" cy="733425"/>
          </a:xfrm>
          <a:prstGeom prst="curvedDownArrow">
            <a:avLst>
              <a:gd name="adj1" fmla="val 33117"/>
              <a:gd name="adj2" fmla="val 66234"/>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sz="1000" b="1" smtClean="0">
              <a:solidFill>
                <a:srgbClr val="000000"/>
              </a:solidFill>
              <a:latin typeface="Trebuchet MS" charset="0"/>
              <a:ea typeface="MS PGothic" charset="0"/>
              <a:cs typeface="Trebuchet MS" charset="0"/>
            </a:endParaRPr>
          </a:p>
        </p:txBody>
      </p:sp>
      <p:sp>
        <p:nvSpPr>
          <p:cNvPr id="1490968" name="AutoShape 24"/>
          <p:cNvSpPr>
            <a:spLocks noChangeArrowheads="1"/>
          </p:cNvSpPr>
          <p:nvPr/>
        </p:nvSpPr>
        <p:spPr bwMode="auto">
          <a:xfrm>
            <a:off x="3417888" y="3297238"/>
            <a:ext cx="1214437" cy="733425"/>
          </a:xfrm>
          <a:prstGeom prst="curvedDownArrow">
            <a:avLst>
              <a:gd name="adj1" fmla="val 33117"/>
              <a:gd name="adj2" fmla="val 66234"/>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sz="1000" b="1" smtClean="0">
              <a:solidFill>
                <a:srgbClr val="000000"/>
              </a:solidFill>
              <a:latin typeface="Trebuchet MS" charset="0"/>
              <a:ea typeface="MS PGothic" charset="0"/>
              <a:cs typeface="Trebuchet MS" charset="0"/>
            </a:endParaRPr>
          </a:p>
        </p:txBody>
      </p:sp>
      <p:sp>
        <p:nvSpPr>
          <p:cNvPr id="1490969" name="AutoShape 25"/>
          <p:cNvSpPr>
            <a:spLocks noChangeArrowheads="1"/>
          </p:cNvSpPr>
          <p:nvPr/>
        </p:nvSpPr>
        <p:spPr bwMode="auto">
          <a:xfrm>
            <a:off x="5240338" y="2489200"/>
            <a:ext cx="485775" cy="1484313"/>
          </a:xfrm>
          <a:prstGeom prst="upArrow">
            <a:avLst>
              <a:gd name="adj1" fmla="val 50000"/>
              <a:gd name="adj2" fmla="val 76389"/>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sz="1000" b="1" smtClean="0">
              <a:solidFill>
                <a:srgbClr val="000000"/>
              </a:solidFill>
              <a:latin typeface="Trebuchet MS" charset="0"/>
              <a:ea typeface="MS PGothic" charset="0"/>
              <a:cs typeface="Trebuchet MS" charset="0"/>
            </a:endParaRPr>
          </a:p>
        </p:txBody>
      </p:sp>
      <p:pic>
        <p:nvPicPr>
          <p:cNvPr id="72729" name="Picture 26" descr="chip"/>
          <p:cNvPicPr>
            <a:picLocks noChangeAspect="1" noChangeArrowheads="1"/>
          </p:cNvPicPr>
          <p:nvPr/>
        </p:nvPicPr>
        <p:blipFill>
          <a:blip r:embed="rId5">
            <a:extLst>
              <a:ext uri="{28A0092B-C50C-407E-A947-70E740481C1C}">
                <a14:useLocalDpi xmlns:a14="http://schemas.microsoft.com/office/drawing/2010/main" val="0"/>
              </a:ext>
            </a:extLst>
          </a:blip>
          <a:srcRect l="37338" t="40005" r="40005" b="43005"/>
          <a:stretch>
            <a:fillRect/>
          </a:stretch>
        </p:blipFill>
        <p:spPr bwMode="auto">
          <a:xfrm>
            <a:off x="1003300" y="5141913"/>
            <a:ext cx="110172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0971" name="Picture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7838" y="5160963"/>
            <a:ext cx="1100137"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8"/>
          <p:cNvGrpSpPr>
            <a:grpSpLocks/>
          </p:cNvGrpSpPr>
          <p:nvPr/>
        </p:nvGrpSpPr>
        <p:grpSpPr bwMode="auto">
          <a:xfrm>
            <a:off x="4983163" y="5149850"/>
            <a:ext cx="1158875" cy="941388"/>
            <a:chOff x="3136" y="1656"/>
            <a:chExt cx="748" cy="575"/>
          </a:xfrm>
        </p:grpSpPr>
        <p:pic>
          <p:nvPicPr>
            <p:cNvPr id="72749" name="Picture 29" descr="chip2"/>
            <p:cNvPicPr>
              <a:picLocks noChangeAspect="1" noChangeArrowheads="1"/>
            </p:cNvPicPr>
            <p:nvPr/>
          </p:nvPicPr>
          <p:blipFill>
            <a:blip r:embed="rId7">
              <a:extLst>
                <a:ext uri="{28A0092B-C50C-407E-A947-70E740481C1C}">
                  <a14:useLocalDpi xmlns:a14="http://schemas.microsoft.com/office/drawing/2010/main" val="0"/>
                </a:ext>
              </a:extLst>
            </a:blip>
            <a:srcRect l="42006" t="42673" r="45006" b="44005"/>
            <a:stretch>
              <a:fillRect/>
            </a:stretch>
          </p:blipFill>
          <p:spPr bwMode="auto">
            <a:xfrm>
              <a:off x="3136" y="1656"/>
              <a:ext cx="748"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50" name="Freeform 30"/>
            <p:cNvSpPr>
              <a:spLocks/>
            </p:cNvSpPr>
            <p:nvPr/>
          </p:nvSpPr>
          <p:spPr bwMode="auto">
            <a:xfrm>
              <a:off x="3440" y="1936"/>
              <a:ext cx="288" cy="288"/>
            </a:xfrm>
            <a:custGeom>
              <a:avLst/>
              <a:gdLst>
                <a:gd name="T0" fmla="*/ 192 w 288"/>
                <a:gd name="T1" fmla="*/ 288 h 288"/>
                <a:gd name="T2" fmla="*/ 192 w 288"/>
                <a:gd name="T3" fmla="*/ 192 h 288"/>
                <a:gd name="T4" fmla="*/ 192 w 288"/>
                <a:gd name="T5" fmla="*/ 144 h 288"/>
                <a:gd name="T6" fmla="*/ 240 w 288"/>
                <a:gd name="T7" fmla="*/ 144 h 288"/>
                <a:gd name="T8" fmla="*/ 288 w 288"/>
                <a:gd name="T9" fmla="*/ 48 h 288"/>
                <a:gd name="T10" fmla="*/ 240 w 288"/>
                <a:gd name="T11" fmla="*/ 48 h 288"/>
                <a:gd name="T12" fmla="*/ 192 w 288"/>
                <a:gd name="T13" fmla="*/ 96 h 288"/>
                <a:gd name="T14" fmla="*/ 144 w 288"/>
                <a:gd name="T15" fmla="*/ 96 h 288"/>
                <a:gd name="T16" fmla="*/ 144 w 288"/>
                <a:gd name="T17" fmla="*/ 48 h 288"/>
                <a:gd name="T18" fmla="*/ 192 w 288"/>
                <a:gd name="T19" fmla="*/ 0 h 288"/>
                <a:gd name="T20" fmla="*/ 144 w 288"/>
                <a:gd name="T21" fmla="*/ 0 h 288"/>
                <a:gd name="T22" fmla="*/ 96 w 288"/>
                <a:gd name="T23" fmla="*/ 48 h 288"/>
                <a:gd name="T24" fmla="*/ 0 w 288"/>
                <a:gd name="T25" fmla="*/ 48 h 288"/>
                <a:gd name="T26" fmla="*/ 0 w 288"/>
                <a:gd name="T27" fmla="*/ 96 h 288"/>
                <a:gd name="T28" fmla="*/ 48 w 288"/>
                <a:gd name="T29" fmla="*/ 96 h 288"/>
                <a:gd name="T30" fmla="*/ 48 w 288"/>
                <a:gd name="T31" fmla="*/ 144 h 288"/>
                <a:gd name="T32" fmla="*/ 48 w 288"/>
                <a:gd name="T33" fmla="*/ 192 h 288"/>
                <a:gd name="T34" fmla="*/ 96 w 288"/>
                <a:gd name="T35" fmla="*/ 240 h 288"/>
                <a:gd name="T36" fmla="*/ 96 w 288"/>
                <a:gd name="T37" fmla="*/ 288 h 288"/>
                <a:gd name="T38" fmla="*/ 192 w 288"/>
                <a:gd name="T39" fmla="*/ 288 h 2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8"/>
                <a:gd name="T61" fmla="*/ 0 h 288"/>
                <a:gd name="T62" fmla="*/ 288 w 288"/>
                <a:gd name="T63" fmla="*/ 288 h 28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8" h="288">
                  <a:moveTo>
                    <a:pt x="192" y="288"/>
                  </a:moveTo>
                  <a:lnTo>
                    <a:pt x="192" y="192"/>
                  </a:lnTo>
                  <a:lnTo>
                    <a:pt x="192" y="144"/>
                  </a:lnTo>
                  <a:lnTo>
                    <a:pt x="240" y="144"/>
                  </a:lnTo>
                  <a:lnTo>
                    <a:pt x="288" y="48"/>
                  </a:lnTo>
                  <a:lnTo>
                    <a:pt x="240" y="48"/>
                  </a:lnTo>
                  <a:lnTo>
                    <a:pt x="192" y="96"/>
                  </a:lnTo>
                  <a:lnTo>
                    <a:pt x="144" y="96"/>
                  </a:lnTo>
                  <a:lnTo>
                    <a:pt x="144" y="48"/>
                  </a:lnTo>
                  <a:lnTo>
                    <a:pt x="192" y="0"/>
                  </a:lnTo>
                  <a:lnTo>
                    <a:pt x="144" y="0"/>
                  </a:lnTo>
                  <a:lnTo>
                    <a:pt x="96" y="48"/>
                  </a:lnTo>
                  <a:lnTo>
                    <a:pt x="0" y="48"/>
                  </a:lnTo>
                  <a:lnTo>
                    <a:pt x="0" y="96"/>
                  </a:lnTo>
                  <a:lnTo>
                    <a:pt x="48" y="96"/>
                  </a:lnTo>
                  <a:lnTo>
                    <a:pt x="48" y="144"/>
                  </a:lnTo>
                  <a:lnTo>
                    <a:pt x="48" y="192"/>
                  </a:lnTo>
                  <a:lnTo>
                    <a:pt x="96" y="240"/>
                  </a:lnTo>
                  <a:lnTo>
                    <a:pt x="96" y="288"/>
                  </a:lnTo>
                  <a:lnTo>
                    <a:pt x="192" y="288"/>
                  </a:lnTo>
                  <a:close/>
                </a:path>
              </a:pathLst>
            </a:custGeom>
            <a:solidFill>
              <a:schemeClr val="folHlink"/>
            </a:solidFill>
            <a:ln w="9525">
              <a:solidFill>
                <a:schemeClr val="tx1"/>
              </a:solidFill>
              <a:round/>
              <a:headEnd/>
              <a:tailEnd/>
            </a:ln>
          </p:spPr>
          <p:txBody>
            <a:bodyPr/>
            <a:lstStyle/>
            <a:p>
              <a:pPr fontAlgn="base">
                <a:spcBef>
                  <a:spcPct val="0"/>
                </a:spcBef>
                <a:spcAft>
                  <a:spcPct val="0"/>
                </a:spcAft>
              </a:pPr>
              <a:endParaRPr lang="en-US" sz="1000" b="1" smtClean="0">
                <a:solidFill>
                  <a:srgbClr val="000000"/>
                </a:solidFill>
                <a:latin typeface="CG Times" charset="0"/>
                <a:ea typeface="MS PGothic" charset="0"/>
                <a:cs typeface="MS PGothic" charset="0"/>
              </a:endParaRPr>
            </a:p>
          </p:txBody>
        </p:sp>
        <p:sp>
          <p:nvSpPr>
            <p:cNvPr id="72751" name="Freeform 31"/>
            <p:cNvSpPr>
              <a:spLocks/>
            </p:cNvSpPr>
            <p:nvPr/>
          </p:nvSpPr>
          <p:spPr bwMode="auto">
            <a:xfrm>
              <a:off x="3480" y="1664"/>
              <a:ext cx="352" cy="312"/>
            </a:xfrm>
            <a:custGeom>
              <a:avLst/>
              <a:gdLst>
                <a:gd name="T0" fmla="*/ 0 w 352"/>
                <a:gd name="T1" fmla="*/ 0 h 312"/>
                <a:gd name="T2" fmla="*/ 112 w 352"/>
                <a:gd name="T3" fmla="*/ 32 h 312"/>
                <a:gd name="T4" fmla="*/ 200 w 352"/>
                <a:gd name="T5" fmla="*/ 40 h 312"/>
                <a:gd name="T6" fmla="*/ 232 w 352"/>
                <a:gd name="T7" fmla="*/ 112 h 312"/>
                <a:gd name="T8" fmla="*/ 256 w 352"/>
                <a:gd name="T9" fmla="*/ 256 h 312"/>
                <a:gd name="T10" fmla="*/ 256 w 352"/>
                <a:gd name="T11" fmla="*/ 312 h 312"/>
                <a:gd name="T12" fmla="*/ 280 w 352"/>
                <a:gd name="T13" fmla="*/ 264 h 312"/>
                <a:gd name="T14" fmla="*/ 352 w 352"/>
                <a:gd name="T15" fmla="*/ 256 h 312"/>
                <a:gd name="T16" fmla="*/ 352 w 352"/>
                <a:gd name="T17" fmla="*/ 0 h 3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312"/>
                <a:gd name="T29" fmla="*/ 352 w 352"/>
                <a:gd name="T30" fmla="*/ 312 h 3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312">
                  <a:moveTo>
                    <a:pt x="0" y="0"/>
                  </a:moveTo>
                  <a:lnTo>
                    <a:pt x="112" y="32"/>
                  </a:lnTo>
                  <a:lnTo>
                    <a:pt x="200" y="40"/>
                  </a:lnTo>
                  <a:lnTo>
                    <a:pt x="232" y="112"/>
                  </a:lnTo>
                  <a:lnTo>
                    <a:pt x="256" y="256"/>
                  </a:lnTo>
                  <a:lnTo>
                    <a:pt x="256" y="312"/>
                  </a:lnTo>
                  <a:lnTo>
                    <a:pt x="280" y="264"/>
                  </a:lnTo>
                  <a:lnTo>
                    <a:pt x="352" y="256"/>
                  </a:lnTo>
                  <a:lnTo>
                    <a:pt x="352" y="0"/>
                  </a:lnTo>
                </a:path>
              </a:pathLst>
            </a:custGeom>
            <a:solidFill>
              <a:srgbClr val="FFFF99"/>
            </a:solidFill>
            <a:ln w="9525">
              <a:solidFill>
                <a:schemeClr val="tx1"/>
              </a:solidFill>
              <a:round/>
              <a:headEnd/>
              <a:tailEnd/>
            </a:ln>
          </p:spPr>
          <p:txBody>
            <a:bodyPr/>
            <a:lstStyle/>
            <a:p>
              <a:pPr fontAlgn="base">
                <a:spcBef>
                  <a:spcPct val="0"/>
                </a:spcBef>
                <a:spcAft>
                  <a:spcPct val="0"/>
                </a:spcAft>
              </a:pPr>
              <a:endParaRPr lang="en-US" sz="1000" b="1" smtClean="0">
                <a:solidFill>
                  <a:srgbClr val="000000"/>
                </a:solidFill>
                <a:latin typeface="CG Times" charset="0"/>
                <a:ea typeface="MS PGothic" charset="0"/>
                <a:cs typeface="MS PGothic" charset="0"/>
              </a:endParaRPr>
            </a:p>
          </p:txBody>
        </p:sp>
      </p:grpSp>
      <p:grpSp>
        <p:nvGrpSpPr>
          <p:cNvPr id="72732" name="Group 32"/>
          <p:cNvGrpSpPr>
            <a:grpSpLocks/>
          </p:cNvGrpSpPr>
          <p:nvPr/>
        </p:nvGrpSpPr>
        <p:grpSpPr bwMode="auto">
          <a:xfrm>
            <a:off x="7286625" y="5175250"/>
            <a:ext cx="1095375" cy="996950"/>
            <a:chOff x="3818" y="3127"/>
            <a:chExt cx="699" cy="646"/>
          </a:xfrm>
        </p:grpSpPr>
        <p:sp>
          <p:nvSpPr>
            <p:cNvPr id="72747" name="Rectangle 33"/>
            <p:cNvSpPr>
              <a:spLocks noChangeArrowheads="1"/>
            </p:cNvSpPr>
            <p:nvPr/>
          </p:nvSpPr>
          <p:spPr bwMode="auto">
            <a:xfrm rot="-5400000">
              <a:off x="3845" y="3100"/>
              <a:ext cx="646" cy="699"/>
            </a:xfrm>
            <a:prstGeom prst="rect">
              <a:avLst/>
            </a:prstGeom>
            <a:solidFill>
              <a:schemeClr val="bg1"/>
            </a:solidFill>
            <a:ln w="3175">
              <a:solidFill>
                <a:schemeClr val="tx1"/>
              </a:solidFill>
              <a:miter lim="800000"/>
              <a:headEnd/>
              <a:tailEnd/>
            </a:ln>
          </p:spPr>
          <p:txBody>
            <a:bodyPr wrap="none" anchor="ctr"/>
            <a:lstStyle/>
            <a:p>
              <a:pPr fontAlgn="base">
                <a:spcBef>
                  <a:spcPct val="0"/>
                </a:spcBef>
                <a:spcAft>
                  <a:spcPct val="0"/>
                </a:spcAft>
              </a:pPr>
              <a:endParaRPr lang="en-US" sz="1000" b="1" smtClean="0">
                <a:solidFill>
                  <a:srgbClr val="000000"/>
                </a:solidFill>
                <a:latin typeface="Trebuchet MS" charset="0"/>
                <a:ea typeface="MS PGothic" charset="0"/>
                <a:cs typeface="Trebuchet MS" charset="0"/>
              </a:endParaRPr>
            </a:p>
          </p:txBody>
        </p:sp>
        <p:sp>
          <p:nvSpPr>
            <p:cNvPr id="72748" name="Freeform 34"/>
            <p:cNvSpPr>
              <a:spLocks/>
            </p:cNvSpPr>
            <p:nvPr/>
          </p:nvSpPr>
          <p:spPr bwMode="auto">
            <a:xfrm>
              <a:off x="3820" y="3228"/>
              <a:ext cx="692" cy="428"/>
            </a:xfrm>
            <a:custGeom>
              <a:avLst/>
              <a:gdLst>
                <a:gd name="T0" fmla="*/ 0 w 816"/>
                <a:gd name="T1" fmla="*/ 0 h 404"/>
                <a:gd name="T2" fmla="*/ 20 w 816"/>
                <a:gd name="T3" fmla="*/ 32 h 404"/>
                <a:gd name="T4" fmla="*/ 46 w 816"/>
                <a:gd name="T5" fmla="*/ 86 h 404"/>
                <a:gd name="T6" fmla="*/ 112 w 816"/>
                <a:gd name="T7" fmla="*/ 126 h 404"/>
                <a:gd name="T8" fmla="*/ 141 w 816"/>
                <a:gd name="T9" fmla="*/ 153 h 404"/>
                <a:gd name="T10" fmla="*/ 184 w 816"/>
                <a:gd name="T11" fmla="*/ 215 h 404"/>
                <a:gd name="T12" fmla="*/ 210 w 816"/>
                <a:gd name="T13" fmla="*/ 256 h 404"/>
                <a:gd name="T14" fmla="*/ 239 w 816"/>
                <a:gd name="T15" fmla="*/ 283 h 404"/>
                <a:gd name="T16" fmla="*/ 302 w 816"/>
                <a:gd name="T17" fmla="*/ 279 h 404"/>
                <a:gd name="T18" fmla="*/ 328 w 816"/>
                <a:gd name="T19" fmla="*/ 261 h 404"/>
                <a:gd name="T20" fmla="*/ 337 w 816"/>
                <a:gd name="T21" fmla="*/ 256 h 404"/>
                <a:gd name="T22" fmla="*/ 438 w 816"/>
                <a:gd name="T23" fmla="*/ 273 h 404"/>
                <a:gd name="T24" fmla="*/ 492 w 816"/>
                <a:gd name="T25" fmla="*/ 351 h 404"/>
                <a:gd name="T26" fmla="*/ 552 w 816"/>
                <a:gd name="T27" fmla="*/ 395 h 404"/>
                <a:gd name="T28" fmla="*/ 570 w 816"/>
                <a:gd name="T29" fmla="*/ 431 h 404"/>
                <a:gd name="T30" fmla="*/ 587 w 816"/>
                <a:gd name="T31" fmla="*/ 453 h 4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16"/>
                <a:gd name="T49" fmla="*/ 0 h 404"/>
                <a:gd name="T50" fmla="*/ 816 w 816"/>
                <a:gd name="T51" fmla="*/ 404 h 40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16" h="404">
                  <a:moveTo>
                    <a:pt x="0" y="0"/>
                  </a:moveTo>
                  <a:cubicBezTo>
                    <a:pt x="4" y="13"/>
                    <a:pt x="28" y="28"/>
                    <a:pt x="28" y="28"/>
                  </a:cubicBezTo>
                  <a:cubicBezTo>
                    <a:pt x="39" y="45"/>
                    <a:pt x="52" y="59"/>
                    <a:pt x="64" y="76"/>
                  </a:cubicBezTo>
                  <a:cubicBezTo>
                    <a:pt x="81" y="101"/>
                    <a:pt x="130" y="103"/>
                    <a:pt x="156" y="112"/>
                  </a:cubicBezTo>
                  <a:cubicBezTo>
                    <a:pt x="173" y="118"/>
                    <a:pt x="180" y="131"/>
                    <a:pt x="196" y="136"/>
                  </a:cubicBezTo>
                  <a:cubicBezTo>
                    <a:pt x="214" y="163"/>
                    <a:pt x="224" y="181"/>
                    <a:pt x="256" y="192"/>
                  </a:cubicBezTo>
                  <a:cubicBezTo>
                    <a:pt x="260" y="204"/>
                    <a:pt x="280" y="220"/>
                    <a:pt x="292" y="228"/>
                  </a:cubicBezTo>
                  <a:cubicBezTo>
                    <a:pt x="299" y="250"/>
                    <a:pt x="310" y="248"/>
                    <a:pt x="332" y="252"/>
                  </a:cubicBezTo>
                  <a:cubicBezTo>
                    <a:pt x="361" y="251"/>
                    <a:pt x="391" y="251"/>
                    <a:pt x="420" y="248"/>
                  </a:cubicBezTo>
                  <a:cubicBezTo>
                    <a:pt x="433" y="246"/>
                    <a:pt x="444" y="236"/>
                    <a:pt x="456" y="232"/>
                  </a:cubicBezTo>
                  <a:cubicBezTo>
                    <a:pt x="460" y="231"/>
                    <a:pt x="468" y="228"/>
                    <a:pt x="468" y="228"/>
                  </a:cubicBezTo>
                  <a:cubicBezTo>
                    <a:pt x="549" y="232"/>
                    <a:pt x="547" y="237"/>
                    <a:pt x="608" y="244"/>
                  </a:cubicBezTo>
                  <a:cubicBezTo>
                    <a:pt x="624" y="291"/>
                    <a:pt x="647" y="291"/>
                    <a:pt x="684" y="312"/>
                  </a:cubicBezTo>
                  <a:cubicBezTo>
                    <a:pt x="713" y="328"/>
                    <a:pt x="734" y="346"/>
                    <a:pt x="768" y="352"/>
                  </a:cubicBezTo>
                  <a:cubicBezTo>
                    <a:pt x="783" y="362"/>
                    <a:pt x="781" y="370"/>
                    <a:pt x="792" y="384"/>
                  </a:cubicBezTo>
                  <a:cubicBezTo>
                    <a:pt x="799" y="392"/>
                    <a:pt x="816" y="404"/>
                    <a:pt x="816" y="404"/>
                  </a:cubicBezTo>
                </a:path>
              </a:pathLst>
            </a:custGeom>
            <a:noFill/>
            <a:ln w="28575">
              <a:solidFill>
                <a:srgbClr val="FF505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1000" b="1" smtClean="0">
                <a:solidFill>
                  <a:srgbClr val="000000"/>
                </a:solidFill>
                <a:latin typeface="CG Times" charset="0"/>
                <a:ea typeface="MS PGothic" charset="0"/>
                <a:cs typeface="MS PGothic" charset="0"/>
              </a:endParaRPr>
            </a:p>
          </p:txBody>
        </p:sp>
      </p:grpSp>
      <p:sp>
        <p:nvSpPr>
          <p:cNvPr id="1490979" name="AutoShape 35"/>
          <p:cNvSpPr>
            <a:spLocks noChangeArrowheads="1"/>
          </p:cNvSpPr>
          <p:nvPr/>
        </p:nvSpPr>
        <p:spPr bwMode="auto">
          <a:xfrm>
            <a:off x="6532563" y="2490788"/>
            <a:ext cx="485775" cy="1503362"/>
          </a:xfrm>
          <a:prstGeom prst="upArrow">
            <a:avLst>
              <a:gd name="adj1" fmla="val 50000"/>
              <a:gd name="adj2" fmla="val 77369"/>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sz="1000" b="1" smtClean="0">
              <a:solidFill>
                <a:srgbClr val="000000"/>
              </a:solidFill>
              <a:latin typeface="Trebuchet MS" charset="0"/>
              <a:ea typeface="MS PGothic" charset="0"/>
              <a:cs typeface="Trebuchet MS" charset="0"/>
            </a:endParaRPr>
          </a:p>
        </p:txBody>
      </p:sp>
      <p:sp>
        <p:nvSpPr>
          <p:cNvPr id="72734" name="Text Box 36"/>
          <p:cNvSpPr txBox="1">
            <a:spLocks noChangeArrowheads="1"/>
          </p:cNvSpPr>
          <p:nvPr/>
        </p:nvSpPr>
        <p:spPr bwMode="auto">
          <a:xfrm>
            <a:off x="152400" y="838200"/>
            <a:ext cx="5105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b="1">
                <a:solidFill>
                  <a:schemeClr val="tx1"/>
                </a:solidFill>
                <a:latin typeface="CG Times" charset="0"/>
                <a:ea typeface="MS PGothic" charset="0"/>
                <a:cs typeface="MS PGothic" charset="0"/>
              </a:defRPr>
            </a:lvl1pPr>
            <a:lvl2pPr marL="742950" indent="-285750" eaLnBrk="0" hangingPunct="0">
              <a:defRPr sz="1000" b="1">
                <a:solidFill>
                  <a:schemeClr val="tx1"/>
                </a:solidFill>
                <a:latin typeface="CG Times" charset="0"/>
                <a:ea typeface="MS PGothic" charset="0"/>
                <a:cs typeface="MS PGothic" charset="0"/>
              </a:defRPr>
            </a:lvl2pPr>
            <a:lvl3pPr marL="1143000" indent="-228600" eaLnBrk="0" hangingPunct="0">
              <a:defRPr sz="1000" b="1">
                <a:solidFill>
                  <a:schemeClr val="tx1"/>
                </a:solidFill>
                <a:latin typeface="CG Times" charset="0"/>
                <a:ea typeface="MS PGothic" charset="0"/>
                <a:cs typeface="MS PGothic" charset="0"/>
              </a:defRPr>
            </a:lvl3pPr>
            <a:lvl4pPr marL="1600200" indent="-228600" eaLnBrk="0" hangingPunct="0">
              <a:defRPr sz="1000" b="1">
                <a:solidFill>
                  <a:schemeClr val="tx1"/>
                </a:solidFill>
                <a:latin typeface="CG Times" charset="0"/>
                <a:ea typeface="MS PGothic" charset="0"/>
                <a:cs typeface="MS PGothic" charset="0"/>
              </a:defRPr>
            </a:lvl4pPr>
            <a:lvl5pPr marL="2057400" indent="-228600" eaLnBrk="0" hangingPunct="0">
              <a:defRPr sz="10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0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0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0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000" b="1">
                <a:solidFill>
                  <a:schemeClr val="tx1"/>
                </a:solidFill>
                <a:latin typeface="CG Times" charset="0"/>
                <a:ea typeface="MS PGothic" charset="0"/>
                <a:cs typeface="MS PGothic" charset="0"/>
              </a:defRPr>
            </a:lvl9pPr>
          </a:lstStyle>
          <a:p>
            <a:pPr eaLnBrk="1" fontAlgn="base" hangingPunct="1">
              <a:spcBef>
                <a:spcPct val="0"/>
              </a:spcBef>
              <a:spcAft>
                <a:spcPct val="0"/>
              </a:spcAft>
            </a:pPr>
            <a:r>
              <a:rPr lang="en-US" sz="2000" dirty="0" smtClean="0">
                <a:solidFill>
                  <a:srgbClr val="000000"/>
                </a:solidFill>
                <a:latin typeface="Candara"/>
                <a:ea typeface="ＭＳ Ｐゴシック" charset="0"/>
                <a:cs typeface="Candara"/>
              </a:rPr>
              <a:t>Service chaining enables modeling and integration from observation data </a:t>
            </a:r>
            <a:endParaRPr lang="en-US" sz="800" dirty="0" smtClean="0">
              <a:solidFill>
                <a:srgbClr val="000000"/>
              </a:solidFill>
              <a:latin typeface="Candara"/>
              <a:ea typeface="ＭＳ Ｐゴシック" charset="0"/>
              <a:cs typeface="Candara"/>
            </a:endParaRPr>
          </a:p>
        </p:txBody>
      </p:sp>
      <p:sp>
        <p:nvSpPr>
          <p:cNvPr id="72735" name="Rectangle 37"/>
          <p:cNvSpPr>
            <a:spLocks noChangeArrowheads="1"/>
          </p:cNvSpPr>
          <p:nvPr/>
        </p:nvSpPr>
        <p:spPr bwMode="auto">
          <a:xfrm>
            <a:off x="5435600" y="2933700"/>
            <a:ext cx="1371600" cy="419100"/>
          </a:xfrm>
          <a:prstGeom prst="rect">
            <a:avLst/>
          </a:prstGeom>
          <a:solidFill>
            <a:schemeClr val="folHlink"/>
          </a:solidFill>
          <a:ln w="9525">
            <a:solidFill>
              <a:schemeClr val="tx1"/>
            </a:solidFill>
            <a:miter lim="800000"/>
            <a:headEnd/>
            <a:tailEnd/>
          </a:ln>
        </p:spPr>
        <p:txBody>
          <a:bodyPr wrap="none" anchor="ctr"/>
          <a:lstStyle/>
          <a:p>
            <a:pPr algn="ctr" fontAlgn="base">
              <a:spcBef>
                <a:spcPct val="0"/>
              </a:spcBef>
              <a:spcAft>
                <a:spcPct val="0"/>
              </a:spcAft>
            </a:pPr>
            <a:r>
              <a:rPr lang="en-US" sz="1200" b="1" smtClean="0">
                <a:solidFill>
                  <a:srgbClr val="000000"/>
                </a:solidFill>
                <a:latin typeface="Trebuchet MS" charset="0"/>
                <a:ea typeface="MS PGothic" charset="0"/>
                <a:cs typeface="Trebuchet MS" charset="0"/>
              </a:rPr>
              <a:t>Decision Support </a:t>
            </a:r>
            <a:br>
              <a:rPr lang="en-US" sz="1200" b="1" smtClean="0">
                <a:solidFill>
                  <a:srgbClr val="000000"/>
                </a:solidFill>
                <a:latin typeface="Trebuchet MS" charset="0"/>
                <a:ea typeface="MS PGothic" charset="0"/>
                <a:cs typeface="Trebuchet MS" charset="0"/>
              </a:rPr>
            </a:br>
            <a:r>
              <a:rPr lang="en-US" sz="1200" b="1" smtClean="0">
                <a:solidFill>
                  <a:srgbClr val="000000"/>
                </a:solidFill>
                <a:latin typeface="Trebuchet MS" charset="0"/>
                <a:ea typeface="MS PGothic" charset="0"/>
                <a:cs typeface="Trebuchet MS" charset="0"/>
              </a:rPr>
              <a:t>Client</a:t>
            </a:r>
            <a:endParaRPr lang="en-US" sz="1000" b="1" smtClean="0">
              <a:solidFill>
                <a:srgbClr val="000000"/>
              </a:solidFill>
              <a:latin typeface="Trebuchet MS" charset="0"/>
              <a:ea typeface="MS PGothic" charset="0"/>
              <a:cs typeface="Trebuchet MS" charset="0"/>
            </a:endParaRPr>
          </a:p>
        </p:txBody>
      </p:sp>
      <p:pic>
        <p:nvPicPr>
          <p:cNvPr id="72736" name="Picture 3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19738" y="1333500"/>
            <a:ext cx="13208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9"/>
          <p:cNvGrpSpPr>
            <a:grpSpLocks/>
          </p:cNvGrpSpPr>
          <p:nvPr/>
        </p:nvGrpSpPr>
        <p:grpSpPr bwMode="auto">
          <a:xfrm>
            <a:off x="5480050" y="1365250"/>
            <a:ext cx="1404938" cy="1117600"/>
            <a:chOff x="3483" y="721"/>
            <a:chExt cx="885" cy="688"/>
          </a:xfrm>
        </p:grpSpPr>
        <p:pic>
          <p:nvPicPr>
            <p:cNvPr id="72744" name="Picture 40" descr="chip2"/>
            <p:cNvPicPr>
              <a:picLocks noChangeAspect="1" noChangeArrowheads="1"/>
            </p:cNvPicPr>
            <p:nvPr/>
          </p:nvPicPr>
          <p:blipFill>
            <a:blip r:embed="rId7">
              <a:extLst>
                <a:ext uri="{28A0092B-C50C-407E-A947-70E740481C1C}">
                  <a14:useLocalDpi xmlns:a14="http://schemas.microsoft.com/office/drawing/2010/main" val="0"/>
                </a:ext>
              </a:extLst>
            </a:blip>
            <a:srcRect l="42006" t="42673" r="45006" b="44005"/>
            <a:stretch>
              <a:fillRect/>
            </a:stretch>
          </p:blipFill>
          <p:spPr bwMode="auto">
            <a:xfrm>
              <a:off x="3483" y="729"/>
              <a:ext cx="885" cy="68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2745" name="Freeform 41"/>
            <p:cNvSpPr>
              <a:spLocks/>
            </p:cNvSpPr>
            <p:nvPr/>
          </p:nvSpPr>
          <p:spPr bwMode="auto">
            <a:xfrm>
              <a:off x="3859" y="1113"/>
              <a:ext cx="288" cy="288"/>
            </a:xfrm>
            <a:custGeom>
              <a:avLst/>
              <a:gdLst>
                <a:gd name="T0" fmla="*/ 192 w 288"/>
                <a:gd name="T1" fmla="*/ 288 h 288"/>
                <a:gd name="T2" fmla="*/ 192 w 288"/>
                <a:gd name="T3" fmla="*/ 192 h 288"/>
                <a:gd name="T4" fmla="*/ 192 w 288"/>
                <a:gd name="T5" fmla="*/ 144 h 288"/>
                <a:gd name="T6" fmla="*/ 240 w 288"/>
                <a:gd name="T7" fmla="*/ 144 h 288"/>
                <a:gd name="T8" fmla="*/ 288 w 288"/>
                <a:gd name="T9" fmla="*/ 48 h 288"/>
                <a:gd name="T10" fmla="*/ 240 w 288"/>
                <a:gd name="T11" fmla="*/ 48 h 288"/>
                <a:gd name="T12" fmla="*/ 192 w 288"/>
                <a:gd name="T13" fmla="*/ 96 h 288"/>
                <a:gd name="T14" fmla="*/ 144 w 288"/>
                <a:gd name="T15" fmla="*/ 96 h 288"/>
                <a:gd name="T16" fmla="*/ 144 w 288"/>
                <a:gd name="T17" fmla="*/ 48 h 288"/>
                <a:gd name="T18" fmla="*/ 192 w 288"/>
                <a:gd name="T19" fmla="*/ 0 h 288"/>
                <a:gd name="T20" fmla="*/ 144 w 288"/>
                <a:gd name="T21" fmla="*/ 0 h 288"/>
                <a:gd name="T22" fmla="*/ 96 w 288"/>
                <a:gd name="T23" fmla="*/ 48 h 288"/>
                <a:gd name="T24" fmla="*/ 0 w 288"/>
                <a:gd name="T25" fmla="*/ 48 h 288"/>
                <a:gd name="T26" fmla="*/ 0 w 288"/>
                <a:gd name="T27" fmla="*/ 96 h 288"/>
                <a:gd name="T28" fmla="*/ 48 w 288"/>
                <a:gd name="T29" fmla="*/ 96 h 288"/>
                <a:gd name="T30" fmla="*/ 48 w 288"/>
                <a:gd name="T31" fmla="*/ 144 h 288"/>
                <a:gd name="T32" fmla="*/ 48 w 288"/>
                <a:gd name="T33" fmla="*/ 192 h 288"/>
                <a:gd name="T34" fmla="*/ 96 w 288"/>
                <a:gd name="T35" fmla="*/ 240 h 288"/>
                <a:gd name="T36" fmla="*/ 96 w 288"/>
                <a:gd name="T37" fmla="*/ 288 h 288"/>
                <a:gd name="T38" fmla="*/ 192 w 288"/>
                <a:gd name="T39" fmla="*/ 288 h 2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8"/>
                <a:gd name="T61" fmla="*/ 0 h 288"/>
                <a:gd name="T62" fmla="*/ 288 w 288"/>
                <a:gd name="T63" fmla="*/ 288 h 28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8" h="288">
                  <a:moveTo>
                    <a:pt x="192" y="288"/>
                  </a:moveTo>
                  <a:lnTo>
                    <a:pt x="192" y="192"/>
                  </a:lnTo>
                  <a:lnTo>
                    <a:pt x="192" y="144"/>
                  </a:lnTo>
                  <a:lnTo>
                    <a:pt x="240" y="144"/>
                  </a:lnTo>
                  <a:lnTo>
                    <a:pt x="288" y="48"/>
                  </a:lnTo>
                  <a:lnTo>
                    <a:pt x="240" y="48"/>
                  </a:lnTo>
                  <a:lnTo>
                    <a:pt x="192" y="96"/>
                  </a:lnTo>
                  <a:lnTo>
                    <a:pt x="144" y="96"/>
                  </a:lnTo>
                  <a:lnTo>
                    <a:pt x="144" y="48"/>
                  </a:lnTo>
                  <a:lnTo>
                    <a:pt x="192" y="0"/>
                  </a:lnTo>
                  <a:lnTo>
                    <a:pt x="144" y="0"/>
                  </a:lnTo>
                  <a:lnTo>
                    <a:pt x="96" y="48"/>
                  </a:lnTo>
                  <a:lnTo>
                    <a:pt x="0" y="48"/>
                  </a:lnTo>
                  <a:lnTo>
                    <a:pt x="0" y="96"/>
                  </a:lnTo>
                  <a:lnTo>
                    <a:pt x="48" y="96"/>
                  </a:lnTo>
                  <a:lnTo>
                    <a:pt x="48" y="144"/>
                  </a:lnTo>
                  <a:lnTo>
                    <a:pt x="48" y="192"/>
                  </a:lnTo>
                  <a:lnTo>
                    <a:pt x="96" y="240"/>
                  </a:lnTo>
                  <a:lnTo>
                    <a:pt x="96" y="288"/>
                  </a:lnTo>
                  <a:lnTo>
                    <a:pt x="192" y="288"/>
                  </a:lnTo>
                  <a:close/>
                </a:path>
              </a:pathLst>
            </a:custGeom>
            <a:solidFill>
              <a:schemeClr val="folHlink"/>
            </a:solidFill>
            <a:ln w="12700">
              <a:solidFill>
                <a:schemeClr val="tx1"/>
              </a:solidFill>
              <a:round/>
              <a:headEnd/>
              <a:tailEnd/>
            </a:ln>
          </p:spPr>
          <p:txBody>
            <a:bodyPr/>
            <a:lstStyle/>
            <a:p>
              <a:pPr fontAlgn="base">
                <a:spcBef>
                  <a:spcPct val="0"/>
                </a:spcBef>
                <a:spcAft>
                  <a:spcPct val="0"/>
                </a:spcAft>
              </a:pPr>
              <a:endParaRPr lang="en-US" sz="1000" b="1" smtClean="0">
                <a:solidFill>
                  <a:srgbClr val="000000"/>
                </a:solidFill>
                <a:latin typeface="CG Times" charset="0"/>
                <a:ea typeface="MS PGothic" charset="0"/>
                <a:cs typeface="MS PGothic" charset="0"/>
              </a:endParaRPr>
            </a:p>
          </p:txBody>
        </p:sp>
        <p:sp>
          <p:nvSpPr>
            <p:cNvPr id="72746" name="Freeform 42"/>
            <p:cNvSpPr>
              <a:spLocks/>
            </p:cNvSpPr>
            <p:nvPr/>
          </p:nvSpPr>
          <p:spPr bwMode="auto">
            <a:xfrm>
              <a:off x="3971" y="721"/>
              <a:ext cx="352" cy="312"/>
            </a:xfrm>
            <a:custGeom>
              <a:avLst/>
              <a:gdLst>
                <a:gd name="T0" fmla="*/ 0 w 352"/>
                <a:gd name="T1" fmla="*/ 0 h 312"/>
                <a:gd name="T2" fmla="*/ 112 w 352"/>
                <a:gd name="T3" fmla="*/ 32 h 312"/>
                <a:gd name="T4" fmla="*/ 200 w 352"/>
                <a:gd name="T5" fmla="*/ 40 h 312"/>
                <a:gd name="T6" fmla="*/ 232 w 352"/>
                <a:gd name="T7" fmla="*/ 112 h 312"/>
                <a:gd name="T8" fmla="*/ 256 w 352"/>
                <a:gd name="T9" fmla="*/ 256 h 312"/>
                <a:gd name="T10" fmla="*/ 256 w 352"/>
                <a:gd name="T11" fmla="*/ 312 h 312"/>
                <a:gd name="T12" fmla="*/ 280 w 352"/>
                <a:gd name="T13" fmla="*/ 264 h 312"/>
                <a:gd name="T14" fmla="*/ 352 w 352"/>
                <a:gd name="T15" fmla="*/ 256 h 312"/>
                <a:gd name="T16" fmla="*/ 352 w 352"/>
                <a:gd name="T17" fmla="*/ 0 h 3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312"/>
                <a:gd name="T29" fmla="*/ 352 w 352"/>
                <a:gd name="T30" fmla="*/ 312 h 3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312">
                  <a:moveTo>
                    <a:pt x="0" y="0"/>
                  </a:moveTo>
                  <a:lnTo>
                    <a:pt x="112" y="32"/>
                  </a:lnTo>
                  <a:lnTo>
                    <a:pt x="200" y="40"/>
                  </a:lnTo>
                  <a:lnTo>
                    <a:pt x="232" y="112"/>
                  </a:lnTo>
                  <a:lnTo>
                    <a:pt x="256" y="256"/>
                  </a:lnTo>
                  <a:lnTo>
                    <a:pt x="256" y="312"/>
                  </a:lnTo>
                  <a:lnTo>
                    <a:pt x="280" y="264"/>
                  </a:lnTo>
                  <a:lnTo>
                    <a:pt x="352" y="256"/>
                  </a:lnTo>
                  <a:lnTo>
                    <a:pt x="352" y="0"/>
                  </a:lnTo>
                </a:path>
              </a:pathLst>
            </a:custGeom>
            <a:solidFill>
              <a:srgbClr val="FFFF99"/>
            </a:solidFill>
            <a:ln w="12700">
              <a:solidFill>
                <a:schemeClr val="tx1"/>
              </a:solidFill>
              <a:round/>
              <a:headEnd/>
              <a:tailEnd/>
            </a:ln>
          </p:spPr>
          <p:txBody>
            <a:bodyPr/>
            <a:lstStyle/>
            <a:p>
              <a:pPr fontAlgn="base">
                <a:spcBef>
                  <a:spcPct val="0"/>
                </a:spcBef>
                <a:spcAft>
                  <a:spcPct val="0"/>
                </a:spcAft>
              </a:pPr>
              <a:endParaRPr lang="en-US" sz="1000" b="1" smtClean="0">
                <a:solidFill>
                  <a:srgbClr val="000000"/>
                </a:solidFill>
                <a:latin typeface="CG Times" charset="0"/>
                <a:ea typeface="MS PGothic" charset="0"/>
                <a:cs typeface="MS PGothic" charset="0"/>
              </a:endParaRPr>
            </a:p>
          </p:txBody>
        </p:sp>
      </p:grpSp>
      <p:grpSp>
        <p:nvGrpSpPr>
          <p:cNvPr id="5" name="Group 43"/>
          <p:cNvGrpSpPr>
            <a:grpSpLocks/>
          </p:cNvGrpSpPr>
          <p:nvPr/>
        </p:nvGrpSpPr>
        <p:grpSpPr bwMode="auto">
          <a:xfrm>
            <a:off x="5491163" y="1346200"/>
            <a:ext cx="1330325" cy="939800"/>
            <a:chOff x="2914" y="2960"/>
            <a:chExt cx="838" cy="592"/>
          </a:xfrm>
        </p:grpSpPr>
        <p:sp>
          <p:nvSpPr>
            <p:cNvPr id="72742" name="Freeform 44"/>
            <p:cNvSpPr>
              <a:spLocks/>
            </p:cNvSpPr>
            <p:nvPr/>
          </p:nvSpPr>
          <p:spPr bwMode="auto">
            <a:xfrm>
              <a:off x="2914" y="2960"/>
              <a:ext cx="838" cy="592"/>
            </a:xfrm>
            <a:custGeom>
              <a:avLst/>
              <a:gdLst>
                <a:gd name="T0" fmla="*/ 846 w 830"/>
                <a:gd name="T1" fmla="*/ 399 h 620"/>
                <a:gd name="T2" fmla="*/ 816 w 830"/>
                <a:gd name="T3" fmla="*/ 359 h 620"/>
                <a:gd name="T4" fmla="*/ 784 w 830"/>
                <a:gd name="T5" fmla="*/ 335 h 620"/>
                <a:gd name="T6" fmla="*/ 736 w 830"/>
                <a:gd name="T7" fmla="*/ 323 h 620"/>
                <a:gd name="T8" fmla="*/ 700 w 830"/>
                <a:gd name="T9" fmla="*/ 301 h 620"/>
                <a:gd name="T10" fmla="*/ 654 w 830"/>
                <a:gd name="T11" fmla="*/ 263 h 620"/>
                <a:gd name="T12" fmla="*/ 634 w 830"/>
                <a:gd name="T13" fmla="*/ 241 h 620"/>
                <a:gd name="T14" fmla="*/ 610 w 830"/>
                <a:gd name="T15" fmla="*/ 224 h 620"/>
                <a:gd name="T16" fmla="*/ 570 w 830"/>
                <a:gd name="T17" fmla="*/ 213 h 620"/>
                <a:gd name="T18" fmla="*/ 534 w 830"/>
                <a:gd name="T19" fmla="*/ 221 h 620"/>
                <a:gd name="T20" fmla="*/ 480 w 830"/>
                <a:gd name="T21" fmla="*/ 226 h 620"/>
                <a:gd name="T22" fmla="*/ 440 w 830"/>
                <a:gd name="T23" fmla="*/ 237 h 620"/>
                <a:gd name="T24" fmla="*/ 388 w 830"/>
                <a:gd name="T25" fmla="*/ 253 h 620"/>
                <a:gd name="T26" fmla="*/ 364 w 830"/>
                <a:gd name="T27" fmla="*/ 255 h 620"/>
                <a:gd name="T28" fmla="*/ 298 w 830"/>
                <a:gd name="T29" fmla="*/ 192 h 620"/>
                <a:gd name="T30" fmla="*/ 270 w 830"/>
                <a:gd name="T31" fmla="*/ 168 h 620"/>
                <a:gd name="T32" fmla="*/ 242 w 830"/>
                <a:gd name="T33" fmla="*/ 152 h 620"/>
                <a:gd name="T34" fmla="*/ 202 w 830"/>
                <a:gd name="T35" fmla="*/ 137 h 620"/>
                <a:gd name="T36" fmla="*/ 156 w 830"/>
                <a:gd name="T37" fmla="*/ 111 h 620"/>
                <a:gd name="T38" fmla="*/ 110 w 830"/>
                <a:gd name="T39" fmla="*/ 74 h 620"/>
                <a:gd name="T40" fmla="*/ 76 w 830"/>
                <a:gd name="T41" fmla="*/ 46 h 620"/>
                <a:gd name="T42" fmla="*/ 58 w 830"/>
                <a:gd name="T43" fmla="*/ 26 h 620"/>
                <a:gd name="T44" fmla="*/ 42 w 830"/>
                <a:gd name="T45" fmla="*/ 6 h 620"/>
                <a:gd name="T46" fmla="*/ 0 w 830"/>
                <a:gd name="T47" fmla="*/ 0 h 620"/>
                <a:gd name="T48" fmla="*/ 0 w 830"/>
                <a:gd name="T49" fmla="*/ 195 h 620"/>
                <a:gd name="T50" fmla="*/ 58 w 830"/>
                <a:gd name="T51" fmla="*/ 244 h 620"/>
                <a:gd name="T52" fmla="*/ 188 w 830"/>
                <a:gd name="T53" fmla="*/ 299 h 620"/>
                <a:gd name="T54" fmla="*/ 252 w 830"/>
                <a:gd name="T55" fmla="*/ 361 h 620"/>
                <a:gd name="T56" fmla="*/ 304 w 830"/>
                <a:gd name="T57" fmla="*/ 412 h 620"/>
                <a:gd name="T58" fmla="*/ 396 w 830"/>
                <a:gd name="T59" fmla="*/ 421 h 620"/>
                <a:gd name="T60" fmla="*/ 446 w 830"/>
                <a:gd name="T61" fmla="*/ 397 h 620"/>
                <a:gd name="T62" fmla="*/ 498 w 830"/>
                <a:gd name="T63" fmla="*/ 375 h 620"/>
                <a:gd name="T64" fmla="*/ 566 w 830"/>
                <a:gd name="T65" fmla="*/ 387 h 620"/>
                <a:gd name="T66" fmla="*/ 608 w 830"/>
                <a:gd name="T67" fmla="*/ 421 h 620"/>
                <a:gd name="T68" fmla="*/ 658 w 830"/>
                <a:gd name="T69" fmla="*/ 459 h 620"/>
                <a:gd name="T70" fmla="*/ 724 w 830"/>
                <a:gd name="T71" fmla="*/ 495 h 620"/>
                <a:gd name="T72" fmla="*/ 760 w 830"/>
                <a:gd name="T73" fmla="*/ 511 h 620"/>
                <a:gd name="T74" fmla="*/ 816 w 830"/>
                <a:gd name="T75" fmla="*/ 549 h 620"/>
                <a:gd name="T76" fmla="*/ 838 w 830"/>
                <a:gd name="T77" fmla="*/ 565 h 620"/>
                <a:gd name="T78" fmla="*/ 846 w 830"/>
                <a:gd name="T79" fmla="*/ 399 h 6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30"/>
                <a:gd name="T121" fmla="*/ 0 h 620"/>
                <a:gd name="T122" fmla="*/ 830 w 830"/>
                <a:gd name="T123" fmla="*/ 620 h 62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30" h="620">
                  <a:moveTo>
                    <a:pt x="830" y="438"/>
                  </a:moveTo>
                  <a:cubicBezTo>
                    <a:pt x="801" y="395"/>
                    <a:pt x="813" y="407"/>
                    <a:pt x="800" y="394"/>
                  </a:cubicBezTo>
                  <a:lnTo>
                    <a:pt x="770" y="368"/>
                  </a:lnTo>
                  <a:lnTo>
                    <a:pt x="722" y="354"/>
                  </a:lnTo>
                  <a:cubicBezTo>
                    <a:pt x="688" y="331"/>
                    <a:pt x="701" y="337"/>
                    <a:pt x="686" y="330"/>
                  </a:cubicBezTo>
                  <a:lnTo>
                    <a:pt x="642" y="288"/>
                  </a:lnTo>
                  <a:cubicBezTo>
                    <a:pt x="621" y="265"/>
                    <a:pt x="622" y="275"/>
                    <a:pt x="622" y="264"/>
                  </a:cubicBezTo>
                  <a:cubicBezTo>
                    <a:pt x="599" y="247"/>
                    <a:pt x="606" y="254"/>
                    <a:pt x="598" y="246"/>
                  </a:cubicBezTo>
                  <a:lnTo>
                    <a:pt x="560" y="234"/>
                  </a:lnTo>
                  <a:cubicBezTo>
                    <a:pt x="526" y="242"/>
                    <a:pt x="538" y="242"/>
                    <a:pt x="524" y="242"/>
                  </a:cubicBezTo>
                  <a:cubicBezTo>
                    <a:pt x="471" y="248"/>
                    <a:pt x="489" y="248"/>
                    <a:pt x="470" y="248"/>
                  </a:cubicBezTo>
                  <a:cubicBezTo>
                    <a:pt x="433" y="260"/>
                    <a:pt x="446" y="260"/>
                    <a:pt x="432" y="260"/>
                  </a:cubicBezTo>
                  <a:cubicBezTo>
                    <a:pt x="381" y="278"/>
                    <a:pt x="399" y="278"/>
                    <a:pt x="380" y="278"/>
                  </a:cubicBezTo>
                  <a:cubicBezTo>
                    <a:pt x="358" y="284"/>
                    <a:pt x="363" y="290"/>
                    <a:pt x="358" y="280"/>
                  </a:cubicBezTo>
                  <a:lnTo>
                    <a:pt x="292" y="210"/>
                  </a:lnTo>
                  <a:lnTo>
                    <a:pt x="264" y="184"/>
                  </a:lnTo>
                  <a:lnTo>
                    <a:pt x="238" y="166"/>
                  </a:lnTo>
                  <a:cubicBezTo>
                    <a:pt x="199" y="151"/>
                    <a:pt x="209" y="161"/>
                    <a:pt x="198" y="150"/>
                  </a:cubicBezTo>
                  <a:lnTo>
                    <a:pt x="154" y="122"/>
                  </a:lnTo>
                  <a:cubicBezTo>
                    <a:pt x="110" y="82"/>
                    <a:pt x="128" y="92"/>
                    <a:pt x="108" y="82"/>
                  </a:cubicBezTo>
                  <a:cubicBezTo>
                    <a:pt x="75" y="51"/>
                    <a:pt x="86" y="62"/>
                    <a:pt x="74" y="50"/>
                  </a:cubicBezTo>
                  <a:cubicBezTo>
                    <a:pt x="57" y="29"/>
                    <a:pt x="64" y="36"/>
                    <a:pt x="56" y="28"/>
                  </a:cubicBezTo>
                  <a:cubicBezTo>
                    <a:pt x="43" y="7"/>
                    <a:pt x="49" y="13"/>
                    <a:pt x="42" y="6"/>
                  </a:cubicBezTo>
                  <a:lnTo>
                    <a:pt x="0" y="0"/>
                  </a:lnTo>
                  <a:lnTo>
                    <a:pt x="0" y="214"/>
                  </a:lnTo>
                  <a:lnTo>
                    <a:pt x="56" y="268"/>
                  </a:lnTo>
                  <a:lnTo>
                    <a:pt x="184" y="328"/>
                  </a:lnTo>
                  <a:lnTo>
                    <a:pt x="248" y="396"/>
                  </a:lnTo>
                  <a:lnTo>
                    <a:pt x="298" y="452"/>
                  </a:lnTo>
                  <a:lnTo>
                    <a:pt x="388" y="462"/>
                  </a:lnTo>
                  <a:cubicBezTo>
                    <a:pt x="438" y="437"/>
                    <a:pt x="438" y="456"/>
                    <a:pt x="438" y="436"/>
                  </a:cubicBezTo>
                  <a:lnTo>
                    <a:pt x="488" y="412"/>
                  </a:lnTo>
                  <a:lnTo>
                    <a:pt x="556" y="424"/>
                  </a:lnTo>
                  <a:lnTo>
                    <a:pt x="596" y="462"/>
                  </a:lnTo>
                  <a:lnTo>
                    <a:pt x="646" y="504"/>
                  </a:lnTo>
                  <a:lnTo>
                    <a:pt x="710" y="542"/>
                  </a:lnTo>
                  <a:lnTo>
                    <a:pt x="746" y="560"/>
                  </a:lnTo>
                  <a:lnTo>
                    <a:pt x="800" y="602"/>
                  </a:lnTo>
                  <a:lnTo>
                    <a:pt x="822" y="620"/>
                  </a:lnTo>
                  <a:lnTo>
                    <a:pt x="830" y="438"/>
                  </a:lnTo>
                  <a:close/>
                </a:path>
              </a:pathLst>
            </a:custGeom>
            <a:gradFill rotWithShape="0">
              <a:gsLst>
                <a:gs pos="0">
                  <a:srgbClr val="F4F748">
                    <a:alpha val="57001"/>
                  </a:srgbClr>
                </a:gs>
                <a:gs pos="100000">
                  <a:srgbClr val="F4F741">
                    <a:alpha val="62999"/>
                  </a:srgbClr>
                </a:gs>
              </a:gsLst>
              <a:lin ang="18900000" scaled="1"/>
            </a:gradFill>
            <a:ln w="6350">
              <a:solidFill>
                <a:schemeClr val="tx1"/>
              </a:solidFill>
              <a:round/>
              <a:headEnd/>
              <a:tailEnd/>
            </a:ln>
          </p:spPr>
          <p:txBody>
            <a:bodyPr wrap="none" anchor="ctr"/>
            <a:lstStyle/>
            <a:p>
              <a:pPr fontAlgn="base">
                <a:spcBef>
                  <a:spcPct val="0"/>
                </a:spcBef>
                <a:spcAft>
                  <a:spcPct val="0"/>
                </a:spcAft>
              </a:pPr>
              <a:endParaRPr lang="en-US" sz="1000" b="1" smtClean="0">
                <a:solidFill>
                  <a:srgbClr val="000000"/>
                </a:solidFill>
                <a:latin typeface="CG Times" charset="0"/>
                <a:ea typeface="MS PGothic" charset="0"/>
                <a:cs typeface="MS PGothic" charset="0"/>
              </a:endParaRPr>
            </a:p>
          </p:txBody>
        </p:sp>
        <p:sp>
          <p:nvSpPr>
            <p:cNvPr id="72743" name="Freeform 45"/>
            <p:cNvSpPr>
              <a:spLocks/>
            </p:cNvSpPr>
            <p:nvPr/>
          </p:nvSpPr>
          <p:spPr bwMode="auto">
            <a:xfrm>
              <a:off x="2922" y="3056"/>
              <a:ext cx="822" cy="400"/>
            </a:xfrm>
            <a:custGeom>
              <a:avLst/>
              <a:gdLst>
                <a:gd name="T0" fmla="*/ 822 w 822"/>
                <a:gd name="T1" fmla="*/ 400 h 400"/>
                <a:gd name="T2" fmla="*/ 756 w 822"/>
                <a:gd name="T3" fmla="*/ 348 h 400"/>
                <a:gd name="T4" fmla="*/ 702 w 822"/>
                <a:gd name="T5" fmla="*/ 322 h 400"/>
                <a:gd name="T6" fmla="*/ 662 w 822"/>
                <a:gd name="T7" fmla="*/ 294 h 400"/>
                <a:gd name="T8" fmla="*/ 612 w 822"/>
                <a:gd name="T9" fmla="*/ 262 h 400"/>
                <a:gd name="T10" fmla="*/ 594 w 822"/>
                <a:gd name="T11" fmla="*/ 240 h 400"/>
                <a:gd name="T12" fmla="*/ 550 w 822"/>
                <a:gd name="T13" fmla="*/ 224 h 400"/>
                <a:gd name="T14" fmla="*/ 516 w 822"/>
                <a:gd name="T15" fmla="*/ 224 h 400"/>
                <a:gd name="T16" fmla="*/ 470 w 822"/>
                <a:gd name="T17" fmla="*/ 224 h 400"/>
                <a:gd name="T18" fmla="*/ 432 w 822"/>
                <a:gd name="T19" fmla="*/ 242 h 400"/>
                <a:gd name="T20" fmla="*/ 380 w 822"/>
                <a:gd name="T21" fmla="*/ 256 h 400"/>
                <a:gd name="T22" fmla="*/ 340 w 822"/>
                <a:gd name="T23" fmla="*/ 264 h 400"/>
                <a:gd name="T24" fmla="*/ 318 w 822"/>
                <a:gd name="T25" fmla="*/ 256 h 400"/>
                <a:gd name="T26" fmla="*/ 286 w 822"/>
                <a:gd name="T27" fmla="*/ 224 h 400"/>
                <a:gd name="T28" fmla="*/ 260 w 822"/>
                <a:gd name="T29" fmla="*/ 200 h 400"/>
                <a:gd name="T30" fmla="*/ 216 w 822"/>
                <a:gd name="T31" fmla="*/ 164 h 400"/>
                <a:gd name="T32" fmla="*/ 198 w 822"/>
                <a:gd name="T33" fmla="*/ 138 h 400"/>
                <a:gd name="T34" fmla="*/ 156 w 822"/>
                <a:gd name="T35" fmla="*/ 120 h 400"/>
                <a:gd name="T36" fmla="*/ 90 w 822"/>
                <a:gd name="T37" fmla="*/ 88 h 400"/>
                <a:gd name="T38" fmla="*/ 36 w 822"/>
                <a:gd name="T39" fmla="*/ 42 h 400"/>
                <a:gd name="T40" fmla="*/ 0 w 822"/>
                <a:gd name="T41" fmla="*/ 0 h 4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22"/>
                <a:gd name="T64" fmla="*/ 0 h 400"/>
                <a:gd name="T65" fmla="*/ 822 w 822"/>
                <a:gd name="T66" fmla="*/ 400 h 4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22" h="400">
                  <a:moveTo>
                    <a:pt x="822" y="400"/>
                  </a:moveTo>
                  <a:lnTo>
                    <a:pt x="756" y="348"/>
                  </a:lnTo>
                  <a:lnTo>
                    <a:pt x="702" y="322"/>
                  </a:lnTo>
                  <a:lnTo>
                    <a:pt x="662" y="294"/>
                  </a:lnTo>
                  <a:lnTo>
                    <a:pt x="612" y="262"/>
                  </a:lnTo>
                  <a:cubicBezTo>
                    <a:pt x="595" y="239"/>
                    <a:pt x="605" y="240"/>
                    <a:pt x="594" y="240"/>
                  </a:cubicBezTo>
                  <a:lnTo>
                    <a:pt x="550" y="224"/>
                  </a:lnTo>
                  <a:cubicBezTo>
                    <a:pt x="538" y="224"/>
                    <a:pt x="527" y="224"/>
                    <a:pt x="516" y="224"/>
                  </a:cubicBezTo>
                  <a:lnTo>
                    <a:pt x="470" y="224"/>
                  </a:lnTo>
                  <a:cubicBezTo>
                    <a:pt x="433" y="242"/>
                    <a:pt x="447" y="242"/>
                    <a:pt x="432" y="242"/>
                  </a:cubicBezTo>
                  <a:lnTo>
                    <a:pt x="380" y="256"/>
                  </a:lnTo>
                  <a:lnTo>
                    <a:pt x="340" y="264"/>
                  </a:lnTo>
                  <a:lnTo>
                    <a:pt x="318" y="256"/>
                  </a:lnTo>
                  <a:lnTo>
                    <a:pt x="286" y="224"/>
                  </a:lnTo>
                  <a:cubicBezTo>
                    <a:pt x="259" y="201"/>
                    <a:pt x="260" y="213"/>
                    <a:pt x="260" y="200"/>
                  </a:cubicBezTo>
                  <a:cubicBezTo>
                    <a:pt x="215" y="165"/>
                    <a:pt x="216" y="184"/>
                    <a:pt x="216" y="164"/>
                  </a:cubicBezTo>
                  <a:lnTo>
                    <a:pt x="198" y="138"/>
                  </a:lnTo>
                  <a:lnTo>
                    <a:pt x="156" y="120"/>
                  </a:lnTo>
                  <a:lnTo>
                    <a:pt x="90" y="88"/>
                  </a:lnTo>
                  <a:lnTo>
                    <a:pt x="36" y="42"/>
                  </a:lnTo>
                  <a:lnTo>
                    <a:pt x="0" y="0"/>
                  </a:lnTo>
                </a:path>
              </a:pathLst>
            </a:custGeom>
            <a:noFill/>
            <a:ln w="28575">
              <a:solidFill>
                <a:srgbClr val="D94F5E"/>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1000" b="1" smtClean="0">
                <a:solidFill>
                  <a:srgbClr val="000000"/>
                </a:solidFill>
                <a:latin typeface="CG Times" charset="0"/>
                <a:ea typeface="MS PGothic" charset="0"/>
                <a:cs typeface="MS PGothic" charset="0"/>
              </a:endParaRPr>
            </a:p>
          </p:txBody>
        </p:sp>
      </p:grpSp>
      <p:sp>
        <p:nvSpPr>
          <p:cNvPr id="72739" name="Rectangle 46"/>
          <p:cNvSpPr>
            <a:spLocks noChangeArrowheads="1"/>
          </p:cNvSpPr>
          <p:nvPr/>
        </p:nvSpPr>
        <p:spPr bwMode="auto">
          <a:xfrm>
            <a:off x="5470525" y="1322388"/>
            <a:ext cx="1449388" cy="11493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1000" b="1" smtClean="0">
              <a:solidFill>
                <a:srgbClr val="000000"/>
              </a:solidFill>
              <a:latin typeface="Trebuchet MS" charset="0"/>
              <a:ea typeface="MS PGothic" charset="0"/>
              <a:cs typeface="Trebuchet MS" charset="0"/>
            </a:endParaRPr>
          </a:p>
        </p:txBody>
      </p:sp>
      <p:sp>
        <p:nvSpPr>
          <p:cNvPr id="72740" name="Text Box 47"/>
          <p:cNvSpPr txBox="1">
            <a:spLocks noChangeArrowheads="1"/>
          </p:cNvSpPr>
          <p:nvPr/>
        </p:nvSpPr>
        <p:spPr bwMode="auto">
          <a:xfrm>
            <a:off x="152400" y="1693863"/>
            <a:ext cx="5210175"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b="1">
                <a:solidFill>
                  <a:schemeClr val="tx1"/>
                </a:solidFill>
                <a:latin typeface="CG Times" charset="0"/>
                <a:ea typeface="MS PGothic" charset="0"/>
                <a:cs typeface="MS PGothic" charset="0"/>
              </a:defRPr>
            </a:lvl1pPr>
            <a:lvl2pPr marL="742950" indent="-285750" eaLnBrk="0" hangingPunct="0">
              <a:defRPr sz="1000" b="1">
                <a:solidFill>
                  <a:schemeClr val="tx1"/>
                </a:solidFill>
                <a:latin typeface="CG Times" charset="0"/>
                <a:ea typeface="MS PGothic" charset="0"/>
                <a:cs typeface="MS PGothic" charset="0"/>
              </a:defRPr>
            </a:lvl2pPr>
            <a:lvl3pPr marL="1143000" indent="-228600" eaLnBrk="0" hangingPunct="0">
              <a:defRPr sz="1000" b="1">
                <a:solidFill>
                  <a:schemeClr val="tx1"/>
                </a:solidFill>
                <a:latin typeface="CG Times" charset="0"/>
                <a:ea typeface="MS PGothic" charset="0"/>
                <a:cs typeface="MS PGothic" charset="0"/>
              </a:defRPr>
            </a:lvl3pPr>
            <a:lvl4pPr marL="1600200" indent="-228600" eaLnBrk="0" hangingPunct="0">
              <a:defRPr sz="1000" b="1">
                <a:solidFill>
                  <a:schemeClr val="tx1"/>
                </a:solidFill>
                <a:latin typeface="CG Times" charset="0"/>
                <a:ea typeface="MS PGothic" charset="0"/>
                <a:cs typeface="MS PGothic" charset="0"/>
              </a:defRPr>
            </a:lvl4pPr>
            <a:lvl5pPr marL="2057400" indent="-228600" eaLnBrk="0" hangingPunct="0">
              <a:defRPr sz="10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0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0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0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000" b="1">
                <a:solidFill>
                  <a:schemeClr val="tx1"/>
                </a:solidFill>
                <a:latin typeface="CG Times" charset="0"/>
                <a:ea typeface="MS PGothic" charset="0"/>
                <a:cs typeface="MS PGothic" charset="0"/>
              </a:defRPr>
            </a:lvl9pPr>
          </a:lstStyle>
          <a:p>
            <a:pPr eaLnBrk="1" fontAlgn="base" hangingPunct="1">
              <a:spcBef>
                <a:spcPct val="0"/>
              </a:spcBef>
              <a:spcAft>
                <a:spcPct val="0"/>
              </a:spcAft>
            </a:pPr>
            <a:r>
              <a:rPr lang="en-US" sz="1800" smtClean="0">
                <a:solidFill>
                  <a:srgbClr val="000000"/>
                </a:solidFill>
                <a:latin typeface="Candara"/>
                <a:ea typeface="ＭＳ Ｐゴシック" charset="0"/>
                <a:cs typeface="Candara"/>
              </a:rPr>
              <a:t>WCS = Web Coverage Service</a:t>
            </a:r>
          </a:p>
          <a:p>
            <a:pPr eaLnBrk="1" fontAlgn="base" hangingPunct="1">
              <a:spcBef>
                <a:spcPct val="0"/>
              </a:spcBef>
              <a:spcAft>
                <a:spcPct val="0"/>
              </a:spcAft>
            </a:pPr>
            <a:r>
              <a:rPr lang="en-US" sz="1800" smtClean="0">
                <a:solidFill>
                  <a:srgbClr val="000000"/>
                </a:solidFill>
                <a:latin typeface="Candara"/>
                <a:ea typeface="ＭＳ Ｐゴシック" charset="0"/>
                <a:cs typeface="Candara"/>
              </a:rPr>
              <a:t>WCTS = Web Coordinate Transform. Serv.</a:t>
            </a:r>
          </a:p>
          <a:p>
            <a:pPr eaLnBrk="1" fontAlgn="base" hangingPunct="1">
              <a:spcBef>
                <a:spcPct val="0"/>
              </a:spcBef>
              <a:spcAft>
                <a:spcPct val="0"/>
              </a:spcAft>
            </a:pPr>
            <a:r>
              <a:rPr lang="en-US" sz="1800" smtClean="0">
                <a:solidFill>
                  <a:srgbClr val="000000"/>
                </a:solidFill>
                <a:latin typeface="Candara"/>
                <a:ea typeface="ＭＳ Ｐゴシック" charset="0"/>
                <a:cs typeface="Candara"/>
              </a:rPr>
              <a:t>WPS = Web Processing Service</a:t>
            </a:r>
            <a:endParaRPr lang="en-US" sz="700" smtClean="0">
              <a:solidFill>
                <a:srgbClr val="000000"/>
              </a:solidFill>
              <a:latin typeface="Candara"/>
              <a:ea typeface="ＭＳ Ｐゴシック" charset="0"/>
              <a:cs typeface="Candara"/>
            </a:endParaRPr>
          </a:p>
        </p:txBody>
      </p:sp>
      <p:sp>
        <p:nvSpPr>
          <p:cNvPr id="72741" name="Text Box 18"/>
          <p:cNvSpPr txBox="1">
            <a:spLocks noChangeArrowheads="1"/>
          </p:cNvSpPr>
          <p:nvPr/>
        </p:nvSpPr>
        <p:spPr bwMode="auto">
          <a:xfrm>
            <a:off x="5715000" y="923925"/>
            <a:ext cx="34877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b="1">
                <a:solidFill>
                  <a:schemeClr val="tx1"/>
                </a:solidFill>
                <a:latin typeface="CG Times" charset="0"/>
                <a:ea typeface="MS PGothic" charset="0"/>
                <a:cs typeface="MS PGothic" charset="0"/>
              </a:defRPr>
            </a:lvl1pPr>
            <a:lvl2pPr marL="742950" indent="-285750" eaLnBrk="0" hangingPunct="0">
              <a:defRPr sz="1000" b="1">
                <a:solidFill>
                  <a:schemeClr val="tx1"/>
                </a:solidFill>
                <a:latin typeface="CG Times" charset="0"/>
                <a:ea typeface="MS PGothic" charset="0"/>
                <a:cs typeface="MS PGothic" charset="0"/>
              </a:defRPr>
            </a:lvl2pPr>
            <a:lvl3pPr marL="1143000" indent="-228600" eaLnBrk="0" hangingPunct="0">
              <a:defRPr sz="1000" b="1">
                <a:solidFill>
                  <a:schemeClr val="tx1"/>
                </a:solidFill>
                <a:latin typeface="CG Times" charset="0"/>
                <a:ea typeface="MS PGothic" charset="0"/>
                <a:cs typeface="MS PGothic" charset="0"/>
              </a:defRPr>
            </a:lvl3pPr>
            <a:lvl4pPr marL="1600200" indent="-228600" eaLnBrk="0" hangingPunct="0">
              <a:defRPr sz="1000" b="1">
                <a:solidFill>
                  <a:schemeClr val="tx1"/>
                </a:solidFill>
                <a:latin typeface="CG Times" charset="0"/>
                <a:ea typeface="MS PGothic" charset="0"/>
                <a:cs typeface="MS PGothic" charset="0"/>
              </a:defRPr>
            </a:lvl4pPr>
            <a:lvl5pPr marL="2057400" indent="-228600" eaLnBrk="0" hangingPunct="0">
              <a:defRPr sz="10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0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0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0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000" b="1">
                <a:solidFill>
                  <a:schemeClr val="tx1"/>
                </a:solidFill>
                <a:latin typeface="CG Times" charset="0"/>
                <a:ea typeface="MS PGothic" charset="0"/>
                <a:cs typeface="MS PGothic" charset="0"/>
              </a:defRPr>
            </a:lvl9pPr>
          </a:lstStyle>
          <a:p>
            <a:pPr algn="r" eaLnBrk="1" fontAlgn="base" hangingPunct="1">
              <a:spcBef>
                <a:spcPct val="0"/>
              </a:spcBef>
              <a:spcAft>
                <a:spcPct val="0"/>
              </a:spcAft>
            </a:pPr>
            <a:r>
              <a:rPr lang="en-US" sz="1400" smtClean="0">
                <a:solidFill>
                  <a:srgbClr val="000000"/>
                </a:solidFill>
                <a:latin typeface="Candara"/>
                <a:ea typeface="ＭＳ Ｐゴシック" charset="0"/>
                <a:cs typeface="Candara"/>
              </a:rPr>
              <a:t>Scenario: Tracking spread of wildfire and proximity to highway</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90967"/>
                                        </p:tgtEl>
                                        <p:attrNameLst>
                                          <p:attrName>style.visibility</p:attrName>
                                        </p:attrNameLst>
                                      </p:cBhvr>
                                      <p:to>
                                        <p:strVal val="visible"/>
                                      </p:to>
                                    </p:set>
                                    <p:animEffect transition="in" filter="wipe(left)">
                                      <p:cBhvr>
                                        <p:cTn id="7" dur="500"/>
                                        <p:tgtEl>
                                          <p:spTgt spid="149096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490971"/>
                                        </p:tgtEl>
                                        <p:attrNameLst>
                                          <p:attrName>style.visibility</p:attrName>
                                        </p:attrNameLst>
                                      </p:cBhvr>
                                      <p:to>
                                        <p:strVal val="visible"/>
                                      </p:to>
                                    </p:set>
                                    <p:animEffect transition="in" filter="dissolve">
                                      <p:cBhvr>
                                        <p:cTn id="11" dur="500"/>
                                        <p:tgtEl>
                                          <p:spTgt spid="1490971"/>
                                        </p:tgtEl>
                                      </p:cBhvr>
                                    </p:animEffect>
                                  </p:childTnLst>
                                </p:cTn>
                              </p:par>
                            </p:childTnLst>
                          </p:cTn>
                        </p:par>
                      </p:childTnLst>
                    </p:cTn>
                  </p:par>
                  <p:par>
                    <p:cTn id="12" fill="hold">
                      <p:stCondLst>
                        <p:cond delay="indefinite"/>
                      </p:stCondLst>
                      <p:childTnLst>
                        <p:par>
                          <p:cTn id="13" fill="hold" nodeType="after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0968"/>
                                        </p:tgtEl>
                                        <p:attrNameLst>
                                          <p:attrName>style.visibility</p:attrName>
                                        </p:attrNameLst>
                                      </p:cBhvr>
                                      <p:to>
                                        <p:strVal val="visible"/>
                                      </p:to>
                                    </p:set>
                                    <p:animEffect transition="in" filter="wipe(left)">
                                      <p:cBhvr>
                                        <p:cTn id="16" dur="500"/>
                                        <p:tgtEl>
                                          <p:spTgt spid="1490968"/>
                                        </p:tgtEl>
                                      </p:cBhvr>
                                    </p:animEffect>
                                  </p:childTnLst>
                                </p:cTn>
                              </p:par>
                            </p:childTnLst>
                          </p:cTn>
                        </p:par>
                        <p:par>
                          <p:cTn id="17" fill="hold" nodeType="afterGroup">
                            <p:stCondLst>
                              <p:cond delay="500"/>
                            </p:stCondLst>
                            <p:childTnLst>
                              <p:par>
                                <p:cTn id="18" presetID="9"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childTnLst>
                          </p:cTn>
                        </p:par>
                      </p:childTnLst>
                    </p:cTn>
                  </p:par>
                  <p:par>
                    <p:cTn id="21" fill="hold">
                      <p:stCondLst>
                        <p:cond delay="indefinite"/>
                      </p:stCondLst>
                      <p:childTnLst>
                        <p:par>
                          <p:cTn id="22" fill="hold" nodeType="after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90969"/>
                                        </p:tgtEl>
                                        <p:attrNameLst>
                                          <p:attrName>style.visibility</p:attrName>
                                        </p:attrNameLst>
                                      </p:cBhvr>
                                      <p:to>
                                        <p:strVal val="visible"/>
                                      </p:to>
                                    </p:set>
                                    <p:animEffect transition="in" filter="wipe(down)">
                                      <p:cBhvr>
                                        <p:cTn id="25" dur="500"/>
                                        <p:tgtEl>
                                          <p:spTgt spid="1490969"/>
                                        </p:tgtEl>
                                      </p:cBhvr>
                                    </p:animEffect>
                                  </p:childTnLst>
                                </p:cTn>
                              </p:par>
                            </p:childTnLst>
                          </p:cTn>
                        </p:par>
                        <p:par>
                          <p:cTn id="26" fill="hold" nodeType="afterGroup">
                            <p:stCondLst>
                              <p:cond delay="500"/>
                            </p:stCondLst>
                            <p:childTnLst>
                              <p:par>
                                <p:cTn id="27" presetID="1" presetClass="entr" presetSubtype="0" fill="hold" nodeType="afterEffect">
                                  <p:stCondLst>
                                    <p:cond delay="0"/>
                                  </p:stCondLst>
                                  <p:childTnLst>
                                    <p:set>
                                      <p:cBhvr>
                                        <p:cTn id="28" dur="1" fill="hold">
                                          <p:stCondLst>
                                            <p:cond delay="499"/>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2732"/>
                                        </p:tgtEl>
                                        <p:attrNameLst>
                                          <p:attrName>style.visibility</p:attrName>
                                        </p:attrNameLst>
                                      </p:cBhvr>
                                      <p:to>
                                        <p:strVal val="visible"/>
                                      </p:to>
                                    </p:set>
                                    <p:animEffect transition="in" filter="fade">
                                      <p:cBhvr>
                                        <p:cTn id="33" dur="500"/>
                                        <p:tgtEl>
                                          <p:spTgt spid="72732"/>
                                        </p:tgtEl>
                                      </p:cBhvr>
                                    </p:animEffect>
                                  </p:childTnLst>
                                </p:cTn>
                              </p:par>
                            </p:childTnLst>
                          </p:cTn>
                        </p:par>
                        <p:par>
                          <p:cTn id="34" fill="hold">
                            <p:stCondLst>
                              <p:cond delay="500"/>
                            </p:stCondLst>
                            <p:childTnLst>
                              <p:par>
                                <p:cTn id="35" presetID="22" presetClass="entr" presetSubtype="4" fill="hold" grpId="0" nodeType="afterEffect">
                                  <p:stCondLst>
                                    <p:cond delay="0"/>
                                  </p:stCondLst>
                                  <p:childTnLst>
                                    <p:set>
                                      <p:cBhvr>
                                        <p:cTn id="36" dur="1" fill="hold">
                                          <p:stCondLst>
                                            <p:cond delay="0"/>
                                          </p:stCondLst>
                                        </p:cTn>
                                        <p:tgtEl>
                                          <p:spTgt spid="1490979"/>
                                        </p:tgtEl>
                                        <p:attrNameLst>
                                          <p:attrName>style.visibility</p:attrName>
                                        </p:attrNameLst>
                                      </p:cBhvr>
                                      <p:to>
                                        <p:strVal val="visible"/>
                                      </p:to>
                                    </p:set>
                                    <p:animEffect transition="in" filter="wipe(down)">
                                      <p:cBhvr>
                                        <p:cTn id="37" dur="500"/>
                                        <p:tgtEl>
                                          <p:spTgt spid="1490979"/>
                                        </p:tgtEl>
                                      </p:cBhvr>
                                    </p:animEffect>
                                  </p:childTnLst>
                                </p:cTn>
                              </p:par>
                            </p:childTnLst>
                          </p:cTn>
                        </p:par>
                        <p:par>
                          <p:cTn id="38" fill="hold">
                            <p:stCondLst>
                              <p:cond delay="1000"/>
                            </p:stCondLst>
                            <p:childTnLst>
                              <p:par>
                                <p:cTn id="39" presetID="1" presetClass="entr" presetSubtype="0" fill="hold" nodeType="afterEffect">
                                  <p:stCondLst>
                                    <p:cond delay="0"/>
                                  </p:stCondLst>
                                  <p:childTnLst>
                                    <p:set>
                                      <p:cBhvr>
                                        <p:cTn id="40"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0967" grpId="0" animBg="1"/>
      <p:bldP spid="1490968" grpId="0" animBg="1"/>
      <p:bldP spid="1490969" grpId="0" animBg="1"/>
      <p:bldP spid="1490979"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5648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2585675">
            <a:off x="3559175" y="3552825"/>
            <a:ext cx="51562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483" name="Text Box 3"/>
          <p:cNvSpPr txBox="1">
            <a:spLocks noChangeArrowheads="1"/>
          </p:cNvSpPr>
          <p:nvPr/>
        </p:nvSpPr>
        <p:spPr bwMode="auto">
          <a:xfrm>
            <a:off x="7086600" y="3532188"/>
            <a:ext cx="1720850" cy="120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cs typeface="ＭＳ Ｐゴシック" charset="0"/>
              </a:defRPr>
            </a:lvl1pPr>
            <a:lvl2pPr marL="37931725" indent="-37474525"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9pPr>
          </a:lstStyle>
          <a:p>
            <a:pPr algn="r">
              <a:buClr>
                <a:srgbClr val="000000"/>
              </a:buClr>
              <a:buSzPct val="100000"/>
              <a:buFont typeface="Trebuchet MS" charset="0"/>
              <a:buNone/>
            </a:pPr>
            <a:r>
              <a:rPr lang="en-GB" sz="2400">
                <a:solidFill>
                  <a:srgbClr val="000000"/>
                </a:solidFill>
                <a:latin typeface="Candara"/>
                <a:cs typeface="Candara"/>
              </a:rPr>
              <a:t>Multiple</a:t>
            </a:r>
          </a:p>
          <a:p>
            <a:pPr algn="r">
              <a:buClr>
                <a:srgbClr val="000000"/>
              </a:buClr>
              <a:buSzPct val="100000"/>
              <a:buFont typeface="Trebuchet MS" charset="0"/>
              <a:buNone/>
            </a:pPr>
            <a:r>
              <a:rPr lang="en-GB" sz="2400">
                <a:solidFill>
                  <a:srgbClr val="000000"/>
                </a:solidFill>
                <a:latin typeface="Candara"/>
                <a:cs typeface="Candara"/>
              </a:rPr>
              <a:t>overlaid maps</a:t>
            </a:r>
          </a:p>
        </p:txBody>
      </p:sp>
      <p:grpSp>
        <p:nvGrpSpPr>
          <p:cNvPr id="2" name="Group 4"/>
          <p:cNvGrpSpPr>
            <a:grpSpLocks/>
          </p:cNvGrpSpPr>
          <p:nvPr/>
        </p:nvGrpSpPr>
        <p:grpSpPr bwMode="auto">
          <a:xfrm>
            <a:off x="5930900" y="4506913"/>
            <a:ext cx="1814513" cy="1201737"/>
            <a:chOff x="3736" y="2839"/>
            <a:chExt cx="1143" cy="757"/>
          </a:xfrm>
        </p:grpSpPr>
        <p:pic>
          <p:nvPicPr>
            <p:cNvPr id="47177"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736" y="2839"/>
              <a:ext cx="1142" cy="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7178" name="Rectangle 6"/>
            <p:cNvSpPr>
              <a:spLocks noChangeArrowheads="1"/>
            </p:cNvSpPr>
            <p:nvPr/>
          </p:nvSpPr>
          <p:spPr bwMode="auto">
            <a:xfrm>
              <a:off x="3736" y="2839"/>
              <a:ext cx="1144" cy="75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pic>
        <p:nvPicPr>
          <p:cNvPr id="1556487" name="Picture 7"/>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868988" y="4475163"/>
            <a:ext cx="185102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7110" name="AutoShape 8"/>
          <p:cNvSpPr>
            <a:spLocks noChangeArrowheads="1"/>
          </p:cNvSpPr>
          <p:nvPr/>
        </p:nvSpPr>
        <p:spPr bwMode="auto">
          <a:xfrm>
            <a:off x="1066800" y="1350963"/>
            <a:ext cx="7494588" cy="2735262"/>
          </a:xfrm>
          <a:prstGeom prst="cloudCallout">
            <a:avLst>
              <a:gd name="adj1" fmla="val -43750"/>
              <a:gd name="adj2" fmla="val 70000"/>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7111" name="Picture 9"/>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201738" y="2298700"/>
            <a:ext cx="94615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7112" name="Picture 10"/>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367213" y="1579563"/>
            <a:ext cx="94615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7113" name="Picture 11"/>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223000" y="1522413"/>
            <a:ext cx="100647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47114" name="Group 12"/>
          <p:cNvGrpSpPr>
            <a:grpSpLocks/>
          </p:cNvGrpSpPr>
          <p:nvPr/>
        </p:nvGrpSpPr>
        <p:grpSpPr bwMode="auto">
          <a:xfrm>
            <a:off x="6635750" y="1123950"/>
            <a:ext cx="1236663" cy="795338"/>
            <a:chOff x="4180" y="708"/>
            <a:chExt cx="779" cy="501"/>
          </a:xfrm>
        </p:grpSpPr>
        <p:pic>
          <p:nvPicPr>
            <p:cNvPr id="47175" name="Picture 13"/>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180" y="721"/>
              <a:ext cx="780"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7176" name="Rectangle 14"/>
            <p:cNvSpPr>
              <a:spLocks noChangeArrowheads="1"/>
            </p:cNvSpPr>
            <p:nvPr/>
          </p:nvSpPr>
          <p:spPr bwMode="auto">
            <a:xfrm>
              <a:off x="4180" y="708"/>
              <a:ext cx="779" cy="490"/>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556495" name="Line 15"/>
          <p:cNvSpPr>
            <a:spLocks noChangeShapeType="1"/>
          </p:cNvSpPr>
          <p:nvPr/>
        </p:nvSpPr>
        <p:spPr bwMode="auto">
          <a:xfrm>
            <a:off x="2305050" y="3060700"/>
            <a:ext cx="2922588" cy="1585913"/>
          </a:xfrm>
          <a:prstGeom prst="line">
            <a:avLst/>
          </a:prstGeom>
          <a:noFill/>
          <a:ln w="7632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56496" name="Line 16"/>
          <p:cNvSpPr>
            <a:spLocks noChangeShapeType="1"/>
          </p:cNvSpPr>
          <p:nvPr/>
        </p:nvSpPr>
        <p:spPr bwMode="auto">
          <a:xfrm>
            <a:off x="3679825" y="2605088"/>
            <a:ext cx="1971675" cy="1504950"/>
          </a:xfrm>
          <a:prstGeom prst="line">
            <a:avLst/>
          </a:prstGeom>
          <a:noFill/>
          <a:ln w="7632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56497" name="Line 17"/>
          <p:cNvSpPr>
            <a:spLocks noChangeShapeType="1"/>
          </p:cNvSpPr>
          <p:nvPr/>
        </p:nvSpPr>
        <p:spPr bwMode="auto">
          <a:xfrm>
            <a:off x="5192713" y="2547938"/>
            <a:ext cx="823912" cy="1141412"/>
          </a:xfrm>
          <a:prstGeom prst="line">
            <a:avLst/>
          </a:prstGeom>
          <a:noFill/>
          <a:ln w="7632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47118" name="Group 18"/>
          <p:cNvGrpSpPr>
            <a:grpSpLocks/>
          </p:cNvGrpSpPr>
          <p:nvPr/>
        </p:nvGrpSpPr>
        <p:grpSpPr bwMode="auto">
          <a:xfrm>
            <a:off x="2786063" y="1066800"/>
            <a:ext cx="1373187" cy="1479550"/>
            <a:chOff x="1755" y="672"/>
            <a:chExt cx="865" cy="932"/>
          </a:xfrm>
        </p:grpSpPr>
        <p:pic>
          <p:nvPicPr>
            <p:cNvPr id="47171" name="Picture 19"/>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755" y="1031"/>
              <a:ext cx="596"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47172" name="Group 20"/>
            <p:cNvGrpSpPr>
              <a:grpSpLocks/>
            </p:cNvGrpSpPr>
            <p:nvPr/>
          </p:nvGrpSpPr>
          <p:grpSpPr bwMode="auto">
            <a:xfrm>
              <a:off x="1885" y="672"/>
              <a:ext cx="735" cy="466"/>
              <a:chOff x="1885" y="672"/>
              <a:chExt cx="735" cy="466"/>
            </a:xfrm>
          </p:grpSpPr>
          <p:pic>
            <p:nvPicPr>
              <p:cNvPr id="47173" name="Picture 21"/>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885" y="672"/>
                <a:ext cx="736"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7174" name="Rectangle 22"/>
              <p:cNvSpPr>
                <a:spLocks noChangeArrowheads="1"/>
              </p:cNvSpPr>
              <p:nvPr/>
            </p:nvSpPr>
            <p:spPr bwMode="auto">
              <a:xfrm>
                <a:off x="1885" y="672"/>
                <a:ext cx="735" cy="467"/>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47119" name="Group 23"/>
          <p:cNvGrpSpPr>
            <a:grpSpLocks/>
          </p:cNvGrpSpPr>
          <p:nvPr/>
        </p:nvGrpSpPr>
        <p:grpSpPr bwMode="auto">
          <a:xfrm>
            <a:off x="4779963" y="1066800"/>
            <a:ext cx="1098550" cy="682625"/>
            <a:chOff x="3011" y="672"/>
            <a:chExt cx="692" cy="430"/>
          </a:xfrm>
        </p:grpSpPr>
        <p:pic>
          <p:nvPicPr>
            <p:cNvPr id="47169" name="Picture 24"/>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011" y="672"/>
              <a:ext cx="692"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7170" name="Rectangle 25"/>
            <p:cNvSpPr>
              <a:spLocks noChangeArrowheads="1"/>
            </p:cNvSpPr>
            <p:nvPr/>
          </p:nvSpPr>
          <p:spPr bwMode="auto">
            <a:xfrm>
              <a:off x="3011" y="672"/>
              <a:ext cx="693" cy="429"/>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556506" name="Line 26"/>
          <p:cNvSpPr>
            <a:spLocks noChangeShapeType="1"/>
          </p:cNvSpPr>
          <p:nvPr/>
        </p:nvSpPr>
        <p:spPr bwMode="auto">
          <a:xfrm>
            <a:off x="6453188" y="2501900"/>
            <a:ext cx="79375" cy="638175"/>
          </a:xfrm>
          <a:prstGeom prst="line">
            <a:avLst/>
          </a:prstGeom>
          <a:noFill/>
          <a:ln w="7632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47121" name="Picture 27"/>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373438" y="5264150"/>
            <a:ext cx="971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556508" name="Text Box 28"/>
          <p:cNvSpPr txBox="1">
            <a:spLocks noChangeArrowheads="1"/>
          </p:cNvSpPr>
          <p:nvPr/>
        </p:nvSpPr>
        <p:spPr bwMode="auto">
          <a:xfrm>
            <a:off x="893763" y="4719638"/>
            <a:ext cx="1839664"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cs typeface="ＭＳ Ｐゴシック" charset="0"/>
              </a:defRPr>
            </a:lvl1pPr>
            <a:lvl2pPr marL="37931725" indent="-37474525"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9pPr>
          </a:lstStyle>
          <a:p>
            <a:pPr>
              <a:buClr>
                <a:srgbClr val="000000"/>
              </a:buClr>
              <a:buSzPct val="100000"/>
              <a:buFont typeface="Trebuchet MS" charset="0"/>
              <a:buNone/>
            </a:pPr>
            <a:r>
              <a:rPr lang="en-GB" sz="2400" dirty="0">
                <a:solidFill>
                  <a:srgbClr val="000000"/>
                </a:solidFill>
                <a:latin typeface="Candara"/>
                <a:cs typeface="Candara"/>
              </a:rPr>
              <a:t>One </a:t>
            </a:r>
            <a:r>
              <a:rPr lang="en-GB" sz="2400" u="sng" dirty="0" err="1">
                <a:solidFill>
                  <a:srgbClr val="000000"/>
                </a:solidFill>
                <a:latin typeface="Candara"/>
                <a:cs typeface="Candara"/>
              </a:rPr>
              <a:t>GetMap</a:t>
            </a:r>
            <a:endParaRPr lang="en-GB" sz="2400" u="sng" dirty="0">
              <a:solidFill>
                <a:srgbClr val="000000"/>
              </a:solidFill>
              <a:latin typeface="Candara"/>
              <a:cs typeface="Candara"/>
            </a:endParaRPr>
          </a:p>
          <a:p>
            <a:pPr>
              <a:buClr>
                <a:srgbClr val="000000"/>
              </a:buClr>
              <a:buSzPct val="100000"/>
              <a:buFont typeface="Trebuchet MS" charset="0"/>
              <a:buNone/>
            </a:pPr>
            <a:r>
              <a:rPr lang="en-GB" sz="2400" dirty="0">
                <a:solidFill>
                  <a:srgbClr val="000000"/>
                </a:solidFill>
                <a:latin typeface="Candara"/>
                <a:cs typeface="Candara"/>
              </a:rPr>
              <a:t>request:</a:t>
            </a:r>
          </a:p>
        </p:txBody>
      </p:sp>
      <p:pic>
        <p:nvPicPr>
          <p:cNvPr id="47123" name="Picture 29"/>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6256338" y="4946650"/>
            <a:ext cx="2430462"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7124" name="Text Box 30"/>
          <p:cNvSpPr txBox="1">
            <a:spLocks noChangeArrowheads="1"/>
          </p:cNvSpPr>
          <p:nvPr/>
        </p:nvSpPr>
        <p:spPr bwMode="auto">
          <a:xfrm>
            <a:off x="304800" y="228600"/>
            <a:ext cx="8610600"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cs typeface="ＭＳ Ｐゴシック" charset="0"/>
              </a:defRPr>
            </a:lvl1pPr>
            <a:lvl2pPr marL="37931725" indent="-37474525"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9pPr>
          </a:lstStyle>
          <a:p>
            <a:pPr algn="ctr">
              <a:buClr>
                <a:srgbClr val="000000"/>
              </a:buClr>
              <a:buSzPct val="100000"/>
              <a:buFont typeface="Trebuchet MS" charset="0"/>
              <a:buNone/>
            </a:pPr>
            <a:r>
              <a:rPr lang="en-GB" sz="3200" dirty="0">
                <a:solidFill>
                  <a:srgbClr val="000000"/>
                </a:solidFill>
                <a:effectLst>
                  <a:outerShdw blurRad="101600" dist="63500" dir="2700000" algn="tl" rotWithShape="0">
                    <a:prstClr val="black">
                      <a:alpha val="75000"/>
                    </a:prstClr>
                  </a:outerShdw>
                </a:effectLst>
                <a:latin typeface="Candara"/>
                <a:ea typeface="+mj-ea"/>
                <a:cs typeface="Candara"/>
              </a:rPr>
              <a:t>Web</a:t>
            </a:r>
            <a:r>
              <a:rPr lang="en-GB" sz="3200" dirty="0">
                <a:solidFill>
                  <a:srgbClr val="000000"/>
                </a:solidFill>
                <a:latin typeface="Candara"/>
                <a:cs typeface="Candara"/>
              </a:rPr>
              <a:t> </a:t>
            </a:r>
            <a:r>
              <a:rPr lang="en-GB" sz="3200" dirty="0">
                <a:solidFill>
                  <a:srgbClr val="000000"/>
                </a:solidFill>
                <a:effectLst>
                  <a:outerShdw blurRad="101600" dist="63500" dir="2700000" algn="tl" rotWithShape="0">
                    <a:prstClr val="black">
                      <a:alpha val="75000"/>
                    </a:prstClr>
                  </a:outerShdw>
                </a:effectLst>
                <a:latin typeface="Candara"/>
                <a:ea typeface="+mj-ea"/>
                <a:cs typeface="Candara"/>
              </a:rPr>
              <a:t>Map Service (WMS) can get multiple maps</a:t>
            </a:r>
          </a:p>
        </p:txBody>
      </p:sp>
      <p:sp>
        <p:nvSpPr>
          <p:cNvPr id="47125" name="Text Box 31"/>
          <p:cNvSpPr txBox="1">
            <a:spLocks noChangeArrowheads="1"/>
          </p:cNvSpPr>
          <p:nvPr/>
        </p:nvSpPr>
        <p:spPr bwMode="auto">
          <a:xfrm>
            <a:off x="6884988" y="1527175"/>
            <a:ext cx="7159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cs typeface="ＭＳ Ｐゴシック" charset="0"/>
              </a:defRPr>
            </a:lvl1pPr>
            <a:lvl2pPr marL="37931725" indent="-37474525"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9pPr>
          </a:lstStyle>
          <a:p>
            <a:pPr eaLnBrk="1" hangingPunct="1">
              <a:buClr>
                <a:srgbClr val="000000"/>
              </a:buClr>
              <a:buSzPct val="100000"/>
              <a:buFont typeface="Arial" charset="0"/>
              <a:buNone/>
            </a:pPr>
            <a:r>
              <a:rPr lang="en-GB" sz="1600" baseline="-25000">
                <a:solidFill>
                  <a:srgbClr val="000000"/>
                </a:solidFill>
                <a:latin typeface="Arial" charset="0"/>
                <a:cs typeface="Lucida Sans Unicode" charset="0"/>
              </a:rPr>
              <a:t>Borders</a:t>
            </a:r>
          </a:p>
        </p:txBody>
      </p:sp>
      <p:sp>
        <p:nvSpPr>
          <p:cNvPr id="47126" name="Text Box 32"/>
          <p:cNvSpPr txBox="1">
            <a:spLocks noChangeArrowheads="1"/>
          </p:cNvSpPr>
          <p:nvPr/>
        </p:nvSpPr>
        <p:spPr bwMode="auto">
          <a:xfrm>
            <a:off x="3198813" y="1447800"/>
            <a:ext cx="80168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cs typeface="ＭＳ Ｐゴシック" charset="0"/>
              </a:defRPr>
            </a:lvl1pPr>
            <a:lvl2pPr marL="37931725" indent="-37474525"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9pPr>
          </a:lstStyle>
          <a:p>
            <a:pPr eaLnBrk="1" hangingPunct="1">
              <a:buClr>
                <a:srgbClr val="000000"/>
              </a:buClr>
              <a:buSzPct val="100000"/>
              <a:buFont typeface="Arial" charset="0"/>
              <a:buNone/>
            </a:pPr>
            <a:r>
              <a:rPr lang="en-GB" sz="1600" baseline="-25000">
                <a:solidFill>
                  <a:srgbClr val="000000"/>
                </a:solidFill>
                <a:latin typeface="Arial" charset="0"/>
                <a:cs typeface="Lucida Sans Unicode" charset="0"/>
              </a:rPr>
              <a:t>Elevation</a:t>
            </a:r>
          </a:p>
        </p:txBody>
      </p:sp>
      <p:sp>
        <p:nvSpPr>
          <p:cNvPr id="47127" name="Text Box 33"/>
          <p:cNvSpPr txBox="1">
            <a:spLocks noChangeArrowheads="1"/>
          </p:cNvSpPr>
          <p:nvPr/>
        </p:nvSpPr>
        <p:spPr bwMode="auto">
          <a:xfrm>
            <a:off x="4868863" y="1392238"/>
            <a:ext cx="101123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cs typeface="ＭＳ Ｐゴシック" charset="0"/>
              </a:defRPr>
            </a:lvl1pPr>
            <a:lvl2pPr marL="37931725" indent="-37474525"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9pPr>
          </a:lstStyle>
          <a:p>
            <a:pPr eaLnBrk="1" hangingPunct="1">
              <a:buClr>
                <a:srgbClr val="000000"/>
              </a:buClr>
              <a:buSzPct val="100000"/>
              <a:buFont typeface="Arial" charset="0"/>
              <a:buNone/>
            </a:pPr>
            <a:r>
              <a:rPr lang="en-GB" sz="1600" baseline="-25000">
                <a:solidFill>
                  <a:srgbClr val="000000"/>
                </a:solidFill>
                <a:latin typeface="Arial" charset="0"/>
                <a:cs typeface="Lucida Sans Unicode" charset="0"/>
              </a:rPr>
              <a:t>Cloud Cover</a:t>
            </a:r>
          </a:p>
        </p:txBody>
      </p:sp>
      <p:grpSp>
        <p:nvGrpSpPr>
          <p:cNvPr id="7" name="Group 34"/>
          <p:cNvGrpSpPr>
            <a:grpSpLocks/>
          </p:cNvGrpSpPr>
          <p:nvPr/>
        </p:nvGrpSpPr>
        <p:grpSpPr bwMode="auto">
          <a:xfrm>
            <a:off x="5881688" y="4475163"/>
            <a:ext cx="1847850" cy="1281112"/>
            <a:chOff x="3705" y="2819"/>
            <a:chExt cx="1164" cy="807"/>
          </a:xfrm>
        </p:grpSpPr>
        <p:pic>
          <p:nvPicPr>
            <p:cNvPr id="47167" name="Picture 35"/>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3705" y="2819"/>
              <a:ext cx="1165" cy="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7168" name="Rectangle 36"/>
            <p:cNvSpPr>
              <a:spLocks noChangeArrowheads="1"/>
            </p:cNvSpPr>
            <p:nvPr/>
          </p:nvSpPr>
          <p:spPr bwMode="auto">
            <a:xfrm>
              <a:off x="3705" y="2824"/>
              <a:ext cx="1164" cy="787"/>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 name="Group 37"/>
          <p:cNvGrpSpPr>
            <a:grpSpLocks/>
          </p:cNvGrpSpPr>
          <p:nvPr/>
        </p:nvGrpSpPr>
        <p:grpSpPr bwMode="auto">
          <a:xfrm>
            <a:off x="5903913" y="4464050"/>
            <a:ext cx="1866900" cy="1233488"/>
            <a:chOff x="3719" y="2812"/>
            <a:chExt cx="1176" cy="777"/>
          </a:xfrm>
        </p:grpSpPr>
        <p:grpSp>
          <p:nvGrpSpPr>
            <p:cNvPr id="47152" name="Group 38"/>
            <p:cNvGrpSpPr>
              <a:grpSpLocks/>
            </p:cNvGrpSpPr>
            <p:nvPr/>
          </p:nvGrpSpPr>
          <p:grpSpPr bwMode="auto">
            <a:xfrm>
              <a:off x="3719" y="2812"/>
              <a:ext cx="1176" cy="774"/>
              <a:chOff x="3719" y="2812"/>
              <a:chExt cx="1176" cy="774"/>
            </a:xfrm>
          </p:grpSpPr>
          <p:pic>
            <p:nvPicPr>
              <p:cNvPr id="47154" name="Picture 39"/>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3719" y="2815"/>
                <a:ext cx="1177" cy="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7155" name="AutoShape 40"/>
              <p:cNvSpPr>
                <a:spLocks noChangeArrowheads="1"/>
              </p:cNvSpPr>
              <p:nvPr/>
            </p:nvSpPr>
            <p:spPr bwMode="auto">
              <a:xfrm>
                <a:off x="3834" y="3546"/>
                <a:ext cx="22" cy="22"/>
              </a:xfrm>
              <a:prstGeom prst="flowChartConnector">
                <a:avLst/>
              </a:prstGeom>
              <a:solidFill>
                <a:srgbClr val="E31016"/>
              </a:solidFill>
              <a:ln w="9360">
                <a:solidFill>
                  <a:srgbClr val="E31016"/>
                </a:solidFill>
                <a:miter lim="800000"/>
                <a:headEnd/>
                <a:tailEnd/>
              </a:ln>
            </p:spPr>
            <p:txBody>
              <a:bodyPr wrap="none" anchor="ctr"/>
              <a:lstStyle/>
              <a:p>
                <a:endParaRPr lang="en-US"/>
              </a:p>
            </p:txBody>
          </p:sp>
          <p:sp>
            <p:nvSpPr>
              <p:cNvPr id="47156" name="AutoShape 41"/>
              <p:cNvSpPr>
                <a:spLocks noChangeArrowheads="1"/>
              </p:cNvSpPr>
              <p:nvPr/>
            </p:nvSpPr>
            <p:spPr bwMode="auto">
              <a:xfrm>
                <a:off x="3793" y="3409"/>
                <a:ext cx="22" cy="22"/>
              </a:xfrm>
              <a:prstGeom prst="flowChartConnector">
                <a:avLst/>
              </a:prstGeom>
              <a:solidFill>
                <a:srgbClr val="E31016"/>
              </a:solidFill>
              <a:ln w="9360">
                <a:solidFill>
                  <a:srgbClr val="E31016"/>
                </a:solidFill>
                <a:miter lim="800000"/>
                <a:headEnd/>
                <a:tailEnd/>
              </a:ln>
            </p:spPr>
            <p:txBody>
              <a:bodyPr wrap="none" anchor="ctr"/>
              <a:lstStyle/>
              <a:p>
                <a:endParaRPr lang="en-US"/>
              </a:p>
            </p:txBody>
          </p:sp>
          <p:sp>
            <p:nvSpPr>
              <p:cNvPr id="47157" name="AutoShape 42"/>
              <p:cNvSpPr>
                <a:spLocks noChangeArrowheads="1"/>
              </p:cNvSpPr>
              <p:nvPr/>
            </p:nvSpPr>
            <p:spPr bwMode="auto">
              <a:xfrm>
                <a:off x="4025" y="3326"/>
                <a:ext cx="22" cy="22"/>
              </a:xfrm>
              <a:prstGeom prst="flowChartConnector">
                <a:avLst/>
              </a:prstGeom>
              <a:solidFill>
                <a:srgbClr val="E31016"/>
              </a:solidFill>
              <a:ln w="9360">
                <a:solidFill>
                  <a:srgbClr val="E31016"/>
                </a:solidFill>
                <a:miter lim="800000"/>
                <a:headEnd/>
                <a:tailEnd/>
              </a:ln>
            </p:spPr>
            <p:txBody>
              <a:bodyPr wrap="none" anchor="ctr"/>
              <a:lstStyle/>
              <a:p>
                <a:endParaRPr lang="en-US"/>
              </a:p>
            </p:txBody>
          </p:sp>
          <p:sp>
            <p:nvSpPr>
              <p:cNvPr id="47158" name="AutoShape 43"/>
              <p:cNvSpPr>
                <a:spLocks noChangeArrowheads="1"/>
              </p:cNvSpPr>
              <p:nvPr/>
            </p:nvSpPr>
            <p:spPr bwMode="auto">
              <a:xfrm>
                <a:off x="4093" y="3124"/>
                <a:ext cx="22" cy="22"/>
              </a:xfrm>
              <a:prstGeom prst="flowChartConnector">
                <a:avLst/>
              </a:prstGeom>
              <a:solidFill>
                <a:srgbClr val="E31016"/>
              </a:solidFill>
              <a:ln w="9360">
                <a:solidFill>
                  <a:srgbClr val="E31016"/>
                </a:solidFill>
                <a:miter lim="800000"/>
                <a:headEnd/>
                <a:tailEnd/>
              </a:ln>
            </p:spPr>
            <p:txBody>
              <a:bodyPr wrap="none" anchor="ctr"/>
              <a:lstStyle/>
              <a:p>
                <a:endParaRPr lang="en-US"/>
              </a:p>
            </p:txBody>
          </p:sp>
          <p:sp>
            <p:nvSpPr>
              <p:cNvPr id="47159" name="AutoShape 44"/>
              <p:cNvSpPr>
                <a:spLocks noChangeArrowheads="1"/>
              </p:cNvSpPr>
              <p:nvPr/>
            </p:nvSpPr>
            <p:spPr bwMode="auto">
              <a:xfrm>
                <a:off x="3963" y="3052"/>
                <a:ext cx="22" cy="22"/>
              </a:xfrm>
              <a:prstGeom prst="flowChartConnector">
                <a:avLst/>
              </a:prstGeom>
              <a:solidFill>
                <a:srgbClr val="E31016"/>
              </a:solidFill>
              <a:ln w="9360">
                <a:solidFill>
                  <a:srgbClr val="E31016"/>
                </a:solidFill>
                <a:miter lim="800000"/>
                <a:headEnd/>
                <a:tailEnd/>
              </a:ln>
            </p:spPr>
            <p:txBody>
              <a:bodyPr wrap="none" anchor="ctr"/>
              <a:lstStyle/>
              <a:p>
                <a:endParaRPr lang="en-US"/>
              </a:p>
            </p:txBody>
          </p:sp>
          <p:sp>
            <p:nvSpPr>
              <p:cNvPr id="47160" name="AutoShape 45"/>
              <p:cNvSpPr>
                <a:spLocks noChangeArrowheads="1"/>
              </p:cNvSpPr>
              <p:nvPr/>
            </p:nvSpPr>
            <p:spPr bwMode="auto">
              <a:xfrm>
                <a:off x="3859" y="2924"/>
                <a:ext cx="22" cy="22"/>
              </a:xfrm>
              <a:prstGeom prst="flowChartConnector">
                <a:avLst/>
              </a:prstGeom>
              <a:solidFill>
                <a:srgbClr val="E31016"/>
              </a:solidFill>
              <a:ln w="9360">
                <a:solidFill>
                  <a:srgbClr val="E31016"/>
                </a:solidFill>
                <a:miter lim="800000"/>
                <a:headEnd/>
                <a:tailEnd/>
              </a:ln>
            </p:spPr>
            <p:txBody>
              <a:bodyPr wrap="none" anchor="ctr"/>
              <a:lstStyle/>
              <a:p>
                <a:endParaRPr lang="en-US"/>
              </a:p>
            </p:txBody>
          </p:sp>
          <p:sp>
            <p:nvSpPr>
              <p:cNvPr id="47161" name="AutoShape 46"/>
              <p:cNvSpPr>
                <a:spLocks noChangeArrowheads="1"/>
              </p:cNvSpPr>
              <p:nvPr/>
            </p:nvSpPr>
            <p:spPr bwMode="auto">
              <a:xfrm>
                <a:off x="3949" y="2812"/>
                <a:ext cx="22" cy="22"/>
              </a:xfrm>
              <a:prstGeom prst="flowChartConnector">
                <a:avLst/>
              </a:prstGeom>
              <a:solidFill>
                <a:srgbClr val="E31016"/>
              </a:solidFill>
              <a:ln w="9360">
                <a:solidFill>
                  <a:srgbClr val="E31016"/>
                </a:solidFill>
                <a:miter lim="800000"/>
                <a:headEnd/>
                <a:tailEnd/>
              </a:ln>
            </p:spPr>
            <p:txBody>
              <a:bodyPr wrap="none" anchor="ctr"/>
              <a:lstStyle/>
              <a:p>
                <a:endParaRPr lang="en-US"/>
              </a:p>
            </p:txBody>
          </p:sp>
          <p:sp>
            <p:nvSpPr>
              <p:cNvPr id="47162" name="AutoShape 47"/>
              <p:cNvSpPr>
                <a:spLocks noChangeArrowheads="1"/>
              </p:cNvSpPr>
              <p:nvPr/>
            </p:nvSpPr>
            <p:spPr bwMode="auto">
              <a:xfrm>
                <a:off x="4491" y="3099"/>
                <a:ext cx="22" cy="22"/>
              </a:xfrm>
              <a:prstGeom prst="flowChartConnector">
                <a:avLst/>
              </a:prstGeom>
              <a:solidFill>
                <a:srgbClr val="E31016"/>
              </a:solidFill>
              <a:ln w="9360">
                <a:solidFill>
                  <a:srgbClr val="E31016"/>
                </a:solidFill>
                <a:miter lim="800000"/>
                <a:headEnd/>
                <a:tailEnd/>
              </a:ln>
            </p:spPr>
            <p:txBody>
              <a:bodyPr wrap="none" anchor="ctr"/>
              <a:lstStyle/>
              <a:p>
                <a:endParaRPr lang="en-US"/>
              </a:p>
            </p:txBody>
          </p:sp>
          <p:sp>
            <p:nvSpPr>
              <p:cNvPr id="47163" name="AutoShape 48"/>
              <p:cNvSpPr>
                <a:spLocks noChangeArrowheads="1"/>
              </p:cNvSpPr>
              <p:nvPr/>
            </p:nvSpPr>
            <p:spPr bwMode="auto">
              <a:xfrm>
                <a:off x="4709" y="3144"/>
                <a:ext cx="22" cy="22"/>
              </a:xfrm>
              <a:prstGeom prst="flowChartConnector">
                <a:avLst/>
              </a:prstGeom>
              <a:solidFill>
                <a:srgbClr val="E31016"/>
              </a:solidFill>
              <a:ln w="9360">
                <a:solidFill>
                  <a:srgbClr val="E31016"/>
                </a:solidFill>
                <a:miter lim="800000"/>
                <a:headEnd/>
                <a:tailEnd/>
              </a:ln>
            </p:spPr>
            <p:txBody>
              <a:bodyPr wrap="none" anchor="ctr"/>
              <a:lstStyle/>
              <a:p>
                <a:endParaRPr lang="en-US"/>
              </a:p>
            </p:txBody>
          </p:sp>
          <p:sp>
            <p:nvSpPr>
              <p:cNvPr id="47164" name="AutoShape 49"/>
              <p:cNvSpPr>
                <a:spLocks noChangeArrowheads="1"/>
              </p:cNvSpPr>
              <p:nvPr/>
            </p:nvSpPr>
            <p:spPr bwMode="auto">
              <a:xfrm>
                <a:off x="4764" y="3324"/>
                <a:ext cx="22" cy="22"/>
              </a:xfrm>
              <a:prstGeom prst="flowChartConnector">
                <a:avLst/>
              </a:prstGeom>
              <a:solidFill>
                <a:srgbClr val="E31016"/>
              </a:solidFill>
              <a:ln w="9360">
                <a:solidFill>
                  <a:srgbClr val="E31016"/>
                </a:solidFill>
                <a:miter lim="800000"/>
                <a:headEnd/>
                <a:tailEnd/>
              </a:ln>
            </p:spPr>
            <p:txBody>
              <a:bodyPr wrap="none" anchor="ctr"/>
              <a:lstStyle/>
              <a:p>
                <a:endParaRPr lang="en-US"/>
              </a:p>
            </p:txBody>
          </p:sp>
          <p:sp>
            <p:nvSpPr>
              <p:cNvPr id="47165" name="AutoShape 50"/>
              <p:cNvSpPr>
                <a:spLocks noChangeArrowheads="1"/>
              </p:cNvSpPr>
              <p:nvPr/>
            </p:nvSpPr>
            <p:spPr bwMode="auto">
              <a:xfrm>
                <a:off x="4747" y="3000"/>
                <a:ext cx="22" cy="22"/>
              </a:xfrm>
              <a:prstGeom prst="flowChartConnector">
                <a:avLst/>
              </a:prstGeom>
              <a:solidFill>
                <a:srgbClr val="E31016"/>
              </a:solidFill>
              <a:ln w="9360">
                <a:solidFill>
                  <a:srgbClr val="E31016"/>
                </a:solidFill>
                <a:miter lim="800000"/>
                <a:headEnd/>
                <a:tailEnd/>
              </a:ln>
            </p:spPr>
            <p:txBody>
              <a:bodyPr wrap="none" anchor="ctr"/>
              <a:lstStyle/>
              <a:p>
                <a:endParaRPr lang="en-US"/>
              </a:p>
            </p:txBody>
          </p:sp>
          <p:sp>
            <p:nvSpPr>
              <p:cNvPr id="47166" name="AutoShape 51"/>
              <p:cNvSpPr>
                <a:spLocks noChangeArrowheads="1"/>
              </p:cNvSpPr>
              <p:nvPr/>
            </p:nvSpPr>
            <p:spPr bwMode="auto">
              <a:xfrm>
                <a:off x="4529" y="2856"/>
                <a:ext cx="22" cy="22"/>
              </a:xfrm>
              <a:prstGeom prst="flowChartConnector">
                <a:avLst/>
              </a:prstGeom>
              <a:solidFill>
                <a:srgbClr val="E31016"/>
              </a:solidFill>
              <a:ln w="9360">
                <a:solidFill>
                  <a:srgbClr val="E31016"/>
                </a:solidFill>
                <a:miter lim="800000"/>
                <a:headEnd/>
                <a:tailEnd/>
              </a:ln>
            </p:spPr>
            <p:txBody>
              <a:bodyPr wrap="none" anchor="ctr"/>
              <a:lstStyle/>
              <a:p>
                <a:endParaRPr lang="en-US"/>
              </a:p>
            </p:txBody>
          </p:sp>
        </p:grpSp>
        <p:sp>
          <p:nvSpPr>
            <p:cNvPr id="47153" name="Rectangle 52"/>
            <p:cNvSpPr>
              <a:spLocks noChangeArrowheads="1"/>
            </p:cNvSpPr>
            <p:nvPr/>
          </p:nvSpPr>
          <p:spPr bwMode="auto">
            <a:xfrm>
              <a:off x="3720" y="2812"/>
              <a:ext cx="1176" cy="778"/>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7130" name="Group 53"/>
          <p:cNvGrpSpPr>
            <a:grpSpLocks/>
          </p:cNvGrpSpPr>
          <p:nvPr/>
        </p:nvGrpSpPr>
        <p:grpSpPr bwMode="auto">
          <a:xfrm>
            <a:off x="931863" y="1503363"/>
            <a:ext cx="1331912" cy="836612"/>
            <a:chOff x="587" y="947"/>
            <a:chExt cx="839" cy="527"/>
          </a:xfrm>
        </p:grpSpPr>
        <p:sp>
          <p:nvSpPr>
            <p:cNvPr id="47135" name="Rectangle 54"/>
            <p:cNvSpPr>
              <a:spLocks noChangeArrowheads="1"/>
            </p:cNvSpPr>
            <p:nvPr/>
          </p:nvSpPr>
          <p:spPr bwMode="auto">
            <a:xfrm>
              <a:off x="593" y="953"/>
              <a:ext cx="833" cy="52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47136" name="Group 55"/>
            <p:cNvGrpSpPr>
              <a:grpSpLocks/>
            </p:cNvGrpSpPr>
            <p:nvPr/>
          </p:nvGrpSpPr>
          <p:grpSpPr bwMode="auto">
            <a:xfrm>
              <a:off x="587" y="947"/>
              <a:ext cx="839" cy="521"/>
              <a:chOff x="587" y="947"/>
              <a:chExt cx="839" cy="521"/>
            </a:xfrm>
          </p:grpSpPr>
          <p:grpSp>
            <p:nvGrpSpPr>
              <p:cNvPr id="47137" name="Group 56"/>
              <p:cNvGrpSpPr>
                <a:grpSpLocks/>
              </p:cNvGrpSpPr>
              <p:nvPr/>
            </p:nvGrpSpPr>
            <p:grpSpPr bwMode="auto">
              <a:xfrm>
                <a:off x="587" y="947"/>
                <a:ext cx="838" cy="519"/>
                <a:chOff x="587" y="947"/>
                <a:chExt cx="838" cy="519"/>
              </a:xfrm>
            </p:grpSpPr>
            <p:pic>
              <p:nvPicPr>
                <p:cNvPr id="47139" name="Picture 57"/>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587" y="949"/>
                  <a:ext cx="839"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7140" name="AutoShape 58"/>
                <p:cNvSpPr>
                  <a:spLocks noChangeArrowheads="1"/>
                </p:cNvSpPr>
                <p:nvPr/>
              </p:nvSpPr>
              <p:spPr bwMode="auto">
                <a:xfrm>
                  <a:off x="669" y="1439"/>
                  <a:ext cx="16" cy="15"/>
                </a:xfrm>
                <a:prstGeom prst="flowChartConnector">
                  <a:avLst/>
                </a:prstGeom>
                <a:solidFill>
                  <a:srgbClr val="E31016"/>
                </a:solidFill>
                <a:ln w="9360">
                  <a:solidFill>
                    <a:srgbClr val="E31016"/>
                  </a:solidFill>
                  <a:miter lim="800000"/>
                  <a:headEnd/>
                  <a:tailEnd/>
                </a:ln>
              </p:spPr>
              <p:txBody>
                <a:bodyPr wrap="none" anchor="ctr"/>
                <a:lstStyle/>
                <a:p>
                  <a:endParaRPr lang="en-US"/>
                </a:p>
              </p:txBody>
            </p:sp>
            <p:sp>
              <p:nvSpPr>
                <p:cNvPr id="47141" name="AutoShape 59"/>
                <p:cNvSpPr>
                  <a:spLocks noChangeArrowheads="1"/>
                </p:cNvSpPr>
                <p:nvPr/>
              </p:nvSpPr>
              <p:spPr bwMode="auto">
                <a:xfrm>
                  <a:off x="639" y="1347"/>
                  <a:ext cx="16" cy="15"/>
                </a:xfrm>
                <a:prstGeom prst="flowChartConnector">
                  <a:avLst/>
                </a:prstGeom>
                <a:solidFill>
                  <a:srgbClr val="E31016"/>
                </a:solidFill>
                <a:ln w="9360">
                  <a:solidFill>
                    <a:srgbClr val="E31016"/>
                  </a:solidFill>
                  <a:miter lim="800000"/>
                  <a:headEnd/>
                  <a:tailEnd/>
                </a:ln>
              </p:spPr>
              <p:txBody>
                <a:bodyPr wrap="none" anchor="ctr"/>
                <a:lstStyle/>
                <a:p>
                  <a:endParaRPr lang="en-US"/>
                </a:p>
              </p:txBody>
            </p:sp>
            <p:sp>
              <p:nvSpPr>
                <p:cNvPr id="47142" name="AutoShape 60"/>
                <p:cNvSpPr>
                  <a:spLocks noChangeArrowheads="1"/>
                </p:cNvSpPr>
                <p:nvPr/>
              </p:nvSpPr>
              <p:spPr bwMode="auto">
                <a:xfrm>
                  <a:off x="805" y="1291"/>
                  <a:ext cx="16" cy="15"/>
                </a:xfrm>
                <a:prstGeom prst="flowChartConnector">
                  <a:avLst/>
                </a:prstGeom>
                <a:solidFill>
                  <a:srgbClr val="E31016"/>
                </a:solidFill>
                <a:ln w="9360">
                  <a:solidFill>
                    <a:srgbClr val="E31016"/>
                  </a:solidFill>
                  <a:miter lim="800000"/>
                  <a:headEnd/>
                  <a:tailEnd/>
                </a:ln>
              </p:spPr>
              <p:txBody>
                <a:bodyPr wrap="none" anchor="ctr"/>
                <a:lstStyle/>
                <a:p>
                  <a:endParaRPr lang="en-US"/>
                </a:p>
              </p:txBody>
            </p:sp>
            <p:sp>
              <p:nvSpPr>
                <p:cNvPr id="47143" name="AutoShape 61"/>
                <p:cNvSpPr>
                  <a:spLocks noChangeArrowheads="1"/>
                </p:cNvSpPr>
                <p:nvPr/>
              </p:nvSpPr>
              <p:spPr bwMode="auto">
                <a:xfrm>
                  <a:off x="854" y="1156"/>
                  <a:ext cx="16" cy="15"/>
                </a:xfrm>
                <a:prstGeom prst="flowChartConnector">
                  <a:avLst/>
                </a:prstGeom>
                <a:solidFill>
                  <a:srgbClr val="E31016"/>
                </a:solidFill>
                <a:ln w="9360">
                  <a:solidFill>
                    <a:srgbClr val="E31016"/>
                  </a:solidFill>
                  <a:miter lim="800000"/>
                  <a:headEnd/>
                  <a:tailEnd/>
                </a:ln>
              </p:spPr>
              <p:txBody>
                <a:bodyPr wrap="none" anchor="ctr"/>
                <a:lstStyle/>
                <a:p>
                  <a:endParaRPr lang="en-US"/>
                </a:p>
              </p:txBody>
            </p:sp>
            <p:sp>
              <p:nvSpPr>
                <p:cNvPr id="47144" name="AutoShape 62"/>
                <p:cNvSpPr>
                  <a:spLocks noChangeArrowheads="1"/>
                </p:cNvSpPr>
                <p:nvPr/>
              </p:nvSpPr>
              <p:spPr bwMode="auto">
                <a:xfrm>
                  <a:off x="761" y="1108"/>
                  <a:ext cx="16" cy="15"/>
                </a:xfrm>
                <a:prstGeom prst="flowChartConnector">
                  <a:avLst/>
                </a:prstGeom>
                <a:solidFill>
                  <a:srgbClr val="E31016"/>
                </a:solidFill>
                <a:ln w="9360">
                  <a:solidFill>
                    <a:srgbClr val="E31016"/>
                  </a:solidFill>
                  <a:miter lim="800000"/>
                  <a:headEnd/>
                  <a:tailEnd/>
                </a:ln>
              </p:spPr>
              <p:txBody>
                <a:bodyPr wrap="none" anchor="ctr"/>
                <a:lstStyle/>
                <a:p>
                  <a:endParaRPr lang="en-US"/>
                </a:p>
              </p:txBody>
            </p:sp>
            <p:sp>
              <p:nvSpPr>
                <p:cNvPr id="47145" name="AutoShape 63"/>
                <p:cNvSpPr>
                  <a:spLocks noChangeArrowheads="1"/>
                </p:cNvSpPr>
                <p:nvPr/>
              </p:nvSpPr>
              <p:spPr bwMode="auto">
                <a:xfrm>
                  <a:off x="687" y="1022"/>
                  <a:ext cx="16" cy="15"/>
                </a:xfrm>
                <a:prstGeom prst="flowChartConnector">
                  <a:avLst/>
                </a:prstGeom>
                <a:solidFill>
                  <a:srgbClr val="E31016"/>
                </a:solidFill>
                <a:ln w="9360">
                  <a:solidFill>
                    <a:srgbClr val="E31016"/>
                  </a:solidFill>
                  <a:miter lim="800000"/>
                  <a:headEnd/>
                  <a:tailEnd/>
                </a:ln>
              </p:spPr>
              <p:txBody>
                <a:bodyPr wrap="none" anchor="ctr"/>
                <a:lstStyle/>
                <a:p>
                  <a:endParaRPr lang="en-US"/>
                </a:p>
              </p:txBody>
            </p:sp>
            <p:sp>
              <p:nvSpPr>
                <p:cNvPr id="47146" name="AutoShape 64"/>
                <p:cNvSpPr>
                  <a:spLocks noChangeArrowheads="1"/>
                </p:cNvSpPr>
                <p:nvPr/>
              </p:nvSpPr>
              <p:spPr bwMode="auto">
                <a:xfrm>
                  <a:off x="751" y="947"/>
                  <a:ext cx="16" cy="15"/>
                </a:xfrm>
                <a:prstGeom prst="flowChartConnector">
                  <a:avLst/>
                </a:prstGeom>
                <a:solidFill>
                  <a:srgbClr val="E31016"/>
                </a:solidFill>
                <a:ln w="9360">
                  <a:solidFill>
                    <a:srgbClr val="E31016"/>
                  </a:solidFill>
                  <a:miter lim="800000"/>
                  <a:headEnd/>
                  <a:tailEnd/>
                </a:ln>
              </p:spPr>
              <p:txBody>
                <a:bodyPr wrap="none" anchor="ctr"/>
                <a:lstStyle/>
                <a:p>
                  <a:endParaRPr lang="en-US"/>
                </a:p>
              </p:txBody>
            </p:sp>
            <p:sp>
              <p:nvSpPr>
                <p:cNvPr id="47147" name="AutoShape 65"/>
                <p:cNvSpPr>
                  <a:spLocks noChangeArrowheads="1"/>
                </p:cNvSpPr>
                <p:nvPr/>
              </p:nvSpPr>
              <p:spPr bwMode="auto">
                <a:xfrm>
                  <a:off x="1137" y="1139"/>
                  <a:ext cx="16" cy="15"/>
                </a:xfrm>
                <a:prstGeom prst="flowChartConnector">
                  <a:avLst/>
                </a:prstGeom>
                <a:solidFill>
                  <a:srgbClr val="E31016"/>
                </a:solidFill>
                <a:ln w="9360">
                  <a:solidFill>
                    <a:srgbClr val="E31016"/>
                  </a:solidFill>
                  <a:miter lim="800000"/>
                  <a:headEnd/>
                  <a:tailEnd/>
                </a:ln>
              </p:spPr>
              <p:txBody>
                <a:bodyPr wrap="none" anchor="ctr"/>
                <a:lstStyle/>
                <a:p>
                  <a:endParaRPr lang="en-US"/>
                </a:p>
              </p:txBody>
            </p:sp>
            <p:sp>
              <p:nvSpPr>
                <p:cNvPr id="47148" name="AutoShape 66"/>
                <p:cNvSpPr>
                  <a:spLocks noChangeArrowheads="1"/>
                </p:cNvSpPr>
                <p:nvPr/>
              </p:nvSpPr>
              <p:spPr bwMode="auto">
                <a:xfrm>
                  <a:off x="1292" y="1170"/>
                  <a:ext cx="16" cy="15"/>
                </a:xfrm>
                <a:prstGeom prst="flowChartConnector">
                  <a:avLst/>
                </a:prstGeom>
                <a:solidFill>
                  <a:srgbClr val="E31016"/>
                </a:solidFill>
                <a:ln w="9360">
                  <a:solidFill>
                    <a:srgbClr val="E31016"/>
                  </a:solidFill>
                  <a:miter lim="800000"/>
                  <a:headEnd/>
                  <a:tailEnd/>
                </a:ln>
              </p:spPr>
              <p:txBody>
                <a:bodyPr wrap="none" anchor="ctr"/>
                <a:lstStyle/>
                <a:p>
                  <a:endParaRPr lang="en-US"/>
                </a:p>
              </p:txBody>
            </p:sp>
            <p:sp>
              <p:nvSpPr>
                <p:cNvPr id="47149" name="AutoShape 67"/>
                <p:cNvSpPr>
                  <a:spLocks noChangeArrowheads="1"/>
                </p:cNvSpPr>
                <p:nvPr/>
              </p:nvSpPr>
              <p:spPr bwMode="auto">
                <a:xfrm>
                  <a:off x="1332" y="1291"/>
                  <a:ext cx="16" cy="15"/>
                </a:xfrm>
                <a:prstGeom prst="flowChartConnector">
                  <a:avLst/>
                </a:prstGeom>
                <a:solidFill>
                  <a:srgbClr val="E31016"/>
                </a:solidFill>
                <a:ln w="9360">
                  <a:solidFill>
                    <a:srgbClr val="E31016"/>
                  </a:solidFill>
                  <a:miter lim="800000"/>
                  <a:headEnd/>
                  <a:tailEnd/>
                </a:ln>
              </p:spPr>
              <p:txBody>
                <a:bodyPr wrap="none" anchor="ctr"/>
                <a:lstStyle/>
                <a:p>
                  <a:endParaRPr lang="en-US"/>
                </a:p>
              </p:txBody>
            </p:sp>
            <p:sp>
              <p:nvSpPr>
                <p:cNvPr id="47150" name="AutoShape 68"/>
                <p:cNvSpPr>
                  <a:spLocks noChangeArrowheads="1"/>
                </p:cNvSpPr>
                <p:nvPr/>
              </p:nvSpPr>
              <p:spPr bwMode="auto">
                <a:xfrm>
                  <a:off x="1320" y="1073"/>
                  <a:ext cx="16" cy="15"/>
                </a:xfrm>
                <a:prstGeom prst="flowChartConnector">
                  <a:avLst/>
                </a:prstGeom>
                <a:solidFill>
                  <a:srgbClr val="E31016"/>
                </a:solidFill>
                <a:ln w="9360">
                  <a:solidFill>
                    <a:srgbClr val="E31016"/>
                  </a:solidFill>
                  <a:miter lim="800000"/>
                  <a:headEnd/>
                  <a:tailEnd/>
                </a:ln>
              </p:spPr>
              <p:txBody>
                <a:bodyPr wrap="none" anchor="ctr"/>
                <a:lstStyle/>
                <a:p>
                  <a:endParaRPr lang="en-US"/>
                </a:p>
              </p:txBody>
            </p:sp>
            <p:sp>
              <p:nvSpPr>
                <p:cNvPr id="47151" name="AutoShape 69"/>
                <p:cNvSpPr>
                  <a:spLocks noChangeArrowheads="1"/>
                </p:cNvSpPr>
                <p:nvPr/>
              </p:nvSpPr>
              <p:spPr bwMode="auto">
                <a:xfrm>
                  <a:off x="1164" y="976"/>
                  <a:ext cx="16" cy="15"/>
                </a:xfrm>
                <a:prstGeom prst="flowChartConnector">
                  <a:avLst/>
                </a:prstGeom>
                <a:solidFill>
                  <a:srgbClr val="E31016"/>
                </a:solidFill>
                <a:ln w="9360">
                  <a:solidFill>
                    <a:srgbClr val="E31016"/>
                  </a:solidFill>
                  <a:miter lim="800000"/>
                  <a:headEnd/>
                  <a:tailEnd/>
                </a:ln>
              </p:spPr>
              <p:txBody>
                <a:bodyPr wrap="none" anchor="ctr"/>
                <a:lstStyle/>
                <a:p>
                  <a:endParaRPr lang="en-US"/>
                </a:p>
              </p:txBody>
            </p:sp>
          </p:grpSp>
          <p:sp>
            <p:nvSpPr>
              <p:cNvPr id="47138" name="Rectangle 70"/>
              <p:cNvSpPr>
                <a:spLocks noChangeArrowheads="1"/>
              </p:cNvSpPr>
              <p:nvPr/>
            </p:nvSpPr>
            <p:spPr bwMode="auto">
              <a:xfrm>
                <a:off x="588" y="947"/>
                <a:ext cx="839" cy="52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47131" name="Text Box 71"/>
          <p:cNvSpPr txBox="1">
            <a:spLocks noChangeArrowheads="1"/>
          </p:cNvSpPr>
          <p:nvPr/>
        </p:nvSpPr>
        <p:spPr bwMode="auto">
          <a:xfrm>
            <a:off x="1389063" y="1966913"/>
            <a:ext cx="5619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cs typeface="ＭＳ Ｐゴシック" charset="0"/>
              </a:defRPr>
            </a:lvl1pPr>
            <a:lvl2pPr marL="37931725" indent="-37474525"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1">
                <a:solidFill>
                  <a:schemeClr val="tx1"/>
                </a:solidFill>
                <a:latin typeface="Tahoma" charset="0"/>
                <a:ea typeface="ＭＳ Ｐゴシック" charset="0"/>
              </a:defRPr>
            </a:lvl9pPr>
          </a:lstStyle>
          <a:p>
            <a:pPr eaLnBrk="1" hangingPunct="1">
              <a:buClr>
                <a:srgbClr val="000000"/>
              </a:buClr>
              <a:buSzPct val="100000"/>
              <a:buFont typeface="Arial" charset="0"/>
              <a:buNone/>
            </a:pPr>
            <a:r>
              <a:rPr lang="en-GB" sz="1600" baseline="-25000">
                <a:solidFill>
                  <a:srgbClr val="000000"/>
                </a:solidFill>
                <a:latin typeface="Arial" charset="0"/>
                <a:cs typeface="Lucida Sans Unicode" charset="0"/>
              </a:rPr>
              <a:t>Cities</a:t>
            </a:r>
          </a:p>
        </p:txBody>
      </p:sp>
      <p:sp>
        <p:nvSpPr>
          <p:cNvPr id="47132" name="Rectangle 72"/>
          <p:cNvSpPr>
            <a:spLocks noChangeArrowheads="1"/>
          </p:cNvSpPr>
          <p:nvPr/>
        </p:nvSpPr>
        <p:spPr bwMode="auto">
          <a:xfrm>
            <a:off x="5900738" y="4500563"/>
            <a:ext cx="1828800" cy="1219200"/>
          </a:xfrm>
          <a:prstGeom prst="rect">
            <a:avLst/>
          </a:prstGeom>
          <a:noFill/>
          <a:ln w="76320">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86085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 presetClass="entr" fill="hold" nodeType="afterEffect">
                                  <p:stCondLst>
                                    <p:cond delay="0"/>
                                  </p:stCondLst>
                                  <p:childTnLst>
                                    <p:set>
                                      <p:cBhvr>
                                        <p:cTn id="6" dur="1" fill="hold">
                                          <p:stCondLst>
                                            <p:cond delay="0"/>
                                          </p:stCondLst>
                                        </p:cTn>
                                        <p:tgtEl>
                                          <p:spTgt spid="155650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1556482"/>
                                        </p:tgtEl>
                                        <p:attrNameLst>
                                          <p:attrName>style.visibility</p:attrName>
                                        </p:attrNameLst>
                                      </p:cBhvr>
                                      <p:to>
                                        <p:strVal val="visible"/>
                                      </p:to>
                                    </p:set>
                                    <p:animEffect transition="in" filter="wipe(left)">
                                      <p:cBhvr>
                                        <p:cTn id="11" dur="2000"/>
                                        <p:tgtEl>
                                          <p:spTgt spid="1556482"/>
                                        </p:tgtEl>
                                      </p:cBhvr>
                                    </p:animEffect>
                                  </p:childTnLst>
                                </p:cTn>
                              </p:par>
                            </p:childTnLst>
                          </p:cTn>
                        </p:par>
                        <p:par>
                          <p:cTn id="12" fill="hold" nodeType="afterGroup">
                            <p:stCondLst>
                              <p:cond delay="2000"/>
                            </p:stCondLst>
                            <p:childTnLst>
                              <p:par>
                                <p:cTn id="13" presetID="1" presetClass="entr" fill="hold" grpId="0" nodeType="afterEffect">
                                  <p:stCondLst>
                                    <p:cond delay="0"/>
                                  </p:stCondLst>
                                  <p:childTnLst>
                                    <p:set>
                                      <p:cBhvr>
                                        <p:cTn id="14" dur="1" fill="hold">
                                          <p:stCondLst>
                                            <p:cond delay="0"/>
                                          </p:stCondLst>
                                        </p:cTn>
                                        <p:tgtEl>
                                          <p:spTgt spid="1556497"/>
                                        </p:tgtEl>
                                        <p:attrNameLst>
                                          <p:attrName>style.visibility</p:attrName>
                                        </p:attrNameLst>
                                      </p:cBhvr>
                                      <p:to>
                                        <p:strVal val="visible"/>
                                      </p:to>
                                    </p:set>
                                  </p:childTnLst>
                                </p:cTn>
                              </p:par>
                            </p:childTnLst>
                          </p:cTn>
                        </p:par>
                        <p:par>
                          <p:cTn id="15" fill="hold" nodeType="afterGroup">
                            <p:stCondLst>
                              <p:cond delay="2000"/>
                            </p:stCondLst>
                            <p:childTnLst>
                              <p:par>
                                <p:cTn id="16" presetID="1" presetClass="entr"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par>
                          <p:cTn id="18" fill="hold" nodeType="afterGroup">
                            <p:stCondLst>
                              <p:cond delay="2000"/>
                            </p:stCondLst>
                            <p:childTnLst>
                              <p:par>
                                <p:cTn id="19" presetID="1" presetClass="entr" fill="hold" grpId="0" nodeType="afterEffect">
                                  <p:stCondLst>
                                    <p:cond delay="0"/>
                                  </p:stCondLst>
                                  <p:childTnLst>
                                    <p:set>
                                      <p:cBhvr>
                                        <p:cTn id="20" dur="1" fill="hold">
                                          <p:stCondLst>
                                            <p:cond delay="0"/>
                                          </p:stCondLst>
                                        </p:cTn>
                                        <p:tgtEl>
                                          <p:spTgt spid="1556506"/>
                                        </p:tgtEl>
                                        <p:attrNameLst>
                                          <p:attrName>style.visibility</p:attrName>
                                        </p:attrNameLst>
                                      </p:cBhvr>
                                      <p:to>
                                        <p:strVal val="visible"/>
                                      </p:to>
                                    </p:set>
                                  </p:childTnLst>
                                </p:cTn>
                              </p:par>
                            </p:childTnLst>
                          </p:cTn>
                        </p:par>
                        <p:par>
                          <p:cTn id="21" fill="hold" nodeType="afterGroup">
                            <p:stCondLst>
                              <p:cond delay="2000"/>
                            </p:stCondLst>
                            <p:childTnLst>
                              <p:par>
                                <p:cTn id="22" presetID="1" presetClass="entr"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par>
                          <p:cTn id="24" fill="hold" nodeType="afterGroup">
                            <p:stCondLst>
                              <p:cond delay="2000"/>
                            </p:stCondLst>
                            <p:childTnLst>
                              <p:par>
                                <p:cTn id="25" presetID="1" presetClass="entr" fill="hold" grpId="0" nodeType="afterEffect">
                                  <p:stCondLst>
                                    <p:cond delay="0"/>
                                  </p:stCondLst>
                                  <p:childTnLst>
                                    <p:set>
                                      <p:cBhvr>
                                        <p:cTn id="26" dur="1" fill="hold">
                                          <p:stCondLst>
                                            <p:cond delay="0"/>
                                          </p:stCondLst>
                                        </p:cTn>
                                        <p:tgtEl>
                                          <p:spTgt spid="1556496"/>
                                        </p:tgtEl>
                                        <p:attrNameLst>
                                          <p:attrName>style.visibility</p:attrName>
                                        </p:attrNameLst>
                                      </p:cBhvr>
                                      <p:to>
                                        <p:strVal val="visible"/>
                                      </p:to>
                                    </p:set>
                                  </p:childTnLst>
                                </p:cTn>
                              </p:par>
                            </p:childTnLst>
                          </p:cTn>
                        </p:par>
                        <p:par>
                          <p:cTn id="27" fill="hold" nodeType="afterGroup">
                            <p:stCondLst>
                              <p:cond delay="2000"/>
                            </p:stCondLst>
                            <p:childTnLst>
                              <p:par>
                                <p:cTn id="28" presetID="1" presetClass="entr" fill="hold" nodeType="afterEffect">
                                  <p:stCondLst>
                                    <p:cond delay="0"/>
                                  </p:stCondLst>
                                  <p:childTnLst>
                                    <p:set>
                                      <p:cBhvr>
                                        <p:cTn id="29" dur="1" fill="hold">
                                          <p:stCondLst>
                                            <p:cond delay="0"/>
                                          </p:stCondLst>
                                        </p:cTn>
                                        <p:tgtEl>
                                          <p:spTgt spid="1556487"/>
                                        </p:tgtEl>
                                        <p:attrNameLst>
                                          <p:attrName>style.visibility</p:attrName>
                                        </p:attrNameLst>
                                      </p:cBhvr>
                                      <p:to>
                                        <p:strVal val="visible"/>
                                      </p:to>
                                    </p:set>
                                  </p:childTnLst>
                                </p:cTn>
                              </p:par>
                            </p:childTnLst>
                          </p:cTn>
                        </p:par>
                        <p:par>
                          <p:cTn id="30" fill="hold" nodeType="afterGroup">
                            <p:stCondLst>
                              <p:cond delay="2000"/>
                            </p:stCondLst>
                            <p:childTnLst>
                              <p:par>
                                <p:cTn id="31" presetID="1" presetClass="entr" fill="hold" grpId="0" nodeType="afterEffect">
                                  <p:stCondLst>
                                    <p:cond delay="0"/>
                                  </p:stCondLst>
                                  <p:childTnLst>
                                    <p:set>
                                      <p:cBhvr>
                                        <p:cTn id="32" dur="1" fill="hold">
                                          <p:stCondLst>
                                            <p:cond delay="0"/>
                                          </p:stCondLst>
                                        </p:cTn>
                                        <p:tgtEl>
                                          <p:spTgt spid="1556495"/>
                                        </p:tgtEl>
                                        <p:attrNameLst>
                                          <p:attrName>style.visibility</p:attrName>
                                        </p:attrNameLst>
                                      </p:cBhvr>
                                      <p:to>
                                        <p:strVal val="visible"/>
                                      </p:to>
                                    </p:set>
                                  </p:childTnLst>
                                </p:cTn>
                              </p:par>
                            </p:childTnLst>
                          </p:cTn>
                        </p:par>
                        <p:par>
                          <p:cTn id="33" fill="hold" nodeType="afterGroup">
                            <p:stCondLst>
                              <p:cond delay="2000"/>
                            </p:stCondLst>
                            <p:childTnLst>
                              <p:par>
                                <p:cTn id="34" presetID="0" presetClass="entr" presetSubtype="33658640"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par>
                          <p:cTn id="36" fill="hold" nodeType="afterGroup">
                            <p:stCondLst>
                              <p:cond delay="2000"/>
                            </p:stCondLst>
                            <p:childTnLst>
                              <p:par>
                                <p:cTn id="37" presetID="1" presetClass="entr" fill="hold" nodeType="afterEffect">
                                  <p:stCondLst>
                                    <p:cond delay="0"/>
                                  </p:stCondLst>
                                  <p:childTnLst>
                                    <p:set>
                                      <p:cBhvr>
                                        <p:cTn id="38" dur="1" fill="hold">
                                          <p:stCondLst>
                                            <p:cond delay="0"/>
                                          </p:stCondLst>
                                        </p:cTn>
                                        <p:tgtEl>
                                          <p:spTgt spid="1556483">
                                            <p:txEl>
                                              <p:pRg st="0" end="0"/>
                                            </p:txEl>
                                          </p:spTgt>
                                        </p:tgtEl>
                                        <p:attrNameLst>
                                          <p:attrName>style.visibility</p:attrName>
                                        </p:attrNameLst>
                                      </p:cBhvr>
                                      <p:to>
                                        <p:strVal val="visible"/>
                                      </p:to>
                                    </p:set>
                                  </p:childTnLst>
                                </p:cTn>
                              </p:par>
                            </p:childTnLst>
                          </p:cTn>
                        </p:par>
                        <p:par>
                          <p:cTn id="39" fill="hold" nodeType="afterGroup">
                            <p:stCondLst>
                              <p:cond delay="2000"/>
                            </p:stCondLst>
                            <p:childTnLst>
                              <p:par>
                                <p:cTn id="40" presetID="1" presetClass="entr" fill="hold" nodeType="afterEffect">
                                  <p:stCondLst>
                                    <p:cond delay="0"/>
                                  </p:stCondLst>
                                  <p:childTnLst>
                                    <p:set>
                                      <p:cBhvr>
                                        <p:cTn id="41" dur="1" fill="hold">
                                          <p:stCondLst>
                                            <p:cond delay="0"/>
                                          </p:stCondLst>
                                        </p:cTn>
                                        <p:tgtEl>
                                          <p:spTgt spid="155648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495" grpId="0" animBg="1"/>
      <p:bldP spid="1556496" grpId="0" animBg="1"/>
      <p:bldP spid="1556497" grpId="0" animBg="1"/>
      <p:bldP spid="1556506"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9155" name="Rectangle 3"/>
          <p:cNvSpPr>
            <a:spLocks noGrp="1" noChangeArrowheads="1"/>
          </p:cNvSpPr>
          <p:nvPr>
            <p:ph type="title"/>
          </p:nvPr>
        </p:nvSpPr>
        <p:spPr>
          <a:xfrm>
            <a:off x="309563" y="166688"/>
            <a:ext cx="8458200" cy="685800"/>
          </a:xfrm>
        </p:spPr>
        <p:txBody>
          <a:bodyPr/>
          <a:lstStyle/>
          <a:p>
            <a:r>
              <a:rPr lang="en-US" sz="4400" dirty="0">
                <a:solidFill>
                  <a:srgbClr val="000000"/>
                </a:solidFill>
              </a:rPr>
              <a:t>Publishing</a:t>
            </a:r>
            <a:r>
              <a:rPr lang="en-US" sz="3600" dirty="0">
                <a:solidFill>
                  <a:srgbClr val="000000"/>
                </a:solidFill>
                <a:effectLst/>
                <a:latin typeface="Arial Black" charset="0"/>
                <a:ea typeface="ＭＳ Ｐゴシック" charset="0"/>
                <a:cs typeface="ＭＳ Ｐゴシック" charset="0"/>
              </a:rPr>
              <a:t> </a:t>
            </a:r>
            <a:r>
              <a:rPr lang="en-US" sz="4400" dirty="0">
                <a:solidFill>
                  <a:srgbClr val="000000"/>
                </a:solidFill>
              </a:rPr>
              <a:t>and Discovery</a:t>
            </a:r>
          </a:p>
        </p:txBody>
      </p:sp>
      <p:sp>
        <p:nvSpPr>
          <p:cNvPr id="1558532" name="Rectangle 4"/>
          <p:cNvSpPr>
            <a:spLocks noGrp="1" noChangeArrowheads="1"/>
          </p:cNvSpPr>
          <p:nvPr>
            <p:ph type="body" idx="1"/>
          </p:nvPr>
        </p:nvSpPr>
        <p:spPr>
          <a:xfrm>
            <a:off x="5926670" y="1428102"/>
            <a:ext cx="3103030" cy="4799012"/>
          </a:xfrm>
        </p:spPr>
        <p:txBody>
          <a:bodyPr/>
          <a:lstStyle/>
          <a:p>
            <a:pPr>
              <a:spcAft>
                <a:spcPct val="65000"/>
              </a:spcAft>
            </a:pPr>
            <a:r>
              <a:rPr lang="en-US" dirty="0">
                <a:solidFill>
                  <a:schemeClr val="bg1"/>
                </a:solidFill>
                <a:latin typeface="Candara"/>
                <a:ea typeface="ＭＳ Ｐゴシック" charset="0"/>
                <a:cs typeface="Candara"/>
              </a:rPr>
              <a:t>Catalogs </a:t>
            </a:r>
            <a:r>
              <a:rPr lang="en-US" dirty="0" smtClean="0">
                <a:solidFill>
                  <a:schemeClr val="bg1"/>
                </a:solidFill>
                <a:latin typeface="Candara"/>
                <a:ea typeface="ＭＳ Ｐゴシック" charset="0"/>
                <a:cs typeface="Candara"/>
              </a:rPr>
              <a:t>register ISO </a:t>
            </a:r>
            <a:r>
              <a:rPr lang="en-US" dirty="0">
                <a:solidFill>
                  <a:schemeClr val="bg1"/>
                </a:solidFill>
                <a:latin typeface="Candara"/>
                <a:ea typeface="ＭＳ Ｐゴシック" charset="0"/>
                <a:cs typeface="Candara"/>
              </a:rPr>
              <a:t>conformant </a:t>
            </a:r>
            <a:r>
              <a:rPr lang="en-US" dirty="0" smtClean="0">
                <a:solidFill>
                  <a:schemeClr val="bg1"/>
                </a:solidFill>
                <a:latin typeface="Candara"/>
                <a:ea typeface="ＭＳ Ｐゴシック" charset="0"/>
                <a:cs typeface="Candara"/>
              </a:rPr>
              <a:t>metadata about data services</a:t>
            </a:r>
            <a:endParaRPr lang="en-US" dirty="0">
              <a:solidFill>
                <a:schemeClr val="bg1"/>
              </a:solidFill>
              <a:latin typeface="Candara"/>
              <a:ea typeface="ＭＳ Ｐゴシック" charset="0"/>
              <a:cs typeface="Candara"/>
            </a:endParaRPr>
          </a:p>
          <a:p>
            <a:pPr>
              <a:spcAft>
                <a:spcPct val="65000"/>
              </a:spcAft>
            </a:pPr>
            <a:r>
              <a:rPr lang="en-US" dirty="0" smtClean="0">
                <a:solidFill>
                  <a:schemeClr val="bg1"/>
                </a:solidFill>
                <a:latin typeface="Candara"/>
                <a:ea typeface="ＭＳ Ｐゴシック" charset="0"/>
                <a:cs typeface="Candara"/>
              </a:rPr>
              <a:t>Supports </a:t>
            </a:r>
            <a:r>
              <a:rPr lang="en-US" dirty="0">
                <a:solidFill>
                  <a:schemeClr val="bg1"/>
                </a:solidFill>
                <a:latin typeface="Candara"/>
                <a:ea typeface="ＭＳ Ｐゴシック" charset="0"/>
                <a:cs typeface="Candara"/>
              </a:rPr>
              <a:t>publishing and discovery of distributed geospatial data and associated services</a:t>
            </a:r>
          </a:p>
        </p:txBody>
      </p:sp>
      <p:pic>
        <p:nvPicPr>
          <p:cNvPr id="49157"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2713" y="1524000"/>
            <a:ext cx="5813957"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 Box 6"/>
          <p:cNvSpPr txBox="1">
            <a:spLocks noChangeArrowheads="1"/>
          </p:cNvSpPr>
          <p:nvPr/>
        </p:nvSpPr>
        <p:spPr bwMode="auto">
          <a:xfrm>
            <a:off x="4832900" y="6054299"/>
            <a:ext cx="498487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chemeClr val="tx1"/>
                </a:solidFill>
                <a:latin typeface="Tahoma" charset="0"/>
                <a:ea typeface="ＭＳ Ｐゴシック" charset="0"/>
                <a:cs typeface="ＭＳ Ｐゴシック" charset="0"/>
              </a:defRPr>
            </a:lvl1pPr>
            <a:lvl2pPr marL="37931725" indent="-37474525">
              <a:defRPr sz="1400" b="1">
                <a:solidFill>
                  <a:schemeClr val="tx1"/>
                </a:solidFill>
                <a:latin typeface="Tahoma" charset="0"/>
                <a:ea typeface="ＭＳ Ｐゴシック" charset="0"/>
              </a:defRPr>
            </a:lvl2pPr>
            <a:lvl3pPr>
              <a:defRPr sz="1400" b="1">
                <a:solidFill>
                  <a:schemeClr val="tx1"/>
                </a:solidFill>
                <a:latin typeface="Tahoma" charset="0"/>
                <a:ea typeface="ＭＳ Ｐゴシック" charset="0"/>
              </a:defRPr>
            </a:lvl3pPr>
            <a:lvl4pPr>
              <a:defRPr sz="1400" b="1">
                <a:solidFill>
                  <a:schemeClr val="tx1"/>
                </a:solidFill>
                <a:latin typeface="Tahoma" charset="0"/>
                <a:ea typeface="ＭＳ Ｐゴシック" charset="0"/>
              </a:defRPr>
            </a:lvl4pPr>
            <a:lvl5pPr>
              <a:defRPr sz="1400" b="1">
                <a:solidFill>
                  <a:schemeClr val="tx1"/>
                </a:solidFill>
                <a:latin typeface="Tahoma" charset="0"/>
                <a:ea typeface="ＭＳ Ｐゴシック" charset="0"/>
              </a:defRPr>
            </a:lvl5pPr>
            <a:lvl6pPr marL="457200" eaLnBrk="0" fontAlgn="base" hangingPunct="0">
              <a:spcBef>
                <a:spcPct val="0"/>
              </a:spcBef>
              <a:spcAft>
                <a:spcPct val="0"/>
              </a:spcAft>
              <a:defRPr sz="1400" b="1">
                <a:solidFill>
                  <a:schemeClr val="tx1"/>
                </a:solidFill>
                <a:latin typeface="Tahoma" charset="0"/>
                <a:ea typeface="ＭＳ Ｐゴシック" charset="0"/>
              </a:defRPr>
            </a:lvl6pPr>
            <a:lvl7pPr marL="914400" eaLnBrk="0" fontAlgn="base" hangingPunct="0">
              <a:spcBef>
                <a:spcPct val="0"/>
              </a:spcBef>
              <a:spcAft>
                <a:spcPct val="0"/>
              </a:spcAft>
              <a:defRPr sz="1400" b="1">
                <a:solidFill>
                  <a:schemeClr val="tx1"/>
                </a:solidFill>
                <a:latin typeface="Tahoma" charset="0"/>
                <a:ea typeface="ＭＳ Ｐゴシック" charset="0"/>
              </a:defRPr>
            </a:lvl7pPr>
            <a:lvl8pPr marL="1371600" eaLnBrk="0" fontAlgn="base" hangingPunct="0">
              <a:spcBef>
                <a:spcPct val="0"/>
              </a:spcBef>
              <a:spcAft>
                <a:spcPct val="0"/>
              </a:spcAft>
              <a:defRPr sz="1400" b="1">
                <a:solidFill>
                  <a:schemeClr val="tx1"/>
                </a:solidFill>
                <a:latin typeface="Tahoma" charset="0"/>
                <a:ea typeface="ＭＳ Ｐゴシック" charset="0"/>
              </a:defRPr>
            </a:lvl8pPr>
            <a:lvl9pPr marL="1828800" eaLnBrk="0" fontAlgn="base" hangingPunct="0">
              <a:spcBef>
                <a:spcPct val="0"/>
              </a:spcBef>
              <a:spcAft>
                <a:spcPct val="0"/>
              </a:spcAft>
              <a:defRPr sz="1400" b="1">
                <a:solidFill>
                  <a:schemeClr val="tx1"/>
                </a:solidFill>
                <a:latin typeface="Tahoma" charset="0"/>
                <a:ea typeface="ＭＳ Ｐゴシック" charset="0"/>
              </a:defRPr>
            </a:lvl9pPr>
          </a:lstStyle>
          <a:p>
            <a:r>
              <a:rPr lang="en-US" sz="2200" dirty="0">
                <a:solidFill>
                  <a:srgbClr val="0A68AD"/>
                </a:solidFill>
                <a:effectLst>
                  <a:outerShdw blurRad="101600" dist="63500" dir="2700000" algn="tl" rotWithShape="0">
                    <a:prstClr val="black">
                      <a:alpha val="75000"/>
                    </a:prstClr>
                  </a:outerShdw>
                </a:effectLst>
                <a:latin typeface="+mn-lt"/>
                <a:ea typeface="+mn-ea"/>
                <a:cs typeface="+mn-cs"/>
              </a:rPr>
              <a:t>OGC</a:t>
            </a:r>
            <a:r>
              <a:rPr lang="en-US" sz="2000" dirty="0">
                <a:solidFill>
                  <a:schemeClr val="accent3">
                    <a:lumMod val="75000"/>
                  </a:schemeClr>
                </a:solidFill>
              </a:rPr>
              <a:t> </a:t>
            </a:r>
            <a:r>
              <a:rPr lang="en-US" sz="2200" dirty="0" smtClean="0">
                <a:solidFill>
                  <a:srgbClr val="0A68AD"/>
                </a:solidFill>
                <a:effectLst>
                  <a:outerShdw blurRad="101600" dist="63500" dir="2700000" algn="tl" rotWithShape="0">
                    <a:prstClr val="black">
                      <a:alpha val="75000"/>
                    </a:prstClr>
                  </a:outerShdw>
                </a:effectLst>
                <a:latin typeface="+mn-lt"/>
                <a:ea typeface="+mn-ea"/>
                <a:cs typeface="+mn-cs"/>
              </a:rPr>
              <a:t>Catalogs, </a:t>
            </a:r>
            <a:r>
              <a:rPr lang="en-US" sz="2200" dirty="0">
                <a:solidFill>
                  <a:srgbClr val="0A68AD"/>
                </a:solidFill>
                <a:effectLst>
                  <a:outerShdw blurRad="101600" dist="63500" dir="2700000" algn="tl" rotWithShape="0">
                    <a:prstClr val="black">
                      <a:alpha val="75000"/>
                    </a:prstClr>
                  </a:outerShdw>
                </a:effectLst>
                <a:latin typeface="+mn-lt"/>
                <a:ea typeface="+mn-ea"/>
                <a:cs typeface="+mn-cs"/>
              </a:rPr>
              <a:t>AS Topic 13, </a:t>
            </a:r>
          </a:p>
          <a:p>
            <a:r>
              <a:rPr lang="en-US" sz="2200" dirty="0">
                <a:solidFill>
                  <a:srgbClr val="0A68AD"/>
                </a:solidFill>
                <a:effectLst>
                  <a:outerShdw blurRad="101600" dist="63500" dir="2700000" algn="tl" rotWithShape="0">
                    <a:prstClr val="black">
                      <a:alpha val="75000"/>
                    </a:prstClr>
                  </a:outerShdw>
                </a:effectLst>
                <a:latin typeface="+mn-lt"/>
                <a:ea typeface="+mn-ea"/>
                <a:cs typeface="+mn-cs"/>
              </a:rPr>
              <a:t>ISO </a:t>
            </a:r>
            <a:r>
              <a:rPr lang="en-US" sz="2200" dirty="0" smtClean="0">
                <a:solidFill>
                  <a:srgbClr val="0A68AD"/>
                </a:solidFill>
                <a:effectLst>
                  <a:outerShdw blurRad="101600" dist="63500" dir="2700000" algn="tl" rotWithShape="0">
                    <a:prstClr val="black">
                      <a:alpha val="75000"/>
                    </a:prstClr>
                  </a:outerShdw>
                </a:effectLst>
                <a:latin typeface="+mn-lt"/>
                <a:ea typeface="+mn-ea"/>
                <a:cs typeface="+mn-cs"/>
              </a:rPr>
              <a:t>19115/19119 Metadata Standards</a:t>
            </a:r>
            <a:endParaRPr lang="en-US" sz="2200" dirty="0">
              <a:solidFill>
                <a:srgbClr val="0A68AD"/>
              </a:solidFill>
              <a:effectLst>
                <a:outerShdw blurRad="101600" dist="63500" dir="2700000" algn="tl" rotWithShape="0">
                  <a:prstClr val="black">
                    <a:alpha val="75000"/>
                  </a:prstClr>
                </a:outerShdw>
              </a:effectLst>
              <a:latin typeface="+mn-lt"/>
              <a:ea typeface="+mn-ea"/>
              <a:cs typeface="+mn-cs"/>
            </a:endParaRPr>
          </a:p>
        </p:txBody>
      </p:sp>
    </p:spTree>
    <p:extLst>
      <p:ext uri="{BB962C8B-B14F-4D97-AF65-F5344CB8AC3E}">
        <p14:creationId xmlns:p14="http://schemas.microsoft.com/office/powerpoint/2010/main" val="1754903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424" y="293627"/>
            <a:ext cx="7312991" cy="630073"/>
          </a:xfrm>
        </p:spPr>
        <p:txBody>
          <a:bodyPr/>
          <a:lstStyle/>
          <a:p>
            <a:pPr algn="ctr"/>
            <a:r>
              <a:rPr lang="en-US" sz="4400" dirty="0">
                <a:solidFill>
                  <a:srgbClr val="000000"/>
                </a:solidFill>
                <a:effectLst>
                  <a:outerShdw blurRad="101600" dist="63500" dir="2700000" algn="tl" rotWithShape="0">
                    <a:prstClr val="black">
                      <a:alpha val="75000"/>
                    </a:prstClr>
                  </a:outerShdw>
                </a:effectLst>
                <a:latin typeface="Candara"/>
                <a:cs typeface="Candara"/>
              </a:rPr>
              <a:t>Outline</a:t>
            </a:r>
          </a:p>
        </p:txBody>
      </p:sp>
      <p:sp>
        <p:nvSpPr>
          <p:cNvPr id="3" name="TextBox 2"/>
          <p:cNvSpPr txBox="1"/>
          <p:nvPr/>
        </p:nvSpPr>
        <p:spPr>
          <a:xfrm>
            <a:off x="548424" y="1260466"/>
            <a:ext cx="8409160" cy="3839133"/>
          </a:xfrm>
          <a:prstGeom prst="rect">
            <a:avLst/>
          </a:prstGeom>
          <a:noFill/>
          <a:effectLst/>
        </p:spPr>
        <p:txBody>
          <a:bodyPr wrap="square" lIns="0" tIns="0" rIns="0" bIns="0" rtlCol="0">
            <a:noAutofit/>
          </a:bodyPr>
          <a:lstStyle/>
          <a:p>
            <a:pPr marL="285750" indent="-285750" algn="l" eaLnBrk="0" hangingPunct="0">
              <a:buFont typeface="Arial"/>
              <a:buChar char="•"/>
            </a:pPr>
            <a:r>
              <a:rPr lang="en-US" sz="2800" dirty="0" smtClean="0">
                <a:latin typeface="Candara"/>
                <a:cs typeface="Candara"/>
              </a:rPr>
              <a:t>General feature model for GIS</a:t>
            </a:r>
          </a:p>
          <a:p>
            <a:pPr marL="285750" indent="-285750" algn="l" eaLnBrk="0" hangingPunct="0">
              <a:buFont typeface="Arial"/>
              <a:buChar char="•"/>
            </a:pPr>
            <a:r>
              <a:rPr lang="en-US" sz="2800" dirty="0" smtClean="0">
                <a:latin typeface="Candara"/>
                <a:cs typeface="Candara"/>
              </a:rPr>
              <a:t>Discrete data vs. continuous data vs. observations</a:t>
            </a:r>
          </a:p>
          <a:p>
            <a:pPr marL="285750" indent="-285750" algn="l" eaLnBrk="0" hangingPunct="0">
              <a:buFont typeface="Arial"/>
              <a:buChar char="•"/>
            </a:pPr>
            <a:r>
              <a:rPr lang="en-US" sz="2800" dirty="0" smtClean="0">
                <a:latin typeface="Candara"/>
                <a:cs typeface="Candara"/>
              </a:rPr>
              <a:t>Open Geospatial Consortium intro</a:t>
            </a:r>
          </a:p>
          <a:p>
            <a:pPr marL="285750" indent="-285750" algn="l" eaLnBrk="0" hangingPunct="0">
              <a:buFont typeface="Arial"/>
              <a:buChar char="•"/>
            </a:pPr>
            <a:r>
              <a:rPr lang="en-US" sz="2800" dirty="0" smtClean="0">
                <a:latin typeface="Candara"/>
                <a:cs typeface="Candara"/>
              </a:rPr>
              <a:t>History of OGC WaterML</a:t>
            </a:r>
          </a:p>
          <a:p>
            <a:pPr marL="285750" indent="-285750" algn="l" eaLnBrk="0" hangingPunct="0">
              <a:buFont typeface="Arial"/>
              <a:buChar char="•"/>
            </a:pPr>
            <a:r>
              <a:rPr lang="en-US" sz="2800" dirty="0" smtClean="0">
                <a:latin typeface="Candara"/>
                <a:cs typeface="Candara"/>
              </a:rPr>
              <a:t>WaterML time series information model </a:t>
            </a:r>
          </a:p>
          <a:p>
            <a:pPr marL="742950" lvl="1" indent="-285750" eaLnBrk="0" hangingPunct="0">
              <a:buFont typeface="Arial"/>
              <a:buChar char="•"/>
            </a:pPr>
            <a:r>
              <a:rPr lang="en-US" sz="2400" dirty="0" smtClean="0">
                <a:latin typeface="Candara"/>
                <a:cs typeface="Candara"/>
              </a:rPr>
              <a:t>What is Time?  … a </a:t>
            </a:r>
            <a:r>
              <a:rPr lang="en-US" sz="2400" dirty="0">
                <a:latin typeface="Candara"/>
                <a:cs typeface="Candara"/>
              </a:rPr>
              <a:t>time series? </a:t>
            </a:r>
            <a:r>
              <a:rPr lang="en-US" sz="2400" dirty="0" smtClean="0">
                <a:latin typeface="Candara"/>
                <a:cs typeface="Candara"/>
              </a:rPr>
              <a:t> … for the web? </a:t>
            </a:r>
          </a:p>
          <a:p>
            <a:pPr marL="742950" lvl="1" indent="-285750" eaLnBrk="0" hangingPunct="0">
              <a:buFont typeface="Arial"/>
              <a:buChar char="•"/>
            </a:pPr>
            <a:r>
              <a:rPr lang="en-US" sz="2400" dirty="0" smtClean="0">
                <a:latin typeface="Candara"/>
                <a:cs typeface="Candara"/>
              </a:rPr>
              <a:t>Typical use: </a:t>
            </a:r>
            <a:r>
              <a:rPr lang="en-US" sz="2400" dirty="0" smtClean="0">
                <a:solidFill>
                  <a:schemeClr val="accent6">
                    <a:lumMod val="50000"/>
                  </a:schemeClr>
                </a:solidFill>
                <a:latin typeface="Candara"/>
                <a:cs typeface="Candara"/>
              </a:rPr>
              <a:t>Gage height </a:t>
            </a:r>
            <a:r>
              <a:rPr lang="en-US" sz="2400" dirty="0" smtClean="0">
                <a:latin typeface="Candara"/>
                <a:cs typeface="Candara"/>
                <a:sym typeface="Wingdings"/>
              </a:rPr>
              <a:t> </a:t>
            </a:r>
            <a:r>
              <a:rPr lang="en-US" sz="2400" dirty="0" smtClean="0">
                <a:solidFill>
                  <a:schemeClr val="accent1">
                    <a:lumMod val="50000"/>
                  </a:schemeClr>
                </a:solidFill>
                <a:latin typeface="Candara"/>
                <a:cs typeface="Candara"/>
                <a:sym typeface="Wingdings"/>
              </a:rPr>
              <a:t>rating curve </a:t>
            </a:r>
            <a:r>
              <a:rPr lang="en-US" sz="2400" dirty="0" smtClean="0">
                <a:latin typeface="Candara"/>
                <a:cs typeface="Candara"/>
                <a:sym typeface="Wingdings"/>
              </a:rPr>
              <a:t> </a:t>
            </a:r>
            <a:r>
              <a:rPr lang="en-US" sz="2400" dirty="0" smtClean="0">
                <a:solidFill>
                  <a:srgbClr val="800000"/>
                </a:solidFill>
                <a:latin typeface="Candara"/>
                <a:cs typeface="Candara"/>
                <a:sym typeface="Wingdings"/>
              </a:rPr>
              <a:t>discharge</a:t>
            </a:r>
            <a:endParaRPr lang="en-US" sz="2400" dirty="0" smtClean="0">
              <a:solidFill>
                <a:srgbClr val="800000"/>
              </a:solidFill>
              <a:latin typeface="Candara"/>
              <a:cs typeface="Candara"/>
            </a:endParaRPr>
          </a:p>
          <a:p>
            <a:pPr marL="742950" lvl="1" indent="-285750" eaLnBrk="0" hangingPunct="0">
              <a:buFont typeface="Arial"/>
              <a:buChar char="•"/>
            </a:pPr>
            <a:r>
              <a:rPr lang="en-US" sz="2400" dirty="0" smtClean="0">
                <a:latin typeface="Candara"/>
                <a:cs typeface="Candara"/>
              </a:rPr>
              <a:t>Flood forecasting: </a:t>
            </a:r>
            <a:r>
              <a:rPr lang="en-US" sz="2400" dirty="0" smtClean="0">
                <a:solidFill>
                  <a:srgbClr val="800000"/>
                </a:solidFill>
                <a:latin typeface="Candara"/>
                <a:cs typeface="Candara"/>
              </a:rPr>
              <a:t>Discharge</a:t>
            </a:r>
            <a:r>
              <a:rPr lang="en-US" sz="2400" dirty="0" smtClean="0">
                <a:latin typeface="Candara"/>
                <a:cs typeface="Candara"/>
              </a:rPr>
              <a:t> </a:t>
            </a:r>
            <a:r>
              <a:rPr lang="en-US" sz="2400" dirty="0" smtClean="0">
                <a:latin typeface="Candara"/>
                <a:cs typeface="Candara"/>
                <a:sym typeface="Wingdings"/>
              </a:rPr>
              <a:t> </a:t>
            </a:r>
            <a:r>
              <a:rPr lang="en-US" sz="2400" dirty="0" smtClean="0">
                <a:solidFill>
                  <a:schemeClr val="accent1">
                    <a:lumMod val="50000"/>
                  </a:schemeClr>
                </a:solidFill>
                <a:latin typeface="Candara"/>
                <a:cs typeface="Candara"/>
                <a:sym typeface="Wingdings"/>
              </a:rPr>
              <a:t>rating curve </a:t>
            </a:r>
            <a:r>
              <a:rPr lang="en-US" sz="2400" dirty="0" smtClean="0">
                <a:latin typeface="Candara"/>
                <a:cs typeface="Candara"/>
                <a:sym typeface="Wingdings"/>
              </a:rPr>
              <a:t> </a:t>
            </a:r>
            <a:r>
              <a:rPr lang="en-US" sz="2400" dirty="0" smtClean="0">
                <a:solidFill>
                  <a:schemeClr val="accent6">
                    <a:lumMod val="50000"/>
                  </a:schemeClr>
                </a:solidFill>
                <a:latin typeface="Candara"/>
                <a:cs typeface="Candara"/>
                <a:sym typeface="Wingdings"/>
              </a:rPr>
              <a:t>gage height</a:t>
            </a:r>
          </a:p>
          <a:p>
            <a:pPr marL="285750" indent="-285750" eaLnBrk="0" hangingPunct="0">
              <a:buFont typeface="Arial"/>
              <a:buChar char="•"/>
            </a:pPr>
            <a:r>
              <a:rPr lang="en-US" sz="2800" dirty="0" smtClean="0">
                <a:latin typeface="Candara"/>
                <a:cs typeface="Candara"/>
                <a:sym typeface="Wingdings"/>
              </a:rPr>
              <a:t>Data discovery &amp; access: key OGC web services</a:t>
            </a:r>
            <a:endParaRPr lang="en-US" sz="2800" dirty="0" smtClean="0">
              <a:latin typeface="Candara"/>
              <a:cs typeface="Candara"/>
            </a:endParaRPr>
          </a:p>
          <a:p>
            <a:pPr marL="285750" indent="-285750" eaLnBrk="0" hangingPunct="0">
              <a:buFont typeface="Arial"/>
              <a:buChar char="•"/>
            </a:pPr>
            <a:endParaRPr lang="en-US" sz="2800" dirty="0" smtClean="0">
              <a:latin typeface="Candara"/>
              <a:cs typeface="Candara"/>
            </a:endParaRPr>
          </a:p>
          <a:p>
            <a:pPr marL="285750" indent="-285750" algn="l" eaLnBrk="0" hangingPunct="0">
              <a:buFont typeface="Arial"/>
              <a:buChar char="•"/>
            </a:pPr>
            <a:endParaRPr lang="en-US" sz="2800" dirty="0" smtClean="0">
              <a:latin typeface="Candara"/>
              <a:cs typeface="Candara"/>
            </a:endParaRPr>
          </a:p>
          <a:p>
            <a:pPr marL="285750" indent="-285750" algn="l" eaLnBrk="0" hangingPunct="0">
              <a:buFont typeface="Arial"/>
              <a:buChar char="•"/>
            </a:pPr>
            <a:endParaRPr lang="en-US" sz="2800" dirty="0" smtClean="0">
              <a:latin typeface="Candara"/>
              <a:cs typeface="Candara"/>
            </a:endParaRPr>
          </a:p>
        </p:txBody>
      </p:sp>
    </p:spTree>
    <p:extLst>
      <p:ext uri="{BB962C8B-B14F-4D97-AF65-F5344CB8AC3E}">
        <p14:creationId xmlns:p14="http://schemas.microsoft.com/office/powerpoint/2010/main" val="314730824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341946" y="1882587"/>
            <a:ext cx="8682984" cy="4540395"/>
          </a:xfrm>
        </p:spPr>
        <p:txBody>
          <a:bodyPr>
            <a:normAutofit/>
          </a:bodyPr>
          <a:lstStyle/>
          <a:p>
            <a:r>
              <a:rPr lang="en-US" dirty="0" smtClean="0"/>
              <a:t>The </a:t>
            </a:r>
            <a:r>
              <a:rPr lang="en-US" dirty="0" err="1" smtClean="0"/>
              <a:t>OpenGIS</a:t>
            </a:r>
            <a:r>
              <a:rPr lang="en-US" dirty="0" smtClean="0"/>
              <a:t> Abstract Specification Topic 0: Abstract Specification Overview, OGC 04-084, </a:t>
            </a:r>
            <a:r>
              <a:rPr lang="en-US" dirty="0" smtClean="0">
                <a:hlinkClick r:id="rId2"/>
              </a:rPr>
              <a:t>http://portal.opengeospatial.org/files/?artifact_id=7560</a:t>
            </a:r>
            <a:r>
              <a:rPr lang="en-US" dirty="0" smtClean="0"/>
              <a:t> </a:t>
            </a:r>
          </a:p>
          <a:p>
            <a:r>
              <a:rPr lang="en-US" dirty="0" smtClean="0"/>
              <a:t> The </a:t>
            </a:r>
            <a:r>
              <a:rPr lang="en-US" dirty="0" err="1" smtClean="0"/>
              <a:t>OpenGIS</a:t>
            </a:r>
            <a:r>
              <a:rPr lang="en-US" dirty="0" smtClean="0"/>
              <a:t> Abstract Specification Topic 5: Features, </a:t>
            </a:r>
            <a:br>
              <a:rPr lang="en-US" dirty="0" smtClean="0"/>
            </a:br>
            <a:r>
              <a:rPr lang="en-US" dirty="0"/>
              <a:t>OGC 08-126, </a:t>
            </a:r>
            <a:r>
              <a:rPr lang="en-US" dirty="0">
                <a:hlinkClick r:id="rId3"/>
              </a:rPr>
              <a:t>http://portal.opengeospatial.org/files/?artifact_id=</a:t>
            </a:r>
            <a:r>
              <a:rPr lang="en-US" dirty="0" smtClean="0">
                <a:hlinkClick r:id="rId3"/>
              </a:rPr>
              <a:t>29536</a:t>
            </a:r>
            <a:r>
              <a:rPr lang="en-US" dirty="0" smtClean="0"/>
              <a:t> </a:t>
            </a:r>
          </a:p>
          <a:p>
            <a:r>
              <a:rPr lang="en-US" dirty="0" smtClean="0"/>
              <a:t>OGC Reference Model (ORM) v2.1</a:t>
            </a:r>
            <a:br>
              <a:rPr lang="en-US" dirty="0" smtClean="0"/>
            </a:br>
            <a:r>
              <a:rPr lang="en-US" dirty="0" smtClean="0">
                <a:hlinkClick r:id="rId4"/>
              </a:rPr>
              <a:t>http://www.opengeospatial.org/standards/orm</a:t>
            </a:r>
            <a:r>
              <a:rPr lang="en-US" dirty="0" smtClean="0"/>
              <a:t> </a:t>
            </a:r>
          </a:p>
          <a:p>
            <a:r>
              <a:rPr lang="en-US" dirty="0" smtClean="0"/>
              <a:t>ISO 19101-1:2013 – Geographic Information – Reference Model – Part 1: Fundamentals, </a:t>
            </a:r>
            <a:r>
              <a:rPr lang="en-US" dirty="0" smtClean="0">
                <a:hlinkClick r:id="rId5"/>
              </a:rPr>
              <a:t>http://www.iso.org</a:t>
            </a:r>
            <a:r>
              <a:rPr lang="en-US" dirty="0" smtClean="0"/>
              <a:t> </a:t>
            </a:r>
          </a:p>
        </p:txBody>
      </p:sp>
    </p:spTree>
    <p:extLst>
      <p:ext uri="{BB962C8B-B14F-4D97-AF65-F5344CB8AC3E}">
        <p14:creationId xmlns:p14="http://schemas.microsoft.com/office/powerpoint/2010/main" val="309033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083494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3-021r3_p14_conversions_um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696"/>
            <a:ext cx="9144000" cy="5184304"/>
          </a:xfrm>
          <a:prstGeom prst="rect">
            <a:avLst/>
          </a:prstGeom>
        </p:spPr>
      </p:pic>
      <p:sp>
        <p:nvSpPr>
          <p:cNvPr id="2" name="Title 1"/>
          <p:cNvSpPr>
            <a:spLocks noGrp="1"/>
          </p:cNvSpPr>
          <p:nvPr>
            <p:ph type="title"/>
          </p:nvPr>
        </p:nvSpPr>
        <p:spPr>
          <a:xfrm>
            <a:off x="779462" y="0"/>
            <a:ext cx="7581901" cy="830168"/>
          </a:xfrm>
          <a:effectLst>
            <a:outerShdw blurRad="50800" dist="38100" dir="2700000" algn="tl" rotWithShape="0">
              <a:srgbClr val="000000">
                <a:alpha val="43000"/>
              </a:srgbClr>
            </a:outerShdw>
          </a:effectLst>
        </p:spPr>
        <p:txBody>
          <a:bodyPr/>
          <a:lstStyle/>
          <a:p>
            <a:r>
              <a:rPr lang="en-AU" sz="2400" b="1" dirty="0" smtClean="0">
                <a:latin typeface="Candara"/>
                <a:ea typeface="ＭＳ Ｐゴシック" charset="0"/>
                <a:cs typeface="Candara"/>
              </a:rPr>
              <a:t>(draft) </a:t>
            </a:r>
            <a:r>
              <a:rPr lang="en-AU" sz="3200" b="1" dirty="0" smtClean="0">
                <a:latin typeface="Candara"/>
                <a:ea typeface="ＭＳ Ｐゴシック" charset="0"/>
                <a:cs typeface="Candara"/>
              </a:rPr>
              <a:t>WaterML 2.0 Part 2: </a:t>
            </a:r>
            <a:br>
              <a:rPr lang="en-AU" sz="3200" b="1" dirty="0" smtClean="0">
                <a:latin typeface="Candara"/>
                <a:ea typeface="ＭＳ Ｐゴシック" charset="0"/>
                <a:cs typeface="Candara"/>
              </a:rPr>
            </a:br>
            <a:r>
              <a:rPr lang="en-AU" sz="3600" b="1" dirty="0" smtClean="0">
                <a:latin typeface="Candara"/>
                <a:ea typeface="ＭＳ Ｐゴシック" charset="0"/>
                <a:cs typeface="Candara"/>
              </a:rPr>
              <a:t>Conversions Model</a:t>
            </a:r>
            <a:endParaRPr lang="en-AU" sz="3200" dirty="0">
              <a:latin typeface="Candara"/>
              <a:ea typeface="ＭＳ Ｐゴシック" charset="0"/>
              <a:cs typeface="Candara"/>
            </a:endParaRPr>
          </a:p>
        </p:txBody>
      </p:sp>
      <p:sp>
        <p:nvSpPr>
          <p:cNvPr id="4" name="TextBox 3"/>
          <p:cNvSpPr txBox="1"/>
          <p:nvPr/>
        </p:nvSpPr>
        <p:spPr>
          <a:xfrm>
            <a:off x="629086" y="937745"/>
            <a:ext cx="8273072" cy="646331"/>
          </a:xfrm>
          <a:prstGeom prst="rect">
            <a:avLst/>
          </a:prstGeom>
          <a:noFill/>
        </p:spPr>
        <p:txBody>
          <a:bodyPr wrap="square" rtlCol="0">
            <a:spAutoFit/>
          </a:bodyPr>
          <a:lstStyle/>
          <a:p>
            <a:r>
              <a:rPr lang="en-US" dirty="0" smtClean="0"/>
              <a:t>Potentially, the actual conversion equation or other method could be exchanged, not just the data points on the rating curve. </a:t>
            </a:r>
            <a:endParaRPr lang="en-US" dirty="0"/>
          </a:p>
        </p:txBody>
      </p:sp>
    </p:spTree>
    <p:extLst>
      <p:ext uri="{BB962C8B-B14F-4D97-AF65-F5344CB8AC3E}">
        <p14:creationId xmlns:p14="http://schemas.microsoft.com/office/powerpoint/2010/main" val="271328271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3-021r3_p20_gaugings_um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737" y="0"/>
            <a:ext cx="8101263" cy="6858000"/>
          </a:xfrm>
          <a:prstGeom prst="rect">
            <a:avLst/>
          </a:prstGeom>
        </p:spPr>
      </p:pic>
      <p:sp>
        <p:nvSpPr>
          <p:cNvPr id="2" name="Title 1"/>
          <p:cNvSpPr>
            <a:spLocks noGrp="1"/>
          </p:cNvSpPr>
          <p:nvPr>
            <p:ph type="title"/>
          </p:nvPr>
        </p:nvSpPr>
        <p:spPr>
          <a:xfrm rot="16200000">
            <a:off x="-3286669" y="3286670"/>
            <a:ext cx="7581901" cy="1008562"/>
          </a:xfrm>
          <a:effectLst>
            <a:outerShdw blurRad="50800" dist="38100" dir="2700000" algn="tl" rotWithShape="0">
              <a:srgbClr val="000000">
                <a:alpha val="43000"/>
              </a:srgbClr>
            </a:outerShdw>
          </a:effectLst>
        </p:spPr>
        <p:txBody>
          <a:bodyPr/>
          <a:lstStyle/>
          <a:p>
            <a:pPr algn="r"/>
            <a:r>
              <a:rPr lang="en-AU" sz="2400" b="1" dirty="0" smtClean="0">
                <a:latin typeface="Candara"/>
                <a:ea typeface="ＭＳ Ｐゴシック" charset="0"/>
                <a:cs typeface="Candara"/>
              </a:rPr>
              <a:t>(draft) </a:t>
            </a:r>
            <a:r>
              <a:rPr lang="en-AU" sz="3200" b="1" dirty="0" smtClean="0">
                <a:latin typeface="Candara"/>
                <a:ea typeface="ＭＳ Ｐゴシック" charset="0"/>
                <a:cs typeface="Candara"/>
              </a:rPr>
              <a:t>WaterML 2.0 Part 2: </a:t>
            </a:r>
            <a:br>
              <a:rPr lang="en-AU" sz="3200" b="1" dirty="0" smtClean="0">
                <a:latin typeface="Candara"/>
                <a:ea typeface="ＭＳ Ｐゴシック" charset="0"/>
                <a:cs typeface="Candara"/>
              </a:rPr>
            </a:br>
            <a:r>
              <a:rPr lang="en-AU" sz="3600" b="1" dirty="0" smtClean="0">
                <a:latin typeface="Candara"/>
                <a:ea typeface="ＭＳ Ｐゴシック" charset="0"/>
                <a:cs typeface="Candara"/>
              </a:rPr>
              <a:t>Gaugings Model</a:t>
            </a:r>
            <a:endParaRPr lang="en-AU" sz="3200" dirty="0">
              <a:latin typeface="Candara"/>
              <a:ea typeface="ＭＳ Ｐゴシック" charset="0"/>
              <a:cs typeface="Candara"/>
            </a:endParaRPr>
          </a:p>
        </p:txBody>
      </p:sp>
    </p:spTree>
    <p:extLst>
      <p:ext uri="{BB962C8B-B14F-4D97-AF65-F5344CB8AC3E}">
        <p14:creationId xmlns:p14="http://schemas.microsoft.com/office/powerpoint/2010/main" val="1013034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3-021r3_p27_rangevalues_um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68764"/>
            <a:ext cx="9144000" cy="5089236"/>
          </a:xfrm>
          <a:prstGeom prst="rect">
            <a:avLst/>
          </a:prstGeom>
        </p:spPr>
      </p:pic>
      <p:sp>
        <p:nvSpPr>
          <p:cNvPr id="2" name="Title 1"/>
          <p:cNvSpPr>
            <a:spLocks noGrp="1"/>
          </p:cNvSpPr>
          <p:nvPr>
            <p:ph type="title"/>
          </p:nvPr>
        </p:nvSpPr>
        <p:spPr>
          <a:xfrm>
            <a:off x="403665" y="0"/>
            <a:ext cx="8361363" cy="669433"/>
          </a:xfrm>
          <a:effectLst>
            <a:outerShdw blurRad="50800" dist="38100" dir="2700000" algn="tl" rotWithShape="0">
              <a:srgbClr val="000000">
                <a:alpha val="43000"/>
              </a:srgbClr>
            </a:outerShdw>
          </a:effectLst>
        </p:spPr>
        <p:txBody>
          <a:bodyPr/>
          <a:lstStyle/>
          <a:p>
            <a:r>
              <a:rPr lang="en-AU" sz="3200" b="1" dirty="0" smtClean="0">
                <a:latin typeface="Candara"/>
                <a:ea typeface="ＭＳ Ｐゴシック" charset="0"/>
                <a:cs typeface="Candara"/>
              </a:rPr>
              <a:t>WaterML 2.0 Part 2: Model for </a:t>
            </a:r>
            <a:r>
              <a:rPr lang="en-AU" sz="3600" b="1" dirty="0" smtClean="0">
                <a:latin typeface="Candara"/>
                <a:ea typeface="ＭＳ Ｐゴシック" charset="0"/>
                <a:cs typeface="Candara"/>
              </a:rPr>
              <a:t>Range Values</a:t>
            </a:r>
            <a:endParaRPr lang="en-AU" sz="3200" dirty="0">
              <a:latin typeface="Candara"/>
              <a:ea typeface="ＭＳ Ｐゴシック" charset="0"/>
              <a:cs typeface="Candara"/>
            </a:endParaRPr>
          </a:p>
        </p:txBody>
      </p:sp>
      <p:sp>
        <p:nvSpPr>
          <p:cNvPr id="5" name="Content Placeholder 4"/>
          <p:cNvSpPr>
            <a:spLocks noGrp="1"/>
          </p:cNvSpPr>
          <p:nvPr>
            <p:ph idx="1"/>
          </p:nvPr>
        </p:nvSpPr>
        <p:spPr>
          <a:xfrm>
            <a:off x="247806" y="601228"/>
            <a:ext cx="8787894" cy="1374266"/>
          </a:xfrm>
        </p:spPr>
        <p:txBody>
          <a:bodyPr/>
          <a:lstStyle/>
          <a:p>
            <a:pPr marL="0" indent="0">
              <a:buNone/>
            </a:pPr>
            <a:r>
              <a:rPr lang="en-US" b="0" dirty="0" smtClean="0"/>
              <a:t>Similar to </a:t>
            </a:r>
            <a:r>
              <a:rPr lang="en-US" b="0" dirty="0"/>
              <a:t>conversion table except that the </a:t>
            </a:r>
            <a:r>
              <a:rPr lang="en-US" b="0" dirty="0" smtClean="0"/>
              <a:t>value applies </a:t>
            </a:r>
            <a:r>
              <a:rPr lang="en-US" b="0" dirty="0"/>
              <a:t>across a broad input </a:t>
            </a:r>
            <a:r>
              <a:rPr lang="en-US" b="0" dirty="0" smtClean="0"/>
              <a:t>range, </a:t>
            </a:r>
            <a:r>
              <a:rPr lang="en-US" b="0" dirty="0"/>
              <a:t>and the content describes a state or condition </a:t>
            </a:r>
            <a:r>
              <a:rPr lang="en-US" b="0" dirty="0" smtClean="0"/>
              <a:t>that varies </a:t>
            </a:r>
            <a:r>
              <a:rPr lang="en-US" b="0" dirty="0"/>
              <a:t>with the input range, rather than a </a:t>
            </a:r>
            <a:r>
              <a:rPr lang="en-US" b="0" dirty="0" smtClean="0"/>
              <a:t>conversion. </a:t>
            </a:r>
            <a:endParaRPr lang="en-US" b="0" dirty="0"/>
          </a:p>
        </p:txBody>
      </p:sp>
    </p:spTree>
    <p:extLst>
      <p:ext uri="{BB962C8B-B14F-4D97-AF65-F5344CB8AC3E}">
        <p14:creationId xmlns:p14="http://schemas.microsoft.com/office/powerpoint/2010/main" val="3827809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674" y="9127"/>
            <a:ext cx="8595114" cy="748904"/>
          </a:xfrm>
        </p:spPr>
        <p:txBody>
          <a:bodyPr/>
          <a:lstStyle/>
          <a:p>
            <a:r>
              <a:rPr lang="en-AU" sz="3200" dirty="0">
                <a:ea typeface="ＭＳ Ｐゴシック" charset="0"/>
                <a:cs typeface="Candara"/>
              </a:rPr>
              <a:t>WaterML 2.0 Part 2: Model for </a:t>
            </a:r>
            <a:r>
              <a:rPr lang="en-AU" sz="3600" dirty="0">
                <a:ea typeface="ＭＳ Ｐゴシック" charset="0"/>
                <a:cs typeface="Candara"/>
              </a:rPr>
              <a:t>Range Values</a:t>
            </a:r>
            <a:endParaRPr lang="en-US" sz="3200" dirty="0"/>
          </a:p>
        </p:txBody>
      </p:sp>
      <p:sp>
        <p:nvSpPr>
          <p:cNvPr id="3" name="Content Placeholder 2"/>
          <p:cNvSpPr>
            <a:spLocks noGrp="1"/>
          </p:cNvSpPr>
          <p:nvPr>
            <p:ph idx="1"/>
          </p:nvPr>
        </p:nvSpPr>
        <p:spPr>
          <a:xfrm>
            <a:off x="196910" y="1311601"/>
            <a:ext cx="8792023" cy="4782212"/>
          </a:xfrm>
        </p:spPr>
        <p:txBody>
          <a:bodyPr>
            <a:normAutofit lnSpcReduction="10000"/>
          </a:bodyPr>
          <a:lstStyle/>
          <a:p>
            <a:r>
              <a:rPr lang="en-US" b="0" dirty="0" smtClean="0"/>
              <a:t>Range </a:t>
            </a:r>
            <a:r>
              <a:rPr lang="en-US" b="0" dirty="0"/>
              <a:t>tables are a data structure that is similar to a conversion table except </a:t>
            </a:r>
            <a:endParaRPr lang="en-US" b="0" dirty="0" smtClean="0"/>
          </a:p>
          <a:p>
            <a:pPr lvl="1"/>
            <a:r>
              <a:rPr lang="en-US" b="0" dirty="0" smtClean="0"/>
              <a:t>The value applies </a:t>
            </a:r>
            <a:r>
              <a:rPr lang="en-US" b="0" dirty="0"/>
              <a:t>across a broad input range and the content describes a state or condition </a:t>
            </a:r>
            <a:r>
              <a:rPr lang="en-US" b="0" dirty="0" smtClean="0"/>
              <a:t>that varies </a:t>
            </a:r>
            <a:r>
              <a:rPr lang="en-US" b="0" dirty="0"/>
              <a:t>with the input range, rather than a </a:t>
            </a:r>
            <a:r>
              <a:rPr lang="en-US" b="0" dirty="0" smtClean="0"/>
              <a:t>conversion</a:t>
            </a:r>
          </a:p>
          <a:p>
            <a:r>
              <a:rPr lang="en-US" b="0" dirty="0" smtClean="0"/>
              <a:t>Range </a:t>
            </a:r>
            <a:r>
              <a:rPr lang="en-US" b="0" dirty="0"/>
              <a:t>tables may carry </a:t>
            </a:r>
            <a:r>
              <a:rPr lang="en-US" b="0" dirty="0" smtClean="0"/>
              <a:t>information that </a:t>
            </a:r>
            <a:r>
              <a:rPr lang="en-US" b="0" dirty="0"/>
              <a:t>relates to, or adds value to, a conversion table. </a:t>
            </a:r>
            <a:endParaRPr lang="en-US" b="0" dirty="0" smtClean="0"/>
          </a:p>
          <a:p>
            <a:pPr lvl="1"/>
            <a:r>
              <a:rPr lang="en-US" b="0" dirty="0" smtClean="0"/>
              <a:t>E.g</a:t>
            </a:r>
            <a:r>
              <a:rPr lang="en-US" b="0" dirty="0">
                <a:solidFill>
                  <a:srgbClr val="FAEA68"/>
                </a:solidFill>
              </a:rPr>
              <a:t>. Information describing the </a:t>
            </a:r>
            <a:r>
              <a:rPr lang="en-US" b="0" dirty="0" smtClean="0">
                <a:solidFill>
                  <a:srgbClr val="FAEA68"/>
                </a:solidFill>
              </a:rPr>
              <a:t>rating construction </a:t>
            </a:r>
            <a:r>
              <a:rPr lang="en-US" b="0" dirty="0">
                <a:solidFill>
                  <a:srgbClr val="FAEA68"/>
                </a:solidFill>
              </a:rPr>
              <a:t>method</a:t>
            </a:r>
            <a:r>
              <a:rPr lang="en-US" b="0" dirty="0"/>
              <a:t>. </a:t>
            </a:r>
            <a:endParaRPr lang="en-US" b="0" dirty="0" smtClean="0"/>
          </a:p>
          <a:p>
            <a:r>
              <a:rPr lang="en-US" b="0" dirty="0" smtClean="0"/>
              <a:t>A </a:t>
            </a:r>
            <a:r>
              <a:rPr lang="en-US" b="0" dirty="0"/>
              <a:t>range table may carry information that is of value in it own right.</a:t>
            </a:r>
          </a:p>
          <a:p>
            <a:pPr lvl="1"/>
            <a:r>
              <a:rPr lang="en-US" b="0" dirty="0"/>
              <a:t>E.g. </a:t>
            </a:r>
            <a:r>
              <a:rPr lang="en-US" b="0" dirty="0">
                <a:solidFill>
                  <a:schemeClr val="accent1">
                    <a:lumMod val="60000"/>
                    <a:lumOff val="40000"/>
                  </a:schemeClr>
                </a:solidFill>
              </a:rPr>
              <a:t>Stage V. over bank flow condition (confined to channel, over bank flow)</a:t>
            </a:r>
            <a:r>
              <a:rPr lang="en-US" b="0" dirty="0"/>
              <a:t>.</a:t>
            </a:r>
            <a:endParaRPr lang="en-US" dirty="0"/>
          </a:p>
        </p:txBody>
      </p:sp>
    </p:spTree>
    <p:extLst>
      <p:ext uri="{BB962C8B-B14F-4D97-AF65-F5344CB8AC3E}">
        <p14:creationId xmlns:p14="http://schemas.microsoft.com/office/powerpoint/2010/main" val="1377504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994848" y="3878483"/>
            <a:ext cx="1316994" cy="523220"/>
          </a:xfrm>
          <a:prstGeom prst="rect">
            <a:avLst/>
          </a:prstGeom>
          <a:solidFill>
            <a:srgbClr val="000000">
              <a:alpha val="26000"/>
            </a:srgbClr>
          </a:solidFill>
        </p:spPr>
        <p:txBody>
          <a:bodyPr wrap="square" rtlCol="0">
            <a:spAutoFit/>
          </a:bodyPr>
          <a:lstStyle/>
          <a:p>
            <a:r>
              <a:rPr lang="en-US" sz="1400" dirty="0" smtClean="0"/>
              <a:t>Perceived in context of …</a:t>
            </a:r>
            <a:endParaRPr lang="en-US" sz="1400" dirty="0"/>
          </a:p>
        </p:txBody>
      </p:sp>
      <p:sp>
        <p:nvSpPr>
          <p:cNvPr id="32" name="TextBox 31"/>
          <p:cNvSpPr txBox="1"/>
          <p:nvPr/>
        </p:nvSpPr>
        <p:spPr>
          <a:xfrm>
            <a:off x="3664486" y="6158988"/>
            <a:ext cx="1316994" cy="307777"/>
          </a:xfrm>
          <a:prstGeom prst="rect">
            <a:avLst/>
          </a:prstGeom>
          <a:solidFill>
            <a:schemeClr val="bg1">
              <a:alpha val="23000"/>
            </a:schemeClr>
          </a:solidFill>
        </p:spPr>
        <p:txBody>
          <a:bodyPr wrap="square" rtlCol="0">
            <a:spAutoFit/>
          </a:bodyPr>
          <a:lstStyle/>
          <a:p>
            <a:r>
              <a:rPr lang="en-US" sz="1400" dirty="0" smtClean="0"/>
              <a:t>Data capture</a:t>
            </a:r>
            <a:endParaRPr lang="en-US" sz="1400" dirty="0"/>
          </a:p>
        </p:txBody>
      </p:sp>
      <p:sp>
        <p:nvSpPr>
          <p:cNvPr id="2" name="Title 1"/>
          <p:cNvSpPr>
            <a:spLocks noGrp="1"/>
          </p:cNvSpPr>
          <p:nvPr>
            <p:ph type="title"/>
          </p:nvPr>
        </p:nvSpPr>
        <p:spPr/>
        <p:txBody>
          <a:bodyPr/>
          <a:lstStyle/>
          <a:p>
            <a:r>
              <a:rPr lang="en-US" sz="4800" dirty="0" smtClean="0"/>
              <a:t>Geographic Features: </a:t>
            </a:r>
            <a:br>
              <a:rPr lang="en-US" sz="4800" dirty="0" smtClean="0"/>
            </a:br>
            <a:r>
              <a:rPr lang="en-US" sz="3600" dirty="0" smtClean="0"/>
              <a:t>Quick Overview</a:t>
            </a:r>
            <a:endParaRPr lang="en-US" sz="4800" dirty="0"/>
          </a:p>
        </p:txBody>
      </p:sp>
      <p:sp>
        <p:nvSpPr>
          <p:cNvPr id="3" name="Content Placeholder 2"/>
          <p:cNvSpPr>
            <a:spLocks noGrp="1"/>
          </p:cNvSpPr>
          <p:nvPr>
            <p:ph idx="1"/>
          </p:nvPr>
        </p:nvSpPr>
        <p:spPr>
          <a:xfrm>
            <a:off x="0" y="1623907"/>
            <a:ext cx="8760367" cy="3953436"/>
          </a:xfrm>
        </p:spPr>
        <p:txBody>
          <a:bodyPr>
            <a:normAutofit/>
          </a:bodyPr>
          <a:lstStyle/>
          <a:p>
            <a:r>
              <a:rPr lang="en-US" sz="2600" dirty="0" smtClean="0">
                <a:solidFill>
                  <a:srgbClr val="FF6600"/>
                </a:solidFill>
              </a:rPr>
              <a:t>Feature</a:t>
            </a:r>
            <a:r>
              <a:rPr lang="en-US" sz="2600" dirty="0" smtClean="0"/>
              <a:t>: abstraction of a real-world phenomenon</a:t>
            </a:r>
          </a:p>
          <a:p>
            <a:r>
              <a:rPr lang="en-US" sz="2600" dirty="0" smtClean="0">
                <a:solidFill>
                  <a:srgbClr val="FF6600"/>
                </a:solidFill>
              </a:rPr>
              <a:t>Geographic Feature</a:t>
            </a:r>
            <a:r>
              <a:rPr lang="en-US" sz="2600" dirty="0" smtClean="0"/>
              <a:t>: a feature associated with a location relative to the Earth; digital representation of an aspect of the real world</a:t>
            </a:r>
            <a:endParaRPr lang="en-US" sz="2600" dirty="0"/>
          </a:p>
        </p:txBody>
      </p:sp>
      <p:pic>
        <p:nvPicPr>
          <p:cNvPr id="5" name="Picture 4" descr="Earthmarble-smaller.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3878483"/>
            <a:ext cx="2994848" cy="2599783"/>
          </a:xfrm>
          <a:prstGeom prst="rect">
            <a:avLst/>
          </a:prstGeom>
          <a:effectLst>
            <a:outerShdw blurRad="50800" dist="38100" dir="2700000" algn="tl" rotWithShape="0">
              <a:srgbClr val="000000">
                <a:alpha val="43000"/>
              </a:srgbClr>
            </a:outerShdw>
          </a:effectLst>
        </p:spPr>
      </p:pic>
      <p:sp>
        <p:nvSpPr>
          <p:cNvPr id="6" name="TextBox 5"/>
          <p:cNvSpPr txBox="1"/>
          <p:nvPr/>
        </p:nvSpPr>
        <p:spPr>
          <a:xfrm>
            <a:off x="182736" y="4744170"/>
            <a:ext cx="2430708" cy="400110"/>
          </a:xfrm>
          <a:prstGeom prst="rect">
            <a:avLst/>
          </a:prstGeom>
          <a:noFill/>
        </p:spPr>
        <p:txBody>
          <a:bodyPr wrap="square" rtlCol="0">
            <a:spAutoFit/>
          </a:bodyPr>
          <a:lstStyle/>
          <a:p>
            <a:r>
              <a:rPr lang="en-US" sz="2000" b="1" dirty="0" smtClean="0">
                <a:solidFill>
                  <a:schemeClr val="bg1"/>
                </a:solidFill>
              </a:rPr>
              <a:t>Reality: phenomena</a:t>
            </a:r>
            <a:endParaRPr lang="en-US" sz="2000" b="1" dirty="0">
              <a:solidFill>
                <a:schemeClr val="bg1"/>
              </a:solidFill>
            </a:endParaRPr>
          </a:p>
        </p:txBody>
      </p:sp>
      <p:sp>
        <p:nvSpPr>
          <p:cNvPr id="7" name="Rectangle 6"/>
          <p:cNvSpPr/>
          <p:nvPr/>
        </p:nvSpPr>
        <p:spPr>
          <a:xfrm>
            <a:off x="4268517" y="3808315"/>
            <a:ext cx="2257705" cy="70896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Geographic application</a:t>
            </a:r>
            <a:endParaRPr lang="en-US" dirty="0"/>
          </a:p>
        </p:txBody>
      </p:sp>
      <p:sp>
        <p:nvSpPr>
          <p:cNvPr id="8" name="Rectangle 7"/>
          <p:cNvSpPr/>
          <p:nvPr/>
        </p:nvSpPr>
        <p:spPr>
          <a:xfrm>
            <a:off x="5397370" y="4843945"/>
            <a:ext cx="2257705" cy="70896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Feature Types</a:t>
            </a:r>
            <a:endParaRPr lang="en-US" dirty="0"/>
          </a:p>
        </p:txBody>
      </p:sp>
      <p:sp>
        <p:nvSpPr>
          <p:cNvPr id="9" name="Rectangle 8"/>
          <p:cNvSpPr/>
          <p:nvPr/>
        </p:nvSpPr>
        <p:spPr>
          <a:xfrm>
            <a:off x="6526223" y="5853351"/>
            <a:ext cx="2257705" cy="70896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Feature Instances</a:t>
            </a:r>
            <a:endParaRPr lang="en-US" dirty="0"/>
          </a:p>
        </p:txBody>
      </p:sp>
      <p:cxnSp>
        <p:nvCxnSpPr>
          <p:cNvPr id="11" name="Straight Arrow Connector 10"/>
          <p:cNvCxnSpPr>
            <a:endCxn id="7" idx="1"/>
          </p:cNvCxnSpPr>
          <p:nvPr/>
        </p:nvCxnSpPr>
        <p:spPr>
          <a:xfrm>
            <a:off x="2287577" y="4147197"/>
            <a:ext cx="1980940" cy="155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Elbow Connector 14"/>
          <p:cNvCxnSpPr>
            <a:endCxn id="8" idx="1"/>
          </p:cNvCxnSpPr>
          <p:nvPr/>
        </p:nvCxnSpPr>
        <p:spPr>
          <a:xfrm>
            <a:off x="4545324" y="4576041"/>
            <a:ext cx="852046" cy="622385"/>
          </a:xfrm>
          <a:prstGeom prst="bentConnector3">
            <a:avLst>
              <a:gd name="adj1" fmla="val 317"/>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892235" y="4835528"/>
            <a:ext cx="1316994" cy="307777"/>
          </a:xfrm>
          <a:prstGeom prst="rect">
            <a:avLst/>
          </a:prstGeom>
          <a:solidFill>
            <a:schemeClr val="bg1">
              <a:alpha val="24000"/>
            </a:schemeClr>
          </a:solidFill>
        </p:spPr>
        <p:txBody>
          <a:bodyPr wrap="square" rtlCol="0">
            <a:spAutoFit/>
          </a:bodyPr>
          <a:lstStyle/>
          <a:p>
            <a:r>
              <a:rPr lang="en-US" sz="1400" dirty="0" smtClean="0"/>
              <a:t>Classified as …</a:t>
            </a:r>
            <a:endParaRPr lang="en-US" sz="1400" dirty="0"/>
          </a:p>
        </p:txBody>
      </p:sp>
      <p:cxnSp>
        <p:nvCxnSpPr>
          <p:cNvPr id="21" name="Elbow Connector 20"/>
          <p:cNvCxnSpPr/>
          <p:nvPr/>
        </p:nvCxnSpPr>
        <p:spPr>
          <a:xfrm>
            <a:off x="5667823" y="5585447"/>
            <a:ext cx="852046" cy="622385"/>
          </a:xfrm>
          <a:prstGeom prst="bentConnector3">
            <a:avLst>
              <a:gd name="adj1" fmla="val 317"/>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091641" y="5853351"/>
            <a:ext cx="1316994" cy="307777"/>
          </a:xfrm>
          <a:prstGeom prst="rect">
            <a:avLst/>
          </a:prstGeom>
          <a:solidFill>
            <a:schemeClr val="bg1">
              <a:alpha val="23000"/>
            </a:schemeClr>
          </a:solidFill>
        </p:spPr>
        <p:txBody>
          <a:bodyPr wrap="square" rtlCol="0">
            <a:spAutoFit/>
          </a:bodyPr>
          <a:lstStyle/>
          <a:p>
            <a:r>
              <a:rPr lang="en-US" sz="1400" dirty="0" smtClean="0"/>
              <a:t>Defining [0..n]</a:t>
            </a:r>
            <a:endParaRPr lang="en-US" sz="1400" dirty="0"/>
          </a:p>
        </p:txBody>
      </p:sp>
      <p:cxnSp>
        <p:nvCxnSpPr>
          <p:cNvPr id="28" name="Curved Connector 27"/>
          <p:cNvCxnSpPr/>
          <p:nvPr/>
        </p:nvCxnSpPr>
        <p:spPr>
          <a:xfrm>
            <a:off x="2332272" y="4162796"/>
            <a:ext cx="4187597" cy="2315470"/>
          </a:xfrm>
          <a:prstGeom prst="curvedConnector3">
            <a:avLst>
              <a:gd name="adj1" fmla="val 24045"/>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12212" y="3914978"/>
            <a:ext cx="2344484" cy="338554"/>
          </a:xfrm>
          <a:prstGeom prst="rect">
            <a:avLst/>
          </a:prstGeom>
          <a:solidFill>
            <a:schemeClr val="bg1">
              <a:alpha val="43000"/>
            </a:schemeClr>
          </a:solidFill>
        </p:spPr>
        <p:txBody>
          <a:bodyPr wrap="square" rtlCol="0">
            <a:spAutoFit/>
          </a:bodyPr>
          <a:lstStyle/>
          <a:p>
            <a:pPr algn="r"/>
            <a:r>
              <a:rPr lang="en-US" sz="1600" dirty="0" smtClean="0"/>
              <a:t>Universe of discourse</a:t>
            </a:r>
            <a:endParaRPr lang="en-US" sz="1600" dirty="0"/>
          </a:p>
        </p:txBody>
      </p:sp>
      <p:sp>
        <p:nvSpPr>
          <p:cNvPr id="33" name="TextBox 32"/>
          <p:cNvSpPr txBox="1"/>
          <p:nvPr/>
        </p:nvSpPr>
        <p:spPr>
          <a:xfrm>
            <a:off x="6583447" y="4405926"/>
            <a:ext cx="2432888" cy="369332"/>
          </a:xfrm>
          <a:prstGeom prst="rect">
            <a:avLst/>
          </a:prstGeom>
          <a:solidFill>
            <a:schemeClr val="bg1">
              <a:alpha val="43000"/>
            </a:schemeClr>
          </a:solidFill>
        </p:spPr>
        <p:txBody>
          <a:bodyPr wrap="square" rtlCol="0">
            <a:spAutoFit/>
          </a:bodyPr>
          <a:lstStyle/>
          <a:p>
            <a:pPr algn="ctr"/>
            <a:r>
              <a:rPr lang="en-US" dirty="0" smtClean="0"/>
              <a:t>Digital Representation</a:t>
            </a:r>
            <a:endParaRPr lang="en-US" dirty="0"/>
          </a:p>
        </p:txBody>
      </p:sp>
    </p:spTree>
    <p:extLst>
      <p:ext uri="{BB962C8B-B14F-4D97-AF65-F5344CB8AC3E}">
        <p14:creationId xmlns:p14="http://schemas.microsoft.com/office/powerpoint/2010/main" val="3844533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500"/>
                                        <p:tgtEl>
                                          <p:spTgt spid="28"/>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left)">
                                      <p:cBhvr>
                                        <p:cTn id="4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2" grpId="0" animBg="1"/>
      <p:bldP spid="7" grpId="0" animBg="1"/>
      <p:bldP spid="8" grpId="0" animBg="1"/>
      <p:bldP spid="9" grpId="0" animBg="1"/>
      <p:bldP spid="20" grpId="0" animBg="1"/>
      <p:bldP spid="22" grpId="0" animBg="1"/>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9413" y="4374240"/>
            <a:ext cx="8377456" cy="224331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69413" y="1234616"/>
            <a:ext cx="8377456" cy="298569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9462" y="107577"/>
            <a:ext cx="7581901" cy="1127039"/>
          </a:xfrm>
        </p:spPr>
        <p:txBody>
          <a:bodyPr/>
          <a:lstStyle/>
          <a:p>
            <a:r>
              <a:rPr lang="en-US" sz="4000" dirty="0" smtClean="0"/>
              <a:t>How do we describe </a:t>
            </a:r>
            <a:r>
              <a:rPr lang="en-US" sz="4000" dirty="0" smtClean="0">
                <a:solidFill>
                  <a:srgbClr val="FF6600"/>
                </a:solidFill>
              </a:rPr>
              <a:t>data models? </a:t>
            </a:r>
            <a:endParaRPr lang="en-US" sz="4000" dirty="0"/>
          </a:p>
        </p:txBody>
      </p:sp>
      <p:sp>
        <p:nvSpPr>
          <p:cNvPr id="3" name="Content Placeholder 2"/>
          <p:cNvSpPr>
            <a:spLocks noGrp="1"/>
          </p:cNvSpPr>
          <p:nvPr>
            <p:ph idx="1"/>
          </p:nvPr>
        </p:nvSpPr>
        <p:spPr>
          <a:xfrm>
            <a:off x="399803" y="1234616"/>
            <a:ext cx="8541936" cy="5475217"/>
          </a:xfrm>
        </p:spPr>
        <p:txBody>
          <a:bodyPr>
            <a:normAutofit/>
          </a:bodyPr>
          <a:lstStyle/>
          <a:p>
            <a:r>
              <a:rPr lang="en-US" dirty="0" smtClean="0">
                <a:solidFill>
                  <a:schemeClr val="bg1"/>
                </a:solidFill>
              </a:rPr>
              <a:t>General Feature Model </a:t>
            </a:r>
            <a:r>
              <a:rPr lang="en-US" dirty="0" smtClean="0">
                <a:solidFill>
                  <a:schemeClr val="accent3">
                    <a:lumMod val="75000"/>
                  </a:schemeClr>
                </a:solidFill>
              </a:rPr>
              <a:t>(OGC AS Topic 5; ISO 19101)</a:t>
            </a:r>
          </a:p>
          <a:p>
            <a:pPr lvl="1"/>
            <a:r>
              <a:rPr lang="en-US" dirty="0" smtClean="0">
                <a:solidFill>
                  <a:srgbClr val="000000"/>
                </a:solidFill>
              </a:rPr>
              <a:t>Feature relationships </a:t>
            </a:r>
            <a:r>
              <a:rPr lang="en-US" dirty="0" smtClean="0">
                <a:solidFill>
                  <a:srgbClr val="0A68AD"/>
                </a:solidFill>
              </a:rPr>
              <a:t>(OGC AS Topic 8)</a:t>
            </a:r>
          </a:p>
          <a:p>
            <a:pPr lvl="1"/>
            <a:r>
              <a:rPr lang="en-US" dirty="0" smtClean="0">
                <a:solidFill>
                  <a:srgbClr val="000000"/>
                </a:solidFill>
              </a:rPr>
              <a:t>Feature </a:t>
            </a:r>
            <a:r>
              <a:rPr lang="en-US" dirty="0">
                <a:solidFill>
                  <a:srgbClr val="000000"/>
                </a:solidFill>
              </a:rPr>
              <a:t>collections </a:t>
            </a:r>
            <a:r>
              <a:rPr lang="en-US" dirty="0">
                <a:solidFill>
                  <a:srgbClr val="0A68AD"/>
                </a:solidFill>
              </a:rPr>
              <a:t>(OGC AS Topic 10)</a:t>
            </a:r>
          </a:p>
          <a:p>
            <a:pPr lvl="1"/>
            <a:r>
              <a:rPr lang="en-US" dirty="0" smtClean="0">
                <a:solidFill>
                  <a:srgbClr val="000000"/>
                </a:solidFill>
              </a:rPr>
              <a:t>Observations and Measurements (O&amp;M) </a:t>
            </a:r>
            <a:r>
              <a:rPr lang="en-US" dirty="0" smtClean="0">
                <a:solidFill>
                  <a:srgbClr val="0A68AD"/>
                </a:solidFill>
              </a:rPr>
              <a:t>(OGC AS Topic 20)</a:t>
            </a:r>
          </a:p>
          <a:p>
            <a:r>
              <a:rPr lang="en-US" dirty="0" smtClean="0">
                <a:solidFill>
                  <a:srgbClr val="000000"/>
                </a:solidFill>
              </a:rPr>
              <a:t>Terminology</a:t>
            </a:r>
            <a:r>
              <a:rPr lang="en-US" dirty="0" smtClean="0"/>
              <a:t> </a:t>
            </a:r>
            <a:r>
              <a:rPr lang="en-US" dirty="0">
                <a:solidFill>
                  <a:srgbClr val="0A68AD"/>
                </a:solidFill>
              </a:rPr>
              <a:t>(ISO 19104)</a:t>
            </a:r>
          </a:p>
          <a:p>
            <a:r>
              <a:rPr lang="en-US" dirty="0" smtClean="0">
                <a:solidFill>
                  <a:srgbClr val="000000"/>
                </a:solidFill>
              </a:rPr>
              <a:t>Conceptual Schema (UML) </a:t>
            </a:r>
            <a:r>
              <a:rPr lang="en-US" dirty="0">
                <a:solidFill>
                  <a:srgbClr val="0A68AD"/>
                </a:solidFill>
              </a:rPr>
              <a:t>(ISO 19103)</a:t>
            </a:r>
          </a:p>
          <a:p>
            <a:r>
              <a:rPr lang="en-US" dirty="0" smtClean="0">
                <a:solidFill>
                  <a:srgbClr val="000000"/>
                </a:solidFill>
              </a:rPr>
              <a:t>Rules for Application Schema </a:t>
            </a:r>
            <a:r>
              <a:rPr lang="en-US" dirty="0" smtClean="0">
                <a:solidFill>
                  <a:srgbClr val="0A68AD"/>
                </a:solidFill>
              </a:rPr>
              <a:t>(ISO 19109)</a:t>
            </a:r>
          </a:p>
          <a:p>
            <a:r>
              <a:rPr lang="en-US" dirty="0" smtClean="0">
                <a:solidFill>
                  <a:srgbClr val="000000"/>
                </a:solidFill>
              </a:rPr>
              <a:t>Profiles</a:t>
            </a:r>
            <a:r>
              <a:rPr lang="en-US" dirty="0" smtClean="0"/>
              <a:t> </a:t>
            </a:r>
            <a:r>
              <a:rPr lang="en-US" dirty="0" smtClean="0">
                <a:solidFill>
                  <a:srgbClr val="0A68AD"/>
                </a:solidFill>
              </a:rPr>
              <a:t>(ISO 19106)</a:t>
            </a:r>
            <a:r>
              <a:rPr lang="en-US" dirty="0" smtClean="0">
                <a:solidFill>
                  <a:srgbClr val="000000"/>
                </a:solidFill>
              </a:rPr>
              <a:t>; Functional Standards </a:t>
            </a:r>
            <a:r>
              <a:rPr lang="en-US" dirty="0" smtClean="0">
                <a:solidFill>
                  <a:srgbClr val="0A68AD"/>
                </a:solidFill>
              </a:rPr>
              <a:t>(ISO 19120)</a:t>
            </a:r>
          </a:p>
          <a:p>
            <a:r>
              <a:rPr lang="en-US" dirty="0" smtClean="0">
                <a:solidFill>
                  <a:srgbClr val="000000"/>
                </a:solidFill>
              </a:rPr>
              <a:t>Encoding (UML, XML) </a:t>
            </a:r>
            <a:r>
              <a:rPr lang="en-US" dirty="0" smtClean="0">
                <a:solidFill>
                  <a:srgbClr val="0A68AD"/>
                </a:solidFill>
              </a:rPr>
              <a:t>(ISO 19118)</a:t>
            </a:r>
          </a:p>
          <a:p>
            <a:r>
              <a:rPr lang="en-US" dirty="0" smtClean="0">
                <a:solidFill>
                  <a:srgbClr val="000000"/>
                </a:solidFill>
              </a:rPr>
              <a:t>Conformance</a:t>
            </a:r>
            <a:r>
              <a:rPr lang="en-US" dirty="0" smtClean="0"/>
              <a:t> </a:t>
            </a:r>
            <a:r>
              <a:rPr lang="en-US" dirty="0" smtClean="0">
                <a:solidFill>
                  <a:srgbClr val="0A68AD"/>
                </a:solidFill>
              </a:rPr>
              <a:t>(ISO 19105)</a:t>
            </a:r>
            <a:endParaRPr lang="en-US" dirty="0">
              <a:solidFill>
                <a:srgbClr val="0A68AD"/>
              </a:solidFill>
            </a:endParaRPr>
          </a:p>
        </p:txBody>
      </p:sp>
      <p:sp>
        <p:nvSpPr>
          <p:cNvPr id="4" name="TextBox 3"/>
          <p:cNvSpPr txBox="1"/>
          <p:nvPr/>
        </p:nvSpPr>
        <p:spPr>
          <a:xfrm>
            <a:off x="6833287" y="6538096"/>
            <a:ext cx="2310714" cy="369332"/>
          </a:xfrm>
          <a:prstGeom prst="rect">
            <a:avLst/>
          </a:prstGeom>
          <a:noFill/>
        </p:spPr>
        <p:txBody>
          <a:bodyPr wrap="square" rtlCol="0">
            <a:spAutoFit/>
          </a:bodyPr>
          <a:lstStyle/>
          <a:p>
            <a:r>
              <a:rPr lang="en-US" dirty="0" smtClean="0"/>
              <a:t>AS = Abstract Spec</a:t>
            </a:r>
            <a:endParaRPr lang="en-US" dirty="0"/>
          </a:p>
        </p:txBody>
      </p:sp>
    </p:spTree>
    <p:extLst>
      <p:ext uri="{BB962C8B-B14F-4D97-AF65-F5344CB8AC3E}">
        <p14:creationId xmlns:p14="http://schemas.microsoft.com/office/powerpoint/2010/main" val="38865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ydroelectric dam Fotolia_2515201_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37" y="0"/>
            <a:ext cx="9105963" cy="6858000"/>
          </a:xfrm>
          <a:prstGeom prst="rect">
            <a:avLst/>
          </a:prstGeom>
        </p:spPr>
      </p:pic>
      <p:sp>
        <p:nvSpPr>
          <p:cNvPr id="2" name="Title 1"/>
          <p:cNvSpPr>
            <a:spLocks noGrp="1"/>
          </p:cNvSpPr>
          <p:nvPr>
            <p:ph type="title"/>
          </p:nvPr>
        </p:nvSpPr>
        <p:spPr>
          <a:xfrm>
            <a:off x="779462" y="107577"/>
            <a:ext cx="7581901" cy="1162364"/>
          </a:xfrm>
        </p:spPr>
        <p:txBody>
          <a:bodyPr/>
          <a:lstStyle/>
          <a:p>
            <a:r>
              <a:rPr lang="en-US" sz="4400" dirty="0" smtClean="0">
                <a:solidFill>
                  <a:schemeClr val="bg1"/>
                </a:solidFill>
              </a:rPr>
              <a:t>Features have Properties</a:t>
            </a:r>
            <a:endParaRPr lang="en-US" sz="4400" dirty="0">
              <a:solidFill>
                <a:schemeClr val="bg1"/>
              </a:solidFill>
            </a:endParaRPr>
          </a:p>
        </p:txBody>
      </p:sp>
      <p:sp>
        <p:nvSpPr>
          <p:cNvPr id="3" name="Content Placeholder 2"/>
          <p:cNvSpPr>
            <a:spLocks noGrp="1"/>
          </p:cNvSpPr>
          <p:nvPr>
            <p:ph idx="1"/>
          </p:nvPr>
        </p:nvSpPr>
        <p:spPr>
          <a:xfrm>
            <a:off x="372046" y="1882588"/>
            <a:ext cx="8576463" cy="4223389"/>
          </a:xfrm>
          <a:solidFill>
            <a:schemeClr val="bg1">
              <a:lumMod val="50000"/>
              <a:lumOff val="50000"/>
              <a:alpha val="47000"/>
            </a:schemeClr>
          </a:solidFill>
        </p:spPr>
        <p:txBody>
          <a:bodyPr>
            <a:normAutofit/>
          </a:bodyPr>
          <a:lstStyle/>
          <a:p>
            <a:r>
              <a:rPr lang="en-US" sz="2800" dirty="0" smtClean="0">
                <a:solidFill>
                  <a:srgbClr val="FF6600"/>
                </a:solidFill>
              </a:rPr>
              <a:t>Attributes</a:t>
            </a:r>
            <a:r>
              <a:rPr lang="en-US" sz="2800" dirty="0" smtClean="0"/>
              <a:t>:  location/geometry, time, quality, metadata, other values</a:t>
            </a:r>
          </a:p>
          <a:p>
            <a:r>
              <a:rPr lang="en-US" sz="2800" dirty="0" smtClean="0">
                <a:solidFill>
                  <a:srgbClr val="FF6600"/>
                </a:solidFill>
              </a:rPr>
              <a:t>Operations</a:t>
            </a:r>
            <a:r>
              <a:rPr lang="en-US" sz="2800" dirty="0" smtClean="0"/>
              <a:t>:  accessing &amp; changing state, </a:t>
            </a:r>
            <a:br>
              <a:rPr lang="en-US" sz="2800" dirty="0" smtClean="0"/>
            </a:br>
            <a:r>
              <a:rPr lang="en-US" sz="2800" dirty="0" smtClean="0"/>
              <a:t>performing actions</a:t>
            </a:r>
            <a:endParaRPr lang="en-US" sz="2800" dirty="0" smtClean="0">
              <a:solidFill>
                <a:srgbClr val="FF6600"/>
              </a:solidFill>
            </a:endParaRPr>
          </a:p>
          <a:p>
            <a:r>
              <a:rPr lang="en-US" sz="2800" dirty="0" smtClean="0">
                <a:solidFill>
                  <a:srgbClr val="FF6600"/>
                </a:solidFill>
              </a:rPr>
              <a:t>Associations</a:t>
            </a:r>
            <a:r>
              <a:rPr lang="en-US" sz="2800" dirty="0" smtClean="0"/>
              <a:t>:  relationships with features, </a:t>
            </a:r>
            <a:r>
              <a:rPr lang="en-US" sz="2800" dirty="0" err="1" smtClean="0"/>
              <a:t>eg</a:t>
            </a:r>
            <a:r>
              <a:rPr lang="en-US" sz="2800" dirty="0" smtClean="0"/>
              <a:t>,  collections, topologies, other dependencies</a:t>
            </a:r>
          </a:p>
          <a:p>
            <a:pPr lvl="1"/>
            <a:r>
              <a:rPr lang="en-US" sz="2600" dirty="0" smtClean="0"/>
              <a:t>Note 1: Feature associations may have attributes</a:t>
            </a:r>
          </a:p>
          <a:p>
            <a:pPr lvl="1"/>
            <a:r>
              <a:rPr lang="en-US" sz="2600" dirty="0" smtClean="0"/>
              <a:t>Note 2: Feature Collections can be treated as Features</a:t>
            </a:r>
          </a:p>
        </p:txBody>
      </p:sp>
    </p:spTree>
    <p:extLst>
      <p:ext uri="{BB962C8B-B14F-4D97-AF65-F5344CB8AC3E}">
        <p14:creationId xmlns:p14="http://schemas.microsoft.com/office/powerpoint/2010/main" val="295937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500"/>
                                        <p:tgtEl>
                                          <p:spTgt spid="3">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500"/>
                                        <p:tgtEl>
                                          <p:spTgt spid="3">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dissolve">
                                      <p:cBhvr>
                                        <p:cTn id="13" dur="500"/>
                                        <p:tgtEl>
                                          <p:spTgt spid="3">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dissolve">
                                      <p:cBhvr>
                                        <p:cTn id="16" dur="500"/>
                                        <p:tgtEl>
                                          <p:spTgt spid="3">
                                            <p:txEl>
                                              <p:pRg st="2" end="2"/>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384259"/>
          </a:xfrm>
        </p:spPr>
        <p:txBody>
          <a:bodyPr/>
          <a:lstStyle/>
          <a:p>
            <a:r>
              <a:rPr lang="en-US" sz="4000" dirty="0" smtClean="0"/>
              <a:t>Different phenomena call for different forms of exchange</a:t>
            </a:r>
            <a:endParaRPr lang="en-US" sz="4000" dirty="0"/>
          </a:p>
        </p:txBody>
      </p:sp>
      <p:sp>
        <p:nvSpPr>
          <p:cNvPr id="3" name="Content Placeholder 2"/>
          <p:cNvSpPr>
            <a:spLocks noGrp="1"/>
          </p:cNvSpPr>
          <p:nvPr>
            <p:ph idx="1"/>
          </p:nvPr>
        </p:nvSpPr>
        <p:spPr>
          <a:xfrm>
            <a:off x="400879" y="1491836"/>
            <a:ext cx="8575201" cy="3953436"/>
          </a:xfrm>
        </p:spPr>
        <p:txBody>
          <a:bodyPr/>
          <a:lstStyle/>
          <a:p>
            <a:pPr marL="0" indent="0">
              <a:buNone/>
            </a:pPr>
            <a:r>
              <a:rPr lang="en-US" dirty="0" smtClean="0"/>
              <a:t>Two broad categories of features: discrete and continuous</a:t>
            </a:r>
          </a:p>
          <a:p>
            <a:pPr lvl="1"/>
            <a:r>
              <a:rPr lang="en-US" dirty="0" smtClean="0">
                <a:solidFill>
                  <a:srgbClr val="FF6600"/>
                </a:solidFill>
              </a:rPr>
              <a:t>Discrete</a:t>
            </a:r>
            <a:r>
              <a:rPr lang="en-US" dirty="0" smtClean="0"/>
              <a:t>: </a:t>
            </a:r>
            <a:r>
              <a:rPr lang="en-US" i="1" dirty="0" smtClean="0"/>
              <a:t>recognizable objects having distinct boundaries or spatial extent </a:t>
            </a:r>
            <a:r>
              <a:rPr lang="en-US" dirty="0" smtClean="0"/>
              <a:t>[</a:t>
            </a:r>
            <a:r>
              <a:rPr lang="en-US" dirty="0" smtClean="0">
                <a:solidFill>
                  <a:srgbClr val="FF6600"/>
                </a:solidFill>
              </a:rPr>
              <a:t>vector</a:t>
            </a:r>
            <a:r>
              <a:rPr lang="en-US" dirty="0" smtClean="0"/>
              <a:t>]</a:t>
            </a:r>
          </a:p>
          <a:p>
            <a:pPr lvl="2">
              <a:buFont typeface="Arial"/>
              <a:buChar char="•"/>
            </a:pPr>
            <a:r>
              <a:rPr lang="en-US" dirty="0" smtClean="0"/>
              <a:t>Buildings, streams, measurement stations, …</a:t>
            </a:r>
          </a:p>
          <a:p>
            <a:pPr lvl="1"/>
            <a:r>
              <a:rPr lang="en-US" dirty="0" smtClean="0">
                <a:solidFill>
                  <a:srgbClr val="FF6600"/>
                </a:solidFill>
              </a:rPr>
              <a:t>Continuous</a:t>
            </a:r>
            <a:r>
              <a:rPr lang="en-US" dirty="0" smtClean="0"/>
              <a:t>: </a:t>
            </a:r>
            <a:r>
              <a:rPr lang="en-US" i="1" dirty="0" smtClean="0"/>
              <a:t>phenomena varying over space and time, with no specific extent </a:t>
            </a:r>
            <a:r>
              <a:rPr lang="en-US" dirty="0" smtClean="0"/>
              <a:t>[</a:t>
            </a:r>
            <a:r>
              <a:rPr lang="en-US" dirty="0" smtClean="0">
                <a:solidFill>
                  <a:srgbClr val="FF6600"/>
                </a:solidFill>
              </a:rPr>
              <a:t>gridded, raster</a:t>
            </a:r>
            <a:r>
              <a:rPr lang="en-US" dirty="0" smtClean="0"/>
              <a:t>]</a:t>
            </a:r>
          </a:p>
          <a:p>
            <a:pPr lvl="2">
              <a:buFont typeface="Arial"/>
              <a:buChar char="•"/>
            </a:pPr>
            <a:r>
              <a:rPr lang="en-US" dirty="0" smtClean="0"/>
              <a:t>Temperature, soil composition, land cover, elevation, …</a:t>
            </a:r>
          </a:p>
          <a:p>
            <a:pPr lvl="2">
              <a:buFont typeface="Arial"/>
              <a:buChar char="•"/>
            </a:pPr>
            <a:r>
              <a:rPr lang="en-US" dirty="0" smtClean="0"/>
              <a:t>OGC</a:t>
            </a:r>
            <a:r>
              <a:rPr lang="en-US" dirty="0" smtClean="0">
                <a:solidFill>
                  <a:srgbClr val="FF6600"/>
                </a:solidFill>
              </a:rPr>
              <a:t> “coverage”</a:t>
            </a:r>
            <a:r>
              <a:rPr lang="en-US" dirty="0" smtClean="0"/>
              <a:t>: defines a data model that associates </a:t>
            </a:r>
            <a:r>
              <a:rPr lang="en-US" dirty="0" err="1" smtClean="0"/>
              <a:t>spatio</a:t>
            </a:r>
            <a:r>
              <a:rPr lang="en-US" dirty="0" smtClean="0"/>
              <a:t>-temporal positions to data values or model outputs</a:t>
            </a:r>
            <a:endParaRPr lang="en-US" dirty="0"/>
          </a:p>
        </p:txBody>
      </p:sp>
      <p:graphicFrame>
        <p:nvGraphicFramePr>
          <p:cNvPr id="4" name="Object 5"/>
          <p:cNvGraphicFramePr>
            <a:graphicFrameLocks noChangeAspect="1"/>
          </p:cNvGraphicFramePr>
          <p:nvPr>
            <p:extLst>
              <p:ext uri="{D42A27DB-BD31-4B8C-83A1-F6EECF244321}">
                <p14:modId xmlns:p14="http://schemas.microsoft.com/office/powerpoint/2010/main" val="910033495"/>
              </p:ext>
            </p:extLst>
          </p:nvPr>
        </p:nvGraphicFramePr>
        <p:xfrm>
          <a:off x="293088" y="5044175"/>
          <a:ext cx="8534400" cy="1643063"/>
        </p:xfrm>
        <a:graphic>
          <a:graphicData uri="http://schemas.openxmlformats.org/presentationml/2006/ole">
            <mc:AlternateContent xmlns:mc="http://schemas.openxmlformats.org/markup-compatibility/2006">
              <mc:Choice xmlns:v="urn:schemas-microsoft-com:vml" Requires="v">
                <p:oleObj spid="_x0000_s1192" name="VISIO" r:id="rId3" imgW="4404960" imgH="847080" progId="Visio.Drawing.6">
                  <p:embed/>
                </p:oleObj>
              </mc:Choice>
              <mc:Fallback>
                <p:oleObj name="VISIO" r:id="rId3" imgW="4404960" imgH="847080" progId="Visio.Drawing.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088" y="5044175"/>
                        <a:ext cx="8534400" cy="164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99620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8-watershed delineation map only.png"/>
          <p:cNvPicPr>
            <a:picLocks noChangeAspect="1"/>
          </p:cNvPicPr>
          <p:nvPr/>
        </p:nvPicPr>
        <p:blipFill>
          <a:blip r:embed="rId3">
            <a:alphaModFix amt="80000"/>
            <a:extLst>
              <a:ext uri="{28A0092B-C50C-407E-A947-70E740481C1C}">
                <a14:useLocalDpi xmlns:a14="http://schemas.microsoft.com/office/drawing/2010/main" val="0"/>
              </a:ext>
            </a:extLst>
          </a:blip>
          <a:stretch>
            <a:fillRect/>
          </a:stretch>
        </p:blipFill>
        <p:spPr>
          <a:xfrm>
            <a:off x="-139396" y="0"/>
            <a:ext cx="9294119" cy="6858000"/>
          </a:xfrm>
          <a:prstGeom prst="rect">
            <a:avLst/>
          </a:prstGeom>
        </p:spPr>
      </p:pic>
      <p:sp>
        <p:nvSpPr>
          <p:cNvPr id="2" name="Title 1"/>
          <p:cNvSpPr>
            <a:spLocks noGrp="1"/>
          </p:cNvSpPr>
          <p:nvPr>
            <p:ph type="title"/>
          </p:nvPr>
        </p:nvSpPr>
        <p:spPr>
          <a:xfrm>
            <a:off x="550334" y="340769"/>
            <a:ext cx="7811030" cy="1239165"/>
          </a:xfrm>
          <a:solidFill>
            <a:schemeClr val="tx1">
              <a:lumMod val="65000"/>
              <a:alpha val="67000"/>
            </a:schemeClr>
          </a:solidFill>
        </p:spPr>
        <p:txBody>
          <a:bodyPr/>
          <a:lstStyle/>
          <a:p>
            <a:r>
              <a:rPr lang="en-US" sz="3600" dirty="0" smtClean="0"/>
              <a:t>What kinds of things </a:t>
            </a:r>
            <a:r>
              <a:rPr lang="en-US" sz="3600" dirty="0"/>
              <a:t>about </a:t>
            </a:r>
            <a:r>
              <a:rPr lang="en-US" sz="3600" dirty="0" smtClean="0">
                <a:solidFill>
                  <a:srgbClr val="FF6600"/>
                </a:solidFill>
              </a:rPr>
              <a:t>discrete features </a:t>
            </a:r>
            <a:r>
              <a:rPr lang="en-US" sz="3600" dirty="0" smtClean="0"/>
              <a:t>do we need to exchange?</a:t>
            </a:r>
            <a:endParaRPr lang="en-US" sz="3600" dirty="0"/>
          </a:p>
        </p:txBody>
      </p:sp>
      <p:sp>
        <p:nvSpPr>
          <p:cNvPr id="3" name="Content Placeholder 2"/>
          <p:cNvSpPr>
            <a:spLocks noGrp="1"/>
          </p:cNvSpPr>
          <p:nvPr>
            <p:ph idx="1"/>
          </p:nvPr>
        </p:nvSpPr>
        <p:spPr>
          <a:xfrm>
            <a:off x="455084" y="1882587"/>
            <a:ext cx="8212666" cy="4795495"/>
          </a:xfrm>
          <a:solidFill>
            <a:schemeClr val="accent3">
              <a:lumMod val="75000"/>
              <a:alpha val="57000"/>
            </a:schemeClr>
          </a:solidFill>
        </p:spPr>
        <p:txBody>
          <a:bodyPr>
            <a:normAutofit/>
          </a:bodyPr>
          <a:lstStyle/>
          <a:p>
            <a:r>
              <a:rPr lang="en-US" dirty="0" smtClean="0"/>
              <a:t>Metadata </a:t>
            </a:r>
            <a:r>
              <a:rPr lang="en-US" dirty="0" smtClean="0">
                <a:solidFill>
                  <a:schemeClr val="accent3">
                    <a:lumMod val="20000"/>
                    <a:lumOff val="80000"/>
                  </a:schemeClr>
                </a:solidFill>
              </a:rPr>
              <a:t>(OGC AS Topic 11; ISO 19115)</a:t>
            </a:r>
          </a:p>
          <a:p>
            <a:pPr lvl="1"/>
            <a:r>
              <a:rPr lang="en-US" dirty="0" smtClean="0"/>
              <a:t>Authority, contact, sources, methods, provenance, …</a:t>
            </a:r>
          </a:p>
          <a:p>
            <a:r>
              <a:rPr lang="en-US" dirty="0" smtClean="0"/>
              <a:t>Location; geometry </a:t>
            </a:r>
            <a:r>
              <a:rPr lang="en-US" dirty="0">
                <a:solidFill>
                  <a:srgbClr val="CCE8FC"/>
                </a:solidFill>
              </a:rPr>
              <a:t>(OGC AS Topic </a:t>
            </a:r>
            <a:r>
              <a:rPr lang="en-US" dirty="0" smtClean="0">
                <a:solidFill>
                  <a:srgbClr val="CCE8FC"/>
                </a:solidFill>
              </a:rPr>
              <a:t>3)</a:t>
            </a:r>
          </a:p>
          <a:p>
            <a:pPr lvl="1"/>
            <a:r>
              <a:rPr lang="en-US" dirty="0" smtClean="0"/>
              <a:t>Spatial schema </a:t>
            </a:r>
            <a:r>
              <a:rPr lang="en-US" dirty="0" smtClean="0">
                <a:solidFill>
                  <a:srgbClr val="CCE8FC"/>
                </a:solidFill>
              </a:rPr>
              <a:t>(ISO 19107)</a:t>
            </a:r>
            <a:r>
              <a:rPr lang="en-US" dirty="0" smtClean="0"/>
              <a:t>; temporal schema </a:t>
            </a:r>
            <a:r>
              <a:rPr lang="en-US" dirty="0" smtClean="0">
                <a:solidFill>
                  <a:srgbClr val="CCE8FC"/>
                </a:solidFill>
              </a:rPr>
              <a:t>(ISO 19108</a:t>
            </a:r>
            <a:r>
              <a:rPr lang="en-US" dirty="0" smtClean="0">
                <a:solidFill>
                  <a:srgbClr val="9AD1F9"/>
                </a:solidFill>
              </a:rPr>
              <a:t>)</a:t>
            </a:r>
          </a:p>
          <a:p>
            <a:pPr lvl="1"/>
            <a:r>
              <a:rPr lang="en-US" dirty="0" smtClean="0"/>
              <a:t>Spatial reference system(s) used </a:t>
            </a:r>
            <a:r>
              <a:rPr lang="en-US" dirty="0">
                <a:solidFill>
                  <a:srgbClr val="CCE8FC"/>
                </a:solidFill>
              </a:rPr>
              <a:t>(OGC AS Topic </a:t>
            </a:r>
            <a:r>
              <a:rPr lang="en-US" dirty="0" smtClean="0">
                <a:solidFill>
                  <a:srgbClr val="CCE8FC"/>
                </a:solidFill>
              </a:rPr>
              <a:t>2)</a:t>
            </a:r>
          </a:p>
          <a:p>
            <a:pPr lvl="2"/>
            <a:r>
              <a:rPr lang="en-US" dirty="0" smtClean="0"/>
              <a:t>Coordinates </a:t>
            </a:r>
            <a:r>
              <a:rPr lang="en-US" dirty="0" smtClean="0">
                <a:solidFill>
                  <a:srgbClr val="CCE8FC"/>
                </a:solidFill>
              </a:rPr>
              <a:t>(ISO 19111)</a:t>
            </a:r>
          </a:p>
          <a:p>
            <a:pPr lvl="2"/>
            <a:r>
              <a:rPr lang="en-US" dirty="0" smtClean="0"/>
              <a:t>Identifiers, Gazetteer </a:t>
            </a:r>
            <a:r>
              <a:rPr lang="en-US" dirty="0" smtClean="0">
                <a:solidFill>
                  <a:srgbClr val="CCE8FC"/>
                </a:solidFill>
              </a:rPr>
              <a:t>(ISO 19112)</a:t>
            </a:r>
          </a:p>
          <a:p>
            <a:pPr lvl="2"/>
            <a:r>
              <a:rPr lang="en-US" dirty="0" smtClean="0"/>
              <a:t>Geodetic codes, parameters </a:t>
            </a:r>
            <a:r>
              <a:rPr lang="en-US" dirty="0" smtClean="0">
                <a:solidFill>
                  <a:srgbClr val="CCE8FC"/>
                </a:solidFill>
              </a:rPr>
              <a:t>(ISO 19127)</a:t>
            </a:r>
          </a:p>
          <a:p>
            <a:r>
              <a:rPr lang="en-US" dirty="0" smtClean="0"/>
              <a:t>Non-spatial attributes </a:t>
            </a:r>
            <a:r>
              <a:rPr lang="en-US" dirty="0" smtClean="0">
                <a:solidFill>
                  <a:srgbClr val="CCE8FC"/>
                </a:solidFill>
              </a:rPr>
              <a:t>(determined by application schema)</a:t>
            </a:r>
          </a:p>
        </p:txBody>
      </p:sp>
      <p:sp>
        <p:nvSpPr>
          <p:cNvPr id="4" name="TextBox 3"/>
          <p:cNvSpPr txBox="1"/>
          <p:nvPr/>
        </p:nvSpPr>
        <p:spPr>
          <a:xfrm>
            <a:off x="6264876" y="6493416"/>
            <a:ext cx="2179453" cy="369332"/>
          </a:xfrm>
          <a:prstGeom prst="rect">
            <a:avLst/>
          </a:prstGeom>
          <a:noFill/>
        </p:spPr>
        <p:txBody>
          <a:bodyPr wrap="square" rtlCol="0">
            <a:spAutoFit/>
          </a:bodyPr>
          <a:lstStyle/>
          <a:p>
            <a:r>
              <a:rPr lang="en-US" dirty="0" smtClean="0"/>
              <a:t>AS = Abstract Spec</a:t>
            </a:r>
            <a:endParaRPr lang="en-US" dirty="0"/>
          </a:p>
        </p:txBody>
      </p:sp>
    </p:spTree>
    <p:extLst>
      <p:ext uri="{BB962C8B-B14F-4D97-AF65-F5344CB8AC3E}">
        <p14:creationId xmlns:p14="http://schemas.microsoft.com/office/powerpoint/2010/main" val="12438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500"/>
                                        <p:tgtEl>
                                          <p:spTgt spid="3">
                                            <p:bg/>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dissolve">
                                      <p:cBhvr>
                                        <p:cTn id="19" dur="500"/>
                                        <p:tgtEl>
                                          <p:spTgt spid="3">
                                            <p:txEl>
                                              <p:pRg st="2" end="2"/>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dissolve">
                                      <p:cBhvr>
                                        <p:cTn id="23" dur="500"/>
                                        <p:tgtEl>
                                          <p:spTgt spid="3">
                                            <p:txEl>
                                              <p:pRg st="3" end="3"/>
                                            </p:txEl>
                                          </p:spTgt>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dissolve">
                                      <p:cBhvr>
                                        <p:cTn id="31" dur="500"/>
                                        <p:tgtEl>
                                          <p:spTgt spid="3">
                                            <p:txEl>
                                              <p:pRg st="5" end="5"/>
                                            </p:txEl>
                                          </p:spTgt>
                                        </p:tgtEl>
                                      </p:cBhvr>
                                    </p:animEffect>
                                  </p:childTnLst>
                                </p:cTn>
                              </p:par>
                            </p:childTnLst>
                          </p:cTn>
                        </p:par>
                        <p:par>
                          <p:cTn id="32" fill="hold">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dissolve">
                                      <p:cBhvr>
                                        <p:cTn id="35" dur="500"/>
                                        <p:tgtEl>
                                          <p:spTgt spid="3">
                                            <p:txEl>
                                              <p:pRg st="6" end="6"/>
                                            </p:txEl>
                                          </p:spTgt>
                                        </p:tgtEl>
                                      </p:cBhvr>
                                    </p:animEffect>
                                  </p:childTnLst>
                                </p:cTn>
                              </p:par>
                            </p:childTnLst>
                          </p:cTn>
                        </p:par>
                        <p:par>
                          <p:cTn id="36" fill="hold">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dissolve">
                                      <p:cBhvr>
                                        <p:cTn id="39" dur="500"/>
                                        <p:tgtEl>
                                          <p:spTgt spid="3">
                                            <p:txEl>
                                              <p:pRg st="7" end="7"/>
                                            </p:txEl>
                                          </p:spTgt>
                                        </p:tgtEl>
                                      </p:cBhvr>
                                    </p:animEffect>
                                  </p:childTnLst>
                                </p:cTn>
                              </p:par>
                            </p:childTnLst>
                          </p:cTn>
                        </p:par>
                        <p:par>
                          <p:cTn id="40" fill="hold">
                            <p:stCondLst>
                              <p:cond delay="4500"/>
                            </p:stCondLst>
                            <p:childTnLst>
                              <p:par>
                                <p:cTn id="41" presetID="9" presetClass="entr" presetSubtype="0" fill="hold" grpId="0" nodeType="after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dissolve">
                                      <p:cBhvr>
                                        <p:cTn id="4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9.jpeg"/></Relationships>
</file>

<file path=ppt/theme/_rels/theme5.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Orbit">
  <a:themeElements>
    <a:clrScheme name="Orbit">
      <a:dk1>
        <a:srgbClr val="000000"/>
      </a:dk1>
      <a:lt1>
        <a:srgbClr val="FFFFFF"/>
      </a:lt1>
      <a:dk2>
        <a:srgbClr val="7C9BA5"/>
      </a:dk2>
      <a:lt2>
        <a:srgbClr val="C1D0CA"/>
      </a:lt2>
      <a:accent1>
        <a:srgbClr val="F2D908"/>
      </a:accent1>
      <a:accent2>
        <a:srgbClr val="9DE61E"/>
      </a:accent2>
      <a:accent3>
        <a:srgbClr val="0D8BE6"/>
      </a:accent3>
      <a:accent4>
        <a:srgbClr val="C61B1B"/>
      </a:accent4>
      <a:accent5>
        <a:srgbClr val="E26F08"/>
      </a:accent5>
      <a:accent6>
        <a:srgbClr val="8D35D1"/>
      </a:accent6>
      <a:hlink>
        <a:srgbClr val="ECBF0B"/>
      </a:hlink>
      <a:folHlink>
        <a:srgbClr val="F4E5A8"/>
      </a:folHlink>
    </a:clrScheme>
    <a:fontScheme name="Orbit">
      <a:majorFont>
        <a:latin typeface="Candara"/>
        <a:ea typeface=""/>
        <a:cs typeface=""/>
        <a:font script="Jpan" typeface="ＭＳ Ｐゴシック"/>
        <a:font script="Hans" typeface="宋体"/>
        <a:font script="Hant" typeface="新細明體"/>
      </a:majorFont>
      <a:minorFont>
        <a:latin typeface="Candara"/>
        <a:ea typeface=""/>
        <a:cs typeface=""/>
        <a:font script="Jpan" typeface="ＭＳ Ｐゴシック"/>
        <a:font script="Hans" typeface="宋体"/>
        <a:font script="Hant" typeface="新細明體"/>
      </a:minorFont>
    </a:fontScheme>
    <a:fmtScheme name="Orbit">
      <a:fillStyleLst>
        <a:solidFill>
          <a:schemeClr val="phClr"/>
        </a:solidFill>
        <a:solidFill>
          <a:schemeClr val="phClr">
            <a:shade val="80000"/>
          </a:schemeClr>
        </a:solidFill>
        <a:gradFill rotWithShape="1">
          <a:gsLst>
            <a:gs pos="0">
              <a:schemeClr val="phClr">
                <a:shade val="30000"/>
                <a:satMod val="100000"/>
              </a:schemeClr>
            </a:gs>
            <a:gs pos="80000">
              <a:schemeClr val="phClr">
                <a:shade val="90000"/>
                <a:satMod val="100000"/>
              </a:schemeClr>
            </a:gs>
            <a:gs pos="100000">
              <a:schemeClr val="phClr">
                <a:tint val="90000"/>
                <a:shade val="100000"/>
                <a:satMod val="150000"/>
              </a:schemeClr>
            </a:gs>
          </a:gsLst>
          <a:lin ang="16200000" scaled="0"/>
        </a:grad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76200" cap="flat" cmpd="sng" algn="ctr">
          <a:solidFill>
            <a:schemeClr val="phClr"/>
          </a:solidFill>
          <a:prstDash val="solid"/>
        </a:ln>
      </a:lnStyleLst>
      <a:effectStyleLst>
        <a:effectStyle>
          <a:effectLst/>
        </a:effectStyle>
        <a:effectStyle>
          <a:effectLst>
            <a:outerShdw blurRad="228600" dist="38100" dir="5400000" sx="104000" sy="104000" algn="ctr" rotWithShape="0">
              <a:srgbClr val="000000">
                <a:alpha val="80000"/>
              </a:srgbClr>
            </a:outerShdw>
          </a:effectLst>
        </a:effectStyle>
        <a:effectStyle>
          <a:effectLst>
            <a:outerShdw blurRad="317500" dist="381000" dir="5400000" sx="90000" sy="20000" rotWithShape="0">
              <a:srgbClr val="000000">
                <a:alpha val="40000"/>
              </a:srgbClr>
            </a:outerShdw>
          </a:effectLst>
          <a:scene3d>
            <a:camera prst="orthographicFront">
              <a:rot lat="0" lon="0" rev="0"/>
            </a:camera>
            <a:lightRig rig="balanced" dir="t"/>
          </a:scene3d>
          <a:sp3d prstMaterial="metal">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lin ang="5400000" scaled="0"/>
        </a:gradFill>
        <a:blipFill rotWithShape="1">
          <a:blip xmlns:r="http://schemas.openxmlformats.org/officeDocument/2006/relationships" r:embed="rId1">
            <a:duotone>
              <a:schemeClr val="phClr">
                <a:shade val="1000"/>
                <a:lumMod val="80000"/>
              </a:schemeClr>
              <a:schemeClr val="phClr">
                <a:satMod val="360000"/>
                <a:lumMod val="14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ptional_Corporate_PPT_Template-Arial">
  <a:themeElements>
    <a:clrScheme name="Custom 1">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2F5A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3.xml><?xml version="1.0" encoding="utf-8"?>
<a:theme xmlns:a="http://schemas.openxmlformats.org/drawingml/2006/main" name="OGC_PowerPoint_Template">
  <a:themeElements>
    <a:clrScheme name="">
      <a:dk1>
        <a:srgbClr val="000000"/>
      </a:dk1>
      <a:lt1>
        <a:srgbClr val="FFFFCC"/>
      </a:lt1>
      <a:dk2>
        <a:srgbClr val="092E5C"/>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OGC_PowerPoint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969696"/>
          </a:solidFill>
          <a:prstDash val="solid"/>
          <a:round/>
          <a:headEnd type="stealth" w="med" len="lg"/>
          <a:tailEnd type="none" w="med" len="med"/>
        </a:ln>
        <a:effectLst/>
      </a:spPr>
      <a:bodyPr vert="horz" wrap="none" lIns="0" tIns="45720" rIns="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1" i="0" u="none" strike="noStrike" cap="none" normalizeH="0" baseline="0" smtClean="0">
            <a:ln>
              <a:noFill/>
            </a:ln>
            <a:solidFill>
              <a:schemeClr val="tx1"/>
            </a:solidFill>
            <a:effectLst/>
            <a:latin typeface="CG Times" charset="0"/>
          </a:defRPr>
        </a:defPPr>
      </a:lstStyle>
    </a:spDef>
    <a:lnDef>
      <a:spPr bwMode="auto">
        <a:xfrm>
          <a:off x="0" y="0"/>
          <a:ext cx="1" cy="1"/>
        </a:xfrm>
        <a:custGeom>
          <a:avLst/>
          <a:gdLst/>
          <a:ahLst/>
          <a:cxnLst/>
          <a:rect l="0" t="0" r="0" b="0"/>
          <a:pathLst/>
        </a:custGeom>
        <a:noFill/>
        <a:ln w="9525" cap="flat" cmpd="sng" algn="ctr">
          <a:solidFill>
            <a:srgbClr val="969696"/>
          </a:solidFill>
          <a:prstDash val="solid"/>
          <a:round/>
          <a:headEnd type="stealth" w="med" len="lg"/>
          <a:tailEnd type="none" w="med" len="med"/>
        </a:ln>
        <a:effectLst/>
      </a:spPr>
      <a:bodyPr vert="horz" wrap="none" lIns="0" tIns="45720" rIns="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1" i="0" u="none" strike="noStrike" cap="none" normalizeH="0" baseline="0" smtClean="0">
            <a:ln>
              <a:noFill/>
            </a:ln>
            <a:solidFill>
              <a:schemeClr val="tx1"/>
            </a:solidFill>
            <a:effectLst/>
            <a:latin typeface="CG Times" charset="0"/>
          </a:defRPr>
        </a:defPPr>
      </a:lstStyle>
    </a:lnDef>
  </a:objectDefaults>
  <a:extraClrSchemeLst>
    <a:extraClrScheme>
      <a:clrScheme name="OGC_PowerPoint_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GC_PowerPoint_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GC_PowerPoint_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GC_PowerPoint_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GC_PowerPoint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GC_PowerPoint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GC_PowerPoint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5.xml><?xml version="1.0" encoding="utf-8"?>
<a:theme xmlns:a="http://schemas.openxmlformats.org/drawingml/2006/main" name="1_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GC_PowerPoint_Template">
  <a:themeElements>
    <a:clrScheme name="">
      <a:dk1>
        <a:srgbClr val="000000"/>
      </a:dk1>
      <a:lt1>
        <a:srgbClr val="FFFFCC"/>
      </a:lt1>
      <a:dk2>
        <a:srgbClr val="092E5C"/>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OGC_PowerPoint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969696"/>
          </a:solidFill>
          <a:prstDash val="solid"/>
          <a:round/>
          <a:headEnd type="stealth" w="med" len="lg"/>
          <a:tailEnd type="none" w="med" len="med"/>
        </a:ln>
        <a:effectLst/>
      </a:spPr>
      <a:bodyPr vert="horz" wrap="none" lIns="0" tIns="45720" rIns="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1" i="0" u="none" strike="noStrike" cap="none" normalizeH="0" baseline="0" smtClean="0">
            <a:ln>
              <a:noFill/>
            </a:ln>
            <a:solidFill>
              <a:schemeClr val="tx1"/>
            </a:solidFill>
            <a:effectLst/>
            <a:latin typeface="CG Times" charset="0"/>
          </a:defRPr>
        </a:defPPr>
      </a:lstStyle>
    </a:spDef>
    <a:lnDef>
      <a:spPr bwMode="auto">
        <a:xfrm>
          <a:off x="0" y="0"/>
          <a:ext cx="1" cy="1"/>
        </a:xfrm>
        <a:custGeom>
          <a:avLst/>
          <a:gdLst/>
          <a:ahLst/>
          <a:cxnLst/>
          <a:rect l="0" t="0" r="0" b="0"/>
          <a:pathLst/>
        </a:custGeom>
        <a:noFill/>
        <a:ln w="9525" cap="flat" cmpd="sng" algn="ctr">
          <a:solidFill>
            <a:srgbClr val="969696"/>
          </a:solidFill>
          <a:prstDash val="solid"/>
          <a:round/>
          <a:headEnd type="stealth" w="med" len="lg"/>
          <a:tailEnd type="none" w="med" len="med"/>
        </a:ln>
        <a:effectLst/>
      </a:spPr>
      <a:bodyPr vert="horz" wrap="none" lIns="0" tIns="45720" rIns="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1" i="0" u="none" strike="noStrike" cap="none" normalizeH="0" baseline="0" smtClean="0">
            <a:ln>
              <a:noFill/>
            </a:ln>
            <a:solidFill>
              <a:schemeClr val="tx1"/>
            </a:solidFill>
            <a:effectLst/>
            <a:latin typeface="CG Times" charset="0"/>
          </a:defRPr>
        </a:defPPr>
      </a:lstStyle>
    </a:lnDef>
  </a:objectDefaults>
  <a:extraClrSchemeLst>
    <a:extraClrScheme>
      <a:clrScheme name="OGC_PowerPoint_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GC_PowerPoint_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GC_PowerPoint_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GC_PowerPoint_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GC_PowerPoint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GC_PowerPoint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GC_PowerPoint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GEO_powerpointtemplate">
  <a:themeElements>
    <a:clrScheme name="GEO_powerpoint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EO_powerpoint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Arial" pitchFamily="-65" charset="0"/>
          </a:defRPr>
        </a:defPPr>
      </a:lstStyle>
    </a:lnDef>
  </a:objectDefaults>
  <a:extraClrSchemeLst>
    <a:extraClrScheme>
      <a:clrScheme name="GEO_powerpoint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EO_powerpoint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EO_powerpoint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EO_powerpoint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EO_powerpoint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EO_powerpoint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EO_powerpoint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EO_powerpoint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EO_powerpoint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EO_powerpoint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EO_powerpoint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EO_powerpoint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Orbit.thmx</Template>
  <TotalTime>5794</TotalTime>
  <Words>3894</Words>
  <Application>Microsoft Macintosh PowerPoint</Application>
  <PresentationFormat>On-screen Show (4:3)</PresentationFormat>
  <Paragraphs>696</Paragraphs>
  <Slides>45</Slides>
  <Notes>26</Notes>
  <HiddenSlides>0</HiddenSlides>
  <MMClips>0</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45</vt:i4>
      </vt:variant>
    </vt:vector>
  </HeadingPairs>
  <TitlesOfParts>
    <vt:vector size="54" baseType="lpstr">
      <vt:lpstr>Orbit</vt:lpstr>
      <vt:lpstr>Optional_Corporate_PPT_Template-Arial</vt:lpstr>
      <vt:lpstr>OGC_PowerPoint_Template</vt:lpstr>
      <vt:lpstr>Adjacency</vt:lpstr>
      <vt:lpstr>1_Adjacency</vt:lpstr>
      <vt:lpstr>1_Office Theme</vt:lpstr>
      <vt:lpstr>1_OGC_PowerPoint_Template</vt:lpstr>
      <vt:lpstr>GEO_powerpointtemplate</vt:lpstr>
      <vt:lpstr>VISIO</vt:lpstr>
      <vt:lpstr>Introduction to  OGC &amp; ISO Standards for Sharing Geographic Information</vt:lpstr>
      <vt:lpstr>Purpose</vt:lpstr>
      <vt:lpstr>Caution: reading specs can be like… </vt:lpstr>
      <vt:lpstr>Outline</vt:lpstr>
      <vt:lpstr>Geographic Features:  Quick Overview</vt:lpstr>
      <vt:lpstr>How do we describe data models? </vt:lpstr>
      <vt:lpstr>Features have Properties</vt:lpstr>
      <vt:lpstr>Different phenomena call for different forms of exchange</vt:lpstr>
      <vt:lpstr>What kinds of things about discrete features do we need to exchange?</vt:lpstr>
      <vt:lpstr>What different things about coverage features do we need to exchange?</vt:lpstr>
      <vt:lpstr>What different things about observations do we need to exchange?</vt:lpstr>
      <vt:lpstr>OGC Observations &amp; Measurements Model:  Sampled vs. Sampling Feature-of-Interest</vt:lpstr>
      <vt:lpstr>Open Geospatial Consortium</vt:lpstr>
      <vt:lpstr>OGC/WMO Hydrology Domain Working Group</vt:lpstr>
      <vt:lpstr>Using OGC O&amp;M model for water level …</vt:lpstr>
      <vt:lpstr>What is Time?  … on the web? </vt:lpstr>
      <vt:lpstr>Time–Value Pairs:  Building a time series for web exchange</vt:lpstr>
      <vt:lpstr>USGS NWIS: WaterML 2.0 sample output</vt:lpstr>
      <vt:lpstr>USGS NWIS: WaterML 2.0 sample metadata</vt:lpstr>
      <vt:lpstr>USGS NWIS: WaterML 2.0 sample metadata</vt:lpstr>
      <vt:lpstr>PowerPoint Presentation</vt:lpstr>
      <vt:lpstr>Workflows</vt:lpstr>
      <vt:lpstr>From stage height to streamflow</vt:lpstr>
      <vt:lpstr>Treating rating curves as a measurement …</vt:lpstr>
      <vt:lpstr>Workflows</vt:lpstr>
      <vt:lpstr>The stream flow can then be determined from the rating curve</vt:lpstr>
      <vt:lpstr>WaterML Web Services      CUAHSI, USGS, OGC, WMO…</vt:lpstr>
      <vt:lpstr>Workflows</vt:lpstr>
      <vt:lpstr>Ensemble Flow Forecast for Reach Catchment 5592208 made on Jan 13, 2015 (15 day horizon) Weather information source: European Center for Medium Range Weather Forecasting (ECMWF).  Summary statistics compiled from 50 forecast hydrographs</vt:lpstr>
      <vt:lpstr>Workflows</vt:lpstr>
      <vt:lpstr>Going from discharge to stage height with simulated rating curves</vt:lpstr>
      <vt:lpstr>Workflows</vt:lpstr>
      <vt:lpstr>Flood Stage and Inundation</vt:lpstr>
      <vt:lpstr>Data sharing occurs over the Web</vt:lpstr>
      <vt:lpstr>Sensor Web Enablement</vt:lpstr>
      <vt:lpstr>PowerPoint Presentation</vt:lpstr>
      <vt:lpstr>Web Service Geo-Processing Workflow </vt:lpstr>
      <vt:lpstr>PowerPoint Presentation</vt:lpstr>
      <vt:lpstr>Publishing and Discovery</vt:lpstr>
      <vt:lpstr>References</vt:lpstr>
      <vt:lpstr>PowerPoint Presentation</vt:lpstr>
      <vt:lpstr>(draft) WaterML 2.0 Part 2:  Conversions Model</vt:lpstr>
      <vt:lpstr>(draft) WaterML 2.0 Part 2:  Gaugings Model</vt:lpstr>
      <vt:lpstr>WaterML 2.0 Part 2: Model for Range Values</vt:lpstr>
      <vt:lpstr>WaterML 2.0 Part 2: Model for Range Values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OGC Foundations: Abstract Specification</dc:title>
  <dc:creator>David Arctur</dc:creator>
  <cp:lastModifiedBy>David Arctur</cp:lastModifiedBy>
  <cp:revision>244</cp:revision>
  <dcterms:created xsi:type="dcterms:W3CDTF">2014-09-17T03:20:34Z</dcterms:created>
  <dcterms:modified xsi:type="dcterms:W3CDTF">2015-02-19T05:20:20Z</dcterms:modified>
</cp:coreProperties>
</file>