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gif" ContentType="image/gif"/>
  <Default Extension="tif" ContentType="image/tif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0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1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2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3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3" r:id="rId4"/>
    <p:sldMasterId id="2147483696" r:id="rId5"/>
    <p:sldMasterId id="2147483708" r:id="rId6"/>
    <p:sldMasterId id="2147483720" r:id="rId7"/>
    <p:sldMasterId id="2147483743" r:id="rId8"/>
    <p:sldMasterId id="2147483755" r:id="rId9"/>
    <p:sldMasterId id="2147483779" r:id="rId10"/>
    <p:sldMasterId id="2147483791" r:id="rId11"/>
    <p:sldMasterId id="2147483802" r:id="rId12"/>
    <p:sldMasterId id="2147483814" r:id="rId13"/>
    <p:sldMasterId id="2147483826" r:id="rId14"/>
  </p:sldMasterIdLst>
  <p:notesMasterIdLst>
    <p:notesMasterId r:id="rId71"/>
  </p:notesMasterIdLst>
  <p:sldIdLst>
    <p:sldId id="263" r:id="rId15"/>
    <p:sldId id="264" r:id="rId16"/>
    <p:sldId id="266" r:id="rId17"/>
    <p:sldId id="267" r:id="rId18"/>
    <p:sldId id="268" r:id="rId19"/>
    <p:sldId id="265" r:id="rId20"/>
    <p:sldId id="257" r:id="rId21"/>
    <p:sldId id="275" r:id="rId22"/>
    <p:sldId id="269" r:id="rId23"/>
    <p:sldId id="270" r:id="rId24"/>
    <p:sldId id="309" r:id="rId25"/>
    <p:sldId id="271" r:id="rId26"/>
    <p:sldId id="272" r:id="rId27"/>
    <p:sldId id="273" r:id="rId28"/>
    <p:sldId id="274" r:id="rId29"/>
    <p:sldId id="310" r:id="rId30"/>
    <p:sldId id="311" r:id="rId31"/>
    <p:sldId id="312" r:id="rId32"/>
    <p:sldId id="259" r:id="rId33"/>
    <p:sldId id="287" r:id="rId34"/>
    <p:sldId id="288" r:id="rId35"/>
    <p:sldId id="282" r:id="rId36"/>
    <p:sldId id="313" r:id="rId37"/>
    <p:sldId id="322" r:id="rId38"/>
    <p:sldId id="323" r:id="rId39"/>
    <p:sldId id="324" r:id="rId40"/>
    <p:sldId id="279" r:id="rId41"/>
    <p:sldId id="280" r:id="rId42"/>
    <p:sldId id="290" r:id="rId43"/>
    <p:sldId id="281" r:id="rId44"/>
    <p:sldId id="260" r:id="rId45"/>
    <p:sldId id="302" r:id="rId46"/>
    <p:sldId id="303" r:id="rId47"/>
    <p:sldId id="304" r:id="rId48"/>
    <p:sldId id="305" r:id="rId49"/>
    <p:sldId id="317" r:id="rId50"/>
    <p:sldId id="318" r:id="rId51"/>
    <p:sldId id="319" r:id="rId52"/>
    <p:sldId id="320" r:id="rId53"/>
    <p:sldId id="321" r:id="rId54"/>
    <p:sldId id="325" r:id="rId55"/>
    <p:sldId id="261" r:id="rId56"/>
    <p:sldId id="294" r:id="rId57"/>
    <p:sldId id="295" r:id="rId58"/>
    <p:sldId id="296" r:id="rId59"/>
    <p:sldId id="297" r:id="rId60"/>
    <p:sldId id="298" r:id="rId61"/>
    <p:sldId id="299" r:id="rId62"/>
    <p:sldId id="300" r:id="rId63"/>
    <p:sldId id="301" r:id="rId64"/>
    <p:sldId id="262" r:id="rId65"/>
    <p:sldId id="307" r:id="rId66"/>
    <p:sldId id="314" r:id="rId67"/>
    <p:sldId id="315" r:id="rId68"/>
    <p:sldId id="316" r:id="rId69"/>
    <p:sldId id="308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619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slide" Target="slides/slide52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61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4C22F-9988-489D-AF04-099FFECA48F9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61493-C47A-4CB5-A90F-92557A6E8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25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163EFE5-7936-7D4A-884C-75073BE1AA0F}" type="slidenum">
              <a:rPr lang="en-US" sz="1200">
                <a:solidFill>
                  <a:prstClr val="black"/>
                </a:solidFill>
              </a:rPr>
              <a:pPr/>
              <a:t>17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992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Remember that LSM is only </a:t>
            </a:r>
            <a:r>
              <a:rPr lang="en-US" dirty="0" err="1" smtClean="0"/>
              <a:t>req’d</a:t>
            </a:r>
            <a:r>
              <a:rPr lang="en-US" dirty="0" smtClean="0"/>
              <a:t> when run ‘offline’, when run ‘coupled’ the land model with the </a:t>
            </a:r>
            <a:r>
              <a:rPr lang="en-US" dirty="0" err="1" smtClean="0"/>
              <a:t>atmo</a:t>
            </a:r>
            <a:r>
              <a:rPr lang="en-US" dirty="0" smtClean="0"/>
              <a:t> model can be used….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5F8B9-2910-4FBA-AE89-97C660CAAFD0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679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D3E4546-9387-4B6D-A81F-28BBEF30305E}" type="slidenum">
              <a:rPr lang="en-US" smtClean="0">
                <a:solidFill>
                  <a:prstClr val="black"/>
                </a:solidFill>
              </a:rPr>
              <a:pPr eaLnBrk="1" hangingPunct="1"/>
              <a:t>22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02114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857E2-B7D7-4D9D-AB59-ED1D63ADC7BB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833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197B-2328-4929-A61A-B76DE803354B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45F0-E882-4BEA-8F38-2EFA471C5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135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197B-2328-4929-A61A-B76DE803354B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45F0-E882-4BEA-8F38-2EFA471C5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14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6359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81937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30874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20089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02495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04296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13017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66111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28633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237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197B-2328-4929-A61A-B76DE803354B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45F0-E882-4BEA-8F38-2EFA471C5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07127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28702768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3174905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6359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16937062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5060617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4003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110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0354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3256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490074105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63564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47093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99279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693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34941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05131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96461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44937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58822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12279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758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95624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28837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6F67-BC0A-FB4A-A9A8-C4BA74CD4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911C6-921E-D64D-96A2-4F92F127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44238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6F67-BC0A-FB4A-A9A8-C4BA74CD4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911C6-921E-D64D-96A2-4F92F127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78067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6F67-BC0A-FB4A-A9A8-C4BA74CD4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911C6-921E-D64D-96A2-4F92F127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54358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6F67-BC0A-FB4A-A9A8-C4BA74CD4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911C6-921E-D64D-96A2-4F92F127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02831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6F67-BC0A-FB4A-A9A8-C4BA74CD4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911C6-921E-D64D-96A2-4F92F127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00907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6F67-BC0A-FB4A-A9A8-C4BA74CD4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911C6-921E-D64D-96A2-4F92F127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91350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6F67-BC0A-FB4A-A9A8-C4BA74CD4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911C6-921E-D64D-96A2-4F92F127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8356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6F67-BC0A-FB4A-A9A8-C4BA74CD4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911C6-921E-D64D-96A2-4F92F127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68756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6F67-BC0A-FB4A-A9A8-C4BA74CD4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911C6-921E-D64D-96A2-4F92F127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733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089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6F67-BC0A-FB4A-A9A8-C4BA74CD4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911C6-921E-D64D-96A2-4F92F127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39627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6F67-BC0A-FB4A-A9A8-C4BA74CD4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911C6-921E-D64D-96A2-4F92F127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12907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44147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709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15381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68307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08455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00519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7362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6678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1174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40629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98319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069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969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9203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041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181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197B-2328-4929-A61A-B76DE803354B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45F0-E882-4BEA-8F38-2EFA471C5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39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2477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8718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0691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3206615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12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5420957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6735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16933312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1189993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6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2074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6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61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686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197B-2328-4929-A61A-B76DE803354B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45F0-E882-4BEA-8F38-2EFA471C5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8149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4623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2901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4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4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413796337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35343885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12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5673630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5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40119203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4728620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6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517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6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61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428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197B-2328-4929-A61A-B76DE803354B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45F0-E882-4BEA-8F38-2EFA471C5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5160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8689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745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4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4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365976607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fld id="{B497F040-B850-EF4D-8141-826F90229F8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8284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fld id="{B497F040-B850-EF4D-8141-826F90229F8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1125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D515D-D259-9B4B-9728-634D33EECB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F76F4-0DF5-0349-AA94-E13DD4868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9718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D515D-D259-9B4B-9728-634D33EECB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F76F4-0DF5-0349-AA94-E13DD4868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315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D515D-D259-9B4B-9728-634D33EECB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F76F4-0DF5-0349-AA94-E13DD4868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5409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D515D-D259-9B4B-9728-634D33EECB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F76F4-0DF5-0349-AA94-E13DD4868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6405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D515D-D259-9B4B-9728-634D33EECB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F76F4-0DF5-0349-AA94-E13DD4868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333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197B-2328-4929-A61A-B76DE803354B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45F0-E882-4BEA-8F38-2EFA471C5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622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D515D-D259-9B4B-9728-634D33EECB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F76F4-0DF5-0349-AA94-E13DD4868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5693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D515D-D259-9B4B-9728-634D33EECB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F76F4-0DF5-0349-AA94-E13DD4868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9531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D515D-D259-9B4B-9728-634D33EECB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F76F4-0DF5-0349-AA94-E13DD4868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030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D515D-D259-9B4B-9728-634D33EECB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F76F4-0DF5-0349-AA94-E13DD4868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4117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D515D-D259-9B4B-9728-634D33EECB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F76F4-0DF5-0349-AA94-E13DD4868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2385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D515D-D259-9B4B-9728-634D33EECB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F76F4-0DF5-0349-AA94-E13DD4868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2266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8398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8051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3210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729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197B-2328-4929-A61A-B76DE803354B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45F0-E882-4BEA-8F38-2EFA471C5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704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5450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8563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4732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8313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5679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137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2868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5483751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12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42562436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9657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197B-2328-4929-A61A-B76DE803354B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45F0-E882-4BEA-8F38-2EFA471C5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191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16058437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7524318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6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2329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 userDrawn="1"/>
        </p:nvSpPr>
        <p:spPr bwMode="ltGray">
          <a:xfrm>
            <a:off x="0" y="1787715"/>
            <a:ext cx="9144000" cy="5070297"/>
          </a:xfrm>
          <a:prstGeom prst="rect">
            <a:avLst/>
          </a:prstGeom>
          <a:gradFill flip="none" rotWithShape="1">
            <a:gsLst>
              <a:gs pos="12000">
                <a:srgbClr val="00B9F2"/>
              </a:gs>
              <a:gs pos="100000">
                <a:srgbClr val="00B9F2">
                  <a:alpha val="0"/>
                </a:srgbClr>
              </a:gs>
            </a:gsLst>
            <a:lin ang="16200000" scaled="0"/>
            <a:tileRect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6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61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225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1609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2668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4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4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1188829618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47585-92AB-4D9D-9352-B76D627E9E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9D42-F19A-4A3E-B446-10AC28A309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8564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47585-92AB-4D9D-9352-B76D627E9E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9D42-F19A-4A3E-B446-10AC28A309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6110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47585-92AB-4D9D-9352-B76D627E9E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9D42-F19A-4A3E-B446-10AC28A309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758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197B-2328-4929-A61A-B76DE803354B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45F0-E882-4BEA-8F38-2EFA471C5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442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47585-92AB-4D9D-9352-B76D627E9E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9D42-F19A-4A3E-B446-10AC28A309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9987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47585-92AB-4D9D-9352-B76D627E9E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9D42-F19A-4A3E-B446-10AC28A309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4663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47585-92AB-4D9D-9352-B76D627E9E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9D42-F19A-4A3E-B446-10AC28A309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9784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47585-92AB-4D9D-9352-B76D627E9E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9D42-F19A-4A3E-B446-10AC28A309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3451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47585-92AB-4D9D-9352-B76D627E9E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9D42-F19A-4A3E-B446-10AC28A309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2794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47585-92AB-4D9D-9352-B76D627E9E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9D42-F19A-4A3E-B446-10AC28A309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40617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47585-92AB-4D9D-9352-B76D627E9E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9D42-F19A-4A3E-B446-10AC28A309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222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47585-92AB-4D9D-9352-B76D627E9E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9D42-F19A-4A3E-B446-10AC28A309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51127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F034B-49FA-5B43-8824-BC41D5EA19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0F01F-890C-2F43-9153-C1EDF559F1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20039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F034B-49FA-5B43-8824-BC41D5EA19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0F01F-890C-2F43-9153-C1EDF559F1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395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197B-2328-4929-A61A-B76DE803354B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45F0-E882-4BEA-8F38-2EFA471C5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6285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F034B-49FA-5B43-8824-BC41D5EA19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0F01F-890C-2F43-9153-C1EDF559F1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6786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F034B-49FA-5B43-8824-BC41D5EA19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0F01F-890C-2F43-9153-C1EDF559F1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217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F034B-49FA-5B43-8824-BC41D5EA19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0F01F-890C-2F43-9153-C1EDF559F1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3608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F034B-49FA-5B43-8824-BC41D5EA19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0F01F-890C-2F43-9153-C1EDF559F1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5018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F034B-49FA-5B43-8824-BC41D5EA19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0F01F-890C-2F43-9153-C1EDF559F1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0899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F034B-49FA-5B43-8824-BC41D5EA19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0F01F-890C-2F43-9153-C1EDF559F1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582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F034B-49FA-5B43-8824-BC41D5EA19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0F01F-890C-2F43-9153-C1EDF559F1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14041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F034B-49FA-5B43-8824-BC41D5EA19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0F01F-890C-2F43-9153-C1EDF559F1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381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F034B-49FA-5B43-8824-BC41D5EA19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0F01F-890C-2F43-9153-C1EDF559F1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2805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903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theme" Target="../theme/theme11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3197B-2328-4929-A61A-B76DE803354B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245F0-E882-4BEA-8F38-2EFA471C5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14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26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22918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192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E196F67-BC0A-FB4A-A9A8-C4BA74CD4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67911C6-921E-D64D-96A2-4F92F127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29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336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694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12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49504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12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60668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50D515D-D259-9B4B-9728-634D33EECB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F2F76F4-0DF5-0349-AA94-E13DD4868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401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DDF83-A1A5-4FDC-BB92-1765BBB349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4A605-659A-4CE2-A74D-A4C04C707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32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12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1036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47585-92AB-4D9D-9352-B76D627E9E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19D42-F19A-4A3E-B446-10AC28A309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056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9F034B-49FA-5B43-8824-BC41D5EA19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830F01F-890C-2F43-9153-C1EDF559F1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994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8.xml"/><Relationship Id="rId4" Type="http://schemas.openxmlformats.org/officeDocument/2006/relationships/hyperlink" Target="https://www.arcgis.com/home/webmap/viewer.html?webmap=2c30160429984a59873f26b9d118dbf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1.gif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1.vml"/><Relationship Id="rId6" Type="http://schemas.openxmlformats.org/officeDocument/2006/relationships/hyperlink" Target="http://www.hydroterre.psu.edu" TargetMode="External"/><Relationship Id="rId5" Type="http://schemas.openxmlformats.org/officeDocument/2006/relationships/image" Target="../media/image30.png"/><Relationship Id="rId4" Type="http://schemas.openxmlformats.org/officeDocument/2006/relationships/package" Target="../embeddings/Microsoft_Word_Document1.docx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ydroterre.psu.edu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ydroterre.psu.edu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ydroterre.psu.edu" TargetMode="External"/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3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3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9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41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40.gif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jp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12" Type="http://schemas.openxmlformats.org/officeDocument/2006/relationships/image" Target="file://localhost/Volumes/Data/Projects/Modernizing_Flood_Response/links/ncar-logo-sm.jpg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4.png"/><Relationship Id="rId11" Type="http://schemas.openxmlformats.org/officeDocument/2006/relationships/image" Target="../media/image49.jpg"/><Relationship Id="rId5" Type="http://schemas.openxmlformats.org/officeDocument/2006/relationships/image" Target="../media/image24.png"/><Relationship Id="rId10" Type="http://schemas.openxmlformats.org/officeDocument/2006/relationships/image" Target="../media/image48.png"/><Relationship Id="rId4" Type="http://schemas.openxmlformats.org/officeDocument/2006/relationships/image" Target="../media/image23.png"/><Relationship Id="rId9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statsnldas.azurewebsites.net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statsnldas.azurewebsites.net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statsnldas.azurewebsites.net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demo.tethys.ci-water.org/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ater.weather.gov/ahps2/inundation/inundation_google.php?gage=atit2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3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mpaR6YUxiA&amp;feature=youtube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76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0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echnology_readiness_level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0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9.png"/><Relationship Id="rId7" Type="http://schemas.openxmlformats.org/officeDocument/2006/relationships/hyperlink" Target="http://waterservices.usgs.gov/nwis/iv/?format=waterml,2.0&amp;sites=08158000&amp;period=P1D&amp;parameterCd=0006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41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a/noaa.gov/file/d/0B714tPz7u53AMlJEdG5VVS04RWs/view?usp=sharing" TargetMode="External"/><Relationship Id="rId1" Type="http://schemas.openxmlformats.org/officeDocument/2006/relationships/slideLayout" Target="../slideLayouts/slideLayout12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35" y="762000"/>
            <a:ext cx="7312991" cy="484632"/>
          </a:xfrm>
        </p:spPr>
        <p:txBody>
          <a:bodyPr/>
          <a:lstStyle/>
          <a:p>
            <a:pPr algn="ctr"/>
            <a:r>
              <a:rPr lang="en-US" dirty="0" smtClean="0"/>
              <a:t>CE 397 Flood Forecasting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951532" y="1752600"/>
            <a:ext cx="7010394" cy="1752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University of Texas at Austin (David Maidment)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and University of Alabama (Andy Ernest)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Spring Semester, 2015</a:t>
            </a:r>
          </a:p>
          <a:p>
            <a:pPr marL="0" indent="0" algn="ctr"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Lecture 1: Introduction to the National Flood Interoperability Experiment</a:t>
            </a:r>
            <a:endParaRPr lang="en-US" sz="24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9884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88" y="457200"/>
            <a:ext cx="8392886" cy="484632"/>
          </a:xfrm>
        </p:spPr>
        <p:txBody>
          <a:bodyPr>
            <a:noAutofit/>
          </a:bodyPr>
          <a:lstStyle/>
          <a:p>
            <a:r>
              <a:rPr lang="en-US" sz="2400" dirty="0" smtClean="0"/>
              <a:t>NFIE-Geo for National Flood Interoperability Experiment</a:t>
            </a:r>
            <a:r>
              <a:rPr lang="en-US" sz="2400" b="1" i="1" dirty="0" smtClean="0"/>
              <a:t/>
            </a:r>
            <a:br>
              <a:rPr lang="en-US" sz="2400" b="1" i="1" dirty="0" smtClean="0"/>
            </a:br>
            <a:endParaRPr lang="en-US" sz="2400" b="1" i="1" dirty="0"/>
          </a:p>
        </p:txBody>
      </p:sp>
      <p:pic>
        <p:nvPicPr>
          <p:cNvPr id="7" name="Picture 6" descr="zoom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7483" y="4664797"/>
            <a:ext cx="2082669" cy="1968988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1" name="TextBox 20"/>
          <p:cNvSpPr txBox="1"/>
          <p:nvPr/>
        </p:nvSpPr>
        <p:spPr>
          <a:xfrm>
            <a:off x="685806" y="1054909"/>
            <a:ext cx="7696199" cy="338554"/>
          </a:xfrm>
          <a:prstGeom prst="rect">
            <a:avLst/>
          </a:prstGeom>
          <a:solidFill>
            <a:srgbClr val="336799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1600" dirty="0" smtClean="0">
                <a:solidFill>
                  <a:prstClr val="white"/>
                </a:solidFill>
              </a:rPr>
              <a:t>Enhanced geospatial database for a national water data infrastructure</a:t>
            </a:r>
            <a:endParaRPr lang="en-US" sz="1600" dirty="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1002" y="2895600"/>
            <a:ext cx="2554977" cy="1343926"/>
            <a:chOff x="264423" y="4781294"/>
            <a:chExt cx="2554977" cy="134392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423" y="4781294"/>
              <a:ext cx="2554977" cy="1343926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423" y="5843885"/>
              <a:ext cx="7715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3134894" y="1461532"/>
            <a:ext cx="2798021" cy="2496241"/>
            <a:chOff x="263205" y="1393463"/>
            <a:chExt cx="2798021" cy="2496241"/>
          </a:xfrm>
        </p:grpSpPr>
        <p:pic>
          <p:nvPicPr>
            <p:cNvPr id="22" name="Picture 21" descr="RFCCHps_ts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05" y="1393463"/>
              <a:ext cx="2798021" cy="195549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70489" y="3432504"/>
              <a:ext cx="1524000" cy="4572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400" b="1" dirty="0">
                  <a:solidFill>
                    <a:prstClr val="black"/>
                  </a:solidFill>
                </a:rPr>
                <a:t>NWS Basins and 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b="1" dirty="0">
                  <a:solidFill>
                    <a:prstClr val="black"/>
                  </a:solidFill>
                </a:rPr>
                <a:t>Forecast Points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274" y="2709641"/>
              <a:ext cx="699051" cy="699051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770489" y="4508355"/>
            <a:ext cx="1524000" cy="4572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USGS Water Watch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Points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6248400" y="2667007"/>
            <a:ext cx="2422798" cy="2203325"/>
            <a:chOff x="5702439" y="2006725"/>
            <a:chExt cx="2422798" cy="2203325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2439" y="2006725"/>
              <a:ext cx="2422798" cy="161116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6151838" y="3752850"/>
              <a:ext cx="1524000" cy="4572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400" b="1" dirty="0">
                  <a:solidFill>
                    <a:prstClr val="black"/>
                  </a:solidFill>
                </a:rPr>
                <a:t>National Flood 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b="1" dirty="0">
                  <a:solidFill>
                    <a:prstClr val="black"/>
                  </a:solidFill>
                </a:rPr>
                <a:t>Hazard Layer</a:t>
              </a:r>
            </a:p>
          </p:txBody>
        </p:sp>
      </p:grpSp>
      <p:sp>
        <p:nvSpPr>
          <p:cNvPr id="26" name="Down Arrow 25"/>
          <p:cNvSpPr/>
          <p:nvPr/>
        </p:nvSpPr>
        <p:spPr bwMode="auto">
          <a:xfrm>
            <a:off x="4267201" y="3957773"/>
            <a:ext cx="464912" cy="618911"/>
          </a:xfrm>
          <a:prstGeom prst="down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4" name="Down Arrow 33"/>
          <p:cNvSpPr/>
          <p:nvPr/>
        </p:nvSpPr>
        <p:spPr bwMode="auto">
          <a:xfrm>
            <a:off x="5476615" y="4045898"/>
            <a:ext cx="464912" cy="618911"/>
          </a:xfrm>
          <a:prstGeom prst="down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  <a:headEnd type="none" w="med" len="med"/>
            <a:tailEnd type="none" w="med" len="med"/>
          </a:ln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5" name="Down Arrow 34"/>
          <p:cNvSpPr/>
          <p:nvPr/>
        </p:nvSpPr>
        <p:spPr bwMode="auto">
          <a:xfrm>
            <a:off x="3092572" y="4008043"/>
            <a:ext cx="464912" cy="618911"/>
          </a:xfrm>
          <a:prstGeom prst="down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  <a:headEnd type="none" w="med" len="med"/>
            <a:tailEnd type="none" w="med" len="med"/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62973" y="6390339"/>
            <a:ext cx="1044641" cy="243446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b="1" dirty="0" err="1">
                <a:solidFill>
                  <a:prstClr val="black"/>
                </a:solidFill>
              </a:rPr>
              <a:t>NHDPlus</a:t>
            </a:r>
            <a:endParaRPr lang="en-US" b="1" dirty="0">
              <a:solidFill>
                <a:prstClr val="black"/>
              </a:solidFill>
            </a:endParaRPr>
          </a:p>
          <a:p>
            <a:pPr eaLnBrk="0" hangingPunct="0">
              <a:lnSpc>
                <a:spcPts val="1800"/>
              </a:lnSpc>
            </a:pP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09071" y="508892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Feature classes:</a:t>
            </a:r>
          </a:p>
          <a:p>
            <a:pPr eaLnBrk="0" hangingPunct="0">
              <a:lnSpc>
                <a:spcPts val="1800"/>
              </a:lnSpc>
            </a:pPr>
            <a:endParaRPr lang="en-US" sz="1400" b="1" dirty="0">
              <a:solidFill>
                <a:prstClr val="black"/>
              </a:solidFill>
            </a:endParaRPr>
          </a:p>
          <a:p>
            <a:pPr eaLnBrk="0" hangingPunct="0">
              <a:lnSpc>
                <a:spcPts val="1800"/>
              </a:lnSpc>
            </a:pPr>
            <a:r>
              <a:rPr lang="en-US" sz="1400" b="1" dirty="0" err="1" smtClean="0">
                <a:solidFill>
                  <a:prstClr val="black"/>
                </a:solidFill>
              </a:rPr>
              <a:t>Subwatershed</a:t>
            </a:r>
            <a:r>
              <a:rPr lang="en-US" sz="1400" b="1" dirty="0" smtClean="0">
                <a:solidFill>
                  <a:prstClr val="black"/>
                </a:solidFill>
              </a:rPr>
              <a:t> (HUC12)</a:t>
            </a:r>
            <a:r>
              <a:rPr lang="en-US" sz="1400" b="1" dirty="0">
                <a:solidFill>
                  <a:prstClr val="black"/>
                </a:solidFill>
              </a:rPr>
              <a:t/>
            </a:r>
            <a:br>
              <a:rPr lang="en-US" sz="1400" b="1" dirty="0">
                <a:solidFill>
                  <a:prstClr val="black"/>
                </a:solidFill>
              </a:rPr>
            </a:br>
            <a:r>
              <a:rPr lang="en-US" sz="1400" b="1" dirty="0">
                <a:solidFill>
                  <a:prstClr val="black"/>
                </a:solidFill>
              </a:rPr>
              <a:t>Catchment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 err="1">
                <a:solidFill>
                  <a:prstClr val="black"/>
                </a:solidFill>
              </a:rPr>
              <a:t>Flowline</a:t>
            </a:r>
            <a:endParaRPr lang="en-US" sz="1400" b="1" dirty="0">
              <a:solidFill>
                <a:prstClr val="black"/>
              </a:solidFill>
            </a:endParaRPr>
          </a:p>
          <a:p>
            <a:pPr eaLnBrk="0" hangingPunct="0">
              <a:lnSpc>
                <a:spcPts val="1800"/>
              </a:lnSpc>
            </a:pPr>
            <a:r>
              <a:rPr lang="en-US" sz="1400" b="1" dirty="0" err="1">
                <a:solidFill>
                  <a:prstClr val="black"/>
                </a:solidFill>
              </a:rPr>
              <a:t>Waterbody</a:t>
            </a:r>
            <a:r>
              <a:rPr lang="en-US" sz="1400" b="1" dirty="0">
                <a:solidFill>
                  <a:prstClr val="black"/>
                </a:solidFill>
              </a:rPr>
              <a:t/>
            </a:r>
            <a:br>
              <a:rPr lang="en-US" sz="1400" b="1" dirty="0">
                <a:solidFill>
                  <a:prstClr val="black"/>
                </a:solidFill>
              </a:rPr>
            </a:br>
            <a:r>
              <a:rPr lang="en-US" sz="1400" b="1" dirty="0">
                <a:solidFill>
                  <a:prstClr val="black"/>
                </a:solidFill>
              </a:rPr>
              <a:t>Dam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75289" y="564929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b="1" dirty="0">
                <a:solidFill>
                  <a:srgbClr val="001446">
                    <a:lumMod val="50000"/>
                    <a:lumOff val="50000"/>
                  </a:srgbClr>
                </a:solidFill>
              </a:rPr>
              <a:t>NFIE-Geo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9 feature classes</a:t>
            </a:r>
          </a:p>
          <a:p>
            <a:pPr marL="285750" indent="-285750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</a:rPr>
              <a:t>5 from </a:t>
            </a:r>
            <a:r>
              <a:rPr lang="en-US" sz="1400" b="1" dirty="0" err="1">
                <a:solidFill>
                  <a:prstClr val="black"/>
                </a:solidFill>
              </a:rPr>
              <a:t>NHDPlus</a:t>
            </a:r>
            <a:endParaRPr lang="en-US" sz="1400" b="1" dirty="0">
              <a:solidFill>
                <a:prstClr val="black"/>
              </a:solidFill>
            </a:endParaRPr>
          </a:p>
          <a:p>
            <a:pPr marL="285750" indent="-285750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</a:rPr>
              <a:t>4 from IWRSS</a:t>
            </a:r>
          </a:p>
        </p:txBody>
      </p:sp>
    </p:spTree>
    <p:extLst>
      <p:ext uri="{BB962C8B-B14F-4D97-AF65-F5344CB8AC3E}">
        <p14:creationId xmlns:p14="http://schemas.microsoft.com/office/powerpoint/2010/main" val="349902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 smtClean="0"/>
              <a:t>NHDPlus</a:t>
            </a:r>
            <a:r>
              <a:rPr lang="en-US" sz="2400" dirty="0" smtClean="0"/>
              <a:t> Reach Catchments and </a:t>
            </a:r>
            <a:r>
              <a:rPr lang="en-US" sz="2400" dirty="0" err="1" smtClean="0"/>
              <a:t>Subwatersheds</a:t>
            </a:r>
            <a:endParaRPr lang="en-US" sz="2400" dirty="0"/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52600"/>
            <a:ext cx="3939540" cy="23336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419100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Each reach catchment has a single flow line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400" b="1" dirty="0" smtClean="0"/>
              <a:t>Uniquely labeled across the nation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400" b="1" dirty="0"/>
              <a:t>F</a:t>
            </a:r>
            <a:r>
              <a:rPr lang="en-US" sz="1400" b="1" dirty="0" smtClean="0"/>
              <a:t>lood hazard zone defined by FEMA map</a:t>
            </a:r>
            <a:endParaRPr lang="en-US" sz="1400" b="1" dirty="0" smtClean="0"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5400" y="362902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/>
              <a:t>Catchment 5781369</a:t>
            </a:r>
            <a:endParaRPr lang="en-US" sz="1400" b="1" dirty="0" smtClean="0">
              <a:ea typeface="+mn-ea"/>
              <a:cs typeface="+mn-cs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752600"/>
            <a:ext cx="4309745" cy="3124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25818" y="396240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HUC12 </a:t>
            </a:r>
            <a:r>
              <a:rPr lang="en-US" sz="1400" b="1" dirty="0" err="1" smtClean="0">
                <a:ea typeface="+mn-ea"/>
                <a:cs typeface="+mn-cs"/>
              </a:rPr>
              <a:t>Subwatershed</a:t>
            </a:r>
            <a:endParaRPr lang="en-US" sz="1400" b="1" dirty="0" smtClean="0">
              <a:ea typeface="+mn-ea"/>
              <a:cs typeface="+mn-cs"/>
            </a:endParaRPr>
          </a:p>
          <a:p>
            <a:pPr algn="l" eaLnBrk="0" hangingPunct="0">
              <a:lnSpc>
                <a:spcPts val="1800"/>
              </a:lnSpc>
            </a:pPr>
            <a:r>
              <a:rPr lang="en-US" sz="1400" b="1" dirty="0" smtClean="0"/>
              <a:t>Contains reach catchments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400" b="1" dirty="0" smtClean="0"/>
              <a:t>Base for Hydrologic modeling 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400" b="1" dirty="0" smtClean="0"/>
              <a:t>and flood emergency response planning</a:t>
            </a:r>
            <a:endParaRPr lang="en-US" sz="1400" b="1" dirty="0" smtClean="0"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7800" y="137160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Reach Catchment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67400" y="130694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err="1" smtClean="0">
                <a:ea typeface="+mn-ea"/>
                <a:cs typeface="+mn-cs"/>
              </a:rPr>
              <a:t>Subwatershed</a:t>
            </a:r>
            <a:endParaRPr lang="en-US" sz="1400" b="1" dirty="0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9488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NFIE-Geo in </a:t>
            </a:r>
            <a:r>
              <a:rPr lang="en-US" dirty="0" err="1" smtClean="0"/>
              <a:t>HydroShare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62601"/>
            <a:ext cx="6923202" cy="32411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230" y="3816376"/>
            <a:ext cx="6232099" cy="261088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608029" y="998334"/>
            <a:ext cx="7659278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https://www.arcgis.com/home/webmap/viewer.html?webmap=2c30160429984a59873f26b9d118dbfe</a:t>
            </a:r>
            <a:endParaRPr lang="en-US" sz="1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510603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David </a:t>
            </a:r>
            <a:r>
              <a:rPr lang="en-US" sz="1400" b="1" dirty="0" err="1" smtClean="0">
                <a:ea typeface="+mn-ea"/>
                <a:cs typeface="+mn-cs"/>
              </a:rPr>
              <a:t>Tarboton</a:t>
            </a:r>
            <a:r>
              <a:rPr lang="en-US" sz="1400" b="1" dirty="0" smtClean="0">
                <a:ea typeface="+mn-ea"/>
                <a:cs typeface="+mn-cs"/>
              </a:rPr>
              <a:t>, Utah State </a:t>
            </a:r>
            <a:r>
              <a:rPr lang="en-US" sz="1400" b="1" dirty="0" err="1" smtClean="0">
                <a:ea typeface="+mn-ea"/>
                <a:cs typeface="+mn-cs"/>
              </a:rPr>
              <a:t>Univ</a:t>
            </a:r>
            <a:r>
              <a:rPr lang="en-US" sz="1400" b="1" dirty="0" smtClean="0">
                <a:ea typeface="+mn-ea"/>
                <a:cs typeface="+mn-cs"/>
              </a:rPr>
              <a:t>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and Ray </a:t>
            </a:r>
            <a:r>
              <a:rPr lang="en-US" sz="1400" b="1" dirty="0" err="1" smtClean="0">
                <a:ea typeface="+mn-ea"/>
                <a:cs typeface="+mn-cs"/>
              </a:rPr>
              <a:t>Idaszak</a:t>
            </a:r>
            <a:r>
              <a:rPr lang="en-US" sz="1400" b="1" dirty="0" smtClean="0">
                <a:ea typeface="+mn-ea"/>
                <a:cs typeface="+mn-cs"/>
              </a:rPr>
              <a:t>, RENCI</a:t>
            </a:r>
          </a:p>
        </p:txBody>
      </p:sp>
    </p:spTree>
    <p:extLst>
      <p:ext uri="{BB962C8B-B14F-4D97-AF65-F5344CB8AC3E}">
        <p14:creationId xmlns:p14="http://schemas.microsoft.com/office/powerpoint/2010/main" val="21993070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46401" y="3611412"/>
            <a:ext cx="2100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Need workflow here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571448"/>
              </p:ext>
            </p:extLst>
          </p:nvPr>
        </p:nvGraphicFramePr>
        <p:xfrm>
          <a:off x="609601" y="927468"/>
          <a:ext cx="8102600" cy="6106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Document" r:id="rId4" imgW="6083300" imgH="4584700" progId="Word.Document.12">
                  <p:embed/>
                </p:oleObj>
              </mc:Choice>
              <mc:Fallback>
                <p:oleObj name="Document" r:id="rId4" imgW="6083300" imgH="4584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601" y="927468"/>
                        <a:ext cx="8102600" cy="61065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351683" y="122286"/>
            <a:ext cx="7088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dirty="0">
                <a:solidFill>
                  <a:srgbClr val="3366FF"/>
                </a:solidFill>
                <a:latin typeface="Comic Sans MS" charset="0"/>
                <a:cs typeface="Comic Sans MS" charset="0"/>
                <a:hlinkClick r:id="rId6"/>
              </a:rPr>
              <a:t>HydroTerre: A </a:t>
            </a:r>
            <a:r>
              <a:rPr lang="en-US" dirty="0" smtClean="0">
                <a:solidFill>
                  <a:srgbClr val="3366FF"/>
                </a:solidFill>
                <a:latin typeface="Comic Sans MS" charset="0"/>
                <a:cs typeface="Comic Sans MS" charset="0"/>
                <a:hlinkClick r:id="rId6"/>
              </a:rPr>
              <a:t>Service </a:t>
            </a:r>
            <a:r>
              <a:rPr lang="en-US" dirty="0">
                <a:solidFill>
                  <a:srgbClr val="3366FF"/>
                </a:solidFill>
                <a:latin typeface="Comic Sans MS" charset="0"/>
                <a:cs typeface="Comic Sans MS" charset="0"/>
                <a:hlinkClick r:id="rId6"/>
              </a:rPr>
              <a:t>for  </a:t>
            </a:r>
            <a:r>
              <a:rPr lang="en-US" dirty="0" smtClean="0">
                <a:solidFill>
                  <a:srgbClr val="3366FF"/>
                </a:solidFill>
                <a:latin typeface="Comic Sans MS" charset="0"/>
                <a:cs typeface="Comic Sans MS" charset="0"/>
                <a:hlinkClick r:id="rId6"/>
              </a:rPr>
              <a:t>HUC12 Data </a:t>
            </a:r>
            <a:r>
              <a:rPr lang="en-US" dirty="0">
                <a:solidFill>
                  <a:srgbClr val="3366FF"/>
                </a:solidFill>
                <a:latin typeface="Comic Sans MS" charset="0"/>
                <a:cs typeface="Comic Sans MS" charset="0"/>
                <a:hlinkClick r:id="rId6"/>
              </a:rPr>
              <a:t>Access</a:t>
            </a:r>
            <a:endParaRPr lang="en-US" dirty="0">
              <a:solidFill>
                <a:srgbClr val="3366FF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84325" y="2247082"/>
            <a:ext cx="1175657" cy="28738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>
                <a:solidFill>
                  <a:prstClr val="white"/>
                </a:solidFill>
              </a:rPr>
              <a:t>GSSURGO</a:t>
            </a:r>
          </a:p>
        </p:txBody>
      </p:sp>
      <p:pic>
        <p:nvPicPr>
          <p:cNvPr id="6" name="Picture 5" descr="psu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0500" y="119031"/>
            <a:ext cx="1039852" cy="65142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1431119" y="558136"/>
            <a:ext cx="3030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Lorne Leonard and Chris Duffy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64727" y="5334000"/>
            <a:ext cx="336643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200 TB of information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93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14-10-25 21.57.0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12"/>
            <a:ext cx="9144000" cy="5318693"/>
          </a:xfrm>
          <a:prstGeom prst="rect">
            <a:avLst/>
          </a:prstGeom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072123" y="111949"/>
            <a:ext cx="53719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dirty="0" smtClean="0">
                <a:solidFill>
                  <a:srgbClr val="3366FF"/>
                </a:solidFill>
                <a:latin typeface="Comic Sans MS" charset="0"/>
                <a:cs typeface="Comic Sans MS" charset="0"/>
                <a:hlinkClick r:id="rId3"/>
              </a:rPr>
              <a:t>www.HydroTerre.psu.edu: </a:t>
            </a:r>
            <a:r>
              <a:rPr lang="en-US" dirty="0" smtClean="0">
                <a:solidFill>
                  <a:srgbClr val="3366FF"/>
                </a:solidFill>
                <a:latin typeface="Comic Sans MS" charset="0"/>
                <a:cs typeface="Comic Sans MS" charset="0"/>
              </a:rPr>
              <a:t>Interface</a:t>
            </a:r>
            <a:endParaRPr lang="en-US" dirty="0">
              <a:solidFill>
                <a:srgbClr val="3366FF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6425" y="6374686"/>
            <a:ext cx="8691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200" dirty="0">
                <a:solidFill>
                  <a:prstClr val="black"/>
                </a:solidFill>
              </a:rPr>
              <a:t>Leonard, L., C. Duffy. 2013. Essential Terrestrial Variable data workflows for distributed water resources modeling, </a:t>
            </a:r>
          </a:p>
          <a:p>
            <a:pPr defTabSz="457200"/>
            <a:r>
              <a:rPr lang="en-US" sz="1200" dirty="0">
                <a:solidFill>
                  <a:prstClr val="black"/>
                </a:solidFill>
              </a:rPr>
              <a:t>Environmental Modelling &amp; Software, 50, p. 85</a:t>
            </a:r>
            <a:r>
              <a:rPr lang="en-US" sz="1200" b="1" dirty="0">
                <a:solidFill>
                  <a:prstClr val="black"/>
                </a:solidFill>
              </a:rPr>
              <a:t>-</a:t>
            </a:r>
            <a:r>
              <a:rPr lang="en-US" sz="1200" dirty="0">
                <a:solidFill>
                  <a:prstClr val="black"/>
                </a:solidFill>
              </a:rPr>
              <a:t>96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86600" y="4572000"/>
            <a:ext cx="2231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 TB of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99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 descr="Screen Shot 2012-09-10 at 7.47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6112"/>
            <a:ext cx="9144000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TextBox 2"/>
          <p:cNvSpPr txBox="1">
            <a:spLocks noChangeArrowheads="1"/>
          </p:cNvSpPr>
          <p:nvPr/>
        </p:nvSpPr>
        <p:spPr bwMode="auto">
          <a:xfrm>
            <a:off x="542926" y="98437"/>
            <a:ext cx="71048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dirty="0">
                <a:solidFill>
                  <a:srgbClr val="3366FF"/>
                </a:solidFill>
                <a:latin typeface="Comic Sans MS" charset="0"/>
                <a:cs typeface="Comic Sans MS" charset="0"/>
                <a:hlinkClick r:id="rId3"/>
              </a:rPr>
              <a:t>HydroTerre: A Prototype </a:t>
            </a:r>
            <a:r>
              <a:rPr lang="en-US" dirty="0" smtClean="0">
                <a:solidFill>
                  <a:srgbClr val="3366FF"/>
                </a:solidFill>
                <a:latin typeface="Comic Sans MS" charset="0"/>
                <a:cs typeface="Comic Sans MS" charset="0"/>
                <a:hlinkClick r:id="rId3"/>
              </a:rPr>
              <a:t>fo </a:t>
            </a:r>
            <a:r>
              <a:rPr lang="en-US" dirty="0">
                <a:solidFill>
                  <a:srgbClr val="3366FF"/>
                </a:solidFill>
                <a:latin typeface="Comic Sans MS" charset="0"/>
                <a:cs typeface="Comic Sans MS" charset="0"/>
                <a:hlinkClick r:id="rId3"/>
              </a:rPr>
              <a:t>Model-Data Access</a:t>
            </a:r>
            <a:endParaRPr lang="en-US" dirty="0">
              <a:solidFill>
                <a:srgbClr val="3366FF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68611" name="TextBox 3"/>
          <p:cNvSpPr txBox="1">
            <a:spLocks noChangeArrowheads="1"/>
          </p:cNvSpPr>
          <p:nvPr/>
        </p:nvSpPr>
        <p:spPr bwMode="auto">
          <a:xfrm>
            <a:off x="122239" y="6308725"/>
            <a:ext cx="92352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sz="1800">
                <a:solidFill>
                  <a:srgbClr val="3366FF"/>
                </a:solidFill>
                <a:latin typeface="Comic Sans MS" charset="0"/>
                <a:cs typeface="Comic Sans MS" charset="0"/>
              </a:rPr>
              <a:t>Land Parcel Data;  NHD: Stream, Lake, HUC’;    USDA: Soils/Crops;  NLCD: LU_LC;  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742950" y="3876675"/>
            <a:ext cx="1485900" cy="25669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2824169" y="4687900"/>
            <a:ext cx="1500187" cy="16208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824169" y="4525963"/>
            <a:ext cx="2498725" cy="17827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824165" y="2824163"/>
            <a:ext cx="2635250" cy="34845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283325" y="2647962"/>
            <a:ext cx="323850" cy="36607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283331" y="5607062"/>
            <a:ext cx="715963" cy="7016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8247064" y="5322900"/>
            <a:ext cx="444500" cy="10937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259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46400" y="3454400"/>
            <a:ext cx="2101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Need workflow here</a:t>
            </a: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400" y="1168400"/>
            <a:ext cx="7010400" cy="5130799"/>
          </a:xfrm>
          <a:prstGeom prst="rect">
            <a:avLst/>
          </a:prstGeom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697917" y="560388"/>
            <a:ext cx="71007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dirty="0">
                <a:solidFill>
                  <a:srgbClr val="3366FF"/>
                </a:solidFill>
                <a:latin typeface="Comic Sans MS" charset="0"/>
                <a:cs typeface="Comic Sans MS" charset="0"/>
                <a:hlinkClick r:id="rId3"/>
              </a:rPr>
              <a:t>HydroTerre: A Prototype </a:t>
            </a:r>
            <a:r>
              <a:rPr lang="en-US" dirty="0" smtClean="0">
                <a:solidFill>
                  <a:srgbClr val="3366FF"/>
                </a:solidFill>
                <a:latin typeface="Comic Sans MS" charset="0"/>
                <a:cs typeface="Comic Sans MS" charset="0"/>
                <a:hlinkClick r:id="rId3"/>
              </a:rPr>
              <a:t>Model-Data Workflow</a:t>
            </a:r>
            <a:endParaRPr lang="en-US" dirty="0">
              <a:solidFill>
                <a:srgbClr val="3366FF"/>
              </a:solidFill>
              <a:latin typeface="Comic Sans MS" charset="0"/>
              <a:cs typeface="Comic Sans MS" charset="0"/>
            </a:endParaRPr>
          </a:p>
        </p:txBody>
      </p:sp>
      <p:pic>
        <p:nvPicPr>
          <p:cNvPr id="6" name="Picture 5" descr="psu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8689" y="392939"/>
            <a:ext cx="1039852" cy="65142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/>
          <p:cNvSpPr txBox="1"/>
          <p:nvPr/>
        </p:nvSpPr>
        <p:spPr>
          <a:xfrm>
            <a:off x="700226" y="1044366"/>
            <a:ext cx="463582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Produce new hydrologic models at HUC12 scale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prstClr val="black"/>
                </a:solidFill>
              </a:rPr>
              <a:t>February 4, 2014</a:t>
            </a:r>
          </a:p>
        </p:txBody>
      </p:sp>
      <p:sp>
        <p:nvSpPr>
          <p:cNvPr id="2867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prstClr val="black"/>
                </a:solidFill>
              </a:rPr>
              <a:t>Xuan: Ph.D. Dissertation Defense</a:t>
            </a:r>
          </a:p>
        </p:txBody>
      </p:sp>
      <p:sp>
        <p:nvSpPr>
          <p:cNvPr id="286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1159CA5-A8BB-BD4A-AE2E-981C0A199C7A}" type="slidenum">
              <a:rPr lang="en-US" sz="1400">
                <a:solidFill>
                  <a:prstClr val="black"/>
                </a:solidFill>
              </a:rPr>
              <a:pPr/>
              <a:t>17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8676" name="Rectangle 2"/>
          <p:cNvSpPr>
            <a:spLocks noChangeArrowheads="1"/>
          </p:cNvSpPr>
          <p:nvPr/>
        </p:nvSpPr>
        <p:spPr bwMode="auto">
          <a:xfrm>
            <a:off x="304800" y="200325"/>
            <a:ext cx="82296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r>
              <a:rPr lang="en-US" sz="3600" dirty="0" smtClean="0">
                <a:solidFill>
                  <a:srgbClr val="006600"/>
                </a:solidFill>
                <a:latin typeface="Garamond" charset="0"/>
              </a:rPr>
              <a:t>Penn State Integrated </a:t>
            </a:r>
            <a:r>
              <a:rPr lang="en-US" sz="3600" dirty="0" err="1" smtClean="0">
                <a:solidFill>
                  <a:srgbClr val="006600"/>
                </a:solidFill>
                <a:latin typeface="Garamond" charset="0"/>
              </a:rPr>
              <a:t>Hydrolgic</a:t>
            </a:r>
            <a:r>
              <a:rPr lang="en-US" sz="3600" dirty="0" smtClean="0">
                <a:solidFill>
                  <a:srgbClr val="006600"/>
                </a:solidFill>
                <a:latin typeface="Garamond" charset="0"/>
              </a:rPr>
              <a:t> Model</a:t>
            </a:r>
            <a:endParaRPr lang="en-US" sz="3600" dirty="0">
              <a:solidFill>
                <a:srgbClr val="006600"/>
              </a:solidFill>
              <a:latin typeface="Garamond" charset="0"/>
            </a:endParaRPr>
          </a:p>
        </p:txBody>
      </p:sp>
      <p:pic>
        <p:nvPicPr>
          <p:cNvPr id="28677" name="Picture 288" descr="figure3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" y="935038"/>
            <a:ext cx="8686800" cy="519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su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305924"/>
            <a:ext cx="1039852" cy="65142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8014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ure1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883238"/>
            <a:ext cx="6786931" cy="5974762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-246593" y="99218"/>
            <a:ext cx="9740448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200"/>
            <a:r>
              <a:rPr lang="en-US" sz="2800" dirty="0">
                <a:solidFill>
                  <a:srgbClr val="0000FF"/>
                </a:solidFill>
                <a:latin typeface="Comic Sans MS"/>
                <a:cs typeface="Comic Sans MS"/>
              </a:rPr>
              <a:t>Xuan Yu Watershed </a:t>
            </a:r>
            <a:r>
              <a:rPr lang="en-US" sz="2800" dirty="0" smtClean="0">
                <a:solidFill>
                  <a:srgbClr val="0000FF"/>
                </a:solidFill>
                <a:latin typeface="Comic Sans MS"/>
                <a:cs typeface="Comic Sans MS"/>
              </a:rPr>
              <a:t>Modeling with PIHM</a:t>
            </a:r>
            <a:endParaRPr lang="en-US" sz="28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4" name="Picture 3" descr="psu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557524"/>
            <a:ext cx="1039852" cy="65142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9276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998722" y="3784790"/>
            <a:ext cx="2477823" cy="181707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152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National Flood Interoperability Experiment (NFIE) </a:t>
            </a:r>
            <a:br>
              <a:rPr lang="en-US" sz="2800" dirty="0" smtClean="0"/>
            </a:br>
            <a:r>
              <a:rPr lang="en-US" sz="2800" dirty="0" smtClean="0">
                <a:solidFill>
                  <a:schemeClr val="tx2"/>
                </a:solidFill>
              </a:rPr>
              <a:t>Component Two: NFIE-Hydro</a:t>
            </a:r>
            <a:endParaRPr lang="en-US" sz="2800" dirty="0">
              <a:solidFill>
                <a:schemeClr val="tx2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447800" y="1600200"/>
            <a:ext cx="5943600" cy="4724400"/>
            <a:chOff x="1905000" y="1981200"/>
            <a:chExt cx="5181600" cy="3962400"/>
          </a:xfrm>
        </p:grpSpPr>
        <p:sp>
          <p:nvSpPr>
            <p:cNvPr id="3" name="Rectangle 2"/>
            <p:cNvSpPr/>
            <p:nvPr/>
          </p:nvSpPr>
          <p:spPr>
            <a:xfrm>
              <a:off x="1905000" y="1981200"/>
              <a:ext cx="5181600" cy="39624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362200" y="2286000"/>
              <a:ext cx="4343400" cy="3048000"/>
              <a:chOff x="2667000" y="2514600"/>
              <a:chExt cx="3733800" cy="28194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2667000" y="2514600"/>
                <a:ext cx="3733800" cy="2819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Connector 5"/>
              <p:cNvCxnSpPr>
                <a:stCxn id="4" idx="0"/>
                <a:endCxn id="4" idx="2"/>
              </p:cNvCxnSpPr>
              <p:nvPr/>
            </p:nvCxnSpPr>
            <p:spPr>
              <a:xfrm>
                <a:off x="4533900" y="2514600"/>
                <a:ext cx="0" cy="281940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>
                <a:stCxn id="4" idx="1"/>
                <a:endCxn id="4" idx="3"/>
              </p:cNvCxnSpPr>
              <p:nvPr/>
            </p:nvCxnSpPr>
            <p:spPr>
              <a:xfrm>
                <a:off x="2667000" y="3924300"/>
                <a:ext cx="3733800" cy="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2434649" y="5486400"/>
              <a:ext cx="4198507" cy="309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NFIE-Services: </a:t>
              </a:r>
              <a:r>
                <a:rPr lang="en-US" dirty="0" smtClean="0"/>
                <a:t>Web services for flood information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77832" y="2518062"/>
              <a:ext cx="1810150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NFIE-Geo: </a:t>
              </a:r>
              <a:r>
                <a:rPr lang="en-US" dirty="0" smtClean="0"/>
                <a:t>National geospatial framework for hydrology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85291" y="4059201"/>
              <a:ext cx="1902691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NFIE-Hydro: </a:t>
              </a:r>
              <a:r>
                <a:rPr lang="en-US" dirty="0" smtClean="0"/>
                <a:t>National high spatial resolution hydrologic forecasting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39290" y="4059201"/>
              <a:ext cx="1897273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NFIE-River: </a:t>
              </a:r>
              <a:r>
                <a:rPr lang="en-US" dirty="0" smtClean="0"/>
                <a:t>River</a:t>
              </a:r>
              <a:r>
                <a:rPr lang="en-US" dirty="0" smtClean="0">
                  <a:solidFill>
                    <a:schemeClr val="tx2"/>
                  </a:solidFill>
                </a:rPr>
                <a:t> </a:t>
              </a:r>
              <a:r>
                <a:rPr lang="en-US" dirty="0" smtClean="0"/>
                <a:t>channel information and real-time flood inundation mapping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39291" y="2532692"/>
              <a:ext cx="1897272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NFIE-Response: </a:t>
              </a:r>
              <a:r>
                <a:rPr lang="en-US" dirty="0" smtClean="0"/>
                <a:t>Wide area planning for flood emergency response</a:t>
              </a:r>
              <a:endParaRPr lang="en-US" dirty="0"/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4326082" y="2965828"/>
              <a:ext cx="381000" cy="1404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4287982" y="4343400"/>
              <a:ext cx="381000" cy="1404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Down Arrow 16"/>
            <p:cNvSpPr/>
            <p:nvPr/>
          </p:nvSpPr>
          <p:spPr>
            <a:xfrm>
              <a:off x="3352800" y="3636221"/>
              <a:ext cx="113145" cy="32617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Down Arrow 17"/>
            <p:cNvSpPr/>
            <p:nvPr/>
          </p:nvSpPr>
          <p:spPr>
            <a:xfrm>
              <a:off x="5531427" y="3653240"/>
              <a:ext cx="113145" cy="326179"/>
            </a:xfrm>
            <a:prstGeom prst="downArrow">
              <a:avLst/>
            </a:prstGeom>
            <a:scene3d>
              <a:camera prst="orthographicFront">
                <a:rot lat="0" lon="0" rev="107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4354945" y="3718392"/>
              <a:ext cx="381000" cy="140456"/>
            </a:xfrm>
            <a:prstGeom prst="rightArrow">
              <a:avLst/>
            </a:prstGeom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155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D31AD-F2C8-9249-BDEC-2852C3DD794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PRE-DECISIONAL - DO NOT DISTRIBUTE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A7525-BC21-4740-9E26-BEDE38A67C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NWC May2014 Group Phot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" b="79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31656" y="6515169"/>
            <a:ext cx="3316405" cy="384713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 defTabSz="457200"/>
            <a:r>
              <a:rPr lang="en-US" sz="1900" b="1" dirty="0">
                <a:solidFill>
                  <a:srgbClr val="000000"/>
                </a:solidFill>
              </a:rPr>
              <a:t>Inaugural Meeting – May, 2014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2930" y="3517668"/>
            <a:ext cx="537813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Proposal for National Flood Interoperability 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11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200" y="39089"/>
            <a:ext cx="7796837" cy="1450757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Overarching WRF-Hydro Scientific </a:t>
            </a:r>
            <a:r>
              <a:rPr lang="en-US" sz="3200" b="1" dirty="0" smtClean="0">
                <a:solidFill>
                  <a:schemeClr val="tx2"/>
                </a:solidFill>
              </a:rPr>
              <a:t>Objectives</a:t>
            </a:r>
            <a:br>
              <a:rPr lang="en-US" sz="3200" b="1" dirty="0" smtClean="0">
                <a:solidFill>
                  <a:schemeClr val="tx2"/>
                </a:solidFill>
              </a:rPr>
            </a:br>
            <a:r>
              <a:rPr lang="en-US" sz="2400" b="1" dirty="0" smtClean="0">
                <a:solidFill>
                  <a:schemeClr val="tx2"/>
                </a:solidFill>
              </a:rPr>
              <a:t>(David Gochis, NCAR)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385" y="1072751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A community-based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, supported coupling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architecture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designed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to provide: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A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n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extensible </a:t>
            </a:r>
            <a:r>
              <a:rPr lang="en-US" sz="2000" i="1" dirty="0">
                <a:solidFill>
                  <a:schemeClr val="tx2">
                    <a:lumMod val="75000"/>
                  </a:schemeClr>
                </a:solidFill>
              </a:rPr>
              <a:t>multi-scale &amp;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i="1" dirty="0">
                <a:solidFill>
                  <a:schemeClr val="tx2">
                    <a:lumMod val="75000"/>
                  </a:schemeClr>
                </a:solidFill>
              </a:rPr>
              <a:t>multi-physics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land-atmosphere modeling capability for conservative, coupled and uncoupled </a:t>
            </a:r>
            <a:r>
              <a:rPr lang="en-US" sz="2000" i="1" dirty="0">
                <a:solidFill>
                  <a:schemeClr val="tx2">
                    <a:lumMod val="75000"/>
                  </a:schemeClr>
                </a:solidFill>
              </a:rPr>
              <a:t>assimilation &amp; prediction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of major water cycle components such as </a:t>
            </a:r>
            <a:r>
              <a:rPr lang="en-US" sz="2000" u="sng" dirty="0">
                <a:solidFill>
                  <a:schemeClr val="tx2">
                    <a:lumMod val="75000"/>
                  </a:schemeClr>
                </a:solidFill>
              </a:rPr>
              <a:t>precipitation, soil moisture, snowpack, groundwater, </a:t>
            </a:r>
            <a:r>
              <a:rPr lang="en-US" sz="2000" u="sng" dirty="0" err="1">
                <a:solidFill>
                  <a:schemeClr val="tx2">
                    <a:lumMod val="75000"/>
                  </a:schemeClr>
                </a:solidFill>
              </a:rPr>
              <a:t>streamflow</a:t>
            </a:r>
            <a:r>
              <a:rPr lang="en-US" sz="2000" u="sng" dirty="0">
                <a:solidFill>
                  <a:schemeClr val="tx2">
                    <a:lumMod val="75000"/>
                  </a:schemeClr>
                </a:solidFill>
              </a:rPr>
              <a:t>, inundation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002060"/>
                </a:solidFill>
              </a:rPr>
              <a:t>S</a:t>
            </a:r>
            <a:r>
              <a:rPr lang="en-US" sz="2000" dirty="0" smtClean="0">
                <a:solidFill>
                  <a:srgbClr val="002060"/>
                </a:solidFill>
              </a:rPr>
              <a:t>treamflow </a:t>
            </a:r>
            <a:r>
              <a:rPr lang="en-US" sz="2000" dirty="0">
                <a:solidFill>
                  <a:srgbClr val="002060"/>
                </a:solidFill>
              </a:rPr>
              <a:t>prediction across scales </a:t>
            </a:r>
            <a:r>
              <a:rPr lang="en-US" sz="2000" dirty="0" smtClean="0">
                <a:solidFill>
                  <a:srgbClr val="002060"/>
                </a:solidFill>
              </a:rPr>
              <a:t>(from 0-order </a:t>
            </a:r>
            <a:r>
              <a:rPr lang="en-US" sz="2000" dirty="0">
                <a:solidFill>
                  <a:srgbClr val="002060"/>
                </a:solidFill>
              </a:rPr>
              <a:t>headwater catchments to continental river basins &amp; minutes to seasons)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002060"/>
                </a:solidFill>
              </a:rPr>
              <a:t>A robust </a:t>
            </a:r>
            <a:r>
              <a:rPr lang="en-US" sz="2000" dirty="0">
                <a:solidFill>
                  <a:srgbClr val="002060"/>
                </a:solidFill>
              </a:rPr>
              <a:t>framework for land-atmosphere coupling studies</a:t>
            </a:r>
          </a:p>
          <a:p>
            <a:pPr marL="457200" indent="-457200">
              <a:buFont typeface="+mj-lt"/>
              <a:buAutoNum type="arabicPeriod"/>
            </a:pPr>
            <a:endParaRPr lang="en-US" sz="2400" u="sng" dirty="0">
              <a:solidFill>
                <a:schemeClr val="tx2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4493177"/>
            <a:ext cx="8458200" cy="255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8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06032"/>
            <a:ext cx="8305799" cy="652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4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ent Arrow 27"/>
          <p:cNvSpPr/>
          <p:nvPr/>
        </p:nvSpPr>
        <p:spPr bwMode="auto">
          <a:xfrm rot="5400000">
            <a:off x="2377423" y="1440249"/>
            <a:ext cx="816998" cy="634925"/>
          </a:xfrm>
          <a:prstGeom prst="bentArrow">
            <a:avLst>
              <a:gd name="adj1" fmla="val 17308"/>
              <a:gd name="adj2" fmla="val 20707"/>
              <a:gd name="adj3" fmla="val 24108"/>
              <a:gd name="adj4" fmla="val 53428"/>
            </a:avLst>
          </a:prstGeom>
          <a:gradFill>
            <a:gsLst>
              <a:gs pos="26000">
                <a:srgbClr val="5AC3FA"/>
              </a:gs>
              <a:gs pos="100000">
                <a:schemeClr val="accent4">
                  <a:tint val="50000"/>
                  <a:shade val="100000"/>
                  <a:satMod val="350000"/>
                  <a:alpha val="0"/>
                </a:schemeClr>
              </a:gs>
            </a:gsLst>
            <a:lin ang="6420000" scaled="0"/>
          </a:gradFill>
          <a:ln>
            <a:gradFill flip="none" rotWithShape="1">
              <a:gsLst>
                <a:gs pos="0">
                  <a:srgbClr val="007AC2"/>
                </a:gs>
                <a:gs pos="100000">
                  <a:srgbClr val="FFFFFF">
                    <a:alpha val="0"/>
                  </a:srgbClr>
                </a:gs>
              </a:gsLst>
              <a:lin ang="6120000" scaled="0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0" y="5178176"/>
            <a:ext cx="9144000" cy="1679824"/>
          </a:xfrm>
          <a:prstGeom prst="rect">
            <a:avLst/>
          </a:prstGeom>
          <a:gradFill flip="none" rotWithShape="1">
            <a:gsLst>
              <a:gs pos="0">
                <a:srgbClr val="007AC2"/>
              </a:gs>
              <a:gs pos="100000">
                <a:srgbClr val="007AC2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796" tIns="45898" rIns="91796" bIns="45898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kern="0" dirty="0">
              <a:solidFill>
                <a:srgbClr val="007AC2"/>
              </a:solidFill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30448" y="2904028"/>
            <a:ext cx="1829455" cy="738664"/>
          </a:xfrm>
          <a:prstGeom prst="rect">
            <a:avLst/>
          </a:prstGeom>
          <a:noFill/>
          <a:ln w="28575" cmpd="sng">
            <a:noFill/>
            <a:miter lim="800000"/>
            <a:headEnd/>
            <a:tailEnd/>
          </a:ln>
          <a:effectLst/>
        </p:spPr>
        <p:txBody>
          <a:bodyPr wrap="square" l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dirty="0" smtClean="0">
                <a:solidFill>
                  <a:prstClr val="black"/>
                </a:solidFill>
              </a:rPr>
              <a:t>Observations Datasets, Numerical Weather Model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2534702" y="4402772"/>
            <a:ext cx="216685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>
                <a:solidFill>
                  <a:prstClr val="black"/>
                </a:solidFill>
              </a:rPr>
              <a:t>Land Surface Model</a:t>
            </a:r>
          </a:p>
        </p:txBody>
      </p:sp>
      <p:pic>
        <p:nvPicPr>
          <p:cNvPr id="1024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224" y="2317850"/>
            <a:ext cx="2710370" cy="2083598"/>
          </a:xfrm>
          <a:prstGeom prst="rect">
            <a:avLst/>
          </a:prstGeom>
          <a:noFill/>
          <a:ln w="28575" cmpd="sng">
            <a:solidFill>
              <a:schemeClr val="accent4"/>
            </a:solidFill>
            <a:miter lim="800000"/>
            <a:headEnd/>
            <a:tailEnd/>
          </a:ln>
          <a:effectLst/>
          <a:extLst/>
        </p:spPr>
      </p:pic>
      <p:pic>
        <p:nvPicPr>
          <p:cNvPr id="10251" name="Picture 24" descr="Total Precipitation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16" y="1228336"/>
            <a:ext cx="1839310" cy="1660077"/>
          </a:xfrm>
          <a:prstGeom prst="rect">
            <a:avLst/>
          </a:prstGeom>
          <a:noFill/>
          <a:ln w="28575" cmpd="sng">
            <a:solidFill>
              <a:schemeClr val="accent4"/>
            </a:solidFill>
            <a:miter lim="800000"/>
            <a:headEnd/>
            <a:tailEnd/>
          </a:ln>
          <a:effectLst/>
          <a:extLst/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65202" y="228600"/>
            <a:ext cx="7772394" cy="484632"/>
          </a:xfrm>
        </p:spPr>
        <p:txBody>
          <a:bodyPr/>
          <a:lstStyle/>
          <a:p>
            <a:r>
              <a:rPr lang="en-US" dirty="0" smtClean="0"/>
              <a:t>Modeling of Weather, Hydrology, River Flow in WRF-Hydro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3218877" y="1212494"/>
            <a:ext cx="1579121" cy="109636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9144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7AC2"/>
                </a:solidFill>
              </a:rPr>
              <a:t>Forcing:</a:t>
            </a:r>
          </a:p>
          <a:p>
            <a:pPr marL="111125"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7AC2"/>
                </a:solidFill>
              </a:rPr>
              <a:t>Radiation </a:t>
            </a:r>
          </a:p>
          <a:p>
            <a:pPr marL="111125"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7AC2"/>
                </a:solidFill>
              </a:rPr>
              <a:t>Precipitation </a:t>
            </a:r>
          </a:p>
          <a:p>
            <a:pPr marL="111125"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7AC2"/>
                </a:solidFill>
              </a:rPr>
              <a:t>Surface climate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493949" y="2202016"/>
            <a:ext cx="2643647" cy="101563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91440" bIns="0" rtlCol="0">
            <a:noAutofit/>
          </a:bodyPr>
          <a:lstStyle>
            <a:defPPr>
              <a:defRPr lang="en-US"/>
            </a:defPPr>
            <a:lvl1pPr eaLnBrk="0" hangingPunct="0">
              <a:lnSpc>
                <a:spcPts val="1800"/>
              </a:lnSpc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olidFill>
                  <a:srgbClr val="007AC2"/>
                </a:solidFill>
              </a:rPr>
              <a:t>Evaporation</a:t>
            </a:r>
          </a:p>
          <a:p>
            <a:r>
              <a:rPr lang="en-US" dirty="0">
                <a:solidFill>
                  <a:srgbClr val="007AC2"/>
                </a:solidFill>
              </a:rPr>
              <a:t>Soil Moisture</a:t>
            </a:r>
          </a:p>
          <a:p>
            <a:r>
              <a:rPr lang="en-US" dirty="0">
                <a:solidFill>
                  <a:srgbClr val="007AC2"/>
                </a:solidFill>
              </a:rPr>
              <a:t>Runoff</a:t>
            </a:r>
          </a:p>
          <a:p>
            <a:r>
              <a:rPr lang="en-US" dirty="0">
                <a:solidFill>
                  <a:srgbClr val="007AC2"/>
                </a:solidFill>
              </a:rPr>
              <a:t>Recharge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077200" y="3637055"/>
            <a:ext cx="1826126" cy="345211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/>
          <a:p>
            <a:pPr eaLnBrk="0" hangingPunct="0">
              <a:lnSpc>
                <a:spcPts val="1800"/>
              </a:lnSpc>
            </a:pPr>
            <a:endParaRPr lang="en-US" sz="1400" b="1" dirty="0">
              <a:solidFill>
                <a:srgbClr val="595959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17851" y="3711053"/>
            <a:ext cx="1982099" cy="784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91440" bIns="0" rtlCol="0">
            <a:noAutofit/>
          </a:bodyPr>
          <a:lstStyle/>
          <a:p>
            <a:pPr algn="r"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7AC2"/>
                </a:solidFill>
              </a:rPr>
              <a:t>Soil </a:t>
            </a:r>
          </a:p>
          <a:p>
            <a:pPr algn="r"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7AC2"/>
                </a:solidFill>
              </a:rPr>
              <a:t>Vegetation </a:t>
            </a:r>
          </a:p>
          <a:p>
            <a:pPr algn="r"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7AC2"/>
                </a:solidFill>
              </a:rPr>
              <a:t>Terrain</a:t>
            </a:r>
          </a:p>
        </p:txBody>
      </p:sp>
      <p:sp>
        <p:nvSpPr>
          <p:cNvPr id="17" name="Bent Arrow 16"/>
          <p:cNvSpPr/>
          <p:nvPr/>
        </p:nvSpPr>
        <p:spPr bwMode="auto">
          <a:xfrm rot="5400000">
            <a:off x="5272568" y="3371291"/>
            <a:ext cx="816998" cy="634925"/>
          </a:xfrm>
          <a:prstGeom prst="bentArrow">
            <a:avLst>
              <a:gd name="adj1" fmla="val 17308"/>
              <a:gd name="adj2" fmla="val 20707"/>
              <a:gd name="adj3" fmla="val 24108"/>
              <a:gd name="adj4" fmla="val 53428"/>
            </a:avLst>
          </a:prstGeom>
          <a:gradFill>
            <a:gsLst>
              <a:gs pos="26000">
                <a:srgbClr val="5AC3FA"/>
              </a:gs>
              <a:gs pos="100000">
                <a:schemeClr val="accent4">
                  <a:tint val="50000"/>
                  <a:shade val="100000"/>
                  <a:satMod val="350000"/>
                  <a:alpha val="0"/>
                </a:schemeClr>
              </a:gs>
            </a:gsLst>
            <a:lin ang="6420000" scaled="0"/>
          </a:gradFill>
          <a:ln>
            <a:gradFill flip="none" rotWithShape="1">
              <a:gsLst>
                <a:gs pos="0">
                  <a:srgbClr val="007AC2"/>
                </a:gs>
                <a:gs pos="100000">
                  <a:srgbClr val="FFFFFF">
                    <a:alpha val="0"/>
                  </a:srgbClr>
                </a:gs>
              </a:gsLst>
              <a:lin ang="6120000" scaled="0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3253513" y="5710311"/>
            <a:ext cx="21100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dirty="0" smtClean="0">
                <a:solidFill>
                  <a:prstClr val="black"/>
                </a:solidFill>
              </a:rPr>
              <a:t>RAPID: River Routing </a:t>
            </a:r>
            <a:r>
              <a:rPr lang="en-US" sz="1400" dirty="0">
                <a:solidFill>
                  <a:prstClr val="black"/>
                </a:solidFill>
              </a:rPr>
              <a:t/>
            </a:r>
            <a:br>
              <a:rPr lang="en-US" sz="1400" dirty="0">
                <a:solidFill>
                  <a:prstClr val="black"/>
                </a:solidFill>
              </a:rPr>
            </a:br>
            <a:r>
              <a:rPr lang="en-US" sz="1400" dirty="0" smtClean="0">
                <a:solidFill>
                  <a:prstClr val="black"/>
                </a:solidFill>
              </a:rPr>
              <a:t>on </a:t>
            </a:r>
            <a:r>
              <a:rPr lang="en-US" sz="1400" dirty="0" err="1" smtClean="0">
                <a:solidFill>
                  <a:prstClr val="black"/>
                </a:solidFill>
              </a:rPr>
              <a:t>NHDPlus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58513" y="3753482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7AC2"/>
                </a:solidFill>
              </a:rPr>
              <a:t>Network River Flow</a:t>
            </a:r>
            <a:endParaRPr lang="en-US" b="1" dirty="0">
              <a:solidFill>
                <a:srgbClr val="007AC2"/>
              </a:solidFill>
            </a:endParaRPr>
          </a:p>
        </p:txBody>
      </p:sp>
      <p:pic>
        <p:nvPicPr>
          <p:cNvPr id="20" name="Mississippi_20080301_200805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2533" t="8720" r="12494"/>
          <a:stretch/>
        </p:blipFill>
        <p:spPr>
          <a:xfrm>
            <a:off x="5726424" y="4303490"/>
            <a:ext cx="2651919" cy="242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888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337" y="5291628"/>
            <a:ext cx="1575727" cy="107054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auto">
          <a:xfrm>
            <a:off x="6372226" y="442913"/>
            <a:ext cx="1771128" cy="84557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WRF-Hydro and RAPID</a:t>
            </a:r>
            <a:endParaRPr lang="en-US" dirty="0"/>
          </a:p>
        </p:txBody>
      </p:sp>
      <p:pic>
        <p:nvPicPr>
          <p:cNvPr id="1026" name="Picture 2" descr="Imágenes integradas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171" y="4617961"/>
            <a:ext cx="3109102" cy="206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215356" y="2133600"/>
            <a:ext cx="2798021" cy="2133600"/>
            <a:chOff x="263205" y="1215358"/>
            <a:chExt cx="2798021" cy="2133600"/>
          </a:xfrm>
        </p:grpSpPr>
        <p:pic>
          <p:nvPicPr>
            <p:cNvPr id="5" name="Picture 4" descr="RFCCHps_ts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05" y="1393463"/>
              <a:ext cx="2798021" cy="195549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055" y="1215358"/>
              <a:ext cx="699051" cy="69905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3633" y="1527065"/>
            <a:ext cx="3026178" cy="1934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4192" y="1295412"/>
            <a:ext cx="1605060" cy="1580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37944" y="1854194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NWS River Forecasts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5659" y="2038860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WRF-Hydro Model</a:t>
            </a:r>
          </a:p>
        </p:txBody>
      </p:sp>
      <p:sp>
        <p:nvSpPr>
          <p:cNvPr id="13" name="Down Arrow 12"/>
          <p:cNvSpPr/>
          <p:nvPr/>
        </p:nvSpPr>
        <p:spPr>
          <a:xfrm>
            <a:off x="4070268" y="3651136"/>
            <a:ext cx="277798" cy="8376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89939" y="3768101"/>
            <a:ext cx="16898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solidFill>
                  <a:prstClr val="black"/>
                </a:solidFill>
              </a:rPr>
              <a:t>NHDPlus</a:t>
            </a:r>
            <a:r>
              <a:rPr lang="en-US" sz="1400" dirty="0">
                <a:solidFill>
                  <a:prstClr val="black"/>
                </a:solidFill>
              </a:rPr>
              <a:t> to 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RAPID Conversion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874" y="2883438"/>
            <a:ext cx="2101874" cy="115516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8" name="Bent Arrow 17"/>
          <p:cNvSpPr/>
          <p:nvPr/>
        </p:nvSpPr>
        <p:spPr>
          <a:xfrm flipV="1">
            <a:off x="1390899" y="4284776"/>
            <a:ext cx="812089" cy="66637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3406" y="4916997"/>
            <a:ext cx="2254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Grid to Catchment Linking</a:t>
            </a:r>
          </a:p>
        </p:txBody>
      </p:sp>
      <p:sp>
        <p:nvSpPr>
          <p:cNvPr id="21" name="Bent Arrow 20"/>
          <p:cNvSpPr/>
          <p:nvPr/>
        </p:nvSpPr>
        <p:spPr>
          <a:xfrm flipH="1" flipV="1">
            <a:off x="7077233" y="4201585"/>
            <a:ext cx="812089" cy="66637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15350" y="4916997"/>
            <a:ext cx="1587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Forecast services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728" y="3494439"/>
            <a:ext cx="1575727" cy="1070544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6419328" y="493145"/>
            <a:ext cx="1765704" cy="764948"/>
            <a:chOff x="875846" y="5548766"/>
            <a:chExt cx="1765704" cy="764948"/>
          </a:xfrm>
          <a:solidFill>
            <a:schemeClr val="bg1"/>
          </a:solidFill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5846" y="5548766"/>
              <a:ext cx="690319" cy="764948"/>
            </a:xfrm>
            <a:prstGeom prst="rect">
              <a:avLst/>
            </a:prstGeom>
            <a:grpFill/>
          </p:spPr>
        </p:pic>
        <p:sp>
          <p:nvSpPr>
            <p:cNvPr id="27" name="TextBox 4"/>
            <p:cNvSpPr txBox="1"/>
            <p:nvPr/>
          </p:nvSpPr>
          <p:spPr>
            <a:xfrm>
              <a:off x="1341194" y="5931240"/>
              <a:ext cx="1300356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prstClr val="black"/>
                  </a:solidFill>
                </a:rPr>
                <a:t>Completed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8" name="TextBox 5"/>
            <p:cNvSpPr txBox="1"/>
            <p:nvPr/>
          </p:nvSpPr>
          <p:spPr>
            <a:xfrm>
              <a:off x="1341194" y="5616631"/>
              <a:ext cx="1031051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prstClr val="black"/>
                  </a:solidFill>
                </a:rPr>
                <a:t>Pending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14468" y="5337548"/>
            <a:ext cx="1522467" cy="978729"/>
          </a:xfrm>
          <a:prstGeom prst="rect">
            <a:avLst/>
          </a:prstGeom>
        </p:spPr>
      </p:pic>
      <p:pic>
        <p:nvPicPr>
          <p:cNvPr id="29" name="ncar-logo-sm.jpg" descr="/Volumes/Data/Projects/Modernizing_Flood_Response/links/ncar-logo-sm.jpg"/>
          <p:cNvPicPr>
            <a:picLocks noChangeAspect="1"/>
          </p:cNvPicPr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6" y="2433701"/>
            <a:ext cx="926834" cy="29112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14" y="6112483"/>
            <a:ext cx="573182" cy="57318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499669" y="6316265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NFIE-Hydro</a:t>
            </a:r>
          </a:p>
        </p:txBody>
      </p:sp>
    </p:spTree>
    <p:extLst>
      <p:ext uri="{BB962C8B-B14F-4D97-AF65-F5344CB8AC3E}">
        <p14:creationId xmlns:p14="http://schemas.microsoft.com/office/powerpoint/2010/main" val="5641411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Soil Moisture Map </a:t>
            </a:r>
            <a:r>
              <a:rPr lang="en-US" sz="2700" dirty="0" smtClean="0"/>
              <a:t>(mm water in top 1 m of soil from NASA Land Data Assimilation System)</a:t>
            </a:r>
            <a:endParaRPr lang="en-US" sz="2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852" y="1601963"/>
            <a:ext cx="7054705" cy="49136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89435" y="2328421"/>
            <a:ext cx="4377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Map is created each day using NASA services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74707" y="6488668"/>
            <a:ext cx="3654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hlinkClick r:id="rId3"/>
              </a:rPr>
              <a:t>http://statsnldas.azurewebsites.net/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8400" y="3631261"/>
            <a:ext cx="369652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Include forecast soil moisture in NFIE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15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237" y="1558714"/>
            <a:ext cx="7365525" cy="494734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Soil Moisture Anomaly Map</a:t>
            </a:r>
            <a:br>
              <a:rPr lang="en-US" dirty="0" smtClean="0"/>
            </a:br>
            <a:r>
              <a:rPr lang="en-US" sz="2700" dirty="0" smtClean="0"/>
              <a:t>(current value – mean for calendar day at each spatial point)</a:t>
            </a:r>
            <a:endParaRPr lang="en-US" sz="2700" dirty="0"/>
          </a:p>
        </p:txBody>
      </p:sp>
      <p:sp>
        <p:nvSpPr>
          <p:cNvPr id="4" name="TextBox 3"/>
          <p:cNvSpPr txBox="1"/>
          <p:nvPr/>
        </p:nvSpPr>
        <p:spPr>
          <a:xfrm>
            <a:off x="1329180" y="2253007"/>
            <a:ext cx="4377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Map is created each day using NASA services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99293" y="6488668"/>
            <a:ext cx="3654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hlinkClick r:id="rId3"/>
              </a:rPr>
              <a:t>http://statsnldas.azurewebsites.net/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79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Moisture Percentile Map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87" y="2040194"/>
            <a:ext cx="8202869" cy="395891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2744769" y="6166644"/>
            <a:ext cx="3654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hlinkClick r:id="rId3"/>
              </a:rPr>
              <a:t>http://statsnldas.azurewebsites.net/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8650" y="1211895"/>
            <a:ext cx="8091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</a:t>
            </a:r>
            <a:r>
              <a:rPr lang="en-US" dirty="0" smtClean="0">
                <a:solidFill>
                  <a:prstClr val="black"/>
                </a:solidFill>
              </a:rPr>
              <a:t>urrent value expressed as a percentile based on historical data [1979 to present] on this calendar day at this spatial point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2971800"/>
            <a:ext cx="501874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Compare present soil moisture with past conditions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83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44" y="221386"/>
            <a:ext cx="8605407" cy="63585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1658" y="147058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European Center for Medium Range Weather Forecasting and European Joint Research Commission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25918" y="429076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15 Day ahead forecast ensemble (50 hydrographs) at each location</a:t>
            </a:r>
          </a:p>
        </p:txBody>
      </p:sp>
    </p:spTree>
    <p:extLst>
      <p:ext uri="{BB962C8B-B14F-4D97-AF65-F5344CB8AC3E}">
        <p14:creationId xmlns:p14="http://schemas.microsoft.com/office/powerpoint/2010/main" val="5478363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9544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Hydrologic Forecasting for the Texas-Gulf Region </a:t>
            </a:r>
            <a:br>
              <a:rPr lang="en-US" sz="2800" dirty="0" smtClean="0"/>
            </a:br>
            <a:r>
              <a:rPr lang="en-US" sz="2800" dirty="0" smtClean="0"/>
              <a:t>(from Brigham Young University)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618" y="1685385"/>
            <a:ext cx="6573096" cy="45306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64874" y="6392887"/>
            <a:ext cx="3142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http://demo.tethys.ci-water.org/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57277" y="1279681"/>
            <a:ext cx="2621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(67,313 </a:t>
            </a:r>
            <a:r>
              <a:rPr lang="en-US" dirty="0" err="1">
                <a:solidFill>
                  <a:prstClr val="black"/>
                </a:solidFill>
              </a:rPr>
              <a:t>NHDPlus</a:t>
            </a:r>
            <a:r>
              <a:rPr lang="en-US" dirty="0">
                <a:solidFill>
                  <a:prstClr val="black"/>
                </a:solidFill>
              </a:rPr>
              <a:t> reaches)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72525" y="6253866"/>
            <a:ext cx="244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Source: Jim Nelson, BYU</a:t>
            </a:r>
          </a:p>
        </p:txBody>
      </p:sp>
    </p:spTree>
    <p:extLst>
      <p:ext uri="{BB962C8B-B14F-4D97-AF65-F5344CB8AC3E}">
        <p14:creationId xmlns:p14="http://schemas.microsoft.com/office/powerpoint/2010/main" val="15627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50 Ensemble Forecasts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31444"/>
            <a:ext cx="8320230" cy="51357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33012" y="6046477"/>
            <a:ext cx="244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Source: Jim Nelson, BYU</a:t>
            </a:r>
          </a:p>
        </p:txBody>
      </p:sp>
    </p:spTree>
    <p:extLst>
      <p:ext uri="{BB962C8B-B14F-4D97-AF65-F5344CB8AC3E}">
        <p14:creationId xmlns:p14="http://schemas.microsoft.com/office/powerpoint/2010/main" val="73373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Nationally Synthesize Operations of Regional River Forecast Centers</a:t>
            </a:r>
            <a:endParaRPr lang="en-US" dirty="0"/>
          </a:p>
        </p:txBody>
      </p:sp>
      <p:pic>
        <p:nvPicPr>
          <p:cNvPr id="4" name="Picture 3" descr="HydroCentralizationnolegend-wnw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42" y="1059324"/>
            <a:ext cx="6541706" cy="478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530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Ensemble Flow Forecast for </a:t>
            </a:r>
            <a:r>
              <a:rPr lang="en-US" sz="2800" dirty="0" smtClean="0">
                <a:solidFill>
                  <a:srgbClr val="FF0000"/>
                </a:solidFill>
              </a:rPr>
              <a:t>Reach Catchment 5592208 </a:t>
            </a:r>
            <a:r>
              <a:rPr lang="en-US" sz="2800" dirty="0" smtClean="0"/>
              <a:t>made on Jan 13, 2015 (15 day horizon)</a:t>
            </a:r>
            <a:br>
              <a:rPr lang="en-US" sz="2800" dirty="0" smtClean="0"/>
            </a:br>
            <a:r>
              <a:rPr lang="en-US" sz="2000" dirty="0" smtClean="0"/>
              <a:t>Weather information source: European Center for Medium Range Weather Forecasting (ECMWF).  Summary statistics compiled from </a:t>
            </a:r>
            <a:r>
              <a:rPr lang="en-US" sz="2000" dirty="0" smtClean="0">
                <a:solidFill>
                  <a:srgbClr val="FF0000"/>
                </a:solidFill>
              </a:rPr>
              <a:t>50 forecast hydrographs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751" y="1804458"/>
            <a:ext cx="6742816" cy="479489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Oval 3"/>
          <p:cNvSpPr/>
          <p:nvPr/>
        </p:nvSpPr>
        <p:spPr>
          <a:xfrm>
            <a:off x="1480008" y="4053526"/>
            <a:ext cx="329938" cy="3016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809946" y="4201891"/>
            <a:ext cx="414779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433018" y="6046477"/>
            <a:ext cx="244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Source: Jim Nelson, BYU</a:t>
            </a:r>
          </a:p>
        </p:txBody>
      </p:sp>
    </p:spTree>
    <p:extLst>
      <p:ext uri="{BB962C8B-B14F-4D97-AF65-F5344CB8AC3E}">
        <p14:creationId xmlns:p14="http://schemas.microsoft.com/office/powerpoint/2010/main" val="364847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4476547" y="3789848"/>
            <a:ext cx="2477823" cy="181707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152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National Flood Interoperability Experiment (NFIE)</a:t>
            </a:r>
            <a:br>
              <a:rPr lang="en-US" sz="2800" dirty="0" smtClean="0"/>
            </a:br>
            <a:r>
              <a:rPr lang="en-US" sz="2800" dirty="0" smtClean="0">
                <a:solidFill>
                  <a:schemeClr val="tx2"/>
                </a:solidFill>
              </a:rPr>
              <a:t>Component Three: NFIE-River</a:t>
            </a:r>
            <a:endParaRPr lang="en-US" sz="28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1447800" y="1600200"/>
            <a:ext cx="5943600" cy="4724400"/>
            <a:chOff x="1905000" y="1981200"/>
            <a:chExt cx="5181600" cy="3962400"/>
          </a:xfrm>
        </p:grpSpPr>
        <p:sp>
          <p:nvSpPr>
            <p:cNvPr id="3" name="Rectangle 2"/>
            <p:cNvSpPr/>
            <p:nvPr/>
          </p:nvSpPr>
          <p:spPr>
            <a:xfrm>
              <a:off x="1905000" y="1981200"/>
              <a:ext cx="5181600" cy="39624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362200" y="2286000"/>
              <a:ext cx="4343400" cy="3048000"/>
              <a:chOff x="2667000" y="2514600"/>
              <a:chExt cx="3733800" cy="28194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2667000" y="2514600"/>
                <a:ext cx="3733800" cy="2819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Connector 5"/>
              <p:cNvCxnSpPr>
                <a:stCxn id="4" idx="0"/>
                <a:endCxn id="4" idx="2"/>
              </p:cNvCxnSpPr>
              <p:nvPr/>
            </p:nvCxnSpPr>
            <p:spPr>
              <a:xfrm>
                <a:off x="4533900" y="2514600"/>
                <a:ext cx="0" cy="281940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>
                <a:stCxn id="4" idx="1"/>
                <a:endCxn id="4" idx="3"/>
              </p:cNvCxnSpPr>
              <p:nvPr/>
            </p:nvCxnSpPr>
            <p:spPr>
              <a:xfrm>
                <a:off x="2667000" y="3924300"/>
                <a:ext cx="3733800" cy="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2434649" y="5486400"/>
              <a:ext cx="4198507" cy="309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NFIE-Services: </a:t>
              </a:r>
              <a:r>
                <a:rPr lang="en-US" dirty="0" smtClean="0"/>
                <a:t>Web services for flood information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77832" y="2518062"/>
              <a:ext cx="1810150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NFIE-Geo: </a:t>
              </a:r>
              <a:r>
                <a:rPr lang="en-US" dirty="0" smtClean="0"/>
                <a:t>National geospatial framework for hydrology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85291" y="4059201"/>
              <a:ext cx="1902691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NFIE-Hydro: </a:t>
              </a:r>
              <a:r>
                <a:rPr lang="en-US" dirty="0" smtClean="0"/>
                <a:t>National high spatial resolution hydrologic forecasting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39290" y="4059201"/>
              <a:ext cx="1897273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NFIE-River: </a:t>
              </a:r>
              <a:r>
                <a:rPr lang="en-US" dirty="0" smtClean="0"/>
                <a:t>River</a:t>
              </a:r>
              <a:r>
                <a:rPr lang="en-US" dirty="0" smtClean="0">
                  <a:solidFill>
                    <a:schemeClr val="tx2"/>
                  </a:solidFill>
                </a:rPr>
                <a:t> </a:t>
              </a:r>
              <a:r>
                <a:rPr lang="en-US" dirty="0" smtClean="0"/>
                <a:t>channel information and real-time flood inundation mapping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39291" y="2532692"/>
              <a:ext cx="1897272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NFIE-Response: </a:t>
              </a:r>
              <a:r>
                <a:rPr lang="en-US" dirty="0" smtClean="0"/>
                <a:t>Wide area planning for flood emergency response</a:t>
              </a:r>
              <a:endParaRPr lang="en-US" dirty="0"/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4326082" y="2965828"/>
              <a:ext cx="381000" cy="1404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4287982" y="4343400"/>
              <a:ext cx="381000" cy="1404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Down Arrow 16"/>
            <p:cNvSpPr/>
            <p:nvPr/>
          </p:nvSpPr>
          <p:spPr>
            <a:xfrm>
              <a:off x="3352800" y="3636221"/>
              <a:ext cx="113145" cy="32617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Down Arrow 17"/>
            <p:cNvSpPr/>
            <p:nvPr/>
          </p:nvSpPr>
          <p:spPr>
            <a:xfrm>
              <a:off x="5531427" y="3653240"/>
              <a:ext cx="113145" cy="326179"/>
            </a:xfrm>
            <a:prstGeom prst="downArrow">
              <a:avLst/>
            </a:prstGeom>
            <a:scene3d>
              <a:camera prst="orthographicFront">
                <a:rot lat="0" lon="0" rev="107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4354945" y="3718392"/>
              <a:ext cx="381000" cy="140456"/>
            </a:xfrm>
            <a:prstGeom prst="rightArrow">
              <a:avLst/>
            </a:prstGeom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5622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829550" cy="484632"/>
          </a:xfrm>
        </p:spPr>
        <p:txBody>
          <a:bodyPr>
            <a:noAutofit/>
          </a:bodyPr>
          <a:lstStyle/>
          <a:p>
            <a:r>
              <a:rPr lang="en-US" sz="3200" dirty="0" smtClean="0"/>
              <a:t>Real-Time Flood Inundation Mapping (USGS/NWS) 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174" y="1208458"/>
            <a:ext cx="6457025" cy="503994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455871" y="6336767"/>
            <a:ext cx="80594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http://</a:t>
            </a:r>
            <a:r>
              <a:rPr lang="en-US" dirty="0" smtClean="0">
                <a:solidFill>
                  <a:prstClr val="black"/>
                </a:solidFill>
                <a:hlinkClick r:id="rId3"/>
              </a:rPr>
              <a:t>water.weather.gov/ahps2/inundation/inundation_google.php?gage=atit2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18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433"/>
            <a:ext cx="9144000" cy="651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Callout 1 4"/>
          <p:cNvSpPr/>
          <p:nvPr/>
        </p:nvSpPr>
        <p:spPr>
          <a:xfrm flipH="1">
            <a:off x="990600" y="4267200"/>
            <a:ext cx="1828800" cy="475516"/>
          </a:xfrm>
          <a:prstGeom prst="borderCallout1">
            <a:avLst>
              <a:gd name="adj1" fmla="val 18750"/>
              <a:gd name="adj2" fmla="val -8333"/>
              <a:gd name="adj3" fmla="val -186987"/>
              <a:gd name="adj4" fmla="val -81029"/>
            </a:avLst>
          </a:prstGeom>
          <a:solidFill>
            <a:srgbClr val="FFFF00"/>
          </a:solidFill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Gage is here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Line Callout 1 6"/>
          <p:cNvSpPr/>
          <p:nvPr/>
        </p:nvSpPr>
        <p:spPr>
          <a:xfrm flipH="1">
            <a:off x="75344" y="2057400"/>
            <a:ext cx="1828800" cy="609600"/>
          </a:xfrm>
          <a:prstGeom prst="borderCallout1">
            <a:avLst>
              <a:gd name="adj1" fmla="val 18750"/>
              <a:gd name="adj2" fmla="val -8333"/>
              <a:gd name="adj3" fmla="val -144681"/>
              <a:gd name="adj4" fmla="val -47322"/>
            </a:avLst>
          </a:prstGeom>
          <a:solidFill>
            <a:srgbClr val="FFFF00"/>
          </a:solidFill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Another Gage up here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Line Callout 1 7"/>
          <p:cNvSpPr/>
          <p:nvPr/>
        </p:nvSpPr>
        <p:spPr>
          <a:xfrm flipH="1">
            <a:off x="2590800" y="6019800"/>
            <a:ext cx="1828800" cy="609600"/>
          </a:xfrm>
          <a:prstGeom prst="borderCallout1">
            <a:avLst>
              <a:gd name="adj1" fmla="val 18750"/>
              <a:gd name="adj2" fmla="val -8333"/>
              <a:gd name="adj3" fmla="val 130038"/>
              <a:gd name="adj4" fmla="val -72603"/>
            </a:avLst>
          </a:prstGeom>
          <a:solidFill>
            <a:srgbClr val="FFFF00"/>
          </a:solidFill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Another Gage down here…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01180" y="6324600"/>
            <a:ext cx="2419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Ken Ashe, NCFMP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08783" y="4953000"/>
            <a:ext cx="6946069" cy="369332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Big gaps in flood inundation mapping between gages need to be filled 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44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4984" r="6158" b="3378"/>
          <a:stretch/>
        </p:blipFill>
        <p:spPr bwMode="auto">
          <a:xfrm>
            <a:off x="121920" y="2971800"/>
            <a:ext cx="6400800" cy="2843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66" r="22683"/>
          <a:stretch/>
        </p:blipFill>
        <p:spPr bwMode="auto">
          <a:xfrm>
            <a:off x="3810000" y="3534091"/>
            <a:ext cx="5166360" cy="332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229600" cy="4525963"/>
          </a:xfrm>
        </p:spPr>
        <p:txBody>
          <a:bodyPr/>
          <a:lstStyle/>
          <a:p>
            <a:r>
              <a:rPr lang="en-US" dirty="0" smtClean="0"/>
              <a:t>North Carolina Floodplain Mapping Program HEC- RAS Models</a:t>
            </a:r>
          </a:p>
          <a:p>
            <a:pPr lvl="1"/>
            <a:r>
              <a:rPr lang="en-US" dirty="0" smtClean="0"/>
              <a:t>5 Recurrence Intervals: 10, 25, 50, 100, 500</a:t>
            </a:r>
          </a:p>
          <a:p>
            <a:pPr lvl="1"/>
            <a:r>
              <a:rPr lang="en-US" dirty="0" smtClean="0"/>
              <a:t>300,000 cross-sections</a:t>
            </a:r>
          </a:p>
          <a:p>
            <a:pPr lvl="1"/>
            <a:r>
              <a:rPr lang="en-US" dirty="0" smtClean="0"/>
              <a:t>Each cross-section has a rating curve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49691" y="6377569"/>
            <a:ext cx="2419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Ken Ashe, NCFMP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74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Our cross-sections give the ability to interpolate between gages expanding the real time information from ~200 locations to 10s of thousands to 100s of thousand of locations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888" y="2028825"/>
            <a:ext cx="9629776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01180" y="6324600"/>
            <a:ext cx="2419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Ken Ashe, NCFMP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95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72" y="421942"/>
            <a:ext cx="7903727" cy="66491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189" y="168637"/>
            <a:ext cx="5318289" cy="1231147"/>
          </a:xfrm>
          <a:solidFill>
            <a:schemeClr val="bg1">
              <a:alpha val="47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The Texas NHDPlus network looks complicated...</a:t>
            </a:r>
            <a:endParaRPr lang="en-US" sz="32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61600" y="22555200"/>
            <a:ext cx="4202469" cy="5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14000" y="22707600"/>
            <a:ext cx="4202469" cy="5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66400" y="22860000"/>
            <a:ext cx="4202469" cy="5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/>
          <p:nvPr/>
        </p:nvPicPr>
        <p:blipFill>
          <a:blip r:embed="rId4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33333" t="19222" r="3846" b="15104"/>
          <a:stretch>
            <a:fillRect/>
          </a:stretch>
        </p:blipFill>
        <p:spPr bwMode="auto">
          <a:xfrm>
            <a:off x="1625600" y="22860000"/>
            <a:ext cx="6400800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808007" y="5341246"/>
            <a:ext cx="417298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dirty="0" smtClean="0">
                <a:solidFill>
                  <a:prstClr val="black"/>
                </a:solidFill>
              </a:rPr>
              <a:t>...with 10</a:t>
            </a:r>
            <a:r>
              <a:rPr lang="en-US" sz="3200" baseline="30000" dirty="0" smtClean="0">
                <a:solidFill>
                  <a:prstClr val="black"/>
                </a:solidFill>
              </a:rPr>
              <a:t>5</a:t>
            </a:r>
            <a:r>
              <a:rPr lang="en-US" sz="3200" dirty="0" smtClean="0">
                <a:solidFill>
                  <a:prstClr val="black"/>
                </a:solidFill>
              </a:rPr>
              <a:t> river reaches.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5926022"/>
            <a:ext cx="1864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Ben Hodges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39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66" y="476237"/>
            <a:ext cx="4203700" cy="558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7384" y="476237"/>
            <a:ext cx="4116288" cy="214768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But silicon microchips can have a billion (10</a:t>
            </a:r>
            <a:r>
              <a:rPr lang="en-US" sz="3200" baseline="30000" dirty="0" smtClean="0"/>
              <a:t>9</a:t>
            </a:r>
            <a:r>
              <a:rPr lang="en-US" sz="3200" dirty="0" smtClean="0"/>
              <a:t>) or more transistors.</a:t>
            </a:r>
            <a:endParaRPr lang="en-US" sz="32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61600" y="22555200"/>
            <a:ext cx="4202469" cy="5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14000" y="22707600"/>
            <a:ext cx="4202469" cy="5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66400" y="22860000"/>
            <a:ext cx="4202469" cy="5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/>
          <p:nvPr/>
        </p:nvPicPr>
        <p:blipFill>
          <a:blip r:embed="rId4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33333" t="19222" r="3846" b="15104"/>
          <a:stretch>
            <a:fillRect/>
          </a:stretch>
        </p:blipFill>
        <p:spPr bwMode="auto">
          <a:xfrm>
            <a:off x="1625600" y="22860000"/>
            <a:ext cx="6400800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934855" y="3027840"/>
            <a:ext cx="506881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dirty="0" smtClean="0">
                <a:solidFill>
                  <a:prstClr val="black"/>
                </a:solidFill>
              </a:rPr>
              <a:t>Electrical engineers routinely solve huge nonlinear circuit network problems during chip design.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4400" y="5926022"/>
            <a:ext cx="1864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Ben Hodges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92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don’t have to simplify!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5891" y="4614823"/>
            <a:ext cx="8100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600" dirty="0" smtClean="0">
                <a:solidFill>
                  <a:prstClr val="black"/>
                </a:solidFill>
              </a:rPr>
              <a:t>Solve the full, nonlinear, unsteady, dynamic Saint-Venant equations (1D)</a:t>
            </a:r>
          </a:p>
        </p:txBody>
      </p:sp>
      <p:sp>
        <p:nvSpPr>
          <p:cNvPr id="5" name="Rectangle 4"/>
          <p:cNvSpPr/>
          <p:nvPr/>
        </p:nvSpPr>
        <p:spPr>
          <a:xfrm rot="21143141">
            <a:off x="1171713" y="1870706"/>
            <a:ext cx="275564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4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Diffusive Wave</a:t>
            </a:r>
            <a:endParaRPr lang="en-US" sz="4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6" name="Rectangle 5"/>
          <p:cNvSpPr/>
          <p:nvPr/>
        </p:nvSpPr>
        <p:spPr>
          <a:xfrm rot="590123">
            <a:off x="4612421" y="2063906"/>
            <a:ext cx="388144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4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Kinematic Wave</a:t>
            </a:r>
            <a:endParaRPr lang="en-US" sz="4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7" name="&quot;No&quot; Symbol 6"/>
          <p:cNvSpPr/>
          <p:nvPr/>
        </p:nvSpPr>
        <p:spPr>
          <a:xfrm rot="20992616">
            <a:off x="1148494" y="1298273"/>
            <a:ext cx="2790767" cy="2735121"/>
          </a:xfrm>
          <a:prstGeom prst="noSmoking">
            <a:avLst>
              <a:gd name="adj" fmla="val 200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&quot;No&quot; Symbol 7"/>
          <p:cNvSpPr/>
          <p:nvPr/>
        </p:nvSpPr>
        <p:spPr>
          <a:xfrm rot="663064">
            <a:off x="5119269" y="1486798"/>
            <a:ext cx="2790767" cy="2735121"/>
          </a:xfrm>
          <a:prstGeom prst="noSmoking">
            <a:avLst>
              <a:gd name="adj" fmla="val 200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5926022"/>
            <a:ext cx="1864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Ben Hodges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24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uadalupe_3panel_horizontal_figu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1332"/>
            <a:ext cx="12724278" cy="47753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3887" y="87382"/>
            <a:ext cx="7772400" cy="1470025"/>
          </a:xfrm>
        </p:spPr>
        <p:txBody>
          <a:bodyPr/>
          <a:lstStyle/>
          <a:p>
            <a:r>
              <a:rPr lang="en-US" dirty="0" smtClean="0"/>
              <a:t>SPRNT</a:t>
            </a:r>
            <a:br>
              <a:rPr lang="en-US" dirty="0" smtClean="0"/>
            </a:br>
            <a:r>
              <a:rPr lang="en-US" sz="3200" dirty="0" smtClean="0"/>
              <a:t>Simulation Program for River </a:t>
            </a:r>
            <a:r>
              <a:rPr lang="en-US" sz="3200" dirty="0" err="1" smtClean="0"/>
              <a:t>NeTworks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6359" y="5348466"/>
            <a:ext cx="7446910" cy="115614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Using ideas from computer chip design for river network analysis for fast solution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Silicon_chip_3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11" y="1557407"/>
            <a:ext cx="3817472" cy="38971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6241762" y="19380"/>
            <a:ext cx="17551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1400" b="1" dirty="0">
                <a:solidFill>
                  <a:prstClr val="black"/>
                </a:solidFill>
              </a:rPr>
              <a:t>Frank </a:t>
            </a:r>
            <a:r>
              <a:rPr lang="en-US" sz="1400" b="1" dirty="0" smtClean="0">
                <a:solidFill>
                  <a:prstClr val="black"/>
                </a:solidFill>
              </a:rPr>
              <a:t>Liu </a:t>
            </a:r>
          </a:p>
          <a:p>
            <a:pPr algn="r" defTabSz="457200"/>
            <a:r>
              <a:rPr lang="en-US" sz="1200" i="1" dirty="0" smtClean="0">
                <a:solidFill>
                  <a:prstClr val="black"/>
                </a:solidFill>
              </a:rPr>
              <a:t>IBM Research Austin</a:t>
            </a:r>
          </a:p>
          <a:p>
            <a:pPr algn="r" defTabSz="457200"/>
            <a:r>
              <a:rPr lang="en-US" sz="1400" b="1" dirty="0" smtClean="0">
                <a:solidFill>
                  <a:prstClr val="black"/>
                </a:solidFill>
              </a:rPr>
              <a:t>Ben </a:t>
            </a:r>
            <a:r>
              <a:rPr lang="en-US" sz="1400" b="1" dirty="0">
                <a:solidFill>
                  <a:prstClr val="black"/>
                </a:solidFill>
              </a:rPr>
              <a:t>R. </a:t>
            </a:r>
            <a:r>
              <a:rPr lang="en-US" sz="1400" b="1" dirty="0" smtClean="0">
                <a:solidFill>
                  <a:prstClr val="black"/>
                </a:solidFill>
              </a:rPr>
              <a:t>Hodges</a:t>
            </a:r>
          </a:p>
          <a:p>
            <a:pPr algn="r" defTabSz="457200"/>
            <a:r>
              <a:rPr lang="en-US" sz="1200" i="1" dirty="0" smtClean="0">
                <a:solidFill>
                  <a:prstClr val="black"/>
                </a:solidFill>
              </a:rPr>
              <a:t>Univ</a:t>
            </a:r>
            <a:r>
              <a:rPr lang="en-US" sz="1200" i="1" dirty="0">
                <a:solidFill>
                  <a:prstClr val="black"/>
                </a:solidFill>
              </a:rPr>
              <a:t>. of Texas at Austin</a:t>
            </a:r>
          </a:p>
        </p:txBody>
      </p:sp>
      <p:pic>
        <p:nvPicPr>
          <p:cNvPr id="8" name="Picture 7" descr="UT Austin logo ribb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269" y="19381"/>
            <a:ext cx="914400" cy="924560"/>
          </a:xfrm>
          <a:prstGeom prst="rect">
            <a:avLst/>
          </a:prstGeom>
        </p:spPr>
      </p:pic>
      <p:pic>
        <p:nvPicPr>
          <p:cNvPr id="9" name="Picture 8" descr="500px-IBM_logo.svg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62" y="177034"/>
            <a:ext cx="1079500" cy="431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4400" y="6319943"/>
            <a:ext cx="1864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Ben Hodges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55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742" y="555171"/>
            <a:ext cx="8458200" cy="48463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National Flood Interoperability Experiment (NFIE)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64029" y="1313543"/>
            <a:ext cx="7886700" cy="4351338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alibri" panose="020F0502020204030204" pitchFamily="34" charset="0"/>
              </a:rPr>
              <a:t>Will be led by the academic community coordinated by CUAHSI in collaboration with the IWRSS partners through the National Water Center</a:t>
            </a:r>
          </a:p>
          <a:p>
            <a:r>
              <a:rPr lang="en-US" sz="2800" dirty="0" smtClean="0">
                <a:latin typeface="Calibri" panose="020F0502020204030204" pitchFamily="34" charset="0"/>
              </a:rPr>
              <a:t>Run from September 2014 to August 2015</a:t>
            </a:r>
          </a:p>
          <a:p>
            <a:pPr lvl="1"/>
            <a:r>
              <a:rPr lang="en-US" sz="2800" dirty="0" smtClean="0">
                <a:latin typeface="Calibri" panose="020F0502020204030204" pitchFamily="34" charset="0"/>
              </a:rPr>
              <a:t>Preparatory phase to May 2015</a:t>
            </a:r>
          </a:p>
          <a:p>
            <a:pPr lvl="1"/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Summer Institute </a:t>
            </a:r>
            <a:r>
              <a:rPr lang="en-US" sz="2800" dirty="0" smtClean="0">
                <a:latin typeface="Calibri" panose="020F0502020204030204" pitchFamily="34" charset="0"/>
              </a:rPr>
              <a:t>at the National Water Center, </a:t>
            </a: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June 1 to July 17 2015</a:t>
            </a:r>
          </a:p>
        </p:txBody>
      </p:sp>
    </p:spTree>
    <p:extLst>
      <p:ext uri="{BB962C8B-B14F-4D97-AF65-F5344CB8AC3E}">
        <p14:creationId xmlns:p14="http://schemas.microsoft.com/office/powerpoint/2010/main" val="14461466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38" y="195256"/>
            <a:ext cx="9144000" cy="2809904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4000" dirty="0" smtClean="0"/>
              <a:t>We can solve the complete river network,</a:t>
            </a:r>
            <a:br>
              <a:rPr lang="en-US" sz="4000" dirty="0" smtClean="0"/>
            </a:br>
            <a:r>
              <a:rPr lang="en-US" sz="4000" dirty="0" smtClean="0"/>
              <a:t>... but we need river geometry: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1292720" y="2873102"/>
            <a:ext cx="71666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 smtClean="0">
                <a:solidFill>
                  <a:prstClr val="black"/>
                </a:solidFill>
              </a:rPr>
              <a:t>- cross-section area vs. depth</a:t>
            </a:r>
          </a:p>
          <a:p>
            <a:pPr defTabSz="457200"/>
            <a:r>
              <a:rPr lang="en-US" sz="3600" dirty="0" smtClean="0">
                <a:solidFill>
                  <a:prstClr val="black"/>
                </a:solidFill>
              </a:rPr>
              <a:t>- cross-section perimeter vs. depth</a:t>
            </a:r>
          </a:p>
          <a:p>
            <a:pPr defTabSz="457200"/>
            <a:r>
              <a:rPr lang="en-US" sz="3600" dirty="0" smtClean="0">
                <a:solidFill>
                  <a:prstClr val="black"/>
                </a:solidFill>
              </a:rPr>
              <a:t>- river bottom slope</a:t>
            </a:r>
          </a:p>
          <a:p>
            <a:pPr defTabSz="457200"/>
            <a:r>
              <a:rPr lang="en-US" sz="3600" dirty="0" smtClean="0">
                <a:solidFill>
                  <a:prstClr val="black"/>
                </a:solidFill>
              </a:rPr>
              <a:t>- channel roughness</a:t>
            </a:r>
          </a:p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5926022"/>
            <a:ext cx="1864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Ben Hodges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51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Cross-sections from HEC-RAS models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600200"/>
            <a:ext cx="6729412" cy="4904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5400" y="5334000"/>
            <a:ext cx="1432443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Travis County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0" y="5867400"/>
            <a:ext cx="1462644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Hayes County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62400" y="2362200"/>
            <a:ext cx="238264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Onion Creek watershed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46804" y="1147716"/>
            <a:ext cx="4905445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We need a national repository  -- use </a:t>
            </a:r>
            <a:r>
              <a:rPr lang="en-US" dirty="0" err="1" smtClean="0"/>
              <a:t>HydroShare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129788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Map: Xing Zheng </a:t>
            </a:r>
          </a:p>
          <a:p>
            <a:r>
              <a:rPr lang="en-US" dirty="0" smtClean="0"/>
              <a:t>Data Source: City of Austin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18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4476547" y="1981212"/>
            <a:ext cx="2477823" cy="181707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152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National Flood Interoperability Experiment (NFIE) </a:t>
            </a:r>
            <a:br>
              <a:rPr lang="en-US" sz="2800" dirty="0" smtClean="0"/>
            </a:br>
            <a:r>
              <a:rPr lang="en-US" sz="2800" dirty="0" smtClean="0">
                <a:solidFill>
                  <a:schemeClr val="tx2"/>
                </a:solidFill>
              </a:rPr>
              <a:t>Component Four: NFIE-Response</a:t>
            </a:r>
            <a:endParaRPr lang="en-US" sz="28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1447800" y="1600200"/>
            <a:ext cx="5943600" cy="4724400"/>
            <a:chOff x="1905000" y="1981200"/>
            <a:chExt cx="5181600" cy="3962400"/>
          </a:xfrm>
        </p:grpSpPr>
        <p:sp>
          <p:nvSpPr>
            <p:cNvPr id="3" name="Rectangle 2"/>
            <p:cNvSpPr/>
            <p:nvPr/>
          </p:nvSpPr>
          <p:spPr>
            <a:xfrm>
              <a:off x="1905000" y="1981200"/>
              <a:ext cx="5181600" cy="39624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362200" y="2286000"/>
              <a:ext cx="4343400" cy="3048000"/>
              <a:chOff x="2667000" y="2514600"/>
              <a:chExt cx="3733800" cy="28194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2667000" y="2514600"/>
                <a:ext cx="3733800" cy="2819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Connector 5"/>
              <p:cNvCxnSpPr>
                <a:stCxn id="4" idx="0"/>
                <a:endCxn id="4" idx="2"/>
              </p:cNvCxnSpPr>
              <p:nvPr/>
            </p:nvCxnSpPr>
            <p:spPr>
              <a:xfrm>
                <a:off x="4533900" y="2514600"/>
                <a:ext cx="0" cy="281940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>
                <a:stCxn id="4" idx="1"/>
                <a:endCxn id="4" idx="3"/>
              </p:cNvCxnSpPr>
              <p:nvPr/>
            </p:nvCxnSpPr>
            <p:spPr>
              <a:xfrm>
                <a:off x="2667000" y="3924300"/>
                <a:ext cx="3733800" cy="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2434649" y="5486400"/>
              <a:ext cx="4198507" cy="309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NFIE-Services: </a:t>
              </a:r>
              <a:r>
                <a:rPr lang="en-US" dirty="0" smtClean="0"/>
                <a:t>Web services for flood information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77832" y="2518062"/>
              <a:ext cx="1810150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NFIE-Geo: </a:t>
              </a:r>
              <a:r>
                <a:rPr lang="en-US" dirty="0" smtClean="0"/>
                <a:t>National geospatial framework for hydrology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85291" y="4059201"/>
              <a:ext cx="1902691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NFIE-Hydro: </a:t>
              </a:r>
              <a:r>
                <a:rPr lang="en-US" dirty="0" smtClean="0"/>
                <a:t>National high spatial resolution hydrologic forecasting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39290" y="4059201"/>
              <a:ext cx="1897273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NFIE-River: </a:t>
              </a:r>
              <a:r>
                <a:rPr lang="en-US" dirty="0" smtClean="0"/>
                <a:t>River</a:t>
              </a:r>
              <a:r>
                <a:rPr lang="en-US" dirty="0" smtClean="0">
                  <a:solidFill>
                    <a:schemeClr val="tx2"/>
                  </a:solidFill>
                </a:rPr>
                <a:t> </a:t>
              </a:r>
              <a:r>
                <a:rPr lang="en-US" dirty="0" smtClean="0"/>
                <a:t>channel information and real-time flood inundation mapping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39291" y="2532692"/>
              <a:ext cx="1897272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NFIE-Response: </a:t>
              </a:r>
              <a:r>
                <a:rPr lang="en-US" dirty="0" smtClean="0"/>
                <a:t>Wide area planning for flood emergency response</a:t>
              </a:r>
              <a:endParaRPr lang="en-US" dirty="0"/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4326082" y="2965828"/>
              <a:ext cx="381000" cy="1404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4287982" y="4343400"/>
              <a:ext cx="381000" cy="1404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Down Arrow 16"/>
            <p:cNvSpPr/>
            <p:nvPr/>
          </p:nvSpPr>
          <p:spPr>
            <a:xfrm>
              <a:off x="3352800" y="3636221"/>
              <a:ext cx="113145" cy="32617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Down Arrow 17"/>
            <p:cNvSpPr/>
            <p:nvPr/>
          </p:nvSpPr>
          <p:spPr>
            <a:xfrm>
              <a:off x="5531427" y="3653240"/>
              <a:ext cx="113145" cy="326179"/>
            </a:xfrm>
            <a:prstGeom prst="downArrow">
              <a:avLst/>
            </a:prstGeom>
            <a:scene3d>
              <a:camera prst="orthographicFront">
                <a:rot lat="0" lon="0" rev="107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4354945" y="3718392"/>
              <a:ext cx="381000" cy="140456"/>
            </a:xfrm>
            <a:prstGeom prst="rightArrow">
              <a:avLst/>
            </a:prstGeom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525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584" y="3433731"/>
            <a:ext cx="6495068" cy="27079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Link with the First Response Community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1494147" y="6292095"/>
            <a:ext cx="71030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https://www.youtube.com/watch?v=ympaR6YUxiA&amp;feature=youtube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169" y="1271262"/>
            <a:ext cx="3949831" cy="31877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8541" y="1690689"/>
            <a:ext cx="30165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Harry Evans, Chief of Staff Austin Fire Department</a:t>
            </a: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r>
              <a:rPr lang="en-US" dirty="0">
                <a:solidFill>
                  <a:prstClr val="black"/>
                </a:solidFill>
              </a:rPr>
              <a:t>Responsible for flood emergency response in Austin</a:t>
            </a:r>
          </a:p>
        </p:txBody>
      </p:sp>
    </p:spTree>
    <p:extLst>
      <p:ext uri="{BB962C8B-B14F-4D97-AF65-F5344CB8AC3E}">
        <p14:creationId xmlns:p14="http://schemas.microsoft.com/office/powerpoint/2010/main" val="249190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908" y="632700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Address Points -- used for directing emergency response vehicles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79" y="2121473"/>
            <a:ext cx="4381500" cy="4029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364" y="3120616"/>
            <a:ext cx="1057275" cy="390525"/>
          </a:xfrm>
          <a:prstGeom prst="rect">
            <a:avLst/>
          </a:prstGeom>
        </p:spPr>
      </p:pic>
      <p:pic>
        <p:nvPicPr>
          <p:cNvPr id="1026" name="Picture 2" descr="http://louisianarecord.com/wp-content/uploads/2013/01/Ford_E350_ambulance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839" y="2317500"/>
            <a:ext cx="2403769" cy="160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40352" y="4472577"/>
            <a:ext cx="37716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All legal residences have an address point</a:t>
            </a: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r>
              <a:rPr lang="en-US" dirty="0">
                <a:solidFill>
                  <a:prstClr val="black"/>
                </a:solidFill>
              </a:rPr>
              <a:t>Established when the lot is legally platted and registered with the county</a:t>
            </a:r>
          </a:p>
        </p:txBody>
      </p:sp>
      <p:sp>
        <p:nvSpPr>
          <p:cNvPr id="6" name="Right Arrow 5"/>
          <p:cNvSpPr/>
          <p:nvPr/>
        </p:nvSpPr>
        <p:spPr>
          <a:xfrm flipH="1">
            <a:off x="5108378" y="3156845"/>
            <a:ext cx="527901" cy="195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57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Address Points and the Flood Hazard Zone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667" y="1845646"/>
            <a:ext cx="5295360" cy="49031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7646" y="3016578"/>
            <a:ext cx="21116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495,000 </a:t>
            </a:r>
            <a:r>
              <a:rPr lang="en-US" dirty="0">
                <a:solidFill>
                  <a:prstClr val="black"/>
                </a:solidFill>
              </a:rPr>
              <a:t>Address points in the two counties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How many points are in the flood hazard zone? 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Where are the high flood risk areas in these counties?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26144" y="5242874"/>
            <a:ext cx="2111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Travis County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12178" y="2210987"/>
            <a:ext cx="21116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Williamson County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2799" y="4495800"/>
            <a:ext cx="1388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Austin, Texas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7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Address Points and the Floodplain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885" y="1938403"/>
            <a:ext cx="6316436" cy="45718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84" y="3468460"/>
            <a:ext cx="1704975" cy="70485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1831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Address Points in the Floodplain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8343" y="1624606"/>
            <a:ext cx="4828552" cy="45339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123" y="5190984"/>
            <a:ext cx="1186978" cy="11135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99123" y="4911169"/>
            <a:ext cx="12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Floodpoints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10" y="2586394"/>
            <a:ext cx="3951741" cy="26941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0457" y="2261821"/>
            <a:ext cx="4283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Address Points in Floodplain of Onion Creek</a:t>
            </a:r>
          </a:p>
        </p:txBody>
      </p:sp>
    </p:spTree>
    <p:extLst>
      <p:ext uri="{BB962C8B-B14F-4D97-AF65-F5344CB8AC3E}">
        <p14:creationId xmlns:p14="http://schemas.microsoft.com/office/powerpoint/2010/main" val="137245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Address Points in Floodplain of a </a:t>
            </a:r>
            <a:r>
              <a:rPr lang="en-US" dirty="0" err="1" smtClean="0"/>
              <a:t>Subwatershed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5929" y="2796729"/>
            <a:ext cx="2722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Number of Address Points in the Floodplain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144" y="1759603"/>
            <a:ext cx="4959350" cy="4822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301" y="3443060"/>
            <a:ext cx="1189718" cy="12450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8457" y="5326743"/>
            <a:ext cx="3447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A total of 12,052 address points are in the floodplain out of </a:t>
            </a:r>
            <a:r>
              <a:rPr lang="en-US" dirty="0" smtClean="0">
                <a:solidFill>
                  <a:prstClr val="black"/>
                </a:solidFill>
              </a:rPr>
              <a:t>495,468 </a:t>
            </a:r>
            <a:r>
              <a:rPr lang="en-US" dirty="0">
                <a:solidFill>
                  <a:prstClr val="black"/>
                </a:solidFill>
              </a:rPr>
              <a:t>in the study region (2.5%)</a:t>
            </a:r>
          </a:p>
        </p:txBody>
      </p:sp>
    </p:spTree>
    <p:extLst>
      <p:ext uri="{BB962C8B-B14F-4D97-AF65-F5344CB8AC3E}">
        <p14:creationId xmlns:p14="http://schemas.microsoft.com/office/powerpoint/2010/main" val="377647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229" y="1690010"/>
            <a:ext cx="6860721" cy="47614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Address Points and Roads in Floodplain of Onion Creek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425" y="2815090"/>
            <a:ext cx="15525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6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Readiness Levels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685800" y="1483862"/>
            <a:ext cx="3886200" cy="4351337"/>
          </a:xfrm>
        </p:spPr>
        <p:txBody>
          <a:bodyPr/>
          <a:lstStyle/>
          <a:p>
            <a:r>
              <a:rPr lang="en-US" dirty="0" smtClean="0"/>
              <a:t>The NFIE is a research effort </a:t>
            </a:r>
          </a:p>
          <a:p>
            <a:r>
              <a:rPr lang="en-US" dirty="0" smtClean="0"/>
              <a:t>It will not create an operational system</a:t>
            </a:r>
          </a:p>
          <a:p>
            <a:r>
              <a:rPr lang="en-US" dirty="0" smtClean="0"/>
              <a:t>It will not produce public forecast information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480" y="1470582"/>
            <a:ext cx="3230870" cy="52228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68165" y="4703986"/>
            <a:ext cx="6438507" cy="113121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13153" y="4904009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NFIE</a:t>
            </a:r>
          </a:p>
        </p:txBody>
      </p:sp>
      <p:sp>
        <p:nvSpPr>
          <p:cNvPr id="9" name="Rectangle 8"/>
          <p:cNvSpPr/>
          <p:nvPr/>
        </p:nvSpPr>
        <p:spPr>
          <a:xfrm>
            <a:off x="881743" y="6179275"/>
            <a:ext cx="6260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http://en.wikipedia.org/wiki/Technology_readiness_level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12722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Length of Roads in Floodplain of a </a:t>
            </a:r>
            <a:r>
              <a:rPr lang="en-US" dirty="0" err="1" smtClean="0"/>
              <a:t>Subwatershed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943" y="1857827"/>
            <a:ext cx="4698093" cy="4715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474" y="3283402"/>
            <a:ext cx="1388358" cy="14700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2908" y="2914070"/>
            <a:ext cx="3446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Length of Roads in Floodplain (Km)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8457" y="5326743"/>
            <a:ext cx="3447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A total of 711 km of roads are in the floodplain out of 14,732 km in the study region (4.8%)</a:t>
            </a:r>
          </a:p>
        </p:txBody>
      </p:sp>
    </p:spTree>
    <p:extLst>
      <p:ext uri="{BB962C8B-B14F-4D97-AF65-F5344CB8AC3E}">
        <p14:creationId xmlns:p14="http://schemas.microsoft.com/office/powerpoint/2010/main" val="251729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484747" y="1600200"/>
            <a:ext cx="5906655" cy="47244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152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National Flood Interoperability Experiment (NFIE) </a:t>
            </a:r>
            <a:br>
              <a:rPr lang="en-US" sz="2800" dirty="0" smtClean="0"/>
            </a:br>
            <a:r>
              <a:rPr lang="en-US" sz="2800" dirty="0" smtClean="0">
                <a:solidFill>
                  <a:schemeClr val="tx2"/>
                </a:solidFill>
              </a:rPr>
              <a:t>Component Five: NFIE-Services</a:t>
            </a:r>
            <a:endParaRPr lang="en-US" sz="28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1447800" y="1600200"/>
            <a:ext cx="5943600" cy="4724400"/>
            <a:chOff x="1905000" y="1981200"/>
            <a:chExt cx="5181600" cy="3962400"/>
          </a:xfrm>
        </p:grpSpPr>
        <p:sp>
          <p:nvSpPr>
            <p:cNvPr id="3" name="Rectangle 2"/>
            <p:cNvSpPr/>
            <p:nvPr/>
          </p:nvSpPr>
          <p:spPr>
            <a:xfrm>
              <a:off x="1905000" y="1981200"/>
              <a:ext cx="5181600" cy="39624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362200" y="2286000"/>
              <a:ext cx="4343400" cy="3048000"/>
              <a:chOff x="2667000" y="2514600"/>
              <a:chExt cx="3733800" cy="28194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2667000" y="2514600"/>
                <a:ext cx="3733800" cy="2819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Connector 5"/>
              <p:cNvCxnSpPr>
                <a:stCxn id="4" idx="0"/>
                <a:endCxn id="4" idx="2"/>
              </p:cNvCxnSpPr>
              <p:nvPr/>
            </p:nvCxnSpPr>
            <p:spPr>
              <a:xfrm>
                <a:off x="4533900" y="2514600"/>
                <a:ext cx="0" cy="281940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>
                <a:stCxn id="4" idx="1"/>
                <a:endCxn id="4" idx="3"/>
              </p:cNvCxnSpPr>
              <p:nvPr/>
            </p:nvCxnSpPr>
            <p:spPr>
              <a:xfrm>
                <a:off x="2667000" y="3924300"/>
                <a:ext cx="3733800" cy="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2434649" y="5486400"/>
              <a:ext cx="4198507" cy="309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NFIE-Services: </a:t>
              </a:r>
              <a:r>
                <a:rPr lang="en-US" dirty="0" smtClean="0"/>
                <a:t>Web services for flood information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77832" y="2518062"/>
              <a:ext cx="1810150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NFIE-Geo: </a:t>
              </a:r>
              <a:r>
                <a:rPr lang="en-US" dirty="0" smtClean="0"/>
                <a:t>National geospatial framework for hydrology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85291" y="4059201"/>
              <a:ext cx="1902691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NFIE-Hydro: </a:t>
              </a:r>
              <a:r>
                <a:rPr lang="en-US" dirty="0" smtClean="0"/>
                <a:t>National high spatial resolution hydrologic forecasting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39290" y="4059201"/>
              <a:ext cx="1897273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NFIE-River: </a:t>
              </a:r>
              <a:r>
                <a:rPr lang="en-US" dirty="0" smtClean="0"/>
                <a:t>River</a:t>
              </a:r>
              <a:r>
                <a:rPr lang="en-US" dirty="0" smtClean="0">
                  <a:solidFill>
                    <a:schemeClr val="tx2"/>
                  </a:solidFill>
                </a:rPr>
                <a:t> </a:t>
              </a:r>
              <a:r>
                <a:rPr lang="en-US" dirty="0" smtClean="0"/>
                <a:t>channel information and real-time flood inundation mapping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39291" y="2532692"/>
              <a:ext cx="1897272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NFIE-Response: </a:t>
              </a:r>
              <a:r>
                <a:rPr lang="en-US" dirty="0" smtClean="0"/>
                <a:t>Wide area planning for flood emergency response</a:t>
              </a:r>
              <a:endParaRPr lang="en-US" dirty="0"/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4326082" y="2965828"/>
              <a:ext cx="381000" cy="1404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4287982" y="4343400"/>
              <a:ext cx="381000" cy="1404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Down Arrow 16"/>
            <p:cNvSpPr/>
            <p:nvPr/>
          </p:nvSpPr>
          <p:spPr>
            <a:xfrm>
              <a:off x="3352800" y="3636221"/>
              <a:ext cx="113145" cy="32617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Down Arrow 17"/>
            <p:cNvSpPr/>
            <p:nvPr/>
          </p:nvSpPr>
          <p:spPr>
            <a:xfrm>
              <a:off x="5531427" y="3653240"/>
              <a:ext cx="113145" cy="326179"/>
            </a:xfrm>
            <a:prstGeom prst="downArrow">
              <a:avLst/>
            </a:prstGeom>
            <a:scene3d>
              <a:camera prst="orthographicFront">
                <a:rot lat="0" lon="0" rev="107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4354945" y="3718392"/>
              <a:ext cx="381000" cy="140456"/>
            </a:xfrm>
            <a:prstGeom prst="rightArrow">
              <a:avLst/>
            </a:prstGeom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4447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457200"/>
            <a:ext cx="8915400" cy="484632"/>
          </a:xfrm>
        </p:spPr>
        <p:txBody>
          <a:bodyPr/>
          <a:lstStyle/>
          <a:p>
            <a:r>
              <a:rPr lang="en-US" dirty="0" err="1" smtClean="0"/>
              <a:t>WaterML</a:t>
            </a:r>
            <a:r>
              <a:rPr lang="en-US" dirty="0" smtClean="0"/>
              <a:t> Web Services </a:t>
            </a:r>
            <a:r>
              <a:rPr lang="en-US" sz="24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–  CUAHSI, USGS, OGC, WMO …..</a:t>
            </a:r>
            <a:endParaRPr lang="en-US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0853" y="1477199"/>
            <a:ext cx="4228732" cy="28869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defTabSz="457200" eaLnBrk="0" hangingPunct="0"/>
            <a:r>
              <a:rPr lang="en-US" sz="1600" dirty="0">
                <a:solidFill>
                  <a:srgbClr val="5EB4E6">
                    <a:lumMod val="20000"/>
                    <a:lumOff val="80000"/>
                  </a:srgbClr>
                </a:solidFill>
                <a:cs typeface="Avenir LT Std 85 Heavy"/>
              </a:rPr>
              <a:t>Water time series data on the internet</a:t>
            </a:r>
            <a:endParaRPr lang="en-US" sz="1600" dirty="0">
              <a:solidFill>
                <a:srgbClr val="5EB4E6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"/>
          <a:stretch/>
        </p:blipFill>
        <p:spPr bwMode="auto">
          <a:xfrm>
            <a:off x="5290979" y="1774465"/>
            <a:ext cx="2490978" cy="838029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978" y="3032520"/>
            <a:ext cx="3158525" cy="1830047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74960" y="5183794"/>
            <a:ext cx="4077139" cy="544299"/>
          </a:xfrm>
          <a:prstGeom prst="rect">
            <a:avLst/>
          </a:prstGeom>
          <a:gradFill flip="none" rotWithShape="1">
            <a:gsLst>
              <a:gs pos="10000">
                <a:schemeClr val="accent3">
                  <a:alpha val="0"/>
                </a:schemeClr>
              </a:gs>
              <a:gs pos="49000">
                <a:schemeClr val="accent3"/>
              </a:gs>
            </a:gsLst>
            <a:lin ang="0" scaled="1"/>
            <a:tileRect/>
          </a:gradFill>
          <a:effectLst/>
        </p:spPr>
        <p:txBody>
          <a:bodyPr wrap="square" lIns="1371600" tIns="45720" rIns="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l"/>
            <a:r>
              <a:rPr lang="en-US" sz="1400" b="1" dirty="0">
                <a:solidFill>
                  <a:prstClr val="white"/>
                </a:solidFill>
              </a:rPr>
              <a:t>24/7/365 </a:t>
            </a:r>
            <a:r>
              <a:rPr lang="en-US" sz="1400" b="1" dirty="0" smtClean="0">
                <a:solidFill>
                  <a:prstClr val="white"/>
                </a:solidFill>
              </a:rPr>
              <a:t>service </a:t>
            </a:r>
          </a:p>
          <a:p>
            <a:pPr algn="l"/>
            <a:r>
              <a:rPr lang="en-US" sz="1400" dirty="0" smtClean="0">
                <a:solidFill>
                  <a:prstClr val="white"/>
                </a:solidFill>
              </a:rPr>
              <a:t>For daily </a:t>
            </a:r>
            <a:r>
              <a:rPr lang="en-US" sz="1400" dirty="0">
                <a:solidFill>
                  <a:prstClr val="white"/>
                </a:solidFill>
              </a:rPr>
              <a:t>and real-time data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97233" y="6133543"/>
            <a:ext cx="5552270" cy="26567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algn="r" eaLnBrk="0" hangingPunct="0"/>
            <a:r>
              <a:rPr lang="en-US" sz="1400" dirty="0">
                <a:solidFill>
                  <a:srgbClr val="5EB4E6">
                    <a:lumMod val="40000"/>
                    <a:lumOff val="60000"/>
                  </a:srgbClr>
                </a:solidFill>
              </a:rPr>
              <a:t>. . . Operational water web services system for the United States                 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65895"/>
            <a:ext cx="4440631" cy="2701002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72" y="2043112"/>
            <a:ext cx="3133725" cy="28575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80663" y="6547089"/>
            <a:ext cx="8763337" cy="310911"/>
          </a:xfrm>
          <a:prstGeom prst="rect">
            <a:avLst/>
          </a:prstGeom>
          <a:gradFill flip="none" rotWithShape="1">
            <a:gsLst>
              <a:gs pos="0">
                <a:srgbClr val="00B9F2">
                  <a:alpha val="0"/>
                </a:srgbClr>
              </a:gs>
              <a:gs pos="100000">
                <a:srgbClr val="007AC2"/>
              </a:gs>
            </a:gsLst>
            <a:lin ang="0" scaled="1"/>
            <a:tileRect/>
          </a:gradFill>
          <a:effectLst/>
        </p:spPr>
        <p:txBody>
          <a:bodyPr wrap="square" lIns="731520" tIns="45720" rIns="54864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r"/>
            <a:r>
              <a:rPr lang="en-US" sz="1050" dirty="0">
                <a:solidFill>
                  <a:prstClr val="white"/>
                </a:solidFill>
                <a:hlinkClick r:id="rId7"/>
              </a:rPr>
              <a:t>http://waterservices.usgs.gov/nwis/iv/?</a:t>
            </a:r>
            <a:r>
              <a:rPr lang="en-US" sz="1050" dirty="0" smtClean="0">
                <a:solidFill>
                  <a:prstClr val="white"/>
                </a:solidFill>
                <a:hlinkClick r:id="rId7"/>
              </a:rPr>
              <a:t>format=waterml,2.0&amp;sites=08158000&amp;period=P1D&amp;parameterCd=00060</a:t>
            </a:r>
            <a:r>
              <a:rPr lang="en-US" sz="1050" dirty="0" smtClean="0">
                <a:solidFill>
                  <a:prstClr val="white"/>
                </a:solidFill>
              </a:rPr>
              <a:t> </a:t>
            </a:r>
            <a:endParaRPr lang="en-US" sz="1050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335" y="4513469"/>
            <a:ext cx="4440095" cy="168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982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FCCHps_ts.png"/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98" y="1131954"/>
            <a:ext cx="4919144" cy="34379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43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Develop NWS Experimental Data Services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706" y="1031027"/>
            <a:ext cx="4887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</a:rPr>
              <a:t>NWS CHPS Modeling Units: RFCs</a:t>
            </a:r>
          </a:p>
        </p:txBody>
      </p:sp>
      <p:sp>
        <p:nvSpPr>
          <p:cNvPr id="7" name="Curved Down Arrow 6"/>
          <p:cNvSpPr/>
          <p:nvPr/>
        </p:nvSpPr>
        <p:spPr>
          <a:xfrm>
            <a:off x="4175125" y="1339200"/>
            <a:ext cx="1561609" cy="549925"/>
          </a:xfrm>
          <a:prstGeom prst="curvedDownArrow">
            <a:avLst>
              <a:gd name="adj1" fmla="val 22375"/>
              <a:gd name="adj2" fmla="val 33782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5219372" y="3675611"/>
            <a:ext cx="517362" cy="1128952"/>
          </a:xfrm>
          <a:prstGeom prst="downArrow">
            <a:avLst>
              <a:gd name="adj1" fmla="val 31818"/>
              <a:gd name="adj2" fmla="val 5303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2030" y="1967342"/>
            <a:ext cx="45282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</a:rPr>
              <a:t>Export Data elements from the simulation&amp; forecast workflow including:</a:t>
            </a:r>
          </a:p>
          <a:p>
            <a:pPr marL="342900" indent="-342900" defTabSz="4572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Inflow to the Channel (INFW)</a:t>
            </a:r>
          </a:p>
          <a:p>
            <a:pPr marL="342900" indent="-342900" defTabSz="4572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Mean Areal Precipitation (MAP)</a:t>
            </a:r>
          </a:p>
          <a:p>
            <a:pPr marL="342900" indent="-342900" defTabSz="4572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Streamflow (QINE</a:t>
            </a:r>
            <a:r>
              <a:rPr lang="en-US" sz="2400" dirty="0" smtClean="0">
                <a:solidFill>
                  <a:prstClr val="black"/>
                </a:solidFill>
              </a:rPr>
              <a:t>) at ~3600 points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3" name="Alternate Process 12"/>
          <p:cNvSpPr/>
          <p:nvPr/>
        </p:nvSpPr>
        <p:spPr>
          <a:xfrm>
            <a:off x="4609235" y="2889207"/>
            <a:ext cx="1395312" cy="730639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>
                <a:solidFill>
                  <a:prstClr val="white"/>
                </a:solidFill>
              </a:rPr>
              <a:t>PI-XML to WaterML2</a:t>
            </a:r>
            <a:r>
              <a:rPr lang="en-US" baseline="30000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16" name="Bent Arrow 15"/>
          <p:cNvSpPr/>
          <p:nvPr/>
        </p:nvSpPr>
        <p:spPr>
          <a:xfrm rot="10800000">
            <a:off x="8169437" y="3010674"/>
            <a:ext cx="768206" cy="752635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Alternate Process 16"/>
          <p:cNvSpPr/>
          <p:nvPr/>
        </p:nvSpPr>
        <p:spPr>
          <a:xfrm>
            <a:off x="6990868" y="3095584"/>
            <a:ext cx="1037469" cy="877945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>
                <a:solidFill>
                  <a:prstClr val="white"/>
                </a:solidFill>
              </a:rPr>
              <a:t>netCDF</a:t>
            </a:r>
          </a:p>
          <a:p>
            <a:pPr algn="ctr" defTabSz="457200"/>
            <a:r>
              <a:rPr lang="en-US" dirty="0">
                <a:solidFill>
                  <a:prstClr val="white"/>
                </a:solidFill>
              </a:rPr>
              <a:t>to </a:t>
            </a:r>
          </a:p>
          <a:p>
            <a:pPr algn="ctr" defTabSz="457200"/>
            <a:r>
              <a:rPr lang="en-US" dirty="0">
                <a:solidFill>
                  <a:prstClr val="white"/>
                </a:solidFill>
              </a:rPr>
              <a:t>NHD+</a:t>
            </a:r>
          </a:p>
        </p:txBody>
      </p:sp>
      <p:sp>
        <p:nvSpPr>
          <p:cNvPr id="18" name="Down Arrow 17"/>
          <p:cNvSpPr/>
          <p:nvPr/>
        </p:nvSpPr>
        <p:spPr>
          <a:xfrm>
            <a:off x="7238685" y="4051928"/>
            <a:ext cx="517362" cy="752635"/>
          </a:xfrm>
          <a:prstGeom prst="downArrow">
            <a:avLst>
              <a:gd name="adj1" fmla="val 31818"/>
              <a:gd name="adj2" fmla="val 5303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Alternate Process 18"/>
          <p:cNvSpPr/>
          <p:nvPr/>
        </p:nvSpPr>
        <p:spPr>
          <a:xfrm>
            <a:off x="5157953" y="4954851"/>
            <a:ext cx="2477071" cy="783996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>
                <a:solidFill>
                  <a:prstClr val="white"/>
                </a:solidFill>
              </a:rPr>
              <a:t>Data Services – local runoff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25101" y="580543"/>
            <a:ext cx="2512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Experimental WRF-Hydro </a:t>
            </a:r>
            <a:r>
              <a:rPr lang="en-US" baseline="300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177000" y="592383"/>
            <a:ext cx="2904288" cy="4212180"/>
          </a:xfrm>
          <a:prstGeom prst="roundRect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50327" y="6231980"/>
            <a:ext cx="4205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baseline="30000" dirty="0">
                <a:solidFill>
                  <a:prstClr val="black"/>
                </a:solidFill>
              </a:rPr>
              <a:t>1</a:t>
            </a:r>
            <a:r>
              <a:rPr lang="en-US" sz="1600" dirty="0">
                <a:solidFill>
                  <a:prstClr val="black"/>
                </a:solidFill>
              </a:rPr>
              <a:t>Responsibility of </a:t>
            </a:r>
            <a:r>
              <a:rPr lang="en-US" sz="1600" dirty="0" smtClean="0">
                <a:solidFill>
                  <a:prstClr val="black"/>
                </a:solidFill>
              </a:rPr>
              <a:t>NCAR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9534" y="1178585"/>
            <a:ext cx="2711754" cy="1942919"/>
          </a:xfrm>
          <a:prstGeom prst="rect">
            <a:avLst/>
          </a:prstGeom>
        </p:spPr>
      </p:pic>
      <p:pic>
        <p:nvPicPr>
          <p:cNvPr id="24" name="Mississippi_20080301_200805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2533" t="8720" r="12494"/>
          <a:stretch/>
        </p:blipFill>
        <p:spPr>
          <a:xfrm>
            <a:off x="1345417" y="4434977"/>
            <a:ext cx="2651919" cy="2421501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>
            <a:off x="3997336" y="5131576"/>
            <a:ext cx="878610" cy="404847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56455" y="5954902"/>
            <a:ext cx="2073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Ed Clark, NWS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76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9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NFIE: NWS Project ‘Elements’ or Functional Requirements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4074" y="1168067"/>
            <a:ext cx="8229600" cy="496633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Acquire data from 13 CHPS Instances</a:t>
            </a:r>
          </a:p>
          <a:p>
            <a:pPr lvl="1"/>
            <a:r>
              <a:rPr lang="en-US" sz="2000" dirty="0"/>
              <a:t>E</a:t>
            </a:r>
            <a:r>
              <a:rPr lang="en-US" sz="2000" dirty="0" smtClean="0"/>
              <a:t>stablish hosting system – central FEWS data server at </a:t>
            </a:r>
            <a:r>
              <a:rPr lang="en-US" sz="2000" b="1" dirty="0" err="1" smtClean="0">
                <a:solidFill>
                  <a:srgbClr val="C0504D"/>
                </a:solidFill>
              </a:rPr>
              <a:t>UoA</a:t>
            </a:r>
            <a:endParaRPr lang="en-US" sz="2000" b="1" dirty="0" smtClean="0">
              <a:solidFill>
                <a:srgbClr val="C0504D"/>
              </a:solidFill>
            </a:endParaRPr>
          </a:p>
          <a:p>
            <a:pPr lvl="1"/>
            <a:r>
              <a:rPr lang="en-US" sz="2000" dirty="0" smtClean="0"/>
              <a:t>Develop and implement extraction workflow (Based on </a:t>
            </a:r>
            <a:r>
              <a:rPr lang="en-US" sz="2000" b="1" dirty="0" smtClean="0">
                <a:hlinkClick r:id="rId2"/>
              </a:rPr>
              <a:t>WGRFC Export example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Develop and implement transmission capability – </a:t>
            </a:r>
            <a:r>
              <a:rPr lang="en-US" sz="2000" b="1" dirty="0" smtClean="0">
                <a:solidFill>
                  <a:schemeClr val="accent2"/>
                </a:solidFill>
              </a:rPr>
              <a:t>SFTP to </a:t>
            </a:r>
            <a:r>
              <a:rPr lang="en-US" sz="2000" b="1" dirty="0" err="1" smtClean="0">
                <a:solidFill>
                  <a:schemeClr val="accent2"/>
                </a:solidFill>
              </a:rPr>
              <a:t>UoA</a:t>
            </a:r>
            <a:endParaRPr lang="en-US" sz="2000" b="1" dirty="0" smtClean="0">
              <a:solidFill>
                <a:schemeClr val="accent2"/>
              </a:solidFill>
            </a:endParaRPr>
          </a:p>
          <a:p>
            <a:r>
              <a:rPr lang="en-US" sz="2400" dirty="0" smtClean="0"/>
              <a:t>Serve (make data available) constituent CHPS elements</a:t>
            </a:r>
          </a:p>
          <a:p>
            <a:pPr lvl="1"/>
            <a:r>
              <a:rPr lang="en-US" sz="2000" dirty="0" smtClean="0"/>
              <a:t>Publish geospatial--topology relationship corresponding to the time-series identifiers in CHPS extracted data sets</a:t>
            </a:r>
            <a:r>
              <a:rPr lang="en-US" sz="2000" baseline="30000" dirty="0" smtClean="0"/>
              <a:t>1</a:t>
            </a:r>
            <a:r>
              <a:rPr lang="en-US" sz="2000" dirty="0" smtClean="0"/>
              <a:t>  (metadata)</a:t>
            </a:r>
          </a:p>
          <a:p>
            <a:pPr lvl="1"/>
            <a:r>
              <a:rPr lang="en-US" sz="2000" dirty="0"/>
              <a:t>Data reformatting to </a:t>
            </a:r>
            <a:r>
              <a:rPr lang="en-US" sz="2000" dirty="0" smtClean="0"/>
              <a:t>WaterML2</a:t>
            </a:r>
            <a:r>
              <a:rPr lang="en-US" sz="2000" baseline="30000" dirty="0" smtClean="0"/>
              <a:t>2</a:t>
            </a:r>
          </a:p>
          <a:p>
            <a:pPr lvl="1"/>
            <a:r>
              <a:rPr lang="en-US" sz="2000" dirty="0" smtClean="0"/>
              <a:t>Provide access to CHPS data and metadata sets (data service)</a:t>
            </a:r>
            <a:r>
              <a:rPr lang="en-US" sz="2000" baseline="30000" dirty="0" smtClean="0"/>
              <a:t>1</a:t>
            </a:r>
          </a:p>
          <a:p>
            <a:pPr lvl="1"/>
            <a:r>
              <a:rPr lang="en-US" sz="2000" dirty="0" smtClean="0"/>
              <a:t>Develop data service monitoring capability (TBD via NWC)</a:t>
            </a:r>
          </a:p>
          <a:p>
            <a:r>
              <a:rPr lang="en-US" sz="2400" dirty="0" smtClean="0"/>
              <a:t>Support Data Service through Aug 2015. </a:t>
            </a:r>
          </a:p>
          <a:p>
            <a:pPr lvl="1"/>
            <a:r>
              <a:rPr lang="en-US" sz="2000" dirty="0" smtClean="0"/>
              <a:t>Monitor &amp; maintain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98559" y="5866065"/>
            <a:ext cx="4445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aseline="30000" dirty="0">
                <a:solidFill>
                  <a:prstClr val="black"/>
                </a:solidFill>
              </a:rPr>
              <a:t>1</a:t>
            </a:r>
            <a:r>
              <a:rPr lang="en-US" dirty="0">
                <a:solidFill>
                  <a:prstClr val="black"/>
                </a:solidFill>
              </a:rPr>
              <a:t>on going through </a:t>
            </a:r>
            <a:r>
              <a:rPr lang="en-US" dirty="0" smtClean="0">
                <a:solidFill>
                  <a:prstClr val="black"/>
                </a:solidFill>
              </a:rPr>
              <a:t>OWDI</a:t>
            </a:r>
          </a:p>
          <a:p>
            <a:pPr defTabSz="457200"/>
            <a:r>
              <a:rPr lang="en-US" baseline="30000" dirty="0" smtClean="0">
                <a:solidFill>
                  <a:prstClr val="black"/>
                </a:solidFill>
              </a:rPr>
              <a:t>2 </a:t>
            </a:r>
            <a:r>
              <a:rPr lang="en-US" dirty="0" smtClean="0">
                <a:solidFill>
                  <a:prstClr val="black"/>
                </a:solidFill>
              </a:rPr>
              <a:t>Via </a:t>
            </a:r>
            <a:r>
              <a:rPr lang="en-US" dirty="0" err="1" smtClean="0">
                <a:solidFill>
                  <a:prstClr val="black"/>
                </a:solidFill>
              </a:rPr>
              <a:t>UoA</a:t>
            </a:r>
            <a:r>
              <a:rPr lang="en-US" dirty="0" smtClean="0">
                <a:solidFill>
                  <a:prstClr val="black"/>
                </a:solidFill>
              </a:rPr>
              <a:t> FEWS-WaterML2-SOAP service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30917" y="5428374"/>
            <a:ext cx="2073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Ed Clark, NWS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18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Align </a:t>
            </a:r>
            <a:r>
              <a:rPr lang="en-US" sz="3600" dirty="0"/>
              <a:t>forecasts</a:t>
            </a:r>
            <a:r>
              <a:rPr lang="en-US" sz="3600" dirty="0" smtClean="0"/>
              <a:t> with those produced by regional NWS modeling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15869"/>
            <a:ext cx="5024755" cy="3312795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164" y="1662009"/>
            <a:ext cx="259080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ight Arrow 4"/>
          <p:cNvSpPr/>
          <p:nvPr/>
        </p:nvSpPr>
        <p:spPr bwMode="auto">
          <a:xfrm>
            <a:off x="5334000" y="2935069"/>
            <a:ext cx="762000" cy="304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62200" y="4916269"/>
            <a:ext cx="502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Color the reach catchment according to flood risk for all the reach catchments in the region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5813312"/>
            <a:ext cx="1295400" cy="1132788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Produce a color-coded flood risk map service for a region</a:t>
            </a:r>
            <a:endParaRPr lang="en-US" sz="20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38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7620000" cy="2286000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NFIE-Geo</a:t>
            </a:r>
            <a:r>
              <a:rPr lang="en-US" dirty="0" smtClean="0"/>
              <a:t> is really solid</a:t>
            </a:r>
          </a:p>
          <a:p>
            <a:r>
              <a:rPr lang="en-US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NFIE-Hydro</a:t>
            </a:r>
            <a:r>
              <a:rPr lang="en-US" dirty="0" smtClean="0"/>
              <a:t> is a work in progress but is achievable at the Summer Institute</a:t>
            </a:r>
          </a:p>
          <a:p>
            <a:r>
              <a:rPr lang="en-US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NFIE-River</a:t>
            </a:r>
            <a:r>
              <a:rPr lang="en-US" dirty="0" smtClean="0"/>
              <a:t> has good input information in some regions but needs national structure and data</a:t>
            </a:r>
          </a:p>
          <a:p>
            <a:r>
              <a:rPr lang="en-US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NFIE-Response</a:t>
            </a:r>
            <a:r>
              <a:rPr lang="en-US" dirty="0" smtClean="0"/>
              <a:t> needs further development</a:t>
            </a:r>
          </a:p>
          <a:p>
            <a:r>
              <a:rPr lang="en-US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NFIE-Services</a:t>
            </a:r>
            <a:r>
              <a:rPr lang="en-US" dirty="0" smtClean="0"/>
              <a:t> are just beginning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5725212"/>
            <a:ext cx="1295400" cy="1132788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400" b="1" dirty="0" smtClean="0">
                <a:solidFill>
                  <a:srgbClr val="FFFF00"/>
                </a:solidFill>
                <a:ea typeface="+mn-ea"/>
                <a:cs typeface="+mn-cs"/>
              </a:rPr>
              <a:t>Y</a:t>
            </a:r>
            <a:r>
              <a:rPr lang="en-US" sz="2000" b="1" dirty="0" smtClean="0">
                <a:solidFill>
                  <a:srgbClr val="FFFF00"/>
                </a:solidFill>
                <a:ea typeface="+mn-ea"/>
                <a:cs typeface="+mn-cs"/>
              </a:rPr>
              <a:t>our contribution to advance these components is very welcome!!</a:t>
            </a:r>
          </a:p>
        </p:txBody>
      </p:sp>
    </p:spTree>
    <p:extLst>
      <p:ext uri="{BB962C8B-B14F-4D97-AF65-F5344CB8AC3E}">
        <p14:creationId xmlns:p14="http://schemas.microsoft.com/office/powerpoint/2010/main" val="25442533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9413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NFIE Goal: Connect National Scale Flood Modeling with Local emergency planning and response</a:t>
            </a:r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3689" y="1432417"/>
            <a:ext cx="5285628" cy="4846585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How </a:t>
            </a:r>
            <a:r>
              <a:rPr lang="en-US" sz="2400" dirty="0"/>
              <a:t>can </a:t>
            </a:r>
            <a:r>
              <a:rPr lang="en-US" sz="2400" dirty="0">
                <a:solidFill>
                  <a:srgbClr val="FF0000"/>
                </a:solidFill>
              </a:rPr>
              <a:t>near-real-time hydrologic </a:t>
            </a:r>
            <a:r>
              <a:rPr lang="en-US" sz="2400" dirty="0" smtClean="0">
                <a:solidFill>
                  <a:srgbClr val="FF0000"/>
                </a:solidFill>
              </a:rPr>
              <a:t>simulations </a:t>
            </a:r>
            <a:r>
              <a:rPr lang="en-US" sz="2400" dirty="0">
                <a:solidFill>
                  <a:srgbClr val="FF0000"/>
                </a:solidFill>
              </a:rPr>
              <a:t>at high spatial resolution, covering the nation</a:t>
            </a:r>
            <a:r>
              <a:rPr lang="en-US" sz="2400" dirty="0"/>
              <a:t>, be carried out using the NHDPlus or next generation </a:t>
            </a:r>
            <a:r>
              <a:rPr lang="en-US" sz="2400" i="1" dirty="0" smtClean="0"/>
              <a:t>hydro-fabric </a:t>
            </a:r>
            <a:r>
              <a:rPr lang="en-US" sz="2400" dirty="0"/>
              <a:t>(e.g</a:t>
            </a:r>
            <a:r>
              <a:rPr lang="en-US" sz="2400" dirty="0" smtClean="0"/>
              <a:t>. data structure for </a:t>
            </a:r>
            <a:r>
              <a:rPr lang="en-US" sz="2400" dirty="0"/>
              <a:t>hillslope, watershed scales)?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How </a:t>
            </a:r>
            <a:r>
              <a:rPr lang="en-US" sz="2400" dirty="0"/>
              <a:t>can this lead to </a:t>
            </a:r>
            <a:r>
              <a:rPr lang="en-US" sz="2400" dirty="0">
                <a:solidFill>
                  <a:srgbClr val="FF0000"/>
                </a:solidFill>
              </a:rPr>
              <a:t>improved emergency response </a:t>
            </a:r>
            <a:r>
              <a:rPr lang="en-US" sz="2400" dirty="0"/>
              <a:t>and community resilience?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How </a:t>
            </a:r>
            <a:r>
              <a:rPr lang="en-US" sz="2400" dirty="0"/>
              <a:t>can </a:t>
            </a:r>
            <a:r>
              <a:rPr lang="en-US" sz="2400" dirty="0" smtClean="0"/>
              <a:t>an </a:t>
            </a:r>
            <a:r>
              <a:rPr lang="en-US" sz="2400" dirty="0">
                <a:solidFill>
                  <a:srgbClr val="FF0000"/>
                </a:solidFill>
              </a:rPr>
              <a:t>improved interoperability framework </a:t>
            </a:r>
            <a:r>
              <a:rPr lang="en-US" sz="2400" dirty="0"/>
              <a:t>support the first two goals and lead to sustained innovation in the research to operations process?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76098" y="2333154"/>
            <a:ext cx="3019977" cy="3630244"/>
            <a:chOff x="234682" y="3161514"/>
            <a:chExt cx="3019977" cy="3630244"/>
          </a:xfrm>
        </p:grpSpPr>
        <p:pic>
          <p:nvPicPr>
            <p:cNvPr id="4" name="Picture 3" descr="think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698" y="3161514"/>
              <a:ext cx="1518545" cy="251361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682" y="5807773"/>
              <a:ext cx="841215" cy="30601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84877" y="6278997"/>
              <a:ext cx="517553" cy="51276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84877" y="5807773"/>
              <a:ext cx="769782" cy="35091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51872" y="5727246"/>
              <a:ext cx="905437" cy="551751"/>
            </a:xfrm>
            <a:prstGeom prst="rect">
              <a:avLst/>
            </a:prstGeom>
          </p:spPr>
        </p:pic>
        <p:pic>
          <p:nvPicPr>
            <p:cNvPr id="10" name="Picture 9" descr="USAC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079" y="6278997"/>
              <a:ext cx="523636" cy="398107"/>
            </a:xfrm>
            <a:prstGeom prst="rect">
              <a:avLst/>
            </a:prstGeom>
          </p:spPr>
        </p:pic>
        <p:pic>
          <p:nvPicPr>
            <p:cNvPr id="11" name="Picture 10" descr="USGS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7532" y="6278997"/>
              <a:ext cx="420931" cy="41733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66116" y="6274204"/>
              <a:ext cx="422127" cy="42212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78168" y="5889514"/>
              <a:ext cx="730295" cy="167199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3088194" y="6278997"/>
            <a:ext cx="2073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Slide: Ed Clark, NWS</a:t>
            </a:r>
          </a:p>
        </p:txBody>
      </p:sp>
    </p:spTree>
    <p:extLst>
      <p:ext uri="{BB962C8B-B14F-4D97-AF65-F5344CB8AC3E}">
        <p14:creationId xmlns:p14="http://schemas.microsoft.com/office/powerpoint/2010/main" val="151328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152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National Flood Interoperability Experiment (NFIE): </a:t>
            </a:r>
            <a:br>
              <a:rPr lang="en-US" sz="2800" dirty="0" smtClean="0"/>
            </a:br>
            <a:r>
              <a:rPr lang="en-US" sz="2800" dirty="0" smtClean="0"/>
              <a:t>Five Components</a:t>
            </a:r>
            <a:endParaRPr lang="en-US" sz="28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1447800" y="1600200"/>
            <a:ext cx="5943600" cy="4724400"/>
            <a:chOff x="1905000" y="1981200"/>
            <a:chExt cx="5181600" cy="3962400"/>
          </a:xfrm>
        </p:grpSpPr>
        <p:sp>
          <p:nvSpPr>
            <p:cNvPr id="3" name="Rectangle 2"/>
            <p:cNvSpPr/>
            <p:nvPr/>
          </p:nvSpPr>
          <p:spPr>
            <a:xfrm>
              <a:off x="1905000" y="1981200"/>
              <a:ext cx="5181600" cy="39624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362200" y="2286000"/>
              <a:ext cx="4343400" cy="3048000"/>
              <a:chOff x="2667000" y="2514600"/>
              <a:chExt cx="3733800" cy="28194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2667000" y="2514600"/>
                <a:ext cx="3733800" cy="2819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Connector 5"/>
              <p:cNvCxnSpPr>
                <a:stCxn id="4" idx="0"/>
                <a:endCxn id="4" idx="2"/>
              </p:cNvCxnSpPr>
              <p:nvPr/>
            </p:nvCxnSpPr>
            <p:spPr>
              <a:xfrm>
                <a:off x="4533900" y="2514600"/>
                <a:ext cx="0" cy="281940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>
                <a:stCxn id="4" idx="1"/>
                <a:endCxn id="4" idx="3"/>
              </p:cNvCxnSpPr>
              <p:nvPr/>
            </p:nvCxnSpPr>
            <p:spPr>
              <a:xfrm>
                <a:off x="2667000" y="3924300"/>
                <a:ext cx="3733800" cy="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2434649" y="5486400"/>
              <a:ext cx="4198507" cy="309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NFIE-Services: </a:t>
              </a:r>
              <a:r>
                <a:rPr lang="en-US" dirty="0" smtClean="0"/>
                <a:t>Web services for flood information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77832" y="2518062"/>
              <a:ext cx="1810150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NFIE-Geo: </a:t>
              </a:r>
              <a:r>
                <a:rPr lang="en-US" dirty="0" smtClean="0"/>
                <a:t>National geospatial framework for hydrology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85291" y="4059201"/>
              <a:ext cx="1902691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NFIE-Hydro: </a:t>
              </a:r>
              <a:r>
                <a:rPr lang="en-US" dirty="0" smtClean="0"/>
                <a:t>National high spatial resolution hydrologic forecasting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39290" y="4059201"/>
              <a:ext cx="1897273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NFIE-River: </a:t>
              </a:r>
              <a:r>
                <a:rPr lang="en-US" dirty="0" smtClean="0"/>
                <a:t>River</a:t>
              </a:r>
              <a:r>
                <a:rPr lang="en-US" dirty="0" smtClean="0">
                  <a:solidFill>
                    <a:schemeClr val="tx2"/>
                  </a:solidFill>
                </a:rPr>
                <a:t> </a:t>
              </a:r>
              <a:r>
                <a:rPr lang="en-US" dirty="0" smtClean="0"/>
                <a:t>channel information and real-time flood inundation mapping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39291" y="2532692"/>
              <a:ext cx="1897272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NFIE-Response: </a:t>
              </a:r>
              <a:r>
                <a:rPr lang="en-US" dirty="0" smtClean="0"/>
                <a:t>Wide area planning for flood emergency response</a:t>
              </a:r>
              <a:endParaRPr lang="en-US" dirty="0"/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4326082" y="2965828"/>
              <a:ext cx="381000" cy="1404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4287982" y="4343400"/>
              <a:ext cx="381000" cy="1404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Down Arrow 16"/>
            <p:cNvSpPr/>
            <p:nvPr/>
          </p:nvSpPr>
          <p:spPr>
            <a:xfrm>
              <a:off x="3352800" y="3636221"/>
              <a:ext cx="113145" cy="32617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Down Arrow 17"/>
            <p:cNvSpPr/>
            <p:nvPr/>
          </p:nvSpPr>
          <p:spPr>
            <a:xfrm>
              <a:off x="5531427" y="3653240"/>
              <a:ext cx="113145" cy="326179"/>
            </a:xfrm>
            <a:prstGeom prst="downArrow">
              <a:avLst/>
            </a:prstGeom>
            <a:scene3d>
              <a:camera prst="orthographicFront">
                <a:rot lat="0" lon="0" rev="107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4354945" y="3718392"/>
              <a:ext cx="381000" cy="140456"/>
            </a:xfrm>
            <a:prstGeom prst="rightArrow">
              <a:avLst/>
            </a:prstGeom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6861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998722" y="1963627"/>
            <a:ext cx="2477823" cy="181707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152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National Flood Interoperability Experiment (NFIE) </a:t>
            </a:r>
            <a:br>
              <a:rPr lang="en-US" sz="2800" dirty="0" smtClean="0"/>
            </a:br>
            <a:r>
              <a:rPr lang="en-US" sz="2800" dirty="0" smtClean="0">
                <a:solidFill>
                  <a:schemeClr val="tx2"/>
                </a:solidFill>
              </a:rPr>
              <a:t>Component One: NFIE-Geo</a:t>
            </a:r>
            <a:endParaRPr lang="en-US" sz="2800" dirty="0">
              <a:solidFill>
                <a:schemeClr val="tx2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447800" y="1600200"/>
            <a:ext cx="5943600" cy="4724400"/>
            <a:chOff x="1905000" y="1981200"/>
            <a:chExt cx="5181600" cy="3962400"/>
          </a:xfrm>
        </p:grpSpPr>
        <p:sp>
          <p:nvSpPr>
            <p:cNvPr id="3" name="Rectangle 2"/>
            <p:cNvSpPr/>
            <p:nvPr/>
          </p:nvSpPr>
          <p:spPr>
            <a:xfrm>
              <a:off x="1905000" y="1981200"/>
              <a:ext cx="5181600" cy="39624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362200" y="2286000"/>
              <a:ext cx="4343400" cy="3048000"/>
              <a:chOff x="2667000" y="2514600"/>
              <a:chExt cx="3733800" cy="28194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2667000" y="2514600"/>
                <a:ext cx="3733800" cy="2819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" name="Straight Connector 5"/>
              <p:cNvCxnSpPr>
                <a:stCxn id="4" idx="0"/>
                <a:endCxn id="4" idx="2"/>
              </p:cNvCxnSpPr>
              <p:nvPr/>
            </p:nvCxnSpPr>
            <p:spPr>
              <a:xfrm>
                <a:off x="4533900" y="2514600"/>
                <a:ext cx="0" cy="281940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>
                <a:stCxn id="4" idx="1"/>
                <a:endCxn id="4" idx="3"/>
              </p:cNvCxnSpPr>
              <p:nvPr/>
            </p:nvCxnSpPr>
            <p:spPr>
              <a:xfrm>
                <a:off x="2667000" y="3924300"/>
                <a:ext cx="3733800" cy="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2434649" y="5486400"/>
              <a:ext cx="4198507" cy="309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NFIE-Services: </a:t>
              </a:r>
              <a:r>
                <a:rPr lang="en-US" dirty="0">
                  <a:solidFill>
                    <a:prstClr val="black"/>
                  </a:solidFill>
                </a:rPr>
                <a:t>Web services for flood information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77832" y="2518062"/>
              <a:ext cx="1810150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NFIE-Geo: </a:t>
              </a:r>
              <a:r>
                <a:rPr lang="en-US" dirty="0">
                  <a:solidFill>
                    <a:prstClr val="black"/>
                  </a:solidFill>
                </a:rPr>
                <a:t>National geospatial framework for hydrology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85291" y="4059201"/>
              <a:ext cx="1902691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NFIE-Hydro: </a:t>
              </a:r>
              <a:r>
                <a:rPr lang="en-US" dirty="0">
                  <a:solidFill>
                    <a:prstClr val="black"/>
                  </a:solidFill>
                </a:rPr>
                <a:t>National high spatial resolution hydrologic forecasting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39290" y="4059201"/>
              <a:ext cx="1897273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NFIE-River: </a:t>
              </a:r>
              <a:r>
                <a:rPr lang="en-US" dirty="0">
                  <a:solidFill>
                    <a:prstClr val="black"/>
                  </a:solidFill>
                </a:rPr>
                <a:t>River</a:t>
              </a:r>
              <a:r>
                <a:rPr lang="en-US" dirty="0">
                  <a:solidFill>
                    <a:srgbClr val="1F497D"/>
                  </a:solidFill>
                </a:rPr>
                <a:t> </a:t>
              </a:r>
              <a:r>
                <a:rPr lang="en-US" dirty="0">
                  <a:solidFill>
                    <a:prstClr val="black"/>
                  </a:solidFill>
                </a:rPr>
                <a:t>channel information and real-time flood inundation mapping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39291" y="2532692"/>
              <a:ext cx="1897272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NFIE-Response: </a:t>
              </a:r>
              <a:r>
                <a:rPr lang="en-US" dirty="0">
                  <a:solidFill>
                    <a:prstClr val="black"/>
                  </a:solidFill>
                </a:rPr>
                <a:t>Wide area planning for flood emergency response</a:t>
              </a:r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4326082" y="2965828"/>
              <a:ext cx="381000" cy="1404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4287982" y="4343400"/>
              <a:ext cx="381000" cy="1404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Down Arrow 16"/>
            <p:cNvSpPr/>
            <p:nvPr/>
          </p:nvSpPr>
          <p:spPr>
            <a:xfrm>
              <a:off x="3352800" y="3636221"/>
              <a:ext cx="113145" cy="32617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Down Arrow 17"/>
            <p:cNvSpPr/>
            <p:nvPr/>
          </p:nvSpPr>
          <p:spPr>
            <a:xfrm>
              <a:off x="5531427" y="3653240"/>
              <a:ext cx="113145" cy="326179"/>
            </a:xfrm>
            <a:prstGeom prst="downArrow">
              <a:avLst/>
            </a:prstGeom>
            <a:scene3d>
              <a:camera prst="orthographicFront">
                <a:rot lat="0" lon="0" rev="107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4354945" y="3718392"/>
              <a:ext cx="381000" cy="140456"/>
            </a:xfrm>
            <a:prstGeom prst="rightArrow">
              <a:avLst/>
            </a:prstGeom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341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57200"/>
            <a:ext cx="8088086" cy="484632"/>
          </a:xfrm>
        </p:spPr>
        <p:txBody>
          <a:bodyPr>
            <a:normAutofit fontScale="90000"/>
          </a:bodyPr>
          <a:lstStyle/>
          <a:p>
            <a:r>
              <a:rPr lang="en-US" sz="3100" dirty="0" err="1" smtClean="0"/>
              <a:t>NHDPlus</a:t>
            </a:r>
            <a:r>
              <a:rPr lang="en-US" sz="3100" dirty="0"/>
              <a:t> </a:t>
            </a:r>
            <a:r>
              <a:rPr lang="en-US" sz="3100" dirty="0" smtClean="0"/>
              <a:t>Version 2</a:t>
            </a:r>
            <a:r>
              <a:rPr lang="en-US" b="1" i="1" dirty="0" smtClean="0"/>
              <a:t/>
            </a:r>
            <a:br>
              <a:rPr lang="en-US" b="1" i="1" dirty="0" smtClean="0"/>
            </a:br>
            <a:endParaRPr lang="en-US" b="1" i="1" dirty="0"/>
          </a:p>
        </p:txBody>
      </p:sp>
      <p:pic>
        <p:nvPicPr>
          <p:cNvPr id="3" name="Picture 2" descr="tex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6" y="1690701"/>
            <a:ext cx="1779815" cy="177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uc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721" y="1633999"/>
            <a:ext cx="2950598" cy="1946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zoom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9297" y="3440734"/>
            <a:ext cx="1992086" cy="18833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8" name="Picture 7" descr="Imag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6871" y="4486610"/>
            <a:ext cx="2453673" cy="19883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9" name="Picture 8" descr="usnlcd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3679" y="4865925"/>
            <a:ext cx="2808678" cy="1771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3010" y="3553846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National Elevation Dataset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421" y="4048798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National Hydrography Dataset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03756" y="4399916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National Land Cover Dataset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03757" y="3547333"/>
            <a:ext cx="3202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Watershed Boundary Dataset</a:t>
            </a:r>
          </a:p>
        </p:txBody>
      </p:sp>
      <p:sp>
        <p:nvSpPr>
          <p:cNvPr id="14" name="Right Arrow 13"/>
          <p:cNvSpPr/>
          <p:nvPr/>
        </p:nvSpPr>
        <p:spPr>
          <a:xfrm rot="1920000">
            <a:off x="2532190" y="2889516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 rot="8700000">
            <a:off x="5102950" y="2859693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12900000">
            <a:off x="4936721" y="5517411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-2220000">
            <a:off x="2786328" y="5501022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73525" y="1698642"/>
            <a:ext cx="153277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NHDPlus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806" y="1054909"/>
            <a:ext cx="7696199" cy="338554"/>
          </a:xfrm>
          <a:prstGeom prst="rect">
            <a:avLst/>
          </a:prstGeom>
          <a:solidFill>
            <a:srgbClr val="336799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1600" dirty="0" smtClean="0">
                <a:solidFill>
                  <a:prstClr val="white"/>
                </a:solidFill>
              </a:rPr>
              <a:t>Geospatial foundation for a national water data infrastructure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653819" y="2237917"/>
            <a:ext cx="31721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2.67 million </a:t>
            </a:r>
            <a:r>
              <a:rPr lang="en-US" sz="1400" dirty="0" smtClean="0">
                <a:solidFill>
                  <a:prstClr val="black"/>
                </a:solidFill>
              </a:rPr>
              <a:t>reach catchments in US</a:t>
            </a:r>
          </a:p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average </a:t>
            </a:r>
            <a:r>
              <a:rPr lang="en-US" sz="1400" dirty="0">
                <a:solidFill>
                  <a:prstClr val="black"/>
                </a:solidFill>
              </a:rPr>
              <a:t>area 3 </a:t>
            </a:r>
            <a:r>
              <a:rPr lang="en-US" sz="1400" dirty="0" smtClean="0">
                <a:solidFill>
                  <a:prstClr val="black"/>
                </a:solidFill>
              </a:rPr>
              <a:t>km</a:t>
            </a:r>
            <a:r>
              <a:rPr lang="en-US" sz="1400" baseline="30000" dirty="0" smtClean="0">
                <a:solidFill>
                  <a:prstClr val="black"/>
                </a:solidFill>
              </a:rPr>
              <a:t>2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endParaRPr lang="en-US" sz="1400" dirty="0">
              <a:solidFill>
                <a:prstClr val="black"/>
              </a:solidFill>
            </a:endParaRP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reach length 2 km</a:t>
            </a:r>
          </a:p>
        </p:txBody>
      </p:sp>
    </p:spTree>
    <p:extLst>
      <p:ext uri="{BB962C8B-B14F-4D97-AF65-F5344CB8AC3E}">
        <p14:creationId xmlns:p14="http://schemas.microsoft.com/office/powerpoint/2010/main" val="105585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1916</Words>
  <Application>Microsoft Office PowerPoint</Application>
  <PresentationFormat>On-screen Show (4:3)</PresentationFormat>
  <Paragraphs>302</Paragraphs>
  <Slides>56</Slides>
  <Notes>4</Notes>
  <HiddenSlides>0</HiddenSlides>
  <MMClips>2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82" baseType="lpstr">
      <vt:lpstr>ＭＳ Ｐゴシック</vt:lpstr>
      <vt:lpstr>Arial</vt:lpstr>
      <vt:lpstr>Avenir LT Std 55 Roman</vt:lpstr>
      <vt:lpstr>Avenir LT Std 65 Medium</vt:lpstr>
      <vt:lpstr>Avenir LT Std 85 Heavy</vt:lpstr>
      <vt:lpstr>Calibri</vt:lpstr>
      <vt:lpstr>Calibri Light</vt:lpstr>
      <vt:lpstr>Comic Sans MS</vt:lpstr>
      <vt:lpstr>Garamond</vt:lpstr>
      <vt:lpstr>Lucida Grande</vt:lpstr>
      <vt:lpstr>Times New Roman</vt:lpstr>
      <vt:lpstr>Office Theme</vt:lpstr>
      <vt:lpstr>4_Office Theme</vt:lpstr>
      <vt:lpstr>Optional_Corporate_PPT_Template-Arial</vt:lpstr>
      <vt:lpstr>1_Optional_Corporate_PPT_Template-Arial</vt:lpstr>
      <vt:lpstr>1_Office Theme</vt:lpstr>
      <vt:lpstr>2_Office Theme</vt:lpstr>
      <vt:lpstr>2_Optional_Corporate_PPT_Template-Arial</vt:lpstr>
      <vt:lpstr>5_Office Theme</vt:lpstr>
      <vt:lpstr>7_Office Theme</vt:lpstr>
      <vt:lpstr>6_Office Theme</vt:lpstr>
      <vt:lpstr>3_Optional_Corporate_PPT_Template-Arial</vt:lpstr>
      <vt:lpstr>3_Office Theme</vt:lpstr>
      <vt:lpstr>8_Office Theme</vt:lpstr>
      <vt:lpstr>9_Office Theme</vt:lpstr>
      <vt:lpstr>Document</vt:lpstr>
      <vt:lpstr>CE 397 Flood Forecasting</vt:lpstr>
      <vt:lpstr>PowerPoint Presentation</vt:lpstr>
      <vt:lpstr>Nationally Synthesize Operations of Regional River Forecast Centers</vt:lpstr>
      <vt:lpstr>National Flood Interoperability Experiment (NFIE)</vt:lpstr>
      <vt:lpstr>Technical Readiness Levels</vt:lpstr>
      <vt:lpstr>NFIE Goal: Connect National Scale Flood Modeling with Local emergency planning and response</vt:lpstr>
      <vt:lpstr>National Flood Interoperability Experiment (NFIE):  Five Components</vt:lpstr>
      <vt:lpstr>National Flood Interoperability Experiment (NFIE)  Component One: NFIE-Geo</vt:lpstr>
      <vt:lpstr>NHDPlus Version 2 </vt:lpstr>
      <vt:lpstr>NFIE-Geo for National Flood Interoperability Experiment </vt:lpstr>
      <vt:lpstr>NHDPlus Reach Catchments and Subwatersheds</vt:lpstr>
      <vt:lpstr>NFIE-Geo in HydroShare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National Flood Interoperability Experiment (NFIE)  Component Two: NFIE-Hydro</vt:lpstr>
      <vt:lpstr>Overarching WRF-Hydro Scientific Objectives (David Gochis, NCAR)</vt:lpstr>
      <vt:lpstr>PowerPoint Presentation</vt:lpstr>
      <vt:lpstr>Modeling of Weather, Hydrology, River Flow in WRF-Hydro</vt:lpstr>
      <vt:lpstr>WRF-Hydro and RAPID</vt:lpstr>
      <vt:lpstr>Soil Moisture Map (mm water in top 1 m of soil from NASA Land Data Assimilation System)</vt:lpstr>
      <vt:lpstr>Soil Moisture Anomaly Map (current value – mean for calendar day at each spatial point)</vt:lpstr>
      <vt:lpstr>Soil Moisture Percentile Map</vt:lpstr>
      <vt:lpstr>PowerPoint Presentation</vt:lpstr>
      <vt:lpstr>Hydrologic Forecasting for the Texas-Gulf Region  (from Brigham Young University)</vt:lpstr>
      <vt:lpstr>50 Ensemble Forecasts</vt:lpstr>
      <vt:lpstr>Ensemble Flow Forecast for Reach Catchment 5592208 made on Jan 13, 2015 (15 day horizon) Weather information source: European Center for Medium Range Weather Forecasting (ECMWF).  Summary statistics compiled from 50 forecast hydrographs</vt:lpstr>
      <vt:lpstr>National Flood Interoperability Experiment (NFIE) Component Three: NFIE-River</vt:lpstr>
      <vt:lpstr>Real-Time Flood Inundation Mapping (USGS/NWS) </vt:lpstr>
      <vt:lpstr>PowerPoint Presentation</vt:lpstr>
      <vt:lpstr>PowerPoint Presentation</vt:lpstr>
      <vt:lpstr>Our cross-sections give the ability to interpolate between gages expanding the real time information from ~200 locations to 10s of thousands to 100s of thousand of locations </vt:lpstr>
      <vt:lpstr>The Texas NHDPlus network looks complicated...</vt:lpstr>
      <vt:lpstr>But silicon microchips can have a billion (109) or more transistors.</vt:lpstr>
      <vt:lpstr>We don’t have to simplify!</vt:lpstr>
      <vt:lpstr>SPRNT Simulation Program for River NeTworks</vt:lpstr>
      <vt:lpstr>We can solve the complete river network, ... but we need river geometry:</vt:lpstr>
      <vt:lpstr>Cross-sections from HEC-RAS models</vt:lpstr>
      <vt:lpstr>National Flood Interoperability Experiment (NFIE)  Component Four: NFIE-Response</vt:lpstr>
      <vt:lpstr>Link with the First Response Community</vt:lpstr>
      <vt:lpstr>Address Points -- used for directing emergency response vehicles</vt:lpstr>
      <vt:lpstr>Address Points and the Flood Hazard Zone</vt:lpstr>
      <vt:lpstr>Address Points and the Floodplain</vt:lpstr>
      <vt:lpstr>Address Points in the Floodplain</vt:lpstr>
      <vt:lpstr>Address Points in Floodplain of a Subwatershed</vt:lpstr>
      <vt:lpstr>Address Points and Roads in Floodplain of Onion Creek</vt:lpstr>
      <vt:lpstr>Length of Roads in Floodplain of a Subwatershed</vt:lpstr>
      <vt:lpstr>National Flood Interoperability Experiment (NFIE)  Component Five: NFIE-Services</vt:lpstr>
      <vt:lpstr>WaterML Web Services –  CUAHSI, USGS, OGC, WMO …..</vt:lpstr>
      <vt:lpstr> Develop NWS Experimental Data Services</vt:lpstr>
      <vt:lpstr>NFIE: NWS Project ‘Elements’ or Functional Requirements</vt:lpstr>
      <vt:lpstr>Align forecasts with those produced by regional NWS modeling</vt:lpstr>
      <vt:lpstr>Conclusions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Maidment</dc:creator>
  <cp:lastModifiedBy>Maidment, David R</cp:lastModifiedBy>
  <cp:revision>31</cp:revision>
  <dcterms:created xsi:type="dcterms:W3CDTF">2015-01-21T05:02:20Z</dcterms:created>
  <dcterms:modified xsi:type="dcterms:W3CDTF">2015-01-21T17:20:46Z</dcterms:modified>
</cp:coreProperties>
</file>