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52"/>
  </p:notesMasterIdLst>
  <p:sldIdLst>
    <p:sldId id="268" r:id="rId8"/>
    <p:sldId id="302" r:id="rId9"/>
    <p:sldId id="290" r:id="rId10"/>
    <p:sldId id="291" r:id="rId11"/>
    <p:sldId id="303" r:id="rId12"/>
    <p:sldId id="288" r:id="rId13"/>
    <p:sldId id="289" r:id="rId14"/>
    <p:sldId id="292" r:id="rId15"/>
    <p:sldId id="293" r:id="rId16"/>
    <p:sldId id="294" r:id="rId17"/>
    <p:sldId id="295" r:id="rId18"/>
    <p:sldId id="296" r:id="rId19"/>
    <p:sldId id="269" r:id="rId20"/>
    <p:sldId id="271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7" r:id="rId29"/>
    <p:sldId id="281" r:id="rId30"/>
    <p:sldId id="282" r:id="rId31"/>
    <p:sldId id="283" r:id="rId32"/>
    <p:sldId id="284" r:id="rId33"/>
    <p:sldId id="285" r:id="rId34"/>
    <p:sldId id="286" r:id="rId35"/>
    <p:sldId id="258" r:id="rId36"/>
    <p:sldId id="259" r:id="rId37"/>
    <p:sldId id="260" r:id="rId38"/>
    <p:sldId id="261" r:id="rId39"/>
    <p:sldId id="262" r:id="rId40"/>
    <p:sldId id="263" r:id="rId41"/>
    <p:sldId id="264" r:id="rId42"/>
    <p:sldId id="265" r:id="rId43"/>
    <p:sldId id="266" r:id="rId44"/>
    <p:sldId id="267" r:id="rId45"/>
    <p:sldId id="270" r:id="rId46"/>
    <p:sldId id="304" r:id="rId47"/>
    <p:sldId id="305" r:id="rId48"/>
    <p:sldId id="306" r:id="rId49"/>
    <p:sldId id="307" r:id="rId50"/>
    <p:sldId id="308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3" autoAdjust="0"/>
    <p:restoredTop sz="94660"/>
  </p:normalViewPr>
  <p:slideViewPr>
    <p:cSldViewPr>
      <p:cViewPr varScale="1">
        <p:scale>
          <a:sx n="84" d="100"/>
          <a:sy n="84" d="100"/>
        </p:scale>
        <p:origin x="-4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D4D58-0B65-4151-A1EE-A920B9E76EE4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C12B0-0CE4-4711-8EDA-7BE49E39D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87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F42D3-F110-4522-9DF4-6D351694A54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5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7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69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31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02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99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63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765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14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87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1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83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92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01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20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48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7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28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83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44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78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79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6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129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77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27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42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49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67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36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60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11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2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55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710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123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68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73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25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99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384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88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58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10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641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910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787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492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651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816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689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07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19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915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1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33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291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813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018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341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062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869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749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464461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558983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9171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652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7295318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1943792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3485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294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486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94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885424012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EE9FC-806B-4CFE-92F5-C78DF746F1F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9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93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7F3A-2763-41EA-828C-27EF7CB657DA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FB1F4A-E949-4847-B76D-23E1AA4CE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8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07F3A-2763-41EA-828C-27EF7CB657DA}" type="datetimeFigureOut">
              <a:rPr lang="en-US" smtClean="0"/>
              <a:t>2/5/2015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B1F4A-E949-4847-B76D-23E1AA4CE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5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4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4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44078-A2BC-4315-B929-8BF6854217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91887-9701-4583-B632-1B45A0B499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93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07F3A-2763-41EA-828C-27EF7CB657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B1F4A-E949-4847-B76D-23E1AA4CEC1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8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7010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17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wmf"/><Relationship Id="rId4" Type="http://schemas.openxmlformats.org/officeDocument/2006/relationships/image" Target="../media/image23.gif"/><Relationship Id="rId9" Type="http://schemas.openxmlformats.org/officeDocument/2006/relationships/image" Target="../media/image28.png"/><Relationship Id="rId1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wmf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29.wmf"/><Relationship Id="rId10" Type="http://schemas.openxmlformats.org/officeDocument/2006/relationships/image" Target="../media/image44.pn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fris.nc.gov/fri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dirty="0" smtClean="0"/>
              <a:t>Flood Forecasting and Impacts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CE 397 Flood Forecasting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David R. Maidment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6 Feb 2015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177556"/>
            <a:ext cx="770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John Dorman and Ken Ashe, North Carolina Floodplain Mapping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331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Effectiveness of Mitigation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069" y="1564234"/>
            <a:ext cx="6463862" cy="495444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94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Flood Damage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38" y="1661949"/>
            <a:ext cx="3543300" cy="4953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031" y="4138449"/>
            <a:ext cx="4983781" cy="25050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143" y="1661949"/>
            <a:ext cx="4769556" cy="24765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1551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Damage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25" y="1417638"/>
            <a:ext cx="7505349" cy="4776131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718441" y="1592317"/>
            <a:ext cx="5234152" cy="3957145"/>
          </a:xfrm>
          <a:custGeom>
            <a:avLst/>
            <a:gdLst>
              <a:gd name="connsiteX0" fmla="*/ 0 w 5234152"/>
              <a:gd name="connsiteY0" fmla="*/ 3957145 h 3957145"/>
              <a:gd name="connsiteX1" fmla="*/ 0 w 5234152"/>
              <a:gd name="connsiteY1" fmla="*/ 3752193 h 3957145"/>
              <a:gd name="connsiteX2" fmla="*/ 851338 w 5234152"/>
              <a:gd name="connsiteY2" fmla="*/ 3563007 h 3957145"/>
              <a:gd name="connsiteX3" fmla="*/ 3121573 w 5234152"/>
              <a:gd name="connsiteY3" fmla="*/ 3153104 h 3957145"/>
              <a:gd name="connsiteX4" fmla="*/ 5234152 w 5234152"/>
              <a:gd name="connsiteY4" fmla="*/ 0 h 3957145"/>
              <a:gd name="connsiteX5" fmla="*/ 5218387 w 5234152"/>
              <a:gd name="connsiteY5" fmla="*/ 3957145 h 3957145"/>
              <a:gd name="connsiteX6" fmla="*/ 0 w 5234152"/>
              <a:gd name="connsiteY6" fmla="*/ 3957145 h 395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4152" h="3957145">
                <a:moveTo>
                  <a:pt x="0" y="3957145"/>
                </a:moveTo>
                <a:lnTo>
                  <a:pt x="0" y="3752193"/>
                </a:lnTo>
                <a:lnTo>
                  <a:pt x="851338" y="3563007"/>
                </a:lnTo>
                <a:lnTo>
                  <a:pt x="3121573" y="3153104"/>
                </a:lnTo>
                <a:lnTo>
                  <a:pt x="5234152" y="0"/>
                </a:lnTo>
                <a:lnTo>
                  <a:pt x="5218387" y="3957145"/>
                </a:lnTo>
                <a:lnTo>
                  <a:pt x="0" y="3957145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8727" y="3805703"/>
            <a:ext cx="332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Expected Annual Damage = $434</a:t>
            </a:r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4937267" y="3990369"/>
            <a:ext cx="1037864" cy="691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507" y="1882908"/>
            <a:ext cx="3366740" cy="174811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11" name="Straight Connector 10"/>
          <p:cNvCxnSpPr>
            <a:stCxn id="4" idx="3"/>
          </p:cNvCxnSpPr>
          <p:nvPr/>
        </p:nvCxnSpPr>
        <p:spPr>
          <a:xfrm flipV="1">
            <a:off x="4840014" y="4729655"/>
            <a:ext cx="2112579" cy="1576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28393" y="3815690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$161 (37%)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522481" y="5092262"/>
            <a:ext cx="4430112" cy="5780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22388" y="4729655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$99 (23%)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11165" y="5121955"/>
            <a:ext cx="1563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$174 (40%)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52592" y="4937289"/>
            <a:ext cx="87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50 year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30367" y="4552872"/>
            <a:ext cx="99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100 year</a:t>
            </a:r>
          </a:p>
        </p:txBody>
      </p:sp>
    </p:spTree>
    <p:extLst>
      <p:ext uri="{BB962C8B-B14F-4D97-AF65-F5344CB8AC3E}">
        <p14:creationId xmlns:p14="http://schemas.microsoft.com/office/powerpoint/2010/main" val="386951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want to get to…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We want to understand how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high</a:t>
            </a:r>
            <a:r>
              <a:rPr lang="en-US" dirty="0" smtClean="0"/>
              <a:t> the water</a:t>
            </a:r>
          </a:p>
          <a:p>
            <a:pPr lvl="1"/>
            <a:r>
              <a:rPr lang="en-US" dirty="0" smtClean="0"/>
              <a:t>Is </a:t>
            </a:r>
            <a:r>
              <a:rPr lang="en-US" dirty="0" smtClean="0">
                <a:solidFill>
                  <a:srgbClr val="FF0000"/>
                </a:solidFill>
              </a:rPr>
              <a:t>now</a:t>
            </a:r>
          </a:p>
          <a:p>
            <a:pPr lvl="1"/>
            <a:r>
              <a:rPr lang="en-US" dirty="0" smtClean="0"/>
              <a:t>Will be at its </a:t>
            </a:r>
            <a:r>
              <a:rPr lang="en-US" dirty="0" smtClean="0">
                <a:solidFill>
                  <a:srgbClr val="FF0000"/>
                </a:solidFill>
              </a:rPr>
              <a:t>peak</a:t>
            </a:r>
          </a:p>
          <a:p>
            <a:pPr lvl="1"/>
            <a:r>
              <a:rPr lang="en-US" dirty="0" smtClean="0"/>
              <a:t>Is water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rising or falling?</a:t>
            </a:r>
          </a:p>
          <a:p>
            <a:r>
              <a:rPr lang="en-US" dirty="0" smtClean="0"/>
              <a:t>What are the impacts of water at this elevation?</a:t>
            </a:r>
          </a:p>
          <a:p>
            <a:pPr lvl="1"/>
            <a:r>
              <a:rPr lang="en-US" dirty="0" smtClean="0"/>
              <a:t>Flooded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buildings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People</a:t>
            </a:r>
            <a:r>
              <a:rPr lang="en-US" dirty="0" smtClean="0"/>
              <a:t> needing rescue</a:t>
            </a:r>
          </a:p>
          <a:p>
            <a:pPr lvl="1"/>
            <a:r>
              <a:rPr lang="en-US" dirty="0" smtClean="0"/>
              <a:t>Flood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streets and roads</a:t>
            </a:r>
          </a:p>
          <a:p>
            <a:pPr lvl="2"/>
            <a:r>
              <a:rPr lang="en-US" dirty="0" smtClean="0"/>
              <a:t>Need for road closures and rerouting</a:t>
            </a:r>
          </a:p>
          <a:p>
            <a:pPr lvl="1"/>
            <a:r>
              <a:rPr lang="en-US" dirty="0" smtClean="0"/>
              <a:t>Flooded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critical infrastructure</a:t>
            </a:r>
          </a:p>
          <a:p>
            <a:pPr lvl="2"/>
            <a:r>
              <a:rPr lang="en-US" dirty="0" smtClean="0"/>
              <a:t>Potential failure of electricity supply or water pumping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565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544810"/>
            <a:ext cx="1315254" cy="5597609"/>
            <a:chOff x="-104887" y="83125"/>
            <a:chExt cx="2687470" cy="8947215"/>
          </a:xfrm>
        </p:grpSpPr>
        <p:sp>
          <p:nvSpPr>
            <p:cNvPr id="67" name="Rounded Rectangle 66"/>
            <p:cNvSpPr/>
            <p:nvPr/>
          </p:nvSpPr>
          <p:spPr>
            <a:xfrm>
              <a:off x="124707" y="83125"/>
              <a:ext cx="2245229" cy="8947215"/>
            </a:xfrm>
            <a:prstGeom prst="roundRect">
              <a:avLst>
                <a:gd name="adj" fmla="val 7277"/>
              </a:avLst>
            </a:pr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81BD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268831" y="4854938"/>
              <a:ext cx="1869613" cy="4040571"/>
            </a:xfrm>
            <a:prstGeom prst="roundRect">
              <a:avLst>
                <a:gd name="adj" fmla="val 731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268831" y="591663"/>
              <a:ext cx="1869613" cy="4114643"/>
            </a:xfrm>
            <a:prstGeom prst="roundRect">
              <a:avLst>
                <a:gd name="adj" fmla="val 731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16200000">
              <a:off x="-1611392" y="2388989"/>
              <a:ext cx="4140838" cy="534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</a:rPr>
                <a:t>PREDICTIVE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-104887" y="128918"/>
              <a:ext cx="2687470" cy="368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white"/>
                  </a:solidFill>
                </a:rPr>
                <a:t>SOURCE INTELLIGENCE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93370" y="3425654"/>
              <a:ext cx="1315772" cy="1343104"/>
              <a:chOff x="3732189" y="235992"/>
              <a:chExt cx="1315772" cy="134310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173"/>
              <a:stretch/>
            </p:blipFill>
            <p:spPr>
              <a:xfrm>
                <a:off x="3732189" y="235992"/>
                <a:ext cx="1315772" cy="1013309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824426" y="1234731"/>
                <a:ext cx="1084825" cy="344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prstClr val="black"/>
                    </a:solidFill>
                  </a:rPr>
                  <a:t>NEXRAD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693854" y="732671"/>
              <a:ext cx="1315288" cy="1351041"/>
              <a:chOff x="-2429007" y="619777"/>
              <a:chExt cx="1315288" cy="1351041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-2227749" y="1626452"/>
                <a:ext cx="1002938" cy="344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</a:rPr>
                  <a:t>Coastal</a:t>
                </a:r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429007" y="619777"/>
                <a:ext cx="1315288" cy="1029172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694211" y="2044651"/>
              <a:ext cx="1343851" cy="1432678"/>
              <a:chOff x="1975174" y="212125"/>
              <a:chExt cx="1343851" cy="1432678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2240753" y="1300437"/>
                <a:ext cx="1078272" cy="344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</a:rPr>
                  <a:t>Riverine</a:t>
                </a: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5174" y="212125"/>
                <a:ext cx="1314930" cy="1061041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678638" y="6260385"/>
              <a:ext cx="1327205" cy="1301904"/>
              <a:chOff x="188896" y="6344599"/>
              <a:chExt cx="1327205" cy="130190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391" y="6344599"/>
                <a:ext cx="975919" cy="957539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88896" y="7302138"/>
                <a:ext cx="1327205" cy="344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</a:rPr>
                  <a:t>River Stage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662493" y="7534074"/>
              <a:ext cx="1589238" cy="1276721"/>
              <a:chOff x="172751" y="7708600"/>
              <a:chExt cx="1589238" cy="127672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24" b="25383"/>
              <a:stretch/>
            </p:blipFill>
            <p:spPr>
              <a:xfrm>
                <a:off x="244861" y="7708600"/>
                <a:ext cx="1123867" cy="927655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172751" y="8640956"/>
                <a:ext cx="1589238" cy="344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</a:rPr>
                  <a:t>Coastal / Tidal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721933" y="5009167"/>
              <a:ext cx="1133003" cy="1269538"/>
              <a:chOff x="232191" y="5014358"/>
              <a:chExt cx="1133003" cy="126953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73" r="10047"/>
              <a:stretch/>
            </p:blipFill>
            <p:spPr>
              <a:xfrm>
                <a:off x="232191" y="5014358"/>
                <a:ext cx="1133003" cy="921538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317520" y="5939530"/>
                <a:ext cx="1019315" cy="344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prstClr val="black"/>
                    </a:solidFill>
                  </a:rPr>
                  <a:t>Rainfall</a:t>
                </a: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 rot="16200000">
              <a:off x="-1534267" y="6682628"/>
              <a:ext cx="4007565" cy="534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</a:rPr>
                <a:t>OBSERVED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770220" y="5054025"/>
            <a:ext cx="1537549" cy="1740605"/>
            <a:chOff x="5349888" y="7396656"/>
            <a:chExt cx="2613834" cy="2552887"/>
          </a:xfrm>
        </p:grpSpPr>
        <p:sp>
          <p:nvSpPr>
            <p:cNvPr id="209" name="Can 208"/>
            <p:cNvSpPr/>
            <p:nvPr/>
          </p:nvSpPr>
          <p:spPr>
            <a:xfrm>
              <a:off x="5349888" y="7396656"/>
              <a:ext cx="2420128" cy="2111386"/>
            </a:xfrm>
            <a:prstGeom prst="can">
              <a:avLst>
                <a:gd name="adj" fmla="val 7928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  <a:effectLst>
              <a:outerShdw dir="900000" algn="ctr" rotWithShape="0">
                <a:srgbClr val="000000">
                  <a:alpha val="96000"/>
                </a:srgb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1296" tIns="65648" rIns="131296" bIns="6564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73726" indent="-73726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24" name="Can 123"/>
            <p:cNvSpPr/>
            <p:nvPr/>
          </p:nvSpPr>
          <p:spPr>
            <a:xfrm>
              <a:off x="5543595" y="7396657"/>
              <a:ext cx="2420127" cy="2552886"/>
            </a:xfrm>
            <a:prstGeom prst="can">
              <a:avLst>
                <a:gd name="adj" fmla="val 7928"/>
              </a:avLst>
            </a:prstGeom>
            <a:solidFill>
              <a:srgbClr val="3366CC"/>
            </a:solidFill>
            <a:ln w="19050">
              <a:solidFill>
                <a:schemeClr val="tx1"/>
              </a:solidFill>
            </a:ln>
            <a:effectLst>
              <a:outerShdw dir="900000" algn="ctr" rotWithShape="0">
                <a:srgbClr val="000000">
                  <a:alpha val="96000"/>
                </a:srgb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1296" tIns="65648" rIns="131296" bIns="6564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b="1" dirty="0">
                  <a:solidFill>
                    <a:prstClr val="white"/>
                  </a:solidFill>
                </a:rPr>
                <a:t>FLOOD HAZARD MAPPING AND RISK DATABASES</a:t>
              </a:r>
            </a:p>
            <a:p>
              <a:pPr algn="ctr"/>
              <a:endParaRPr lang="en-US" sz="300" b="1" dirty="0">
                <a:solidFill>
                  <a:prstClr val="white"/>
                </a:solidFill>
              </a:endParaRPr>
            </a:p>
            <a:p>
              <a:pPr marL="79068" indent="-79068">
                <a:buFont typeface="Arial" panose="020B0604020202020204" pitchFamily="34" charset="0"/>
                <a:buChar char="•"/>
              </a:pPr>
              <a:r>
                <a:rPr lang="en-US" sz="700" b="1" dirty="0">
                  <a:solidFill>
                    <a:prstClr val="white">
                      <a:lumMod val="95000"/>
                    </a:prstClr>
                  </a:solidFill>
                </a:rPr>
                <a:t>Building Footprints</a:t>
              </a:r>
            </a:p>
            <a:p>
              <a:pPr marL="79068" indent="-79068">
                <a:buFont typeface="Arial" panose="020B0604020202020204" pitchFamily="34" charset="0"/>
                <a:buChar char="•"/>
              </a:pPr>
              <a:r>
                <a:rPr lang="en-US" sz="700" b="1" dirty="0">
                  <a:solidFill>
                    <a:prstClr val="white">
                      <a:lumMod val="95000"/>
                    </a:prstClr>
                  </a:solidFill>
                </a:rPr>
                <a:t>First Floor Elevation</a:t>
              </a:r>
            </a:p>
            <a:p>
              <a:pPr marL="79068" indent="-79068">
                <a:buFont typeface="Arial" panose="020B0604020202020204" pitchFamily="34" charset="0"/>
                <a:buChar char="•"/>
              </a:pPr>
              <a:r>
                <a:rPr lang="en-US" sz="700" b="1" dirty="0">
                  <a:solidFill>
                    <a:prstClr val="white">
                      <a:lumMod val="95000"/>
                    </a:prstClr>
                  </a:solidFill>
                </a:rPr>
                <a:t>Conflated Parcel Data / Risk Attributes</a:t>
              </a:r>
            </a:p>
            <a:p>
              <a:pPr marL="79068" indent="-79068">
                <a:buFont typeface="Arial" panose="020B0604020202020204" pitchFamily="34" charset="0"/>
                <a:buChar char="•"/>
              </a:pPr>
              <a:r>
                <a:rPr lang="en-US" sz="700" b="1" dirty="0">
                  <a:solidFill>
                    <a:prstClr val="white">
                      <a:lumMod val="95000"/>
                    </a:prstClr>
                  </a:solidFill>
                </a:rPr>
                <a:t>Depth / Damage Curves</a:t>
              </a:r>
            </a:p>
            <a:p>
              <a:pPr marL="79068" indent="-79068">
                <a:buFont typeface="Arial" panose="020B0604020202020204" pitchFamily="34" charset="0"/>
                <a:buChar char="•"/>
              </a:pPr>
              <a:r>
                <a:rPr lang="en-US" sz="700" b="1" dirty="0">
                  <a:solidFill>
                    <a:prstClr val="white">
                      <a:lumMod val="95000"/>
                    </a:prstClr>
                  </a:solidFill>
                </a:rPr>
                <a:t>Building Addresses</a:t>
              </a:r>
            </a:p>
            <a:p>
              <a:pPr marL="79068" indent="-79068">
                <a:buFont typeface="Arial" panose="020B0604020202020204" pitchFamily="34" charset="0"/>
                <a:buChar char="•"/>
              </a:pPr>
              <a:r>
                <a:rPr lang="en-US" sz="700" b="1" dirty="0">
                  <a:solidFill>
                    <a:prstClr val="white">
                      <a:lumMod val="95000"/>
                    </a:prstClr>
                  </a:solidFill>
                </a:rPr>
                <a:t>Population / Demographic Data</a:t>
              </a:r>
            </a:p>
            <a:p>
              <a:pPr marL="79068" indent="-79068">
                <a:buFont typeface="Arial" panose="020B0604020202020204" pitchFamily="34" charset="0"/>
                <a:buChar char="•"/>
              </a:pPr>
              <a:r>
                <a:rPr lang="en-US" sz="700" b="1" dirty="0">
                  <a:solidFill>
                    <a:prstClr val="white">
                      <a:lumMod val="95000"/>
                    </a:prstClr>
                  </a:solidFill>
                </a:rPr>
                <a:t>Probability </a:t>
              </a:r>
              <a:r>
                <a:rPr lang="en-US" sz="700" b="1" dirty="0" err="1">
                  <a:solidFill>
                    <a:prstClr val="white">
                      <a:lumMod val="95000"/>
                    </a:prstClr>
                  </a:solidFill>
                </a:rPr>
                <a:t>Rasters</a:t>
              </a:r>
              <a:endParaRPr lang="en-US" sz="700" b="1" dirty="0">
                <a:solidFill>
                  <a:prstClr val="white">
                    <a:lumMod val="95000"/>
                  </a:prstClr>
                </a:solidFill>
              </a:endParaRPr>
            </a:p>
            <a:p>
              <a:pPr marL="79068" indent="-79068">
                <a:buFont typeface="Arial" panose="020B0604020202020204" pitchFamily="34" charset="0"/>
                <a:buChar char="•"/>
              </a:pPr>
              <a:r>
                <a:rPr lang="en-US" sz="700" b="1" dirty="0">
                  <a:solidFill>
                    <a:prstClr val="white">
                      <a:lumMod val="95000"/>
                    </a:prstClr>
                  </a:solidFill>
                </a:rPr>
                <a:t>CI/KR Data</a:t>
              </a:r>
            </a:p>
            <a:p>
              <a:pPr marL="73726" indent="-73726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18" name="Rounded Rectangle 117"/>
          <p:cNvSpPr/>
          <p:nvPr/>
        </p:nvSpPr>
        <p:spPr>
          <a:xfrm>
            <a:off x="7855475" y="1477823"/>
            <a:ext cx="1145033" cy="3213950"/>
          </a:xfrm>
          <a:prstGeom prst="roundRect">
            <a:avLst>
              <a:gd name="adj" fmla="val 7277"/>
            </a:avLst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45" tIns="30773" rIns="61545" bIns="30773" rtlCol="0" anchor="ctr"/>
          <a:lstStyle/>
          <a:p>
            <a:pPr algn="ctr"/>
            <a:endParaRPr lang="en-US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7908243" y="1844895"/>
            <a:ext cx="1039496" cy="1675313"/>
            <a:chOff x="10434465" y="6121225"/>
            <a:chExt cx="2795881" cy="3304069"/>
          </a:xfrm>
        </p:grpSpPr>
        <p:sp>
          <p:nvSpPr>
            <p:cNvPr id="141" name="Rounded Rectangle 140"/>
            <p:cNvSpPr/>
            <p:nvPr/>
          </p:nvSpPr>
          <p:spPr>
            <a:xfrm>
              <a:off x="10435869" y="6121225"/>
              <a:ext cx="2794477" cy="2490764"/>
            </a:xfrm>
            <a:prstGeom prst="roundRect">
              <a:avLst>
                <a:gd name="adj" fmla="val 7311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434465" y="6149623"/>
              <a:ext cx="2748686" cy="728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EFFICIENT RESPONSE</a:t>
              </a:r>
            </a:p>
          </p:txBody>
        </p:sp>
        <p:pic>
          <p:nvPicPr>
            <p:cNvPr id="143" name="Picture 2" descr="P:\NCFMP\SpecialAssignments\20130222_FIMAN\Animation\Time6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04" t="6619"/>
            <a:stretch/>
          </p:blipFill>
          <p:spPr bwMode="auto">
            <a:xfrm>
              <a:off x="10570616" y="6558116"/>
              <a:ext cx="1106941" cy="1900262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4" name="TextBox 143"/>
            <p:cNvSpPr txBox="1"/>
            <p:nvPr/>
          </p:nvSpPr>
          <p:spPr>
            <a:xfrm>
              <a:off x="11654033" y="6572394"/>
              <a:ext cx="1576313" cy="2852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CI/KR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Financial Consequences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Receptors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Population / Demographic Impacts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Mitigation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endParaRPr lang="en-US" sz="800" i="1" dirty="0">
                <a:solidFill>
                  <a:srgbClr val="EEECE1">
                    <a:lumMod val="25000"/>
                  </a:srgbClr>
                </a:solidFill>
              </a:endParaRPr>
            </a:p>
            <a:p>
              <a:pPr marL="115397" indent="-115397">
                <a:buFont typeface="Arial" panose="020B0604020202020204" pitchFamily="34" charset="0"/>
                <a:buChar char="•"/>
              </a:pPr>
              <a:endParaRPr lang="en-US" sz="800" i="1" dirty="0">
                <a:solidFill>
                  <a:srgbClr val="EEECE1">
                    <a:lumMod val="25000"/>
                  </a:srgbClr>
                </a:solidFill>
              </a:endParaRPr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7855475" y="1530635"/>
            <a:ext cx="1187724" cy="255708"/>
          </a:xfrm>
          <a:prstGeom prst="rect">
            <a:avLst/>
          </a:prstGeom>
          <a:noFill/>
        </p:spPr>
        <p:txBody>
          <a:bodyPr wrap="square" lIns="61545" tIns="30773" rIns="61545" bIns="30773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END VISION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014101" y="732466"/>
            <a:ext cx="1101779" cy="3670023"/>
            <a:chOff x="6507677" y="1119731"/>
            <a:chExt cx="2370068" cy="5806499"/>
          </a:xfrm>
        </p:grpSpPr>
        <p:sp>
          <p:nvSpPr>
            <p:cNvPr id="85" name="Rounded Rectangle 84"/>
            <p:cNvSpPr/>
            <p:nvPr/>
          </p:nvSpPr>
          <p:spPr>
            <a:xfrm>
              <a:off x="6562056" y="1126267"/>
              <a:ext cx="2315689" cy="5799963"/>
            </a:xfrm>
            <a:prstGeom prst="roundRect">
              <a:avLst>
                <a:gd name="adj" fmla="val 7277"/>
              </a:avLst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9933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507677" y="1119731"/>
              <a:ext cx="2315690" cy="584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IMPACT / RISK ASSESSMENT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692743" y="1625165"/>
              <a:ext cx="2006220" cy="5034553"/>
              <a:chOff x="6609616" y="1730802"/>
              <a:chExt cx="2006220" cy="5034553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609616" y="1730802"/>
                <a:ext cx="2006220" cy="5034553"/>
              </a:xfrm>
              <a:prstGeom prst="rect">
                <a:avLst/>
              </a:prstGeom>
              <a:solidFill>
                <a:srgbClr val="3366FF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852062" y="1853581"/>
                <a:ext cx="1403205" cy="65283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prstClr val="white"/>
                    </a:solidFill>
                  </a:rPr>
                  <a:t>LAND</a:t>
                </a: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6863937" y="2594237"/>
                <a:ext cx="1401125" cy="65283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prstClr val="white"/>
                    </a:solidFill>
                  </a:rPr>
                  <a:t>ECOLOGICAL</a:t>
                </a: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6873837" y="3316637"/>
                <a:ext cx="1447259" cy="65283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prstClr val="white"/>
                    </a:solidFill>
                  </a:rPr>
                  <a:t>AGRICULTURE</a:t>
                </a: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6883737" y="4050912"/>
                <a:ext cx="1381324" cy="65283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prstClr val="white"/>
                    </a:solidFill>
                  </a:rPr>
                  <a:t>STRUCTURES</a:t>
                </a: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6883737" y="4784530"/>
                <a:ext cx="1381324" cy="65283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prstClr val="white"/>
                    </a:solidFill>
                  </a:rPr>
                  <a:t>CI/KR</a:t>
                </a: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6883736" y="5508316"/>
                <a:ext cx="1381325" cy="65283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b="1" dirty="0">
                    <a:solidFill>
                      <a:prstClr val="white"/>
                    </a:solidFill>
                  </a:rPr>
                  <a:t>SOCIETAL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982977" y="6225212"/>
                <a:ext cx="1493789" cy="365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white"/>
                    </a:solidFill>
                  </a:rPr>
                  <a:t>Economics</a:t>
                </a:r>
              </a:p>
            </p:txBody>
          </p:sp>
        </p:grpSp>
      </p:grpSp>
      <p:cxnSp>
        <p:nvCxnSpPr>
          <p:cNvPr id="26" name="Straight Connector 25"/>
          <p:cNvCxnSpPr/>
          <p:nvPr/>
        </p:nvCxnSpPr>
        <p:spPr>
          <a:xfrm>
            <a:off x="3675856" y="2537249"/>
            <a:ext cx="229616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905472" y="1279759"/>
            <a:ext cx="0" cy="284647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905472" y="1279759"/>
            <a:ext cx="307366" cy="90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>
            <a:off x="3906528" y="1772892"/>
            <a:ext cx="30631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>
          <a:xfrm>
            <a:off x="3906528" y="2208271"/>
            <a:ext cx="30631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>
            <a:off x="3906528" y="2702997"/>
            <a:ext cx="30631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>
            <a:off x="3906528" y="3150377"/>
            <a:ext cx="30631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>
            <a:off x="3905472" y="3607849"/>
            <a:ext cx="307366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906528" y="4126235"/>
            <a:ext cx="10405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947066" y="2496358"/>
            <a:ext cx="2112" cy="162987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56" idx="3"/>
          </p:cNvCxnSpPr>
          <p:nvPr/>
        </p:nvCxnSpPr>
        <p:spPr>
          <a:xfrm>
            <a:off x="4869702" y="3645835"/>
            <a:ext cx="773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4863184" y="3150377"/>
            <a:ext cx="773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4870759" y="2681960"/>
            <a:ext cx="773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4864414" y="2233394"/>
            <a:ext cx="773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4871814" y="1764697"/>
            <a:ext cx="773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4863354" y="1291688"/>
            <a:ext cx="773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940718" y="1291688"/>
            <a:ext cx="8461" cy="122182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5367389" y="1477823"/>
            <a:ext cx="1025628" cy="1932282"/>
            <a:chOff x="8101696" y="1687843"/>
            <a:chExt cx="1725614" cy="3056058"/>
          </a:xfrm>
        </p:grpSpPr>
        <p:sp>
          <p:nvSpPr>
            <p:cNvPr id="149" name="Rounded Rectangle 148"/>
            <p:cNvSpPr/>
            <p:nvPr/>
          </p:nvSpPr>
          <p:spPr>
            <a:xfrm>
              <a:off x="8101697" y="1687843"/>
              <a:ext cx="1639297" cy="3056058"/>
            </a:xfrm>
            <a:prstGeom prst="roundRect">
              <a:avLst>
                <a:gd name="adj" fmla="val 7277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9933"/>
                </a:solidFill>
              </a:endParaRPr>
            </a:p>
          </p:txBody>
        </p:sp>
        <p:pic>
          <p:nvPicPr>
            <p:cNvPr id="146" name="Picture 23" descr="j031822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2234" y="2438804"/>
              <a:ext cx="1144537" cy="1719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" name="Text Box 26"/>
            <p:cNvSpPr txBox="1">
              <a:spLocks noChangeArrowheads="1"/>
            </p:cNvSpPr>
            <p:nvPr/>
          </p:nvSpPr>
          <p:spPr bwMode="auto">
            <a:xfrm>
              <a:off x="8101698" y="4327893"/>
              <a:ext cx="1725612" cy="340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If x + y, then …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101696" y="1700723"/>
              <a:ext cx="1639297" cy="584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RESPONSE MANAGEMENT</a:t>
              </a: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7901292" y="3271327"/>
            <a:ext cx="1039496" cy="1675313"/>
            <a:chOff x="10434465" y="6121225"/>
            <a:chExt cx="2795881" cy="3304069"/>
          </a:xfrm>
        </p:grpSpPr>
        <p:sp>
          <p:nvSpPr>
            <p:cNvPr id="168" name="Rounded Rectangle 167"/>
            <p:cNvSpPr/>
            <p:nvPr/>
          </p:nvSpPr>
          <p:spPr>
            <a:xfrm>
              <a:off x="10435869" y="6121225"/>
              <a:ext cx="2794477" cy="2490764"/>
            </a:xfrm>
            <a:prstGeom prst="roundRect">
              <a:avLst>
                <a:gd name="adj" fmla="val 7311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10434465" y="6149623"/>
              <a:ext cx="2748686" cy="728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PUBLIC AWARENESS</a:t>
              </a:r>
            </a:p>
          </p:txBody>
        </p:sp>
        <p:pic>
          <p:nvPicPr>
            <p:cNvPr id="170" name="Picture 2" descr="P:\NCFMP\SpecialAssignments\20130222_FIMAN\Animation\Time6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04" t="6619"/>
            <a:stretch/>
          </p:blipFill>
          <p:spPr bwMode="auto">
            <a:xfrm>
              <a:off x="10570616" y="6558116"/>
              <a:ext cx="1106941" cy="1900262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1" name="TextBox 170"/>
            <p:cNvSpPr txBox="1"/>
            <p:nvPr/>
          </p:nvSpPr>
          <p:spPr>
            <a:xfrm>
              <a:off x="11654033" y="6572394"/>
              <a:ext cx="1576313" cy="2852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CI/KR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Financial Consequences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Receptors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Population / Demographic Impacts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Mitigation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endParaRPr lang="en-US" sz="800" i="1" dirty="0">
                <a:solidFill>
                  <a:srgbClr val="EEECE1">
                    <a:lumMod val="25000"/>
                  </a:srgbClr>
                </a:solidFill>
              </a:endParaRPr>
            </a:p>
            <a:p>
              <a:pPr marL="115397" indent="-115397">
                <a:buFont typeface="Arial" panose="020B0604020202020204" pitchFamily="34" charset="0"/>
                <a:buChar char="•"/>
              </a:pPr>
              <a:endParaRPr lang="en-US" sz="800" i="1" dirty="0">
                <a:solidFill>
                  <a:srgbClr val="EEECE1">
                    <a:lumMod val="25000"/>
                  </a:srgbClr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576829" y="1477823"/>
            <a:ext cx="1024027" cy="1200620"/>
            <a:chOff x="1823123" y="5975091"/>
            <a:chExt cx="2754272" cy="2395401"/>
          </a:xfrm>
        </p:grpSpPr>
        <p:sp>
          <p:nvSpPr>
            <p:cNvPr id="120" name="Rounded Rectangle 119"/>
            <p:cNvSpPr/>
            <p:nvPr/>
          </p:nvSpPr>
          <p:spPr>
            <a:xfrm>
              <a:off x="1823123" y="5975091"/>
              <a:ext cx="2754272" cy="2395401"/>
            </a:xfrm>
            <a:prstGeom prst="roundRect">
              <a:avLst>
                <a:gd name="adj" fmla="val 7311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871857" y="6033654"/>
              <a:ext cx="2704107" cy="460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ALERTS</a:t>
              </a: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1954769" y="6497877"/>
              <a:ext cx="1376163" cy="1510567"/>
              <a:chOff x="3755154" y="7044106"/>
              <a:chExt cx="1131205" cy="1077607"/>
            </a:xfrm>
          </p:grpSpPr>
          <p:pic>
            <p:nvPicPr>
              <p:cNvPr id="125" name="Picture 124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05" b="7626"/>
              <a:stretch/>
            </p:blipFill>
            <p:spPr>
              <a:xfrm>
                <a:off x="3755154" y="7044106"/>
                <a:ext cx="1131205" cy="1077607"/>
              </a:xfrm>
              <a:prstGeom prst="rect">
                <a:avLst/>
              </a:prstGeom>
            </p:spPr>
          </p:pic>
          <p:pic>
            <p:nvPicPr>
              <p:cNvPr id="126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5823" y="7178008"/>
                <a:ext cx="390403" cy="700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3" name="TextBox 122"/>
            <p:cNvSpPr txBox="1"/>
            <p:nvPr/>
          </p:nvSpPr>
          <p:spPr>
            <a:xfrm>
              <a:off x="3063852" y="6469714"/>
              <a:ext cx="1400094" cy="166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EMS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NWS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TV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Radio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SMS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Google Public Alerts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5356520" y="3511948"/>
            <a:ext cx="1029879" cy="1350645"/>
            <a:chOff x="1386759" y="6288037"/>
            <a:chExt cx="2770012" cy="2510636"/>
          </a:xfrm>
        </p:grpSpPr>
        <p:sp>
          <p:nvSpPr>
            <p:cNvPr id="128" name="Rounded Rectangle 127"/>
            <p:cNvSpPr/>
            <p:nvPr/>
          </p:nvSpPr>
          <p:spPr>
            <a:xfrm>
              <a:off x="1386759" y="6288037"/>
              <a:ext cx="2768583" cy="2186840"/>
            </a:xfrm>
            <a:prstGeom prst="roundRect">
              <a:avLst>
                <a:gd name="adj" fmla="val 7311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433034" y="6294058"/>
              <a:ext cx="2723737" cy="42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DISSEMINATION</a:t>
              </a:r>
            </a:p>
          </p:txBody>
        </p:sp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9171"/>
            <a:stretch/>
          </p:blipFill>
          <p:spPr>
            <a:xfrm>
              <a:off x="1573197" y="6725056"/>
              <a:ext cx="1018958" cy="1353124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sp>
          <p:nvSpPr>
            <p:cNvPr id="135" name="TextBox 134"/>
            <p:cNvSpPr txBox="1"/>
            <p:nvPr/>
          </p:nvSpPr>
          <p:spPr>
            <a:xfrm>
              <a:off x="2655146" y="6624662"/>
              <a:ext cx="1438252" cy="2174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Current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Future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Elevation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Depth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Velocity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Road Impacts</a:t>
              </a:r>
            </a:p>
            <a:p>
              <a:pPr marL="75863" indent="-75863">
                <a:buFont typeface="Arial" panose="020B0604020202020204" pitchFamily="34" charset="0"/>
                <a:buChar char="•"/>
              </a:pPr>
              <a:r>
                <a:rPr lang="en-US" sz="600" i="1" dirty="0">
                  <a:solidFill>
                    <a:srgbClr val="EEECE1">
                      <a:lumMod val="25000"/>
                    </a:srgbClr>
                  </a:solidFill>
                </a:rPr>
                <a:t>Building Impacts</a:t>
              </a:r>
            </a:p>
            <a:p>
              <a:pPr marL="115397" indent="-115397">
                <a:buFont typeface="Arial" panose="020B0604020202020204" pitchFamily="34" charset="0"/>
                <a:buChar char="•"/>
              </a:pPr>
              <a:endParaRPr lang="en-US" sz="1000" i="1" dirty="0">
                <a:solidFill>
                  <a:srgbClr val="EEECE1">
                    <a:lumMod val="25000"/>
                  </a:srgbClr>
                </a:solidFill>
              </a:endParaRPr>
            </a:p>
          </p:txBody>
        </p:sp>
      </p:grpSp>
      <p:cxnSp>
        <p:nvCxnSpPr>
          <p:cNvPr id="182" name="Straight Connector 181"/>
          <p:cNvCxnSpPr/>
          <p:nvPr/>
        </p:nvCxnSpPr>
        <p:spPr>
          <a:xfrm>
            <a:off x="4949179" y="2511119"/>
            <a:ext cx="402441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5205803" y="2511120"/>
            <a:ext cx="0" cy="144927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5209670" y="3951395"/>
            <a:ext cx="139482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7609938" y="2135688"/>
            <a:ext cx="23259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6394954" y="3960327"/>
            <a:ext cx="142547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1247672" y="3107827"/>
            <a:ext cx="270188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Elbow Connector 114"/>
          <p:cNvCxnSpPr>
            <a:stCxn id="209" idx="1"/>
          </p:cNvCxnSpPr>
          <p:nvPr/>
        </p:nvCxnSpPr>
        <p:spPr>
          <a:xfrm rot="5400000" flipH="1" flipV="1">
            <a:off x="4308889" y="4605816"/>
            <a:ext cx="621342" cy="275074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Elbow Connector 202"/>
          <p:cNvCxnSpPr>
            <a:endCxn id="192" idx="2"/>
          </p:cNvCxnSpPr>
          <p:nvPr/>
        </p:nvCxnSpPr>
        <p:spPr>
          <a:xfrm rot="10800000">
            <a:off x="2512716" y="5640348"/>
            <a:ext cx="1257505" cy="453703"/>
          </a:xfrm>
          <a:prstGeom prst="bentConnector2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44"/>
          <p:cNvSpPr txBox="1"/>
          <p:nvPr/>
        </p:nvSpPr>
        <p:spPr>
          <a:xfrm>
            <a:off x="-12256" y="-42016"/>
            <a:ext cx="9146804" cy="569978"/>
          </a:xfrm>
          <a:prstGeom prst="rect">
            <a:avLst/>
          </a:prstGeom>
          <a:noFill/>
        </p:spPr>
        <p:txBody>
          <a:bodyPr wrap="square" lIns="61545" tIns="30773" rIns="61545" bIns="30773" rtlCol="0">
            <a:spAutoFit/>
          </a:bodyPr>
          <a:lstStyle/>
          <a:p>
            <a:pPr algn="ctr"/>
            <a:r>
              <a:rPr lang="en-US" sz="1900" b="1" dirty="0">
                <a:solidFill>
                  <a:prstClr val="black"/>
                </a:solidFill>
              </a:rPr>
              <a:t>NATIONAL FLOOD INUNDATION AND WARNING SYSTEM</a:t>
            </a:r>
          </a:p>
          <a:p>
            <a:pPr algn="ctr"/>
            <a:r>
              <a:rPr lang="en-US" sz="1400" i="1" dirty="0">
                <a:solidFill>
                  <a:prstClr val="black"/>
                </a:solidFill>
              </a:rPr>
              <a:t>CONCEPTUAL FRAMEWORK</a:t>
            </a:r>
            <a:endParaRPr lang="en-US" sz="1900" i="1" dirty="0">
              <a:solidFill>
                <a:prstClr val="black"/>
              </a:solidFill>
            </a:endParaRPr>
          </a:p>
        </p:txBody>
      </p:sp>
      <p:cxnSp>
        <p:nvCxnSpPr>
          <p:cNvPr id="181" name="Elbow Connector 180"/>
          <p:cNvCxnSpPr>
            <a:stCxn id="172" idx="3"/>
          </p:cNvCxnSpPr>
          <p:nvPr/>
        </p:nvCxnSpPr>
        <p:spPr>
          <a:xfrm flipV="1">
            <a:off x="3391091" y="2735250"/>
            <a:ext cx="288090" cy="2108961"/>
          </a:xfrm>
          <a:prstGeom prst="bentConnector2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Elbow Connector 189"/>
          <p:cNvCxnSpPr>
            <a:stCxn id="174" idx="3"/>
          </p:cNvCxnSpPr>
          <p:nvPr/>
        </p:nvCxnSpPr>
        <p:spPr>
          <a:xfrm>
            <a:off x="3381991" y="1724189"/>
            <a:ext cx="300883" cy="1025055"/>
          </a:xfrm>
          <a:prstGeom prst="bentConnector2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>
            <a:off x="1556685" y="724160"/>
            <a:ext cx="1912059" cy="4916187"/>
            <a:chOff x="2646364" y="799055"/>
            <a:chExt cx="3250501" cy="7210408"/>
          </a:xfrm>
        </p:grpSpPr>
        <p:sp>
          <p:nvSpPr>
            <p:cNvPr id="192" name="Rounded Rectangle 191"/>
            <p:cNvSpPr/>
            <p:nvPr/>
          </p:nvSpPr>
          <p:spPr>
            <a:xfrm>
              <a:off x="2646364" y="799055"/>
              <a:ext cx="3250501" cy="7210408"/>
            </a:xfrm>
            <a:prstGeom prst="roundRect">
              <a:avLst>
                <a:gd name="adj" fmla="val 7277"/>
              </a:avLst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81BD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172" name="Rounded Rectangle 171"/>
            <p:cNvSpPr/>
            <p:nvPr/>
          </p:nvSpPr>
          <p:spPr>
            <a:xfrm>
              <a:off x="2799233" y="5964285"/>
              <a:ext cx="2965621" cy="1755024"/>
            </a:xfrm>
            <a:prstGeom prst="roundRect">
              <a:avLst>
                <a:gd name="adj" fmla="val 7277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81BD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646364" y="839052"/>
              <a:ext cx="3250501" cy="428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prstClr val="black"/>
                  </a:solidFill>
                </a:rPr>
                <a:t>HAZARD IDENTIFICATION</a:t>
              </a: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2783765" y="3468955"/>
              <a:ext cx="2965621" cy="2158717"/>
            </a:xfrm>
            <a:prstGeom prst="roundRect">
              <a:avLst>
                <a:gd name="adj" fmla="val 7277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81BD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747856" y="3425034"/>
              <a:ext cx="2996263" cy="744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Current and Predictive Modeling of Discharge and Surge Elevations</a:t>
              </a:r>
            </a:p>
          </p:txBody>
        </p:sp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981" y="6442571"/>
              <a:ext cx="2898124" cy="1314664"/>
            </a:xfrm>
            <a:prstGeom prst="rect">
              <a:avLst/>
            </a:prstGeom>
          </p:spPr>
        </p:pic>
        <p:sp>
          <p:nvSpPr>
            <p:cNvPr id="138" name="TextBox 137"/>
            <p:cNvSpPr txBox="1"/>
            <p:nvPr/>
          </p:nvSpPr>
          <p:spPr>
            <a:xfrm>
              <a:off x="2828482" y="5996978"/>
              <a:ext cx="2926556" cy="54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North Carolina</a:t>
              </a:r>
            </a:p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“NEXFIM-NC”  Solution</a:t>
              </a: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783740" y="1399187"/>
              <a:ext cx="1371120" cy="1733155"/>
            </a:xfrm>
            <a:prstGeom prst="roundRect">
              <a:avLst>
                <a:gd name="adj" fmla="val 7277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81BD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174" name="Rounded Rectangle 173"/>
            <p:cNvSpPr/>
            <p:nvPr/>
          </p:nvSpPr>
          <p:spPr>
            <a:xfrm>
              <a:off x="4369248" y="1399187"/>
              <a:ext cx="1380137" cy="1733155"/>
            </a:xfrm>
            <a:prstGeom prst="roundRect">
              <a:avLst>
                <a:gd name="adj" fmla="val 7277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81BD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2796624" y="1386550"/>
              <a:ext cx="1358768" cy="744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1) REAL-TIME</a:t>
              </a:r>
            </a:p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MODELING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4364072" y="1401752"/>
              <a:ext cx="1358768" cy="744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2) REAL-TIME</a:t>
              </a:r>
            </a:p>
            <a:p>
              <a:pPr algn="ctr"/>
              <a:r>
                <a:rPr lang="en-US" sz="900" b="1" dirty="0">
                  <a:solidFill>
                    <a:prstClr val="black"/>
                  </a:solidFill>
                </a:rPr>
                <a:t>MAPPING</a:t>
              </a:r>
            </a:p>
          </p:txBody>
        </p:sp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814" y="2082259"/>
              <a:ext cx="996675" cy="1007494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4" r="18246" b="13614"/>
            <a:stretch/>
          </p:blipFill>
          <p:spPr>
            <a:xfrm>
              <a:off x="4534643" y="1954463"/>
              <a:ext cx="1048537" cy="976627"/>
            </a:xfrm>
            <a:prstGeom prst="rect">
              <a:avLst/>
            </a:prstGeom>
          </p:spPr>
        </p:pic>
        <p:cxnSp>
          <p:nvCxnSpPr>
            <p:cNvPr id="178" name="Straight Connector 177"/>
            <p:cNvCxnSpPr/>
            <p:nvPr/>
          </p:nvCxnSpPr>
          <p:spPr>
            <a:xfrm flipV="1">
              <a:off x="3469300" y="3115869"/>
              <a:ext cx="0" cy="298687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4129808" y="2265765"/>
              <a:ext cx="277018" cy="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4253721" y="5665610"/>
              <a:ext cx="1" cy="282269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708" y="4095594"/>
              <a:ext cx="1592103" cy="1470042"/>
            </a:xfrm>
            <a:prstGeom prst="rect">
              <a:avLst/>
            </a:prstGeom>
          </p:spPr>
        </p:pic>
      </p:grpSp>
      <p:cxnSp>
        <p:nvCxnSpPr>
          <p:cNvPr id="193" name="Straight Connector 192"/>
          <p:cNvCxnSpPr/>
          <p:nvPr/>
        </p:nvCxnSpPr>
        <p:spPr>
          <a:xfrm>
            <a:off x="6336461" y="2137111"/>
            <a:ext cx="232596" cy="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2524525" y="4006858"/>
            <a:ext cx="580287" cy="211596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</a:rPr>
              <a:t>Option 2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2075811" y="2317347"/>
            <a:ext cx="580287" cy="211596"/>
          </a:xfrm>
          <a:prstGeom prst="rect">
            <a:avLst/>
          </a:prstGeom>
          <a:noFill/>
        </p:spPr>
        <p:txBody>
          <a:bodyPr wrap="none" lIns="57150" tIns="28575" rIns="57150" bIns="28575" rtlCol="0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</a:rPr>
              <a:t>Option 1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7860" y="1101797"/>
            <a:ext cx="926488" cy="13038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2766" y="4138493"/>
            <a:ext cx="2300108" cy="13580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35136" y="5116247"/>
            <a:ext cx="2004936" cy="17417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dirty="0" smtClean="0"/>
              <a:t>Flood Alert and Mapping Network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/>
              <a:t>How it works</a:t>
            </a:r>
          </a:p>
        </p:txBody>
      </p:sp>
      <p:sp>
        <p:nvSpPr>
          <p:cNvPr id="52227" name="Freeform 3"/>
          <p:cNvSpPr>
            <a:spLocks/>
          </p:cNvSpPr>
          <p:nvPr/>
        </p:nvSpPr>
        <p:spPr bwMode="auto">
          <a:xfrm>
            <a:off x="533400" y="2438400"/>
            <a:ext cx="8153400" cy="3251200"/>
          </a:xfrm>
          <a:custGeom>
            <a:avLst/>
            <a:gdLst>
              <a:gd name="T0" fmla="*/ 0 w 5136"/>
              <a:gd name="T1" fmla="*/ 0 h 1152"/>
              <a:gd name="T2" fmla="*/ 2147483647 w 5136"/>
              <a:gd name="T3" fmla="*/ 2147483647 h 1152"/>
              <a:gd name="T4" fmla="*/ 2147483647 w 5136"/>
              <a:gd name="T5" fmla="*/ 2147483647 h 1152"/>
              <a:gd name="T6" fmla="*/ 2147483647 w 5136"/>
              <a:gd name="T7" fmla="*/ 2147483647 h 1152"/>
              <a:gd name="T8" fmla="*/ 2147483647 w 5136"/>
              <a:gd name="T9" fmla="*/ 2147483647 h 1152"/>
              <a:gd name="T10" fmla="*/ 2147483647 w 5136"/>
              <a:gd name="T11" fmla="*/ 2147483647 h 1152"/>
              <a:gd name="T12" fmla="*/ 2147483647 w 5136"/>
              <a:gd name="T13" fmla="*/ 2147483647 h 1152"/>
              <a:gd name="T14" fmla="*/ 2147483647 w 5136"/>
              <a:gd name="T15" fmla="*/ 2147483647 h 1152"/>
              <a:gd name="T16" fmla="*/ 2147483647 w 5136"/>
              <a:gd name="T17" fmla="*/ 2147483647 h 1152"/>
              <a:gd name="T18" fmla="*/ 2147483647 w 5136"/>
              <a:gd name="T19" fmla="*/ 2147483647 h 1152"/>
              <a:gd name="T20" fmla="*/ 2147483647 w 5136"/>
              <a:gd name="T21" fmla="*/ 2147483647 h 1152"/>
              <a:gd name="T22" fmla="*/ 2147483647 w 5136"/>
              <a:gd name="T23" fmla="*/ 2147483647 h 1152"/>
              <a:gd name="T24" fmla="*/ 2147483647 w 5136"/>
              <a:gd name="T25" fmla="*/ 2147483647 h 1152"/>
              <a:gd name="T26" fmla="*/ 2147483647 w 5136"/>
              <a:gd name="T27" fmla="*/ 2147483647 h 1152"/>
              <a:gd name="T28" fmla="*/ 2147483647 w 5136"/>
              <a:gd name="T29" fmla="*/ 2147483647 h 1152"/>
              <a:gd name="T30" fmla="*/ 0 w 5136"/>
              <a:gd name="T31" fmla="*/ 2147483647 h 1152"/>
              <a:gd name="T32" fmla="*/ 0 w 5136"/>
              <a:gd name="T33" fmla="*/ 0 h 115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136"/>
              <a:gd name="T52" fmla="*/ 0 h 1152"/>
              <a:gd name="T53" fmla="*/ 5136 w 5136"/>
              <a:gd name="T54" fmla="*/ 1152 h 115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136" h="1152">
                <a:moveTo>
                  <a:pt x="0" y="0"/>
                </a:moveTo>
                <a:lnTo>
                  <a:pt x="336" y="96"/>
                </a:lnTo>
                <a:lnTo>
                  <a:pt x="672" y="240"/>
                </a:lnTo>
                <a:lnTo>
                  <a:pt x="1056" y="336"/>
                </a:lnTo>
                <a:lnTo>
                  <a:pt x="1632" y="432"/>
                </a:lnTo>
                <a:lnTo>
                  <a:pt x="2160" y="528"/>
                </a:lnTo>
                <a:lnTo>
                  <a:pt x="2784" y="672"/>
                </a:lnTo>
                <a:lnTo>
                  <a:pt x="3456" y="768"/>
                </a:lnTo>
                <a:lnTo>
                  <a:pt x="4080" y="864"/>
                </a:lnTo>
                <a:lnTo>
                  <a:pt x="4704" y="912"/>
                </a:lnTo>
                <a:lnTo>
                  <a:pt x="5136" y="912"/>
                </a:lnTo>
                <a:lnTo>
                  <a:pt x="5136" y="1152"/>
                </a:lnTo>
                <a:lnTo>
                  <a:pt x="2832" y="1008"/>
                </a:lnTo>
                <a:lnTo>
                  <a:pt x="1104" y="672"/>
                </a:lnTo>
                <a:lnTo>
                  <a:pt x="96" y="336"/>
                </a:lnTo>
                <a:lnTo>
                  <a:pt x="0" y="240"/>
                </a:lnTo>
                <a:lnTo>
                  <a:pt x="0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2228" name="Freeform 4"/>
          <p:cNvSpPr>
            <a:spLocks/>
          </p:cNvSpPr>
          <p:nvPr/>
        </p:nvSpPr>
        <p:spPr bwMode="auto">
          <a:xfrm>
            <a:off x="533400" y="2743200"/>
            <a:ext cx="8153400" cy="3657600"/>
          </a:xfrm>
          <a:custGeom>
            <a:avLst/>
            <a:gdLst>
              <a:gd name="T0" fmla="*/ 0 w 5136"/>
              <a:gd name="T1" fmla="*/ 0 h 2172"/>
              <a:gd name="T2" fmla="*/ 2147483647 w 5136"/>
              <a:gd name="T3" fmla="*/ 2147483647 h 2172"/>
              <a:gd name="T4" fmla="*/ 2147483647 w 5136"/>
              <a:gd name="T5" fmla="*/ 2147483647 h 2172"/>
              <a:gd name="T6" fmla="*/ 2147483647 w 5136"/>
              <a:gd name="T7" fmla="*/ 2147483647 h 2172"/>
              <a:gd name="T8" fmla="*/ 2147483647 w 5136"/>
              <a:gd name="T9" fmla="*/ 2147483647 h 2172"/>
              <a:gd name="T10" fmla="*/ 2147483647 w 5136"/>
              <a:gd name="T11" fmla="*/ 2147483647 h 2172"/>
              <a:gd name="T12" fmla="*/ 2147483647 w 5136"/>
              <a:gd name="T13" fmla="*/ 2147483647 h 2172"/>
              <a:gd name="T14" fmla="*/ 2147483647 w 5136"/>
              <a:gd name="T15" fmla="*/ 2147483647 h 2172"/>
              <a:gd name="T16" fmla="*/ 2147483647 w 5136"/>
              <a:gd name="T17" fmla="*/ 2147483647 h 2172"/>
              <a:gd name="T18" fmla="*/ 2147483647 w 5136"/>
              <a:gd name="T19" fmla="*/ 2147483647 h 2172"/>
              <a:gd name="T20" fmla="*/ 2147483647 w 5136"/>
              <a:gd name="T21" fmla="*/ 2147483647 h 2172"/>
              <a:gd name="T22" fmla="*/ 2147483647 w 5136"/>
              <a:gd name="T23" fmla="*/ 2147483647 h 2172"/>
              <a:gd name="T24" fmla="*/ 2147483647 w 5136"/>
              <a:gd name="T25" fmla="*/ 2147483647 h 2172"/>
              <a:gd name="T26" fmla="*/ 2147483647 w 5136"/>
              <a:gd name="T27" fmla="*/ 2147483647 h 2172"/>
              <a:gd name="T28" fmla="*/ 2147483647 w 5136"/>
              <a:gd name="T29" fmla="*/ 2147483647 h 2172"/>
              <a:gd name="T30" fmla="*/ 2147483647 w 5136"/>
              <a:gd name="T31" fmla="*/ 2147483647 h 2172"/>
              <a:gd name="T32" fmla="*/ 2147483647 w 5136"/>
              <a:gd name="T33" fmla="*/ 2147483647 h 2172"/>
              <a:gd name="T34" fmla="*/ 2147483647 w 5136"/>
              <a:gd name="T35" fmla="*/ 2147483647 h 2172"/>
              <a:gd name="T36" fmla="*/ 2147483647 w 5136"/>
              <a:gd name="T37" fmla="*/ 2147483647 h 2172"/>
              <a:gd name="T38" fmla="*/ 0 w 5136"/>
              <a:gd name="T39" fmla="*/ 2147483647 h 2172"/>
              <a:gd name="T40" fmla="*/ 0 w 5136"/>
              <a:gd name="T41" fmla="*/ 0 h 217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136"/>
              <a:gd name="T64" fmla="*/ 0 h 2172"/>
              <a:gd name="T65" fmla="*/ 5136 w 5136"/>
              <a:gd name="T66" fmla="*/ 2172 h 217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136" h="2172">
                <a:moveTo>
                  <a:pt x="0" y="0"/>
                </a:moveTo>
                <a:lnTo>
                  <a:pt x="192" y="108"/>
                </a:lnTo>
                <a:lnTo>
                  <a:pt x="336" y="252"/>
                </a:lnTo>
                <a:lnTo>
                  <a:pt x="576" y="348"/>
                </a:lnTo>
                <a:lnTo>
                  <a:pt x="864" y="492"/>
                </a:lnTo>
                <a:lnTo>
                  <a:pt x="1296" y="588"/>
                </a:lnTo>
                <a:cubicBezTo>
                  <a:pt x="1376" y="620"/>
                  <a:pt x="1455" y="655"/>
                  <a:pt x="1536" y="684"/>
                </a:cubicBezTo>
                <a:cubicBezTo>
                  <a:pt x="1569" y="696"/>
                  <a:pt x="1605" y="693"/>
                  <a:pt x="1638" y="702"/>
                </a:cubicBezTo>
                <a:cubicBezTo>
                  <a:pt x="1697" y="718"/>
                  <a:pt x="1768" y="756"/>
                  <a:pt x="1827" y="756"/>
                </a:cubicBezTo>
                <a:lnTo>
                  <a:pt x="2016" y="828"/>
                </a:lnTo>
                <a:lnTo>
                  <a:pt x="2352" y="924"/>
                </a:lnTo>
                <a:lnTo>
                  <a:pt x="2880" y="1068"/>
                </a:lnTo>
                <a:lnTo>
                  <a:pt x="3216" y="1164"/>
                </a:lnTo>
                <a:lnTo>
                  <a:pt x="3504" y="1260"/>
                </a:lnTo>
                <a:lnTo>
                  <a:pt x="3936" y="1308"/>
                </a:lnTo>
                <a:lnTo>
                  <a:pt x="4416" y="1404"/>
                </a:lnTo>
                <a:lnTo>
                  <a:pt x="4944" y="1452"/>
                </a:lnTo>
                <a:lnTo>
                  <a:pt x="5136" y="1452"/>
                </a:lnTo>
                <a:lnTo>
                  <a:pt x="5136" y="2172"/>
                </a:lnTo>
                <a:lnTo>
                  <a:pt x="0" y="2172"/>
                </a:lnTo>
                <a:lnTo>
                  <a:pt x="0" y="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5638800"/>
            <a:ext cx="1295400" cy="381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0" y="5653088"/>
            <a:ext cx="1447800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prstClr val="white"/>
                </a:solidFill>
                <a:latin typeface="Arial" pitchFamily="34" charset="0"/>
              </a:rPr>
              <a:t>Rain Gage</a:t>
            </a:r>
          </a:p>
        </p:txBody>
      </p:sp>
      <p:pic>
        <p:nvPicPr>
          <p:cNvPr id="52231" name="Picture 7" descr="raing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3303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381000" y="121920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FF00"/>
                </a:solidFill>
                <a:latin typeface="Arial" pitchFamily="34" charset="0"/>
              </a:rPr>
              <a:t>Stream Gage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219200" y="-22225"/>
            <a:ext cx="6657975" cy="3984625"/>
            <a:chOff x="768" y="-14"/>
            <a:chExt cx="4194" cy="2510"/>
          </a:xfrm>
        </p:grpSpPr>
        <p:pic>
          <p:nvPicPr>
            <p:cNvPr id="52278" name="Picture 10" descr="BS00538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" y="-14"/>
              <a:ext cx="864" cy="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79" name="Line 11"/>
            <p:cNvSpPr>
              <a:spLocks noChangeShapeType="1"/>
            </p:cNvSpPr>
            <p:nvPr/>
          </p:nvSpPr>
          <p:spPr bwMode="auto">
            <a:xfrm flipV="1">
              <a:off x="768" y="624"/>
              <a:ext cx="3408" cy="187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280" name="Line 12"/>
            <p:cNvSpPr>
              <a:spLocks noChangeShapeType="1"/>
            </p:cNvSpPr>
            <p:nvPr/>
          </p:nvSpPr>
          <p:spPr bwMode="auto">
            <a:xfrm flipV="1">
              <a:off x="864" y="624"/>
              <a:ext cx="3312" cy="62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52234" name="Picture 13" descr="floodgau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4930" r="10869" b="4930"/>
          <a:stretch>
            <a:fillRect/>
          </a:stretch>
        </p:blipFill>
        <p:spPr bwMode="auto">
          <a:xfrm>
            <a:off x="685800" y="1600200"/>
            <a:ext cx="1041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467600" y="2819400"/>
            <a:ext cx="1600200" cy="2286000"/>
            <a:chOff x="4704" y="1776"/>
            <a:chExt cx="1008" cy="1440"/>
          </a:xfrm>
        </p:grpSpPr>
        <p:pic>
          <p:nvPicPr>
            <p:cNvPr id="52275" name="Picture 15" descr="j031822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2160"/>
              <a:ext cx="5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76" name="Text Box 16"/>
            <p:cNvSpPr txBox="1">
              <a:spLocks noChangeArrowheads="1"/>
            </p:cNvSpPr>
            <p:nvPr/>
          </p:nvSpPr>
          <p:spPr bwMode="auto">
            <a:xfrm>
              <a:off x="4704" y="2890"/>
              <a:ext cx="1008" cy="32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solidFill>
                    <a:prstClr val="white"/>
                  </a:solidFill>
                  <a:latin typeface="Arial" pitchFamily="34" charset="0"/>
                </a:rPr>
                <a:t>Output of Flood Forecast Model</a:t>
              </a:r>
            </a:p>
          </p:txBody>
        </p:sp>
        <p:sp>
          <p:nvSpPr>
            <p:cNvPr id="52277" name="Line 17"/>
            <p:cNvSpPr>
              <a:spLocks noChangeShapeType="1"/>
            </p:cNvSpPr>
            <p:nvPr/>
          </p:nvSpPr>
          <p:spPr bwMode="auto">
            <a:xfrm flipH="1">
              <a:off x="5184" y="1776"/>
              <a:ext cx="0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362575" y="3460750"/>
            <a:ext cx="2514600" cy="1965325"/>
            <a:chOff x="3312" y="2016"/>
            <a:chExt cx="1584" cy="1238"/>
          </a:xfrm>
        </p:grpSpPr>
        <p:sp>
          <p:nvSpPr>
            <p:cNvPr id="52266" name="Text Box 19"/>
            <p:cNvSpPr txBox="1">
              <a:spLocks noChangeArrowheads="1"/>
            </p:cNvSpPr>
            <p:nvPr/>
          </p:nvSpPr>
          <p:spPr bwMode="auto">
            <a:xfrm>
              <a:off x="3360" y="2928"/>
              <a:ext cx="1056" cy="32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solidFill>
                    <a:prstClr val="white"/>
                  </a:solidFill>
                  <a:latin typeface="Arial" pitchFamily="34" charset="0"/>
                </a:rPr>
                <a:t>Library of Flood Profiles</a:t>
              </a:r>
            </a:p>
          </p:txBody>
        </p:sp>
        <p:grpSp>
          <p:nvGrpSpPr>
            <p:cNvPr id="52267" name="Group 20"/>
            <p:cNvGrpSpPr>
              <a:grpSpLocks/>
            </p:cNvGrpSpPr>
            <p:nvPr/>
          </p:nvGrpSpPr>
          <p:grpSpPr bwMode="auto">
            <a:xfrm>
              <a:off x="3312" y="2016"/>
              <a:ext cx="960" cy="864"/>
              <a:chOff x="2064" y="2880"/>
              <a:chExt cx="960" cy="864"/>
            </a:xfrm>
          </p:grpSpPr>
          <p:pic>
            <p:nvPicPr>
              <p:cNvPr id="52269" name="Picture 21" descr="reservoir_noflood_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3120"/>
                <a:ext cx="720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70" name="Picture 22" descr="reservoir_noflood_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3072"/>
                <a:ext cx="720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71" name="Picture 23" descr="reservoir_noflood_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3024"/>
                <a:ext cx="720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72" name="Picture 24" descr="reservoir_noflood_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2976"/>
                <a:ext cx="720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73" name="Picture 25" descr="reservoir107_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2934"/>
                <a:ext cx="720" cy="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74" name="Picture 26" descr="reservoir119_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2880"/>
                <a:ext cx="720" cy="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2268" name="Line 27"/>
            <p:cNvSpPr>
              <a:spLocks noChangeShapeType="1"/>
            </p:cNvSpPr>
            <p:nvPr/>
          </p:nvSpPr>
          <p:spPr bwMode="auto">
            <a:xfrm flipH="1" flipV="1">
              <a:off x="3504" y="2246"/>
              <a:ext cx="1392" cy="28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05000" y="4362450"/>
            <a:ext cx="6324600" cy="2286000"/>
            <a:chOff x="1200" y="2748"/>
            <a:chExt cx="3984" cy="1440"/>
          </a:xfrm>
        </p:grpSpPr>
        <p:grpSp>
          <p:nvGrpSpPr>
            <p:cNvPr id="52248" name="Group 29"/>
            <p:cNvGrpSpPr>
              <a:grpSpLocks/>
            </p:cNvGrpSpPr>
            <p:nvPr/>
          </p:nvGrpSpPr>
          <p:grpSpPr bwMode="auto">
            <a:xfrm>
              <a:off x="1200" y="2748"/>
              <a:ext cx="3984" cy="1440"/>
              <a:chOff x="1200" y="2748"/>
              <a:chExt cx="3984" cy="1440"/>
            </a:xfrm>
          </p:grpSpPr>
          <p:sp>
            <p:nvSpPr>
              <p:cNvPr id="52256" name="Rectangle 30"/>
              <p:cNvSpPr>
                <a:spLocks noChangeArrowheads="1"/>
              </p:cNvSpPr>
              <p:nvPr/>
            </p:nvSpPr>
            <p:spPr bwMode="auto">
              <a:xfrm>
                <a:off x="1200" y="3996"/>
                <a:ext cx="1728" cy="19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57" name="Text Box 31"/>
              <p:cNvSpPr txBox="1">
                <a:spLocks noChangeArrowheads="1"/>
              </p:cNvSpPr>
              <p:nvPr/>
            </p:nvSpPr>
            <p:spPr bwMode="auto">
              <a:xfrm>
                <a:off x="2784" y="3564"/>
                <a:ext cx="2400" cy="5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600" b="1">
                    <a:solidFill>
                      <a:prstClr val="white"/>
                    </a:solidFill>
                    <a:latin typeface="Arial" pitchFamily="34" charset="0"/>
                  </a:rPr>
                  <a:t>Flood Forecast and Flood Inundation Maps available to Emergency Managers and Public</a:t>
                </a:r>
              </a:p>
            </p:txBody>
          </p:sp>
          <p:pic>
            <p:nvPicPr>
              <p:cNvPr id="52258" name="Picture 3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0" t="13559" r="20338" b="14124"/>
              <a:stretch>
                <a:fillRect/>
              </a:stretch>
            </p:blipFill>
            <p:spPr bwMode="auto">
              <a:xfrm>
                <a:off x="1344" y="2748"/>
                <a:ext cx="1392" cy="1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259" name="Line 33"/>
              <p:cNvSpPr>
                <a:spLocks noChangeShapeType="1"/>
              </p:cNvSpPr>
              <p:nvPr/>
            </p:nvSpPr>
            <p:spPr bwMode="auto">
              <a:xfrm flipH="1">
                <a:off x="2592" y="2748"/>
                <a:ext cx="432" cy="38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60" name="Oval 34"/>
              <p:cNvSpPr>
                <a:spLocks noChangeArrowheads="1"/>
              </p:cNvSpPr>
              <p:nvPr/>
            </p:nvSpPr>
            <p:spPr bwMode="auto">
              <a:xfrm>
                <a:off x="2584" y="4055"/>
                <a:ext cx="48" cy="48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61" name="Oval 35"/>
              <p:cNvSpPr>
                <a:spLocks noChangeArrowheads="1"/>
              </p:cNvSpPr>
              <p:nvPr/>
            </p:nvSpPr>
            <p:spPr bwMode="auto">
              <a:xfrm>
                <a:off x="2276" y="4059"/>
                <a:ext cx="48" cy="48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62" name="Oval 36"/>
              <p:cNvSpPr>
                <a:spLocks noChangeArrowheads="1"/>
              </p:cNvSpPr>
              <p:nvPr/>
            </p:nvSpPr>
            <p:spPr bwMode="auto">
              <a:xfrm>
                <a:off x="2040" y="4061"/>
                <a:ext cx="48" cy="48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63" name="Oval 37"/>
              <p:cNvSpPr>
                <a:spLocks noChangeArrowheads="1"/>
              </p:cNvSpPr>
              <p:nvPr/>
            </p:nvSpPr>
            <p:spPr bwMode="auto">
              <a:xfrm>
                <a:off x="1788" y="4061"/>
                <a:ext cx="48" cy="48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64" name="Oval 38"/>
              <p:cNvSpPr>
                <a:spLocks noChangeArrowheads="1"/>
              </p:cNvSpPr>
              <p:nvPr/>
            </p:nvSpPr>
            <p:spPr bwMode="auto">
              <a:xfrm>
                <a:off x="1554" y="4056"/>
                <a:ext cx="48" cy="48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65" name="Oval 39"/>
              <p:cNvSpPr>
                <a:spLocks noChangeArrowheads="1"/>
              </p:cNvSpPr>
              <p:nvPr/>
            </p:nvSpPr>
            <p:spPr bwMode="auto">
              <a:xfrm>
                <a:off x="1254" y="4061"/>
                <a:ext cx="48" cy="48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249" name="Group 40"/>
            <p:cNvGrpSpPr>
              <a:grpSpLocks/>
            </p:cNvGrpSpPr>
            <p:nvPr/>
          </p:nvGrpSpPr>
          <p:grpSpPr bwMode="auto">
            <a:xfrm>
              <a:off x="1265" y="3996"/>
              <a:ext cx="1645" cy="173"/>
              <a:chOff x="1265" y="3996"/>
              <a:chExt cx="1645" cy="173"/>
            </a:xfrm>
          </p:grpSpPr>
          <p:sp>
            <p:nvSpPr>
              <p:cNvPr id="52250" name="Text Box 41"/>
              <p:cNvSpPr txBox="1">
                <a:spLocks noChangeArrowheads="1"/>
              </p:cNvSpPr>
              <p:nvPr/>
            </p:nvSpPr>
            <p:spPr bwMode="auto">
              <a:xfrm>
                <a:off x="1265" y="3996"/>
                <a:ext cx="31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r>
                  <a:rPr lang="en-US" altLang="en-US" sz="1200" b="1">
                    <a:solidFill>
                      <a:prstClr val="white"/>
                    </a:solidFill>
                    <a:latin typeface="Arial" pitchFamily="34" charset="0"/>
                  </a:rPr>
                  <a:t>Now</a:t>
                </a:r>
              </a:p>
            </p:txBody>
          </p:sp>
          <p:sp>
            <p:nvSpPr>
              <p:cNvPr id="52251" name="Text Box 42"/>
              <p:cNvSpPr txBox="1">
                <a:spLocks noChangeArrowheads="1"/>
              </p:cNvSpPr>
              <p:nvPr/>
            </p:nvSpPr>
            <p:spPr bwMode="auto">
              <a:xfrm>
                <a:off x="1563" y="3996"/>
                <a:ext cx="26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r>
                  <a:rPr lang="en-US" altLang="en-US" sz="1200" b="1">
                    <a:solidFill>
                      <a:prstClr val="white"/>
                    </a:solidFill>
                    <a:latin typeface="Arial" pitchFamily="34" charset="0"/>
                  </a:rPr>
                  <a:t>3hr</a:t>
                </a:r>
              </a:p>
            </p:txBody>
          </p:sp>
          <p:sp>
            <p:nvSpPr>
              <p:cNvPr id="52252" name="Text Box 43"/>
              <p:cNvSpPr txBox="1">
                <a:spLocks noChangeArrowheads="1"/>
              </p:cNvSpPr>
              <p:nvPr/>
            </p:nvSpPr>
            <p:spPr bwMode="auto">
              <a:xfrm>
                <a:off x="1807" y="3996"/>
                <a:ext cx="26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r>
                  <a:rPr lang="en-US" altLang="en-US" sz="1200" b="1">
                    <a:solidFill>
                      <a:prstClr val="white"/>
                    </a:solidFill>
                    <a:latin typeface="Arial" pitchFamily="34" charset="0"/>
                  </a:rPr>
                  <a:t>6hr</a:t>
                </a:r>
              </a:p>
            </p:txBody>
          </p:sp>
          <p:sp>
            <p:nvSpPr>
              <p:cNvPr id="52253" name="Text Box 44"/>
              <p:cNvSpPr txBox="1">
                <a:spLocks noChangeArrowheads="1"/>
              </p:cNvSpPr>
              <p:nvPr/>
            </p:nvSpPr>
            <p:spPr bwMode="auto">
              <a:xfrm>
                <a:off x="2051" y="3996"/>
                <a:ext cx="26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r>
                  <a:rPr lang="en-US" altLang="en-US" sz="1200" b="1">
                    <a:solidFill>
                      <a:prstClr val="white"/>
                    </a:solidFill>
                    <a:latin typeface="Arial" pitchFamily="34" charset="0"/>
                  </a:rPr>
                  <a:t>9hr</a:t>
                </a:r>
              </a:p>
            </p:txBody>
          </p:sp>
          <p:sp>
            <p:nvSpPr>
              <p:cNvPr id="52254" name="Text Box 45"/>
              <p:cNvSpPr txBox="1">
                <a:spLocks noChangeArrowheads="1"/>
              </p:cNvSpPr>
              <p:nvPr/>
            </p:nvSpPr>
            <p:spPr bwMode="auto">
              <a:xfrm>
                <a:off x="2295" y="3996"/>
                <a:ext cx="31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r>
                  <a:rPr lang="en-US" altLang="en-US" sz="1200" b="1">
                    <a:solidFill>
                      <a:prstClr val="white"/>
                    </a:solidFill>
                    <a:latin typeface="Arial" pitchFamily="34" charset="0"/>
                  </a:rPr>
                  <a:t>12hr</a:t>
                </a:r>
              </a:p>
            </p:txBody>
          </p:sp>
          <p:sp>
            <p:nvSpPr>
              <p:cNvPr id="52255" name="Text Box 46"/>
              <p:cNvSpPr txBox="1">
                <a:spLocks noChangeArrowheads="1"/>
              </p:cNvSpPr>
              <p:nvPr/>
            </p:nvSpPr>
            <p:spPr bwMode="auto">
              <a:xfrm>
                <a:off x="2592" y="3996"/>
                <a:ext cx="31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r>
                  <a:rPr lang="en-US" altLang="en-US" sz="1200" b="1">
                    <a:solidFill>
                      <a:prstClr val="white"/>
                    </a:solidFill>
                    <a:latin typeface="Arial" pitchFamily="34" charset="0"/>
                  </a:rPr>
                  <a:t>24hr</a:t>
                </a:r>
              </a:p>
            </p:txBody>
          </p:sp>
        </p:grp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4038600" y="1143000"/>
            <a:ext cx="5029200" cy="3200400"/>
            <a:chOff x="2544" y="720"/>
            <a:chExt cx="3168" cy="2016"/>
          </a:xfrm>
        </p:grpSpPr>
        <p:grpSp>
          <p:nvGrpSpPr>
            <p:cNvPr id="52239" name="Group 48"/>
            <p:cNvGrpSpPr>
              <a:grpSpLocks/>
            </p:cNvGrpSpPr>
            <p:nvPr/>
          </p:nvGrpSpPr>
          <p:grpSpPr bwMode="auto">
            <a:xfrm>
              <a:off x="4320" y="720"/>
              <a:ext cx="1392" cy="1191"/>
              <a:chOff x="4320" y="720"/>
              <a:chExt cx="1392" cy="1191"/>
            </a:xfrm>
          </p:grpSpPr>
          <p:pic>
            <p:nvPicPr>
              <p:cNvPr id="52245" name="Picture 49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531" t="54167" r="17188" b="37500"/>
              <a:stretch>
                <a:fillRect/>
              </a:stretch>
            </p:blipFill>
            <p:spPr bwMode="auto">
              <a:xfrm>
                <a:off x="4656" y="1065"/>
                <a:ext cx="1056" cy="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246" name="Text Box 50"/>
              <p:cNvSpPr txBox="1">
                <a:spLocks noChangeArrowheads="1"/>
              </p:cNvSpPr>
              <p:nvPr/>
            </p:nvSpPr>
            <p:spPr bwMode="auto">
              <a:xfrm>
                <a:off x="4608" y="1545"/>
                <a:ext cx="1104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1600" b="1">
                    <a:solidFill>
                      <a:srgbClr val="00FF00"/>
                    </a:solidFill>
                    <a:latin typeface="Arial" pitchFamily="34" charset="0"/>
                  </a:rPr>
                  <a:t>NWS SE River Forecast Center</a:t>
                </a:r>
              </a:p>
            </p:txBody>
          </p:sp>
          <p:sp>
            <p:nvSpPr>
              <p:cNvPr id="52247" name="Line 51"/>
              <p:cNvSpPr>
                <a:spLocks noChangeShapeType="1"/>
              </p:cNvSpPr>
              <p:nvPr/>
            </p:nvSpPr>
            <p:spPr bwMode="auto">
              <a:xfrm flipH="1" flipV="1">
                <a:off x="4320" y="720"/>
                <a:ext cx="576" cy="288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240" name="Group 52"/>
            <p:cNvGrpSpPr>
              <a:grpSpLocks/>
            </p:cNvGrpSpPr>
            <p:nvPr/>
          </p:nvGrpSpPr>
          <p:grpSpPr bwMode="auto">
            <a:xfrm>
              <a:off x="2544" y="720"/>
              <a:ext cx="1728" cy="2016"/>
              <a:chOff x="2544" y="720"/>
              <a:chExt cx="1728" cy="2016"/>
            </a:xfrm>
          </p:grpSpPr>
          <p:grpSp>
            <p:nvGrpSpPr>
              <p:cNvPr id="52241" name="Group 53"/>
              <p:cNvGrpSpPr>
                <a:grpSpLocks/>
              </p:cNvGrpSpPr>
              <p:nvPr/>
            </p:nvGrpSpPr>
            <p:grpSpPr bwMode="auto">
              <a:xfrm>
                <a:off x="2544" y="1776"/>
                <a:ext cx="1008" cy="960"/>
                <a:chOff x="3024" y="1584"/>
                <a:chExt cx="1008" cy="960"/>
              </a:xfrm>
            </p:grpSpPr>
            <p:pic>
              <p:nvPicPr>
                <p:cNvPr id="52243" name="Picture 54" descr="DCP_0859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607" t="6757" r="9822" b="1352"/>
                <a:stretch>
                  <a:fillRect/>
                </a:stretch>
              </p:blipFill>
              <p:spPr bwMode="auto">
                <a:xfrm>
                  <a:off x="3024" y="1584"/>
                  <a:ext cx="1008" cy="7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40759" name="Rectangle 55"/>
                <p:cNvSpPr>
                  <a:spLocks noChangeArrowheads="1"/>
                </p:cNvSpPr>
                <p:nvPr/>
              </p:nvSpPr>
              <p:spPr bwMode="auto">
                <a:xfrm>
                  <a:off x="3024" y="2304"/>
                  <a:ext cx="1008" cy="24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3200" b="1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FMIS</a:t>
                  </a:r>
                </a:p>
              </p:txBody>
            </p:sp>
          </p:grpSp>
          <p:sp>
            <p:nvSpPr>
              <p:cNvPr id="52242" name="Line 56"/>
              <p:cNvSpPr>
                <a:spLocks noChangeShapeType="1"/>
              </p:cNvSpPr>
              <p:nvPr/>
            </p:nvSpPr>
            <p:spPr bwMode="auto">
              <a:xfrm flipV="1">
                <a:off x="3504" y="720"/>
                <a:ext cx="768" cy="1056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93807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 Black" pitchFamily="34" charset="0"/>
              </a:rPr>
              <a:t>FIMAN Maps home page</a:t>
            </a:r>
          </a:p>
        </p:txBody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4" r="17618" b="21875"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1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433"/>
            <a:ext cx="9144000" cy="651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Callout 1 4"/>
          <p:cNvSpPr/>
          <p:nvPr/>
        </p:nvSpPr>
        <p:spPr>
          <a:xfrm flipH="1">
            <a:off x="990600" y="4267200"/>
            <a:ext cx="1828800" cy="475516"/>
          </a:xfrm>
          <a:prstGeom prst="borderCallout1">
            <a:avLst>
              <a:gd name="adj1" fmla="val 18750"/>
              <a:gd name="adj2" fmla="val -8333"/>
              <a:gd name="adj3" fmla="val -186987"/>
              <a:gd name="adj4" fmla="val -81029"/>
            </a:avLst>
          </a:prstGeom>
          <a:solidFill>
            <a:srgbClr val="FFFF00"/>
          </a:solidFill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Gage is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Line Callout 1 6"/>
          <p:cNvSpPr/>
          <p:nvPr/>
        </p:nvSpPr>
        <p:spPr>
          <a:xfrm flipH="1">
            <a:off x="75344" y="2057400"/>
            <a:ext cx="1828800" cy="609600"/>
          </a:xfrm>
          <a:prstGeom prst="borderCallout1">
            <a:avLst>
              <a:gd name="adj1" fmla="val 18750"/>
              <a:gd name="adj2" fmla="val -8333"/>
              <a:gd name="adj3" fmla="val -144681"/>
              <a:gd name="adj4" fmla="val -47322"/>
            </a:avLst>
          </a:prstGeom>
          <a:solidFill>
            <a:srgbClr val="FFFF00"/>
          </a:solidFill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Another Gage up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 flipH="1">
            <a:off x="2590800" y="6019800"/>
            <a:ext cx="1828800" cy="609600"/>
          </a:xfrm>
          <a:prstGeom prst="borderCallout1">
            <a:avLst>
              <a:gd name="adj1" fmla="val 18750"/>
              <a:gd name="adj2" fmla="val -8333"/>
              <a:gd name="adj3" fmla="val 130038"/>
              <a:gd name="adj4" fmla="val -72603"/>
            </a:avLst>
          </a:prstGeom>
          <a:solidFill>
            <a:srgbClr val="FFFF00"/>
          </a:solidFill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Another Gage down here…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4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Traditional FIMAN Libraries are “spatially limited”</a:t>
            </a:r>
          </a:p>
          <a:p>
            <a:r>
              <a:rPr lang="en-US" dirty="0" smtClean="0"/>
              <a:t>Most extend </a:t>
            </a:r>
          </a:p>
          <a:p>
            <a:pPr lvl="1"/>
            <a:r>
              <a:rPr lang="en-US" dirty="0" smtClean="0"/>
              <a:t>1 mile US</a:t>
            </a:r>
          </a:p>
          <a:p>
            <a:pPr lvl="1"/>
            <a:r>
              <a:rPr lang="en-US" dirty="0" smtClean="0"/>
              <a:t>1 mile DS</a:t>
            </a:r>
          </a:p>
          <a:p>
            <a:r>
              <a:rPr lang="en-US" dirty="0" smtClean="0"/>
              <a:t>Traditional Mapping Methods</a:t>
            </a:r>
          </a:p>
          <a:p>
            <a:pPr lvl="1"/>
            <a:r>
              <a:rPr lang="en-US" dirty="0" smtClean="0"/>
              <a:t>Develop a model (if none exists)</a:t>
            </a:r>
          </a:p>
          <a:p>
            <a:pPr lvl="1"/>
            <a:r>
              <a:rPr lang="en-US" dirty="0" smtClean="0"/>
              <a:t>Model each scenario (trail and error / rating curves)</a:t>
            </a:r>
          </a:p>
          <a:p>
            <a:pPr lvl="1"/>
            <a:r>
              <a:rPr lang="en-US" dirty="0" smtClean="0"/>
              <a:t>Map the results from the model</a:t>
            </a:r>
          </a:p>
          <a:p>
            <a:pPr lvl="1"/>
            <a:r>
              <a:rPr lang="en-US" dirty="0" smtClean="0"/>
              <a:t>Store each scenario in a library (database with a series of stacked polygons)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7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81554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Goal was to Connect the Libraries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544"/>
            <a:ext cx="9144000" cy="60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Callout 1 4"/>
          <p:cNvSpPr/>
          <p:nvPr/>
        </p:nvSpPr>
        <p:spPr>
          <a:xfrm flipH="1">
            <a:off x="685800" y="3599014"/>
            <a:ext cx="1828800" cy="475516"/>
          </a:xfrm>
          <a:prstGeom prst="borderCallout1">
            <a:avLst>
              <a:gd name="adj1" fmla="val 18750"/>
              <a:gd name="adj2" fmla="val -8333"/>
              <a:gd name="adj3" fmla="val -186987"/>
              <a:gd name="adj4" fmla="val -81029"/>
            </a:avLst>
          </a:prstGeom>
          <a:solidFill>
            <a:srgbClr val="FFFF00"/>
          </a:solidFill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Gage #1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 flipH="1">
            <a:off x="2667000" y="6019800"/>
            <a:ext cx="1828800" cy="475516"/>
          </a:xfrm>
          <a:prstGeom prst="borderCallout1">
            <a:avLst>
              <a:gd name="adj1" fmla="val 18750"/>
              <a:gd name="adj2" fmla="val -8333"/>
              <a:gd name="adj3" fmla="val 130626"/>
              <a:gd name="adj4" fmla="val -97883"/>
            </a:avLst>
          </a:prstGeom>
          <a:solidFill>
            <a:srgbClr val="FFFF00"/>
          </a:solidFill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Gage #2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Content Placeholder 5" descr="wall_map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288" y="1412875"/>
            <a:ext cx="9640888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44" name="Rectangle 4"/>
          <p:cNvSpPr>
            <a:spLocks noChangeArrowheads="1"/>
          </p:cNvSpPr>
          <p:nvPr/>
        </p:nvSpPr>
        <p:spPr bwMode="auto">
          <a:xfrm>
            <a:off x="76200" y="3886200"/>
            <a:ext cx="6248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buClr>
                <a:srgbClr val="0000FF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SFHA = 9,587.7 </a:t>
            </a: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sqmi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342900" indent="-342900">
              <a:buClr>
                <a:srgbClr val="0000FF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SFHA = 18.2% State Area</a:t>
            </a:r>
          </a:p>
          <a:p>
            <a:pPr marL="342900" indent="-342900">
              <a:buClr>
                <a:srgbClr val="0000FF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Number of Cross-Sections = 259,576</a:t>
            </a:r>
          </a:p>
          <a:p>
            <a:pPr marL="342900" indent="-342900">
              <a:buClr>
                <a:srgbClr val="0000FF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Number of Mapped BFEs = 305,530</a:t>
            </a:r>
          </a:p>
          <a:p>
            <a:pPr marL="342900" indent="-342900">
              <a:buClr>
                <a:srgbClr val="0000FF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28,778 stream miles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2275"/>
            <a:ext cx="2286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4984" r="6158" b="3378"/>
          <a:stretch/>
        </p:blipFill>
        <p:spPr bwMode="auto">
          <a:xfrm>
            <a:off x="121920" y="2971800"/>
            <a:ext cx="6400800" cy="284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6" r="22683"/>
          <a:stretch/>
        </p:blipFill>
        <p:spPr bwMode="auto">
          <a:xfrm>
            <a:off x="3810000" y="3534091"/>
            <a:ext cx="5166360" cy="332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4525963"/>
          </a:xfrm>
        </p:spPr>
        <p:txBody>
          <a:bodyPr/>
          <a:lstStyle/>
          <a:p>
            <a:r>
              <a:rPr lang="en-US" dirty="0" smtClean="0"/>
              <a:t>NCFMP HEC- RAS Models</a:t>
            </a:r>
          </a:p>
          <a:p>
            <a:pPr lvl="1"/>
            <a:r>
              <a:rPr lang="en-US" dirty="0" smtClean="0"/>
              <a:t>5 Recurrence Intervals: 10, 25, 50, 100, 500</a:t>
            </a:r>
          </a:p>
          <a:p>
            <a:pPr lvl="1"/>
            <a:r>
              <a:rPr lang="en-US" dirty="0" smtClean="0"/>
              <a:t>300,000 cross-sections</a:t>
            </a:r>
          </a:p>
          <a:p>
            <a:pPr lvl="1"/>
            <a:r>
              <a:rPr lang="en-US" dirty="0" smtClean="0"/>
              <a:t>Each cross-section has a rating curve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56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Our cross-sections give the ability to interpolate RI between gages expanding the real time information from ~200 locations to 10s of thousands to 100s of thousand of locations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888" y="2028825"/>
            <a:ext cx="9629776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3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Return Period – Discharge – Stage Height </a:t>
            </a:r>
            <a:r>
              <a:rPr lang="en-US" dirty="0" smtClean="0"/>
              <a:t>– Water Surface Elevation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39450"/>
            <a:ext cx="7848600" cy="530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761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229600" cy="1143000"/>
          </a:xfrm>
        </p:spPr>
        <p:txBody>
          <a:bodyPr/>
          <a:lstStyle/>
          <a:p>
            <a:r>
              <a:rPr lang="en-US" dirty="0" smtClean="0"/>
              <a:t>Bigger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Tool was developed as part of the IHRM concept</a:t>
            </a:r>
          </a:p>
          <a:p>
            <a:r>
              <a:rPr lang="en-US" dirty="0" smtClean="0"/>
              <a:t>The Percent Annual Chance (PAC) </a:t>
            </a:r>
            <a:r>
              <a:rPr lang="en-US" dirty="0"/>
              <a:t>g</a:t>
            </a:r>
            <a:r>
              <a:rPr lang="en-US" dirty="0" smtClean="0"/>
              <a:t>rid unlocks the solution</a:t>
            </a:r>
          </a:p>
          <a:p>
            <a:pPr lvl="1"/>
            <a:r>
              <a:rPr lang="en-US" dirty="0" smtClean="0"/>
              <a:t>Percent Annual Chance grid is a raster dataset</a:t>
            </a:r>
          </a:p>
          <a:p>
            <a:pPr lvl="1"/>
            <a:r>
              <a:rPr lang="en-US" dirty="0" smtClean="0"/>
              <a:t>Cell size (for now) = 10 </a:t>
            </a:r>
            <a:r>
              <a:rPr lang="en-US" dirty="0" err="1" smtClean="0"/>
              <a:t>ft</a:t>
            </a:r>
            <a:endParaRPr lang="en-US" dirty="0" smtClean="0"/>
          </a:p>
          <a:p>
            <a:pPr lvl="1"/>
            <a:r>
              <a:rPr lang="en-US" dirty="0" smtClean="0"/>
              <a:t>Each cell stores estimated return period that floods that section of land (100 ft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P.A.C. stores river response for a wide range of flows!  (</a:t>
            </a:r>
            <a:r>
              <a:rPr lang="en-US" dirty="0" smtClean="0">
                <a:solidFill>
                  <a:srgbClr val="FF0000"/>
                </a:solidFill>
              </a:rPr>
              <a:t>It’s built in</a:t>
            </a:r>
            <a:r>
              <a:rPr lang="en-US" dirty="0" smtClean="0"/>
              <a:t>)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2400"/>
            <a:ext cx="2514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0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38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8" y="228599"/>
            <a:ext cx="9144000" cy="638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798403" y="4557362"/>
            <a:ext cx="2087131" cy="207455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021435" y="4205415"/>
            <a:ext cx="776968" cy="542925"/>
            <a:chOff x="6021435" y="4205415"/>
            <a:chExt cx="776968" cy="542925"/>
          </a:xfrm>
        </p:grpSpPr>
        <p:sp>
          <p:nvSpPr>
            <p:cNvPr id="4" name="Freeform 3"/>
            <p:cNvSpPr/>
            <p:nvPr/>
          </p:nvSpPr>
          <p:spPr>
            <a:xfrm>
              <a:off x="6124639" y="4283565"/>
              <a:ext cx="233203" cy="386626"/>
            </a:xfrm>
            <a:custGeom>
              <a:avLst/>
              <a:gdLst>
                <a:gd name="connsiteX0" fmla="*/ 3068 w 233203"/>
                <a:gd name="connsiteY0" fmla="*/ 291503 h 386626"/>
                <a:gd name="connsiteX1" fmla="*/ 0 w 233203"/>
                <a:gd name="connsiteY1" fmla="*/ 0 h 386626"/>
                <a:gd name="connsiteX2" fmla="*/ 233203 w 233203"/>
                <a:gd name="connsiteY2" fmla="*/ 184107 h 386626"/>
                <a:gd name="connsiteX3" fmla="*/ 144217 w 233203"/>
                <a:gd name="connsiteY3" fmla="*/ 205587 h 386626"/>
                <a:gd name="connsiteX4" fmla="*/ 227066 w 233203"/>
                <a:gd name="connsiteY4" fmla="*/ 371283 h 386626"/>
                <a:gd name="connsiteX5" fmla="*/ 202518 w 233203"/>
                <a:gd name="connsiteY5" fmla="*/ 386626 h 386626"/>
                <a:gd name="connsiteX6" fmla="*/ 107396 w 233203"/>
                <a:gd name="connsiteY6" fmla="*/ 208655 h 386626"/>
                <a:gd name="connsiteX7" fmla="*/ 3068 w 233203"/>
                <a:gd name="connsiteY7" fmla="*/ 291503 h 38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203" h="386626">
                  <a:moveTo>
                    <a:pt x="3068" y="291503"/>
                  </a:moveTo>
                  <a:cubicBezTo>
                    <a:pt x="2045" y="194335"/>
                    <a:pt x="1023" y="97168"/>
                    <a:pt x="0" y="0"/>
                  </a:cubicBezTo>
                  <a:lnTo>
                    <a:pt x="233203" y="184107"/>
                  </a:lnTo>
                  <a:lnTo>
                    <a:pt x="144217" y="205587"/>
                  </a:lnTo>
                  <a:lnTo>
                    <a:pt x="227066" y="371283"/>
                  </a:lnTo>
                  <a:lnTo>
                    <a:pt x="202518" y="386626"/>
                  </a:lnTo>
                  <a:lnTo>
                    <a:pt x="107396" y="208655"/>
                  </a:lnTo>
                  <a:lnTo>
                    <a:pt x="3068" y="2915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4" descr="http://store.artlebedev.com/_i/catalog/cuum45u3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1435" y="4205415"/>
              <a:ext cx="475438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www.veryicon.com/icon/png/System/Black%20Glossy/Get%20Inf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461" y="4257674"/>
              <a:ext cx="397942" cy="3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821132" y="914400"/>
            <a:ext cx="74812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Each cell (10’ x 10’) knows the return period of the flood that first inundates it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29447" y="5726668"/>
            <a:ext cx="171271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42.16 year flood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59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46"/>
            <a:ext cx="9144000" cy="680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C:\Users\dkey.ESP\AppData\Local\Temp\SNAGHTMLe80b4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5457934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525692"/>
            <a:ext cx="55676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Query out the cells with return period 64 years or greater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8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46"/>
            <a:ext cx="9144000" cy="680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291101"/>
            <a:ext cx="2362200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F81BD"/>
                </a:solidFill>
              </a:rPr>
              <a:t>The 63 Year Floodplain!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464314"/>
            <a:ext cx="55676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Query out the cells with return period 64 years or greater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46"/>
            <a:ext cx="9144000" cy="680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291101"/>
            <a:ext cx="2362200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F81BD"/>
                </a:solidFill>
              </a:rPr>
              <a:t>The 31 Year Floodplain!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464314"/>
            <a:ext cx="55676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Query out the cells with return period 32 years or greater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96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46"/>
            <a:ext cx="9144000" cy="680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291101"/>
            <a:ext cx="2362200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F81BD"/>
                </a:solidFill>
              </a:rPr>
              <a:t>The 14 Year Floodplain!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5808324"/>
            <a:ext cx="5235279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Limitation…… This assumes same </a:t>
            </a:r>
          </a:p>
          <a:p>
            <a:r>
              <a:rPr lang="en-US" sz="2800" b="1" dirty="0">
                <a:solidFill>
                  <a:prstClr val="black"/>
                </a:solidFill>
              </a:rPr>
              <a:t>return period – EVERYWHERE!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464314"/>
            <a:ext cx="55676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Query out the cells with return period 15 years or greater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48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:\NCFMP\SpecialAssignments\20130222_FIMAN\Animation\Time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5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179734" y="4334933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79734" y="6146800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78601" y="237067"/>
            <a:ext cx="1371600" cy="152400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33400" y="990600"/>
            <a:ext cx="3276600" cy="45720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90600" y="3124200"/>
            <a:ext cx="1131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Haw River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1600200"/>
            <a:ext cx="1643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Area of Interest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5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626"/>
            <a:ext cx="9144000" cy="575675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itle 7"/>
          <p:cNvSpPr txBox="1">
            <a:spLocks/>
          </p:cNvSpPr>
          <p:nvPr/>
        </p:nvSpPr>
        <p:spPr bwMode="auto">
          <a:xfrm>
            <a:off x="0" y="130626"/>
            <a:ext cx="9144000" cy="762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 fontScale="97500"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</a:rPr>
              <a:t>ACQUISITION / GENERATION - </a:t>
            </a:r>
            <a:r>
              <a:rPr lang="en-US" sz="3200" b="1" kern="0" dirty="0">
                <a:solidFill>
                  <a:srgbClr val="00B0F0"/>
                </a:solidFill>
              </a:rPr>
              <a:t>Building </a:t>
            </a:r>
            <a:r>
              <a:rPr lang="en-US" sz="3200" b="1" kern="0" dirty="0">
                <a:solidFill>
                  <a:srgbClr val="00B0F0"/>
                </a:solidFill>
              </a:rPr>
              <a:t>Footprints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0" y="2667000"/>
            <a:ext cx="7238999" cy="954107"/>
          </a:xfrm>
          <a:prstGeom prst="rect">
            <a:avLst/>
          </a:prstGeom>
          <a:solidFill>
            <a:srgbClr val="DDDDDD">
              <a:alpha val="8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Algorithm for building boundary generations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</a:rPr>
              <a:t>Approximately $0.30 / structure</a:t>
            </a:r>
          </a:p>
        </p:txBody>
      </p:sp>
    </p:spTree>
    <p:extLst>
      <p:ext uri="{BB962C8B-B14F-4D97-AF65-F5344CB8AC3E}">
        <p14:creationId xmlns:p14="http://schemas.microsoft.com/office/powerpoint/2010/main" val="926257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:\NCFMP\SpecialAssignments\20130222_FIMAN\Animation\Time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0"/>
            <a:ext cx="88750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145869" y="4334933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145869" y="6146800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44736" y="237067"/>
            <a:ext cx="1371600" cy="152400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8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:\NCFMP\SpecialAssignments\20130222_FIMAN\Animation\Time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6" y="0"/>
            <a:ext cx="8875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145866" y="4334933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45866" y="6146800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44733" y="237067"/>
            <a:ext cx="1371600" cy="152400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7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:\NCFMP\SpecialAssignments\20130222_FIMAN\Animation\Time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0"/>
            <a:ext cx="8875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162800" y="4334933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62800" y="6146800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61667" y="237067"/>
            <a:ext cx="1371600" cy="152400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:\NCFMP\SpecialAssignments\20130222_FIMAN\Animation\Time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6" y="0"/>
            <a:ext cx="88750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145866" y="4334933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45866" y="6146800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44733" y="237067"/>
            <a:ext cx="1371600" cy="152400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1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:\NCFMP\SpecialAssignments\20130222_FIMAN\Animation\Time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6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145866" y="4334933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45866" y="6146800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44733" y="237067"/>
            <a:ext cx="1371600" cy="152400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3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:\NCFMP\SpecialAssignments\20130222_FIMAN\Animation\Time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6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145866" y="4334933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45866" y="6146800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44733" y="237067"/>
            <a:ext cx="1371600" cy="152400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5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:\NCFMP\SpecialAssignments\20130222_FIMAN\Animation\Time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4" y="0"/>
            <a:ext cx="8875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179734" y="4334933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79734" y="6146800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78601" y="237067"/>
            <a:ext cx="1371600" cy="152400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0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:\NCFMP\SpecialAssignments\20130222_FIMAN\Animation\Time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4" y="0"/>
            <a:ext cx="8875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179734" y="4334933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79734" y="6146800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78601" y="237067"/>
            <a:ext cx="1371600" cy="152400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8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:\NCFMP\SpecialAssignments\20130222_FIMAN\Animation\Time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5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179734" y="4334933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79734" y="6146800"/>
            <a:ext cx="1828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78601" y="237067"/>
            <a:ext cx="1371600" cy="152400"/>
          </a:xfrm>
          <a:prstGeom prst="round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11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Return Period – Discharge – Stage Height </a:t>
            </a:r>
            <a:r>
              <a:rPr lang="en-US" dirty="0" smtClean="0"/>
              <a:t>– Water Surface Elevation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39450"/>
            <a:ext cx="7848600" cy="530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1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million building footprints in NC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934" y="2847937"/>
            <a:ext cx="7364866" cy="3603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78" y="1099822"/>
            <a:ext cx="3366740" cy="174811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04184" y="1689685"/>
            <a:ext cx="372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An </a:t>
            </a:r>
            <a:r>
              <a:rPr lang="en-US" dirty="0">
                <a:solidFill>
                  <a:srgbClr val="FF0000"/>
                </a:solidFill>
              </a:rPr>
              <a:t>example</a:t>
            </a:r>
            <a:r>
              <a:rPr lang="en-US" dirty="0">
                <a:solidFill>
                  <a:prstClr val="black"/>
                </a:solidFill>
              </a:rPr>
              <a:t> for one home in the state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5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68" y="274638"/>
            <a:ext cx="8592532" cy="11430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Hydroeconomic</a:t>
            </a:r>
            <a:r>
              <a:rPr lang="en-US" sz="4000" dirty="0" smtClean="0">
                <a:solidFill>
                  <a:srgbClr val="FF0000"/>
                </a:solidFill>
              </a:rPr>
              <a:t> analysis for flood mitigation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 smtClean="0"/>
              <a:t>(USACE Flood Planning, FEMA </a:t>
            </a:r>
            <a:r>
              <a:rPr lang="en-US" sz="2700" dirty="0" err="1" smtClean="0"/>
              <a:t>RiskMap</a:t>
            </a:r>
            <a:r>
              <a:rPr lang="en-US" sz="2700" dirty="0" smtClean="0"/>
              <a:t>)</a:t>
            </a:r>
            <a:endParaRPr lang="en-US" sz="27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534293" y="2215299"/>
            <a:ext cx="18853" cy="40252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98483" y="4227921"/>
            <a:ext cx="5147034" cy="282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34293" y="6240544"/>
            <a:ext cx="1310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F81BD"/>
                </a:solidFill>
              </a:rPr>
              <a:t>Probability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8994" y="3772293"/>
            <a:ext cx="1040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F81BD"/>
                </a:solidFill>
              </a:rPr>
              <a:t>Damage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1998545"/>
            <a:ext cx="1143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F81BD"/>
                </a:solidFill>
              </a:rPr>
              <a:t>Elevation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1518" y="3833512"/>
            <a:ext cx="1201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F81BD"/>
                </a:solidFill>
              </a:rPr>
              <a:t>Discharge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1510" y="5040215"/>
            <a:ext cx="1491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Flood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Frequency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curve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883" y="2908350"/>
            <a:ext cx="1736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Rating curve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46083" y="2911976"/>
            <a:ext cx="3215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Elevation-Damage curve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36186" y="5192846"/>
            <a:ext cx="1398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Expected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Annual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Damage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337089" y="3396126"/>
            <a:ext cx="9426" cy="1668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15" idx="1"/>
          </p:cNvCxnSpPr>
          <p:nvPr/>
        </p:nvCxnSpPr>
        <p:spPr>
          <a:xfrm>
            <a:off x="4327449" y="3139183"/>
            <a:ext cx="618634" cy="3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825765" y="3395092"/>
            <a:ext cx="9427" cy="1742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968" y="1502387"/>
            <a:ext cx="2652487" cy="133326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790" y="4413479"/>
            <a:ext cx="2384951" cy="150219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882" y="1663481"/>
            <a:ext cx="2386071" cy="12889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5" name="Freeform 24"/>
          <p:cNvSpPr/>
          <p:nvPr/>
        </p:nvSpPr>
        <p:spPr>
          <a:xfrm>
            <a:off x="1491521" y="1851285"/>
            <a:ext cx="1828800" cy="614597"/>
          </a:xfrm>
          <a:custGeom>
            <a:avLst/>
            <a:gdLst>
              <a:gd name="connsiteX0" fmla="*/ 0 w 1828800"/>
              <a:gd name="connsiteY0" fmla="*/ 614597 h 614597"/>
              <a:gd name="connsiteX1" fmla="*/ 7495 w 1828800"/>
              <a:gd name="connsiteY1" fmla="*/ 539646 h 614597"/>
              <a:gd name="connsiteX2" fmla="*/ 29981 w 1828800"/>
              <a:gd name="connsiteY2" fmla="*/ 494676 h 614597"/>
              <a:gd name="connsiteX3" fmla="*/ 59961 w 1828800"/>
              <a:gd name="connsiteY3" fmla="*/ 472190 h 614597"/>
              <a:gd name="connsiteX4" fmla="*/ 112427 w 1828800"/>
              <a:gd name="connsiteY4" fmla="*/ 442210 h 614597"/>
              <a:gd name="connsiteX5" fmla="*/ 209863 w 1828800"/>
              <a:gd name="connsiteY5" fmla="*/ 412230 h 614597"/>
              <a:gd name="connsiteX6" fmla="*/ 269823 w 1828800"/>
              <a:gd name="connsiteY6" fmla="*/ 397240 h 614597"/>
              <a:gd name="connsiteX7" fmla="*/ 1064302 w 1828800"/>
              <a:gd name="connsiteY7" fmla="*/ 172387 h 614597"/>
              <a:gd name="connsiteX8" fmla="*/ 1828800 w 1828800"/>
              <a:gd name="connsiteY8" fmla="*/ 0 h 61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614597">
                <a:moveTo>
                  <a:pt x="0" y="614597"/>
                </a:moveTo>
                <a:cubicBezTo>
                  <a:pt x="1249" y="587115"/>
                  <a:pt x="2498" y="559633"/>
                  <a:pt x="7495" y="539646"/>
                </a:cubicBezTo>
                <a:cubicBezTo>
                  <a:pt x="12492" y="519659"/>
                  <a:pt x="21237" y="505919"/>
                  <a:pt x="29981" y="494676"/>
                </a:cubicBezTo>
                <a:cubicBezTo>
                  <a:pt x="38725" y="483433"/>
                  <a:pt x="46220" y="480934"/>
                  <a:pt x="59961" y="472190"/>
                </a:cubicBezTo>
                <a:cubicBezTo>
                  <a:pt x="73702" y="463446"/>
                  <a:pt x="87443" y="452203"/>
                  <a:pt x="112427" y="442210"/>
                </a:cubicBezTo>
                <a:cubicBezTo>
                  <a:pt x="137411" y="432217"/>
                  <a:pt x="183630" y="419725"/>
                  <a:pt x="209863" y="412230"/>
                </a:cubicBezTo>
                <a:cubicBezTo>
                  <a:pt x="236096" y="404735"/>
                  <a:pt x="269823" y="397240"/>
                  <a:pt x="269823" y="397240"/>
                </a:cubicBezTo>
                <a:cubicBezTo>
                  <a:pt x="412230" y="357266"/>
                  <a:pt x="804473" y="238594"/>
                  <a:pt x="1064302" y="172387"/>
                </a:cubicBezTo>
                <a:cubicBezTo>
                  <a:pt x="1324131" y="106180"/>
                  <a:pt x="1576465" y="53090"/>
                  <a:pt x="18288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103" y="4463247"/>
            <a:ext cx="2316683" cy="171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2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Role of flood mapping</a:t>
            </a:r>
            <a:br>
              <a:rPr lang="en-US" dirty="0" smtClean="0"/>
            </a:br>
            <a:r>
              <a:rPr lang="en-US" sz="2700" dirty="0" smtClean="0"/>
              <a:t>Translate river hydraulics into flooding at homes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548" y="1750204"/>
            <a:ext cx="2665296" cy="13839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374" y="1586536"/>
            <a:ext cx="2608289" cy="1711239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4766872" y="2271010"/>
            <a:ext cx="412230" cy="254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flipV="1">
            <a:off x="1633928" y="2825646"/>
            <a:ext cx="292308" cy="116173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urved Right Arrow 9"/>
          <p:cNvSpPr/>
          <p:nvPr/>
        </p:nvSpPr>
        <p:spPr>
          <a:xfrm flipH="1">
            <a:off x="8009290" y="2825646"/>
            <a:ext cx="292308" cy="116173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988" y="3530758"/>
            <a:ext cx="4706227" cy="29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6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Linking NWS Flood Forecasts to FEMA Flood Hazard Map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19872" y="1971232"/>
            <a:ext cx="8304261" cy="3200401"/>
            <a:chOff x="381712" y="1919954"/>
            <a:chExt cx="8304261" cy="3200401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140" y="1919954"/>
              <a:ext cx="3819833" cy="3200401"/>
            </a:xfrm>
            <a:prstGeom prst="rect">
              <a:avLst/>
            </a:prstGeom>
            <a:noFill/>
            <a:ln w="9525">
              <a:solidFill>
                <a:sysClr val="window" lastClr="FFFFFF">
                  <a:lumMod val="65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12" y="1919955"/>
              <a:ext cx="4364774" cy="3200400"/>
            </a:xfrm>
            <a:prstGeom prst="rect">
              <a:avLst/>
            </a:prstGeom>
            <a:noFill/>
            <a:ln w="9525">
              <a:solidFill>
                <a:sysClr val="window" lastClr="FFFFFF">
                  <a:lumMod val="65000"/>
                </a:sys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3717421" y="3110670"/>
            <a:ext cx="459398" cy="427290"/>
          </a:xfrm>
          <a:prstGeom prst="rect">
            <a:avLst/>
          </a:prstGeom>
          <a:noFill/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3118" y="1686029"/>
            <a:ext cx="2478281" cy="24782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NWS River Forecast </a:t>
            </a:r>
            <a:r>
              <a:rPr lang="en-US" sz="1400" b="1" dirty="0" err="1">
                <a:solidFill>
                  <a:prstClr val="black"/>
                </a:solidFill>
              </a:rPr>
              <a:t>Subbasins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5075" y="1686029"/>
            <a:ext cx="2478281" cy="24782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National Flood Hazard Map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677869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The FEMA National Flood Hazard Map is intersected with the </a:t>
            </a:r>
            <a:r>
              <a:rPr lang="en-US" sz="1400" dirty="0" err="1">
                <a:solidFill>
                  <a:prstClr val="white"/>
                </a:solidFill>
              </a:rPr>
              <a:t>NHDPlus</a:t>
            </a:r>
            <a:r>
              <a:rPr lang="en-US" sz="1400" dirty="0">
                <a:solidFill>
                  <a:prstClr val="white"/>
                </a:solidFill>
              </a:rPr>
              <a:t> Catchments to </a:t>
            </a: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form “</a:t>
            </a:r>
            <a:r>
              <a:rPr lang="en-US" sz="1400" dirty="0" err="1">
                <a:solidFill>
                  <a:prstClr val="white"/>
                </a:solidFill>
              </a:rPr>
              <a:t>NHDPlus</a:t>
            </a:r>
            <a:r>
              <a:rPr lang="en-US" sz="1400" dirty="0">
                <a:solidFill>
                  <a:prstClr val="white"/>
                </a:solidFill>
              </a:rPr>
              <a:t> Flood Warning Zones”.  The downscaled NWS flow forecast for each zone </a:t>
            </a: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is used to assess flood risk. If flood risk is high, a warning is sent to all cell phones in this zone. </a:t>
            </a:r>
          </a:p>
        </p:txBody>
      </p:sp>
    </p:spTree>
    <p:extLst>
      <p:ext uri="{BB962C8B-B14F-4D97-AF65-F5344CB8AC3E}">
        <p14:creationId xmlns:p14="http://schemas.microsoft.com/office/powerpoint/2010/main" val="3118838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928" y="1864938"/>
            <a:ext cx="2032733" cy="177688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264" y="4426434"/>
            <a:ext cx="2333358" cy="1723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68" y="274638"/>
            <a:ext cx="8592532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Flood Response Planning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 smtClean="0"/>
              <a:t>(NWS and federal partners, Local Flood Emergency Responders)</a:t>
            </a:r>
            <a:endParaRPr lang="en-US" sz="27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534293" y="2215299"/>
            <a:ext cx="18853" cy="40252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98483" y="4227921"/>
            <a:ext cx="5147034" cy="282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34293" y="6240544"/>
            <a:ext cx="1310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F81BD"/>
                </a:solidFill>
              </a:rPr>
              <a:t>Probability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8994" y="3772293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F81BD"/>
                </a:solidFill>
              </a:rPr>
              <a:t>Impact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1998545"/>
            <a:ext cx="1143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F81BD"/>
                </a:solidFill>
              </a:rPr>
              <a:t>Elevation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1518" y="3833512"/>
            <a:ext cx="1201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F81BD"/>
                </a:solidFill>
              </a:rPr>
              <a:t>Discharge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2554" y="5059292"/>
            <a:ext cx="1984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Wide area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flood planning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042066" y="3319921"/>
            <a:ext cx="9426" cy="1668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00203" y="3140439"/>
            <a:ext cx="20386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835193" y="3395092"/>
            <a:ext cx="9425" cy="1394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425" y="1787950"/>
            <a:ext cx="2867451" cy="15319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928" y="4507155"/>
            <a:ext cx="2085395" cy="166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9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042" y="4517385"/>
            <a:ext cx="2146151" cy="165929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68" y="274638"/>
            <a:ext cx="8592532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Flood Response Operations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 smtClean="0"/>
              <a:t>(Local Emergency Responders)</a:t>
            </a:r>
            <a:endParaRPr lang="en-US" sz="27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534293" y="2215299"/>
            <a:ext cx="18853" cy="40252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98483" y="4227921"/>
            <a:ext cx="5147034" cy="282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34293" y="6240544"/>
            <a:ext cx="1310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F81BD"/>
                </a:solidFill>
              </a:rPr>
              <a:t>Probability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8994" y="3772293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F81BD"/>
                </a:solidFill>
              </a:rPr>
              <a:t>Impact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1998545"/>
            <a:ext cx="1143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F81BD"/>
                </a:solidFill>
              </a:rPr>
              <a:t>Elevation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1518" y="3833512"/>
            <a:ext cx="1201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F81BD"/>
                </a:solidFill>
              </a:rPr>
              <a:t>Discharge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5164" y="5059292"/>
            <a:ext cx="2399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Flood Emergency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Response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324690" y="3665095"/>
            <a:ext cx="21825" cy="1399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327449" y="3139183"/>
            <a:ext cx="618634" cy="3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825766" y="3897443"/>
            <a:ext cx="5680" cy="1239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43" y="4439514"/>
            <a:ext cx="2295238" cy="140952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9609" y="5917378"/>
            <a:ext cx="3648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NWS ensemble </a:t>
            </a:r>
          </a:p>
          <a:p>
            <a:pPr algn="ctr"/>
            <a:r>
              <a:rPr lang="en-US" dirty="0" err="1">
                <a:solidFill>
                  <a:prstClr val="black"/>
                </a:solidFill>
              </a:rPr>
              <a:t>streamflow</a:t>
            </a:r>
            <a:r>
              <a:rPr lang="en-US" dirty="0">
                <a:solidFill>
                  <a:prstClr val="black"/>
                </a:solidFill>
              </a:rPr>
              <a:t> forecast for stream reach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260" y="2022861"/>
            <a:ext cx="2400300" cy="130492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9759" y="3349012"/>
            <a:ext cx="2951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Rating curve for stream reach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458" y="1957829"/>
            <a:ext cx="2425108" cy="153748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844973" y="3404716"/>
            <a:ext cx="209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Real-time flood map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9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/>
        <p:txBody>
          <a:bodyPr lIns="45720" rIns="45720"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219" name="Content Placeholder 3" descr="4x4_oblq_ortho_w_tin_&amp;_Xblds_w_label_2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6"/>
          <a:stretch>
            <a:fillRect/>
          </a:stretch>
        </p:blipFill>
        <p:spPr>
          <a:xfrm>
            <a:off x="0" y="-149225"/>
            <a:ext cx="9144000" cy="6999288"/>
          </a:xfrm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740400" y="660400"/>
            <a:ext cx="1785938" cy="71755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400" b="1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737225" y="3235325"/>
            <a:ext cx="1785938" cy="563563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 sz="1400" b="1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543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7"/>
          <a:stretch/>
        </p:blipFill>
        <p:spPr bwMode="auto">
          <a:xfrm>
            <a:off x="-9191" y="0"/>
            <a:ext cx="91531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585"/>
            <a:ext cx="7576457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88" y="0"/>
            <a:ext cx="9140312" cy="745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GENERATION - Flood Depth Grids</a:t>
            </a:r>
          </a:p>
          <a:p>
            <a:r>
              <a:rPr lang="en-US" dirty="0">
                <a:solidFill>
                  <a:prstClr val="black"/>
                </a:solidFill>
              </a:rPr>
              <a:t>10-yr, 25-yr, 50-yr, 100-yr, </a:t>
            </a:r>
            <a:r>
              <a:rPr lang="en-US" dirty="0" smtClean="0">
                <a:solidFill>
                  <a:prstClr val="black"/>
                </a:solidFill>
              </a:rPr>
              <a:t>500-yr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1223" y="968188"/>
            <a:ext cx="651793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FEMA </a:t>
            </a:r>
            <a:r>
              <a:rPr lang="en-US" sz="3200" dirty="0" err="1">
                <a:solidFill>
                  <a:prstClr val="black"/>
                </a:solidFill>
              </a:rPr>
              <a:t>RiskMap</a:t>
            </a:r>
            <a:r>
              <a:rPr lang="en-US" sz="3200" dirty="0">
                <a:solidFill>
                  <a:prstClr val="black"/>
                </a:solidFill>
              </a:rPr>
              <a:t>: Mapping Flood Depth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0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8"/>
          <a:stretch/>
        </p:blipFill>
        <p:spPr bwMode="auto">
          <a:xfrm>
            <a:off x="334" y="0"/>
            <a:ext cx="914366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4" y="585"/>
            <a:ext cx="7257142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88" y="0"/>
            <a:ext cx="9140312" cy="745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GENERATION - Probability Gri</a:t>
            </a:r>
            <a:r>
              <a:rPr lang="en-US" dirty="0" smtClean="0">
                <a:solidFill>
                  <a:prstClr val="black"/>
                </a:solidFill>
              </a:rPr>
              <a:t>ds</a:t>
            </a:r>
          </a:p>
          <a:p>
            <a:r>
              <a:rPr lang="en-US" dirty="0">
                <a:solidFill>
                  <a:prstClr val="black"/>
                </a:solidFill>
              </a:rPr>
              <a:t>10-yr, 25-yr, 50-yr, 100-yr, </a:t>
            </a:r>
            <a:r>
              <a:rPr lang="en-US" dirty="0" smtClean="0">
                <a:solidFill>
                  <a:prstClr val="black"/>
                </a:solidFill>
              </a:rPr>
              <a:t>500-yr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71" y="866775"/>
            <a:ext cx="1262130" cy="89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28626" y="1023289"/>
            <a:ext cx="44883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Mapping Flood Likelihood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1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4112"/>
            <a:ext cx="5602125" cy="4677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Flood Risk Information System (FRIS)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419" y="1953154"/>
            <a:ext cx="3324225" cy="38481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586521" y="1059407"/>
            <a:ext cx="2307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http://fris.nc.gov/fris/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180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Vulnerability Index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22648"/>
            <a:ext cx="3505200" cy="47910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238" y="4477405"/>
            <a:ext cx="1975792" cy="1536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215" y="1222648"/>
            <a:ext cx="3571875" cy="5410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4519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879</Words>
  <Application>Microsoft Office PowerPoint</Application>
  <PresentationFormat>On-screen Show (4:3)</PresentationFormat>
  <Paragraphs>210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Office Theme</vt:lpstr>
      <vt:lpstr>2_Office Theme</vt:lpstr>
      <vt:lpstr>3_Office Theme</vt:lpstr>
      <vt:lpstr>4_Office Theme</vt:lpstr>
      <vt:lpstr>5_Office Theme</vt:lpstr>
      <vt:lpstr>1_Office Theme</vt:lpstr>
      <vt:lpstr>Optional_Corporate_PPT_Template-Arial</vt:lpstr>
      <vt:lpstr>Flood Forecasting and Impacts </vt:lpstr>
      <vt:lpstr>PowerPoint Presentation</vt:lpstr>
      <vt:lpstr>PowerPoint Presentation</vt:lpstr>
      <vt:lpstr>5 million building footprints in NC</vt:lpstr>
      <vt:lpstr>PowerPoint Presentation</vt:lpstr>
      <vt:lpstr>PowerPoint Presentation</vt:lpstr>
      <vt:lpstr>PowerPoint Presentation</vt:lpstr>
      <vt:lpstr>Flood Risk Information System (FRIS)</vt:lpstr>
      <vt:lpstr>Personal Vulnerability Index</vt:lpstr>
      <vt:lpstr>Cost Effectiveness of Mitigation</vt:lpstr>
      <vt:lpstr>Annual Flood Damage</vt:lpstr>
      <vt:lpstr>Flood Damage</vt:lpstr>
      <vt:lpstr>Where do we want to get to…</vt:lpstr>
      <vt:lpstr>PowerPoint Presentation</vt:lpstr>
      <vt:lpstr>Flood Alert and Mapping Network How it works</vt:lpstr>
      <vt:lpstr>FIMAN Maps home page</vt:lpstr>
      <vt:lpstr>PowerPoint Presentation</vt:lpstr>
      <vt:lpstr>Problem</vt:lpstr>
      <vt:lpstr>Goal was to Connect the Libraries</vt:lpstr>
      <vt:lpstr>PowerPoint Presentation</vt:lpstr>
      <vt:lpstr>Our cross-sections give the ability to interpolate RI between gages expanding the real time information from ~200 locations to 10s of thousands to 100s of thousand of locations </vt:lpstr>
      <vt:lpstr>Return Period – Discharge – Stage Height – Water Surface Elevation</vt:lpstr>
      <vt:lpstr>Bigger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Return Period – Discharge – Stage Height – Water Surface Elevation</vt:lpstr>
      <vt:lpstr>Hydroeconomic analysis for flood mitigation (USACE Flood Planning, FEMA RiskMap)</vt:lpstr>
      <vt:lpstr>Role of flood mapping Translate river hydraulics into flooding at homes</vt:lpstr>
      <vt:lpstr>Linking NWS Flood Forecasts to FEMA Flood Hazard Map</vt:lpstr>
      <vt:lpstr>Flood Response Planning (NWS and federal partners, Local Flood Emergency Responders)</vt:lpstr>
      <vt:lpstr>Flood Response Operations (Local Emergency Responders)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Can we do with this data?</dc:title>
  <dc:creator>Maidment</dc:creator>
  <cp:lastModifiedBy>Maidment</cp:lastModifiedBy>
  <cp:revision>7</cp:revision>
  <dcterms:created xsi:type="dcterms:W3CDTF">2015-02-06T01:38:27Z</dcterms:created>
  <dcterms:modified xsi:type="dcterms:W3CDTF">2015-02-06T02:37:00Z</dcterms:modified>
</cp:coreProperties>
</file>