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94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7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95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6" r:id="rId34"/>
    <p:sldId id="297" r:id="rId35"/>
    <p:sldId id="298" r:id="rId36"/>
    <p:sldId id="299" r:id="rId37"/>
    <p:sldId id="300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>
        <p:scale>
          <a:sx n="59" d="100"/>
          <a:sy n="59" d="100"/>
        </p:scale>
        <p:origin x="-701" y="-5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78A87-02FC-4BF8-A460-461222F1752A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FDD91-4A35-491C-9EDB-C691A50D4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FDD91-4A35-491C-9EDB-C691A50D42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00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95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08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08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08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08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08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08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FDD91-4A35-491C-9EDB-C691A50D42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06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87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4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51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99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6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02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6BCF-FEDA-4C77-91CD-C8B9B1BBF6E5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8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394C-1EFB-4D98-A738-820338A32942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4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D56C8-9AEA-4F23-B815-FE4A8CD4E9A1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7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47091-C0CF-4DBF-97DE-B950281E1F64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1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554B6-A7C0-49B2-8688-DB8836910920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5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35CC-7500-4636-9351-BBFB5ECDBA83}" type="datetime1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5D9E3-358B-4F5E-9DD3-E2CCD3BB787D}" type="datetime1">
              <a:rPr lang="en-US" smtClean="0"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6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B8B9-CEFB-40B6-BA2F-5881AA2829B6}" type="datetime1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7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E170-EDE7-480B-8341-51DC27E1C086}" type="datetime1">
              <a:rPr lang="en-US" smtClean="0"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15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4F297-9703-445F-90EC-0C13547A836C}" type="datetime1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2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3449-BCBB-47B3-A893-1A57A3E62CA9}" type="datetime1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DFD67-ADD2-4B91-A350-4CC6C8AB2723}" type="datetime1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6CF6C-A3C9-4578-9B4B-B619206D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4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geonethom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opentopography.org/index.php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://ncalm.cive.uh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ast.noaa.gov/inventory/" TargetMode="External"/><Relationship Id="rId5" Type="http://schemas.openxmlformats.org/officeDocument/2006/relationships/hyperlink" Target="https://tnris.org/maps-and-data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lidar.cr.usgs.gov/" TargetMode="Externa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749" y="669702"/>
            <a:ext cx="6087414" cy="3915177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GeoNet</a:t>
            </a:r>
            <a:r>
              <a:rPr lang="en-US" sz="4800" dirty="0" smtClean="0"/>
              <a:t>:</a:t>
            </a:r>
            <a:br>
              <a:rPr lang="en-US" sz="4800" dirty="0" smtClean="0"/>
            </a:br>
            <a:r>
              <a:rPr lang="en-US" sz="4800" dirty="0" smtClean="0"/>
              <a:t>An automatic tool for channel network and channel head extraction from digital terrain data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659" y="4902804"/>
            <a:ext cx="5971504" cy="1655762"/>
          </a:xfrm>
        </p:spPr>
        <p:txBody>
          <a:bodyPr/>
          <a:lstStyle/>
          <a:p>
            <a:r>
              <a:rPr lang="en-US" dirty="0" smtClean="0"/>
              <a:t>Harish Sangireddy, Anna </a:t>
            </a:r>
            <a:r>
              <a:rPr lang="en-US" dirty="0" err="1" smtClean="0"/>
              <a:t>Kladzyk</a:t>
            </a:r>
            <a:r>
              <a:rPr lang="en-US" dirty="0" smtClean="0"/>
              <a:t>, Richard </a:t>
            </a:r>
            <a:r>
              <a:rPr lang="en-US" dirty="0"/>
              <a:t>C</a:t>
            </a:r>
            <a:r>
              <a:rPr lang="en-US" dirty="0" smtClean="0"/>
              <a:t>arothers, and Paola Passalacqua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206" y="0"/>
            <a:ext cx="5724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431" y="306272"/>
            <a:ext cx="999615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Workflow of </a:t>
            </a:r>
            <a:r>
              <a:rPr lang="en-US" dirty="0" err="1" smtClean="0"/>
              <a:t>GeoNet</a:t>
            </a:r>
            <a:r>
              <a:rPr lang="en-US" dirty="0" smtClean="0"/>
              <a:t>: Filtering iterations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00201"/>
            <a:ext cx="3581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Filtering iterations impacts amount of noise reduction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What is the suggested number of filtering iterations?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4114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 iterations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7200" y="41275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 iterations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22052" r="59063" b="50548"/>
          <a:stretch/>
        </p:blipFill>
        <p:spPr bwMode="auto">
          <a:xfrm>
            <a:off x="5178170" y="1734630"/>
            <a:ext cx="2791992" cy="215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51744" r="59063" b="20926"/>
          <a:stretch/>
        </p:blipFill>
        <p:spPr bwMode="auto">
          <a:xfrm>
            <a:off x="7921370" y="1719148"/>
            <a:ext cx="2670431" cy="216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1" t="54445" r="11354" b="6481"/>
          <a:stretch/>
        </p:blipFill>
        <p:spPr bwMode="auto">
          <a:xfrm>
            <a:off x="7921370" y="4395233"/>
            <a:ext cx="2746630" cy="235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1" t="15370" r="11354" b="45556"/>
          <a:stretch/>
        </p:blipFill>
        <p:spPr bwMode="auto">
          <a:xfrm>
            <a:off x="5178170" y="4425952"/>
            <a:ext cx="2746630" cy="235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15000" y="1143000"/>
            <a:ext cx="1143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05800" y="1143000"/>
            <a:ext cx="1143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7200" y="6172200"/>
            <a:ext cx="1143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of </a:t>
            </a:r>
            <a:r>
              <a:rPr lang="en-US" dirty="0" err="1"/>
              <a:t>GeoNet</a:t>
            </a:r>
            <a:r>
              <a:rPr lang="en-US" dirty="0"/>
              <a:t>: Filtering iterations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What </a:t>
            </a:r>
            <a:r>
              <a:rPr lang="en-US" dirty="0"/>
              <a:t>is the suggested number of filtering iterations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If the unknown noise ‘n’ is uncorrelated to the unknown signal F, it would be reasonable to minimize the covariance of the noise (u(0) – u(t)) with the signal u(t), or better employed in a normalized form, the correlation coefficient.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stopping time T (~ number of iterations) minimizes the correlation coefficient.</a:t>
            </a:r>
          </a:p>
          <a:p>
            <a:pPr lvl="2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659" y="3309870"/>
            <a:ext cx="6437671" cy="1181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871" y="4491831"/>
            <a:ext cx="4510206" cy="8425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0772" y="6176963"/>
            <a:ext cx="815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Mrázek</a:t>
            </a:r>
            <a:r>
              <a:rPr lang="en-US" dirty="0"/>
              <a:t>, Pavel, and </a:t>
            </a:r>
            <a:r>
              <a:rPr lang="en-US" dirty="0" err="1"/>
              <a:t>Mirko</a:t>
            </a:r>
            <a:r>
              <a:rPr lang="en-US" dirty="0"/>
              <a:t> </a:t>
            </a:r>
            <a:r>
              <a:rPr lang="en-US" dirty="0" err="1"/>
              <a:t>Navara</a:t>
            </a:r>
            <a:r>
              <a:rPr lang="en-US" dirty="0"/>
              <a:t>. "Selection of optimal stopping time for nonlinear diffusion filtering." </a:t>
            </a:r>
            <a:r>
              <a:rPr lang="en-US" i="1" dirty="0"/>
              <a:t>International Journal of Computer Vision</a:t>
            </a:r>
            <a:r>
              <a:rPr lang="en-US" dirty="0"/>
              <a:t> 52.2-3 (2003): 189-203.</a:t>
            </a:r>
          </a:p>
        </p:txBody>
      </p:sp>
    </p:spTree>
    <p:extLst>
      <p:ext uri="{BB962C8B-B14F-4D97-AF65-F5344CB8AC3E}">
        <p14:creationId xmlns:p14="http://schemas.microsoft.com/office/powerpoint/2010/main" val="22076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of </a:t>
            </a:r>
            <a:r>
              <a:rPr lang="en-US" dirty="0" err="1"/>
              <a:t>GeoNet</a:t>
            </a:r>
            <a:r>
              <a:rPr lang="en-US" dirty="0"/>
              <a:t>: Filtering iterations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2340" y="2128043"/>
            <a:ext cx="4972050" cy="38576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43" y="2128043"/>
            <a:ext cx="5143500" cy="3824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58107" y="2533424"/>
                <a:ext cx="2691901" cy="6770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𝛻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107" y="2533424"/>
                <a:ext cx="2691901" cy="6770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765882" y="3215659"/>
                <a:ext cx="2046266" cy="8578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𝛻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5882" y="3215659"/>
                <a:ext cx="2046266" cy="85786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102477" y="5952331"/>
            <a:ext cx="292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iterations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10600" y="5980380"/>
            <a:ext cx="292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iterations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59920" y="3674013"/>
            <a:ext cx="231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Coefficient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632091" y="3888857"/>
            <a:ext cx="231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Coefficient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3997670" y="3851353"/>
            <a:ext cx="383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gradient  of Correlation Coefficient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168472" y="2382592"/>
            <a:ext cx="0" cy="328411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970921" y="2431467"/>
            <a:ext cx="0" cy="328411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68472" y="4498459"/>
            <a:ext cx="171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 ~ 25 iterations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251423" y="4976473"/>
            <a:ext cx="171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 ~ 45 iterations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10027465" y="3839982"/>
            <a:ext cx="383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gradient  of Correlation Coefficient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76558" y="6429410"/>
            <a:ext cx="627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results are shown for the Tennessee Valley, CA dataset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of </a:t>
            </a:r>
            <a:r>
              <a:rPr lang="en-US" dirty="0" err="1"/>
              <a:t>GeoNet</a:t>
            </a:r>
            <a:r>
              <a:rPr lang="en-US" dirty="0"/>
              <a:t>: Filtering iterations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5617"/>
                <a:ext cx="10894454" cy="508585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The </a:t>
                </a:r>
                <a:r>
                  <a:rPr lang="en-US" dirty="0" err="1" smtClean="0"/>
                  <a:t>Perona</a:t>
                </a:r>
                <a:r>
                  <a:rPr lang="en-US" dirty="0" smtClean="0"/>
                  <a:t> Malik conductance function (1) involving exponential function decreases much faster than the (2)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The first function prefers high contrast edges over low contrast ones 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The </a:t>
                </a:r>
                <a:r>
                  <a:rPr lang="en-US" dirty="0" smtClean="0"/>
                  <a:t>second function prefers larger-scale edges (channel banks) to very small-scale edges (rocks</a:t>
                </a:r>
                <a:r>
                  <a:rPr lang="en-US" dirty="0" smtClean="0"/>
                  <a:t>).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By default </a:t>
                </a:r>
                <a:r>
                  <a:rPr lang="en-US" dirty="0" err="1" smtClean="0"/>
                  <a:t>GeoNet</a:t>
                </a:r>
                <a:r>
                  <a:rPr lang="en-US" dirty="0" smtClean="0"/>
                  <a:t> uses equation (2) as the function prefers wide regions over smaller </a:t>
                </a:r>
                <a:r>
                  <a:rPr lang="en-US" dirty="0" smtClean="0"/>
                  <a:t>ones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‘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 smtClean="0"/>
                  <a:t>’ – the edge threshold is set to the 90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quantile of the slope values in the landscape.  </a:t>
                </a:r>
              </a:p>
              <a:p>
                <a:pPr lvl="1"/>
                <a:r>
                  <a:rPr lang="en-US" dirty="0" smtClean="0"/>
                  <a:t>(</a:t>
                </a:r>
                <a:r>
                  <a:rPr lang="en-US" dirty="0" err="1"/>
                  <a:t>Perona</a:t>
                </a:r>
                <a:r>
                  <a:rPr lang="en-US" dirty="0"/>
                  <a:t>, Pietro, and </a:t>
                </a:r>
                <a:r>
                  <a:rPr lang="en-US" dirty="0" err="1"/>
                  <a:t>Jitendra</a:t>
                </a:r>
                <a:r>
                  <a:rPr lang="en-US" dirty="0"/>
                  <a:t> Malik. "Scale-space and edge detection using anisotropic diffusion." </a:t>
                </a:r>
                <a:r>
                  <a:rPr lang="en-US" i="1" dirty="0"/>
                  <a:t>Pattern Analysis and Machine Intelligence, IEEE Transactions on</a:t>
                </a:r>
                <a:r>
                  <a:rPr lang="en-US" dirty="0"/>
                  <a:t> 12.7 (1990): 629-639</a:t>
                </a:r>
                <a:r>
                  <a:rPr lang="en-US" dirty="0" smtClean="0"/>
                  <a:t>.)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5617"/>
                <a:ext cx="10894454" cy="5085858"/>
              </a:xfrm>
              <a:blipFill rotWithShape="1">
                <a:blip r:embed="rId2"/>
                <a:stretch>
                  <a:fillRect l="-504" t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459814" y="2606670"/>
                <a:ext cx="3387092" cy="4499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b="0" i="1" smtClean="0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𝛻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 smtClean="0"/>
                  <a:t> -- (1)</a:t>
                </a:r>
                <a:endParaRPr lang="en-US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9814" y="2606670"/>
                <a:ext cx="3387092" cy="449995"/>
              </a:xfrm>
              <a:prstGeom prst="rect">
                <a:avLst/>
              </a:prstGeom>
              <a:blipFill rotWithShape="1">
                <a:blip r:embed="rId3"/>
                <a:stretch>
                  <a:fillRect b="-3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349826" y="2606670"/>
                <a:ext cx="3102837" cy="5695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𝛻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   -- (2)</a:t>
                </a:r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826" y="2606670"/>
                <a:ext cx="3102837" cy="569580"/>
              </a:xfrm>
              <a:prstGeom prst="rect">
                <a:avLst/>
              </a:prstGeom>
              <a:blipFill rotWithShape="1">
                <a:blip r:embed="rId4"/>
                <a:stretch>
                  <a:fillRect l="-2750" t="-3226" b="-7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664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of </a:t>
            </a:r>
            <a:r>
              <a:rPr lang="en-US" dirty="0" err="1" smtClean="0"/>
              <a:t>GeoNet</a:t>
            </a:r>
            <a:r>
              <a:rPr lang="en-US" dirty="0" smtClean="0"/>
              <a:t>: Identification of likely channelized pixels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990" y="2061369"/>
            <a:ext cx="4838700" cy="3924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0" y="6045175"/>
                <a:ext cx="142853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045175"/>
                <a:ext cx="1428533" cy="6223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6810266" y="4211392"/>
            <a:ext cx="0" cy="502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45499" y="4713668"/>
            <a:ext cx="87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Ridges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982200" y="3065172"/>
            <a:ext cx="0" cy="476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388699" y="2614411"/>
            <a:ext cx="112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Channels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524533" y="3657600"/>
            <a:ext cx="2005833" cy="4378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25928" y="3078051"/>
            <a:ext cx="1803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Diffusive portion of the landscape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26287" y="6162159"/>
            <a:ext cx="236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Geometric curvature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81" y="2061369"/>
            <a:ext cx="48672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42" y="236335"/>
            <a:ext cx="10515600" cy="1325563"/>
          </a:xfrm>
        </p:spPr>
        <p:txBody>
          <a:bodyPr/>
          <a:lstStyle/>
          <a:p>
            <a:r>
              <a:rPr lang="en-US" dirty="0" smtClean="0"/>
              <a:t>Channel network extraction and bridge crossings (advantages)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4598" y="2099258"/>
            <a:ext cx="4193147" cy="4351338"/>
          </a:xfrm>
        </p:spPr>
        <p:txBody>
          <a:bodyPr/>
          <a:lstStyle/>
          <a:p>
            <a:r>
              <a:rPr lang="en-US" dirty="0" smtClean="0"/>
              <a:t>By using Laplacian curvature, we can avoid the detection of roads and bridges in the skeleton map of likely channelized </a:t>
            </a:r>
            <a:r>
              <a:rPr lang="en-US" dirty="0" smtClean="0"/>
              <a:t>pixels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10441" r="54405" b="32703"/>
          <a:stretch/>
        </p:blipFill>
        <p:spPr>
          <a:xfrm>
            <a:off x="3994064" y="2163652"/>
            <a:ext cx="3578029" cy="4293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10441" r="54405" b="32703"/>
          <a:stretch/>
        </p:blipFill>
        <p:spPr>
          <a:xfrm>
            <a:off x="241746" y="2163653"/>
            <a:ext cx="3578029" cy="4293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5326" y="1807926"/>
            <a:ext cx="5091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 Creek, OH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3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of </a:t>
            </a:r>
            <a:r>
              <a:rPr lang="en-US" dirty="0" err="1"/>
              <a:t>GeoNet</a:t>
            </a:r>
            <a:r>
              <a:rPr lang="en-US" dirty="0"/>
              <a:t>: Identification of likely channelized pixels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724" y="1939466"/>
            <a:ext cx="5616799" cy="4765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37" y="1964551"/>
            <a:ext cx="5293218" cy="439179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993228" y="3593206"/>
            <a:ext cx="862885" cy="126212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959143" y="3631842"/>
            <a:ext cx="1803043" cy="51516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52338" y="3721994"/>
            <a:ext cx="1326524" cy="528034"/>
          </a:xfrm>
          <a:prstGeom prst="straightConnector1">
            <a:avLst/>
          </a:prstGeom>
          <a:ln w="5715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45120" y="5236510"/>
            <a:ext cx="115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divergent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00433" y="5261438"/>
            <a:ext cx="115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planar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852338" y="5216669"/>
            <a:ext cx="1308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convergent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78072" y="1292506"/>
            <a:ext cx="528034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Clean the curvature threshold skeleton by using a small flow threshold determined from slope area plots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of </a:t>
            </a:r>
            <a:r>
              <a:rPr lang="en-US" dirty="0" err="1"/>
              <a:t>GeoNet</a:t>
            </a:r>
            <a:r>
              <a:rPr lang="en-US" dirty="0"/>
              <a:t>: Identification of likely channelized pixels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0794" y="1825625"/>
            <a:ext cx="5803005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Flow routing</a:t>
            </a:r>
          </a:p>
          <a:p>
            <a:pPr marL="0" indent="0" algn="ctr">
              <a:buNone/>
            </a:pPr>
            <a:endParaRPr lang="en-US" b="1" dirty="0"/>
          </a:p>
          <a:p>
            <a:r>
              <a:rPr lang="en-US" dirty="0"/>
              <a:t>D-infinity algorithm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Tells us the total number of cells which flow into a cell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Allows for </a:t>
            </a:r>
            <a:r>
              <a:rPr lang="en-US" b="1" dirty="0"/>
              <a:t>flow divergence </a:t>
            </a:r>
            <a:r>
              <a:rPr lang="en-US" dirty="0"/>
              <a:t>(flow can be directed into one or two neighboring cells depending on flow direction)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604084"/>
            <a:ext cx="472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Image: </a:t>
            </a:r>
            <a:r>
              <a:rPr lang="en-US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Tarboton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1997. http://www.neng.usu.edu/cee/faculty/dtarb/dinf.pdf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7" t="28571" r="31973" b="40476"/>
          <a:stretch/>
        </p:blipFill>
        <p:spPr bwMode="auto">
          <a:xfrm>
            <a:off x="228600" y="1822013"/>
            <a:ext cx="4691743" cy="396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1600200"/>
            <a:ext cx="1143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of </a:t>
            </a:r>
            <a:r>
              <a:rPr lang="en-US" dirty="0" err="1" smtClean="0"/>
              <a:t>GeoNet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Geodesics and cost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3" y="2546647"/>
            <a:ext cx="4957011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3657600"/>
            <a:ext cx="228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5867400"/>
            <a:ext cx="304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2775" y="3319913"/>
            <a:ext cx="129222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Channel head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21009" y="5899757"/>
            <a:ext cx="113018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Basin outlet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67000" y="3200400"/>
            <a:ext cx="1524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Geodesic curves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2743200" y="3508177"/>
            <a:ext cx="685800" cy="606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2"/>
          </p:cNvCxnSpPr>
          <p:nvPr/>
        </p:nvCxnSpPr>
        <p:spPr>
          <a:xfrm>
            <a:off x="3429000" y="3508177"/>
            <a:ext cx="304800" cy="225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2"/>
          </p:cNvCxnSpPr>
          <p:nvPr/>
        </p:nvCxnSpPr>
        <p:spPr>
          <a:xfrm flipH="1">
            <a:off x="3276600" y="3508177"/>
            <a:ext cx="152400" cy="987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2"/>
          </p:cNvCxnSpPr>
          <p:nvPr/>
        </p:nvCxnSpPr>
        <p:spPr>
          <a:xfrm flipH="1">
            <a:off x="2911818" y="3508177"/>
            <a:ext cx="517182" cy="867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>
          <a:xfrm>
            <a:off x="3429000" y="3508177"/>
            <a:ext cx="76200" cy="1978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 flipH="1">
            <a:off x="2590800" y="3508177"/>
            <a:ext cx="838200" cy="989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2775" y="5029200"/>
            <a:ext cx="91122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channel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1068388" y="4375447"/>
            <a:ext cx="1293812" cy="6537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33849" y="2928961"/>
                <a:ext cx="3322175" cy="102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  <a:ea typeface="Cambria Math"/>
                        </a:rPr>
                        <m:t>𝜓</m:t>
                      </m:r>
                      <m:r>
                        <a:rPr lang="en-US" sz="3200" b="0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+ 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849" y="2928961"/>
                <a:ext cx="3322175" cy="102573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9"/>
          <p:cNvSpPr txBox="1">
            <a:spLocks/>
          </p:cNvSpPr>
          <p:nvPr/>
        </p:nvSpPr>
        <p:spPr>
          <a:xfrm>
            <a:off x="6000228" y="5303985"/>
            <a:ext cx="2955584" cy="838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Passalacqua et </a:t>
            </a:r>
            <a:r>
              <a:rPr lang="en-US" dirty="0"/>
              <a:t>al. [2010</a:t>
            </a:r>
            <a:r>
              <a:rPr lang="en-US" dirty="0" smtClean="0"/>
              <a:t>] defined the cost function as a combination of surface curvature and flow accumulation area.</a:t>
            </a:r>
            <a:endParaRPr lang="en-US" dirty="0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9184108" y="2348222"/>
            <a:ext cx="2840073" cy="336150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Geodesics are defined as curves of minimal cost among all the possible paths that connect two points a and b.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6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of </a:t>
            </a:r>
            <a:r>
              <a:rPr lang="en-US" dirty="0" err="1" smtClean="0"/>
              <a:t>GeoNet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Geodesics and cost function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838" y="1934167"/>
            <a:ext cx="6128225" cy="47873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69747" y="1376641"/>
            <a:ext cx="441745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Fast Marching Algorithms are used to compute the geodesic distance by using the cost function for each of the outlets (identified as green dots).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The outlets are the starting point, and the draining basin is the region the fast marching can be done.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Big advantage: </a:t>
            </a:r>
            <a:r>
              <a:rPr lang="en-US" sz="2600" b="1" dirty="0"/>
              <a:t>global operation </a:t>
            </a:r>
            <a:r>
              <a:rPr lang="en-US" sz="2600" dirty="0"/>
              <a:t>using </a:t>
            </a:r>
            <a:r>
              <a:rPr lang="en-US" sz="2600" b="1" dirty="0"/>
              <a:t>local information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735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10" y="51516"/>
            <a:ext cx="11938715" cy="672277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0646" y="751489"/>
            <a:ext cx="6750183" cy="575033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3"/>
              </a:rPr>
              <a:t>https://sites.google.com/site/geonethome/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of </a:t>
            </a:r>
            <a:r>
              <a:rPr lang="en-US" dirty="0" err="1" smtClean="0"/>
              <a:t>GeoNet</a:t>
            </a:r>
            <a:r>
              <a:rPr lang="en-US" dirty="0" smtClean="0"/>
              <a:t>: channel head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6862" y="1825625"/>
            <a:ext cx="4746938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skeleton is not connected continuously</a:t>
            </a:r>
          </a:p>
          <a:p>
            <a:r>
              <a:rPr lang="en-US" dirty="0" smtClean="0"/>
              <a:t>Each connected component is labeled</a:t>
            </a:r>
          </a:p>
          <a:p>
            <a:r>
              <a:rPr lang="en-US" dirty="0" smtClean="0"/>
              <a:t>A histogram of the number of connected components is prepared and all components less than a small threshold are removed from the skeleton. This removes isolated skeleton pixels.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" y="1391521"/>
            <a:ext cx="6306959" cy="5313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17" y="1948299"/>
            <a:ext cx="5057775" cy="3829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081" y="1391520"/>
            <a:ext cx="10659684" cy="496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0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of </a:t>
            </a:r>
            <a:r>
              <a:rPr lang="en-US" dirty="0" err="1" smtClean="0"/>
              <a:t>GeoNet</a:t>
            </a:r>
            <a:r>
              <a:rPr lang="en-US" dirty="0" smtClean="0"/>
              <a:t>: channel head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6862" y="1825625"/>
            <a:ext cx="474693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hillslope length for each pixel is estimated and the median hillslope length is determined.</a:t>
            </a:r>
          </a:p>
          <a:p>
            <a:r>
              <a:rPr lang="en-US" dirty="0" smtClean="0"/>
              <a:t>This median hillslope length is set as the search box size for finding channel heads.</a:t>
            </a:r>
          </a:p>
          <a:p>
            <a:r>
              <a:rPr lang="en-US" dirty="0" smtClean="0"/>
              <a:t>Pixels with maximum geodesic distance and belonging to a particular connected component are identified as the channel heads.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97" y="1690688"/>
            <a:ext cx="6020589" cy="4665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3" y="1690688"/>
            <a:ext cx="5842247" cy="471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05" y="1750774"/>
            <a:ext cx="5272382" cy="45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3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of </a:t>
            </a:r>
            <a:r>
              <a:rPr lang="en-US" dirty="0" err="1" smtClean="0"/>
              <a:t>GeoNet</a:t>
            </a:r>
            <a:r>
              <a:rPr lang="en-US" dirty="0" smtClean="0"/>
              <a:t>: Discrete Geodesics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3380" y="1460498"/>
            <a:ext cx="4270419" cy="48958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Using the geodesic distance we do a gradient descent from channel heads to the outlet.</a:t>
            </a:r>
          </a:p>
          <a:p>
            <a:r>
              <a:rPr lang="en-US" dirty="0" smtClean="0"/>
              <a:t>The map shows the comparison of the drainage network extracted by </a:t>
            </a:r>
            <a:r>
              <a:rPr lang="en-US" dirty="0" err="1" smtClean="0"/>
              <a:t>GeoNet</a:t>
            </a:r>
            <a:r>
              <a:rPr lang="en-US" dirty="0" smtClean="0"/>
              <a:t> against the digitized channel network by Montgomery and Dietrich 1989 for the Tennessee Valley basin, 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3" y="1460499"/>
            <a:ext cx="6878056" cy="52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 for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874838"/>
            <a:ext cx="1115568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Filtering iterations: 50</a:t>
            </a:r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Start with a small source area: ~ 50 m^2</a:t>
            </a:r>
          </a:p>
          <a:p>
            <a:pPr marL="0" indent="0" algn="ctr">
              <a:buNone/>
            </a:pPr>
            <a:r>
              <a:rPr lang="en-US" dirty="0" smtClean="0"/>
              <a:t>(resolution dependent)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Search box:  the median hillslope length</a:t>
            </a:r>
          </a:p>
          <a:p>
            <a:pPr marL="0" indent="0" algn="ctr">
              <a:buNone/>
            </a:pPr>
            <a:r>
              <a:rPr lang="en-US" dirty="0" smtClean="0"/>
              <a:t>***As of version 2.1.1 this is automatic</a:t>
            </a:r>
          </a:p>
          <a:p>
            <a:pPr marL="0" indent="0" algn="ctr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0847" y="564748"/>
            <a:ext cx="5035158" cy="1600200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Original </a:t>
            </a:r>
            <a:r>
              <a:rPr lang="en-US" dirty="0" err="1" smtClean="0"/>
              <a:t>xSection</a:t>
            </a:r>
            <a:r>
              <a:rPr lang="en-US" dirty="0" smtClean="0"/>
              <a:t> Extraction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2038082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2600" dirty="0" err="1" smtClean="0"/>
              <a:t>GeoNet</a:t>
            </a:r>
            <a:r>
              <a:rPr lang="en-US" sz="2600" dirty="0" smtClean="0"/>
              <a:t> extracts geodesic skeleton</a:t>
            </a:r>
          </a:p>
          <a:p>
            <a:pPr marL="285750" indent="-285750">
              <a:buFontTx/>
              <a:buChar char="-"/>
            </a:pPr>
            <a:r>
              <a:rPr lang="en-US" sz="2600" dirty="0" smtClean="0"/>
              <a:t>Strikes </a:t>
            </a:r>
            <a:r>
              <a:rPr lang="en-US" sz="2600" dirty="0" err="1" smtClean="0"/>
              <a:t>xSections</a:t>
            </a:r>
            <a:r>
              <a:rPr lang="en-US" sz="2600" dirty="0" smtClean="0"/>
              <a:t> based on chosen parameters along longest centerline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24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7346" y="694680"/>
            <a:ext cx="4514045" cy="584170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43" y="4095482"/>
            <a:ext cx="4122345" cy="21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9788" y="457200"/>
            <a:ext cx="5071615" cy="1600200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Original </a:t>
            </a:r>
            <a:r>
              <a:rPr lang="en-US" dirty="0" err="1" smtClean="0"/>
              <a:t>xSection</a:t>
            </a:r>
            <a:r>
              <a:rPr lang="en-US" dirty="0" smtClean="0"/>
              <a:t> Extraction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sz="2600" dirty="0" err="1" smtClean="0"/>
              <a:t>GeoNet</a:t>
            </a:r>
            <a:r>
              <a:rPr lang="en-US" sz="2600" dirty="0" smtClean="0"/>
              <a:t> extracts geodesic skeleton</a:t>
            </a:r>
          </a:p>
          <a:p>
            <a:pPr marL="285750" indent="-285750">
              <a:buFontTx/>
              <a:buChar char="-"/>
            </a:pPr>
            <a:endParaRPr lang="en-US" sz="2600" dirty="0" smtClean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Strikes </a:t>
            </a:r>
            <a:r>
              <a:rPr lang="en-US" sz="2600" dirty="0" err="1" smtClean="0"/>
              <a:t>xSections</a:t>
            </a:r>
            <a:r>
              <a:rPr lang="en-US" sz="2600" dirty="0" smtClean="0"/>
              <a:t> based on chosen parameters along longest centerline</a:t>
            </a:r>
          </a:p>
          <a:p>
            <a:pPr marL="285750" indent="-285750">
              <a:buFontTx/>
              <a:buChar char="-"/>
            </a:pPr>
            <a:endParaRPr lang="en-US" sz="2600" dirty="0" smtClean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Channel “banks” chosen based on maximum slope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25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7345" y="694680"/>
            <a:ext cx="4514044" cy="584170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16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9788" y="457200"/>
            <a:ext cx="5071615" cy="1600200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Challenges with Current Methodology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Relies on </a:t>
            </a:r>
            <a:r>
              <a:rPr lang="en-US" sz="2600" dirty="0" err="1" smtClean="0"/>
              <a:t>GeoNet</a:t>
            </a:r>
            <a:r>
              <a:rPr lang="en-US" sz="2600" dirty="0" smtClean="0"/>
              <a:t> extracted centerline, thus subject to processing limitations of larger program</a:t>
            </a:r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Without mapping toolbox, skeleton, bank locations, </a:t>
            </a:r>
            <a:r>
              <a:rPr lang="en-US" sz="2600" dirty="0" err="1" smtClean="0"/>
              <a:t>etc</a:t>
            </a:r>
            <a:r>
              <a:rPr lang="en-US" sz="2600" dirty="0" smtClean="0"/>
              <a:t> exported as </a:t>
            </a:r>
            <a:r>
              <a:rPr lang="en-US" sz="2600" dirty="0" err="1" smtClean="0"/>
              <a:t>geotiff</a:t>
            </a:r>
            <a:endParaRPr lang="en-US" sz="2600" dirty="0"/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26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7345" y="694680"/>
            <a:ext cx="4514044" cy="584170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14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9788" y="457200"/>
            <a:ext cx="4698127" cy="1600200"/>
          </a:xfrm>
        </p:spPr>
        <p:txBody>
          <a:bodyPr anchor="t">
            <a:normAutofit fontScale="90000"/>
          </a:bodyPr>
          <a:lstStyle/>
          <a:p>
            <a:r>
              <a:rPr lang="en-US" sz="6000" dirty="0" smtClean="0"/>
              <a:t>Adapted methodology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For research purposes, </a:t>
            </a:r>
            <a:r>
              <a:rPr lang="en-US" sz="2600" dirty="0" err="1" smtClean="0"/>
              <a:t>GeoNet’s</a:t>
            </a:r>
            <a:r>
              <a:rPr lang="en-US" sz="2600" dirty="0" smtClean="0"/>
              <a:t> bank location feature was adapted for user input centerlines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27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6188" y="693180"/>
            <a:ext cx="4516361" cy="584470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85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5400" dirty="0" smtClean="0"/>
              <a:t>Adapted methodology</a:t>
            </a:r>
            <a:br>
              <a:rPr lang="en-US" sz="5400" dirty="0" smtClean="0"/>
            </a:br>
            <a:endParaRPr lang="en-US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For research purposes, </a:t>
            </a:r>
            <a:r>
              <a:rPr lang="en-US" sz="2600" dirty="0" err="1" smtClean="0"/>
              <a:t>GeoNet’s</a:t>
            </a:r>
            <a:r>
              <a:rPr lang="en-US" sz="2600" dirty="0" smtClean="0"/>
              <a:t> bank location feature was adapted for user input centerlines</a:t>
            </a:r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Same general methodology used for channel bank identification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28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6187" y="693180"/>
            <a:ext cx="4516360" cy="584470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6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5400" dirty="0" smtClean="0"/>
              <a:t>Adapted methodology</a:t>
            </a:r>
            <a:br>
              <a:rPr lang="en-US" sz="5400" dirty="0" smtClean="0"/>
            </a:br>
            <a:endParaRPr lang="en-US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98950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For research purposes, </a:t>
            </a:r>
            <a:r>
              <a:rPr lang="en-US" sz="2600" dirty="0" err="1" smtClean="0"/>
              <a:t>GeoNet’s</a:t>
            </a:r>
            <a:r>
              <a:rPr lang="en-US" sz="2600" dirty="0" smtClean="0"/>
              <a:t> bank location feature was adapted for user input centerlines</a:t>
            </a:r>
          </a:p>
          <a:p>
            <a:pPr marL="285750" indent="-285750">
              <a:buFontTx/>
              <a:buChar char="-"/>
            </a:pPr>
            <a:r>
              <a:rPr lang="en-US" sz="2600" dirty="0" smtClean="0"/>
              <a:t>Same general methodology used for channel bank identification</a:t>
            </a:r>
            <a:endParaRPr lang="en-US" sz="2600" dirty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Banks locations output as a csv to facilitate GIS interface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29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6187" y="693181"/>
            <a:ext cx="4516360" cy="584470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61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5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History of </a:t>
            </a:r>
            <a:r>
              <a:rPr lang="en-US" dirty="0" err="1" smtClean="0"/>
              <a:t>GeoNet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0462"/>
            <a:ext cx="105156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 err="1" smtClean="0"/>
              <a:t>GeoNet</a:t>
            </a:r>
            <a:r>
              <a:rPr lang="en-US" u="sng" dirty="0" smtClean="0"/>
              <a:t> 1.0 (released beginning 2010)</a:t>
            </a:r>
          </a:p>
          <a:p>
            <a:pPr lvl="1"/>
            <a:r>
              <a:rPr lang="en-US" dirty="0" smtClean="0"/>
              <a:t>Paola Passalacqua</a:t>
            </a:r>
          </a:p>
          <a:p>
            <a:pPr lvl="1"/>
            <a:r>
              <a:rPr lang="en-US" dirty="0" smtClean="0"/>
              <a:t>Tien Do </a:t>
            </a:r>
            <a:r>
              <a:rPr lang="en-US" dirty="0" err="1" smtClean="0"/>
              <a:t>Trung</a:t>
            </a:r>
            <a:r>
              <a:rPr lang="en-US" dirty="0" smtClean="0"/>
              <a:t> (</a:t>
            </a:r>
            <a:r>
              <a:rPr lang="en-US" dirty="0" err="1" smtClean="0"/>
              <a:t>Ecole</a:t>
            </a:r>
            <a:r>
              <a:rPr lang="en-US" dirty="0" smtClean="0"/>
              <a:t> </a:t>
            </a:r>
            <a:r>
              <a:rPr lang="en-US" dirty="0" err="1" smtClean="0"/>
              <a:t>Normale</a:t>
            </a:r>
            <a:r>
              <a:rPr lang="en-US" dirty="0" smtClean="0"/>
              <a:t> </a:t>
            </a:r>
            <a:r>
              <a:rPr lang="en-US" dirty="0" err="1" smtClean="0"/>
              <a:t>Superieure</a:t>
            </a:r>
            <a:r>
              <a:rPr lang="en-US" dirty="0" smtClean="0"/>
              <a:t> de </a:t>
            </a:r>
            <a:r>
              <a:rPr lang="en-US" dirty="0" err="1" smtClean="0"/>
              <a:t>Cachan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Efi</a:t>
            </a:r>
            <a:r>
              <a:rPr lang="en-US" dirty="0" smtClean="0"/>
              <a:t> </a:t>
            </a:r>
            <a:r>
              <a:rPr lang="en-US" dirty="0" err="1" smtClean="0"/>
              <a:t>Foufoula</a:t>
            </a:r>
            <a:r>
              <a:rPr lang="en-US" dirty="0" smtClean="0"/>
              <a:t>-Georgiou (Univ. of Minnesota)</a:t>
            </a:r>
          </a:p>
          <a:p>
            <a:pPr lvl="1"/>
            <a:r>
              <a:rPr lang="en-US" dirty="0" smtClean="0"/>
              <a:t>Guillermo </a:t>
            </a:r>
            <a:r>
              <a:rPr lang="en-US" dirty="0" err="1" smtClean="0"/>
              <a:t>Sapiro</a:t>
            </a:r>
            <a:r>
              <a:rPr lang="en-US" dirty="0" smtClean="0"/>
              <a:t> (Univ. of Minnesota)</a:t>
            </a:r>
          </a:p>
          <a:p>
            <a:pPr lvl="1"/>
            <a:r>
              <a:rPr lang="en-US" dirty="0" smtClean="0"/>
              <a:t>Bill Dietrich (UC Berkeley)</a:t>
            </a:r>
          </a:p>
          <a:p>
            <a:pPr lvl="1"/>
            <a:r>
              <a:rPr lang="en-US" dirty="0" smtClean="0"/>
              <a:t>NSF Grants: EAR-0835789; EAR-0120914</a:t>
            </a:r>
          </a:p>
          <a:p>
            <a:r>
              <a:rPr lang="en-US" u="sng" dirty="0" err="1" smtClean="0"/>
              <a:t>GeoNet</a:t>
            </a:r>
            <a:r>
              <a:rPr lang="en-US" u="sng" dirty="0" smtClean="0"/>
              <a:t> 1.0.1 (released September 2010)</a:t>
            </a:r>
          </a:p>
          <a:p>
            <a:pPr lvl="1"/>
            <a:r>
              <a:rPr lang="en-US" dirty="0" smtClean="0"/>
              <a:t>Paola Passalacqua</a:t>
            </a:r>
          </a:p>
          <a:p>
            <a:pPr lvl="1"/>
            <a:r>
              <a:rPr lang="en-US" dirty="0" smtClean="0"/>
              <a:t>Colin Stark (Columbia Univ.)</a:t>
            </a:r>
          </a:p>
          <a:p>
            <a:pPr lvl="1"/>
            <a:r>
              <a:rPr lang="en-US" dirty="0" err="1" smtClean="0"/>
              <a:t>Nachiket</a:t>
            </a:r>
            <a:r>
              <a:rPr lang="en-US" dirty="0" smtClean="0"/>
              <a:t> </a:t>
            </a:r>
            <a:r>
              <a:rPr lang="en-US" dirty="0" err="1" smtClean="0"/>
              <a:t>Gokhale</a:t>
            </a:r>
            <a:r>
              <a:rPr lang="en-US" dirty="0" smtClean="0"/>
              <a:t> (Univ. of Minnesota)</a:t>
            </a:r>
          </a:p>
          <a:p>
            <a:pPr lvl="1"/>
            <a:r>
              <a:rPr lang="en-US" dirty="0" err="1" smtClean="0"/>
              <a:t>Efi</a:t>
            </a:r>
            <a:r>
              <a:rPr lang="en-US" dirty="0" smtClean="0"/>
              <a:t> </a:t>
            </a:r>
            <a:r>
              <a:rPr lang="en-US" dirty="0" err="1" smtClean="0"/>
              <a:t>Foufoula</a:t>
            </a:r>
            <a:r>
              <a:rPr lang="en-US" dirty="0" smtClean="0"/>
              <a:t>-Georgiou (Univ. of Minnesota)</a:t>
            </a:r>
          </a:p>
          <a:p>
            <a:pPr lvl="1"/>
            <a:r>
              <a:rPr lang="en-US" dirty="0" smtClean="0"/>
              <a:t>Guillermo </a:t>
            </a:r>
            <a:r>
              <a:rPr lang="en-US" dirty="0" err="1" smtClean="0"/>
              <a:t>Sapiro</a:t>
            </a:r>
            <a:r>
              <a:rPr lang="en-US" dirty="0" smtClean="0"/>
              <a:t> (Univ. of Minnesota)</a:t>
            </a:r>
          </a:p>
          <a:p>
            <a:pPr lvl="1"/>
            <a:r>
              <a:rPr lang="en-US" dirty="0" smtClean="0"/>
              <a:t>Bill Dietrich (UC Berkeley)</a:t>
            </a:r>
          </a:p>
          <a:p>
            <a:pPr lvl="1"/>
            <a:r>
              <a:rPr lang="en-US" dirty="0" smtClean="0"/>
              <a:t>NSF Grants: BCS-1063231/1063228; EAR-0120914</a:t>
            </a:r>
          </a:p>
          <a:p>
            <a:r>
              <a:rPr lang="en-US" u="sng" dirty="0" err="1" smtClean="0"/>
              <a:t>GeoNet</a:t>
            </a:r>
            <a:r>
              <a:rPr lang="en-US" u="sng" dirty="0" smtClean="0"/>
              <a:t> 2.0 (released November 2011) </a:t>
            </a:r>
          </a:p>
          <a:p>
            <a:pPr lvl="1"/>
            <a:r>
              <a:rPr lang="en-US" dirty="0" smtClean="0"/>
              <a:t>Paola Passalacqua</a:t>
            </a:r>
          </a:p>
          <a:p>
            <a:pPr lvl="1"/>
            <a:r>
              <a:rPr lang="en-US" dirty="0" smtClean="0"/>
              <a:t>Colin Stark</a:t>
            </a:r>
          </a:p>
          <a:p>
            <a:pPr lvl="1"/>
            <a:r>
              <a:rPr lang="en-US" dirty="0" smtClean="0"/>
              <a:t>Harish Sangireddy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61349" y="5257922"/>
            <a:ext cx="39924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/>
              <a:t>GeoNet</a:t>
            </a:r>
            <a:r>
              <a:rPr lang="en-US" sz="2200" u="sng" dirty="0"/>
              <a:t> 2.1 (released Nov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Paola Passalacqua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Harish Sangireddy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52256" y="3148656"/>
            <a:ext cx="47136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/>
              <a:t>GeoNet</a:t>
            </a:r>
            <a:r>
              <a:rPr lang="en-US" sz="2200" u="sng" dirty="0"/>
              <a:t> 2.0 and 2.1 (</a:t>
            </a:r>
            <a:r>
              <a:rPr lang="en-US" sz="2200" u="sng" dirty="0" err="1"/>
              <a:t>gdal</a:t>
            </a:r>
            <a:r>
              <a:rPr lang="en-US" sz="2200" u="sng" dirty="0"/>
              <a:t>) </a:t>
            </a:r>
            <a:r>
              <a:rPr lang="en-US" sz="2200" u="sng" dirty="0" smtClean="0"/>
              <a:t>(May </a:t>
            </a:r>
            <a:r>
              <a:rPr lang="en-US" sz="2200" u="sng" dirty="0"/>
              <a:t>2013</a:t>
            </a:r>
            <a:r>
              <a:rPr lang="en-US" sz="2200" u="sng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Harish Sangireddy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Paola Passalacqua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52256" y="1104601"/>
            <a:ext cx="4301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/>
              <a:t>PyGeoNet</a:t>
            </a:r>
            <a:r>
              <a:rPr lang="en-US" sz="2200" u="sng" dirty="0"/>
              <a:t> 1.0 ( November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Harish Sangireddy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Paola Passalacqua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838200" y="1721775"/>
            <a:ext cx="346656" cy="7252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838200" y="3930345"/>
            <a:ext cx="346656" cy="7252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047704" y="5569306"/>
            <a:ext cx="1004552" cy="502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flipV="1">
            <a:off x="8886423" y="4217151"/>
            <a:ext cx="296214" cy="876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flipV="1">
            <a:off x="8886423" y="2272903"/>
            <a:ext cx="296214" cy="876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3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0239" y="333873"/>
            <a:ext cx="10390589" cy="874776"/>
          </a:xfrm>
        </p:spPr>
        <p:txBody>
          <a:bodyPr anchor="t">
            <a:noAutofit/>
          </a:bodyPr>
          <a:lstStyle/>
          <a:p>
            <a:r>
              <a:rPr lang="en-US" sz="5400" dirty="0" smtClean="0"/>
              <a:t>Generalizing the method further for NHD incorporation</a:t>
            </a:r>
            <a:endParaRPr lang="en-US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Want to be able to extract cross sections from just the NHD and a DEM</a:t>
            </a:r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Developed a model in ArcGIS  preprocess the NHD and DEM and </a:t>
            </a:r>
            <a:r>
              <a:rPr lang="en-US" sz="2600" dirty="0" err="1" smtClean="0"/>
              <a:t>postprocess</a:t>
            </a:r>
            <a:r>
              <a:rPr lang="en-US" sz="2600" dirty="0" smtClean="0"/>
              <a:t> the csv results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30</a:t>
            </a:fld>
            <a:endParaRPr 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91" y="1295400"/>
            <a:ext cx="4121993" cy="518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18" y="3319446"/>
            <a:ext cx="4325283" cy="267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6147" y="238259"/>
            <a:ext cx="10854229" cy="1600200"/>
          </a:xfrm>
        </p:spPr>
        <p:txBody>
          <a:bodyPr anchor="t">
            <a:noAutofit/>
          </a:bodyPr>
          <a:lstStyle/>
          <a:p>
            <a:r>
              <a:rPr lang="en-US" sz="5400" dirty="0" smtClean="0"/>
              <a:t>Generalizing the method further for NHD incorporation</a:t>
            </a:r>
            <a:endParaRPr lang="en-US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97315" y="2588653"/>
            <a:ext cx="3932237" cy="2031084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Test study on San Antonio river basin section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31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6188" y="978794"/>
            <a:ext cx="4516359" cy="57426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8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9027" y="328412"/>
            <a:ext cx="10068618" cy="1600200"/>
          </a:xfrm>
        </p:spPr>
        <p:txBody>
          <a:bodyPr anchor="t">
            <a:normAutofit/>
          </a:bodyPr>
          <a:lstStyle/>
          <a:p>
            <a:r>
              <a:rPr lang="en-US" sz="5400" dirty="0" smtClean="0"/>
              <a:t>Generalizing the method further for NHD incorporation</a:t>
            </a:r>
            <a:endParaRPr lang="en-US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Test study on San Antonio river basin section</a:t>
            </a:r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32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642" y="1210056"/>
            <a:ext cx="4258393" cy="55062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5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9027" y="328412"/>
            <a:ext cx="10068618" cy="1600200"/>
          </a:xfrm>
        </p:spPr>
        <p:txBody>
          <a:bodyPr anchor="t">
            <a:normAutofit/>
          </a:bodyPr>
          <a:lstStyle/>
          <a:p>
            <a:r>
              <a:rPr lang="en-US" sz="5400" dirty="0" smtClean="0"/>
              <a:t>Generalizing the method further for NHD incorporation</a:t>
            </a:r>
            <a:endParaRPr lang="en-US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Test study on San Antonio river basin section</a:t>
            </a:r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Preprocessing in Arc</a:t>
            </a:r>
          </a:p>
          <a:p>
            <a:pPr marL="285750" indent="-285750">
              <a:buFontTx/>
              <a:buChar char="-"/>
            </a:pPr>
            <a:endParaRPr lang="en-US" sz="2600" dirty="0"/>
          </a:p>
          <a:p>
            <a:endParaRPr lang="en-US" sz="2600" dirty="0" smtClean="0"/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33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3327" y="1207763"/>
            <a:ext cx="4253023" cy="551086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72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9027" y="328412"/>
            <a:ext cx="10068618" cy="1600200"/>
          </a:xfrm>
        </p:spPr>
        <p:txBody>
          <a:bodyPr anchor="t">
            <a:normAutofit/>
          </a:bodyPr>
          <a:lstStyle/>
          <a:p>
            <a:r>
              <a:rPr lang="en-US" sz="5400" dirty="0" smtClean="0"/>
              <a:t>Generalizing the method further for NHD incorporation</a:t>
            </a:r>
            <a:endParaRPr lang="en-US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600" dirty="0" smtClean="0"/>
              <a:t>Test study on San Antonio river basin section</a:t>
            </a:r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Preprocessing in Arc</a:t>
            </a:r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r>
              <a:rPr lang="en-US" sz="2600" dirty="0" err="1" smtClean="0"/>
              <a:t>GeoNet</a:t>
            </a:r>
            <a:r>
              <a:rPr lang="en-US" sz="2600" dirty="0" smtClean="0"/>
              <a:t> csv output</a:t>
            </a:r>
          </a:p>
          <a:p>
            <a:pPr marL="285750" indent="-285750">
              <a:buFontTx/>
              <a:buChar char="-"/>
            </a:pPr>
            <a:endParaRPr lang="en-US" sz="2600" dirty="0"/>
          </a:p>
          <a:p>
            <a:endParaRPr lang="en-US" sz="2600" dirty="0" smtClean="0"/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34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3327" y="1318319"/>
            <a:ext cx="4253023" cy="52897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0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9027" y="328412"/>
            <a:ext cx="10068618" cy="1600200"/>
          </a:xfrm>
        </p:spPr>
        <p:txBody>
          <a:bodyPr anchor="t">
            <a:normAutofit/>
          </a:bodyPr>
          <a:lstStyle/>
          <a:p>
            <a:r>
              <a:rPr lang="en-US" sz="5400" dirty="0" smtClean="0"/>
              <a:t>Generalizing the method further for NHD incorporation</a:t>
            </a:r>
            <a:endParaRPr lang="en-US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 smtClean="0"/>
              <a:t>Postprocessing</a:t>
            </a:r>
            <a:r>
              <a:rPr lang="en-US" sz="2600" dirty="0" smtClean="0"/>
              <a:t> model creates feature of results</a:t>
            </a:r>
          </a:p>
          <a:p>
            <a:pPr marL="742950" lvl="1" indent="-285750">
              <a:buFontTx/>
              <a:buChar char="-"/>
            </a:pPr>
            <a:r>
              <a:rPr lang="en-US" sz="2400" dirty="0" smtClean="0"/>
              <a:t>Issues</a:t>
            </a:r>
          </a:p>
          <a:p>
            <a:pPr marL="285750" indent="-285750">
              <a:buFontTx/>
              <a:buChar char="-"/>
            </a:pPr>
            <a:endParaRPr lang="en-US" sz="2600" dirty="0"/>
          </a:p>
          <a:p>
            <a:endParaRPr lang="en-US" sz="2600" dirty="0" smtClean="0"/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35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072" y="1318319"/>
            <a:ext cx="4087532" cy="52897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47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9027" y="328412"/>
            <a:ext cx="10068618" cy="1600200"/>
          </a:xfrm>
        </p:spPr>
        <p:txBody>
          <a:bodyPr anchor="t">
            <a:normAutofit/>
          </a:bodyPr>
          <a:lstStyle/>
          <a:p>
            <a:r>
              <a:rPr lang="en-US" sz="5400" dirty="0" smtClean="0"/>
              <a:t>Generalizing the method further for NHD incorporation</a:t>
            </a:r>
            <a:endParaRPr lang="en-US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 smtClean="0"/>
              <a:t>Postprocessing</a:t>
            </a:r>
            <a:r>
              <a:rPr lang="en-US" sz="2600" dirty="0" smtClean="0"/>
              <a:t> model creates feature of results</a:t>
            </a:r>
          </a:p>
          <a:p>
            <a:pPr marL="742950" lvl="1" indent="-285750">
              <a:buFontTx/>
              <a:buChar char="-"/>
            </a:pPr>
            <a:r>
              <a:rPr lang="en-US" sz="2400" dirty="0" smtClean="0"/>
              <a:t>Issues</a:t>
            </a:r>
          </a:p>
          <a:p>
            <a:pPr marL="285750" indent="-285750">
              <a:buFontTx/>
              <a:buChar char="-"/>
            </a:pPr>
            <a:endParaRPr lang="en-US" sz="2600" dirty="0" smtClean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Work with just the endpoints</a:t>
            </a:r>
            <a:endParaRPr lang="en-US" sz="2600" dirty="0"/>
          </a:p>
          <a:p>
            <a:endParaRPr lang="en-US" sz="2600" dirty="0" smtClean="0"/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36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072" y="1318319"/>
            <a:ext cx="4087532" cy="528974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4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9027" y="328412"/>
            <a:ext cx="10068618" cy="1600200"/>
          </a:xfrm>
        </p:spPr>
        <p:txBody>
          <a:bodyPr anchor="t">
            <a:normAutofit/>
          </a:bodyPr>
          <a:lstStyle/>
          <a:p>
            <a:r>
              <a:rPr lang="en-US" sz="5400" dirty="0" smtClean="0"/>
              <a:t>Generalizing the method further for NHD incorporation</a:t>
            </a:r>
            <a:endParaRPr lang="en-US" sz="5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US" sz="2600" dirty="0" err="1" smtClean="0"/>
              <a:t>Postprocessing</a:t>
            </a:r>
            <a:r>
              <a:rPr lang="en-US" sz="2600" dirty="0" smtClean="0"/>
              <a:t> model creates feature of results</a:t>
            </a:r>
          </a:p>
          <a:p>
            <a:pPr marL="742950" lvl="1" indent="-285750">
              <a:buFontTx/>
              <a:buChar char="-"/>
            </a:pPr>
            <a:r>
              <a:rPr lang="en-US" sz="2400" dirty="0" smtClean="0"/>
              <a:t>Issues</a:t>
            </a:r>
          </a:p>
          <a:p>
            <a:pPr marL="285750" indent="-285750">
              <a:buFontTx/>
              <a:buChar char="-"/>
            </a:pPr>
            <a:endParaRPr lang="en-US" sz="2600" dirty="0" smtClean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Work with just the endpoints</a:t>
            </a:r>
            <a:endParaRPr lang="en-US" sz="2600" dirty="0"/>
          </a:p>
          <a:p>
            <a:endParaRPr lang="en-US" sz="2600" dirty="0" smtClean="0"/>
          </a:p>
          <a:p>
            <a:pPr marL="285750" indent="-285750">
              <a:buFontTx/>
              <a:buChar char="-"/>
            </a:pPr>
            <a:r>
              <a:rPr lang="en-US" sz="2600" dirty="0" smtClean="0"/>
              <a:t>Further </a:t>
            </a:r>
            <a:r>
              <a:rPr lang="en-US" sz="2600" dirty="0" err="1" smtClean="0"/>
              <a:t>postprocessing</a:t>
            </a:r>
            <a:r>
              <a:rPr lang="en-US" sz="2600" dirty="0" smtClean="0"/>
              <a:t> produces straight section</a:t>
            </a:r>
          </a:p>
          <a:p>
            <a:pPr marL="742950" lvl="1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  <a:p>
            <a:pPr marL="285750" indent="-285750">
              <a:buFontTx/>
              <a:buChar char="-"/>
            </a:pPr>
            <a:endParaRPr lang="en-US" sz="2600" dirty="0"/>
          </a:p>
          <a:p>
            <a:pPr marL="285750" indent="-285750">
              <a:buFontTx/>
              <a:buChar char="-"/>
            </a:pPr>
            <a:endParaRPr lang="en-US" sz="2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4FEC8-3D7B-4AEE-BB2B-4DA7498A7F66}" type="slidenum">
              <a:rPr lang="en-US" smtClean="0"/>
              <a:pPr>
                <a:defRPr/>
              </a:pPr>
              <a:t>37</a:t>
            </a:fld>
            <a:endParaRPr lang="en-US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6072" y="1318319"/>
            <a:ext cx="4087531" cy="528974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36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Classical approaches to channel network extraction challenged by information </a:t>
            </a:r>
            <a:r>
              <a:rPr lang="en-US" dirty="0" smtClean="0"/>
              <a:t>in lidar data</a:t>
            </a:r>
          </a:p>
          <a:p>
            <a:r>
              <a:rPr lang="en-US" dirty="0" err="1"/>
              <a:t>GeoNet</a:t>
            </a:r>
            <a:r>
              <a:rPr lang="en-US" dirty="0"/>
              <a:t>: open-source tool for channel extraction from lidar </a:t>
            </a:r>
            <a:r>
              <a:rPr lang="en-US" dirty="0" smtClean="0"/>
              <a:t>data</a:t>
            </a:r>
          </a:p>
          <a:p>
            <a:r>
              <a:rPr lang="en-US" dirty="0"/>
              <a:t>Good results achieved in channel network extraction and identification </a:t>
            </a:r>
            <a:r>
              <a:rPr lang="en-US" dirty="0" smtClean="0"/>
              <a:t>of channel </a:t>
            </a:r>
            <a:r>
              <a:rPr lang="en-US" dirty="0"/>
              <a:t>initiation </a:t>
            </a:r>
            <a:r>
              <a:rPr lang="en-US" dirty="0" smtClean="0"/>
              <a:t>points</a:t>
            </a:r>
          </a:p>
          <a:p>
            <a:r>
              <a:rPr lang="en-US" dirty="0"/>
              <a:t>Improving method for larger watersheds. Upcoming </a:t>
            </a:r>
            <a:r>
              <a:rPr lang="en-US" dirty="0" err="1"/>
              <a:t>GeoNet</a:t>
            </a:r>
            <a:r>
              <a:rPr lang="en-US" dirty="0"/>
              <a:t> 3.0 release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GeoNet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approved as stream extraction tool and will be used by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Forestry Corporation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of New South Wales, Australia (press release March 2014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– implementation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starts August 2014) over 1.3M hectares.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of </a:t>
            </a:r>
            <a:r>
              <a:rPr lang="en-US" dirty="0" err="1" smtClean="0"/>
              <a:t>GeoNet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6" y="1690688"/>
            <a:ext cx="10439714" cy="455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of </a:t>
            </a:r>
            <a:r>
              <a:rPr lang="en-US" dirty="0" err="1" smtClean="0"/>
              <a:t>GeoNet</a:t>
            </a:r>
            <a:r>
              <a:rPr lang="en-US" dirty="0" smtClean="0"/>
              <a:t>: Input DEM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26240" cy="470396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GeoNet</a:t>
            </a:r>
            <a:r>
              <a:rPr lang="en-US" dirty="0" smtClean="0"/>
              <a:t> requires a bare earth lidar Digital Elevation Model (DEM)</a:t>
            </a:r>
          </a:p>
          <a:p>
            <a:pPr lvl="1"/>
            <a:r>
              <a:rPr lang="en-US" dirty="0" smtClean="0"/>
              <a:t>UTM projections are preferred and recommended.</a:t>
            </a:r>
          </a:p>
          <a:p>
            <a:r>
              <a:rPr lang="en-US" dirty="0" smtClean="0"/>
              <a:t>Data  sources of Lidar DEMs</a:t>
            </a:r>
          </a:p>
          <a:p>
            <a:pPr lvl="1"/>
            <a:r>
              <a:rPr lang="en-US" dirty="0" smtClean="0"/>
              <a:t>NCALM (National center for Airborne Laser Mapping) (</a:t>
            </a:r>
            <a:r>
              <a:rPr lang="en-US" dirty="0" smtClean="0">
                <a:hlinkClick r:id="rId2"/>
              </a:rPr>
              <a:t>http://ncalm.cive.uh.edu/</a:t>
            </a:r>
            <a:r>
              <a:rPr lang="en-US" dirty="0" smtClean="0"/>
              <a:t> )</a:t>
            </a:r>
          </a:p>
          <a:p>
            <a:pPr lvl="1"/>
            <a:r>
              <a:rPr lang="en-US" dirty="0" err="1" smtClean="0"/>
              <a:t>OpenTopography</a:t>
            </a:r>
            <a:r>
              <a:rPr lang="en-US" dirty="0" smtClean="0"/>
              <a:t> (</a:t>
            </a:r>
            <a:r>
              <a:rPr lang="en-US" dirty="0" smtClean="0">
                <a:hlinkClick r:id="rId3"/>
              </a:rPr>
              <a:t>http://www.opentopography.org/index.php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USGS Click (</a:t>
            </a:r>
            <a:r>
              <a:rPr lang="en-US" dirty="0" smtClean="0">
                <a:hlinkClick r:id="rId4"/>
              </a:rPr>
              <a:t>http://lidar.cr.usgs.gov/</a:t>
            </a:r>
            <a:r>
              <a:rPr lang="en-US" dirty="0" smtClean="0"/>
              <a:t> )</a:t>
            </a:r>
          </a:p>
          <a:p>
            <a:pPr lvl="1"/>
            <a:r>
              <a:rPr lang="en-US" dirty="0" smtClean="0"/>
              <a:t>Various State Agencies e.g. TNRIS (</a:t>
            </a:r>
            <a:r>
              <a:rPr lang="en-US" dirty="0" smtClean="0">
                <a:hlinkClick r:id="rId5"/>
              </a:rPr>
              <a:t>https://tnris.org/maps-and-data/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Interagency elevation Inventory (</a:t>
            </a:r>
            <a:r>
              <a:rPr lang="en-US" dirty="0" smtClean="0">
                <a:hlinkClick r:id="rId6"/>
              </a:rPr>
              <a:t>http://coast.noaa.gov/inventory/</a:t>
            </a:r>
            <a:r>
              <a:rPr lang="en-US" dirty="0" smtClean="0"/>
              <a:t> ) 	</a:t>
            </a:r>
          </a:p>
          <a:p>
            <a:pPr lvl="1"/>
            <a:endParaRPr lang="en-US" dirty="0" smtClean="0"/>
          </a:p>
          <a:p>
            <a:pPr marL="914400" lvl="2" indent="0">
              <a:buNone/>
            </a:pPr>
            <a:r>
              <a:rPr lang="en-US" dirty="0"/>
              <a:t>	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6" descr="http://calm.geo.berkeley.edu/ncalm/images/gedncalmlogo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766" y="1825625"/>
            <a:ext cx="3354238" cy="7143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204" y="2606676"/>
            <a:ext cx="3352800" cy="65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205" y="3340101"/>
            <a:ext cx="3352800" cy="16950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766" y="5092702"/>
            <a:ext cx="3354238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States Interagency </a:t>
            </a:r>
            <a:r>
              <a:rPr lang="en-US" dirty="0"/>
              <a:t>E</a:t>
            </a:r>
            <a:r>
              <a:rPr lang="en-US" dirty="0" smtClean="0"/>
              <a:t>levation </a:t>
            </a:r>
            <a:r>
              <a:rPr lang="en-US" dirty="0"/>
              <a:t>I</a:t>
            </a:r>
            <a:r>
              <a:rPr lang="en-US" dirty="0" smtClean="0"/>
              <a:t>nventory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699" y="1413500"/>
            <a:ext cx="11738578" cy="53092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3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user-defined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133601"/>
            <a:ext cx="53848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</a:t>
            </a:r>
            <a:r>
              <a:rPr lang="en-US" dirty="0" smtClean="0"/>
              <a:t>iltering iterations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</a:t>
            </a:r>
            <a:r>
              <a:rPr lang="en-US" dirty="0" smtClean="0"/>
              <a:t>low </a:t>
            </a:r>
            <a:r>
              <a:rPr lang="en-US" dirty="0"/>
              <a:t>accumulation area </a:t>
            </a:r>
            <a:r>
              <a:rPr lang="en-US" dirty="0" smtClean="0"/>
              <a:t>threshold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</a:t>
            </a:r>
            <a:r>
              <a:rPr lang="en-US" dirty="0" smtClean="0"/>
              <a:t>earch </a:t>
            </a:r>
            <a:r>
              <a:rPr lang="en-US" dirty="0"/>
              <a:t>box size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34667" r="77615" b="41743"/>
          <a:stretch/>
        </p:blipFill>
        <p:spPr bwMode="auto">
          <a:xfrm>
            <a:off x="5817898" y="1889761"/>
            <a:ext cx="6125182" cy="435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Workflow of </a:t>
            </a:r>
            <a:r>
              <a:rPr lang="en-US" dirty="0" err="1" smtClean="0"/>
              <a:t>GeoNet</a:t>
            </a:r>
            <a:r>
              <a:rPr lang="en-US" dirty="0" smtClean="0"/>
              <a:t>: Non linear Filtering: 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critical step </a:t>
            </a:r>
            <a:r>
              <a:rPr lang="en-US" dirty="0" smtClean="0"/>
              <a:t>when </a:t>
            </a:r>
            <a:r>
              <a:rPr lang="en-US" dirty="0"/>
              <a:t>using lidar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103438"/>
            <a:ext cx="3200400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21217" y="2209801"/>
            <a:ext cx="4043966" cy="4340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28600" defTabSz="9144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Errors in the representation of the landscape can be introduced several ways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457200" lvl="1" indent="0" defTabSz="914400">
              <a:lnSpc>
                <a:spcPct val="70000"/>
              </a:lnSpc>
              <a:spcBef>
                <a:spcPts val="500"/>
              </a:spcBef>
              <a:buNone/>
            </a:pPr>
            <a:endParaRPr lang="en-US" sz="2200" dirty="0">
              <a:solidFill>
                <a:schemeClr val="tx1"/>
              </a:solidFill>
              <a:latin typeface="+mn-lt"/>
            </a:endParaRPr>
          </a:p>
          <a:p>
            <a:pPr marL="1085850" lvl="2" defTabSz="9144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Acquisition</a:t>
            </a:r>
          </a:p>
          <a:p>
            <a:pPr marL="685800" lvl="1" indent="-228600" defTabSz="9144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+mn-lt"/>
            </a:endParaRPr>
          </a:p>
          <a:p>
            <a:pPr marL="1085850" lvl="2" defTabSz="9144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Preprocessing</a:t>
            </a:r>
          </a:p>
          <a:p>
            <a:pPr marL="685800" lvl="1" indent="-228600" defTabSz="9144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+mn-lt"/>
            </a:endParaRPr>
          </a:p>
          <a:p>
            <a:pPr marL="1085850" lvl="2" defTabSz="914400">
              <a:lnSpc>
                <a:spcPct val="7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Point cloud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10894" r="40833" b="31951"/>
          <a:stretch/>
        </p:blipFill>
        <p:spPr>
          <a:xfrm>
            <a:off x="4975560" y="2212668"/>
            <a:ext cx="5311440" cy="4340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10894" r="40833" b="31951"/>
          <a:stretch/>
        </p:blipFill>
        <p:spPr>
          <a:xfrm>
            <a:off x="4975560" y="2209800"/>
            <a:ext cx="5311440" cy="43405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3" y="152400"/>
            <a:ext cx="11539469" cy="1143000"/>
          </a:xfrm>
        </p:spPr>
        <p:txBody>
          <a:bodyPr>
            <a:noAutofit/>
          </a:bodyPr>
          <a:lstStyle/>
          <a:p>
            <a:r>
              <a:rPr lang="en-US" dirty="0"/>
              <a:t>Workflow of </a:t>
            </a:r>
            <a:r>
              <a:rPr lang="en-US" dirty="0" err="1"/>
              <a:t>GeoNet</a:t>
            </a:r>
            <a:r>
              <a:rPr lang="en-US" dirty="0"/>
              <a:t>: Filter Type Comparisons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103438"/>
            <a:ext cx="3200400" cy="4373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7690" r="11247" b="47550"/>
          <a:stretch/>
        </p:blipFill>
        <p:spPr bwMode="auto">
          <a:xfrm>
            <a:off x="1676400" y="1524000"/>
            <a:ext cx="8915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029200" y="1090768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01000" y="106680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Perona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-Malik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9486" y="6548718"/>
            <a:ext cx="883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Images: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Passalacqua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al., 2010, DOI: 10.1029/2009JF001254 (top) Pelletier, 2013,  DOI: 10.1029/2012WR012452  (bottom)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46667" r="35625" b="41527"/>
          <a:stretch/>
        </p:blipFill>
        <p:spPr bwMode="auto">
          <a:xfrm>
            <a:off x="5486400" y="4045859"/>
            <a:ext cx="3886200" cy="96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6" t="71944" r="36328" b="12223"/>
          <a:stretch/>
        </p:blipFill>
        <p:spPr bwMode="auto">
          <a:xfrm>
            <a:off x="5520824" y="5086350"/>
            <a:ext cx="3927976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76401" y="4572001"/>
            <a:ext cx="3252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Nonlinear diffusion equation: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1" t="53082" r="11247" b="10172"/>
          <a:stretch/>
        </p:blipFill>
        <p:spPr bwMode="auto">
          <a:xfrm>
            <a:off x="4659086" y="1524001"/>
            <a:ext cx="5932714" cy="241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CF6C-A3C9-4578-9B4B-B619206D3D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1580</Words>
  <Application>Microsoft Office PowerPoint</Application>
  <PresentationFormat>Custom</PresentationFormat>
  <Paragraphs>303</Paragraphs>
  <Slides>38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GeoNet: An automatic tool for channel network and channel head extraction from digital terrain data</vt:lpstr>
      <vt:lpstr>https://sites.google.com/site/geonethome/ </vt:lpstr>
      <vt:lpstr>History of GeoNet</vt:lpstr>
      <vt:lpstr>Workflow of GeoNet</vt:lpstr>
      <vt:lpstr>Workflow of GeoNet: Input DEM</vt:lpstr>
      <vt:lpstr>United States Interagency Elevation Inventory</vt:lpstr>
      <vt:lpstr>Important user-defined parameters</vt:lpstr>
      <vt:lpstr>Workflow of GeoNet: Non linear Filtering:  a critical step when using lidar data</vt:lpstr>
      <vt:lpstr>Workflow of GeoNet: Filter Type Comparisons</vt:lpstr>
      <vt:lpstr>Workflow of GeoNet: Filtering iterations</vt:lpstr>
      <vt:lpstr>Workflow of GeoNet: Filtering iterations</vt:lpstr>
      <vt:lpstr>Workflow of GeoNet: Filtering iterations</vt:lpstr>
      <vt:lpstr>Workflow of GeoNet: Filtering iterations</vt:lpstr>
      <vt:lpstr>Workflow of GeoNet: Identification of likely channelized pixels</vt:lpstr>
      <vt:lpstr>Channel network extraction and bridge crossings (advantages)</vt:lpstr>
      <vt:lpstr>Workflow of GeoNet: Identification of likely channelized pixels</vt:lpstr>
      <vt:lpstr>Workflow of GeoNet: Identification of likely channelized pixels</vt:lpstr>
      <vt:lpstr>Workflow of GeoNet: Geodesics and cost function</vt:lpstr>
      <vt:lpstr>Workflow of GeoNet:  Geodesics and cost function</vt:lpstr>
      <vt:lpstr>Workflow of GeoNet: channel head detection</vt:lpstr>
      <vt:lpstr>Workflow of GeoNet: channel head detection</vt:lpstr>
      <vt:lpstr>Workflow of GeoNet: Discrete Geodesics</vt:lpstr>
      <vt:lpstr>Suggestions for parameters</vt:lpstr>
      <vt:lpstr>Original xSection Extraction </vt:lpstr>
      <vt:lpstr>Original xSection Extraction </vt:lpstr>
      <vt:lpstr>Challenges with Current Methodology </vt:lpstr>
      <vt:lpstr>Adapted methodology </vt:lpstr>
      <vt:lpstr>Adapted methodology </vt:lpstr>
      <vt:lpstr>Adapted methodology </vt:lpstr>
      <vt:lpstr>Generalizing the method further for NHD incorporation</vt:lpstr>
      <vt:lpstr>Generalizing the method further for NHD incorporation</vt:lpstr>
      <vt:lpstr>Generalizing the method further for NHD incorporation</vt:lpstr>
      <vt:lpstr>Generalizing the method further for NHD incorporation</vt:lpstr>
      <vt:lpstr>Generalizing the method further for NHD incorporation</vt:lpstr>
      <vt:lpstr>Generalizing the method further for NHD incorporation</vt:lpstr>
      <vt:lpstr>Generalizing the method further for NHD incorporation</vt:lpstr>
      <vt:lpstr>Generalizing the method further for NHD incorporation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GeoNet: An automatic tool for channel network and channel head extraction from digital terrain data</dc:title>
  <dc:creator>Harish Sangireddy</dc:creator>
  <cp:lastModifiedBy>Anna G. Kladzyk</cp:lastModifiedBy>
  <cp:revision>78</cp:revision>
  <dcterms:created xsi:type="dcterms:W3CDTF">2015-03-01T21:41:41Z</dcterms:created>
  <dcterms:modified xsi:type="dcterms:W3CDTF">2015-03-04T18:25:25Z</dcterms:modified>
</cp:coreProperties>
</file>