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257" r:id="rId3"/>
    <p:sldId id="352" r:id="rId4"/>
    <p:sldId id="338" r:id="rId5"/>
    <p:sldId id="270" r:id="rId6"/>
    <p:sldId id="268" r:id="rId7"/>
    <p:sldId id="304" r:id="rId8"/>
    <p:sldId id="353" r:id="rId9"/>
    <p:sldId id="337" r:id="rId10"/>
    <p:sldId id="302" r:id="rId11"/>
    <p:sldId id="303" r:id="rId12"/>
    <p:sldId id="372" r:id="rId13"/>
    <p:sldId id="373" r:id="rId14"/>
    <p:sldId id="342" r:id="rId15"/>
    <p:sldId id="354" r:id="rId16"/>
    <p:sldId id="264" r:id="rId17"/>
    <p:sldId id="307" r:id="rId18"/>
    <p:sldId id="273" r:id="rId19"/>
    <p:sldId id="355" r:id="rId20"/>
    <p:sldId id="285" r:id="rId21"/>
    <p:sldId id="295" r:id="rId22"/>
    <p:sldId id="288" r:id="rId23"/>
    <p:sldId id="296" r:id="rId24"/>
    <p:sldId id="290" r:id="rId25"/>
    <p:sldId id="322" r:id="rId26"/>
    <p:sldId id="320" r:id="rId27"/>
    <p:sldId id="319" r:id="rId28"/>
    <p:sldId id="325" r:id="rId29"/>
    <p:sldId id="350" r:id="rId30"/>
    <p:sldId id="340" r:id="rId31"/>
    <p:sldId id="311" r:id="rId32"/>
    <p:sldId id="326" r:id="rId33"/>
    <p:sldId id="327" r:id="rId34"/>
    <p:sldId id="262" r:id="rId35"/>
    <p:sldId id="346" r:id="rId36"/>
    <p:sldId id="349" r:id="rId37"/>
    <p:sldId id="330" r:id="rId38"/>
    <p:sldId id="347" r:id="rId39"/>
    <p:sldId id="341" r:id="rId40"/>
    <p:sldId id="359" r:id="rId41"/>
    <p:sldId id="360" r:id="rId42"/>
    <p:sldId id="361" r:id="rId43"/>
    <p:sldId id="367" r:id="rId44"/>
    <p:sldId id="365" r:id="rId45"/>
    <p:sldId id="366" r:id="rId46"/>
    <p:sldId id="368" r:id="rId47"/>
    <p:sldId id="370" r:id="rId48"/>
    <p:sldId id="37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xmlns="" xmlns:mv="urn:schemas-microsoft-com:mac:vml" xmlns:mc="http://schemas.openxmlformats.org/markup-compatibility/2006" val="0"/>
    </p:ext>
    <p:ext uri="{D31A062A-798A-4329-ABDD-BBA856620510}">
      <p14:defaultImageDpi xmlns:p14="http://schemas.microsoft.com/office/powerpoint/2010/main" xmlns=""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33" autoAdjust="0"/>
  </p:normalViewPr>
  <p:slideViewPr>
    <p:cSldViewPr>
      <p:cViewPr varScale="1">
        <p:scale>
          <a:sx n="61" d="100"/>
          <a:sy n="61" d="100"/>
        </p:scale>
        <p:origin x="-13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24C0BB-E780-48CC-8060-255DEAF35672}" type="datetimeFigureOut">
              <a:rPr lang="en-US" smtClean="0"/>
              <a:pPr/>
              <a:t>2015/03/02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EB5C5D-3278-443F-87A7-000ED7F1D0BD}" type="slidenum">
              <a:rPr lang="en-US" smtClean="0"/>
              <a:pPr/>
              <a:t>‹#›</a:t>
            </a:fld>
            <a:endParaRPr lang="en-US"/>
          </a:p>
        </p:txBody>
      </p:sp>
    </p:spTree>
    <p:extLst>
      <p:ext uri="{BB962C8B-B14F-4D97-AF65-F5344CB8AC3E}">
        <p14:creationId xmlns:p14="http://schemas.microsoft.com/office/powerpoint/2010/main" xmlns="" xmlns:mv="urn:schemas-microsoft-com:mac:vml" xmlns:mc="http://schemas.openxmlformats.org/markup-compatibility/2006" val="400514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10</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Defining N – values are found in the HEC-GeoRAS users</a:t>
            </a:r>
            <a:r>
              <a:rPr lang="en-US" baseline="0" dirty="0" smtClean="0"/>
              <a:t> manual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Extracting n - creates a new table - Manning</a:t>
            </a:r>
          </a:p>
          <a:p>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Importing</a:t>
            </a:r>
          </a:p>
          <a:p>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31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Redo this slide</a:t>
            </a:r>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33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38 Homes</a:t>
            </a:r>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36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Velocity = Distance / Time   So    Time = Distance / Velocity</a:t>
            </a:r>
          </a:p>
          <a:p>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37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Reasons for slowdown</a:t>
            </a:r>
            <a:r>
              <a:rPr lang="en-US" baseline="0" dirty="0" smtClean="0"/>
              <a:t> 1) Deluge is exhausted at 5.19 miles 2) Forests after Hardin Blvd</a:t>
            </a:r>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38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simplified dam break provides</a:t>
            </a:r>
            <a:r>
              <a:rPr lang="en-US" baseline="0" dirty="0" smtClean="0"/>
              <a:t> good worst case scenarios for emergency management </a:t>
            </a:r>
            <a:endParaRPr lang="en-US" dirty="0"/>
          </a:p>
        </p:txBody>
      </p:sp>
      <p:sp>
        <p:nvSpPr>
          <p:cNvPr id="4" name="Slide Number Placeholder 3"/>
          <p:cNvSpPr>
            <a:spLocks noGrp="1"/>
          </p:cNvSpPr>
          <p:nvPr>
            <p:ph type="sldNum" sz="quarter" idx="10"/>
          </p:nvPr>
        </p:nvSpPr>
        <p:spPr/>
        <p:txBody>
          <a:bodyPr/>
          <a:lstStyle/>
          <a:p>
            <a:fld id="{EAEB5C5D-3278-443F-87A7-000ED7F1D0BD}" type="slidenum">
              <a:rPr lang="en-US" smtClean="0"/>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D6B16C5C-9D2A-42A0-AD9A-B777D0EDEBE2}" type="datetime1">
              <a:rPr lang="en-US" smtClean="0"/>
              <a:pPr/>
              <a:t>2015/03/02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3A859-0512-4EC3-8611-3A577386EE14}"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BBC2AE-10D1-4E8F-96E2-A1EBD03DEF0F}" type="datetime1">
              <a:rPr lang="en-US" smtClean="0"/>
              <a:pPr/>
              <a:t>2015/03/02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3A859-0512-4EC3-8611-3A577386EE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519FA6-14BF-4DAF-96E9-D9333C8C35A6}" type="datetime1">
              <a:rPr lang="en-US" smtClean="0"/>
              <a:pPr/>
              <a:t>2015/03/02</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E523A859-0512-4EC3-8611-3A577386EE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040B53-FBE0-4DFE-B223-03AAE4878B26}" type="datetime1">
              <a:rPr lang="en-US" smtClean="0"/>
              <a:pPr/>
              <a:t>2015/03/02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3A859-0512-4EC3-8611-3A577386EE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2CF0F43-C472-4386-94A6-0D1390268E43}" type="datetime1">
              <a:rPr lang="en-US" smtClean="0"/>
              <a:pPr/>
              <a:t>2015/03/02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3A859-0512-4EC3-8611-3A577386EE1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9A789FE-ECB0-4F46-8E8C-C22F3973F645}" type="datetime1">
              <a:rPr lang="en-US" smtClean="0"/>
              <a:pPr/>
              <a:t>2015/03/02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3A859-0512-4EC3-8611-3A577386EE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1BF9C40-09F2-4925-B53A-8F986C7EDC1D}" type="datetime1">
              <a:rPr lang="en-US" smtClean="0"/>
              <a:pPr/>
              <a:t>2015/03/02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23A859-0512-4EC3-8611-3A577386EE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66FA01D-EED1-4BE6-82F2-1D60BB1031CD}" type="datetime1">
              <a:rPr lang="en-US" smtClean="0"/>
              <a:pPr/>
              <a:t>2015/03/02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23A859-0512-4EC3-8611-3A577386EE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E297E-F715-4011-9EB5-DA29D5DC1A48}" type="datetime1">
              <a:rPr lang="en-US" smtClean="0"/>
              <a:pPr/>
              <a:t>2015/03/02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23A859-0512-4EC3-8611-3A577386EE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5642D0E-0D52-4FB9-8F02-A724059DC892}" type="datetime1">
              <a:rPr lang="en-US" smtClean="0"/>
              <a:pPr/>
              <a:t>2015/03/02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3A859-0512-4EC3-8611-3A577386EE14}"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F09A9A0-3F4E-4DF6-BAE5-3A03926B4E5E}" type="datetime1">
              <a:rPr lang="en-US" smtClean="0"/>
              <a:pPr/>
              <a:t>2015/03/02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523A859-0512-4EC3-8611-3A577386EE1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5742E5B7-8928-44BB-AAAF-5AD0D17A9724}" type="datetime1">
              <a:rPr lang="en-US" smtClean="0"/>
              <a:pPr/>
              <a:t>2015/03/02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E523A859-0512-4EC3-8611-3A577386EE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file:///C:\CG3I\IMG_3440_trimmed.m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file:///C:\CG3I\New%20Project_a.mov"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hec.usace.army.mil/software/hec-ras/downloads.asp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8077200" cy="1295400"/>
          </a:xfrm>
        </p:spPr>
        <p:txBody>
          <a:bodyPr>
            <a:normAutofit/>
          </a:bodyPr>
          <a:lstStyle/>
          <a:p>
            <a:r>
              <a:rPr lang="en-US" sz="2800" dirty="0" smtClean="0"/>
              <a:t>Automated “integrated Simplified Inundation Mapping (</a:t>
            </a:r>
            <a:r>
              <a:rPr lang="en-US" sz="2800" dirty="0" err="1" smtClean="0"/>
              <a:t>iSIM</a:t>
            </a:r>
            <a:r>
              <a:rPr lang="en-US" sz="2800" dirty="0" smtClean="0"/>
              <a:t>)” – CG3i Software Service</a:t>
            </a:r>
            <a:endParaRPr lang="en-US" sz="2800" dirty="0"/>
          </a:p>
        </p:txBody>
      </p:sp>
      <p:sp>
        <p:nvSpPr>
          <p:cNvPr id="3" name="Subtitle 2"/>
          <p:cNvSpPr>
            <a:spLocks noGrp="1"/>
          </p:cNvSpPr>
          <p:nvPr>
            <p:ph type="subTitle" idx="1"/>
          </p:nvPr>
        </p:nvSpPr>
        <p:spPr>
          <a:xfrm>
            <a:off x="457200" y="5181600"/>
            <a:ext cx="8305800" cy="457200"/>
          </a:xfrm>
        </p:spPr>
        <p:txBody>
          <a:bodyPr>
            <a:normAutofit/>
          </a:bodyPr>
          <a:lstStyle/>
          <a:p>
            <a:r>
              <a:rPr lang="en-US" dirty="0" smtClean="0"/>
              <a:t>CG3I                                                       UT Dallas                                                      Feb 2015</a:t>
            </a:r>
            <a:endParaRPr lang="en-US" dirty="0"/>
          </a:p>
        </p:txBody>
      </p:sp>
      <p:pic>
        <p:nvPicPr>
          <p:cNvPr id="21506" name="Picture 2" descr="http://www.geo.cornell.edu/geology/classes/Geo101/graphics/ithaca_dem.jpg"/>
          <p:cNvPicPr>
            <a:picLocks noChangeAspect="1" noChangeArrowheads="1"/>
          </p:cNvPicPr>
          <p:nvPr/>
        </p:nvPicPr>
        <p:blipFill>
          <a:blip r:embed="rId2" cstate="print"/>
          <a:srcRect/>
          <a:stretch>
            <a:fillRect/>
          </a:stretch>
        </p:blipFill>
        <p:spPr bwMode="auto">
          <a:xfrm>
            <a:off x="4953000" y="1676400"/>
            <a:ext cx="3676650" cy="3281379"/>
          </a:xfrm>
          <a:prstGeom prst="rect">
            <a:avLst/>
          </a:prstGeom>
          <a:noFill/>
        </p:spPr>
      </p:pic>
      <p:sp>
        <p:nvSpPr>
          <p:cNvPr id="5" name="Slide Number Placeholder 4"/>
          <p:cNvSpPr>
            <a:spLocks noGrp="1"/>
          </p:cNvSpPr>
          <p:nvPr>
            <p:ph type="sldNum" sz="quarter" idx="12"/>
          </p:nvPr>
        </p:nvSpPr>
        <p:spPr/>
        <p:txBody>
          <a:bodyPr/>
          <a:lstStyle/>
          <a:p>
            <a:fld id="{E523A859-0512-4EC3-8611-3A577386EE14}" type="slidenum">
              <a:rPr lang="en-US" smtClean="0"/>
              <a:pPr/>
              <a:t>1</a:t>
            </a:fld>
            <a:endParaRPr lang="en-US" dirty="0"/>
          </a:p>
        </p:txBody>
      </p:sp>
      <p:pic>
        <p:nvPicPr>
          <p:cNvPr id="4" name="Picture 2" descr="http://www.eriksmith.com/PANY/DSC03757e.JPG"/>
          <p:cNvPicPr>
            <a:picLocks noChangeAspect="1" noChangeArrowheads="1"/>
          </p:cNvPicPr>
          <p:nvPr/>
        </p:nvPicPr>
        <p:blipFill>
          <a:blip r:embed="rId3" cstate="print">
            <a:extLst>
              <a:ext uri="{28A0092B-C50C-407E-A947-70E740481C1C}">
                <a14:useLocalDpi xmlns:a14="http://schemas.microsoft.com/office/drawing/2010/main" xmlns="" xmlns:mv="urn:schemas-microsoft-com:mac:vml" xmlns:mc="http://schemas.openxmlformats.org/markup-compatibility/2006" val="0"/>
              </a:ext>
            </a:extLst>
          </a:blip>
          <a:srcRect/>
          <a:stretch>
            <a:fillRect/>
          </a:stretch>
        </p:blipFill>
        <p:spPr bwMode="auto">
          <a:xfrm>
            <a:off x="520864" y="1660634"/>
            <a:ext cx="4279736" cy="3297145"/>
          </a:xfrm>
          <a:prstGeom prst="rect">
            <a:avLst/>
          </a:prstGeom>
          <a:noFill/>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Lst>
        </p:spPr>
      </p:pic>
      <p:sp>
        <p:nvSpPr>
          <p:cNvPr id="7" name="TextBox 6"/>
          <p:cNvSpPr txBox="1"/>
          <p:nvPr/>
        </p:nvSpPr>
        <p:spPr>
          <a:xfrm>
            <a:off x="470780" y="4343400"/>
            <a:ext cx="3034420" cy="369332"/>
          </a:xfrm>
          <a:prstGeom prst="rect">
            <a:avLst/>
          </a:prstGeom>
          <a:noFill/>
        </p:spPr>
        <p:txBody>
          <a:bodyPr wrap="none" rtlCol="0">
            <a:spAutoFit/>
          </a:bodyPr>
          <a:lstStyle/>
          <a:p>
            <a:r>
              <a:rPr lang="en-US" dirty="0" smtClean="0"/>
              <a:t>Johnstown, PA – May 31, 1889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 Hydrologic Calculations </a:t>
            </a:r>
            <a:endParaRPr lang="en-US" dirty="0"/>
          </a:p>
        </p:txBody>
      </p:sp>
      <p:sp>
        <p:nvSpPr>
          <p:cNvPr id="3" name="Content Placeholder 2"/>
          <p:cNvSpPr>
            <a:spLocks noGrp="1"/>
          </p:cNvSpPr>
          <p:nvPr>
            <p:ph idx="1"/>
          </p:nvPr>
        </p:nvSpPr>
        <p:spPr/>
        <p:txBody>
          <a:bodyPr/>
          <a:lstStyle/>
          <a:p>
            <a:r>
              <a:rPr lang="en-US" dirty="0" smtClean="0"/>
              <a:t>Create River Centerline from DEM</a:t>
            </a:r>
            <a:endParaRPr lang="en-US" dirty="0"/>
          </a:p>
        </p:txBody>
      </p:sp>
      <p:pic>
        <p:nvPicPr>
          <p:cNvPr id="1026" name="Picture 2" descr="C:\Users\User\Documents\GISC\GISCfinal_project\Images\DEM.jpg"/>
          <p:cNvPicPr>
            <a:picLocks noChangeAspect="1" noChangeArrowheads="1"/>
          </p:cNvPicPr>
          <p:nvPr/>
        </p:nvPicPr>
        <p:blipFill>
          <a:blip r:embed="rId3" cstate="print"/>
          <a:srcRect/>
          <a:stretch>
            <a:fillRect/>
          </a:stretch>
        </p:blipFill>
        <p:spPr bwMode="auto">
          <a:xfrm>
            <a:off x="533400" y="2819400"/>
            <a:ext cx="3120736" cy="4038600"/>
          </a:xfrm>
          <a:prstGeom prst="rect">
            <a:avLst/>
          </a:prstGeom>
          <a:noFill/>
        </p:spPr>
      </p:pic>
      <p:sp>
        <p:nvSpPr>
          <p:cNvPr id="6" name="Slide Number Placeholder 5"/>
          <p:cNvSpPr>
            <a:spLocks noGrp="1"/>
          </p:cNvSpPr>
          <p:nvPr>
            <p:ph type="sldNum" sz="quarter" idx="12"/>
          </p:nvPr>
        </p:nvSpPr>
        <p:spPr/>
        <p:txBody>
          <a:bodyPr/>
          <a:lstStyle/>
          <a:p>
            <a:fld id="{E523A859-0512-4EC3-8611-3A577386EE14}" type="slidenum">
              <a:rPr lang="en-US" smtClean="0"/>
              <a:pPr/>
              <a:t>10</a:t>
            </a:fld>
            <a:endParaRPr lang="en-US" dirty="0"/>
          </a:p>
        </p:txBody>
      </p:sp>
      <p:pic>
        <p:nvPicPr>
          <p:cNvPr id="7" name="Picture 2"/>
          <p:cNvPicPr>
            <a:picLocks noChangeAspect="1" noChangeArrowheads="1"/>
          </p:cNvPicPr>
          <p:nvPr/>
        </p:nvPicPr>
        <p:blipFill>
          <a:blip r:embed="rId4" cstate="print"/>
          <a:srcRect/>
          <a:stretch>
            <a:fillRect/>
          </a:stretch>
        </p:blipFill>
        <p:spPr bwMode="auto">
          <a:xfrm>
            <a:off x="4026762" y="3276600"/>
            <a:ext cx="4736237"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C000"/>
                </a:solidFill>
              </a:rPr>
              <a:t>Step 2 &amp; 3 – Create Cut-lines</a:t>
            </a:r>
            <a:endParaRPr lang="en-US" dirty="0">
              <a:solidFill>
                <a:srgbClr val="FFC000"/>
              </a:solidFill>
            </a:endParaRPr>
          </a:p>
        </p:txBody>
      </p:sp>
      <p:sp>
        <p:nvSpPr>
          <p:cNvPr id="3" name="Content Placeholder 2"/>
          <p:cNvSpPr>
            <a:spLocks noGrp="1"/>
          </p:cNvSpPr>
          <p:nvPr>
            <p:ph idx="1"/>
          </p:nvPr>
        </p:nvSpPr>
        <p:spPr>
          <a:xfrm>
            <a:off x="457200" y="1775191"/>
            <a:ext cx="8077200" cy="1653809"/>
          </a:xfrm>
        </p:spPr>
        <p:txBody>
          <a:bodyPr>
            <a:normAutofit fontScale="70000" lnSpcReduction="20000"/>
          </a:bodyPr>
          <a:lstStyle/>
          <a:p>
            <a:r>
              <a:rPr lang="en-US" dirty="0" smtClean="0"/>
              <a:t>The most important input for the RAS software is the cross sections, which are derived from the cut-lines</a:t>
            </a:r>
          </a:p>
          <a:p>
            <a:pPr lvl="1"/>
            <a:r>
              <a:rPr lang="en-US" dirty="0" smtClean="0"/>
              <a:t>Innovative automation of cut-line placement</a:t>
            </a:r>
          </a:p>
          <a:p>
            <a:pPr lvl="1"/>
            <a:r>
              <a:rPr lang="en-US" dirty="0" smtClean="0"/>
              <a:t>Placement regularly spaced at perpendicular angles to the river flow</a:t>
            </a:r>
          </a:p>
          <a:p>
            <a:pPr lvl="1"/>
            <a:r>
              <a:rPr lang="en-US" dirty="0" smtClean="0"/>
              <a:t>Created in 2D first (cut-lines), then…</a:t>
            </a:r>
            <a:endParaRPr lang="en-US" dirty="0"/>
          </a:p>
        </p:txBody>
      </p:sp>
      <p:sp>
        <p:nvSpPr>
          <p:cNvPr id="5" name="Slide Number Placeholder 4"/>
          <p:cNvSpPr>
            <a:spLocks noGrp="1"/>
          </p:cNvSpPr>
          <p:nvPr>
            <p:ph type="sldNum" sz="quarter" idx="12"/>
          </p:nvPr>
        </p:nvSpPr>
        <p:spPr/>
        <p:txBody>
          <a:bodyPr/>
          <a:lstStyle/>
          <a:p>
            <a:fld id="{E523A859-0512-4EC3-8611-3A577386EE14}" type="slidenum">
              <a:rPr lang="en-US" smtClean="0"/>
              <a:pPr/>
              <a:t>11</a:t>
            </a:fld>
            <a:endParaRPr lang="en-US"/>
          </a:p>
        </p:txBody>
      </p:sp>
      <p:pic>
        <p:nvPicPr>
          <p:cNvPr id="6" name="Picture 2"/>
          <p:cNvPicPr>
            <a:picLocks noChangeAspect="1" noChangeArrowheads="1"/>
          </p:cNvPicPr>
          <p:nvPr/>
        </p:nvPicPr>
        <p:blipFill>
          <a:blip r:embed="rId2" cstate="print"/>
          <a:srcRect/>
          <a:stretch>
            <a:fillRect/>
          </a:stretch>
        </p:blipFill>
        <p:spPr bwMode="auto">
          <a:xfrm>
            <a:off x="2057400" y="3415892"/>
            <a:ext cx="5181600" cy="300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Cross-section Geometry Rules</a:t>
            </a:r>
            <a:endParaRPr lang="en-US" dirty="0"/>
          </a:p>
        </p:txBody>
      </p:sp>
      <p:sp>
        <p:nvSpPr>
          <p:cNvPr id="3" name="Content Placeholder 2"/>
          <p:cNvSpPr>
            <a:spLocks noGrp="1"/>
          </p:cNvSpPr>
          <p:nvPr>
            <p:ph idx="1"/>
          </p:nvPr>
        </p:nvSpPr>
        <p:spPr>
          <a:xfrm>
            <a:off x="457200" y="1524000"/>
            <a:ext cx="8229600" cy="5082809"/>
          </a:xfrm>
        </p:spPr>
        <p:txBody>
          <a:bodyPr>
            <a:normAutofit fontScale="70000" lnSpcReduction="20000"/>
          </a:bodyPr>
          <a:lstStyle/>
          <a:p>
            <a:r>
              <a:rPr lang="en-US" dirty="0" smtClean="0"/>
              <a:t>A stream must be drawn from upstream to downstream. </a:t>
            </a:r>
          </a:p>
          <a:p>
            <a:r>
              <a:rPr lang="en-US" dirty="0" smtClean="0"/>
              <a:t>A stream is composed of one or more reaches, and each reach must have unique combination of stream ID and reach ID. </a:t>
            </a:r>
          </a:p>
          <a:p>
            <a:r>
              <a:rPr lang="en-US" dirty="0" smtClean="0"/>
              <a:t>All reaches must be connected at junctions. </a:t>
            </a:r>
          </a:p>
          <a:p>
            <a:r>
              <a:rPr lang="en-US" dirty="0" smtClean="0"/>
              <a:t>A junction is an intersection of two or more streams. </a:t>
            </a:r>
          </a:p>
          <a:p>
            <a:r>
              <a:rPr lang="en-US" dirty="0" smtClean="0"/>
              <a:t>A stream cannot contain parallel flow path. If three reaches connected at a junction, only two can have the same stream ID. </a:t>
            </a:r>
          </a:p>
          <a:p>
            <a:r>
              <a:rPr lang="en-US" dirty="0" smtClean="0"/>
              <a:t>XS cut lines must be digitized from the left to the right side of a stream centerline. </a:t>
            </a:r>
          </a:p>
          <a:p>
            <a:r>
              <a:rPr lang="en-US" dirty="0" smtClean="0"/>
              <a:t>XS cut lines cannot cross a stream centerline more than once. </a:t>
            </a:r>
          </a:p>
          <a:p>
            <a:r>
              <a:rPr lang="en-US" dirty="0" smtClean="0"/>
              <a:t>XS cut lines cannot cross each other. </a:t>
            </a:r>
          </a:p>
          <a:p>
            <a:pPr>
              <a:buNone/>
            </a:pPr>
            <a:r>
              <a:rPr lang="en-US" dirty="0" smtClean="0"/>
              <a:t>Moreover</a:t>
            </a:r>
            <a:r>
              <a:rPr lang="en-US" dirty="0" smtClean="0"/>
              <a:t>, HEC-­‐RAS itself also has limitations: </a:t>
            </a:r>
          </a:p>
          <a:p>
            <a:r>
              <a:rPr lang="en-US" dirty="0" smtClean="0"/>
              <a:t>XS cut lines cannot have more than 500 stations (elevation points). </a:t>
            </a:r>
          </a:p>
          <a:p>
            <a:r>
              <a:rPr lang="en-US" dirty="0" smtClean="0"/>
              <a:t>XS cut lines cannot have more than 20 variations in Manning’s N values. </a:t>
            </a:r>
          </a:p>
          <a:p>
            <a:r>
              <a:rPr lang="en-US" dirty="0" smtClean="0"/>
              <a:t>There must be no vertical drop in elevation (two stations overlapping at the same location and having different elevation values), especially at the end of the line.</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Solution</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13</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2209800"/>
            <a:ext cx="4495800" cy="3124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2514600"/>
            <a:ext cx="4495800" cy="2971800"/>
          </a:xfrm>
          <a:prstGeom prst="rect">
            <a:avLst/>
          </a:prstGeom>
          <a:noFill/>
          <a:ln w="9525">
            <a:noFill/>
            <a:miter lim="800000"/>
            <a:headEnd/>
            <a:tailEnd/>
          </a:ln>
        </p:spPr>
      </p:pic>
      <p:sp>
        <p:nvSpPr>
          <p:cNvPr id="7" name="TextBox 6"/>
          <p:cNvSpPr txBox="1"/>
          <p:nvPr/>
        </p:nvSpPr>
        <p:spPr>
          <a:xfrm>
            <a:off x="304800" y="5638800"/>
            <a:ext cx="3886200" cy="646331"/>
          </a:xfrm>
          <a:prstGeom prst="rect">
            <a:avLst/>
          </a:prstGeom>
          <a:noFill/>
        </p:spPr>
        <p:txBody>
          <a:bodyPr wrap="square" rtlCol="0">
            <a:spAutoFit/>
          </a:bodyPr>
          <a:lstStyle/>
          <a:p>
            <a:r>
              <a:rPr lang="en-US" dirty="0" smtClean="0"/>
              <a:t>Offset lines are created along </a:t>
            </a:r>
            <a:r>
              <a:rPr lang="en-US" dirty="0" smtClean="0"/>
              <a:t>stream centerline</a:t>
            </a:r>
            <a:endParaRPr lang="en-US" dirty="0"/>
          </a:p>
        </p:txBody>
      </p:sp>
      <p:sp>
        <p:nvSpPr>
          <p:cNvPr id="8" name="TextBox 7"/>
          <p:cNvSpPr txBox="1"/>
          <p:nvPr/>
        </p:nvSpPr>
        <p:spPr>
          <a:xfrm>
            <a:off x="4876800" y="5715000"/>
            <a:ext cx="3886200" cy="646331"/>
          </a:xfrm>
          <a:prstGeom prst="rect">
            <a:avLst/>
          </a:prstGeom>
          <a:noFill/>
        </p:spPr>
        <p:txBody>
          <a:bodyPr wrap="square" rtlCol="0">
            <a:spAutoFit/>
          </a:bodyPr>
          <a:lstStyle/>
          <a:p>
            <a:r>
              <a:rPr lang="en-US" dirty="0" smtClean="0"/>
              <a:t>XS cut lines are generated with the aid of offset lines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4 – Transforming 2D to 3D</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457200" y="1752600"/>
            <a:ext cx="8305800" cy="4724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523A859-0512-4EC3-8611-3A577386EE14}"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5 – Creating RAS Geometry Data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order to calculate the flood inundation, RAS needs to know the friction of the surface</a:t>
            </a:r>
          </a:p>
          <a:p>
            <a:pPr lvl="1"/>
            <a:r>
              <a:rPr lang="en-US" dirty="0" smtClean="0"/>
              <a:t>Friction varies based on material</a:t>
            </a:r>
          </a:p>
          <a:p>
            <a:pPr lvl="2"/>
            <a:r>
              <a:rPr lang="en-US" dirty="0" smtClean="0"/>
              <a:t>Concrete=low friction</a:t>
            </a:r>
          </a:p>
          <a:p>
            <a:pPr lvl="2"/>
            <a:r>
              <a:rPr lang="en-US" dirty="0" smtClean="0"/>
              <a:t>Forest=high friction</a:t>
            </a:r>
          </a:p>
          <a:p>
            <a:r>
              <a:rPr lang="en-US" dirty="0" smtClean="0"/>
              <a:t>Friction can be easily estimated from Land Use data</a:t>
            </a:r>
          </a:p>
          <a:p>
            <a:pPr lvl="1"/>
            <a:r>
              <a:rPr lang="en-US" dirty="0" smtClean="0"/>
              <a:t>Can be sourced from county data</a:t>
            </a:r>
          </a:p>
          <a:p>
            <a:r>
              <a:rPr lang="en-US" dirty="0" smtClean="0"/>
              <a:t>Friction data, called Manning Values, are intersected with the cross-sections to allow RAS to utilize friction in a 3D setting</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15</a:t>
            </a:fld>
            <a:endParaRPr lang="en-US"/>
          </a:p>
        </p:txBody>
      </p:sp>
    </p:spTree>
    <p:extLst>
      <p:ext uri="{BB962C8B-B14F-4D97-AF65-F5344CB8AC3E}">
        <p14:creationId xmlns:p14="http://schemas.microsoft.com/office/powerpoint/2010/main" xmlns="" xmlns:mv="urn:schemas-microsoft-com:mac:vml" xmlns:mc="http://schemas.openxmlformats.org/markup-compatibility/2006" val="4187913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5 - Land Use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Example Parcel-level Land Use Data</a:t>
            </a:r>
          </a:p>
          <a:p>
            <a:pPr marL="633222" indent="-514350">
              <a:buFont typeface="+mj-lt"/>
              <a:buAutoNum type="arabicPeriod"/>
            </a:pPr>
            <a:r>
              <a:rPr lang="en-US" dirty="0" smtClean="0"/>
              <a:t>Residential – A1 , A2, A3, A4, B1, B2, B3, B4, C1, C2, F4.</a:t>
            </a:r>
          </a:p>
          <a:p>
            <a:pPr marL="633222" indent="-514350">
              <a:buFont typeface="+mj-lt"/>
              <a:buAutoNum type="arabicPeriod"/>
            </a:pPr>
            <a:r>
              <a:rPr lang="en-US" dirty="0" smtClean="0"/>
              <a:t>Commercial – C3, C4, F1, F3.</a:t>
            </a:r>
          </a:p>
          <a:p>
            <a:pPr marL="633222" indent="-514350">
              <a:buFont typeface="+mj-lt"/>
              <a:buAutoNum type="arabicPeriod"/>
            </a:pPr>
            <a:r>
              <a:rPr lang="en-US" dirty="0" smtClean="0"/>
              <a:t>Industrial – C5,F2, J2, J4.</a:t>
            </a:r>
          </a:p>
          <a:p>
            <a:pPr marL="633222" indent="-514350">
              <a:buFont typeface="+mj-lt"/>
              <a:buAutoNum type="arabicPeriod"/>
            </a:pPr>
            <a:r>
              <a:rPr lang="en-US" dirty="0" smtClean="0"/>
              <a:t>Farmland – D1, D2, D3, E1, E2, E3.</a:t>
            </a:r>
          </a:p>
          <a:p>
            <a:pPr marL="633222" indent="-514350">
              <a:buFont typeface="+mj-lt"/>
              <a:buAutoNum type="arabicPeriod"/>
            </a:pPr>
            <a:r>
              <a:rPr lang="en-US" dirty="0" smtClean="0"/>
              <a:t>Forest – D4.</a:t>
            </a:r>
          </a:p>
          <a:p>
            <a:pPr marL="633222" indent="-514350">
              <a:buFont typeface="+mj-lt"/>
              <a:buAutoNum type="arabicPeriod"/>
            </a:pPr>
            <a:r>
              <a:rPr lang="en-US" dirty="0" smtClean="0"/>
              <a:t>School – M7. </a:t>
            </a:r>
          </a:p>
          <a:p>
            <a:pPr marL="633222" indent="-514350">
              <a:buFont typeface="+mj-lt"/>
              <a:buAutoNum type="arabicPeriod"/>
            </a:pPr>
            <a:r>
              <a:rPr lang="en-US" dirty="0" smtClean="0"/>
              <a:t>Golf Course – M4.</a:t>
            </a:r>
          </a:p>
          <a:p>
            <a:pPr marL="633222" indent="-514350">
              <a:buFont typeface="+mj-lt"/>
              <a:buAutoNum type="arabicPeriod"/>
            </a:pPr>
            <a:r>
              <a:rPr lang="en-US" dirty="0" smtClean="0"/>
              <a:t>Flood Plain – M10.</a:t>
            </a:r>
          </a:p>
          <a:p>
            <a:pPr marL="633222" indent="-514350">
              <a:buFont typeface="+mj-lt"/>
              <a:buAutoNum type="arabicPeriod"/>
            </a:pPr>
            <a:r>
              <a:rPr lang="en-US" dirty="0" smtClean="0"/>
              <a:t>Open Space – M5, M6, M8, M9, J1, J3, J5, J7.</a:t>
            </a:r>
          </a:p>
          <a:p>
            <a:pPr marL="633222"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5 - Land Use Data in GIS</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81000" y="1752600"/>
            <a:ext cx="8382000" cy="4800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23A859-0512-4EC3-8611-3A577386EE14}"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5 – Manning Values</a:t>
            </a:r>
            <a:endParaRPr lang="en-US" dirty="0"/>
          </a:p>
        </p:txBody>
      </p:sp>
      <p:sp>
        <p:nvSpPr>
          <p:cNvPr id="3" name="Content Placeholder 2"/>
          <p:cNvSpPr>
            <a:spLocks noGrp="1"/>
          </p:cNvSpPr>
          <p:nvPr>
            <p:ph idx="1"/>
          </p:nvPr>
        </p:nvSpPr>
        <p:spPr/>
        <p:txBody>
          <a:bodyPr/>
          <a:lstStyle/>
          <a:p>
            <a:endParaRPr lang="en-US" dirty="0" smtClean="0"/>
          </a:p>
        </p:txBody>
      </p:sp>
      <p:pic>
        <p:nvPicPr>
          <p:cNvPr id="1026" name="Picture 2"/>
          <p:cNvPicPr>
            <a:picLocks noChangeAspect="1" noChangeArrowheads="1"/>
          </p:cNvPicPr>
          <p:nvPr/>
        </p:nvPicPr>
        <p:blipFill>
          <a:blip r:embed="rId3" cstate="print"/>
          <a:srcRect/>
          <a:stretch>
            <a:fillRect/>
          </a:stretch>
        </p:blipFill>
        <p:spPr bwMode="auto">
          <a:xfrm>
            <a:off x="457200" y="1752600"/>
            <a:ext cx="8305800" cy="4724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523A859-0512-4EC3-8611-3A577386EE14}"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6 – Calculating the Flow Rate</a:t>
            </a:r>
            <a:endParaRPr lang="en-US" dirty="0"/>
          </a:p>
        </p:txBody>
      </p:sp>
      <p:sp>
        <p:nvSpPr>
          <p:cNvPr id="3" name="Content Placeholder 2"/>
          <p:cNvSpPr>
            <a:spLocks noGrp="1"/>
          </p:cNvSpPr>
          <p:nvPr>
            <p:ph idx="1"/>
          </p:nvPr>
        </p:nvSpPr>
        <p:spPr/>
        <p:txBody>
          <a:bodyPr/>
          <a:lstStyle/>
          <a:p>
            <a:r>
              <a:rPr lang="en-US" dirty="0" smtClean="0"/>
              <a:t>Next, we need to determine the </a:t>
            </a:r>
            <a:r>
              <a:rPr lang="en-US" b="1" dirty="0" smtClean="0"/>
              <a:t>flow rate</a:t>
            </a:r>
            <a:r>
              <a:rPr lang="en-US" dirty="0" smtClean="0"/>
              <a:t> of the flood</a:t>
            </a:r>
          </a:p>
          <a:p>
            <a:pPr lvl="1"/>
            <a:r>
              <a:rPr lang="en-US" dirty="0" smtClean="0"/>
              <a:t>Calculate flow rate under normal conditions plus an estimate of the rate after failure</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19</a:t>
            </a:fld>
            <a:endParaRPr lang="en-US"/>
          </a:p>
        </p:txBody>
      </p:sp>
    </p:spTree>
    <p:extLst>
      <p:ext uri="{BB962C8B-B14F-4D97-AF65-F5344CB8AC3E}">
        <p14:creationId xmlns:p14="http://schemas.microsoft.com/office/powerpoint/2010/main" xmlns="" xmlns:mv="urn:schemas-microsoft-com:mac:vml" xmlns:mc="http://schemas.openxmlformats.org/markup-compatibility/2006" val="3054039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p:txBody>
          <a:bodyPr>
            <a:normAutofit lnSpcReduction="10000"/>
          </a:bodyPr>
          <a:lstStyle/>
          <a:p>
            <a:r>
              <a:rPr lang="en-US" dirty="0" smtClean="0"/>
              <a:t>Texas Administrative Code requires Emergency Action Plans (EAPs) to be filed for all dams in Texas of a certain size/hazard-level</a:t>
            </a:r>
          </a:p>
          <a:p>
            <a:pPr lvl="1"/>
            <a:r>
              <a:rPr lang="en-US" sz="2400" dirty="0"/>
              <a:t>Rule 61 of Chapter 299 of Texas Administrative Code Chapter 30</a:t>
            </a:r>
            <a:endParaRPr lang="en-US" sz="2400" dirty="0" smtClean="0"/>
          </a:p>
          <a:p>
            <a:r>
              <a:rPr lang="en-US" dirty="0" smtClean="0"/>
              <a:t>EAPs describe the hazard potential for each dam, but also provide a detailed analysis of potential floods, should the dam be breached</a:t>
            </a:r>
          </a:p>
          <a:p>
            <a:r>
              <a:rPr lang="en-US" dirty="0" smtClean="0">
                <a:solidFill>
                  <a:srgbClr val="FF0000"/>
                </a:solidFill>
              </a:rPr>
              <a:t>Full-scale analysis performed by a licensed engineering firm can cost $10,000-$100,000</a:t>
            </a:r>
          </a:p>
        </p:txBody>
      </p:sp>
      <p:sp>
        <p:nvSpPr>
          <p:cNvPr id="4" name="Slide Number Placeholder 3"/>
          <p:cNvSpPr>
            <a:spLocks noGrp="1"/>
          </p:cNvSpPr>
          <p:nvPr>
            <p:ph type="sldNum" sz="quarter" idx="12"/>
          </p:nvPr>
        </p:nvSpPr>
        <p:spPr/>
        <p:txBody>
          <a:bodyPr/>
          <a:lstStyle/>
          <a:p>
            <a:fld id="{E523A859-0512-4EC3-8611-3A577386EE14}"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solidFill>
                  <a:srgbClr val="009900"/>
                </a:solidFill>
              </a:rPr>
              <a:t>Step 6a - Determining the Flood zone</a:t>
            </a:r>
            <a:endParaRPr lang="en-US" sz="3800" dirty="0">
              <a:solidFill>
                <a:srgbClr val="009900"/>
              </a:solidFill>
            </a:endParaRPr>
          </a:p>
        </p:txBody>
      </p:sp>
      <p:sp>
        <p:nvSpPr>
          <p:cNvPr id="3" name="Content Placeholder 2"/>
          <p:cNvSpPr>
            <a:spLocks noGrp="1"/>
          </p:cNvSpPr>
          <p:nvPr>
            <p:ph idx="1"/>
          </p:nvPr>
        </p:nvSpPr>
        <p:spPr/>
        <p:txBody>
          <a:bodyPr/>
          <a:lstStyle/>
          <a:p>
            <a:r>
              <a:rPr lang="en-US" dirty="0" smtClean="0"/>
              <a:t>Algorithms that will determine the extent of the flood zone are:</a:t>
            </a:r>
          </a:p>
          <a:p>
            <a:pPr marL="118872" indent="0">
              <a:buNone/>
            </a:pPr>
            <a:r>
              <a:rPr lang="en-US" dirty="0" smtClean="0"/>
              <a:t>    Qt = Total Release Discharge</a:t>
            </a:r>
          </a:p>
          <a:p>
            <a:pPr marL="118872" indent="0">
              <a:buNone/>
            </a:pPr>
            <a:r>
              <a:rPr lang="en-US" dirty="0" smtClean="0"/>
              <a:t>    Lu = Inundation Length</a:t>
            </a:r>
          </a:p>
        </p:txBody>
      </p:sp>
      <p:sp>
        <p:nvSpPr>
          <p:cNvPr id="4" name="Slide Number Placeholder 3"/>
          <p:cNvSpPr>
            <a:spLocks noGrp="1"/>
          </p:cNvSpPr>
          <p:nvPr>
            <p:ph type="sldNum" sz="quarter" idx="12"/>
          </p:nvPr>
        </p:nvSpPr>
        <p:spPr/>
        <p:txBody>
          <a:bodyPr/>
          <a:lstStyle/>
          <a:p>
            <a:fld id="{E523A859-0512-4EC3-8611-3A577386EE14}"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2728"/>
          </a:xfrm>
        </p:spPr>
        <p:txBody>
          <a:bodyPr>
            <a:normAutofit fontScale="90000"/>
          </a:bodyPr>
          <a:lstStyle/>
          <a:p>
            <a:r>
              <a:rPr lang="en-US" sz="4000" dirty="0" smtClean="0">
                <a:solidFill>
                  <a:srgbClr val="009900"/>
                </a:solidFill>
              </a:rPr>
              <a:t>Step 6b - Determining the Flood zone</a:t>
            </a:r>
            <a:endParaRPr lang="en-US" sz="4000" dirty="0">
              <a:solidFill>
                <a:srgbClr val="009900"/>
              </a:solidFill>
            </a:endParaRPr>
          </a:p>
        </p:txBody>
      </p:sp>
      <p:sp>
        <p:nvSpPr>
          <p:cNvPr id="4" name="Slide Number Placeholder 3"/>
          <p:cNvSpPr>
            <a:spLocks noGrp="1"/>
          </p:cNvSpPr>
          <p:nvPr>
            <p:ph type="sldNum" sz="quarter" idx="12"/>
          </p:nvPr>
        </p:nvSpPr>
        <p:spPr/>
        <p:txBody>
          <a:bodyPr/>
          <a:lstStyle/>
          <a:p>
            <a:fld id="{E523A859-0512-4EC3-8611-3A577386EE14}" type="slidenum">
              <a:rPr lang="en-US" smtClean="0"/>
              <a:pPr/>
              <a:t>21</a:t>
            </a:fld>
            <a:endParaRPr lang="en-US"/>
          </a:p>
        </p:txBody>
      </p:sp>
      <p:sp>
        <p:nvSpPr>
          <p:cNvPr id="409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0963" name="Rectangle 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Content Placeholder 23"/>
          <p:cNvSpPr>
            <a:spLocks noGrp="1"/>
          </p:cNvSpPr>
          <p:nvPr>
            <p:ph idx="1"/>
          </p:nvPr>
        </p:nvSpPr>
        <p:spPr>
          <a:xfrm flipV="1">
            <a:off x="8610600" y="2057399"/>
            <a:ext cx="76200" cy="45719"/>
          </a:xfrm>
        </p:spPr>
        <p:txBody>
          <a:bodyPr>
            <a:normAutofit fontScale="25000" lnSpcReduction="20000"/>
          </a:bodyPr>
          <a:lstStyle/>
          <a:p>
            <a:pPr>
              <a:buNone/>
            </a:pPr>
            <a:endParaRPr lang="en-US" dirty="0"/>
          </a:p>
        </p:txBody>
      </p:sp>
      <p:pic>
        <p:nvPicPr>
          <p:cNvPr id="40984" name="Picture 2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52800" y="1752600"/>
            <a:ext cx="1895475" cy="409575"/>
          </a:xfrm>
          <a:prstGeom prst="rect">
            <a:avLst/>
          </a:prstGeom>
          <a:noFill/>
        </p:spPr>
      </p:pic>
      <p:pic>
        <p:nvPicPr>
          <p:cNvPr id="40983" name="Picture 2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4400" y="2209800"/>
            <a:ext cx="352425" cy="409575"/>
          </a:xfrm>
          <a:prstGeom prst="rect">
            <a:avLst/>
          </a:prstGeom>
          <a:noFill/>
        </p:spPr>
      </p:pic>
      <p:pic>
        <p:nvPicPr>
          <p:cNvPr id="40982" name="Picture 2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4400" y="2819400"/>
            <a:ext cx="323850" cy="409575"/>
          </a:xfrm>
          <a:prstGeom prst="rect">
            <a:avLst/>
          </a:prstGeom>
          <a:noFill/>
        </p:spPr>
      </p:pic>
      <p:pic>
        <p:nvPicPr>
          <p:cNvPr id="40981" name="Picture 2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048000" y="4495800"/>
            <a:ext cx="2247900" cy="428625"/>
          </a:xfrm>
          <a:prstGeom prst="rect">
            <a:avLst/>
          </a:prstGeom>
          <a:noFill/>
        </p:spPr>
      </p:pic>
      <p:pic>
        <p:nvPicPr>
          <p:cNvPr id="40980" name="Picture 2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14400" y="5181600"/>
            <a:ext cx="209550" cy="409575"/>
          </a:xfrm>
          <a:prstGeom prst="rect">
            <a:avLst/>
          </a:prstGeom>
          <a:noFill/>
        </p:spPr>
      </p:pic>
      <p:pic>
        <p:nvPicPr>
          <p:cNvPr id="40979" name="Picture 1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14400" y="5943600"/>
            <a:ext cx="228600" cy="409575"/>
          </a:xfrm>
          <a:prstGeom prst="rect">
            <a:avLst/>
          </a:prstGeom>
          <a:noFill/>
        </p:spPr>
      </p:pic>
      <p:sp>
        <p:nvSpPr>
          <p:cNvPr id="40985" name="Rectangle 2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0986" name="Rectangle 26"/>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87" name="Rectangle 27"/>
          <p:cNvSpPr>
            <a:spLocks noChangeArrowheads="1"/>
          </p:cNvSpPr>
          <p:nvPr/>
        </p:nvSpPr>
        <p:spPr bwMode="auto">
          <a:xfrm>
            <a:off x="1143000" y="2590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Peak Total Discharge (in cfs)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88" name="Rectangle 28"/>
          <p:cNvSpPr>
            <a:spLocks noChangeArrowheads="1"/>
          </p:cNvSpPr>
          <p:nvPr/>
        </p:nvSpPr>
        <p:spPr bwMode="auto">
          <a:xfrm>
            <a:off x="1143000" y="3657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Breach Discharge from spillway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(emergency discharge) when the reservoir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water surface is at the top of the dam (in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cfs)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89" name="Rectangle 29"/>
          <p:cNvSpPr>
            <a:spLocks noChangeArrowheads="1"/>
          </p:cNvSpPr>
          <p:nvPr/>
        </p:nvSpPr>
        <p:spPr bwMode="auto">
          <a:xfrm>
            <a:off x="0" y="2114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90" name="Rectangle 30"/>
          <p:cNvSpPr>
            <a:spLocks noChangeArrowheads="1"/>
          </p:cNvSpPr>
          <p:nvPr/>
        </p:nvSpPr>
        <p:spPr bwMode="auto">
          <a:xfrm>
            <a:off x="1066800" y="563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Bottom width of the breach, assumed to be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3*H or ½ the width of a structural spillway.</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91" name="Rectangle 31"/>
          <p:cNvSpPr>
            <a:spLocks noChangeArrowheads="1"/>
          </p:cNvSpPr>
          <p:nvPr/>
        </p:nvSpPr>
        <p:spPr bwMode="auto">
          <a:xfrm>
            <a:off x="1066800" y="609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Maximum height of the Dam (in feet)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TextBox 19"/>
          <p:cNvSpPr txBox="1"/>
          <p:nvPr/>
        </p:nvSpPr>
        <p:spPr>
          <a:xfrm>
            <a:off x="2895600" y="6488668"/>
            <a:ext cx="1495346" cy="369332"/>
          </a:xfrm>
          <a:prstGeom prst="rect">
            <a:avLst/>
          </a:prstGeom>
          <a:noFill/>
        </p:spPr>
        <p:txBody>
          <a:bodyPr wrap="none" rtlCol="0">
            <a:spAutoFit/>
          </a:bodyPr>
          <a:lstStyle/>
          <a:p>
            <a:r>
              <a:rPr lang="en-US" dirty="0" smtClean="0"/>
              <a:t>Source: TCEQ</a:t>
            </a:r>
            <a:endParaRPr lang="en-US" dirty="0"/>
          </a:p>
        </p:txBody>
      </p:sp>
    </p:spTree>
    <p:extLst>
      <p:ext uri="{BB962C8B-B14F-4D97-AF65-F5344CB8AC3E}">
        <p14:creationId xmlns:p14="http://schemas.microsoft.com/office/powerpoint/2010/main" xmlns="" xmlns:mv="urn:schemas-microsoft-com:mac:vml" xmlns:mc="http://schemas.openxmlformats.org/markup-compatibility/2006" val="514599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solidFill>
                  <a:srgbClr val="009900"/>
                </a:solidFill>
              </a:rPr>
              <a:t>Step 6c - Determining the Flood zone</a:t>
            </a:r>
            <a:endParaRPr lang="en-US" sz="3800" dirty="0">
              <a:solidFill>
                <a:srgbClr val="009900"/>
              </a:solidFill>
            </a:endParaRPr>
          </a:p>
        </p:txBody>
      </p:sp>
      <p:sp>
        <p:nvSpPr>
          <p:cNvPr id="3" name="Content Placeholder 2"/>
          <p:cNvSpPr>
            <a:spLocks noGrp="1"/>
          </p:cNvSpPr>
          <p:nvPr>
            <p:ph idx="1"/>
          </p:nvPr>
        </p:nvSpPr>
        <p:spPr/>
        <p:txBody>
          <a:bodyPr/>
          <a:lstStyle/>
          <a:p>
            <a:r>
              <a:rPr lang="en-US" dirty="0" smtClean="0"/>
              <a:t>Example:</a:t>
            </a:r>
          </a:p>
          <a:p>
            <a:r>
              <a:rPr lang="en-US" dirty="0" smtClean="0"/>
              <a:t>Qt = Qb + 3,260</a:t>
            </a:r>
          </a:p>
          <a:p>
            <a:r>
              <a:rPr lang="en-US" dirty="0" smtClean="0"/>
              <a:t>Qt = (3.1 * (40 * 3) * 40^(3/2)) + 3,260</a:t>
            </a:r>
          </a:p>
          <a:p>
            <a:r>
              <a:rPr lang="en-US" dirty="0" smtClean="0"/>
              <a:t>Qt = 94,109 +  3,260</a:t>
            </a:r>
          </a:p>
          <a:p>
            <a:r>
              <a:rPr lang="en-US" dirty="0" smtClean="0"/>
              <a:t>Qt = 97,369 CFS</a:t>
            </a:r>
          </a:p>
          <a:p>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rgbClr val="009900"/>
                </a:solidFill>
              </a:rPr>
              <a:t>Step 6d - Determining </a:t>
            </a:r>
            <a:r>
              <a:rPr lang="en-US" sz="4000" dirty="0">
                <a:solidFill>
                  <a:srgbClr val="009900"/>
                </a:solidFill>
              </a:rPr>
              <a:t>the Flood </a:t>
            </a:r>
            <a:r>
              <a:rPr lang="en-US" sz="4000" dirty="0" smtClean="0">
                <a:solidFill>
                  <a:srgbClr val="009900"/>
                </a:solidFill>
              </a:rPr>
              <a:t>zone</a:t>
            </a:r>
            <a:endParaRPr lang="en-US" sz="4000" dirty="0">
              <a:solidFill>
                <a:srgbClr val="009900"/>
              </a:solidFill>
            </a:endParaRPr>
          </a:p>
        </p:txBody>
      </p:sp>
      <p:sp>
        <p:nvSpPr>
          <p:cNvPr id="4" name="Slide Number Placeholder 3"/>
          <p:cNvSpPr>
            <a:spLocks noGrp="1"/>
          </p:cNvSpPr>
          <p:nvPr>
            <p:ph type="sldNum" sz="quarter" idx="12"/>
          </p:nvPr>
        </p:nvSpPr>
        <p:spPr/>
        <p:txBody>
          <a:bodyPr/>
          <a:lstStyle/>
          <a:p>
            <a:fld id="{E523A859-0512-4EC3-8611-3A577386EE14}" type="slidenum">
              <a:rPr lang="en-US" smtClean="0"/>
              <a:pPr/>
              <a:t>23</a:t>
            </a:fld>
            <a:endParaRPr lang="en-US"/>
          </a:p>
        </p:txBody>
      </p:sp>
      <p:sp>
        <p:nvSpPr>
          <p:cNvPr id="5" name="Content Placeholder 4"/>
          <p:cNvSpPr>
            <a:spLocks noGrp="1"/>
          </p:cNvSpPr>
          <p:nvPr>
            <p:ph idx="1"/>
          </p:nvPr>
        </p:nvSpPr>
        <p:spPr>
          <a:xfrm>
            <a:off x="8382000" y="1752601"/>
            <a:ext cx="76200" cy="152399"/>
          </a:xfrm>
        </p:spPr>
        <p:txBody>
          <a:bodyPr>
            <a:normAutofit fontScale="25000" lnSpcReduction="20000"/>
          </a:bodyPr>
          <a:lstStyle/>
          <a:p>
            <a:pPr>
              <a:buNone/>
            </a:pPr>
            <a:endParaRPr lang="en-US" dirty="0"/>
          </a:p>
        </p:txBody>
      </p:sp>
      <p:pic>
        <p:nvPicPr>
          <p:cNvPr id="38917"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81200" y="1828800"/>
            <a:ext cx="3829050" cy="466725"/>
          </a:xfrm>
          <a:prstGeom prst="rect">
            <a:avLst/>
          </a:prstGeom>
          <a:noFill/>
        </p:spPr>
      </p:pic>
      <p:pic>
        <p:nvPicPr>
          <p:cNvPr id="38916"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5800" y="2438400"/>
            <a:ext cx="314325" cy="409575"/>
          </a:xfrm>
          <a:prstGeom prst="rect">
            <a:avLst/>
          </a:prstGeom>
          <a:noFill/>
        </p:spPr>
      </p:pic>
      <p:pic>
        <p:nvPicPr>
          <p:cNvPr id="3891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429000" y="2895600"/>
            <a:ext cx="1057275" cy="800100"/>
          </a:xfrm>
          <a:prstGeom prst="rect">
            <a:avLst/>
          </a:prstGeom>
          <a:noFill/>
        </p:spPr>
      </p:pic>
      <p:pic>
        <p:nvPicPr>
          <p:cNvPr id="38914"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85800" y="3886200"/>
            <a:ext cx="200025" cy="409575"/>
          </a:xfrm>
          <a:prstGeom prst="rect">
            <a:avLst/>
          </a:prstGeom>
          <a:noFill/>
        </p:spPr>
      </p:pic>
      <p:pic>
        <p:nvPicPr>
          <p:cNvPr id="38913"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85800" y="5181600"/>
            <a:ext cx="228600" cy="409575"/>
          </a:xfrm>
          <a:prstGeom prst="rect">
            <a:avLst/>
          </a:prstGeom>
          <a:noFill/>
        </p:spPr>
      </p:pic>
      <p:sp>
        <p:nvSpPr>
          <p:cNvPr id="389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919" name="Rectangle 7"/>
          <p:cNvSpPr>
            <a:spLocks noChangeArrowheads="1"/>
          </p:cNvSpPr>
          <p:nvPr/>
        </p:nvSpPr>
        <p:spPr bwMode="auto">
          <a:xfrm>
            <a:off x="0" y="923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920" name="Rectangle 8"/>
          <p:cNvSpPr>
            <a:spLocks noChangeArrowheads="1"/>
          </p:cNvSpPr>
          <p:nvPr/>
        </p:nvSpPr>
        <p:spPr bwMode="auto">
          <a:xfrm>
            <a:off x="990600" y="2819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Correction factor for spillway size;</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921" name="Rectangle 9"/>
          <p:cNvSpPr>
            <a:spLocks noChangeArrowheads="1"/>
          </p:cNvSpPr>
          <p:nvPr/>
        </p:nvSpPr>
        <p:spPr bwMode="auto">
          <a:xfrm>
            <a:off x="0" y="2133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922" name="Rectangle 10"/>
          <p:cNvSpPr>
            <a:spLocks noChangeArrowheads="1"/>
          </p:cNvSpPr>
          <p:nvPr/>
        </p:nvSpPr>
        <p:spPr bwMode="auto">
          <a:xfrm>
            <a:off x="838200" y="4419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Total capacity of the reservoir at the top of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the dam (acre-feet)</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923" name="Rectangle 11"/>
          <p:cNvSpPr>
            <a:spLocks noChangeArrowheads="1"/>
          </p:cNvSpPr>
          <p:nvPr/>
        </p:nvSpPr>
        <p:spPr bwMode="auto">
          <a:xfrm>
            <a:off x="914400" y="5334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Maximum height of the Dam (in feet)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TextBox 15"/>
          <p:cNvSpPr txBox="1"/>
          <p:nvPr/>
        </p:nvSpPr>
        <p:spPr>
          <a:xfrm>
            <a:off x="2895600" y="6488668"/>
            <a:ext cx="1495346" cy="369332"/>
          </a:xfrm>
          <a:prstGeom prst="rect">
            <a:avLst/>
          </a:prstGeom>
          <a:noFill/>
        </p:spPr>
        <p:txBody>
          <a:bodyPr wrap="none" rtlCol="0">
            <a:spAutoFit/>
          </a:bodyPr>
          <a:lstStyle/>
          <a:p>
            <a:r>
              <a:rPr lang="en-US" dirty="0" smtClean="0"/>
              <a:t>Source: TCEQ</a:t>
            </a:r>
            <a:endParaRPr lang="en-US" dirty="0"/>
          </a:p>
        </p:txBody>
      </p:sp>
    </p:spTree>
    <p:extLst>
      <p:ext uri="{BB962C8B-B14F-4D97-AF65-F5344CB8AC3E}">
        <p14:creationId xmlns:p14="http://schemas.microsoft.com/office/powerpoint/2010/main" xmlns="" xmlns:mv="urn:schemas-microsoft-com:mac:vml" xmlns:mc="http://schemas.openxmlformats.org/markup-compatibility/2006" val="3964394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solidFill>
                  <a:srgbClr val="009900"/>
                </a:solidFill>
              </a:rPr>
              <a:t>Step 6e - Determining the Flood zone</a:t>
            </a:r>
            <a:endParaRPr lang="en-US" sz="3800" dirty="0">
              <a:solidFill>
                <a:srgbClr val="009900"/>
              </a:solidFill>
            </a:endParaRPr>
          </a:p>
        </p:txBody>
      </p:sp>
      <p:sp>
        <p:nvSpPr>
          <p:cNvPr id="3" name="Content Placeholder 2"/>
          <p:cNvSpPr>
            <a:spLocks noGrp="1"/>
          </p:cNvSpPr>
          <p:nvPr>
            <p:ph idx="1"/>
          </p:nvPr>
        </p:nvSpPr>
        <p:spPr/>
        <p:txBody>
          <a:bodyPr/>
          <a:lstStyle/>
          <a:p>
            <a:r>
              <a:rPr lang="en-US" dirty="0" smtClean="0"/>
              <a:t>Example:</a:t>
            </a:r>
          </a:p>
          <a:p>
            <a:r>
              <a:rPr lang="en-US" dirty="0" smtClean="0"/>
              <a:t>Lu = 0.012 * (94,109 / 3,260) * sqrt2 * 1,399 * 40</a:t>
            </a:r>
          </a:p>
          <a:p>
            <a:r>
              <a:rPr lang="en-US" dirty="0" smtClean="0"/>
              <a:t>Lu = 0.012 * 28.87 * sqrt2 * 55960</a:t>
            </a:r>
          </a:p>
          <a:p>
            <a:r>
              <a:rPr lang="en-US" dirty="0" smtClean="0"/>
              <a:t>Lu = 27,417 feet</a:t>
            </a:r>
          </a:p>
          <a:p>
            <a:r>
              <a:rPr lang="en-US" dirty="0" smtClean="0"/>
              <a:t>Lu = 5.19 miles</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9900"/>
                </a:solidFill>
              </a:rPr>
              <a:t>Step 6f – Defining the Flood zone</a:t>
            </a:r>
            <a:endParaRPr lang="en-US" dirty="0">
              <a:solidFill>
                <a:srgbClr val="0099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There is a decreasing linear relationship where at “0” feet from the dam, the flow will equal Qb (94,109 cfs), while at 5.19 miles downstream (i.e. the inundation length), the flow will equal Qs (3,260 cfs)</a:t>
            </a:r>
          </a:p>
          <a:p>
            <a:r>
              <a:rPr lang="en-US" dirty="0" smtClean="0"/>
              <a:t>Determine the slope of the extent:</a:t>
            </a:r>
          </a:p>
          <a:p>
            <a:pPr lvl="1"/>
            <a:r>
              <a:rPr lang="en-US" dirty="0" smtClean="0"/>
              <a:t>3,260 = m? * 5.19 + 94,109</a:t>
            </a:r>
          </a:p>
          <a:p>
            <a:pPr lvl="1">
              <a:buNone/>
            </a:pPr>
            <a:r>
              <a:rPr lang="en-US" dirty="0" smtClean="0"/>
              <a:t>    m? = (3,260 – 94,109) / 5.19</a:t>
            </a:r>
          </a:p>
          <a:p>
            <a:pPr lvl="1">
              <a:buNone/>
            </a:pPr>
            <a:r>
              <a:rPr lang="en-US" dirty="0" smtClean="0"/>
              <a:t>    m = - 17,505</a:t>
            </a:r>
          </a:p>
          <a:p>
            <a:r>
              <a:rPr lang="en-US" dirty="0" smtClean="0"/>
              <a:t>After 5.19 mi. the flow will be a constant 3,260 cfs </a:t>
            </a:r>
          </a:p>
          <a:p>
            <a:pPr>
              <a:buNone/>
            </a:pP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9900"/>
                </a:solidFill>
              </a:rPr>
              <a:t>Step 6g – Defining the Flood zone</a:t>
            </a:r>
            <a:endParaRPr lang="en-US" dirty="0">
              <a:solidFill>
                <a:srgbClr val="009900"/>
              </a:solidFill>
            </a:endParaRPr>
          </a:p>
        </p:txBody>
      </p:sp>
      <p:graphicFrame>
        <p:nvGraphicFramePr>
          <p:cNvPr id="4" name="Table 3"/>
          <p:cNvGraphicFramePr>
            <a:graphicFrameLocks noGrp="1"/>
          </p:cNvGraphicFramePr>
          <p:nvPr/>
        </p:nvGraphicFramePr>
        <p:xfrm>
          <a:off x="990600" y="1676400"/>
          <a:ext cx="7162801" cy="4800600"/>
        </p:xfrm>
        <a:graphic>
          <a:graphicData uri="http://schemas.openxmlformats.org/drawingml/2006/table">
            <a:tbl>
              <a:tblPr/>
              <a:tblGrid>
                <a:gridCol w="585216"/>
                <a:gridCol w="173736"/>
                <a:gridCol w="755905"/>
                <a:gridCol w="722376"/>
                <a:gridCol w="585216"/>
                <a:gridCol w="585216"/>
                <a:gridCol w="829056"/>
                <a:gridCol w="585216"/>
                <a:gridCol w="585216"/>
                <a:gridCol w="585216"/>
                <a:gridCol w="585216"/>
                <a:gridCol w="585216"/>
              </a:tblGrid>
              <a:tr h="177800">
                <a:tc>
                  <a:txBody>
                    <a:bodyPr/>
                    <a:lstStyle/>
                    <a:p>
                      <a:pPr algn="r" fontAlgn="b"/>
                      <a:r>
                        <a:rPr lang="en-US" sz="900" b="0" i="0" u="none" strike="noStrike" dirty="0">
                          <a:solidFill>
                            <a:srgbClr val="000000"/>
                          </a:solidFill>
                          <a:latin typeface="Calibri"/>
                        </a:rPr>
                        <a:t>3,260</a:t>
                      </a:r>
                    </a:p>
                  </a:txBody>
                  <a:tcPr marL="7526" marR="7526" marT="7526" marB="0" anchor="b">
                    <a:lnL>
                      <a:noFill/>
                    </a:lnL>
                    <a:lnR>
                      <a:noFill/>
                    </a:lnR>
                    <a:lnT>
                      <a:noFill/>
                    </a:lnT>
                    <a:lnB>
                      <a:noFill/>
                    </a:lnB>
                    <a:solidFill>
                      <a:srgbClr val="FFFF00"/>
                    </a:solidFill>
                  </a:tcPr>
                </a:tc>
                <a:tc>
                  <a:txBody>
                    <a:bodyPr/>
                    <a:lstStyle/>
                    <a:p>
                      <a:pPr algn="l" fontAlgn="b"/>
                      <a:r>
                        <a:rPr lang="en-US" sz="900" b="0" i="0" u="none" strike="noStrike" dirty="0">
                          <a:solidFill>
                            <a:srgbClr val="000000"/>
                          </a:solidFill>
                          <a:latin typeface="Calibri"/>
                        </a:rPr>
                        <a:t>=</a:t>
                      </a:r>
                    </a:p>
                  </a:txBody>
                  <a:tcPr marL="7526" marR="7526" marT="7526" marB="0" anchor="b">
                    <a:lnL>
                      <a:noFill/>
                    </a:lnL>
                    <a:lnR>
                      <a:noFill/>
                    </a:lnR>
                    <a:lnT>
                      <a:noFill/>
                    </a:lnT>
                    <a:lnB>
                      <a:noFill/>
                    </a:lnB>
                  </a:tcPr>
                </a:tc>
                <a:tc>
                  <a:txBody>
                    <a:bodyPr/>
                    <a:lstStyle/>
                    <a:p>
                      <a:pPr algn="l" fontAlgn="b"/>
                      <a:r>
                        <a:rPr lang="en-US" sz="900" b="0" i="0" u="none" strike="noStrike" dirty="0">
                          <a:solidFill>
                            <a:srgbClr val="000000"/>
                          </a:solidFill>
                          <a:latin typeface="Calibri"/>
                        </a:rPr>
                        <a:t>Qs, cfs</a:t>
                      </a:r>
                    </a:p>
                  </a:txBody>
                  <a:tcPr marL="7526" marR="7526" marT="7526" marB="0" anchor="b">
                    <a:lnL>
                      <a:noFill/>
                    </a:lnL>
                    <a:lnR>
                      <a:noFill/>
                    </a:lnR>
                    <a:lnT>
                      <a:noFill/>
                    </a:lnT>
                    <a:lnB>
                      <a:noFill/>
                    </a:lnB>
                  </a:tcPr>
                </a:tc>
                <a:tc>
                  <a:txBody>
                    <a:bodyPr/>
                    <a:lstStyle/>
                    <a:p>
                      <a:pPr algn="l" fontAlgn="b"/>
                      <a:endParaRPr lang="en-US" sz="900" b="0" i="0" u="none" strike="noStrike" dirty="0">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dirty="0">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dirty="0">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dirty="0">
                        <a:solidFill>
                          <a:srgbClr val="000000"/>
                        </a:solidFill>
                        <a:latin typeface="Calibri"/>
                      </a:endParaRPr>
                    </a:p>
                  </a:txBody>
                  <a:tcPr marL="7526" marR="7526" marT="7526" marB="0" anchor="b">
                    <a:lnL>
                      <a:noFill/>
                    </a:lnL>
                    <a:lnR>
                      <a:noFill/>
                    </a:lnR>
                    <a:lnT>
                      <a:noFill/>
                    </a:lnT>
                    <a:lnB>
                      <a:noFill/>
                    </a:lnB>
                  </a:tcPr>
                </a:tc>
                <a:tc gridSpan="2">
                  <a:txBody>
                    <a:bodyPr/>
                    <a:lstStyle/>
                    <a:p>
                      <a:pPr algn="l" fontAlgn="b"/>
                      <a:r>
                        <a:rPr lang="en-US" sz="900" b="0" i="0" u="none" strike="noStrike" dirty="0">
                          <a:solidFill>
                            <a:srgbClr val="000000"/>
                          </a:solidFill>
                          <a:latin typeface="Calibri"/>
                        </a:rPr>
                        <a:t>40ft = Dam </a:t>
                      </a:r>
                      <a:r>
                        <a:rPr lang="en-US" sz="900" b="0" i="0" u="none" strike="noStrike" dirty="0" smtClean="0">
                          <a:solidFill>
                            <a:srgbClr val="000000"/>
                          </a:solidFill>
                          <a:latin typeface="Calibri"/>
                        </a:rPr>
                        <a:t>Height</a:t>
                      </a:r>
                      <a:endParaRPr lang="en-US" sz="900" b="0" i="0" u="none" strike="noStrike" dirty="0">
                        <a:solidFill>
                          <a:srgbClr val="000000"/>
                        </a:solidFill>
                        <a:latin typeface="Calibri"/>
                      </a:endParaRPr>
                    </a:p>
                  </a:txBody>
                  <a:tcPr marL="7526" marR="7526" marT="7526"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r" fontAlgn="b"/>
                      <a:r>
                        <a:rPr lang="en-US" sz="900" b="0" i="0" u="none" strike="noStrike">
                          <a:solidFill>
                            <a:srgbClr val="000000"/>
                          </a:solidFill>
                          <a:latin typeface="Calibri"/>
                        </a:rPr>
                        <a:t>28.87</a:t>
                      </a:r>
                    </a:p>
                  </a:txBody>
                  <a:tcPr marL="7526" marR="7526" marT="7526" marB="0" anchor="b">
                    <a:lnL>
                      <a:noFill/>
                    </a:lnL>
                    <a:lnR>
                      <a:noFill/>
                    </a:lnR>
                    <a:lnT>
                      <a:noFill/>
                    </a:lnT>
                    <a:lnB>
                      <a:noFill/>
                    </a:lnB>
                    <a:solidFill>
                      <a:srgbClr val="FFFF00"/>
                    </a:solidFill>
                  </a:tcPr>
                </a:tc>
                <a:tc>
                  <a:txBody>
                    <a:bodyPr/>
                    <a:lstStyle/>
                    <a:p>
                      <a:pPr algn="l" fontAlgn="b"/>
                      <a:r>
                        <a:rPr lang="en-US" sz="900" b="0" i="0" u="none" strike="noStrike">
                          <a:solidFill>
                            <a:srgbClr val="000000"/>
                          </a:solidFill>
                          <a:latin typeface="Calibri"/>
                        </a:rPr>
                        <a:t>=</a:t>
                      </a: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Ks</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r" fontAlgn="b"/>
                      <a:r>
                        <a:rPr lang="en-US" sz="900" b="0" i="0" u="none" strike="noStrike">
                          <a:solidFill>
                            <a:srgbClr val="000000"/>
                          </a:solidFill>
                          <a:latin typeface="Calibri"/>
                        </a:rPr>
                        <a:t>1,399</a:t>
                      </a:r>
                    </a:p>
                  </a:txBody>
                  <a:tcPr marL="7526" marR="7526" marT="7526" marB="0" anchor="b">
                    <a:lnL>
                      <a:noFill/>
                    </a:lnL>
                    <a:lnR>
                      <a:noFill/>
                    </a:lnR>
                    <a:lnT>
                      <a:noFill/>
                    </a:lnT>
                    <a:lnB>
                      <a:noFill/>
                    </a:lnB>
                    <a:solidFill>
                      <a:srgbClr val="FFFF00"/>
                    </a:solidFill>
                  </a:tcPr>
                </a:tc>
                <a:tc>
                  <a:txBody>
                    <a:bodyPr/>
                    <a:lstStyle/>
                    <a:p>
                      <a:pPr algn="l" fontAlgn="b"/>
                      <a:r>
                        <a:rPr lang="en-US" sz="900" b="0" i="0" u="none" strike="noStrike">
                          <a:solidFill>
                            <a:srgbClr val="000000"/>
                          </a:solidFill>
                          <a:latin typeface="Calibri"/>
                        </a:rPr>
                        <a:t>=</a:t>
                      </a:r>
                    </a:p>
                  </a:txBody>
                  <a:tcPr marL="7526" marR="7526" marT="7526" marB="0" anchor="b">
                    <a:lnL>
                      <a:noFill/>
                    </a:lnL>
                    <a:lnR>
                      <a:noFill/>
                    </a:lnR>
                    <a:lnT>
                      <a:noFill/>
                    </a:lnT>
                    <a:lnB>
                      <a:noFill/>
                    </a:lnB>
                  </a:tcPr>
                </a:tc>
                <a:tc gridSpan="4">
                  <a:txBody>
                    <a:bodyPr/>
                    <a:lstStyle/>
                    <a:p>
                      <a:pPr algn="l" fontAlgn="b"/>
                      <a:r>
                        <a:rPr lang="en-US" sz="900" b="0" i="0" u="none" strike="noStrike">
                          <a:solidFill>
                            <a:srgbClr val="000000"/>
                          </a:solidFill>
                          <a:latin typeface="Calibri"/>
                        </a:rPr>
                        <a:t>C, dam capacity @ top of reservoir, ac-ft</a:t>
                      </a:r>
                    </a:p>
                  </a:txBody>
                  <a:tcPr marL="7526" marR="7526" marT="752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r" fontAlgn="b"/>
                      <a:r>
                        <a:rPr lang="en-US" sz="900" b="0" i="0" u="none" strike="noStrike">
                          <a:solidFill>
                            <a:srgbClr val="000000"/>
                          </a:solidFill>
                          <a:latin typeface="Calibri"/>
                        </a:rPr>
                        <a:t>97,369</a:t>
                      </a:r>
                    </a:p>
                  </a:txBody>
                  <a:tcPr marL="7526" marR="7526" marT="7526" marB="0" anchor="b">
                    <a:lnL>
                      <a:noFill/>
                    </a:lnL>
                    <a:lnR>
                      <a:noFill/>
                    </a:lnR>
                    <a:lnT>
                      <a:noFill/>
                    </a:lnT>
                    <a:lnB>
                      <a:noFill/>
                    </a:lnB>
                    <a:solidFill>
                      <a:srgbClr val="FFFF00"/>
                    </a:solidFill>
                  </a:tcPr>
                </a:tc>
                <a:tc>
                  <a:txBody>
                    <a:bodyPr/>
                    <a:lstStyle/>
                    <a:p>
                      <a:pPr algn="l" fontAlgn="b"/>
                      <a:r>
                        <a:rPr lang="en-US" sz="900" b="0" i="0" u="none" strike="noStrike">
                          <a:solidFill>
                            <a:srgbClr val="000000"/>
                          </a:solidFill>
                          <a:latin typeface="Calibri"/>
                        </a:rPr>
                        <a:t>=</a:t>
                      </a:r>
                    </a:p>
                  </a:txBody>
                  <a:tcPr marL="7526" marR="7526" marT="7526" marB="0" anchor="b">
                    <a:lnL>
                      <a:noFill/>
                    </a:lnL>
                    <a:lnR>
                      <a:noFill/>
                    </a:lnR>
                    <a:lnT>
                      <a:noFill/>
                    </a:lnT>
                    <a:lnB>
                      <a:noFill/>
                    </a:lnB>
                  </a:tcPr>
                </a:tc>
                <a:tc gridSpan="2">
                  <a:txBody>
                    <a:bodyPr/>
                    <a:lstStyle/>
                    <a:p>
                      <a:pPr algn="l" fontAlgn="b"/>
                      <a:r>
                        <a:rPr lang="en-US" sz="900" b="0" i="0" u="none" strike="noStrike" dirty="0">
                          <a:solidFill>
                            <a:srgbClr val="000000"/>
                          </a:solidFill>
                          <a:latin typeface="Calibri"/>
                        </a:rPr>
                        <a:t>Qt, total flow, cfs</a:t>
                      </a:r>
                    </a:p>
                  </a:txBody>
                  <a:tcPr marL="7526" marR="7526" marT="7526" marB="0" anchor="b">
                    <a:lnL>
                      <a:noFill/>
                    </a:lnL>
                    <a:lnR>
                      <a:noFill/>
                    </a:lnR>
                    <a:lnT>
                      <a:noFill/>
                    </a:lnT>
                    <a:lnB>
                      <a:noFill/>
                    </a:lnB>
                  </a:tcPr>
                </a:tc>
                <a:tc h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gridSpan="2">
                  <a:txBody>
                    <a:bodyPr/>
                    <a:lstStyle/>
                    <a:p>
                      <a:pPr algn="l" fontAlgn="b"/>
                      <a:r>
                        <a:rPr lang="en-US" sz="900" b="0" i="0" u="none" strike="noStrike">
                          <a:solidFill>
                            <a:srgbClr val="000000"/>
                          </a:solidFill>
                          <a:latin typeface="Calibri"/>
                        </a:rPr>
                        <a:t>Total Length</a:t>
                      </a:r>
                    </a:p>
                  </a:txBody>
                  <a:tcPr marL="7526" marR="7526" marT="7526" marB="0" anchor="b">
                    <a:lnL>
                      <a:noFill/>
                    </a:lnL>
                    <a:lnR>
                      <a:noFill/>
                    </a:lnR>
                    <a:lnT>
                      <a:noFill/>
                    </a:lnT>
                    <a:lnB>
                      <a:noFill/>
                    </a:lnB>
                  </a:tcPr>
                </a:tc>
                <a:tc h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r" fontAlgn="b"/>
                      <a:r>
                        <a:rPr lang="en-US" sz="900" b="0" i="0" u="none" strike="noStrike">
                          <a:solidFill>
                            <a:srgbClr val="000000"/>
                          </a:solidFill>
                          <a:latin typeface="Calibri"/>
                        </a:rPr>
                        <a:t>5.19</a:t>
                      </a:r>
                    </a:p>
                  </a:txBody>
                  <a:tcPr marL="7526" marR="7526" marT="7526" marB="0" anchor="b">
                    <a:lnL>
                      <a:noFill/>
                    </a:lnL>
                    <a:lnR>
                      <a:noFill/>
                    </a:lnR>
                    <a:lnT>
                      <a:noFill/>
                    </a:lnT>
                    <a:lnB>
                      <a:noFill/>
                    </a:lnB>
                    <a:solidFill>
                      <a:srgbClr val="FFFF00"/>
                    </a:solidFill>
                  </a:tcPr>
                </a:tc>
                <a:tc>
                  <a:txBody>
                    <a:bodyPr/>
                    <a:lstStyle/>
                    <a:p>
                      <a:pPr algn="l" fontAlgn="b"/>
                      <a:r>
                        <a:rPr lang="en-US" sz="900" b="0" i="0" u="none" strike="noStrike">
                          <a:solidFill>
                            <a:srgbClr val="000000"/>
                          </a:solidFill>
                          <a:latin typeface="Calibri"/>
                        </a:rPr>
                        <a:t>=</a:t>
                      </a:r>
                    </a:p>
                  </a:txBody>
                  <a:tcPr marL="7526" marR="7526" marT="7526" marB="0" anchor="b">
                    <a:lnL>
                      <a:noFill/>
                    </a:lnL>
                    <a:lnR>
                      <a:noFill/>
                    </a:lnR>
                    <a:lnT>
                      <a:noFill/>
                    </a:lnT>
                    <a:lnB>
                      <a:noFill/>
                    </a:lnB>
                  </a:tcPr>
                </a:tc>
                <a:tc gridSpan="3">
                  <a:txBody>
                    <a:bodyPr/>
                    <a:lstStyle/>
                    <a:p>
                      <a:pPr algn="l" fontAlgn="b"/>
                      <a:r>
                        <a:rPr lang="en-US" sz="900" b="0" i="0" u="none" strike="noStrike">
                          <a:solidFill>
                            <a:srgbClr val="000000"/>
                          </a:solidFill>
                          <a:latin typeface="Calibri"/>
                        </a:rPr>
                        <a:t>Lu, inundation leght, miles</a:t>
                      </a:r>
                    </a:p>
                  </a:txBody>
                  <a:tcPr marL="7526" marR="7526" marT="7526"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75223.88</a:t>
                      </a:r>
                    </a:p>
                  </a:txBody>
                  <a:tcPr marL="7526" marR="7526" marT="7526" marB="0" anchor="b">
                    <a:lnL>
                      <a:noFill/>
                    </a:lnL>
                    <a:lnR>
                      <a:noFill/>
                    </a:lnR>
                    <a:lnT>
                      <a:noFill/>
                    </a:lnT>
                    <a:lnB>
                      <a:noFill/>
                    </a:lnB>
                    <a:solidFill>
                      <a:srgbClr val="FFFF00"/>
                    </a:solidFill>
                  </a:tcPr>
                </a:tc>
                <a:tc>
                  <a:txBody>
                    <a:bodyPr/>
                    <a:lstStyle/>
                    <a:p>
                      <a:pPr algn="l" fontAlgn="b"/>
                      <a:r>
                        <a:rPr lang="en-US" sz="900" b="0" i="0" u="none" strike="noStrike">
                          <a:solidFill>
                            <a:srgbClr val="000000"/>
                          </a:solidFill>
                          <a:latin typeface="Calibri"/>
                        </a:rPr>
                        <a:t> </a:t>
                      </a:r>
                    </a:p>
                  </a:txBody>
                  <a:tcPr marL="7526" marR="7526" marT="7526" marB="0" anchor="b">
                    <a:lnL>
                      <a:noFill/>
                    </a:lnL>
                    <a:lnR>
                      <a:noFill/>
                    </a:lnR>
                    <a:lnT>
                      <a:noFill/>
                    </a:lnT>
                    <a:lnB>
                      <a:noFill/>
                    </a:lnB>
                    <a:solidFill>
                      <a:srgbClr val="FFFF00"/>
                    </a:solidFill>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Elevation FT</a:t>
                      </a: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River Name</a:t>
                      </a:r>
                    </a:p>
                  </a:txBody>
                  <a:tcPr marL="7526" marR="7526" marT="7526" marB="0" anchor="b">
                    <a:lnL>
                      <a:noFill/>
                    </a:lnL>
                    <a:lnR>
                      <a:noFill/>
                    </a:lnR>
                    <a:lnT>
                      <a:noFill/>
                    </a:lnT>
                    <a:lnB>
                      <a:noFill/>
                    </a:lnB>
                  </a:tcPr>
                </a:tc>
                <a:tc>
                  <a:txBody>
                    <a:bodyPr/>
                    <a:lstStyle/>
                    <a:p>
                      <a:pPr algn="l" fontAlgn="b"/>
                      <a:r>
                        <a:rPr lang="en-US" sz="900" b="0" i="0" u="none" strike="noStrike">
                          <a:solidFill>
                            <a:srgbClr val="00B050"/>
                          </a:solidFill>
                          <a:latin typeface="Calibri"/>
                        </a:rPr>
                        <a:t>HEC-RAS</a:t>
                      </a: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From 0 FT</a:t>
                      </a:r>
                    </a:p>
                  </a:txBody>
                  <a:tcPr marL="7526" marR="7526" marT="7526" marB="0" anchor="b">
                    <a:lnL>
                      <a:noFill/>
                    </a:lnL>
                    <a:lnR>
                      <a:noFill/>
                    </a:lnR>
                    <a:lnT>
                      <a:noFill/>
                    </a:lnT>
                    <a:lnB>
                      <a:noFill/>
                    </a:lnB>
                  </a:tcPr>
                </a:tc>
                <a:tc>
                  <a:txBody>
                    <a:bodyPr/>
                    <a:lstStyle/>
                    <a:p>
                      <a:pPr algn="l" fontAlgn="b"/>
                      <a:r>
                        <a:rPr lang="en-US" sz="900" b="0" i="0" u="none" strike="noStrike">
                          <a:solidFill>
                            <a:srgbClr val="FF0000"/>
                          </a:solidFill>
                          <a:latin typeface="Calibri"/>
                        </a:rPr>
                        <a:t>Qb-reduction</a:t>
                      </a: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Miles</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T Slope =</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0.002</a:t>
                      </a:r>
                    </a:p>
                  </a:txBody>
                  <a:tcPr marL="7526" marR="7526" marT="7526" marB="0" anchor="b">
                    <a:lnL>
                      <a:noFill/>
                    </a:lnL>
                    <a:lnR>
                      <a:noFill/>
                    </a:lnR>
                    <a:lnT>
                      <a:noFill/>
                    </a:lnT>
                    <a:lnB>
                      <a:noFill/>
                    </a:lnB>
                    <a:solidFill>
                      <a:srgbClr val="FFFF00"/>
                    </a:solidFill>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630</a:t>
                      </a: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75223.88</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94109</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2</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74579.85</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644.03</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92008</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0.12</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gridSpan="3">
                  <a:txBody>
                    <a:bodyPr/>
                    <a:lstStyle/>
                    <a:p>
                      <a:pPr algn="l" fontAlgn="b"/>
                      <a:r>
                        <a:rPr lang="en-US" sz="900" b="0" i="0" u="none" strike="noStrike">
                          <a:solidFill>
                            <a:srgbClr val="FF0000"/>
                          </a:solidFill>
                          <a:latin typeface="Calibri"/>
                        </a:rPr>
                        <a:t>Qb-r = -17505 * miles + 94109</a:t>
                      </a:r>
                    </a:p>
                  </a:txBody>
                  <a:tcPr marL="7526" marR="7526" marT="7526" marB="0" anchor="b">
                    <a:lnL>
                      <a:noFill/>
                    </a:lnL>
                    <a:lnR>
                      <a:noFill/>
                    </a:lnR>
                    <a:lnT>
                      <a:noFill/>
                    </a:lnT>
                    <a:lnB>
                      <a:noFill/>
                    </a:lnB>
                  </a:tcPr>
                </a:tc>
                <a:tc hMerge="1">
                  <a:txBody>
                    <a:bodyPr/>
                    <a:lstStyle/>
                    <a:p>
                      <a:endParaRPr lang="en-US"/>
                    </a:p>
                  </a:txBody>
                  <a:tcPr/>
                </a:tc>
                <a:tc hMerge="1">
                  <a:txBody>
                    <a:bodyPr/>
                    <a:lstStyle/>
                    <a:p>
                      <a:endParaRPr lang="en-US"/>
                    </a:p>
                  </a:txBody>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3</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73891.2</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1332.68</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89733</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0.25</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4</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73272.32</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1951.56</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87632</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0.37</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3258.05</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5</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73098.26</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2125.62</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87107</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0.4</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6</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71932.19</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3291.69</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83256</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0.62</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5.19</a:t>
                      </a: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&lt;&lt;&lt;</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7</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70763.11</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4460.77</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79230</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0.85</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8</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69074.59</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6149.29</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73628</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1.17</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9</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67400.41</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7823.47</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68202</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1.48</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10</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66200.77</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9023.11</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64176</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1.71</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11</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64678.95</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10544.93</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59099</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2</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12</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61696.71</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13527.17</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49296</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2.56</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13</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60424.17</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14799.71</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45095</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2.8</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14</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58907.68</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16316.2</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40019</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3.09</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15</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57854.23</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17369.65</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36518</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3.29</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16</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56603.87</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18620.01</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32316</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3.53</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r>
              <a:tr h="177800">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17</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r>
                        <a:rPr lang="en-US" sz="900" b="0" i="0" u="none" strike="noStrike">
                          <a:solidFill>
                            <a:srgbClr val="000000"/>
                          </a:solidFill>
                          <a:latin typeface="Calibri"/>
                        </a:rPr>
                        <a:t>S/W Creek</a:t>
                      </a:r>
                    </a:p>
                  </a:txBody>
                  <a:tcPr marL="7526" marR="7526" marT="7526" marB="0" anchor="b">
                    <a:lnL>
                      <a:noFill/>
                    </a:lnL>
                    <a:lnR>
                      <a:noFill/>
                    </a:lnR>
                    <a:lnT>
                      <a:noFill/>
                    </a:lnT>
                    <a:lnB>
                      <a:noFill/>
                    </a:lnB>
                  </a:tcPr>
                </a:tc>
                <a:tc>
                  <a:txBody>
                    <a:bodyPr/>
                    <a:lstStyle/>
                    <a:p>
                      <a:pPr algn="r" fontAlgn="b"/>
                      <a:r>
                        <a:rPr lang="en-US" sz="900" b="0" i="0" u="none" strike="noStrike">
                          <a:solidFill>
                            <a:srgbClr val="00B050"/>
                          </a:solidFill>
                          <a:latin typeface="Calibri"/>
                        </a:rPr>
                        <a:t>56406.83</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18817.05</a:t>
                      </a:r>
                    </a:p>
                  </a:txBody>
                  <a:tcPr marL="7526" marR="7526" marT="7526" marB="0" anchor="b">
                    <a:lnL>
                      <a:noFill/>
                    </a:lnL>
                    <a:lnR>
                      <a:noFill/>
                    </a:lnR>
                    <a:lnT>
                      <a:noFill/>
                    </a:lnT>
                    <a:lnB>
                      <a:noFill/>
                    </a:lnB>
                  </a:tcPr>
                </a:tc>
                <a:tc>
                  <a:txBody>
                    <a:bodyPr/>
                    <a:lstStyle/>
                    <a:p>
                      <a:pPr algn="r" fontAlgn="b"/>
                      <a:r>
                        <a:rPr lang="en-US" sz="900" b="0" i="0" u="none" strike="noStrike">
                          <a:solidFill>
                            <a:srgbClr val="FF0000"/>
                          </a:solidFill>
                          <a:latin typeface="Calibri"/>
                        </a:rPr>
                        <a:t>31791</a:t>
                      </a:r>
                    </a:p>
                  </a:txBody>
                  <a:tcPr marL="7526" marR="7526" marT="7526" marB="0" anchor="b">
                    <a:lnL>
                      <a:noFill/>
                    </a:lnL>
                    <a:lnR>
                      <a:noFill/>
                    </a:lnR>
                    <a:lnT>
                      <a:noFill/>
                    </a:lnT>
                    <a:lnB>
                      <a:noFill/>
                    </a:lnB>
                  </a:tcPr>
                </a:tc>
                <a:tc>
                  <a:txBody>
                    <a:bodyPr/>
                    <a:lstStyle/>
                    <a:p>
                      <a:pPr algn="r" fontAlgn="b"/>
                      <a:r>
                        <a:rPr lang="en-US" sz="900" b="0" i="0" u="none" strike="noStrike">
                          <a:solidFill>
                            <a:srgbClr val="000000"/>
                          </a:solidFill>
                          <a:latin typeface="Calibri"/>
                        </a:rPr>
                        <a:t>3.56</a:t>
                      </a: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7526" marR="7526" marT="7526" marB="0" anchor="b">
                    <a:lnL>
                      <a:noFill/>
                    </a:lnL>
                    <a:lnR>
                      <a:noFill/>
                    </a:lnR>
                    <a:lnT>
                      <a:noFill/>
                    </a:lnT>
                    <a:lnB>
                      <a:noFill/>
                    </a:lnB>
                  </a:tcPr>
                </a:tc>
                <a:tc>
                  <a:txBody>
                    <a:bodyPr/>
                    <a:lstStyle/>
                    <a:p>
                      <a:pPr algn="l" fontAlgn="b"/>
                      <a:endParaRPr lang="en-US" sz="900" b="0" i="0" u="none" strike="noStrike" dirty="0">
                        <a:solidFill>
                          <a:srgbClr val="000000"/>
                        </a:solidFill>
                        <a:latin typeface="Calibri"/>
                      </a:endParaRPr>
                    </a:p>
                  </a:txBody>
                  <a:tcPr marL="7526" marR="7526" marT="7526" marB="0" anchor="b">
                    <a:lnL>
                      <a:noFill/>
                    </a:lnL>
                    <a:lnR>
                      <a:noFill/>
                    </a:lnR>
                    <a:lnT>
                      <a:noFill/>
                    </a:lnT>
                    <a:lnB>
                      <a:noFill/>
                    </a:lnB>
                  </a:tcPr>
                </a:tc>
              </a:tr>
            </a:tbl>
          </a:graphicData>
        </a:graphic>
      </p:graphicFrame>
      <p:sp>
        <p:nvSpPr>
          <p:cNvPr id="5" name="Slide Number Placeholder 4"/>
          <p:cNvSpPr>
            <a:spLocks noGrp="1"/>
          </p:cNvSpPr>
          <p:nvPr>
            <p:ph type="sldNum" sz="quarter" idx="12"/>
          </p:nvPr>
        </p:nvSpPr>
        <p:spPr/>
        <p:txBody>
          <a:bodyPr/>
          <a:lstStyle/>
          <a:p>
            <a:fld id="{E523A859-0512-4EC3-8611-3A577386EE14}"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9900"/>
                </a:solidFill>
              </a:rPr>
              <a:t>Step 7 &amp; 8 – Set Reach boundary condition &amp; create steady flow data</a:t>
            </a:r>
            <a:endParaRPr lang="en-US" dirty="0">
              <a:solidFill>
                <a:srgbClr val="009900"/>
              </a:solidFill>
            </a:endParaRPr>
          </a:p>
        </p:txBody>
      </p:sp>
      <p:pic>
        <p:nvPicPr>
          <p:cNvPr id="3" name="Content Placeholder 2"/>
          <p:cNvPicPr>
            <a:picLocks noGrp="1" noChangeAspect="1" noChangeArrowheads="1"/>
          </p:cNvPicPr>
          <p:nvPr>
            <p:ph idx="1"/>
          </p:nvPr>
        </p:nvPicPr>
        <p:blipFill>
          <a:blip r:embed="rId2" cstate="print"/>
          <a:srcRect/>
          <a:stretch>
            <a:fillRect/>
          </a:stretch>
        </p:blipFill>
        <p:spPr bwMode="auto">
          <a:xfrm>
            <a:off x="1295400" y="3429000"/>
            <a:ext cx="5638800" cy="33220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23A859-0512-4EC3-8611-3A577386EE14}" type="slidenum">
              <a:rPr lang="en-US" smtClean="0"/>
              <a:pPr/>
              <a:t>27</a:t>
            </a:fld>
            <a:endParaRPr lang="en-US"/>
          </a:p>
        </p:txBody>
      </p:sp>
      <p:sp>
        <p:nvSpPr>
          <p:cNvPr id="5" name="Content Placeholder 2"/>
          <p:cNvSpPr txBox="1">
            <a:spLocks/>
          </p:cNvSpPr>
          <p:nvPr/>
        </p:nvSpPr>
        <p:spPr>
          <a:xfrm>
            <a:off x="457200" y="1775191"/>
            <a:ext cx="8229600" cy="1730009"/>
          </a:xfrm>
          <a:prstGeom prst="rect">
            <a:avLst/>
          </a:prstGeom>
        </p:spPr>
        <p:txBody>
          <a:bodyPr vert="horz" lIns="54864" tIns="91440" rtlCol="0">
            <a:normAutofit fontScale="92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smtClean="0"/>
              <a:t>After we have defined the slope of the landscape from the dam to the inundation point, we combine this with the flow rate from Step 6 to create a Steady Flow Data file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9900"/>
                </a:solidFill>
              </a:rPr>
              <a:t>Steps 9-11 - Running HEC-RAS</a:t>
            </a:r>
            <a:endParaRPr lang="en-US" dirty="0">
              <a:solidFill>
                <a:srgbClr val="009900"/>
              </a:solidFill>
            </a:endParaRPr>
          </a:p>
        </p:txBody>
      </p:sp>
      <p:sp>
        <p:nvSpPr>
          <p:cNvPr id="3" name="Content Placeholder 2"/>
          <p:cNvSpPr>
            <a:spLocks noGrp="1"/>
          </p:cNvSpPr>
          <p:nvPr>
            <p:ph idx="1"/>
          </p:nvPr>
        </p:nvSpPr>
        <p:spPr>
          <a:xfrm>
            <a:off x="457200" y="1775192"/>
            <a:ext cx="8229600" cy="2053614"/>
          </a:xfrm>
        </p:spPr>
        <p:txBody>
          <a:bodyPr>
            <a:normAutofit fontScale="77500" lnSpcReduction="20000"/>
          </a:bodyPr>
          <a:lstStyle/>
          <a:p>
            <a:r>
              <a:rPr lang="en-US" dirty="0" smtClean="0"/>
              <a:t>A project file is created that points to all the required data (Step 10)</a:t>
            </a:r>
          </a:p>
          <a:p>
            <a:pPr lvl="1"/>
            <a:r>
              <a:rPr lang="en-US" dirty="0" smtClean="0"/>
              <a:t>Includes Geometry data (step 5), Flow data (Step 8), as well as some additional parameters (Step 9)</a:t>
            </a:r>
          </a:p>
          <a:p>
            <a:r>
              <a:rPr lang="en-US" dirty="0" smtClean="0"/>
              <a:t>Once everything is in place, HEC-RAS steady flow simulation is run (Step 11)</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905000" y="3733800"/>
            <a:ext cx="4953000" cy="302919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523A859-0512-4EC3-8611-3A577386EE14}"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11 - Steady Flow Analysis with HEC-RAS</a:t>
            </a:r>
            <a:endParaRPr lang="en-US" dirty="0"/>
          </a:p>
        </p:txBody>
      </p:sp>
      <p:sp>
        <p:nvSpPr>
          <p:cNvPr id="3" name="Content Placeholder 2"/>
          <p:cNvSpPr>
            <a:spLocks noGrp="1"/>
          </p:cNvSpPr>
          <p:nvPr>
            <p:ph idx="1"/>
          </p:nvPr>
        </p:nvSpPr>
        <p:spPr>
          <a:xfrm flipH="1">
            <a:off x="8382000" y="1676400"/>
            <a:ext cx="76200" cy="76200"/>
          </a:xfrm>
        </p:spPr>
        <p:txBody>
          <a:bodyPr>
            <a:normAutofit fontScale="25000" lnSpcReduction="20000"/>
          </a:bodyPr>
          <a:lstStyle/>
          <a:p>
            <a:endParaRPr lang="en-US"/>
          </a:p>
        </p:txBody>
      </p:sp>
      <p:sp>
        <p:nvSpPr>
          <p:cNvPr id="4" name="Slide Number Placeholder 3"/>
          <p:cNvSpPr>
            <a:spLocks noGrp="1"/>
          </p:cNvSpPr>
          <p:nvPr>
            <p:ph type="sldNum" sz="quarter" idx="12"/>
          </p:nvPr>
        </p:nvSpPr>
        <p:spPr/>
        <p:txBody>
          <a:bodyPr/>
          <a:lstStyle/>
          <a:p>
            <a:fld id="{E523A859-0512-4EC3-8611-3A577386EE14}" type="slidenum">
              <a:rPr lang="en-US" smtClean="0"/>
              <a:pPr/>
              <a:t>29</a:t>
            </a:fld>
            <a:endParaRPr lang="en-US"/>
          </a:p>
        </p:txBody>
      </p:sp>
      <p:pic>
        <p:nvPicPr>
          <p:cNvPr id="27654"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81200" y="2057400"/>
            <a:ext cx="4886325" cy="819150"/>
          </a:xfrm>
          <a:prstGeom prst="rect">
            <a:avLst/>
          </a:prstGeom>
          <a:noFill/>
        </p:spPr>
      </p:pic>
      <p:pic>
        <p:nvPicPr>
          <p:cNvPr id="27653"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19200" y="3657600"/>
            <a:ext cx="666750" cy="381000"/>
          </a:xfrm>
          <a:prstGeom prst="rect">
            <a:avLst/>
          </a:prstGeom>
          <a:noFill/>
        </p:spPr>
      </p:pic>
      <p:pic>
        <p:nvPicPr>
          <p:cNvPr id="27652"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19200" y="4267200"/>
            <a:ext cx="600075" cy="381000"/>
          </a:xfrm>
          <a:prstGeom prst="rect">
            <a:avLst/>
          </a:prstGeom>
          <a:noFill/>
        </p:spPr>
      </p:pic>
      <p:pic>
        <p:nvPicPr>
          <p:cNvPr id="2765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19200" y="4800600"/>
            <a:ext cx="666750" cy="381000"/>
          </a:xfrm>
          <a:prstGeom prst="rect">
            <a:avLst/>
          </a:prstGeom>
          <a:noFill/>
        </p:spPr>
      </p:pic>
      <p:pic>
        <p:nvPicPr>
          <p:cNvPr id="27650"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676400" y="5410200"/>
            <a:ext cx="171450" cy="381000"/>
          </a:xfrm>
          <a:prstGeom prst="rect">
            <a:avLst/>
          </a:prstGeom>
          <a:noFill/>
        </p:spPr>
      </p:pic>
      <p:pic>
        <p:nvPicPr>
          <p:cNvPr id="27649"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00200" y="6096000"/>
            <a:ext cx="285750" cy="381000"/>
          </a:xfrm>
          <a:prstGeom prst="rect">
            <a:avLst/>
          </a:prstGeom>
          <a:noFill/>
        </p:spPr>
      </p:pic>
      <p:sp>
        <p:nvSpPr>
          <p:cNvPr id="276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6" name="Rectangle 8"/>
          <p:cNvSpPr>
            <a:spLocks noChangeArrowheads="1"/>
          </p:cNvSpPr>
          <p:nvPr/>
        </p:nvSpPr>
        <p:spPr bwMode="auto">
          <a:xfrm>
            <a:off x="0" y="1276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Where:</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657" name="Rectangle 9"/>
          <p:cNvSpPr>
            <a:spLocks noChangeArrowheads="1"/>
          </p:cNvSpPr>
          <p:nvPr/>
        </p:nvSpPr>
        <p:spPr bwMode="auto">
          <a:xfrm>
            <a:off x="1905000" y="3962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elevation of the main channel inverts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58" name="Rectangle 10"/>
          <p:cNvSpPr>
            <a:spLocks noChangeArrowheads="1"/>
          </p:cNvSpPr>
          <p:nvPr/>
        </p:nvSpPr>
        <p:spPr bwMode="auto">
          <a:xfrm>
            <a:off x="1905000" y="4572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depth of water at cross section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59" name="Rectangle 11"/>
          <p:cNvSpPr>
            <a:spLocks noChangeArrowheads="1"/>
          </p:cNvSpPr>
          <p:nvPr/>
        </p:nvSpPr>
        <p:spPr bwMode="auto">
          <a:xfrm>
            <a:off x="1905000" y="5181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velocity weighting coefficients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60" name="Rectangle 12"/>
          <p:cNvSpPr>
            <a:spLocks noChangeArrowheads="1"/>
          </p:cNvSpPr>
          <p:nvPr/>
        </p:nvSpPr>
        <p:spPr bwMode="auto">
          <a:xfrm>
            <a:off x="1905000" y="5791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gravitational acceleration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61" name="Rectangle 13"/>
          <p:cNvSpPr>
            <a:spLocks noChangeArrowheads="1"/>
          </p:cNvSpPr>
          <p:nvPr/>
        </p:nvSpPr>
        <p:spPr bwMode="auto">
          <a:xfrm>
            <a:off x="1905000" y="6248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energy head loss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p:txBody>
          <a:bodyPr>
            <a:normAutofit lnSpcReduction="10000"/>
          </a:bodyPr>
          <a:lstStyle/>
          <a:p>
            <a:r>
              <a:rPr lang="en-US" dirty="0" smtClean="0"/>
              <a:t>TCEQ has created a new class of analysis to help alleviate some of these costs:</a:t>
            </a:r>
          </a:p>
          <a:p>
            <a:pPr lvl="1"/>
            <a:r>
              <a:rPr lang="en-US" dirty="0" smtClean="0"/>
              <a:t>Simplified Inundation Maps (SIMs)</a:t>
            </a:r>
          </a:p>
          <a:p>
            <a:r>
              <a:rPr lang="en-US" dirty="0" smtClean="0"/>
              <a:t>Existing small/intermediate dams that meet certain requirements on hazard level qualify</a:t>
            </a:r>
          </a:p>
          <a:p>
            <a:r>
              <a:rPr lang="en-US" dirty="0" smtClean="0"/>
              <a:t>SIMs reduce the complexity required of traditional analyses</a:t>
            </a:r>
          </a:p>
          <a:p>
            <a:r>
              <a:rPr lang="en-US" dirty="0" smtClean="0">
                <a:solidFill>
                  <a:srgbClr val="FF0000"/>
                </a:solidFill>
              </a:rPr>
              <a:t>Despite this, it may take days or weeks using obfuscated and disparate data and software packages to perform</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E523A859-0512-4EC3-8611-3A577386EE14}" type="slidenum">
              <a:rPr lang="en-US" smtClean="0"/>
              <a:pPr/>
              <a:t>3</a:t>
            </a:fld>
            <a:endParaRPr lang="en-US"/>
          </a:p>
        </p:txBody>
      </p:sp>
    </p:spTree>
    <p:extLst>
      <p:ext uri="{BB962C8B-B14F-4D97-AF65-F5344CB8AC3E}">
        <p14:creationId xmlns:p14="http://schemas.microsoft.com/office/powerpoint/2010/main" xmlns="" xmlns:mv="urn:schemas-microsoft-com:mac:vml" xmlns:mc="http://schemas.openxmlformats.org/markup-compatibility/2006" val="128545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Presentation of Results</a:t>
            </a:r>
          </a:p>
        </p:txBody>
      </p:sp>
      <p:sp>
        <p:nvSpPr>
          <p:cNvPr id="3" name="Content Placeholder 2"/>
          <p:cNvSpPr>
            <a:spLocks noGrp="1"/>
          </p:cNvSpPr>
          <p:nvPr>
            <p:ph idx="1"/>
          </p:nvPr>
        </p:nvSpPr>
        <p:spPr>
          <a:xfrm>
            <a:off x="3581400" y="1775191"/>
            <a:ext cx="5105400" cy="3101609"/>
          </a:xfrm>
        </p:spPr>
        <p:txBody>
          <a:bodyPr>
            <a:normAutofit/>
          </a:bodyPr>
          <a:lstStyle/>
          <a:p>
            <a:r>
              <a:rPr lang="en-US" dirty="0" smtClean="0"/>
              <a:t>The HEC-RAS output was a water surface TIN.</a:t>
            </a:r>
          </a:p>
          <a:p>
            <a:r>
              <a:rPr lang="en-US" dirty="0" smtClean="0"/>
              <a:t>Using ArcGIS we can determine the depth and the velocity of the deluge.</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30</a:t>
            </a:fld>
            <a:endParaRPr lang="en-US"/>
          </a:p>
        </p:txBody>
      </p:sp>
      <p:sp>
        <p:nvSpPr>
          <p:cNvPr id="5" name="Flowchart: Alternate Process 4"/>
          <p:cNvSpPr/>
          <p:nvPr/>
        </p:nvSpPr>
        <p:spPr>
          <a:xfrm>
            <a:off x="609600" y="2057400"/>
            <a:ext cx="2209800" cy="612648"/>
          </a:xfrm>
          <a:prstGeom prst="flowChartAlternate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Import the HEC-RAS Output</a:t>
            </a:r>
            <a:endParaRPr lang="en-US" dirty="0"/>
          </a:p>
        </p:txBody>
      </p:sp>
      <p:sp>
        <p:nvSpPr>
          <p:cNvPr id="6" name="Flowchart: Process 5"/>
          <p:cNvSpPr/>
          <p:nvPr/>
        </p:nvSpPr>
        <p:spPr>
          <a:xfrm>
            <a:off x="685800" y="3124200"/>
            <a:ext cx="2133600" cy="612648"/>
          </a:xfrm>
          <a:prstGeom prst="flowChartProces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Visualize the Study Area using GIS</a:t>
            </a:r>
            <a:endParaRPr lang="en-US" dirty="0"/>
          </a:p>
        </p:txBody>
      </p:sp>
      <p:sp>
        <p:nvSpPr>
          <p:cNvPr id="7" name="Flowchart: Process 6"/>
          <p:cNvSpPr/>
          <p:nvPr/>
        </p:nvSpPr>
        <p:spPr>
          <a:xfrm>
            <a:off x="685800" y="4191000"/>
            <a:ext cx="2133600" cy="612648"/>
          </a:xfrm>
          <a:prstGeom prst="flowChartProces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Subtract Water TIN from Land TIN</a:t>
            </a:r>
            <a:endParaRPr lang="en-US" dirty="0"/>
          </a:p>
        </p:txBody>
      </p:sp>
      <p:sp>
        <p:nvSpPr>
          <p:cNvPr id="8" name="Flowchart: Process 7"/>
          <p:cNvSpPr/>
          <p:nvPr/>
        </p:nvSpPr>
        <p:spPr>
          <a:xfrm>
            <a:off x="685800" y="5257800"/>
            <a:ext cx="2209800" cy="612648"/>
          </a:xfrm>
          <a:prstGeom prst="flowChartProces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Export the Deluge Shapefile</a:t>
            </a:r>
            <a:endParaRPr lang="en-US" dirty="0"/>
          </a:p>
        </p:txBody>
      </p:sp>
      <p:sp>
        <p:nvSpPr>
          <p:cNvPr id="9" name="Flowchart: Manual Operation 8"/>
          <p:cNvSpPr/>
          <p:nvPr/>
        </p:nvSpPr>
        <p:spPr>
          <a:xfrm>
            <a:off x="3733800" y="5029200"/>
            <a:ext cx="2819400" cy="1143000"/>
          </a:xfrm>
          <a:prstGeom prst="flowChartManualOperatio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Using ArcGIS to continue the analysis</a:t>
            </a:r>
            <a:endParaRPr lang="en-US" dirty="0"/>
          </a:p>
        </p:txBody>
      </p:sp>
      <p:sp>
        <p:nvSpPr>
          <p:cNvPr id="10" name="Down Arrow 9"/>
          <p:cNvSpPr/>
          <p:nvPr/>
        </p:nvSpPr>
        <p:spPr>
          <a:xfrm>
            <a:off x="1600200" y="2743200"/>
            <a:ext cx="304800" cy="304800"/>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1600200" y="3810000"/>
            <a:ext cx="304800" cy="304800"/>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1600200" y="4876800"/>
            <a:ext cx="304800" cy="304800"/>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200400" y="5410200"/>
            <a:ext cx="304800" cy="30480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B0F0"/>
                </a:solidFill>
              </a:rPr>
              <a:t>Step 1 – Visualizing Study Area</a:t>
            </a:r>
            <a:endParaRPr lang="en-US" dirty="0">
              <a:solidFill>
                <a:srgbClr val="00B0F0"/>
              </a:solidFill>
            </a:endParaRPr>
          </a:p>
        </p:txBody>
      </p:sp>
      <p:sp>
        <p:nvSpPr>
          <p:cNvPr id="3" name="Content Placeholder 2"/>
          <p:cNvSpPr>
            <a:spLocks noGrp="1"/>
          </p:cNvSpPr>
          <p:nvPr>
            <p:ph idx="1"/>
          </p:nvPr>
        </p:nvSpPr>
        <p:spPr/>
        <p:txBody>
          <a:bodyPr/>
          <a:lstStyle/>
          <a:p>
            <a:endParaRPr lang="en-US" dirty="0"/>
          </a:p>
        </p:txBody>
      </p:sp>
      <p:pic>
        <p:nvPicPr>
          <p:cNvPr id="4099" name="Picture 3"/>
          <p:cNvPicPr>
            <a:picLocks noChangeAspect="1" noChangeArrowheads="1"/>
          </p:cNvPicPr>
          <p:nvPr/>
        </p:nvPicPr>
        <p:blipFill>
          <a:blip r:embed="rId3" cstate="print"/>
          <a:srcRect/>
          <a:stretch>
            <a:fillRect/>
          </a:stretch>
        </p:blipFill>
        <p:spPr bwMode="auto">
          <a:xfrm>
            <a:off x="457200" y="1752600"/>
            <a:ext cx="8305800" cy="4724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523A859-0512-4EC3-8611-3A577386EE14}"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Step 2 – New water height TIN </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2" cstate="print"/>
          <a:srcRect/>
          <a:stretch>
            <a:fillRect/>
          </a:stretch>
        </p:blipFill>
        <p:spPr bwMode="auto">
          <a:xfrm>
            <a:off x="457200" y="1752599"/>
            <a:ext cx="8305800" cy="48101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523A859-0512-4EC3-8611-3A577386EE14}"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rPr>
              <a:t>Step 3 – Final Inundation </a:t>
            </a:r>
            <a:r>
              <a:rPr lang="en-US" dirty="0" err="1" smtClean="0">
                <a:solidFill>
                  <a:srgbClr val="00B0F0"/>
                </a:solidFill>
              </a:rPr>
              <a:t>Shapefile</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E523A859-0512-4EC3-8611-3A577386EE14}" type="slidenum">
              <a:rPr lang="en-US" smtClean="0"/>
              <a:pPr/>
              <a:t>33</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457200" y="1752600"/>
            <a:ext cx="83058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 Depth</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34</a:t>
            </a:fld>
            <a:endParaRPr lang="en-US"/>
          </a:p>
        </p:txBody>
      </p:sp>
      <p:pic>
        <p:nvPicPr>
          <p:cNvPr id="7" name="Content Placeholder 6" descr="Depth.jpg"/>
          <p:cNvPicPr>
            <a:picLocks noGrp="1" noChangeAspect="1"/>
          </p:cNvPicPr>
          <p:nvPr>
            <p:ph idx="1"/>
          </p:nvPr>
        </p:nvPicPr>
        <p:blipFill>
          <a:blip r:embed="rId2" cstate="print"/>
          <a:stretch>
            <a:fillRect/>
          </a:stretch>
        </p:blipFill>
        <p:spPr>
          <a:xfrm>
            <a:off x="1578722" y="1774825"/>
            <a:ext cx="5986556" cy="462597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Strength</a:t>
            </a:r>
            <a:endParaRPr lang="en-US" dirty="0"/>
          </a:p>
        </p:txBody>
      </p:sp>
      <p:sp>
        <p:nvSpPr>
          <p:cNvPr id="7" name="Slide Number Placeholder 6"/>
          <p:cNvSpPr>
            <a:spLocks noGrp="1"/>
          </p:cNvSpPr>
          <p:nvPr>
            <p:ph type="sldNum" sz="quarter" idx="12"/>
          </p:nvPr>
        </p:nvSpPr>
        <p:spPr/>
        <p:txBody>
          <a:bodyPr/>
          <a:lstStyle/>
          <a:p>
            <a:fld id="{E523A859-0512-4EC3-8611-3A577386EE14}" type="slidenum">
              <a:rPr lang="en-US" smtClean="0"/>
              <a:pPr/>
              <a:t>35</a:t>
            </a:fld>
            <a:endParaRPr lang="en-US"/>
          </a:p>
        </p:txBody>
      </p:sp>
      <p:pic>
        <p:nvPicPr>
          <p:cNvPr id="6" name="Content Placeholder 5" descr="Power.jpg"/>
          <p:cNvPicPr>
            <a:picLocks noGrp="1" noChangeAspect="1"/>
          </p:cNvPicPr>
          <p:nvPr>
            <p:ph idx="1"/>
          </p:nvPr>
        </p:nvPicPr>
        <p:blipFill>
          <a:blip r:embed="rId2" cstate="print"/>
          <a:stretch>
            <a:fillRect/>
          </a:stretch>
        </p:blipFill>
        <p:spPr>
          <a:xfrm>
            <a:off x="1578722" y="1774825"/>
            <a:ext cx="5986556" cy="4625975"/>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a:t>
            </a:r>
            <a:r>
              <a:rPr lang="en-US" dirty="0" smtClean="0">
                <a:solidFill>
                  <a:srgbClr val="FFC000"/>
                </a:solidFill>
              </a:rPr>
              <a:t>Strength</a:t>
            </a:r>
            <a:endParaRPr lang="en-US" dirty="0">
              <a:solidFill>
                <a:srgbClr val="FFC000"/>
              </a:solidFill>
            </a:endParaRPr>
          </a:p>
        </p:txBody>
      </p:sp>
      <p:sp>
        <p:nvSpPr>
          <p:cNvPr id="7" name="Slide Number Placeholder 6"/>
          <p:cNvSpPr>
            <a:spLocks noGrp="1"/>
          </p:cNvSpPr>
          <p:nvPr>
            <p:ph type="sldNum" sz="quarter" idx="12"/>
          </p:nvPr>
        </p:nvSpPr>
        <p:spPr/>
        <p:txBody>
          <a:bodyPr/>
          <a:lstStyle/>
          <a:p>
            <a:fld id="{E523A859-0512-4EC3-8611-3A577386EE14}" type="slidenum">
              <a:rPr lang="en-US" smtClean="0"/>
              <a:pPr/>
              <a:t>36</a:t>
            </a:fld>
            <a:endParaRPr lang="en-US"/>
          </a:p>
        </p:txBody>
      </p:sp>
      <p:pic>
        <p:nvPicPr>
          <p:cNvPr id="6" name="Content Placeholder 5" descr="Power_Zoom.jpg"/>
          <p:cNvPicPr>
            <a:picLocks noGrp="1" noChangeAspect="1"/>
          </p:cNvPicPr>
          <p:nvPr>
            <p:ph idx="1"/>
          </p:nvPr>
        </p:nvPicPr>
        <p:blipFill>
          <a:blip r:embed="rId3" cstate="print"/>
          <a:stretch>
            <a:fillRect/>
          </a:stretch>
        </p:blipFill>
        <p:spPr>
          <a:xfrm>
            <a:off x="1578722" y="1774825"/>
            <a:ext cx="5986556" cy="4625975"/>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Velocity</a:t>
            </a:r>
            <a:endParaRPr lang="en-US" dirty="0"/>
          </a:p>
        </p:txBody>
      </p:sp>
      <p:sp>
        <p:nvSpPr>
          <p:cNvPr id="3" name="Content Placeholder 2"/>
          <p:cNvSpPr>
            <a:spLocks noGrp="1"/>
          </p:cNvSpPr>
          <p:nvPr>
            <p:ph idx="1"/>
          </p:nvPr>
        </p:nvSpPr>
        <p:spPr/>
        <p:txBody>
          <a:bodyPr/>
          <a:lstStyle/>
          <a:p>
            <a:pPr>
              <a:buNone/>
            </a:pPr>
            <a:endParaRPr lang="en-US" dirty="0" smtClean="0"/>
          </a:p>
          <a:p>
            <a:endParaRPr lang="en-US" dirty="0"/>
          </a:p>
        </p:txBody>
      </p:sp>
      <p:sp>
        <p:nvSpPr>
          <p:cNvPr id="6" name="Slide Number Placeholder 5"/>
          <p:cNvSpPr>
            <a:spLocks noGrp="1"/>
          </p:cNvSpPr>
          <p:nvPr>
            <p:ph type="sldNum" sz="quarter" idx="12"/>
          </p:nvPr>
        </p:nvSpPr>
        <p:spPr/>
        <p:txBody>
          <a:bodyPr/>
          <a:lstStyle/>
          <a:p>
            <a:fld id="{E523A859-0512-4EC3-8611-3A577386EE14}" type="slidenum">
              <a:rPr lang="en-US" smtClean="0"/>
              <a:pPr/>
              <a:t>37</a:t>
            </a:fld>
            <a:endParaRPr lang="en-US"/>
          </a:p>
        </p:txBody>
      </p:sp>
      <p:pic>
        <p:nvPicPr>
          <p:cNvPr id="7" name="Picture 6" descr="Velocity.jpg"/>
          <p:cNvPicPr>
            <a:picLocks noChangeAspect="1"/>
          </p:cNvPicPr>
          <p:nvPr/>
        </p:nvPicPr>
        <p:blipFill>
          <a:blip r:embed="rId3" cstate="print"/>
          <a:stretch>
            <a:fillRect/>
          </a:stretch>
        </p:blipFill>
        <p:spPr>
          <a:xfrm>
            <a:off x="1524000" y="1676400"/>
            <a:ext cx="6248400" cy="482830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Timing</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38</a:t>
            </a:fld>
            <a:endParaRPr lang="en-US"/>
          </a:p>
        </p:txBody>
      </p:sp>
      <p:pic>
        <p:nvPicPr>
          <p:cNvPr id="7" name="Content Placeholder 6" descr="Time.jpg"/>
          <p:cNvPicPr>
            <a:picLocks noGrp="1" noChangeAspect="1"/>
          </p:cNvPicPr>
          <p:nvPr>
            <p:ph idx="1"/>
          </p:nvPr>
        </p:nvPicPr>
        <p:blipFill>
          <a:blip r:embed="rId3" cstate="print"/>
          <a:stretch>
            <a:fillRect/>
          </a:stretch>
        </p:blipFill>
        <p:spPr>
          <a:xfrm>
            <a:off x="1578722" y="1828800"/>
            <a:ext cx="5986556" cy="4625975"/>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r>
              <a:rPr lang="en-US" dirty="0" err="1" smtClean="0"/>
              <a:t>iSIM</a:t>
            </a:r>
            <a:r>
              <a:rPr lang="en-US" dirty="0" smtClean="0"/>
              <a:t> successfully automated HEC-RAS to function in an integrated environment</a:t>
            </a:r>
          </a:p>
          <a:p>
            <a:r>
              <a:rPr lang="en-US" dirty="0" err="1" smtClean="0"/>
              <a:t>iSIM</a:t>
            </a:r>
            <a:r>
              <a:rPr lang="en-US" dirty="0" smtClean="0"/>
              <a:t> provides a dramatically lower cost solution than typical engineering analysis.</a:t>
            </a:r>
          </a:p>
          <a:p>
            <a:r>
              <a:rPr lang="en-US" dirty="0" smtClean="0"/>
              <a:t>County governments can use this technique to obtain better flood zone visualization than traditional rule of thumb approaches.</a:t>
            </a:r>
          </a:p>
          <a:p>
            <a:r>
              <a:rPr lang="en-US" dirty="0" smtClean="0"/>
              <a:t>Simplified Inundation Mapping provides a good worst case starting scenario for emergency action planning (EAPs)</a:t>
            </a:r>
          </a:p>
        </p:txBody>
      </p:sp>
      <p:sp>
        <p:nvSpPr>
          <p:cNvPr id="4" name="Slide Number Placeholder 3"/>
          <p:cNvSpPr>
            <a:spLocks noGrp="1"/>
          </p:cNvSpPr>
          <p:nvPr>
            <p:ph type="sldNum" sz="quarter" idx="12"/>
          </p:nvPr>
        </p:nvSpPr>
        <p:spPr/>
        <p:txBody>
          <a:bodyPr/>
          <a:lstStyle/>
          <a:p>
            <a:fld id="{E523A859-0512-4EC3-8611-3A577386EE14}"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a:t>
            </a:r>
            <a:endParaRPr lang="en-US" dirty="0"/>
          </a:p>
        </p:txBody>
      </p:sp>
      <p:sp>
        <p:nvSpPr>
          <p:cNvPr id="3" name="Content Placeholder 2"/>
          <p:cNvSpPr>
            <a:spLocks noGrp="1"/>
          </p:cNvSpPr>
          <p:nvPr>
            <p:ph idx="1"/>
          </p:nvPr>
        </p:nvSpPr>
        <p:spPr/>
        <p:txBody>
          <a:bodyPr>
            <a:normAutofit/>
          </a:bodyPr>
          <a:lstStyle/>
          <a:p>
            <a:r>
              <a:rPr lang="en-US" dirty="0" smtClean="0"/>
              <a:t>The Goal is to provide an </a:t>
            </a:r>
            <a:r>
              <a:rPr lang="en-US" b="1" dirty="0" smtClean="0"/>
              <a:t>automated</a:t>
            </a:r>
            <a:r>
              <a:rPr lang="en-US" dirty="0" smtClean="0"/>
              <a:t> method of </a:t>
            </a:r>
            <a:r>
              <a:rPr lang="en-US" b="1" dirty="0" smtClean="0"/>
              <a:t>integrated</a:t>
            </a:r>
            <a:r>
              <a:rPr lang="en-US" dirty="0" smtClean="0"/>
              <a:t> simplified inundation mapping that does not require extensive knowledge of dam engineering, programming or GIS.</a:t>
            </a:r>
          </a:p>
          <a:p>
            <a:endParaRPr lang="en-US" dirty="0" smtClean="0"/>
          </a:p>
          <a:p>
            <a:r>
              <a:rPr lang="en-US" b="1" dirty="0" smtClean="0"/>
              <a:t>The Objective is to make it simple enough that only three sources of information are required to run the analysis successfully with just the click of a button</a:t>
            </a:r>
            <a:endParaRPr lang="en-US" b="1"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100 Year Flood Grid over Simplified Inundation Map </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523A859-0512-4EC3-8611-3A577386EE14}" type="slidenum">
              <a:rPr lang="en-US" smtClean="0"/>
              <a:pPr/>
              <a:t>40</a:t>
            </a:fld>
            <a:endParaRPr lang="en-US"/>
          </a:p>
        </p:txBody>
      </p:sp>
      <p:pic>
        <p:nvPicPr>
          <p:cNvPr id="5" name="Picture 4" descr="100yrFloodPlain.pdf"/>
          <p:cNvPicPr>
            <a:picLocks noChangeAspect="1"/>
          </p:cNvPicPr>
          <p:nvPr/>
        </p:nvPicPr>
        <p:blipFill>
          <a:blip r:embed="rId2" cstate="print"/>
          <a:stretch>
            <a:fillRect/>
          </a:stretch>
        </p:blipFill>
        <p:spPr>
          <a:xfrm>
            <a:off x="381000" y="1676400"/>
            <a:ext cx="8560569" cy="475463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Engineering Breach Analysis (pink) over Integrated Simplified Inundation Map (blue) </a:t>
            </a:r>
            <a:endParaRPr lang="en-US" sz="32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523A859-0512-4EC3-8611-3A577386EE14}" type="slidenum">
              <a:rPr lang="en-US" smtClean="0"/>
              <a:pPr/>
              <a:t>41</a:t>
            </a:fld>
            <a:endParaRPr lang="en-US"/>
          </a:p>
        </p:txBody>
      </p:sp>
      <p:pic>
        <p:nvPicPr>
          <p:cNvPr id="5" name="Picture 4" descr="ENGvsCG3I.pdf"/>
          <p:cNvPicPr>
            <a:picLocks noChangeAspect="1"/>
          </p:cNvPicPr>
          <p:nvPr/>
        </p:nvPicPr>
        <p:blipFill>
          <a:blip r:embed="rId2" cstate="print"/>
          <a:stretch>
            <a:fillRect/>
          </a:stretch>
        </p:blipFill>
        <p:spPr>
          <a:xfrm>
            <a:off x="228600" y="1752600"/>
            <a:ext cx="8693980" cy="4828729"/>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100 Year Flood Grid (red) over Engineering Breach Analysis</a:t>
            </a:r>
            <a:r>
              <a:rPr lang="en-US" sz="4000" dirty="0" smtClean="0"/>
              <a:t> (yellow)</a:t>
            </a:r>
            <a:r>
              <a:rPr lang="en-US" dirty="0" smtClean="0"/>
              <a:t> </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523A859-0512-4EC3-8611-3A577386EE14}" type="slidenum">
              <a:rPr lang="en-US" smtClean="0"/>
              <a:pPr/>
              <a:t>42</a:t>
            </a:fld>
            <a:endParaRPr lang="en-US"/>
          </a:p>
        </p:txBody>
      </p:sp>
      <p:pic>
        <p:nvPicPr>
          <p:cNvPr id="5" name="Picture 4" descr="ENGvs100yr.pdf"/>
          <p:cNvPicPr>
            <a:picLocks noChangeAspect="1"/>
          </p:cNvPicPr>
          <p:nvPr/>
        </p:nvPicPr>
        <p:blipFill>
          <a:blip r:embed="rId2" cstate="print"/>
          <a:stretch>
            <a:fillRect/>
          </a:stretch>
        </p:blipFill>
        <p:spPr>
          <a:xfrm>
            <a:off x="228600" y="1752600"/>
            <a:ext cx="8635355" cy="47961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_3440_trimmed.mov">
            <a:hlinkClick r:id="" action="ppaction://media"/>
          </p:cNvPr>
          <p:cNvPicPr>
            <a:picLocks noGrp="1" noRot="1" noChangeAspect="1"/>
          </p:cNvPicPr>
          <p:nvPr>
            <p:ph idx="1"/>
            <a:videoFile r:link="rId1"/>
          </p:nvPr>
        </p:nvPicPr>
        <p:blipFill>
          <a:blip r:embed="rId3" cstate="print"/>
          <a:stretch>
            <a:fillRect/>
          </a:stretch>
        </p:blipFill>
        <p:spPr>
          <a:xfrm>
            <a:off x="1183217" y="1592263"/>
            <a:ext cx="6817783" cy="5113337"/>
          </a:xfrm>
          <a:prstGeom prst="rect">
            <a:avLst/>
          </a:prstGeom>
        </p:spPr>
      </p:pic>
      <p:sp>
        <p:nvSpPr>
          <p:cNvPr id="2" name="Title 1"/>
          <p:cNvSpPr>
            <a:spLocks noGrp="1"/>
          </p:cNvSpPr>
          <p:nvPr>
            <p:ph type="title"/>
          </p:nvPr>
        </p:nvSpPr>
        <p:spPr/>
        <p:txBody>
          <a:bodyPr>
            <a:noAutofit/>
          </a:bodyPr>
          <a:lstStyle/>
          <a:p>
            <a:pPr algn="ctr"/>
            <a:r>
              <a:rPr lang="en-US" sz="5400" dirty="0" smtClean="0"/>
              <a:t>NEXT STEPS? </a:t>
            </a:r>
            <a:br>
              <a:rPr lang="en-US" sz="5400" dirty="0" smtClean="0"/>
            </a:br>
            <a:r>
              <a:rPr lang="en-US" sz="2800" dirty="0" smtClean="0"/>
              <a:t>”Real-time </a:t>
            </a:r>
            <a:r>
              <a:rPr lang="en-US" sz="2800" dirty="0" err="1" smtClean="0"/>
              <a:t>Spacial</a:t>
            </a:r>
            <a:r>
              <a:rPr lang="en-US" sz="2800" dirty="0" smtClean="0"/>
              <a:t> Temporal Modeling and Analysis”</a:t>
            </a:r>
            <a:endParaRPr lang="en-US" sz="3600"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10000" fill="remove" display="0">
                  <p:stCondLst>
                    <p:cond delay="indefinite"/>
                  </p:stCondLst>
                  <p:endCondLst>
                    <p:cond evt="onPrev" delay="0">
                      <p:tgtEl>
                        <p:sldTgt/>
                      </p:tgtEl>
                    </p:cond>
                  </p:end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52728"/>
          </a:xfrm>
        </p:spPr>
        <p:txBody>
          <a:bodyPr>
            <a:noAutofit/>
          </a:bodyPr>
          <a:lstStyle/>
          <a:p>
            <a:pPr algn="ctr"/>
            <a:r>
              <a:rPr lang="en-US" sz="1800" dirty="0" smtClean="0"/>
              <a:t>Experimental</a:t>
            </a:r>
            <a:r>
              <a:rPr lang="en-US" sz="3200" dirty="0" smtClean="0"/>
              <a:t> </a:t>
            </a:r>
            <a:br>
              <a:rPr lang="en-US" sz="3200" dirty="0" smtClean="0"/>
            </a:br>
            <a:r>
              <a:rPr lang="en-US" sz="3200" dirty="0" smtClean="0"/>
              <a:t>Space-Time Objects</a:t>
            </a:r>
            <a:r>
              <a:rPr lang="en-US" sz="1800" dirty="0" smtClean="0"/>
              <a:t> </a:t>
            </a:r>
            <a:br>
              <a:rPr lang="en-US" sz="1800" dirty="0" smtClean="0"/>
            </a:br>
            <a:r>
              <a:rPr lang="en-US" sz="2400" dirty="0" smtClean="0"/>
              <a:t> 3D </a:t>
            </a:r>
            <a:r>
              <a:rPr lang="en-US" sz="1800" dirty="0" smtClean="0"/>
              <a:t>Unbounded Information Avatars (UIA’s) i.e. “big data” visualizations</a:t>
            </a:r>
            <a:endParaRPr lang="en-US" sz="3200"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44</a:t>
            </a:fld>
            <a:endParaRPr lang="en-US"/>
          </a:p>
        </p:txBody>
      </p:sp>
      <p:pic>
        <p:nvPicPr>
          <p:cNvPr id="7" name="Picture 6" descr="alpha_BBH_intermodel_09.jpg"/>
          <p:cNvPicPr>
            <a:picLocks noChangeAspect="1"/>
          </p:cNvPicPr>
          <p:nvPr/>
        </p:nvPicPr>
        <p:blipFill>
          <a:blip r:embed="rId3" cstate="print"/>
          <a:stretch>
            <a:fillRect/>
          </a:stretch>
        </p:blipFill>
        <p:spPr>
          <a:xfrm>
            <a:off x="1143000" y="1600200"/>
            <a:ext cx="6794500" cy="509587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52728"/>
          </a:xfrm>
        </p:spPr>
        <p:txBody>
          <a:bodyPr>
            <a:noAutofit/>
          </a:bodyPr>
          <a:lstStyle/>
          <a:p>
            <a:pPr algn="ctr"/>
            <a:r>
              <a:rPr lang="en-US" sz="1800" dirty="0" smtClean="0"/>
              <a:t>Experimental</a:t>
            </a:r>
            <a:r>
              <a:rPr lang="en-US" sz="3200" dirty="0" smtClean="0"/>
              <a:t> </a:t>
            </a:r>
            <a:br>
              <a:rPr lang="en-US" sz="3200" dirty="0" smtClean="0"/>
            </a:br>
            <a:r>
              <a:rPr lang="en-US" sz="3200" dirty="0" smtClean="0"/>
              <a:t>Space-Time Objects</a:t>
            </a:r>
            <a:r>
              <a:rPr lang="en-US" sz="1800" dirty="0" smtClean="0"/>
              <a:t> </a:t>
            </a:r>
            <a:br>
              <a:rPr lang="en-US" sz="1800" dirty="0" smtClean="0"/>
            </a:br>
            <a:r>
              <a:rPr lang="en-US" sz="1800" dirty="0" smtClean="0"/>
              <a:t>3D-printed Avatar Object linked to Excel based software </a:t>
            </a:r>
            <a:endParaRPr lang="en-US" sz="1800"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45</a:t>
            </a:fld>
            <a:endParaRPr lang="en-US"/>
          </a:p>
        </p:txBody>
      </p:sp>
      <p:pic>
        <p:nvPicPr>
          <p:cNvPr id="6" name="Picture 5" descr="IMG_0780-1.JPG"/>
          <p:cNvPicPr>
            <a:picLocks noChangeAspect="1"/>
          </p:cNvPicPr>
          <p:nvPr/>
        </p:nvPicPr>
        <p:blipFill>
          <a:blip r:embed="rId2" cstate="print"/>
          <a:stretch>
            <a:fillRect/>
          </a:stretch>
        </p:blipFill>
        <p:spPr>
          <a:xfrm>
            <a:off x="1219200" y="1676400"/>
            <a:ext cx="6685394" cy="499341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52728"/>
          </a:xfrm>
        </p:spPr>
        <p:txBody>
          <a:bodyPr>
            <a:noAutofit/>
          </a:bodyPr>
          <a:lstStyle/>
          <a:p>
            <a:pPr algn="ctr"/>
            <a:r>
              <a:rPr lang="en-US" sz="1800" dirty="0" smtClean="0"/>
              <a:t>Experimental</a:t>
            </a:r>
            <a:r>
              <a:rPr lang="en-US" sz="3200" dirty="0" smtClean="0"/>
              <a:t> </a:t>
            </a:r>
            <a:br>
              <a:rPr lang="en-US" sz="3200" dirty="0" smtClean="0"/>
            </a:br>
            <a:r>
              <a:rPr lang="en-US" sz="3200" dirty="0" smtClean="0"/>
              <a:t>Space-Time Objects</a:t>
            </a:r>
            <a:r>
              <a:rPr lang="en-US" sz="1800" dirty="0" smtClean="0"/>
              <a:t> </a:t>
            </a:r>
            <a:br>
              <a:rPr lang="en-US" sz="1800" dirty="0" smtClean="0"/>
            </a:br>
            <a:r>
              <a:rPr lang="en-US" sz="1800" dirty="0" smtClean="0"/>
              <a:t>Excel based software </a:t>
            </a:r>
            <a:endParaRPr lang="en-US" sz="1800"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46</a:t>
            </a:fld>
            <a:endParaRPr lang="en-US"/>
          </a:p>
        </p:txBody>
      </p:sp>
      <p:pic>
        <p:nvPicPr>
          <p:cNvPr id="7" name="New Project_a.mov">
            <a:hlinkClick r:id="" action="ppaction://media"/>
          </p:cNvPr>
          <p:cNvPicPr>
            <a:picLocks noGrp="1" noRot="1" noChangeAspect="1"/>
          </p:cNvPicPr>
          <p:nvPr>
            <p:ph idx="1"/>
            <a:videoFile r:link="rId1"/>
          </p:nvPr>
        </p:nvPicPr>
        <p:blipFill>
          <a:blip r:embed="rId3" cstate="print"/>
          <a:stretch>
            <a:fillRect/>
          </a:stretch>
        </p:blipFill>
        <p:spPr>
          <a:xfrm>
            <a:off x="1219200" y="1600200"/>
            <a:ext cx="6858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and Answers ?</a:t>
            </a:r>
            <a:endParaRPr lang="en-US" dirty="0"/>
          </a:p>
        </p:txBody>
      </p:sp>
      <p:pic>
        <p:nvPicPr>
          <p:cNvPr id="5" name="Content Placeholder 4" descr="iSIM_brochure_20140523c_.tiff"/>
          <p:cNvPicPr>
            <a:picLocks noGrp="1" noChangeAspect="1"/>
          </p:cNvPicPr>
          <p:nvPr>
            <p:ph idx="1"/>
          </p:nvPr>
        </p:nvPicPr>
        <p:blipFill>
          <a:blip r:embed="rId2" cstate="print"/>
          <a:srcRect r="4026" b="1647"/>
          <a:stretch>
            <a:fillRect/>
          </a:stretch>
        </p:blipFill>
        <p:spPr>
          <a:xfrm>
            <a:off x="2831681" y="1774825"/>
            <a:ext cx="3340519" cy="45497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Slide Number Placeholder 3"/>
          <p:cNvSpPr>
            <a:spLocks noGrp="1"/>
          </p:cNvSpPr>
          <p:nvPr>
            <p:ph type="sldNum" sz="quarter" idx="12"/>
          </p:nvPr>
        </p:nvSpPr>
        <p:spPr/>
        <p:txBody>
          <a:bodyPr/>
          <a:lstStyle/>
          <a:p>
            <a:fld id="{E523A859-0512-4EC3-8611-3A577386EE14}"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End</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48</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Programs utilized</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iSIM</a:t>
            </a:r>
            <a:r>
              <a:rPr lang="en-US" dirty="0" smtClean="0"/>
              <a:t> CG3i Service Bureau Software</a:t>
            </a:r>
          </a:p>
          <a:p>
            <a:r>
              <a:rPr lang="en-US" dirty="0" err="1" smtClean="0"/>
              <a:t>ArcGIS</a:t>
            </a:r>
            <a:r>
              <a:rPr lang="en-US" dirty="0" smtClean="0"/>
              <a:t> 10.x with extensions:</a:t>
            </a:r>
          </a:p>
          <a:p>
            <a:pPr marL="633222" indent="-514350">
              <a:buFont typeface="+mj-lt"/>
              <a:buAutoNum type="arabicPeriod"/>
            </a:pPr>
            <a:r>
              <a:rPr lang="en-US" dirty="0" smtClean="0"/>
              <a:t>3D Analyst </a:t>
            </a:r>
          </a:p>
          <a:p>
            <a:pPr marL="633222" indent="-514350">
              <a:buFont typeface="+mj-lt"/>
              <a:buAutoNum type="arabicPeriod"/>
            </a:pPr>
            <a:r>
              <a:rPr lang="en-US" dirty="0" smtClean="0"/>
              <a:t>Spatial Analyst </a:t>
            </a:r>
          </a:p>
          <a:p>
            <a:r>
              <a:rPr lang="en-US" dirty="0" smtClean="0"/>
              <a:t>HEC – RAS 4.1</a:t>
            </a:r>
          </a:p>
          <a:p>
            <a:pPr lvl="1"/>
            <a:r>
              <a:rPr lang="en-US" dirty="0" smtClean="0"/>
              <a:t>Developed by US Army Corps of Engineers</a:t>
            </a:r>
          </a:p>
          <a:p>
            <a:pPr lvl="1"/>
            <a:r>
              <a:rPr lang="en-US" dirty="0" smtClean="0"/>
              <a:t>Performs the actual hydrological analysis</a:t>
            </a:r>
          </a:p>
          <a:p>
            <a:pPr lvl="1"/>
            <a:r>
              <a:rPr lang="en-US" dirty="0" smtClean="0"/>
              <a:t>Approved for use in SIMs by National Dam Safety Review Board &amp; TCEQ</a:t>
            </a:r>
          </a:p>
          <a:p>
            <a:pPr>
              <a:buNone/>
            </a:pPr>
            <a:r>
              <a:rPr lang="en-US" dirty="0" smtClean="0"/>
              <a:t>   </a:t>
            </a:r>
            <a:r>
              <a:rPr lang="en-US" sz="2000" dirty="0" smtClean="0">
                <a:hlinkClick r:id="rId2"/>
              </a:rPr>
              <a:t>http://www.hec.usace.army.mil/software/hec-ras/downloads.aspx</a:t>
            </a:r>
            <a:endParaRPr lang="en-US" sz="2000" dirty="0" smtClean="0"/>
          </a:p>
        </p:txBody>
      </p:sp>
      <p:sp>
        <p:nvSpPr>
          <p:cNvPr id="4" name="Slide Number Placeholder 3"/>
          <p:cNvSpPr>
            <a:spLocks noGrp="1"/>
          </p:cNvSpPr>
          <p:nvPr>
            <p:ph type="sldNum" sz="quarter" idx="12"/>
          </p:nvPr>
        </p:nvSpPr>
        <p:spPr/>
        <p:txBody>
          <a:bodyPr/>
          <a:lstStyle/>
          <a:p>
            <a:fld id="{E523A859-0512-4EC3-8611-3A577386EE14}"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Utilized</a:t>
            </a:r>
            <a:endParaRPr lang="en-US" dirty="0"/>
          </a:p>
        </p:txBody>
      </p:sp>
      <p:sp>
        <p:nvSpPr>
          <p:cNvPr id="3" name="Content Placeholder 2"/>
          <p:cNvSpPr>
            <a:spLocks noGrp="1"/>
          </p:cNvSpPr>
          <p:nvPr>
            <p:ph idx="1"/>
          </p:nvPr>
        </p:nvSpPr>
        <p:spPr/>
        <p:txBody>
          <a:bodyPr>
            <a:normAutofit fontScale="85000" lnSpcReduction="20000"/>
          </a:bodyPr>
          <a:lstStyle/>
          <a:p>
            <a:pPr marL="438912" lvl="1" indent="-320040">
              <a:spcBef>
                <a:spcPts val="0"/>
              </a:spcBef>
              <a:buClr>
                <a:schemeClr val="accent1"/>
              </a:buClr>
              <a:buSzPct val="80000"/>
              <a:buFont typeface="Wingdings 2"/>
              <a:buChar char=""/>
            </a:pPr>
            <a:r>
              <a:rPr lang="en-US" sz="3200" dirty="0" smtClean="0"/>
              <a:t>Three sources of information:</a:t>
            </a:r>
          </a:p>
          <a:p>
            <a:pPr marL="704088" lvl="2" indent="-320040">
              <a:spcBef>
                <a:spcPts val="0"/>
              </a:spcBef>
              <a:buClr>
                <a:schemeClr val="accent1"/>
              </a:buClr>
              <a:buSzPct val="80000"/>
              <a:buFont typeface="Wingdings 2"/>
              <a:buChar char=""/>
            </a:pPr>
            <a:r>
              <a:rPr lang="en-US" sz="2800" dirty="0" smtClean="0"/>
              <a:t>Dam Information </a:t>
            </a:r>
            <a:r>
              <a:rPr lang="en-US" sz="1700" dirty="0" smtClean="0"/>
              <a:t>(All provided by National Inventory of Dams)</a:t>
            </a:r>
            <a:endParaRPr lang="en-US" dirty="0" smtClean="0"/>
          </a:p>
          <a:p>
            <a:pPr lvl="2"/>
            <a:r>
              <a:rPr lang="en-US" dirty="0" smtClean="0"/>
              <a:t>Height</a:t>
            </a:r>
          </a:p>
          <a:p>
            <a:pPr lvl="2"/>
            <a:r>
              <a:rPr lang="en-US" dirty="0" smtClean="0"/>
              <a:t>Width</a:t>
            </a:r>
          </a:p>
          <a:p>
            <a:pPr lvl="2"/>
            <a:r>
              <a:rPr lang="en-US" dirty="0" smtClean="0"/>
              <a:t>Capacity</a:t>
            </a:r>
          </a:p>
          <a:p>
            <a:pPr lvl="2"/>
            <a:r>
              <a:rPr lang="en-US" dirty="0" smtClean="0"/>
              <a:t>Normal maximum flow</a:t>
            </a:r>
          </a:p>
          <a:p>
            <a:pPr lvl="1"/>
            <a:r>
              <a:rPr lang="en-US" dirty="0" smtClean="0"/>
              <a:t>Elevation</a:t>
            </a:r>
          </a:p>
          <a:p>
            <a:pPr lvl="2"/>
            <a:r>
              <a:rPr lang="en-US" dirty="0" smtClean="0"/>
              <a:t>In our case, acquired via </a:t>
            </a:r>
            <a:r>
              <a:rPr lang="en-US" dirty="0" err="1" smtClean="0"/>
              <a:t>LiDAR</a:t>
            </a:r>
            <a:r>
              <a:rPr lang="en-US" dirty="0" smtClean="0"/>
              <a:t> @5m resolution</a:t>
            </a:r>
          </a:p>
          <a:p>
            <a:pPr lvl="2"/>
            <a:r>
              <a:rPr lang="en-US" dirty="0" smtClean="0"/>
              <a:t>USGS data may be used, but is lower quality</a:t>
            </a:r>
          </a:p>
          <a:p>
            <a:pPr lvl="1"/>
            <a:r>
              <a:rPr lang="en-US" dirty="0" smtClean="0"/>
              <a:t>Land Use</a:t>
            </a:r>
          </a:p>
          <a:p>
            <a:pPr lvl="2"/>
            <a:r>
              <a:rPr lang="en-US" dirty="0" smtClean="0"/>
              <a:t>Used to estimate friction of water across land</a:t>
            </a:r>
          </a:p>
          <a:p>
            <a:pPr lvl="2"/>
            <a:r>
              <a:rPr lang="en-US" dirty="0" smtClean="0"/>
              <a:t>Can be acquired from county sources</a:t>
            </a:r>
          </a:p>
          <a:p>
            <a:pPr lvl="2"/>
            <a:r>
              <a:rPr lang="en-US" dirty="0" smtClean="0"/>
              <a:t>Federal data can also be used</a:t>
            </a:r>
          </a:p>
        </p:txBody>
      </p:sp>
      <p:sp>
        <p:nvSpPr>
          <p:cNvPr id="4" name="Slide Number Placeholder 3"/>
          <p:cNvSpPr>
            <a:spLocks noGrp="1"/>
          </p:cNvSpPr>
          <p:nvPr>
            <p:ph type="sldNum" sz="quarter" idx="12"/>
          </p:nvPr>
        </p:nvSpPr>
        <p:spPr/>
        <p:txBody>
          <a:bodyPr/>
          <a:lstStyle/>
          <a:p>
            <a:fld id="{E523A859-0512-4EC3-8611-3A577386EE14}"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Methodology</a:t>
            </a:r>
            <a:endParaRPr lang="en-US" dirty="0">
              <a:solidFill>
                <a:srgbClr val="FFC000"/>
              </a:solidFill>
            </a:endParaRPr>
          </a:p>
        </p:txBody>
      </p:sp>
      <p:sp>
        <p:nvSpPr>
          <p:cNvPr id="3" name="Content Placeholder 2"/>
          <p:cNvSpPr>
            <a:spLocks noGrp="1"/>
          </p:cNvSpPr>
          <p:nvPr>
            <p:ph idx="1"/>
          </p:nvPr>
        </p:nvSpPr>
        <p:spPr/>
        <p:txBody>
          <a:bodyPr>
            <a:normAutofit fontScale="85000" lnSpcReduction="10000"/>
          </a:bodyPr>
          <a:lstStyle/>
          <a:p>
            <a:r>
              <a:rPr lang="en-US" dirty="0" smtClean="0">
                <a:solidFill>
                  <a:srgbClr val="FFC000"/>
                </a:solidFill>
              </a:rPr>
              <a:t>Data Preparation</a:t>
            </a:r>
          </a:p>
          <a:p>
            <a:pPr>
              <a:buNone/>
            </a:pPr>
            <a:r>
              <a:rPr lang="en-US" dirty="0" smtClean="0"/>
              <a:t>    A geodatabase is made using GIS, where multiple layers are created. The most important  innovation </a:t>
            </a:r>
            <a:r>
              <a:rPr lang="en-US" dirty="0" err="1" smtClean="0"/>
              <a:t>iSIM</a:t>
            </a:r>
            <a:r>
              <a:rPr lang="en-US" dirty="0" smtClean="0"/>
              <a:t> offers is the algorithmic and thus standardized creation of </a:t>
            </a:r>
            <a:r>
              <a:rPr lang="en-US" dirty="0" err="1" smtClean="0"/>
              <a:t>cutlines</a:t>
            </a:r>
            <a:r>
              <a:rPr lang="en-US" dirty="0" smtClean="0"/>
              <a:t> for cross-sections.</a:t>
            </a:r>
          </a:p>
          <a:p>
            <a:r>
              <a:rPr lang="en-US" dirty="0" smtClean="0">
                <a:solidFill>
                  <a:srgbClr val="009900"/>
                </a:solidFill>
              </a:rPr>
              <a:t>Steady Flow Simulation</a:t>
            </a:r>
          </a:p>
          <a:p>
            <a:pPr>
              <a:buNone/>
            </a:pPr>
            <a:r>
              <a:rPr lang="en-US" dirty="0" smtClean="0"/>
              <a:t>    Using HEC-RAS, the characteristics of the deluge are defined by assigning values to cross-sections.</a:t>
            </a:r>
          </a:p>
          <a:p>
            <a:r>
              <a:rPr lang="en-US" dirty="0" smtClean="0">
                <a:solidFill>
                  <a:srgbClr val="00B0F0"/>
                </a:solidFill>
              </a:rPr>
              <a:t>Presentation of Results</a:t>
            </a:r>
          </a:p>
          <a:p>
            <a:pPr>
              <a:buNone/>
            </a:pPr>
            <a:r>
              <a:rPr lang="en-US" dirty="0" smtClean="0"/>
              <a:t>    The processed data results are visualized using GIS.</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523A859-0512-4EC3-8611-3A577386EE14}" type="slidenum">
              <a:rPr lang="en-US" smtClean="0"/>
              <a:pPr/>
              <a:t>8</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xmlns:mv="urn:schemas-microsoft-com:mac:vml" xmlns:mc="http://schemas.openxmlformats.org/markup-compatibility/2006" val="0"/>
              </a:ext>
            </a:extLst>
          </a:blip>
          <a:srcRect/>
          <a:stretch>
            <a:fillRect/>
          </a:stretch>
        </p:blipFill>
        <p:spPr bwMode="auto">
          <a:xfrm>
            <a:off x="0" y="13139"/>
            <a:ext cx="9144000" cy="6844861"/>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Lst>
        </p:spPr>
      </p:pic>
      <p:sp>
        <p:nvSpPr>
          <p:cNvPr id="6" name="TextBox 5"/>
          <p:cNvSpPr txBox="1"/>
          <p:nvPr/>
        </p:nvSpPr>
        <p:spPr>
          <a:xfrm>
            <a:off x="5275505" y="6488668"/>
            <a:ext cx="3868495" cy="369332"/>
          </a:xfrm>
          <a:prstGeom prst="rect">
            <a:avLst/>
          </a:prstGeom>
          <a:noFill/>
        </p:spPr>
        <p:txBody>
          <a:bodyPr wrap="none" rtlCol="0">
            <a:spAutoFit/>
          </a:bodyPr>
          <a:lstStyle/>
          <a:p>
            <a:r>
              <a:rPr lang="en-US" dirty="0" smtClean="0"/>
              <a:t>Copyright 2014, Proprietary, UTD/CG3I</a:t>
            </a:r>
            <a:endParaRPr lang="en-US" dirty="0"/>
          </a:p>
        </p:txBody>
      </p:sp>
      <p:sp>
        <p:nvSpPr>
          <p:cNvPr id="7" name="Oval 6"/>
          <p:cNvSpPr/>
          <p:nvPr/>
        </p:nvSpPr>
        <p:spPr>
          <a:xfrm>
            <a:off x="3962400" y="1143000"/>
            <a:ext cx="1295400" cy="12192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xmlns:mv="urn:schemas-microsoft-com:mac:vml" xmlns:mc="http://schemas.openxmlformats.org/markup-compatibility/2006" val="3663993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Data Preparation</a:t>
            </a:r>
            <a:endParaRPr lang="en-US" dirty="0">
              <a:solidFill>
                <a:srgbClr val="FFC000"/>
              </a:solidFill>
            </a:endParaRPr>
          </a:p>
        </p:txBody>
      </p:sp>
      <p:sp>
        <p:nvSpPr>
          <p:cNvPr id="3" name="Content Placeholder 2"/>
          <p:cNvSpPr>
            <a:spLocks noGrp="1"/>
          </p:cNvSpPr>
          <p:nvPr>
            <p:ph idx="1"/>
          </p:nvPr>
        </p:nvSpPr>
        <p:spPr>
          <a:xfrm>
            <a:off x="3124200" y="1775191"/>
            <a:ext cx="5562600" cy="2720609"/>
          </a:xfrm>
        </p:spPr>
        <p:txBody>
          <a:bodyPr>
            <a:normAutofit fontScale="92500" lnSpcReduction="10000"/>
          </a:bodyPr>
          <a:lstStyle/>
          <a:p>
            <a:r>
              <a:rPr lang="en-US" dirty="0" smtClean="0"/>
              <a:t>Manning Values are assigned to land use type.</a:t>
            </a:r>
          </a:p>
          <a:p>
            <a:r>
              <a:rPr lang="en-US" dirty="0" smtClean="0"/>
              <a:t>Manning Values are resistance values that determine both the velocity and the shape of the flow.</a:t>
            </a:r>
            <a:endParaRPr lang="en-US" dirty="0"/>
          </a:p>
        </p:txBody>
      </p:sp>
      <p:sp>
        <p:nvSpPr>
          <p:cNvPr id="4" name="Slide Number Placeholder 3"/>
          <p:cNvSpPr>
            <a:spLocks noGrp="1"/>
          </p:cNvSpPr>
          <p:nvPr>
            <p:ph type="sldNum" sz="quarter" idx="12"/>
          </p:nvPr>
        </p:nvSpPr>
        <p:spPr/>
        <p:txBody>
          <a:bodyPr/>
          <a:lstStyle/>
          <a:p>
            <a:fld id="{E523A859-0512-4EC3-8611-3A577386EE14}" type="slidenum">
              <a:rPr lang="en-US" smtClean="0"/>
              <a:pPr/>
              <a:t>9</a:t>
            </a:fld>
            <a:endParaRPr lang="en-US" dirty="0"/>
          </a:p>
        </p:txBody>
      </p:sp>
      <p:sp>
        <p:nvSpPr>
          <p:cNvPr id="5" name="Flowchart: Magnetic Disk 4"/>
          <p:cNvSpPr/>
          <p:nvPr/>
        </p:nvSpPr>
        <p:spPr>
          <a:xfrm>
            <a:off x="685800" y="1676400"/>
            <a:ext cx="16002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Geodatabase</a:t>
            </a:r>
            <a:endParaRPr lang="en-US" dirty="0"/>
          </a:p>
        </p:txBody>
      </p:sp>
      <p:sp>
        <p:nvSpPr>
          <p:cNvPr id="6" name="Flowchart: Process 5"/>
          <p:cNvSpPr/>
          <p:nvPr/>
        </p:nvSpPr>
        <p:spPr>
          <a:xfrm>
            <a:off x="762000" y="2743200"/>
            <a:ext cx="1447800" cy="457200"/>
          </a:xfrm>
          <a:prstGeom prst="flowChartProces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Define River</a:t>
            </a:r>
            <a:endParaRPr lang="en-US" dirty="0"/>
          </a:p>
        </p:txBody>
      </p:sp>
      <p:sp>
        <p:nvSpPr>
          <p:cNvPr id="7" name="Flowchart: Process 6"/>
          <p:cNvSpPr/>
          <p:nvPr/>
        </p:nvSpPr>
        <p:spPr>
          <a:xfrm>
            <a:off x="609600" y="3657600"/>
            <a:ext cx="1905000" cy="457200"/>
          </a:xfrm>
          <a:prstGeom prst="flowChartProces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Define </a:t>
            </a:r>
            <a:r>
              <a:rPr lang="en-US" dirty="0" err="1" smtClean="0"/>
              <a:t>Cutlines</a:t>
            </a:r>
            <a:endParaRPr lang="en-US" dirty="0"/>
          </a:p>
        </p:txBody>
      </p:sp>
      <p:sp>
        <p:nvSpPr>
          <p:cNvPr id="8" name="Flowchart: Process 7"/>
          <p:cNvSpPr/>
          <p:nvPr/>
        </p:nvSpPr>
        <p:spPr>
          <a:xfrm>
            <a:off x="457200" y="5635752"/>
            <a:ext cx="2438400" cy="612648"/>
          </a:xfrm>
          <a:prstGeom prst="flowChartProces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Define Manning Values in Land Use</a:t>
            </a:r>
            <a:endParaRPr lang="en-US" dirty="0"/>
          </a:p>
        </p:txBody>
      </p:sp>
      <p:sp>
        <p:nvSpPr>
          <p:cNvPr id="9" name="Flowchart: Process 8"/>
          <p:cNvSpPr/>
          <p:nvPr/>
        </p:nvSpPr>
        <p:spPr>
          <a:xfrm>
            <a:off x="685800" y="4572000"/>
            <a:ext cx="1752600" cy="609600"/>
          </a:xfrm>
          <a:prstGeom prst="flowChartProces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Convert to 3D Cross-sections</a:t>
            </a:r>
            <a:endParaRPr lang="en-US" dirty="0"/>
          </a:p>
        </p:txBody>
      </p:sp>
      <p:sp>
        <p:nvSpPr>
          <p:cNvPr id="10" name="Flowchart: Preparation 9"/>
          <p:cNvSpPr/>
          <p:nvPr/>
        </p:nvSpPr>
        <p:spPr>
          <a:xfrm>
            <a:off x="3581400" y="5257800"/>
            <a:ext cx="2819400" cy="1298448"/>
          </a:xfrm>
          <a:prstGeom prst="flowChartPreparation">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Assign Manning Values to Cross-sections</a:t>
            </a:r>
            <a:endParaRPr lang="en-US" dirty="0"/>
          </a:p>
        </p:txBody>
      </p:sp>
      <p:sp>
        <p:nvSpPr>
          <p:cNvPr id="11" name="Flowchart: Decision 10"/>
          <p:cNvSpPr/>
          <p:nvPr/>
        </p:nvSpPr>
        <p:spPr>
          <a:xfrm>
            <a:off x="7086600" y="5029200"/>
            <a:ext cx="1905000" cy="1676400"/>
          </a:xfrm>
          <a:prstGeom prst="flowChartDecis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Export the Manning Table</a:t>
            </a:r>
            <a:endParaRPr lang="en-US" dirty="0"/>
          </a:p>
        </p:txBody>
      </p:sp>
      <p:sp>
        <p:nvSpPr>
          <p:cNvPr id="12" name="Down Arrow 11"/>
          <p:cNvSpPr/>
          <p:nvPr/>
        </p:nvSpPr>
        <p:spPr>
          <a:xfrm>
            <a:off x="1371600" y="2362200"/>
            <a:ext cx="304800" cy="304800"/>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1371600" y="3276600"/>
            <a:ext cx="304800" cy="304800"/>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371600" y="4191000"/>
            <a:ext cx="304800" cy="304800"/>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371600" y="5254752"/>
            <a:ext cx="304800" cy="304800"/>
          </a:xfrm>
          <a:prstGeom prst="down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124200" y="5715000"/>
            <a:ext cx="304800" cy="30480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6629400" y="5715000"/>
            <a:ext cx="304800" cy="30480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5668</TotalTime>
  <Words>1946</Words>
  <Application>Microsoft Office PowerPoint</Application>
  <PresentationFormat>On-screen Show (4:3)</PresentationFormat>
  <Paragraphs>391</Paragraphs>
  <Slides>48</Slides>
  <Notes>10</Notes>
  <HiddenSlides>0</HiddenSlides>
  <MMClips>2</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Module</vt:lpstr>
      <vt:lpstr>Automated “integrated Simplified Inundation Mapping (iSIM)” – CG3i Software Service</vt:lpstr>
      <vt:lpstr>The Problem</vt:lpstr>
      <vt:lpstr>The Problem</vt:lpstr>
      <vt:lpstr>The Goal</vt:lpstr>
      <vt:lpstr>Programs utilized</vt:lpstr>
      <vt:lpstr>Data Utilized</vt:lpstr>
      <vt:lpstr>Methodology</vt:lpstr>
      <vt:lpstr>Slide 8</vt:lpstr>
      <vt:lpstr>Data Preparation</vt:lpstr>
      <vt:lpstr>Step 1 – Hydrologic Calculations </vt:lpstr>
      <vt:lpstr>Step 2 &amp; 3 – Create Cut-lines</vt:lpstr>
      <vt:lpstr>Cross-section Geometry Rules</vt:lpstr>
      <vt:lpstr>Our Solution</vt:lpstr>
      <vt:lpstr>Step 4 – Transforming 2D to 3D</vt:lpstr>
      <vt:lpstr>Step 5 – Creating RAS Geometry Data</vt:lpstr>
      <vt:lpstr>Step 5 - Land Use</vt:lpstr>
      <vt:lpstr>Step 5 - Land Use Data in GIS</vt:lpstr>
      <vt:lpstr>Step 5 – Manning Values</vt:lpstr>
      <vt:lpstr>Step 6 – Calculating the Flow Rate</vt:lpstr>
      <vt:lpstr>Step 6a - Determining the Flood zone</vt:lpstr>
      <vt:lpstr>Step 6b - Determining the Flood zone</vt:lpstr>
      <vt:lpstr>Step 6c - Determining the Flood zone</vt:lpstr>
      <vt:lpstr>Step 6d - Determining the Flood zone</vt:lpstr>
      <vt:lpstr>Step 6e - Determining the Flood zone</vt:lpstr>
      <vt:lpstr>Step 6f – Defining the Flood zone</vt:lpstr>
      <vt:lpstr>Step 6g – Defining the Flood zone</vt:lpstr>
      <vt:lpstr>Step 7 &amp; 8 – Set Reach boundary condition &amp; create steady flow data</vt:lpstr>
      <vt:lpstr>Steps 9-11 - Running HEC-RAS</vt:lpstr>
      <vt:lpstr>Step 11 - Steady Flow Analysis with HEC-RAS</vt:lpstr>
      <vt:lpstr>Presentation of Results</vt:lpstr>
      <vt:lpstr>Step 1 – Visualizing Study Area</vt:lpstr>
      <vt:lpstr>Step 2 – New water height TIN </vt:lpstr>
      <vt:lpstr>Step 3 – Final Inundation Shapefile</vt:lpstr>
      <vt:lpstr>Results - Depth</vt:lpstr>
      <vt:lpstr>Results - Strength</vt:lpstr>
      <vt:lpstr>Results - Strength</vt:lpstr>
      <vt:lpstr>Results - Velocity</vt:lpstr>
      <vt:lpstr>Results - Timing</vt:lpstr>
      <vt:lpstr>Conclusion</vt:lpstr>
      <vt:lpstr>100 Year Flood Grid over Simplified Inundation Map </vt:lpstr>
      <vt:lpstr>Engineering Breach Analysis (pink) over Integrated Simplified Inundation Map (blue) </vt:lpstr>
      <vt:lpstr>100 Year Flood Grid (red) over Engineering Breach Analysis (yellow) </vt:lpstr>
      <vt:lpstr>NEXT STEPS?  ”Real-time Spacial Temporal Modeling and Analysis”</vt:lpstr>
      <vt:lpstr>Experimental  Space-Time Objects   3D Unbounded Information Avatars (UIA’s) i.e. “big data” visualizations</vt:lpstr>
      <vt:lpstr>Experimental  Space-Time Objects  3D-printed Avatar Object linked to Excel based software </vt:lpstr>
      <vt:lpstr>Experimental  Space-Time Objects  Excel based software </vt:lpstr>
      <vt:lpstr>Questions and Answers ?</vt:lpstr>
      <vt:lpstr>The End</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Igor Mikheev</dc:creator>
  <cp:lastModifiedBy>Fresel</cp:lastModifiedBy>
  <cp:revision>570</cp:revision>
  <dcterms:created xsi:type="dcterms:W3CDTF">2015-02-27T20:38:58Z</dcterms:created>
  <dcterms:modified xsi:type="dcterms:W3CDTF">2015-03-02T18:48:24Z</dcterms:modified>
</cp:coreProperties>
</file>